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9"/>
  </p:notesMasterIdLst>
  <p:handoutMasterIdLst>
    <p:handoutMasterId r:id="rId20"/>
  </p:handoutMasterIdLst>
  <p:sldIdLst>
    <p:sldId id="256" r:id="rId2"/>
    <p:sldId id="257" r:id="rId3"/>
    <p:sldId id="268" r:id="rId4"/>
    <p:sldId id="269" r:id="rId5"/>
    <p:sldId id="270" r:id="rId6"/>
    <p:sldId id="283" r:id="rId7"/>
    <p:sldId id="282" r:id="rId8"/>
    <p:sldId id="277" r:id="rId9"/>
    <p:sldId id="278" r:id="rId10"/>
    <p:sldId id="279" r:id="rId11"/>
    <p:sldId id="272" r:id="rId12"/>
    <p:sldId id="273" r:id="rId13"/>
    <p:sldId id="274" r:id="rId14"/>
    <p:sldId id="276" r:id="rId15"/>
    <p:sldId id="287" r:id="rId16"/>
    <p:sldId id="288" r:id="rId17"/>
    <p:sldId id="28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25" d="100"/>
          <a:sy n="125" d="100"/>
        </p:scale>
        <p:origin x="-162" y="60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7B334A-2FED-4207-8D07-A1F6181D1584}" type="doc">
      <dgm:prSet loTypeId="urn:microsoft.com/office/officeart/2005/8/layout/hProcess9" loCatId="process" qsTypeId="urn:microsoft.com/office/officeart/2005/8/quickstyle/simple1" qsCatId="simple" csTypeId="urn:microsoft.com/office/officeart/2005/8/colors/accent1_2" csCatId="accent1" phldr="1"/>
      <dgm:spPr/>
    </dgm:pt>
    <dgm:pt modelId="{A340434C-55EE-4A40-9406-2E99F85E449D}">
      <dgm:prSet phldrT="[Text]"/>
      <dgm:spPr/>
      <dgm:t>
        <a:bodyPr/>
        <a:lstStyle/>
        <a:p>
          <a:r>
            <a:rPr lang="en-US" dirty="0" smtClean="0"/>
            <a:t>Evaluate Source Emissions </a:t>
          </a:r>
          <a:endParaRPr lang="en-US" dirty="0"/>
        </a:p>
      </dgm:t>
    </dgm:pt>
    <dgm:pt modelId="{D2161D15-83C3-43DC-AAB6-2189AB666AAF}" type="parTrans" cxnId="{4A5C64A6-CDC7-42ED-A4CD-004FD1A672BF}">
      <dgm:prSet/>
      <dgm:spPr/>
      <dgm:t>
        <a:bodyPr/>
        <a:lstStyle/>
        <a:p>
          <a:endParaRPr lang="en-US"/>
        </a:p>
      </dgm:t>
    </dgm:pt>
    <dgm:pt modelId="{39D53337-2BB4-4C3F-8E48-C1B25F6DC162}" type="sibTrans" cxnId="{4A5C64A6-CDC7-42ED-A4CD-004FD1A672BF}">
      <dgm:prSet/>
      <dgm:spPr/>
      <dgm:t>
        <a:bodyPr/>
        <a:lstStyle/>
        <a:p>
          <a:endParaRPr lang="en-US"/>
        </a:p>
      </dgm:t>
    </dgm:pt>
    <dgm:pt modelId="{679EBA31-D286-4278-A6C8-F782AEDE5BF5}">
      <dgm:prSet phldrT="[Text]"/>
      <dgm:spPr/>
      <dgm:t>
        <a:bodyPr/>
        <a:lstStyle/>
        <a:p>
          <a:r>
            <a:rPr lang="en-US" dirty="0" smtClean="0"/>
            <a:t>Identify GHG Reduction  Opportunities</a:t>
          </a:r>
          <a:endParaRPr lang="en-US" dirty="0"/>
        </a:p>
      </dgm:t>
    </dgm:pt>
    <dgm:pt modelId="{E30E310B-A62A-4578-9DBB-9E45CE7F2802}" type="parTrans" cxnId="{7308C4A8-7E08-44D5-9E31-1EEAEA0F13A2}">
      <dgm:prSet/>
      <dgm:spPr/>
      <dgm:t>
        <a:bodyPr/>
        <a:lstStyle/>
        <a:p>
          <a:endParaRPr lang="en-US"/>
        </a:p>
      </dgm:t>
    </dgm:pt>
    <dgm:pt modelId="{1DFF7AFE-845B-450F-A9E2-3A0F57985F9D}" type="sibTrans" cxnId="{7308C4A8-7E08-44D5-9E31-1EEAEA0F13A2}">
      <dgm:prSet/>
      <dgm:spPr/>
      <dgm:t>
        <a:bodyPr/>
        <a:lstStyle/>
        <a:p>
          <a:endParaRPr lang="en-US"/>
        </a:p>
      </dgm:t>
    </dgm:pt>
    <dgm:pt modelId="{780F7AEC-8B88-4C6E-9C22-1F4BC7394D51}">
      <dgm:prSet phldrT="[Text]"/>
      <dgm:spPr/>
      <dgm:t>
        <a:bodyPr/>
        <a:lstStyle/>
        <a:p>
          <a:r>
            <a:rPr lang="en-US" dirty="0" smtClean="0"/>
            <a:t>Track  Emission Reductions</a:t>
          </a:r>
          <a:endParaRPr lang="en-US" dirty="0"/>
        </a:p>
      </dgm:t>
    </dgm:pt>
    <dgm:pt modelId="{22BB2836-EA18-495C-A542-0F2317588D57}" type="parTrans" cxnId="{4B52048E-EAF1-46C0-B60E-B5B00BFBC7F8}">
      <dgm:prSet/>
      <dgm:spPr/>
      <dgm:t>
        <a:bodyPr/>
        <a:lstStyle/>
        <a:p>
          <a:endParaRPr lang="en-US"/>
        </a:p>
      </dgm:t>
    </dgm:pt>
    <dgm:pt modelId="{F3C06BD4-1C6D-4545-809B-5EE24525BDFA}" type="sibTrans" cxnId="{4B52048E-EAF1-46C0-B60E-B5B00BFBC7F8}">
      <dgm:prSet/>
      <dgm:spPr/>
      <dgm:t>
        <a:bodyPr/>
        <a:lstStyle/>
        <a:p>
          <a:endParaRPr lang="en-US"/>
        </a:p>
      </dgm:t>
    </dgm:pt>
    <dgm:pt modelId="{C18DCF79-8C49-4AC0-A0A7-BE819F750E30}">
      <dgm:prSet phldrT="[Text]"/>
      <dgm:spPr/>
      <dgm:t>
        <a:bodyPr/>
        <a:lstStyle/>
        <a:p>
          <a:pPr algn="ctr"/>
          <a:r>
            <a:rPr lang="en-US" dirty="0" smtClean="0"/>
            <a:t>Identify Specific Sources </a:t>
          </a:r>
          <a:endParaRPr lang="en-US" dirty="0"/>
        </a:p>
      </dgm:t>
    </dgm:pt>
    <dgm:pt modelId="{EABFA2A6-D7A4-4E2E-BC79-D3D8343F4D31}" type="parTrans" cxnId="{19AF5FD0-CADC-4B47-8E7A-8DC12C3D16CE}">
      <dgm:prSet/>
      <dgm:spPr/>
      <dgm:t>
        <a:bodyPr/>
        <a:lstStyle/>
        <a:p>
          <a:endParaRPr lang="en-US"/>
        </a:p>
      </dgm:t>
    </dgm:pt>
    <dgm:pt modelId="{FA2B6C05-0A15-41B6-9F96-CD7AA9FC7BFF}" type="sibTrans" cxnId="{19AF5FD0-CADC-4B47-8E7A-8DC12C3D16CE}">
      <dgm:prSet/>
      <dgm:spPr/>
      <dgm:t>
        <a:bodyPr/>
        <a:lstStyle/>
        <a:p>
          <a:endParaRPr lang="en-US"/>
        </a:p>
      </dgm:t>
    </dgm:pt>
    <dgm:pt modelId="{9AB797A5-22AA-4D0B-B649-C11BACF3373C}" type="pres">
      <dgm:prSet presAssocID="{117B334A-2FED-4207-8D07-A1F6181D1584}" presName="CompostProcess" presStyleCnt="0">
        <dgm:presLayoutVars>
          <dgm:dir/>
          <dgm:resizeHandles val="exact"/>
        </dgm:presLayoutVars>
      </dgm:prSet>
      <dgm:spPr/>
    </dgm:pt>
    <dgm:pt modelId="{C45182FE-B69B-4467-B163-00C58F69B582}" type="pres">
      <dgm:prSet presAssocID="{117B334A-2FED-4207-8D07-A1F6181D1584}" presName="arrow" presStyleLbl="bgShp" presStyleIdx="0" presStyleCnt="1"/>
      <dgm:spPr/>
      <dgm:t>
        <a:bodyPr/>
        <a:lstStyle/>
        <a:p>
          <a:endParaRPr lang="en-US"/>
        </a:p>
      </dgm:t>
    </dgm:pt>
    <dgm:pt modelId="{B597EE90-5702-4394-852D-44B8F2D420AD}" type="pres">
      <dgm:prSet presAssocID="{117B334A-2FED-4207-8D07-A1F6181D1584}" presName="linearProcess" presStyleCnt="0"/>
      <dgm:spPr/>
    </dgm:pt>
    <dgm:pt modelId="{6577CFEF-EEAA-40F7-8B59-0E13E3A9E8A3}" type="pres">
      <dgm:prSet presAssocID="{C18DCF79-8C49-4AC0-A0A7-BE819F750E30}" presName="textNode" presStyleLbl="node1" presStyleIdx="0" presStyleCnt="4">
        <dgm:presLayoutVars>
          <dgm:bulletEnabled val="1"/>
        </dgm:presLayoutVars>
      </dgm:prSet>
      <dgm:spPr/>
      <dgm:t>
        <a:bodyPr/>
        <a:lstStyle/>
        <a:p>
          <a:endParaRPr lang="en-US"/>
        </a:p>
      </dgm:t>
    </dgm:pt>
    <dgm:pt modelId="{3CDCDB59-7FE5-4164-B1D0-1E711D57D8D1}" type="pres">
      <dgm:prSet presAssocID="{FA2B6C05-0A15-41B6-9F96-CD7AA9FC7BFF}" presName="sibTrans" presStyleCnt="0"/>
      <dgm:spPr/>
    </dgm:pt>
    <dgm:pt modelId="{61441706-0CA4-4FB0-ACE2-FC83AB6DE287}" type="pres">
      <dgm:prSet presAssocID="{A340434C-55EE-4A40-9406-2E99F85E449D}" presName="textNode" presStyleLbl="node1" presStyleIdx="1" presStyleCnt="4">
        <dgm:presLayoutVars>
          <dgm:bulletEnabled val="1"/>
        </dgm:presLayoutVars>
      </dgm:prSet>
      <dgm:spPr/>
      <dgm:t>
        <a:bodyPr/>
        <a:lstStyle/>
        <a:p>
          <a:endParaRPr lang="en-US"/>
        </a:p>
      </dgm:t>
    </dgm:pt>
    <dgm:pt modelId="{4E14F581-22FC-4256-8766-1DBB4206BB8A}" type="pres">
      <dgm:prSet presAssocID="{39D53337-2BB4-4C3F-8E48-C1B25F6DC162}" presName="sibTrans" presStyleCnt="0"/>
      <dgm:spPr/>
    </dgm:pt>
    <dgm:pt modelId="{1C08589C-8467-43AD-A380-04F78F78AB08}" type="pres">
      <dgm:prSet presAssocID="{679EBA31-D286-4278-A6C8-F782AEDE5BF5}" presName="textNode" presStyleLbl="node1" presStyleIdx="2" presStyleCnt="4">
        <dgm:presLayoutVars>
          <dgm:bulletEnabled val="1"/>
        </dgm:presLayoutVars>
      </dgm:prSet>
      <dgm:spPr/>
      <dgm:t>
        <a:bodyPr/>
        <a:lstStyle/>
        <a:p>
          <a:endParaRPr lang="en-US"/>
        </a:p>
      </dgm:t>
    </dgm:pt>
    <dgm:pt modelId="{2A964851-91E0-4F37-B20F-89F5A2BCA337}" type="pres">
      <dgm:prSet presAssocID="{1DFF7AFE-845B-450F-A9E2-3A0F57985F9D}" presName="sibTrans" presStyleCnt="0"/>
      <dgm:spPr/>
    </dgm:pt>
    <dgm:pt modelId="{77F986B6-CE12-4C79-B2AB-F9909C4E739C}" type="pres">
      <dgm:prSet presAssocID="{780F7AEC-8B88-4C6E-9C22-1F4BC7394D51}" presName="textNode" presStyleLbl="node1" presStyleIdx="3" presStyleCnt="4">
        <dgm:presLayoutVars>
          <dgm:bulletEnabled val="1"/>
        </dgm:presLayoutVars>
      </dgm:prSet>
      <dgm:spPr/>
      <dgm:t>
        <a:bodyPr/>
        <a:lstStyle/>
        <a:p>
          <a:endParaRPr lang="en-US"/>
        </a:p>
      </dgm:t>
    </dgm:pt>
  </dgm:ptLst>
  <dgm:cxnLst>
    <dgm:cxn modelId="{4A5C64A6-CDC7-42ED-A4CD-004FD1A672BF}" srcId="{117B334A-2FED-4207-8D07-A1F6181D1584}" destId="{A340434C-55EE-4A40-9406-2E99F85E449D}" srcOrd="1" destOrd="0" parTransId="{D2161D15-83C3-43DC-AAB6-2189AB666AAF}" sibTransId="{39D53337-2BB4-4C3F-8E48-C1B25F6DC162}"/>
    <dgm:cxn modelId="{19AF5FD0-CADC-4B47-8E7A-8DC12C3D16CE}" srcId="{117B334A-2FED-4207-8D07-A1F6181D1584}" destId="{C18DCF79-8C49-4AC0-A0A7-BE819F750E30}" srcOrd="0" destOrd="0" parTransId="{EABFA2A6-D7A4-4E2E-BC79-D3D8343F4D31}" sibTransId="{FA2B6C05-0A15-41B6-9F96-CD7AA9FC7BFF}"/>
    <dgm:cxn modelId="{B9B763DC-CBD3-0F40-9988-587B4BCFA6F7}" type="presOf" srcId="{679EBA31-D286-4278-A6C8-F782AEDE5BF5}" destId="{1C08589C-8467-43AD-A380-04F78F78AB08}" srcOrd="0" destOrd="0" presId="urn:microsoft.com/office/officeart/2005/8/layout/hProcess9"/>
    <dgm:cxn modelId="{7308C4A8-7E08-44D5-9E31-1EEAEA0F13A2}" srcId="{117B334A-2FED-4207-8D07-A1F6181D1584}" destId="{679EBA31-D286-4278-A6C8-F782AEDE5BF5}" srcOrd="2" destOrd="0" parTransId="{E30E310B-A62A-4578-9DBB-9E45CE7F2802}" sibTransId="{1DFF7AFE-845B-450F-A9E2-3A0F57985F9D}"/>
    <dgm:cxn modelId="{1F4E3235-21A0-DC4C-B545-192273E2EFCD}" type="presOf" srcId="{117B334A-2FED-4207-8D07-A1F6181D1584}" destId="{9AB797A5-22AA-4D0B-B649-C11BACF3373C}" srcOrd="0" destOrd="0" presId="urn:microsoft.com/office/officeart/2005/8/layout/hProcess9"/>
    <dgm:cxn modelId="{FCF35473-0E7F-DC4B-8066-BC7A43489545}" type="presOf" srcId="{C18DCF79-8C49-4AC0-A0A7-BE819F750E30}" destId="{6577CFEF-EEAA-40F7-8B59-0E13E3A9E8A3}" srcOrd="0" destOrd="0" presId="urn:microsoft.com/office/officeart/2005/8/layout/hProcess9"/>
    <dgm:cxn modelId="{4B52048E-EAF1-46C0-B60E-B5B00BFBC7F8}" srcId="{117B334A-2FED-4207-8D07-A1F6181D1584}" destId="{780F7AEC-8B88-4C6E-9C22-1F4BC7394D51}" srcOrd="3" destOrd="0" parTransId="{22BB2836-EA18-495C-A542-0F2317588D57}" sibTransId="{F3C06BD4-1C6D-4545-809B-5EE24525BDFA}"/>
    <dgm:cxn modelId="{A43DD36C-31B1-D14A-820F-E36C2F1DF59D}" type="presOf" srcId="{780F7AEC-8B88-4C6E-9C22-1F4BC7394D51}" destId="{77F986B6-CE12-4C79-B2AB-F9909C4E739C}" srcOrd="0" destOrd="0" presId="urn:microsoft.com/office/officeart/2005/8/layout/hProcess9"/>
    <dgm:cxn modelId="{98DCB12B-890F-ED47-8F38-649FB4E4C02E}" type="presOf" srcId="{A340434C-55EE-4A40-9406-2E99F85E449D}" destId="{61441706-0CA4-4FB0-ACE2-FC83AB6DE287}" srcOrd="0" destOrd="0" presId="urn:microsoft.com/office/officeart/2005/8/layout/hProcess9"/>
    <dgm:cxn modelId="{2585C565-7204-8641-B96A-93C3C6ACF554}" type="presParOf" srcId="{9AB797A5-22AA-4D0B-B649-C11BACF3373C}" destId="{C45182FE-B69B-4467-B163-00C58F69B582}" srcOrd="0" destOrd="0" presId="urn:microsoft.com/office/officeart/2005/8/layout/hProcess9"/>
    <dgm:cxn modelId="{5C950B29-BD47-8F44-B529-2AAF09FE5DB2}" type="presParOf" srcId="{9AB797A5-22AA-4D0B-B649-C11BACF3373C}" destId="{B597EE90-5702-4394-852D-44B8F2D420AD}" srcOrd="1" destOrd="0" presId="urn:microsoft.com/office/officeart/2005/8/layout/hProcess9"/>
    <dgm:cxn modelId="{CB36CFC0-6E00-5C4A-B0BE-3412784C035C}" type="presParOf" srcId="{B597EE90-5702-4394-852D-44B8F2D420AD}" destId="{6577CFEF-EEAA-40F7-8B59-0E13E3A9E8A3}" srcOrd="0" destOrd="0" presId="urn:microsoft.com/office/officeart/2005/8/layout/hProcess9"/>
    <dgm:cxn modelId="{3D32B3E6-ABE4-1144-BFF9-E85140F0706D}" type="presParOf" srcId="{B597EE90-5702-4394-852D-44B8F2D420AD}" destId="{3CDCDB59-7FE5-4164-B1D0-1E711D57D8D1}" srcOrd="1" destOrd="0" presId="urn:microsoft.com/office/officeart/2005/8/layout/hProcess9"/>
    <dgm:cxn modelId="{60C2FA99-ABAE-224C-9EF3-DD2F2F89A44B}" type="presParOf" srcId="{B597EE90-5702-4394-852D-44B8F2D420AD}" destId="{61441706-0CA4-4FB0-ACE2-FC83AB6DE287}" srcOrd="2" destOrd="0" presId="urn:microsoft.com/office/officeart/2005/8/layout/hProcess9"/>
    <dgm:cxn modelId="{C2852EF7-ED8F-6F4B-B1D4-82A2B394E985}" type="presParOf" srcId="{B597EE90-5702-4394-852D-44B8F2D420AD}" destId="{4E14F581-22FC-4256-8766-1DBB4206BB8A}" srcOrd="3" destOrd="0" presId="urn:microsoft.com/office/officeart/2005/8/layout/hProcess9"/>
    <dgm:cxn modelId="{3C6BB321-DAC9-0244-8C82-F009AEA8F1EE}" type="presParOf" srcId="{B597EE90-5702-4394-852D-44B8F2D420AD}" destId="{1C08589C-8467-43AD-A380-04F78F78AB08}" srcOrd="4" destOrd="0" presId="urn:microsoft.com/office/officeart/2005/8/layout/hProcess9"/>
    <dgm:cxn modelId="{A929A9FA-9BB0-9446-A96C-DF26C39ABDDE}" type="presParOf" srcId="{B597EE90-5702-4394-852D-44B8F2D420AD}" destId="{2A964851-91E0-4F37-B20F-89F5A2BCA337}" srcOrd="5" destOrd="0" presId="urn:microsoft.com/office/officeart/2005/8/layout/hProcess9"/>
    <dgm:cxn modelId="{6A91C874-508B-8C48-90E0-817856FB51EF}" type="presParOf" srcId="{B597EE90-5702-4394-852D-44B8F2D420AD}" destId="{77F986B6-CE12-4C79-B2AB-F9909C4E739C}"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5182FE-B69B-4467-B163-00C58F69B582}">
      <dsp:nvSpPr>
        <dsp:cNvPr id="0" name=""/>
        <dsp:cNvSpPr/>
      </dsp:nvSpPr>
      <dsp:spPr>
        <a:xfrm>
          <a:off x="622798" y="0"/>
          <a:ext cx="7058388" cy="337394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77CFEF-EEAA-40F7-8B59-0E13E3A9E8A3}">
      <dsp:nvSpPr>
        <dsp:cNvPr id="0" name=""/>
        <dsp:cNvSpPr/>
      </dsp:nvSpPr>
      <dsp:spPr>
        <a:xfrm>
          <a:off x="4156" y="1012182"/>
          <a:ext cx="1998957" cy="134957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Identify Specific Sources </a:t>
          </a:r>
          <a:endParaRPr lang="en-US" sz="2200" kern="1200" dirty="0"/>
        </a:p>
      </dsp:txBody>
      <dsp:txXfrm>
        <a:off x="70037" y="1078063"/>
        <a:ext cx="1867195" cy="1217814"/>
      </dsp:txXfrm>
    </dsp:sp>
    <dsp:sp modelId="{61441706-0CA4-4FB0-ACE2-FC83AB6DE287}">
      <dsp:nvSpPr>
        <dsp:cNvPr id="0" name=""/>
        <dsp:cNvSpPr/>
      </dsp:nvSpPr>
      <dsp:spPr>
        <a:xfrm>
          <a:off x="2103061" y="1012182"/>
          <a:ext cx="1998957" cy="134957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Evaluate Source Emissions </a:t>
          </a:r>
          <a:endParaRPr lang="en-US" sz="2200" kern="1200" dirty="0"/>
        </a:p>
      </dsp:txBody>
      <dsp:txXfrm>
        <a:off x="2168942" y="1078063"/>
        <a:ext cx="1867195" cy="1217814"/>
      </dsp:txXfrm>
    </dsp:sp>
    <dsp:sp modelId="{1C08589C-8467-43AD-A380-04F78F78AB08}">
      <dsp:nvSpPr>
        <dsp:cNvPr id="0" name=""/>
        <dsp:cNvSpPr/>
      </dsp:nvSpPr>
      <dsp:spPr>
        <a:xfrm>
          <a:off x="4201966" y="1012182"/>
          <a:ext cx="1998957" cy="134957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Identify GHG Reduction  Opportunities</a:t>
          </a:r>
          <a:endParaRPr lang="en-US" sz="2200" kern="1200" dirty="0"/>
        </a:p>
      </dsp:txBody>
      <dsp:txXfrm>
        <a:off x="4267847" y="1078063"/>
        <a:ext cx="1867195" cy="1217814"/>
      </dsp:txXfrm>
    </dsp:sp>
    <dsp:sp modelId="{77F986B6-CE12-4C79-B2AB-F9909C4E739C}">
      <dsp:nvSpPr>
        <dsp:cNvPr id="0" name=""/>
        <dsp:cNvSpPr/>
      </dsp:nvSpPr>
      <dsp:spPr>
        <a:xfrm>
          <a:off x="6300872" y="1012182"/>
          <a:ext cx="1998957" cy="134957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Track  Emission Reductions</a:t>
          </a:r>
          <a:endParaRPr lang="en-US" sz="2200" kern="1200" dirty="0"/>
        </a:p>
      </dsp:txBody>
      <dsp:txXfrm>
        <a:off x="6366753" y="1078063"/>
        <a:ext cx="1867195" cy="121781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9040AA8-45D1-BB46-A794-D4E5150404F1}" type="datetimeFigureOut">
              <a:rPr lang="en-US" smtClean="0"/>
              <a:t>4/13/2015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DB0D69E-B5CE-E64D-A5A7-384D3B25115C}" type="slidenum">
              <a:rPr lang="en-US" smtClean="0"/>
              <a:t>‹#›</a:t>
            </a:fld>
            <a:endParaRPr lang="en-US"/>
          </a:p>
        </p:txBody>
      </p:sp>
    </p:spTree>
    <p:extLst>
      <p:ext uri="{BB962C8B-B14F-4D97-AF65-F5344CB8AC3E}">
        <p14:creationId xmlns:p14="http://schemas.microsoft.com/office/powerpoint/2010/main" val="22544813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20FE57-8EBD-B44A-8F65-D9E0A94DB539}" type="datetimeFigureOut">
              <a:rPr lang="en-US" smtClean="0"/>
              <a:t>4/13/2015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A2503E-60E9-4B44-AE05-72C36A55675F}" type="slidenum">
              <a:rPr lang="en-US" smtClean="0"/>
              <a:t>‹#›</a:t>
            </a:fld>
            <a:endParaRPr lang="en-US"/>
          </a:p>
        </p:txBody>
      </p:sp>
    </p:spTree>
    <p:extLst>
      <p:ext uri="{BB962C8B-B14F-4D97-AF65-F5344CB8AC3E}">
        <p14:creationId xmlns:p14="http://schemas.microsoft.com/office/powerpoint/2010/main" val="233892203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development of accurate emissions factors under a variety</a:t>
            </a:r>
            <a:r>
              <a:rPr lang="en-US" baseline="0" dirty="0" smtClean="0"/>
              <a:t> of </a:t>
            </a:r>
            <a:r>
              <a:rPr lang="en-US" dirty="0" smtClean="0"/>
              <a:t>real world in-use conditions is important for </a:t>
            </a:r>
            <a:r>
              <a:rPr lang="en-US" baseline="0" dirty="0" smtClean="0"/>
              <a:t>improving  </a:t>
            </a:r>
            <a:r>
              <a:rPr lang="en-US" dirty="0" smtClean="0"/>
              <a:t>mobile source emissions inventories. The continuing development of Portable Emissions and Activity Measurement Systems (PEMS/PAMS) has greatly enhanced the potential for characterizing in-use emissions for</a:t>
            </a:r>
            <a:r>
              <a:rPr lang="en-US" baseline="0" dirty="0" smtClean="0"/>
              <a:t> on-road vehicles and off-road equipment</a:t>
            </a:r>
            <a:r>
              <a:rPr lang="en-US" dirty="0" smtClean="0"/>
              <a:t>.  Over the past few years, there has been a considerable effort made to standardize PEMS/PAMS systems to meet regulatory in-use compliance measurements requirements for on-road vehicles and off-road equipment. </a:t>
            </a:r>
          </a:p>
          <a:p>
            <a:endParaRPr lang="en-US" dirty="0" smtClean="0">
              <a:solidFill>
                <a:srgbClr val="FF0000"/>
              </a:solidFill>
            </a:endParaRPr>
          </a:p>
          <a:p>
            <a:r>
              <a:rPr lang="en-US" sz="1200" b="0" i="0" kern="1200" dirty="0" smtClean="0">
                <a:solidFill>
                  <a:schemeClr val="tx1"/>
                </a:solidFill>
                <a:effectLst/>
                <a:latin typeface="+mn-lt"/>
                <a:ea typeface="+mn-ea"/>
                <a:cs typeface="+mn-cs"/>
              </a:rPr>
              <a:t>On-road</a:t>
            </a:r>
            <a:r>
              <a:rPr lang="en-US" sz="1200" b="0" i="0" kern="1200" baseline="0" dirty="0" smtClean="0">
                <a:solidFill>
                  <a:schemeClr val="tx1"/>
                </a:solidFill>
                <a:effectLst/>
                <a:latin typeface="+mn-lt"/>
                <a:ea typeface="+mn-ea"/>
                <a:cs typeface="+mn-cs"/>
              </a:rPr>
              <a:t> testing </a:t>
            </a:r>
            <a:r>
              <a:rPr lang="en-US" sz="1200" b="0" i="0" kern="1200" dirty="0" smtClean="0">
                <a:solidFill>
                  <a:schemeClr val="tx1"/>
                </a:solidFill>
                <a:effectLst/>
                <a:latin typeface="+mn-lt"/>
                <a:ea typeface="+mn-ea"/>
                <a:cs typeface="+mn-cs"/>
              </a:rPr>
              <a:t>is very different from the laboratory testing, bringing considerable benefits but also some new challenges.</a:t>
            </a:r>
            <a:r>
              <a:rPr lang="en-US" sz="1200" b="0" i="0" kern="1200" baseline="0" dirty="0" smtClean="0">
                <a:solidFill>
                  <a:schemeClr val="tx1"/>
                </a:solidFill>
                <a:effectLst/>
                <a:latin typeface="+mn-lt"/>
                <a:ea typeface="+mn-ea"/>
                <a:cs typeface="+mn-cs"/>
              </a:rPr>
              <a:t> As PEMS testing</a:t>
            </a:r>
            <a:r>
              <a:rPr lang="en-US" sz="1200" b="0" i="0" kern="1200" dirty="0" smtClean="0">
                <a:solidFill>
                  <a:schemeClr val="tx1"/>
                </a:solidFill>
                <a:effectLst/>
                <a:latin typeface="+mn-lt"/>
                <a:ea typeface="+mn-ea"/>
                <a:cs typeface="+mn-cs"/>
              </a:rPr>
              <a:t> can take place during the regular operation of the tested vehicles, a large number of vehicles can be tested within a relatively short period of time and at relatively low cost.  Engines that cannot be easily tested</a:t>
            </a:r>
            <a:r>
              <a:rPr lang="en-US" sz="1200" b="0" i="0" kern="1200" baseline="0" dirty="0" smtClean="0">
                <a:solidFill>
                  <a:schemeClr val="tx1"/>
                </a:solidFill>
                <a:effectLst/>
                <a:latin typeface="+mn-lt"/>
                <a:ea typeface="+mn-ea"/>
                <a:cs typeface="+mn-cs"/>
              </a:rPr>
              <a:t> in a laboratory (such as off-road equipment), can be tested using PEMS</a:t>
            </a:r>
            <a:r>
              <a:rPr lang="en-US" sz="1200" b="0" i="0" kern="1200" dirty="0" smtClean="0">
                <a:solidFill>
                  <a:schemeClr val="tx1"/>
                </a:solidFill>
                <a:effectLst/>
                <a:latin typeface="+mn-lt"/>
                <a:ea typeface="+mn-ea"/>
                <a:cs typeface="+mn-cs"/>
              </a:rPr>
              <a:t>.  Using</a:t>
            </a:r>
            <a:r>
              <a:rPr lang="en-US" sz="1200" b="0" i="0" kern="1200" baseline="0" dirty="0" smtClean="0">
                <a:solidFill>
                  <a:schemeClr val="tx1"/>
                </a:solidFill>
                <a:effectLst/>
                <a:latin typeface="+mn-lt"/>
                <a:ea typeface="+mn-ea"/>
                <a:cs typeface="+mn-cs"/>
              </a:rPr>
              <a:t> PEMS, </a:t>
            </a:r>
            <a:r>
              <a:rPr lang="en-US" sz="1200" b="0" i="0" kern="1200" dirty="0" smtClean="0">
                <a:solidFill>
                  <a:schemeClr val="tx1"/>
                </a:solidFill>
                <a:effectLst/>
                <a:latin typeface="+mn-lt"/>
                <a:ea typeface="+mn-ea"/>
                <a:cs typeface="+mn-cs"/>
              </a:rPr>
              <a:t>emissions data can be obtained under real world</a:t>
            </a:r>
            <a:r>
              <a:rPr lang="en-US" sz="1200" b="0" i="0" kern="1200" baseline="0" dirty="0" smtClean="0">
                <a:solidFill>
                  <a:schemeClr val="tx1"/>
                </a:solidFill>
                <a:effectLst/>
                <a:latin typeface="+mn-lt"/>
                <a:ea typeface="+mn-ea"/>
                <a:cs typeface="+mn-cs"/>
              </a:rPr>
              <a:t> in-use conditions for a wide variety of applications</a:t>
            </a:r>
            <a:r>
              <a:rPr lang="en-US" sz="1200" b="0" i="0" kern="1200" dirty="0" smtClean="0">
                <a:solidFill>
                  <a:schemeClr val="tx1"/>
                </a:solidFill>
                <a:effectLst/>
                <a:latin typeface="+mn-lt"/>
                <a:ea typeface="+mn-ea"/>
                <a:cs typeface="+mn-cs"/>
              </a:rPr>
              <a:t>.</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However, it is important to note </a:t>
            </a:r>
            <a:r>
              <a:rPr lang="en-US" sz="1200" b="0" i="0" kern="1200" baseline="0" dirty="0" smtClean="0">
                <a:solidFill>
                  <a:schemeClr val="tx1"/>
                </a:solidFill>
                <a:effectLst/>
                <a:latin typeface="+mn-lt"/>
                <a:ea typeface="+mn-ea"/>
                <a:cs typeface="+mn-cs"/>
              </a:rPr>
              <a:t>that real-world e</a:t>
            </a:r>
            <a:r>
              <a:rPr lang="en-US" sz="1200" b="0" i="0" kern="1200" dirty="0" smtClean="0">
                <a:solidFill>
                  <a:schemeClr val="tx1"/>
                </a:solidFill>
                <a:effectLst/>
                <a:latin typeface="+mn-lt"/>
                <a:ea typeface="+mn-ea"/>
                <a:cs typeface="+mn-cs"/>
              </a:rPr>
              <a:t>missions data can be highly variable as real-world conditions are highly variable (with</a:t>
            </a:r>
            <a:r>
              <a:rPr lang="en-US" sz="1200" b="0" i="0" kern="1200" baseline="0" dirty="0" smtClean="0">
                <a:solidFill>
                  <a:schemeClr val="tx1"/>
                </a:solidFill>
                <a:effectLst/>
                <a:latin typeface="+mn-lt"/>
                <a:ea typeface="+mn-ea"/>
                <a:cs typeface="+mn-cs"/>
              </a:rPr>
              <a:t> different rates of speeds and acceleration, road grades and individual driver operations).  S</a:t>
            </a:r>
            <a:r>
              <a:rPr lang="en-US" sz="1200" b="0" i="0" kern="1200" dirty="0" smtClean="0">
                <a:solidFill>
                  <a:schemeClr val="tx1"/>
                </a:solidFill>
                <a:effectLst/>
                <a:latin typeface="+mn-lt"/>
                <a:ea typeface="+mn-ea"/>
                <a:cs typeface="+mn-cs"/>
              </a:rPr>
              <a:t>ignificant variances in emissions results can exist even among identical engines due</a:t>
            </a:r>
            <a:r>
              <a:rPr lang="en-US" sz="1200" b="0" i="0" kern="1200" baseline="0" dirty="0" smtClean="0">
                <a:solidFill>
                  <a:schemeClr val="tx1"/>
                </a:solidFill>
                <a:effectLst/>
                <a:latin typeface="+mn-lt"/>
                <a:ea typeface="+mn-ea"/>
                <a:cs typeface="+mn-cs"/>
              </a:rPr>
              <a:t> to the different operational parameters</a:t>
            </a:r>
            <a:r>
              <a:rPr lang="en-US" sz="1200" b="0" i="0" kern="1200" dirty="0" smtClean="0">
                <a:solidFill>
                  <a:schemeClr val="tx1"/>
                </a:solidFill>
                <a:effectLst/>
                <a:latin typeface="+mn-lt"/>
                <a:ea typeface="+mn-ea"/>
                <a:cs typeface="+mn-cs"/>
              </a:rPr>
              <a:t>.  On-road emissions testing therefore requires a different mindset than the traditional approach of testing in the laboratory using very standardized</a:t>
            </a:r>
            <a:r>
              <a:rPr lang="en-US" sz="1200" b="0" i="0" kern="1200" baseline="0" dirty="0" smtClean="0">
                <a:solidFill>
                  <a:schemeClr val="tx1"/>
                </a:solidFill>
                <a:effectLst/>
                <a:latin typeface="+mn-lt"/>
                <a:ea typeface="+mn-ea"/>
                <a:cs typeface="+mn-cs"/>
              </a:rPr>
              <a:t> operational parameters</a:t>
            </a:r>
            <a:r>
              <a:rPr lang="en-US" sz="1200" b="0" i="0" kern="1200" dirty="0" smtClean="0">
                <a:solidFill>
                  <a:schemeClr val="tx1"/>
                </a:solidFill>
                <a:effectLst/>
                <a:latin typeface="+mn-lt"/>
                <a:ea typeface="+mn-ea"/>
                <a:cs typeface="+mn-cs"/>
              </a:rPr>
              <a:t>.  In the absence of established methods</a:t>
            </a:r>
            <a:r>
              <a:rPr lang="en-US" sz="1200" b="0" i="0" kern="1200" baseline="0" dirty="0" smtClean="0">
                <a:solidFill>
                  <a:schemeClr val="tx1"/>
                </a:solidFill>
                <a:effectLst/>
                <a:latin typeface="+mn-lt"/>
                <a:ea typeface="+mn-ea"/>
                <a:cs typeface="+mn-cs"/>
              </a:rPr>
              <a:t> to incorporate these data into mobile source emission inventories</a:t>
            </a:r>
            <a:r>
              <a:rPr lang="en-US" sz="1200" b="0" i="0" kern="1200" dirty="0" smtClean="0">
                <a:solidFill>
                  <a:schemeClr val="tx1"/>
                </a:solidFill>
                <a:effectLst/>
                <a:latin typeface="+mn-lt"/>
                <a:ea typeface="+mn-ea"/>
                <a:cs typeface="+mn-cs"/>
              </a:rPr>
              <a:t>, use of PEMS data will require some careful, thoughtful,</a:t>
            </a:r>
            <a:r>
              <a:rPr lang="en-US" sz="1200" b="0" i="0" kern="1200" baseline="0" dirty="0" smtClean="0">
                <a:solidFill>
                  <a:schemeClr val="tx1"/>
                </a:solidFill>
                <a:effectLst/>
                <a:latin typeface="+mn-lt"/>
                <a:ea typeface="+mn-ea"/>
                <a:cs typeface="+mn-cs"/>
              </a:rPr>
              <a:t> </a:t>
            </a:r>
            <a:r>
              <a:rPr lang="en-US" sz="1200" b="0" i="0" kern="1200" baseline="0" smtClean="0">
                <a:solidFill>
                  <a:schemeClr val="tx1"/>
                </a:solidFill>
                <a:effectLst/>
                <a:latin typeface="+mn-lt"/>
                <a:ea typeface="+mn-ea"/>
                <a:cs typeface="+mn-cs"/>
              </a:rPr>
              <a:t>and a </a:t>
            </a:r>
            <a:r>
              <a:rPr lang="en-US" sz="1200" b="0" i="0" kern="1200" smtClean="0">
                <a:solidFill>
                  <a:schemeClr val="tx1"/>
                </a:solidFill>
                <a:effectLst/>
                <a:latin typeface="+mn-lt"/>
                <a:ea typeface="+mn-ea"/>
                <a:cs typeface="+mn-cs"/>
              </a:rPr>
              <a:t>broad </a:t>
            </a:r>
            <a:r>
              <a:rPr lang="en-US" sz="1200" b="0" i="0" kern="1200" dirty="0" smtClean="0">
                <a:solidFill>
                  <a:schemeClr val="tx1"/>
                </a:solidFill>
                <a:effectLst/>
                <a:latin typeface="+mn-lt"/>
                <a:ea typeface="+mn-ea"/>
                <a:cs typeface="+mn-cs"/>
              </a:rPr>
              <a:t>analytical approach. </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AD2EBFB1-52A9-4E28-8C2B-759F3F7E375F}" type="slidenum">
              <a:rPr lang="en-US" smtClean="0"/>
              <a:t>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inform policy for meeting the State’s multi-pollutant goals into the future,</a:t>
            </a:r>
            <a:r>
              <a:rPr lang="en-US" baseline="0" dirty="0" smtClean="0"/>
              <a:t> California’s most recent on-road model version is “EMFAC2014” which </a:t>
            </a:r>
            <a:r>
              <a:rPr lang="en-US" dirty="0" smtClean="0"/>
              <a:t>forecasts future activity out to calendar year 2050.  </a:t>
            </a:r>
            <a:r>
              <a:rPr lang="en-US" baseline="0" dirty="0" smtClean="0"/>
              <a:t>EMFAC2014’s activity forecast </a:t>
            </a:r>
            <a:r>
              <a:rPr lang="en-US" dirty="0" smtClean="0"/>
              <a:t>utilizes </a:t>
            </a:r>
            <a:r>
              <a:rPr lang="en-US" baseline="0" dirty="0" smtClean="0"/>
              <a:t>socio-econometric modeling techniques that tie California’s transportation activity to economic and demographic indicators such as Gas Price, Unemployment Rate, Disposable Income, Non-Farm Jobs, and county level human population growth rates.  </a:t>
            </a:r>
          </a:p>
          <a:p>
            <a:endParaRPr lang="en-US" baseline="0" dirty="0" smtClean="0"/>
          </a:p>
          <a:p>
            <a:r>
              <a:rPr lang="en-US" baseline="0" dirty="0" smtClean="0"/>
              <a:t>The forecasted new vehicle sales are a function of Gas Price, Unemployment Rate, and statewide human population.</a:t>
            </a:r>
            <a:r>
              <a:rPr lang="en-US" dirty="0" smtClean="0"/>
              <a:t> </a:t>
            </a:r>
            <a:endParaRPr lang="en-US" baseline="0" dirty="0" smtClean="0"/>
          </a:p>
          <a:p>
            <a:endParaRPr lang="en-US" baseline="0" dirty="0" smtClean="0"/>
          </a:p>
          <a:p>
            <a:r>
              <a:rPr lang="en-US" baseline="0" dirty="0" smtClean="0"/>
              <a:t>For the Statewide VMT growth, a regression model was developed based on the past 18 years of historical data to estimate the future fuel sales growth as a function of Gas price, disposable income and non-farmed jobs (assuming no benefit in fuel economy from ARB regulations). EMFAC2014 applies the fuel sales growth rates to the base year VMT estimate to forecast the future VMT.  After 2017, with the assumption that California is recovered from the economy recession and VMT per capita stays relatively constant, EMFAC2014 uses human population growth to forecast the VMT up to 2050.</a:t>
            </a:r>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D2EBFB1-52A9-4E28-8C2B-759F3F7E375F}" type="slidenum">
              <a:rPr lang="en-US" smtClean="0"/>
              <a:t>9</a:t>
            </a:fld>
            <a:endParaRPr lang="en-US" dirty="0"/>
          </a:p>
        </p:txBody>
      </p:sp>
    </p:spTree>
    <p:extLst>
      <p:ext uri="{BB962C8B-B14F-4D97-AF65-F5344CB8AC3E}">
        <p14:creationId xmlns:p14="http://schemas.microsoft.com/office/powerpoint/2010/main" val="3290634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Plug-in electric vehicles (PEV) are anticipated to become an increasing share of new light-duty vehicle sales</a:t>
            </a:r>
            <a:r>
              <a:rPr lang="en-US" sz="1200" b="0" i="0" kern="1200" baseline="0" dirty="0" smtClean="0">
                <a:solidFill>
                  <a:schemeClr val="tx1"/>
                </a:solidFill>
                <a:effectLst/>
                <a:latin typeface="+mn-lt"/>
                <a:ea typeface="+mn-ea"/>
                <a:cs typeface="+mn-cs"/>
              </a:rPr>
              <a:t> and will play a major role</a:t>
            </a:r>
            <a:r>
              <a:rPr lang="en-US" sz="1200" b="0" i="0" kern="1200" dirty="0" smtClean="0">
                <a:solidFill>
                  <a:schemeClr val="tx1"/>
                </a:solidFill>
                <a:effectLst/>
                <a:latin typeface="+mn-lt"/>
                <a:ea typeface="+mn-ea"/>
                <a:cs typeface="+mn-cs"/>
              </a:rPr>
              <a:t> in achieving the greenhouse gas and criteria pollutant reductions to meet both air quality</a:t>
            </a:r>
            <a:r>
              <a:rPr lang="en-US" sz="1200" b="0" i="0" kern="1200" baseline="0" dirty="0" smtClean="0">
                <a:solidFill>
                  <a:schemeClr val="tx1"/>
                </a:solidFill>
                <a:effectLst/>
                <a:latin typeface="+mn-lt"/>
                <a:ea typeface="+mn-ea"/>
                <a:cs typeface="+mn-cs"/>
              </a:rPr>
              <a:t> and climate change goals in California.</a:t>
            </a:r>
            <a:r>
              <a:rPr lang="en-US" sz="1200" b="0" i="0" kern="1200" dirty="0" smtClean="0">
                <a:solidFill>
                  <a:schemeClr val="tx1"/>
                </a:solidFill>
                <a:effectLst/>
                <a:latin typeface="+mn-lt"/>
                <a:ea typeface="+mn-ea"/>
                <a:cs typeface="+mn-cs"/>
              </a:rPr>
              <a:t>  However, their environmental benefits will vary depending on consumer usage, vehicle charging behavior, and travel</a:t>
            </a:r>
            <a:r>
              <a:rPr lang="en-US" sz="1200" b="0" i="0" kern="1200" baseline="0" dirty="0" smtClean="0">
                <a:solidFill>
                  <a:schemeClr val="tx1"/>
                </a:solidFill>
                <a:effectLst/>
                <a:latin typeface="+mn-lt"/>
                <a:ea typeface="+mn-ea"/>
                <a:cs typeface="+mn-cs"/>
              </a:rPr>
              <a:t> patterns</a:t>
            </a:r>
            <a:r>
              <a:rPr lang="en-US" sz="1200" b="0" i="0" kern="1200" dirty="0" smtClean="0">
                <a:solidFill>
                  <a:schemeClr val="tx1"/>
                </a:solidFill>
                <a:effectLst/>
                <a:latin typeface="+mn-lt"/>
                <a:ea typeface="+mn-ea"/>
                <a:cs typeface="+mn-cs"/>
              </a:rPr>
              <a:t>. In</a:t>
            </a:r>
            <a:r>
              <a:rPr lang="en-US" sz="1200" b="0" i="0" kern="1200" baseline="0" dirty="0" smtClean="0">
                <a:solidFill>
                  <a:schemeClr val="tx1"/>
                </a:solidFill>
                <a:effectLst/>
                <a:latin typeface="+mn-lt"/>
                <a:ea typeface="+mn-ea"/>
                <a:cs typeface="+mn-cs"/>
              </a:rPr>
              <a:t> order to improve estimates of emission benefits from PEVs in our next generation of mobile source emission inventory models, ARB has initiated several internal and external contracts to </a:t>
            </a:r>
            <a:r>
              <a:rPr lang="en-US" sz="1200" b="0" i="0" kern="1200" dirty="0" smtClean="0">
                <a:solidFill>
                  <a:schemeClr val="tx1"/>
                </a:solidFill>
                <a:effectLst/>
                <a:latin typeface="+mn-lt"/>
                <a:ea typeface="+mn-ea"/>
                <a:cs typeface="+mn-cs"/>
              </a:rPr>
              <a:t>collect and analyze in-use vehicle activity data for a variety of vehicle types using PAMS.  This will result in a comprehensive and highly resolved dataset that incorporates vehicle operational parameters and recharging/refueling information that will greatly improve our understanding of the current state of PEV travel and how vehicle operations and travel behaviors may affect emissions.</a:t>
            </a:r>
          </a:p>
          <a:p>
            <a:endParaRPr lang="en-US" sz="1200" b="0" i="0" kern="1200" dirty="0" smtClean="0">
              <a:solidFill>
                <a:srgbClr val="FF0000"/>
              </a:solidFill>
              <a:effectLst/>
              <a:latin typeface="+mn-lt"/>
              <a:ea typeface="+mn-ea"/>
              <a:cs typeface="+mn-cs"/>
            </a:endParaRPr>
          </a:p>
          <a:p>
            <a:r>
              <a:rPr lang="en-US" sz="1200" b="0" i="1" u="sng" kern="1200" dirty="0" smtClean="0">
                <a:solidFill>
                  <a:srgbClr val="FF0000"/>
                </a:solidFill>
                <a:effectLst/>
                <a:latin typeface="+mn-lt"/>
                <a:ea typeface="+mn-ea"/>
                <a:cs typeface="+mn-cs"/>
              </a:rPr>
              <a:t>F</a:t>
            </a:r>
            <a:r>
              <a:rPr lang="en-US" sz="1200" b="0" i="1" u="sng" kern="1200" baseline="0" dirty="0" smtClean="0">
                <a:solidFill>
                  <a:srgbClr val="FF0000"/>
                </a:solidFill>
                <a:effectLst/>
                <a:latin typeface="+mn-lt"/>
                <a:ea typeface="+mn-ea"/>
                <a:cs typeface="+mn-cs"/>
              </a:rPr>
              <a:t>IGURES ARE PENDING APPROVAL FROM JOSHUA CUNNINGHAM. </a:t>
            </a:r>
            <a:endParaRPr lang="en-US" sz="1200" b="0" i="1" u="sng" kern="1200" dirty="0" smtClean="0">
              <a:solidFill>
                <a:srgbClr val="FF0000"/>
              </a:solidFill>
              <a:effectLst/>
              <a:latin typeface="+mn-lt"/>
              <a:ea typeface="+mn-ea"/>
              <a:cs typeface="+mn-cs"/>
            </a:endParaRPr>
          </a:p>
          <a:p>
            <a:endParaRPr lang="en-US" sz="1200" b="0" i="0" kern="1200" dirty="0" smtClean="0">
              <a:solidFill>
                <a:srgbClr val="FF0000"/>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D2EBFB1-52A9-4E28-8C2B-759F3F7E375F}" type="slidenum">
              <a:rPr lang="en-US" smtClean="0"/>
              <a:t>10</a:t>
            </a:fld>
            <a:endParaRPr lang="en-US" dirty="0"/>
          </a:p>
        </p:txBody>
      </p:sp>
    </p:spTree>
    <p:extLst>
      <p:ext uri="{BB962C8B-B14F-4D97-AF65-F5344CB8AC3E}">
        <p14:creationId xmlns:p14="http://schemas.microsoft.com/office/powerpoint/2010/main" val="3965662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latin typeface="Arial" charset="0"/>
              </a:rPr>
              <a:t>Slide #1 - GHG Measurement Program</a:t>
            </a:r>
            <a:endParaRPr lang="en-US" dirty="0">
              <a:latin typeface="Arial" charset="0"/>
            </a:endParaRPr>
          </a:p>
          <a:p>
            <a:endParaRPr lang="en-US" dirty="0">
              <a:latin typeface="Arial" charset="0"/>
            </a:endParaRPr>
          </a:p>
          <a:p>
            <a:r>
              <a:rPr lang="en-US" dirty="0">
                <a:latin typeface="Arial" charset="0"/>
              </a:rPr>
              <a:t>California is working to reduce greenhouse gas emissions across all sectors of the economy under the framework of Assembly Bill 32, the Global Warming Solutions Act.  As California has implemented AB 32, we have worked to develop greenhouse gas monitoring capabilities to support our short- and long-term climate goals.</a:t>
            </a:r>
          </a:p>
          <a:p>
            <a:endParaRPr lang="en-US" dirty="0">
              <a:latin typeface="Arial" charset="0"/>
            </a:endParaRPr>
          </a:p>
          <a:p>
            <a:r>
              <a:rPr lang="en-US" dirty="0">
                <a:latin typeface="Arial" charset="0"/>
              </a:rPr>
              <a:t>An ambient measurement program for greenhouse gases helps support AB 32 implementation in several ways.  </a:t>
            </a:r>
          </a:p>
          <a:p>
            <a:endParaRPr lang="en-US" dirty="0">
              <a:latin typeface="Arial" charset="0"/>
            </a:endParaRPr>
          </a:p>
          <a:p>
            <a:r>
              <a:rPr lang="en-US" i="1" dirty="0">
                <a:latin typeface="Arial" charset="0"/>
              </a:rPr>
              <a:t>[Advance Animation]</a:t>
            </a:r>
          </a:p>
          <a:p>
            <a:endParaRPr lang="en-US" dirty="0">
              <a:latin typeface="Arial" charset="0"/>
            </a:endParaRPr>
          </a:p>
          <a:p>
            <a:r>
              <a:rPr lang="en-US" dirty="0">
                <a:latin typeface="Arial" charset="0"/>
              </a:rPr>
              <a:t>Greenhouse gas measurements can help identify sources, evaluate the emissions from these sources, help identify new emission reduction strategies, and help track progress in reducing emissions.   </a:t>
            </a:r>
          </a:p>
          <a:p>
            <a:endParaRPr lang="en-US" dirty="0">
              <a:latin typeface="Arial" charset="0"/>
            </a:endParaRPr>
          </a:p>
          <a:p>
            <a:pPr defTabSz="899404" eaLnBrk="0" fontAlgn="base" hangingPunct="0">
              <a:spcBef>
                <a:spcPct val="30000"/>
              </a:spcBef>
              <a:spcAft>
                <a:spcPct val="0"/>
              </a:spcAft>
              <a:defRPr/>
            </a:pPr>
            <a:r>
              <a:rPr lang="en-US" i="1" dirty="0">
                <a:latin typeface="Arial" charset="0"/>
              </a:rPr>
              <a:t>[Advance Animation]</a:t>
            </a:r>
          </a:p>
          <a:p>
            <a:endParaRPr lang="en-US" dirty="0">
              <a:latin typeface="Arial" charset="0"/>
            </a:endParaRPr>
          </a:p>
          <a:p>
            <a:r>
              <a:rPr lang="en-US" dirty="0">
                <a:latin typeface="Arial" charset="0"/>
              </a:rPr>
              <a:t>An important goal of this research effort is to link ambient measurements to emission sources in California.  </a:t>
            </a:r>
          </a:p>
          <a:p>
            <a:endParaRPr lang="en-US" dirty="0"/>
          </a:p>
        </p:txBody>
      </p:sp>
      <p:sp>
        <p:nvSpPr>
          <p:cNvPr id="4" name="Slide Number Placeholder 3"/>
          <p:cNvSpPr>
            <a:spLocks noGrp="1"/>
          </p:cNvSpPr>
          <p:nvPr>
            <p:ph type="sldNum" sz="quarter" idx="10"/>
          </p:nvPr>
        </p:nvSpPr>
        <p:spPr/>
        <p:txBody>
          <a:bodyPr/>
          <a:lstStyle/>
          <a:p>
            <a:pPr>
              <a:defRPr/>
            </a:pPr>
            <a:fld id="{FFE10B6E-C01F-4CFD-B2B8-F1ABD55281EA}" type="slidenum">
              <a:rPr lang="en-US" smtClean="0"/>
              <a:pPr>
                <a:defRPr/>
              </a:pPr>
              <a:t>12</a:t>
            </a:fld>
            <a:endParaRPr lang="en-US"/>
          </a:p>
        </p:txBody>
      </p:sp>
    </p:spTree>
    <p:extLst>
      <p:ext uri="{BB962C8B-B14F-4D97-AF65-F5344CB8AC3E}">
        <p14:creationId xmlns:p14="http://schemas.microsoft.com/office/powerpoint/2010/main" val="3590976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latin typeface="Arial" charset="0"/>
              </a:rPr>
              <a:t>Slide #8 - Mt. Wilson Observatory Station</a:t>
            </a:r>
          </a:p>
          <a:p>
            <a:endParaRPr lang="en-US" dirty="0">
              <a:latin typeface="Arial" charset="0"/>
            </a:endParaRPr>
          </a:p>
          <a:p>
            <a:r>
              <a:rPr lang="en-US" dirty="0">
                <a:latin typeface="Arial" charset="0"/>
              </a:rPr>
              <a:t>Los Angeles is another important source region.   </a:t>
            </a:r>
          </a:p>
          <a:p>
            <a:endParaRPr lang="en-US" dirty="0">
              <a:latin typeface="Arial" charset="0"/>
            </a:endParaRPr>
          </a:p>
          <a:p>
            <a:pPr defTabSz="899404" eaLnBrk="0" fontAlgn="base" hangingPunct="0">
              <a:spcBef>
                <a:spcPct val="30000"/>
              </a:spcBef>
              <a:spcAft>
                <a:spcPct val="0"/>
              </a:spcAft>
              <a:defRPr/>
            </a:pPr>
            <a:r>
              <a:rPr lang="en-US" i="1" dirty="0">
                <a:latin typeface="Arial" charset="0"/>
              </a:rPr>
              <a:t>[Advance Animation]</a:t>
            </a:r>
          </a:p>
          <a:p>
            <a:endParaRPr lang="en-US" dirty="0">
              <a:latin typeface="Arial" charset="0"/>
            </a:endParaRPr>
          </a:p>
          <a:p>
            <a:r>
              <a:rPr lang="en-US" dirty="0">
                <a:latin typeface="Arial" charset="0"/>
              </a:rPr>
              <a:t>As shown in the graphic, greenhouse gases in the region are emitted, and then diluted by atmospheric mixing.  The daytime sea breeze pushes the well-mixed air up into the San Gabriel Mountains, carrying the dispersed emissions from the entire Los Angeles Basin.  We installed equipment at the Mount Wilson Observatory to take advantage of this  opportunity to study greenhouse gas emissions for the entire Los Angeles County using a single location.</a:t>
            </a:r>
          </a:p>
          <a:p>
            <a:endParaRPr lang="en-US" dirty="0"/>
          </a:p>
        </p:txBody>
      </p:sp>
      <p:sp>
        <p:nvSpPr>
          <p:cNvPr id="4" name="Slide Number Placeholder 3"/>
          <p:cNvSpPr>
            <a:spLocks noGrp="1"/>
          </p:cNvSpPr>
          <p:nvPr>
            <p:ph type="sldNum" sz="quarter" idx="10"/>
          </p:nvPr>
        </p:nvSpPr>
        <p:spPr/>
        <p:txBody>
          <a:bodyPr/>
          <a:lstStyle/>
          <a:p>
            <a:pPr>
              <a:defRPr/>
            </a:pPr>
            <a:fld id="{FFE10B6E-C01F-4CFD-B2B8-F1ABD55281EA}" type="slidenum">
              <a:rPr lang="en-US" smtClean="0">
                <a:solidFill>
                  <a:prstClr val="black"/>
                </a:solidFill>
              </a:rPr>
              <a:pPr>
                <a:defRPr/>
              </a:pPr>
              <a:t>13</a:t>
            </a:fld>
            <a:endParaRPr lang="en-US">
              <a:solidFill>
                <a:prstClr val="black"/>
              </a:solidFill>
            </a:endParaRPr>
          </a:p>
        </p:txBody>
      </p:sp>
    </p:spTree>
    <p:extLst>
      <p:ext uri="{BB962C8B-B14F-4D97-AF65-F5344CB8AC3E}">
        <p14:creationId xmlns:p14="http://schemas.microsoft.com/office/powerpoint/2010/main" val="440454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latin typeface="Arial" charset="0"/>
              </a:rPr>
              <a:t>Slide #9 - Methane Findings</a:t>
            </a:r>
            <a:br>
              <a:rPr lang="en-US" u="sng" dirty="0">
                <a:latin typeface="Arial" charset="0"/>
              </a:rPr>
            </a:br>
            <a:endParaRPr lang="en-US" dirty="0">
              <a:latin typeface="Arial" charset="0"/>
            </a:endParaRPr>
          </a:p>
          <a:p>
            <a:r>
              <a:rPr lang="en-US" dirty="0">
                <a:latin typeface="Arial" charset="0"/>
              </a:rPr>
              <a:t>The very first pilot study at Mt. Wilson started in 2007, and focused on methane emissions.  Looking at the first bar chart, our ambient measurements, shown here in red, suggested that the Los Angeles County methane emissions were significantly underestimated as shown here in blue.  These observations were further validated by studies from Caltech and other groups, and suggested that oil and gas sector emissions were underestimated. As shown in the second bar chart, the methane emissions inventory has been updated and now correlates well with ambient monitoring data.  </a:t>
            </a:r>
          </a:p>
          <a:p>
            <a:endParaRPr lang="en-US" dirty="0"/>
          </a:p>
        </p:txBody>
      </p:sp>
      <p:sp>
        <p:nvSpPr>
          <p:cNvPr id="4" name="Slide Number Placeholder 3"/>
          <p:cNvSpPr>
            <a:spLocks noGrp="1"/>
          </p:cNvSpPr>
          <p:nvPr>
            <p:ph type="sldNum" sz="quarter" idx="10"/>
          </p:nvPr>
        </p:nvSpPr>
        <p:spPr/>
        <p:txBody>
          <a:bodyPr/>
          <a:lstStyle/>
          <a:p>
            <a:pPr>
              <a:defRPr/>
            </a:pPr>
            <a:fld id="{FFE10B6E-C01F-4CFD-B2B8-F1ABD55281EA}" type="slidenum">
              <a:rPr lang="en-US" smtClean="0"/>
              <a:pPr>
                <a:defRPr/>
              </a:pPr>
              <a:t>14</a:t>
            </a:fld>
            <a:endParaRPr lang="en-US"/>
          </a:p>
        </p:txBody>
      </p:sp>
    </p:spTree>
    <p:extLst>
      <p:ext uri="{BB962C8B-B14F-4D97-AF65-F5344CB8AC3E}">
        <p14:creationId xmlns:p14="http://schemas.microsoft.com/office/powerpoint/2010/main" val="1945156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30E2307-1E40-4E12-8716-25BFDA8E7013}" type="datetime1">
              <a:rPr lang="en-US" smtClean="0"/>
              <a:pPr/>
              <a:t>4/13/2015</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687D7A59-36E2-48B9-B146-C1E59501F63F}" type="slidenum">
              <a:rPr lang="en-US" smtClean="0"/>
              <a:pPr/>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CFCF5A-EA79-452C-A52C-1A2668C2E7DF}" type="datetime1">
              <a:rPr lang="en-US" smtClean="0"/>
              <a:pPr/>
              <a:t>4/13/2015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5C4C28-BD4B-4892-9A2D-6E19BD753A9A}" type="datetime1">
              <a:rPr lang="en-US" smtClean="0"/>
              <a:pPr/>
              <a:t>4/13/2015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D9D02-426E-46C9-9EE9-0DE1EF8B2838}" type="datetime1">
              <a:rPr lang="en-US" smtClean="0"/>
              <a:pPr/>
              <a:t>4/13/2015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7B8AEBBE-F8B2-42CF-9895-E86A608384EB}" type="datetime1">
              <a:rPr lang="en-US" smtClean="0"/>
              <a:pPr/>
              <a:t>4/13/2015</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1FAA6B6-10E5-4810-BC9F-DA72D8452E73}" type="datetime1">
              <a:rPr lang="en-US" smtClean="0"/>
              <a:pPr/>
              <a:t>4/13/2015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D18D072-EF12-4AA2-BD71-ABC68B06D0E2}" type="datetime1">
              <a:rPr lang="en-US" smtClean="0"/>
              <a:pPr/>
              <a:t>4/13/2015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CDBF60-6CC3-4B74-A60D-3486985E4346}" type="datetime1">
              <a:rPr lang="en-US" smtClean="0"/>
              <a:pPr/>
              <a:t>4/13/2015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22714818-984F-4759-BF72-A33BDC1963BD}" type="datetime1">
              <a:rPr lang="en-US" smtClean="0"/>
              <a:pPr/>
              <a:t>4/13/2015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EA7E191-5F94-4FC1-B823-BD7CABF7FA06}" type="datetime1">
              <a:rPr lang="en-US" smtClean="0"/>
              <a:pPr/>
              <a:t>4/13/2015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5" name="Date Placeholder 4"/>
          <p:cNvSpPr>
            <a:spLocks noGrp="1"/>
          </p:cNvSpPr>
          <p:nvPr>
            <p:ph type="dt" sz="half" idx="10"/>
          </p:nvPr>
        </p:nvSpPr>
        <p:spPr/>
        <p:txBody>
          <a:bodyPr/>
          <a:lstStyle/>
          <a:p>
            <a:fld id="{88856D55-EFBE-4F9B-8A5F-09D42CA22A9B}" type="datetime1">
              <a:rPr lang="en-US" smtClean="0"/>
              <a:pPr/>
              <a:t>4/13/2015</a:t>
            </a:fld>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9D1D110F-3F4E-48D9-B8AA-5D0E825AFDBA}" type="datetime1">
              <a:rPr lang="en-US" smtClean="0"/>
              <a:pPr/>
              <a:t>4/13/2015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687D7A59-36E2-48B9-B146-C1E59501F63F}" type="slidenum">
              <a:rPr lang="en-US" smtClean="0"/>
              <a:pPr/>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ftr="0" dt="0"/>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85000" lnSpcReduction="20000"/>
          </a:bodyPr>
          <a:lstStyle/>
          <a:p>
            <a:r>
              <a:rPr lang="en-US" dirty="0" smtClean="0"/>
              <a:t>2015 International Emissions inventory conference: April 14, 2015</a:t>
            </a:r>
            <a:endParaRPr lang="en-US" dirty="0"/>
          </a:p>
        </p:txBody>
      </p:sp>
      <p:sp>
        <p:nvSpPr>
          <p:cNvPr id="2" name="Title 1"/>
          <p:cNvSpPr>
            <a:spLocks noGrp="1"/>
          </p:cNvSpPr>
          <p:nvPr>
            <p:ph type="ctrTitle"/>
          </p:nvPr>
        </p:nvSpPr>
        <p:spPr>
          <a:xfrm>
            <a:off x="609600" y="2743200"/>
            <a:ext cx="6629400" cy="1676401"/>
          </a:xfrm>
        </p:spPr>
        <p:txBody>
          <a:bodyPr/>
          <a:lstStyle/>
          <a:p>
            <a:r>
              <a:rPr lang="en-US" sz="2400" dirty="0" smtClean="0"/>
              <a:t>Developing California emission inventories: </a:t>
            </a:r>
            <a:br>
              <a:rPr lang="en-US" sz="2400" dirty="0" smtClean="0"/>
            </a:br>
            <a:r>
              <a:rPr lang="en-US" sz="2000" dirty="0" smtClean="0"/>
              <a:t>innovation and challenges</a:t>
            </a:r>
            <a:endParaRPr lang="en-US" sz="2000" dirty="0"/>
          </a:p>
        </p:txBody>
      </p:sp>
    </p:spTree>
    <p:extLst>
      <p:ext uri="{BB962C8B-B14F-4D97-AF65-F5344CB8AC3E}">
        <p14:creationId xmlns:p14="http://schemas.microsoft.com/office/powerpoint/2010/main" val="2925536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228600"/>
            <a:ext cx="4765958" cy="1359485"/>
          </a:xfrm>
        </p:spPr>
        <p:txBody>
          <a:bodyPr>
            <a:normAutofit/>
          </a:bodyPr>
          <a:lstStyle/>
          <a:p>
            <a:pPr algn="l"/>
            <a:r>
              <a:rPr lang="en-US" sz="3200" b="1" dirty="0" smtClean="0"/>
              <a:t>Plug-In Electric </a:t>
            </a:r>
            <a:br>
              <a:rPr lang="en-US" sz="3200" b="1" dirty="0" smtClean="0"/>
            </a:br>
            <a:r>
              <a:rPr lang="en-US" sz="3200" b="1" dirty="0" smtClean="0"/>
              <a:t>Vehicles (PEVs)</a:t>
            </a:r>
            <a:endParaRPr lang="en-US" sz="3200" b="1" dirty="0"/>
          </a:p>
        </p:txBody>
      </p:sp>
      <p:sp>
        <p:nvSpPr>
          <p:cNvPr id="11" name="Content Placeholder 6"/>
          <p:cNvSpPr txBox="1">
            <a:spLocks/>
          </p:cNvSpPr>
          <p:nvPr/>
        </p:nvSpPr>
        <p:spPr>
          <a:xfrm>
            <a:off x="152400" y="1828800"/>
            <a:ext cx="4876800" cy="464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chemeClr val="accent1"/>
              </a:buClr>
              <a:buFont typeface="Arial"/>
              <a:buChar char="•"/>
            </a:pPr>
            <a:r>
              <a:rPr lang="en-US" sz="2200" dirty="0" smtClean="0">
                <a:solidFill>
                  <a:schemeClr val="tx2"/>
                </a:solidFill>
              </a:rPr>
              <a:t>Characterize PEV travel:</a:t>
            </a:r>
          </a:p>
          <a:p>
            <a:pPr lvl="1">
              <a:buClr>
                <a:schemeClr val="accent2"/>
              </a:buClr>
              <a:buFont typeface="Arial"/>
              <a:buChar char="•"/>
            </a:pPr>
            <a:r>
              <a:rPr lang="en-US" sz="2000" dirty="0" smtClean="0">
                <a:solidFill>
                  <a:schemeClr val="tx2"/>
                </a:solidFill>
              </a:rPr>
              <a:t>PEV vehicle activities vs. typical vehicle</a:t>
            </a:r>
          </a:p>
          <a:p>
            <a:pPr lvl="1">
              <a:buClr>
                <a:schemeClr val="accent2"/>
              </a:buClr>
              <a:buFont typeface="Arial"/>
              <a:buChar char="•"/>
            </a:pPr>
            <a:r>
              <a:rPr lang="en-US" sz="2000" dirty="0" smtClean="0">
                <a:solidFill>
                  <a:schemeClr val="tx2"/>
                </a:solidFill>
              </a:rPr>
              <a:t>Battery state of charge effects</a:t>
            </a:r>
            <a:endParaRPr lang="en-US" sz="2000" dirty="0">
              <a:solidFill>
                <a:schemeClr val="tx2"/>
              </a:solidFill>
            </a:endParaRPr>
          </a:p>
          <a:p>
            <a:pPr lvl="1">
              <a:buClr>
                <a:schemeClr val="accent2"/>
              </a:buClr>
              <a:buFont typeface="Arial"/>
              <a:buChar char="•"/>
            </a:pPr>
            <a:r>
              <a:rPr lang="en-US" sz="2000" dirty="0" smtClean="0">
                <a:solidFill>
                  <a:schemeClr val="tx2"/>
                </a:solidFill>
              </a:rPr>
              <a:t>Total VMT vs. electric VMT (</a:t>
            </a:r>
            <a:r>
              <a:rPr lang="en-US" sz="2000" dirty="0" err="1" smtClean="0">
                <a:solidFill>
                  <a:schemeClr val="tx2"/>
                </a:solidFill>
              </a:rPr>
              <a:t>eVMT</a:t>
            </a:r>
            <a:r>
              <a:rPr lang="en-US" sz="2000" dirty="0" smtClean="0">
                <a:solidFill>
                  <a:schemeClr val="tx2"/>
                </a:solidFill>
              </a:rPr>
              <a:t>)</a:t>
            </a:r>
            <a:endParaRPr lang="en-US" sz="2000" dirty="0">
              <a:solidFill>
                <a:schemeClr val="tx2"/>
              </a:solidFill>
            </a:endParaRPr>
          </a:p>
          <a:p>
            <a:pPr>
              <a:buClr>
                <a:schemeClr val="accent1"/>
              </a:buClr>
            </a:pPr>
            <a:r>
              <a:rPr lang="en-US" sz="2200" dirty="0">
                <a:solidFill>
                  <a:schemeClr val="tx2"/>
                </a:solidFill>
              </a:rPr>
              <a:t>Characterize differences by secondary owner vs. 1</a:t>
            </a:r>
            <a:r>
              <a:rPr lang="en-US" sz="2200" baseline="30000" dirty="0">
                <a:solidFill>
                  <a:schemeClr val="tx2"/>
                </a:solidFill>
              </a:rPr>
              <a:t>st</a:t>
            </a:r>
            <a:r>
              <a:rPr lang="en-US" sz="2200" dirty="0">
                <a:solidFill>
                  <a:schemeClr val="tx2"/>
                </a:solidFill>
              </a:rPr>
              <a:t> </a:t>
            </a:r>
            <a:r>
              <a:rPr lang="en-US" sz="2200" dirty="0" smtClean="0">
                <a:solidFill>
                  <a:schemeClr val="tx2"/>
                </a:solidFill>
              </a:rPr>
              <a:t>owner</a:t>
            </a:r>
          </a:p>
          <a:p>
            <a:pPr>
              <a:buClr>
                <a:schemeClr val="accent1"/>
              </a:buClr>
            </a:pPr>
            <a:r>
              <a:rPr lang="en-US" sz="2200" dirty="0" smtClean="0">
                <a:solidFill>
                  <a:schemeClr val="tx2"/>
                </a:solidFill>
              </a:rPr>
              <a:t>Improve estimates of emission benefits and forecasts of emissions from the light-duty fleet</a:t>
            </a:r>
          </a:p>
          <a:p>
            <a:pPr marL="0" indent="0">
              <a:buNone/>
            </a:pPr>
            <a:endParaRPr lang="en-US" sz="2800" dirty="0" smtClean="0"/>
          </a:p>
          <a:p>
            <a:endParaRPr lang="en-US" sz="2400" dirty="0" smtClean="0"/>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3298059"/>
            <a:ext cx="3981802" cy="3407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457200"/>
            <a:ext cx="3997042" cy="269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934200" y="1066800"/>
            <a:ext cx="1554480" cy="646331"/>
          </a:xfrm>
          <a:prstGeom prst="rect">
            <a:avLst/>
          </a:prstGeom>
          <a:noFill/>
        </p:spPr>
        <p:txBody>
          <a:bodyPr wrap="square" rtlCol="0">
            <a:spAutoFit/>
          </a:bodyPr>
          <a:lstStyle/>
          <a:p>
            <a:r>
              <a:rPr lang="en-US" b="1" dirty="0" smtClean="0"/>
              <a:t>SAMPLE DATA</a:t>
            </a:r>
            <a:endParaRPr lang="en-US" b="1" dirty="0"/>
          </a:p>
        </p:txBody>
      </p:sp>
      <p:sp>
        <p:nvSpPr>
          <p:cNvPr id="3" name="Rectangle 2"/>
          <p:cNvSpPr/>
          <p:nvPr/>
        </p:nvSpPr>
        <p:spPr>
          <a:xfrm>
            <a:off x="6946643" y="4166162"/>
            <a:ext cx="1515671" cy="369332"/>
          </a:xfrm>
          <a:prstGeom prst="rect">
            <a:avLst/>
          </a:prstGeom>
        </p:spPr>
        <p:txBody>
          <a:bodyPr wrap="none">
            <a:spAutoFit/>
          </a:bodyPr>
          <a:lstStyle/>
          <a:p>
            <a:r>
              <a:rPr lang="en-US" b="1" dirty="0" smtClean="0"/>
              <a:t>SAMPLE DATA</a:t>
            </a:r>
            <a:endParaRPr lang="en-US" b="1" dirty="0"/>
          </a:p>
        </p:txBody>
      </p:sp>
    </p:spTree>
    <p:extLst>
      <p:ext uri="{BB962C8B-B14F-4D97-AF65-F5344CB8AC3E}">
        <p14:creationId xmlns:p14="http://schemas.microsoft.com/office/powerpoint/2010/main" val="30731605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California </a:t>
            </a:r>
            <a:r>
              <a:rPr lang="en-US" b="1" dirty="0" smtClean="0"/>
              <a:t>emissions </a:t>
            </a:r>
            <a:r>
              <a:rPr lang="en-US" dirty="0" smtClean="0"/>
              <a:t/>
            </a:r>
            <a:br>
              <a:rPr lang="en-US" dirty="0" smtClean="0"/>
            </a:br>
            <a:r>
              <a:rPr lang="en-US" i="1" dirty="0" smtClean="0"/>
              <a:t>climate </a:t>
            </a:r>
            <a:r>
              <a:rPr lang="en-US" i="1" dirty="0" smtClean="0"/>
              <a:t>pollutants</a:t>
            </a:r>
            <a:endParaRPr lang="en-US" i="1" dirty="0"/>
          </a:p>
        </p:txBody>
      </p:sp>
      <p:sp>
        <p:nvSpPr>
          <p:cNvPr id="9" name="TextBox 8"/>
          <p:cNvSpPr txBox="1"/>
          <p:nvPr/>
        </p:nvSpPr>
        <p:spPr>
          <a:xfrm>
            <a:off x="685800" y="1981200"/>
            <a:ext cx="3276600" cy="369332"/>
          </a:xfrm>
          <a:prstGeom prst="rect">
            <a:avLst/>
          </a:prstGeom>
          <a:noFill/>
        </p:spPr>
        <p:txBody>
          <a:bodyPr wrap="square" rtlCol="0">
            <a:spAutoFit/>
          </a:bodyPr>
          <a:lstStyle/>
          <a:p>
            <a:pPr algn="ctr"/>
            <a:r>
              <a:rPr lang="en-US" sz="1800" b="1" dirty="0" smtClean="0">
                <a:solidFill>
                  <a:schemeClr val="tx2"/>
                </a:solidFill>
              </a:rPr>
              <a:t>2012 Emissions by Sector</a:t>
            </a:r>
          </a:p>
        </p:txBody>
      </p:sp>
      <p:pic>
        <p:nvPicPr>
          <p:cNvPr id="4" name="Picture 3"/>
          <p:cNvPicPr>
            <a:picLocks noChangeAspect="1"/>
          </p:cNvPicPr>
          <p:nvPr/>
        </p:nvPicPr>
        <p:blipFill>
          <a:blip r:embed="rId2"/>
          <a:stretch>
            <a:fillRect/>
          </a:stretch>
        </p:blipFill>
        <p:spPr>
          <a:xfrm>
            <a:off x="152400" y="2438400"/>
            <a:ext cx="4315321" cy="3098800"/>
          </a:xfrm>
          <a:prstGeom prst="rect">
            <a:avLst/>
          </a:prstGeom>
        </p:spPr>
      </p:pic>
      <p:pic>
        <p:nvPicPr>
          <p:cNvPr id="11" name="Picture 10"/>
          <p:cNvPicPr>
            <a:picLocks noChangeAspect="1"/>
          </p:cNvPicPr>
          <p:nvPr/>
        </p:nvPicPr>
        <p:blipFill>
          <a:blip r:embed="rId3"/>
          <a:stretch>
            <a:fillRect/>
          </a:stretch>
        </p:blipFill>
        <p:spPr>
          <a:xfrm>
            <a:off x="4648200" y="2438400"/>
            <a:ext cx="4345706" cy="3111500"/>
          </a:xfrm>
          <a:prstGeom prst="rect">
            <a:avLst/>
          </a:prstGeom>
        </p:spPr>
      </p:pic>
      <p:sp>
        <p:nvSpPr>
          <p:cNvPr id="12" name="TextBox 11"/>
          <p:cNvSpPr txBox="1"/>
          <p:nvPr/>
        </p:nvSpPr>
        <p:spPr>
          <a:xfrm>
            <a:off x="5105400" y="1981200"/>
            <a:ext cx="3276600" cy="369332"/>
          </a:xfrm>
          <a:prstGeom prst="rect">
            <a:avLst/>
          </a:prstGeom>
          <a:noFill/>
        </p:spPr>
        <p:txBody>
          <a:bodyPr wrap="square" rtlCol="0">
            <a:spAutoFit/>
          </a:bodyPr>
          <a:lstStyle/>
          <a:p>
            <a:pPr algn="ctr"/>
            <a:r>
              <a:rPr lang="en-US" sz="1800" b="1" dirty="0" smtClean="0">
                <a:solidFill>
                  <a:schemeClr val="tx2"/>
                </a:solidFill>
              </a:rPr>
              <a:t>2012 Emissions by GHG</a:t>
            </a:r>
          </a:p>
        </p:txBody>
      </p:sp>
    </p:spTree>
    <p:extLst>
      <p:ext uri="{BB962C8B-B14F-4D97-AF65-F5344CB8AC3E}">
        <p14:creationId xmlns:p14="http://schemas.microsoft.com/office/powerpoint/2010/main" val="3562320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9100" y="306525"/>
            <a:ext cx="8229600" cy="1143000"/>
          </a:xfrm>
        </p:spPr>
        <p:txBody>
          <a:bodyPr>
            <a:normAutofit/>
          </a:bodyPr>
          <a:lstStyle/>
          <a:p>
            <a:pPr algn="ctr"/>
            <a:r>
              <a:rPr lang="en-US" sz="3200" b="1" dirty="0" smtClean="0"/>
              <a:t>GHG Measurement Program</a:t>
            </a:r>
            <a:endParaRPr lang="en-US" sz="3200" b="1" dirty="0"/>
          </a:p>
        </p:txBody>
      </p:sp>
      <p:sp>
        <p:nvSpPr>
          <p:cNvPr id="14" name="Content Placeholder 13"/>
          <p:cNvSpPr>
            <a:spLocks noGrp="1"/>
          </p:cNvSpPr>
          <p:nvPr>
            <p:ph idx="1"/>
          </p:nvPr>
        </p:nvSpPr>
        <p:spPr>
          <a:xfrm>
            <a:off x="457200" y="1905000"/>
            <a:ext cx="8229600" cy="1593891"/>
          </a:xfrm>
        </p:spPr>
        <p:txBody>
          <a:bodyPr>
            <a:normAutofit/>
          </a:bodyPr>
          <a:lstStyle/>
          <a:p>
            <a:pPr marL="0" indent="0">
              <a:buNone/>
            </a:pPr>
            <a:r>
              <a:rPr lang="en-US" dirty="0" smtClean="0"/>
              <a:t>ARB’s greenhouse gas measurement </a:t>
            </a:r>
          </a:p>
          <a:p>
            <a:pPr marL="0" indent="0">
              <a:buNone/>
            </a:pPr>
            <a:r>
              <a:rPr lang="en-US" dirty="0" smtClean="0"/>
              <a:t>program is designed to support </a:t>
            </a:r>
          </a:p>
          <a:p>
            <a:pPr marL="0" indent="0">
              <a:buNone/>
            </a:pPr>
            <a:r>
              <a:rPr lang="en-US" dirty="0" smtClean="0"/>
              <a:t>California’s GHG reduction efforts  </a:t>
            </a:r>
            <a:endParaRPr lang="en-US" dirty="0"/>
          </a:p>
        </p:txBody>
      </p:sp>
      <p:sp>
        <p:nvSpPr>
          <p:cNvPr id="9" name="AutoShape 17" descr="data:image/jpeg;base64,/9j/4AAQSkZJRgABAQAAAQABAAD/2wCEAAkGBxQTEhUUExQVFhUWGRgaFxgYGBgYFxUXHBcXFxwYGBcaHSggGholHBQYITEhJykrLi4uFx8zODMsNygtLisBCgoKDg0OGxAQGywkHyQsNCwsLC0sLCwsLiwsLCwsLCwsLCwvLCwsLCwsLCwsLiwsLCwsLCwsLCwsLCwsLCwsLP/AABEIALgBEgMBIgACEQEDEQH/xAAcAAACAgMBAQAAAAAAAAAAAAAAAQIDBAUGBwj/xAA8EAABAwIEBAMGBAUEAgMAAAABAAIRAyEEEjFBBVFhcQYigRMykaGx8ELB0eEHFFKC8SMzQ5Ji0nKio//EABoBAQADAQEBAAAAAAAAAAAAAAABAwQCBQb/xAAvEQACAgEDAgMHBAMBAAAAAAAAAQIDEQQhMRJBEyJRYXGBkaHR8DKxweEFQvEj/9oADAMBAAIRAxEAPwDyEJwk1NSQCCdEIUAIQgIUgEZUIKgAAgJj75pFSCTYvmJFjECZdsNbDr8lEoQFAGXTqm51gL2m02k7/CB6JEaX/ZEqQJGa0bctv8psibmPSUkAQhSYdNOV9L2Te0wDFjIHIxE/UfFAQQm1OmQNRI7wgBjSTYT0H6KJVgZcTYG8xNr7b8lCUBIxG+adZtFot8Ugep39JEG3VIlLQoBKbXRNhcRcTHUcikR8/wDKCOqAsc/M4l0NDjctbZsmTlaNOyqU6lZzg0OMhohvQTMD1KTnCAIAImTeTOk9kBBBTTIQChCYKUWUAEJBNACEIQCamotUkAJSmgIABQnmgyLafFJSBuPQf4SJugmdU3OJMm5KAAnVYWktOoJB0NxbUKIO6Z57zpFvvpCAbbCQb6RG0az8lGUKZA+G+s/sgIIhCYCASJTF7fXRW1mNtlNoBubze2nb4oCpoUnOmNLACwiRrJ5m+qUiNLzrO0aQkR97oCz2flkTI961gDZsHW9/kq362M9UN6oKAGHf4Rz/AEShTq1MxLnakydBPYAWScL2027ICKCdOiEIAhMDn6qWXW2unMDmoIB5rR+Qn4oA6pEIUAEITcPvS/JSBIQhAEIlCcoBIQmgIhSDfv77KIUmiSBIHU6DvCAGNJMASToAkhSqxJyzlm0xMdYUAiiEKfsjvDbFwzSJGojmTsgIQhCApAFSqEEnKCBsCQT8YE/BRQUBJzY1Gtx2S+G33G6GgXkxa1pk8undNjZnQ2P01QMUa9P2H5qdMN/ETEHTUHqDr8f0WVxvhb8NWfRqDzNj1kAg/P5LBhABB/VOUyeXrbeP10KigHqkQm0qQMCR9d41QEEwfv0Q1xBB3F1J0m+5kzz1koBAJ0nQdQJsZ0jqiROhjvJ0udt7pPb2uAbbTt36IAA3PTtruhsTeY6ax0lBbaZ523/xf5KMqANvRTpAFwBB5QLEmLa9YlVxzRCkDBSQiEAICk0CDrtH7qKAEJwhrZ3A6mY+SAZcIAgTJk3kzFuVoPxSc6dfv4JIQCTQmgNnW4S5o0WAaZaRImNiJB7jkvaqnD8NWEMdkJ0a8fR4t8VynHvCT2XLT0Ox9VZOqcHiSwUVaiu1Zg0zz1pE3sDrA+gJUVtcZwtzbQtdUokKsvKyU8v2fp3ShPLbW86fuoAipBl7mLwdZHoohCkAmCLW7/PkkrMPRLzA+PJEs7IN4FSo5jA03PJdD4Y4aKuKoUYs6o3N1A8x+QKwKGHJIY0STYAbldh4JrYWhjGuq1vOxjxZhc0vyxDXAGSAXCdCtGYVLzclL6rP0rYu/jNw8e2p4gD3h7NxmLiXNJ6Zcw9AvNAF6H/EPxdQrg4dlB7spnO9xZDosQxp81juvPY3+7z+izKalulj3lkIyjHEuRFWUw2RmJi8xqLdbaqLAdtfT81OpTH4TI7ieWk8wbhSdFUJp8t/jZIHcbQgDLaZ+/ufgp1HmA2SWjSRpOscrqJBJ6/mkfsIBjLlOuaekReeszHzUUyp0KYcYJDRqSeVtOZugEdJIN4g6C1jtdImwsBGt9b8vlZGcxEm0+k6/FJQBKTXwCIFxG9rg2jtukCpOAt2uBMjvPPopBEn4JKQdaJtrEmJiJUSUAimhCAE2ifqkhACk9hB8wIIsZ1+aVQyTYDtpy2RM6nn+qASaSEB6Vw/xC2wqs++4uuu4fjQWj2VSQfwO8zT2leX03K/DYhzDLHFp5L3erqWHufKeAoPMNvz15PQsbwyhVs9hpP6XYfTUfNcxxnwa5vmABbsRdp9VbgPFDvdqiRz5+i6Xh+PBE0nhp3aTYrPZo4yWY7Gqr/I21PpsWV9fs/oeT43gbm7LU1cMW7L3XE4KlV99mRx3AJae429FzXGPCFpaARzFx8V586ZQ5R7NOqrtXlZ5U0XANvyUV0nEeBOYdPyWirYctVRoKmNk2XUO4I5opCm0uc5pzQPxkAgf/o0LV4DBF2QNBc5+w1nl8L+q7zBGpQf7KmwV6+YveJIY0Q0ezBBu+MtuR6wpss8CGeZM5jDxZY7Ixcb4PxFGg2oCxvtCG1H5vMMxDctO1tfe3XQcT4RTp08tKm10tHsWnyupPbZwa82vvcG+63PB8U3Flj6hAc0kMomQKJ0JMgZ6hG8eUWG5OJ/EL2fsqdKmBmqPmQbEt1gemvReVXZfqLlDv39Fk2TddNeZfA84xHgXHVC6oWUwSZy+08wnQAGe1yuZxeCqUn+zqMcx8+6RBPbmvV/B1d7WVDVfIY5rRnNmi7iZ5eX6rPxdOjimyC2ox02Dp9nbXNqOy0O2yuyUJ4ePT3HEIQsgpRzv6nkeAaGvAAJP4nN/Dsddys6rhWCm5sSGhxa4kWMHyggbRoul4j4IeGubhjlcL5HzJEasf679Fz3snszB7S12SHDQaVPdtfl8VphZGXDKpQceTQPyw0tzTHmmB5pPuxtEaqsEj75psIkGJHLmO6lltmgWgROvWJmLLo5I0xJi19zoEonTdN3olHy6/RSBl0gCBab7mY16CLdyoqQAvJi3LfkooCyqIABaARqZMkEAi0wLH5qsptOx03iEIA+ykm9hBggg8iIPwV1DD5rmw+Z7KUm+A2lyUK1zCR7sBupgz5rjN9ArzhG7OI7gH8wk7CH+sHuDPLWOS6dUvQ464vuYiFkHBu6H+4fnCxy2LLlprk7TyCB1uPqhAKgAUJui0CLD1O5SIQEs3T5pJIUA6UsIU2mVnVeGkibGP8AtCpo8PzWD25hsTHa/NewspnzfVF7plQB7hX0q72QQSBsoPwr2GCOus27hSa4aQZ+7FWxkRJZ5Oj4X4nLfK6HDr9yuo4ZjmO9xxHTUHuDqvN20mm+nb81bTrupnyu+BsrHFSW5n6HF5g+PX7np+J4NTrgwAD090/26hcVx3weW/h7cisngvidzSMxvzXe4HilLEtgwCd4EHuNivOv0rjuuD1dJruryT2f7/E8+8B8ADHGvVOVrczWWBdmjLLRe8GAIvK3tHgfsM3lLSAXQTLix78zpcSczxlbN/VbjGcGdTIdRJY5pkcpuJG2hOvNct4xxmLq0/ZuOQfiLJDncuw7LxdZp7rLMp7P6Jfue3pb4Qjjv3NJxnHMOIayf9Nzy4hpcHUg3KbiCQHB0jlddJgaWGe9hr4gNbQAp0ZcIquJeM2Y6joQL6ry59F9Oo6q4uLgNZ1JGW5i9lvfCfjs4N2XE4dtZoJIMAVKZ18ubyn5FaKU6YdMdzm5Rul1P4HdYrh1Smyr7MElxa1kAak5c5BMQ0ON+62vDPCtEBzm+V74k07NGU/0mZubk69FEeIWVi14Bax2XLnIa4yC4SJsLEHlZQ4XRqODqjWAFkxleQDmOY5RAFr95Xh6q62yUmtt/n+YPQqpjCEUnwu/57TPxHCXsh58wZOUtaIEgat94dhOpXGYzgwq4iC9hpuY+ZBhrs0hrfNIBBN7QAV1dXxW+jRca9OS18ENMPywPw6TJ5gKzCnDYpoqfiGhHlqA8uvYyFbGdlcVOKbT2b53/Gcycc9M3ut8ew8r8Q+BskuoZswiaUggj+pj9xA0PNc8/gdalJfTqMOjWxmPmBEGNDE/FesVsc0vfTLHF9N+VwePdBBMiDFwQRB9FbxCjGFeHSW5akwTo1gDSXSW5i9zYBIgTrC0LU2wl0TXz5OJVVyj1Rfy4PIavh/EQX5C+SZgguDp3bOa4kzHzBC1tZjqbyHAtcLEEGQRrIK9j8J0GvwhBZTZUcQ+ZL3N6l7btMXsIuSZkrl/4r4CgH0cQyqXVawPtGZs4aGgBrp/DOmX1XqyjhZPNjZ1S6ThCJJhok3htosbBvTkqQVKeW2/NKFwXBHxTyybSZ+Z3/NXUsK51gDaDodCJnTfULMFIgAEOMWEg23tyHRdwrcuDiU1HkpZQvL/ADO6mfidyry77lIjom0TaPr+q1Rh08IolPPcZI2kfO/PZRMC5MDn9lRq1ALfi72HclYD6hJkn9B6LidqjsuTqNfVuW1cQTZv7lQotaSASQIOYxmjX3WyJ2+araYMg3+CSzSbfJeljgZKREffqiESuSQQhBKkBCEoTQHotGsLA3gdQY5BYzqdOo4tJJMCCB7rhzHIz8lF9EOAOhG8a6aqjGUXNBeS9xtEQMo6816bm2j59UxUnh4bM9+HyXczOyPfaXGO40HYpF1NxzBrssTLLkbQWzIS4TxeZdIBEAxInuFsCxjnSGtBnVoAM9YH1V0JZXlZltXhvzp59nBXRwdJ7cweKgAu0eSq3sNH9itfiMILQ8EEddeThqCt37Jpu5rCRHmDYcP+pBKoxXB4aXsOYDcGY7g3+qsT7SHWmswOecwtMH91mcP4m+k4OY4yEqhkQYI2MaeqycDwEVx/o1B7Ua03WzDmw79tQjfR7iyP/ptjc7jw/wCOWEBlcZeZF2nuNl1WKwdOvTzNh4OkGf8AqR9F4bVovpOy1Glp6iFvOAeI62GMtdLd2m7T6fmFRPTRnvDZ+nY1V6qVe091690bzjnhKZLBIvIiHDuFwPGvDxB0O0k89zova+EeIsPi2gE+zq94+DtPQqvjfAQ73gBP4gPKe4GhXnzqaeGsM9Ku9NZTyvX7+h5twbj+HFcVsXmzuHs8g9xjAJB0i5sf/l0XccJ4u2XspmmCczsntGuysJJzRAiNY9NlwOO8OF1PNG7x8Hub+S5HG8LdTJMRlvy9P2XnW6OM/Yb4aho9Jb4ow2LysyEVZcHEmcwP4swgEH5dln+OcS3DYVtKl/uZ2EkdJsF5PwfijsNW9tkY+J8rpjWIt3XY8Q45gv5kOzPcMjXta2XU85J8rtxliTbdbtMq6o9C2MWpjOb6sZ7GdgMc5uCxFSqQ6u5zWwQZaGxlJ30DYWR4cxz8XRezLIiHxJgGREwCHGCCNRdcZw7C1ccTh2VHAipldiKzzlgkDIHHYQYYLkm0L3Twh4Op4Gh7Nr3VHugvqOiXEaRGgEmN+q5ujXZJSa4O6+uFcoJ8mp8LYalh6NR9QtBPuNETkDfK2+pufkvN/wCIWFwbXtdh2BofmNSWlgzgEw2Pxaiwi4XtOM4a0A2Fhpb6Lw3+IfE6Vas2hSYXfyxcH1M0ZyQ0HXk4G8bQrJYcSitWKa42OdwnBvbT7J7cw/432cPhMjrCxv5FzXEPblIsRIueevqpYemWEOB8w0MnynpG/VWgOJ/fVK6JZ8xostjjYYbbYRoJG/qpAHY/Bw/VXUMG47BWYlwowCWl/wDSASfWNFr/AErfYydfU8R3KhmAlznADef3WFX4kdGk5dJJuR+Sx8XiXPPmtGg2HoqgZt19eWqzTub2XBohSlvLksxWUucWNytNwJJyyPdl1zBkSdVU90mTqnUYWktIggkEdQboDZWcvIoQpsFxmkAxMax0HZSBNMA6Xsk12vX/ACh8SYmJMTrG09UkAFCEIAQmHIQHcsrS0wQbc9LXkH0sr8PB1Av6jmsOpUyszi4JAmRckaGe23JWMqEZREFwJLdRHNp+NlujLD3PIsrzHYVfhVKzi0iDEtJvN9DdX4bCMa7yPdBsQ5xJF5lmk+oKup4iJAJAMTaY5EA+9f1RSOrIgmS3KTBOxaD9NV2unJS+tReW/wA9hZTaXPJDjIMC0wROvMHdZFEuDYGWDvcTff4rGY8GTuNQZ59LyPir6Maj6yYPSb/sroNGO5SSa/gg/BhxMWMbHZYLqYEQYPMHf00W8bhqbvegHm0kHnruFhYzhLqZB95ny7Ejpur0+xnjlLOTdcM4yyuG0MbSD9m1TOaNsx1N9wq+N+B3M82GJeP6He9/adCtCKYIlryCLhtyW9nfei6zhXjh4AbiW5xA87bO7lu57KicJxea/kehTfXNdNr39TiGVnU3RuNWkGxGxBXpvgzxWXt9nXlzbAO1yzo1+4HLVYuPwmF4hmIhlRoGWoJmOTxaVyr+GYjBvz2jQOF2OHI7ehUtq5dE1uSl4D8St7fv7z1SpwWnkIpAFkkls6EkkxuDLifVcL4o8ONLXZb7EbiTBEDpuszg3iymHUy7M105XAEhpFvNfl/St3j61J+JyveGOh3LK8HI4EkwPwkb67LBbVKDxJHpU3xsWYv4fnB43xnw85pMBc3WommdCCJEzvOvRfQvGeBg+8ACdCPdd/6rzzxB4XgmBCocTTGzJx3CfFeIw0im5rmuIJp1GNewPH428nTedrar0rhX8SadOkMRVq1XAOIFECk177AElujgHGzgW7yF5XxDhjmHRLD4GbuMnlc/E79lMIylshY4x8zZ2viH+IeIxBDqGag1zHNfYFwl1vZvF9ALrlXZ3EksLiTJcc5c48yZuVk4fBE/id8D+q3WB4HPM+g/VboUKO7MU9RnaKNLQwDj/wAY/wDt+ZW1ocKytLnhrWi5J0HzWdxTFYfBt8/mq7UwRPd39IXDcV4tVxBl58o0YLNb25nqVzZeobR5FenlZvJm04rx5sZMOI1DnkQf7OXcrnqhLpcY1voL9vTVX0KTnkMawvcRmAnUAZpHTIPksd3zN/Q8linNzeWb4QUFhIQbP3980kApn4BcnYghCkOx/fb0QCBuhxG32enRDgJsZ0vEXi4idjad4U3uBiBlhomL5nDe5tPyQEA2fQTeyCVJr3NIixGlhN/RVoBhBCEIAQkmgN+MVNFw9o3QbG5AkGNj1V2Dx4IEOB/03NIM+8dNdNdeYWVVwDBTEDLIkxy009JWJhsJTYCSx5Ggm1+avWTG+loy+HYsEAHKHCxI3FjMje6tfXeBemXhpMEG/wACPVR4ZhWOBNJvmvrBJIvGvJXD2satA1jddplMks7A3ijZEyHaEOmSdj1iY6hZortJG941ED0HYfBYlLFNePPlgQOWp6q0mm5os0dtTHXkroyfZmWyC7o2NB5EWMdD+vVbLDYlsw5hiLgAmZHZc/QAEEQOxknos3C4wzGcyNQNQFpjP1POspw/Lwi3HUWEyxrwOrT8rLFolryBJkmNBr8uavxGLqPEMqPjkfLtPqsnBUGFo9ox1R3pA3tp6qXbsQtPmXJFpdSfDc2wmIn8l3eDxIrUh5czCIexzTMjXuFh8ODTAmRsIn0VtXFMpODXANEydgJ6ysttnX7z09Np/Cy87Psc74j8Hmm32tAlzBct/EwcwdwPitLhOJPqmlTeMxDgGuA80aFpG4her4bEi4mVreKeF6FYl7B7KqbioyxnmQLT1UQ1Paz5l1mlW7reM9jKwjalEBrj7XDviM/v0ydGk8tp+PNLjeBDGuJDntGwGaoOQAHvBaPDCtnODxbjLwRSrNJiplmzp1dF+dl0fCuIvFT2GIEO/wCN4s145T/UFXNd+fzktg1lRaa9H/H2PIuKcMxNVxd/LmnTmwIE/wBxnXotcaLKP+4I7MB+cL3biXD8wJESdeTu/I9VwnH/AA8HgkDTX+odD+qeLJR8qRPhRc8Tbz9DiafijDU/wVD2awfn1WNxbx69zMmGYaPN5IL/AO3Zve6xOM8CLCYC5yrQLSqJWzfJpjTBcIi95JJcSXEySbknckm5UQPj97IceeqBfdVlxYyrpImJgfGxte6rMoEdu17wnE9PoPVAMCDcfEc7KLhFjYjY6hEffJEoCdGkXGGiXXMW0AJN55BQJ+/zUmAWOo3+wozaP8oBKwuloEDyyZA1BI947wYj1UGibIzdBb7ugEVJpsRa8agbXsdvzUVIEQbXtBmwF5t1tfogAGJtrzm1wZ+UeqThp26/coqMLSQdRYom2n39/VAJCUIQHV+0qODSHR0cBH0TOLOUtcPNpHP9FMtMjykR85hZYoB187Z1v32KvMMmjH4W91NsOEDmIkDbus11LbUEctFAUg2JcNb6amf0WXh6uU3As6DA1bFjE/RdJFcpehgDhNMjU3+KvPDGBsN8s2nn6ysms8MM+Yci0yIPQBXjSxzCBvDvpBiV1sVS6msmNgsE5pERlbvqT06BX4XDtlz25pdbby+n4m+qlRrNFpd6AfVbFrZaAKbs3TykiYm06KzJTh53JuNgTlDYiHan5KDMcBAbp1m/zUamHqSS8cwBqCNPeM3stdTqC4A30DQI+gGq6RxJY4Or4XjQOW+lu0rYYXFBxLX6AAib76yuSp5gCSOUkEW/ZbDDY7KIi40+PzUSh6Hdd+NpHUsxYFhqdOiyMLiTMXXPUa8uzc5Wbh650Hy2XDhsXxu3N7xHBGtSLQ7K4EOY7drhcKvgmOdVLqOIDfbUiHW0cCLPA2vMqGErGblY3HsC/PTxVH/cp2cBpUZNwq0v9fkXuW3WvivYdUCtDx3Cub52CfvQ9FtaFcPa1w3Cv1sf8quEnB5LrYK2GPqcDisDTxDSWgB27f0/RcDx/wANkEkBeh+IcA/DVPaUvcOo5HlCYNPEsm0n68jyP1Wi2hOPXDgxabVyUnVdtJd/U8GxmELSsWV6Z4m8O6kBcHiOHuaSRHkGYyQNCNJ1MkWWJo9VPJrygCdFN+nPNudjN4uosBNgDP13QkU23/ZDYvM6GI57T0V2FxbqebJAztcxxgGWOiRew0F9VB7IAJiZuJubTMf09VAG+kRIlpDdSCCOWvIyouYImRMkRvaL8oM89lM5iSMu5sBYc/QR6Qo5SSdJPbXogINFxFzsImT2SUw4jQkG3Q8xdQCkAEJgdEybAQOcxe/XkoAGoSZNzbW+n+FFBKFIBCcIQGZifahzc5JMCCDP2Vmfzb2AC+hykgBY2GpixfMWPvdNQthi8O1zA/MXC45kXHyN9lcjPJooZjBly1LnWSd9luKFeWzIIgb3HSFjYOphyAHU+lzfRbjDU6YbADRBg6yRGhG2oXSKZyx2KKVcFuktIMj9irKFAZgGyJ2J3iRH6JnBNYJAJvtF/VVsxFMiQxwIIMOMGOU2U7o4ymtjA4zXr0yMsi17ekXV/BOLOcA0OIfeYnQXsttS4kYcHS+3lkibGRrI0MHeysq06ce0otAmAW5ASCZgh0SRba4lSl3TIcljpkjDw7a2Uue6Gk3ElpbJ0PPYrNpPN8sz1gSPSAbFYzXF7pE5hF3O1HXN8NFNrCLESbzpP1jcaLpMqsSMhtZ2hvN9N+qzaT5Ak6DoPifzKwMI6bAX669NVtcPT5rtMzNZeDPwHY+v5ELZVTeea0VYZCHNIGxGx7xobfkrKNR1ZrQyRA80kS7tJJBmQhYmksHRYPECfNr05dVn1OJNbBcY6LluGYbK+oROwPlgW0P5eis4yJZO4+iKClJZOpXShW2jtMPVEW3uOSzqb5C4bw9xbMMjtR8wumw+IgKq2lxZdptVGcU0Z2Mote0tcA4EXC89xFJ2HqEN9wmbiQQdQ7tf6rv34kAArHx2AZWb3Xent8N4lwzjW6bx0nB4kjRVqDX0wXEOaR5X8v8Axf8AquJ8SeHQCSWk/Jdzh6P8sXNeM1J/vcm9Y9VXjsMGjK45qR9x+vs+h5s+iWVKTzH/AL/Y0+pcElP4+z+vb2PAsfgywrDheleLPDhaTb4bjmOa4XH4XLAywRImfeB0kbGfvdYmsHrJ5NeR99EzIHQweexj11UUwD96fd0JLXNiSCCJixuZGwN4idt1W9vwOnP4KP30U31XHUkzA52Gg7BARAU2UHG4E2zegkk9rH4KDu3pqkUBbmaAIzZ7yZgDSIi82O+45Koj5oQgBNjCbAEnpy3PZJAQAQhZLhJkMaAbgSTA5TKFANwyoyQx4ac1wQI2VWIwTNA4tHQ2+CEK4ztYMZ3Cybh3lix1ue2yqdSqtdFwReZ+fVNCnA6mbbAcTmGlwvZwuJHMc1j15a6C7MA7yu5zeCEIUrg5ksMyqeILAADvIJuOcFZ4424WZYONwILSTFnNiJB0J5oQus4KsJ7szH4iC4Oc3KdAZj3g7LI10ssulxYNEDYAD12JLfn2QhMvJw4JosPF5IJAkb/QRod1JvE3fhIgyJ03seZ9EkLuDyyqytdiDOJZRHvZtnkEAf8AjO+m8KbeIuzAy4AG98oHyhJC7UmUSrWDNfxIT/pOdJ3cZneI5are1a3tKeZoEiZgT1sOaEK18GemTcsN8nNVMQWVJEjla/quh4Vxkkw6P1QhaElJYZ5/XKuace7N/hsW14LZ0WTw/Hj3TtZCFknWt0evXfLZl/EmhwC5vGYh9HyubNM3BAsByKEKNO91FnWsXlc1s0VMxLDFKoPIfcOuXoD/AE9Fz/ifwrYloneRp6JIU6yuKSku5P8AjL5tyg+FwebcSwBZYjfWL9uy1+Ukx+wsJkpIXnHuIHAXgyJtaJ69FFCEBY3Lvmm2kRqfyj1lP2pBsAJAGnQXHI216lCEBVCEIQAiU0IAg/cfqhCEB//Z"/>
          <p:cNvSpPr>
            <a:spLocks noChangeAspect="1" noChangeArrowheads="1"/>
          </p:cNvSpPr>
          <p:nvPr/>
        </p:nvSpPr>
        <p:spPr bwMode="auto">
          <a:xfrm>
            <a:off x="1143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aphicFrame>
        <p:nvGraphicFramePr>
          <p:cNvPr id="2" name="Diagram 1"/>
          <p:cNvGraphicFramePr/>
          <p:nvPr>
            <p:extLst>
              <p:ext uri="{D42A27DB-BD31-4B8C-83A1-F6EECF244321}">
                <p14:modId xmlns:p14="http://schemas.microsoft.com/office/powerpoint/2010/main" val="2828617594"/>
              </p:ext>
            </p:extLst>
          </p:nvPr>
        </p:nvGraphicFramePr>
        <p:xfrm>
          <a:off x="419100" y="3135086"/>
          <a:ext cx="8303986" cy="33739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ounded Rectangle 6"/>
          <p:cNvSpPr/>
          <p:nvPr/>
        </p:nvSpPr>
        <p:spPr>
          <a:xfrm>
            <a:off x="2157264" y="6166258"/>
            <a:ext cx="4837043" cy="5433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Measurement Feedback</a:t>
            </a:r>
            <a:endParaRPr lang="en-US" sz="2800" dirty="0"/>
          </a:p>
        </p:txBody>
      </p:sp>
      <p:sp>
        <p:nvSpPr>
          <p:cNvPr id="20" name="Striped Right Arrow 19"/>
          <p:cNvSpPr/>
          <p:nvPr/>
        </p:nvSpPr>
        <p:spPr>
          <a:xfrm rot="16200000">
            <a:off x="4277982" y="5554284"/>
            <a:ext cx="595617" cy="51683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triped Right Arrow 24"/>
          <p:cNvSpPr/>
          <p:nvPr/>
        </p:nvSpPr>
        <p:spPr>
          <a:xfrm rot="16200000">
            <a:off x="2608203" y="5554282"/>
            <a:ext cx="595619" cy="51683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triped Right Arrow 25"/>
          <p:cNvSpPr/>
          <p:nvPr/>
        </p:nvSpPr>
        <p:spPr>
          <a:xfrm rot="16200000">
            <a:off x="5933557" y="5554285"/>
            <a:ext cx="595615" cy="51683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riped Right Arrow 29"/>
          <p:cNvSpPr/>
          <p:nvPr/>
        </p:nvSpPr>
        <p:spPr>
          <a:xfrm rot="16200000">
            <a:off x="1265266" y="5670983"/>
            <a:ext cx="808381" cy="516835"/>
          </a:xfrm>
          <a:prstGeom prst="stripedRightArrow">
            <a:avLst/>
          </a:prstGeom>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triped Right Arrow 30"/>
          <p:cNvSpPr/>
          <p:nvPr/>
        </p:nvSpPr>
        <p:spPr>
          <a:xfrm rot="16200000">
            <a:off x="7074774" y="5660670"/>
            <a:ext cx="808381" cy="516835"/>
          </a:xfrm>
          <a:prstGeom prst="stripedRightArrow">
            <a:avLst/>
          </a:prstGeom>
          <a:scene3d>
            <a:camera prst="orthographicFront">
              <a:rot lat="0" lon="0" rev="189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pPr eaLnBrk="1" latinLnBrk="0" hangingPunct="1"/>
            <a:fld id="{F0C94032-CD4C-4C25-B0C2-CEC720522D92}" type="slidenum">
              <a:rPr kumimoji="0" lang="en-US" sz="1000" smtClean="0"/>
              <a:pPr eaLnBrk="1" latinLnBrk="0" hangingPunct="1"/>
              <a:t>12</a:t>
            </a:fld>
            <a:endParaRPr kumimoji="0" lang="en-US" sz="1000" dirty="0">
              <a:solidFill>
                <a:srgbClr val="FFFFFF"/>
              </a:solidFill>
            </a:endParaRPr>
          </a:p>
        </p:txBody>
      </p:sp>
      <p:sp>
        <p:nvSpPr>
          <p:cNvPr id="35" name="TextBox 34"/>
          <p:cNvSpPr txBox="1"/>
          <p:nvPr/>
        </p:nvSpPr>
        <p:spPr>
          <a:xfrm>
            <a:off x="6299198" y="2201302"/>
            <a:ext cx="2140539" cy="1323439"/>
          </a:xfrm>
          <a:prstGeom prst="rect">
            <a:avLst/>
          </a:prstGeom>
          <a:solidFill>
            <a:schemeClr val="accent2">
              <a:lumMod val="40000"/>
              <a:lumOff val="60000"/>
              <a:alpha val="96000"/>
            </a:schemeClr>
          </a:solidFill>
        </p:spPr>
        <p:txBody>
          <a:bodyPr wrap="square" rtlCol="0">
            <a:spAutoFit/>
          </a:bodyPr>
          <a:lstStyle/>
          <a:p>
            <a:pPr algn="ctr"/>
            <a:r>
              <a:rPr lang="en-US" sz="2000" dirty="0" smtClean="0">
                <a:solidFill>
                  <a:schemeClr val="accent1">
                    <a:lumMod val="75000"/>
                  </a:schemeClr>
                </a:solidFill>
                <a:latin typeface="+mn-lt"/>
              </a:rPr>
              <a:t>Linking ambient measurements to study emission sources</a:t>
            </a:r>
            <a:endParaRPr lang="en-US" sz="2000" dirty="0">
              <a:solidFill>
                <a:schemeClr val="accent1">
                  <a:lumMod val="75000"/>
                </a:schemeClr>
              </a:solidFill>
              <a:latin typeface="+mn-lt"/>
            </a:endParaRPr>
          </a:p>
        </p:txBody>
      </p:sp>
      <p:grpSp>
        <p:nvGrpSpPr>
          <p:cNvPr id="10" name="Group 9"/>
          <p:cNvGrpSpPr/>
          <p:nvPr/>
        </p:nvGrpSpPr>
        <p:grpSpPr>
          <a:xfrm>
            <a:off x="5522528" y="1353902"/>
            <a:ext cx="3621472" cy="2913298"/>
            <a:chOff x="6268438" y="1404586"/>
            <a:chExt cx="2515712" cy="2183742"/>
          </a:xfrm>
        </p:grpSpPr>
        <p:sp>
          <p:nvSpPr>
            <p:cNvPr id="17" name="Curved Down Arrow 16"/>
            <p:cNvSpPr/>
            <p:nvPr/>
          </p:nvSpPr>
          <p:spPr>
            <a:xfrm rot="10800000">
              <a:off x="6268438" y="2496457"/>
              <a:ext cx="2421051" cy="109187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urved Down Arrow 5"/>
            <p:cNvSpPr/>
            <p:nvPr/>
          </p:nvSpPr>
          <p:spPr>
            <a:xfrm>
              <a:off x="6363099" y="1404586"/>
              <a:ext cx="2421051" cy="109187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422852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repeatCount="300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1000"/>
                                        <p:tgtEl>
                                          <p:spTgt spid="31"/>
                                        </p:tgtEl>
                                      </p:cBhvr>
                                    </p:animEffect>
                                  </p:childTnLst>
                                </p:cTn>
                              </p:par>
                              <p:par>
                                <p:cTn id="11" presetID="10" presetClass="entr" presetSubtype="0" repeatCount="300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1000"/>
                                        <p:tgtEl>
                                          <p:spTgt spid="26"/>
                                        </p:tgtEl>
                                      </p:cBhvr>
                                    </p:animEffect>
                                  </p:childTnLst>
                                </p:cTn>
                              </p:par>
                              <p:par>
                                <p:cTn id="14" presetID="10" presetClass="entr" presetSubtype="0" repeatCount="300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childTnLst>
                                </p:cTn>
                              </p:par>
                              <p:par>
                                <p:cTn id="17" presetID="10" presetClass="entr" presetSubtype="0" repeatCount="300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childTnLst>
                                </p:cTn>
                              </p:par>
                              <p:par>
                                <p:cTn id="20" presetID="10" presetClass="entr" presetSubtype="0" repeatCount="300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8" presetClass="emph" presetSubtype="0" fill="hold" nodeType="withEffect">
                                  <p:stCondLst>
                                    <p:cond delay="0"/>
                                  </p:stCondLst>
                                  <p:childTnLst>
                                    <p:animRot by="10800000">
                                      <p:cBhvr>
                                        <p:cTn id="30" dur="2000" fill="hold"/>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5" grpId="0" animBg="1"/>
      <p:bldP spid="26" grpId="0" animBg="1"/>
      <p:bldP spid="30" grpId="0" animBg="1"/>
      <p:bldP spid="31" grpId="0" animBg="1"/>
      <p:bldP spid="3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b="1" dirty="0" smtClean="0"/>
              <a:t>Mt. Wilson Observatory Station</a:t>
            </a:r>
            <a:r>
              <a:rPr lang="en-US" dirty="0" smtClean="0"/>
              <a:t/>
            </a:r>
            <a:br>
              <a:rPr lang="en-US" dirty="0" smtClean="0"/>
            </a:br>
            <a:r>
              <a:rPr lang="en-US" sz="3600" i="1" dirty="0" smtClean="0"/>
              <a:t>Los Angeles County</a:t>
            </a:r>
            <a:endParaRPr lang="en-US" sz="3600" i="1" dirty="0"/>
          </a:p>
        </p:txBody>
      </p:sp>
      <p:pic>
        <p:nvPicPr>
          <p:cNvPr id="5" name="Picture 4" descr="Screen Clipping"/>
          <p:cNvPicPr>
            <a:picLocks noChangeAspect="1"/>
          </p:cNvPicPr>
          <p:nvPr/>
        </p:nvPicPr>
        <p:blipFill rotWithShape="1">
          <a:blip r:embed="rId3" cstate="print">
            <a:extLst>
              <a:ext uri="{28A0092B-C50C-407E-A947-70E740481C1C}">
                <a14:useLocalDpi xmlns:a14="http://schemas.microsoft.com/office/drawing/2010/main" val="0"/>
              </a:ext>
            </a:extLst>
          </a:blip>
          <a:srcRect t="14660"/>
          <a:stretch/>
        </p:blipFill>
        <p:spPr>
          <a:xfrm>
            <a:off x="754744" y="2104571"/>
            <a:ext cx="7963451" cy="4480167"/>
          </a:xfrm>
          <a:prstGeom prst="rect">
            <a:avLst/>
          </a:prstGeom>
        </p:spPr>
      </p:pic>
      <p:sp>
        <p:nvSpPr>
          <p:cNvPr id="12" name="Striped Right Arrow 11"/>
          <p:cNvSpPr/>
          <p:nvPr/>
        </p:nvSpPr>
        <p:spPr>
          <a:xfrm rot="18405949">
            <a:off x="2624516" y="6057742"/>
            <a:ext cx="734009" cy="524095"/>
          </a:xfrm>
          <a:prstGeom prst="stripedRightArrow">
            <a:avLst>
              <a:gd name="adj1" fmla="val 47101"/>
              <a:gd name="adj2" fmla="val 485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Circular Arrow 21"/>
          <p:cNvSpPr/>
          <p:nvPr/>
        </p:nvSpPr>
        <p:spPr>
          <a:xfrm rot="18449214">
            <a:off x="5239659" y="4407150"/>
            <a:ext cx="493485" cy="478972"/>
          </a:xfrm>
          <a:prstGeom prst="circularArrow">
            <a:avLst>
              <a:gd name="adj1" fmla="val 12500"/>
              <a:gd name="adj2" fmla="val 1142319"/>
              <a:gd name="adj3" fmla="val 20457681"/>
              <a:gd name="adj4" fmla="val 2869205"/>
              <a:gd name="adj5" fmla="val 20917"/>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23" name="Circular Arrow 22"/>
          <p:cNvSpPr/>
          <p:nvPr/>
        </p:nvSpPr>
        <p:spPr>
          <a:xfrm rot="19420510">
            <a:off x="5240122" y="5114332"/>
            <a:ext cx="493485" cy="478972"/>
          </a:xfrm>
          <a:prstGeom prst="circularArrow">
            <a:avLst>
              <a:gd name="adj1" fmla="val 12500"/>
              <a:gd name="adj2" fmla="val 1142319"/>
              <a:gd name="adj3" fmla="val 20457681"/>
              <a:gd name="adj4" fmla="val 2869205"/>
              <a:gd name="adj5" fmla="val 20917"/>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24" name="Circular Arrow 23"/>
          <p:cNvSpPr/>
          <p:nvPr/>
        </p:nvSpPr>
        <p:spPr>
          <a:xfrm rot="3645864">
            <a:off x="2927424" y="4363528"/>
            <a:ext cx="471406" cy="478414"/>
          </a:xfrm>
          <a:prstGeom prst="circularArrow">
            <a:avLst>
              <a:gd name="adj1" fmla="val 12500"/>
              <a:gd name="adj2" fmla="val 1142319"/>
              <a:gd name="adj3" fmla="val 20457681"/>
              <a:gd name="adj4" fmla="val 2869205"/>
              <a:gd name="adj5" fmla="val 20917"/>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25" name="Circular Arrow 24"/>
          <p:cNvSpPr/>
          <p:nvPr/>
        </p:nvSpPr>
        <p:spPr>
          <a:xfrm rot="3475338">
            <a:off x="2935738" y="5074037"/>
            <a:ext cx="479875" cy="478972"/>
          </a:xfrm>
          <a:prstGeom prst="circularArrow">
            <a:avLst>
              <a:gd name="adj1" fmla="val 12500"/>
              <a:gd name="adj2" fmla="val 1142319"/>
              <a:gd name="adj3" fmla="val 20457681"/>
              <a:gd name="adj4" fmla="val 2869205"/>
              <a:gd name="adj5" fmla="val 20917"/>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26" name="Up Arrow 25"/>
          <p:cNvSpPr/>
          <p:nvPr/>
        </p:nvSpPr>
        <p:spPr>
          <a:xfrm>
            <a:off x="4310743" y="5092620"/>
            <a:ext cx="174172" cy="471120"/>
          </a:xfrm>
          <a:prstGeom prst="upArrow">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Up Arrow 26"/>
          <p:cNvSpPr/>
          <p:nvPr/>
        </p:nvSpPr>
        <p:spPr>
          <a:xfrm>
            <a:off x="4989549" y="5563740"/>
            <a:ext cx="174172" cy="471120"/>
          </a:xfrm>
          <a:prstGeom prst="upArrow">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Up Arrow 27"/>
          <p:cNvSpPr/>
          <p:nvPr/>
        </p:nvSpPr>
        <p:spPr>
          <a:xfrm>
            <a:off x="3652706" y="5563740"/>
            <a:ext cx="174172" cy="471120"/>
          </a:xfrm>
          <a:prstGeom prst="upArrow">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Up Arrow 28"/>
          <p:cNvSpPr/>
          <p:nvPr/>
        </p:nvSpPr>
        <p:spPr>
          <a:xfrm>
            <a:off x="4845327" y="4787253"/>
            <a:ext cx="174172" cy="471120"/>
          </a:xfrm>
          <a:prstGeom prst="upArrow">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Up Arrow 29"/>
          <p:cNvSpPr/>
          <p:nvPr/>
        </p:nvSpPr>
        <p:spPr>
          <a:xfrm>
            <a:off x="3761359" y="4786001"/>
            <a:ext cx="174172" cy="471120"/>
          </a:xfrm>
          <a:prstGeom prst="upArrow">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Up Arrow 30"/>
          <p:cNvSpPr/>
          <p:nvPr/>
        </p:nvSpPr>
        <p:spPr>
          <a:xfrm>
            <a:off x="4310743" y="4669473"/>
            <a:ext cx="174172" cy="235560"/>
          </a:xfrm>
          <a:prstGeom prst="upArrow">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Up Arrow 31"/>
          <p:cNvSpPr/>
          <p:nvPr/>
        </p:nvSpPr>
        <p:spPr>
          <a:xfrm>
            <a:off x="4305300" y="5799300"/>
            <a:ext cx="174172" cy="235560"/>
          </a:xfrm>
          <a:prstGeom prst="upArrow">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Up Arrow 32"/>
          <p:cNvSpPr/>
          <p:nvPr/>
        </p:nvSpPr>
        <p:spPr>
          <a:xfrm>
            <a:off x="3539252" y="5257121"/>
            <a:ext cx="174172" cy="235560"/>
          </a:xfrm>
          <a:prstGeom prst="upArrow">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Up Arrow 34"/>
          <p:cNvSpPr/>
          <p:nvPr/>
        </p:nvSpPr>
        <p:spPr>
          <a:xfrm>
            <a:off x="5059122" y="5257121"/>
            <a:ext cx="174172" cy="235560"/>
          </a:xfrm>
          <a:prstGeom prst="upArrow">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TextBox 35"/>
          <p:cNvSpPr txBox="1"/>
          <p:nvPr/>
        </p:nvSpPr>
        <p:spPr>
          <a:xfrm>
            <a:off x="5233294" y="6034860"/>
            <a:ext cx="1790253" cy="369332"/>
          </a:xfrm>
          <a:prstGeom prst="rect">
            <a:avLst/>
          </a:prstGeom>
          <a:solidFill>
            <a:srgbClr val="CCFFCC"/>
          </a:solidFill>
        </p:spPr>
        <p:txBody>
          <a:bodyPr wrap="square" rtlCol="0">
            <a:spAutoFit/>
          </a:bodyPr>
          <a:lstStyle/>
          <a:p>
            <a:pPr algn="ctr"/>
            <a:r>
              <a:rPr lang="en-US" sz="1800" dirty="0" smtClean="0">
                <a:solidFill>
                  <a:srgbClr val="297FD5"/>
                </a:solidFill>
                <a:latin typeface="Calibri"/>
              </a:rPr>
              <a:t>GHG Emissions</a:t>
            </a:r>
            <a:endParaRPr lang="en-US" sz="1800" dirty="0">
              <a:solidFill>
                <a:srgbClr val="297FD5"/>
              </a:solidFill>
              <a:latin typeface="Calibri"/>
            </a:endParaRPr>
          </a:p>
        </p:txBody>
      </p:sp>
      <p:sp>
        <p:nvSpPr>
          <p:cNvPr id="37" name="TextBox 36"/>
          <p:cNvSpPr txBox="1"/>
          <p:nvPr/>
        </p:nvSpPr>
        <p:spPr>
          <a:xfrm>
            <a:off x="5826595" y="4701516"/>
            <a:ext cx="2669705" cy="369332"/>
          </a:xfrm>
          <a:prstGeom prst="rect">
            <a:avLst/>
          </a:prstGeom>
          <a:solidFill>
            <a:srgbClr val="FFCC99"/>
          </a:solidFill>
        </p:spPr>
        <p:txBody>
          <a:bodyPr wrap="square" rtlCol="0">
            <a:spAutoFit/>
          </a:bodyPr>
          <a:lstStyle/>
          <a:p>
            <a:pPr algn="ctr"/>
            <a:r>
              <a:rPr lang="en-US" sz="1800" dirty="0" smtClean="0">
                <a:solidFill>
                  <a:srgbClr val="C00000"/>
                </a:solidFill>
                <a:latin typeface="Calibri"/>
              </a:rPr>
              <a:t>Atmospheric mixing</a:t>
            </a:r>
            <a:endParaRPr lang="en-US" sz="1800" dirty="0">
              <a:solidFill>
                <a:srgbClr val="C00000"/>
              </a:solidFill>
              <a:latin typeface="Calibri"/>
            </a:endParaRPr>
          </a:p>
        </p:txBody>
      </p:sp>
      <p:pic>
        <p:nvPicPr>
          <p:cNvPr id="38" name="Picture 4" descr="Observatory"/>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3176" t="6639" r="14894" b="30538"/>
          <a:stretch/>
        </p:blipFill>
        <p:spPr bwMode="auto">
          <a:xfrm>
            <a:off x="4736469" y="2349500"/>
            <a:ext cx="1412852" cy="991551"/>
          </a:xfrm>
          <a:prstGeom prst="roundRect">
            <a:avLst>
              <a:gd name="adj" fmla="val 16667"/>
            </a:avLst>
          </a:prstGeom>
          <a:ln w="28575">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sp>
        <p:nvSpPr>
          <p:cNvPr id="39" name="Text Box 24"/>
          <p:cNvSpPr txBox="1">
            <a:spLocks noChangeArrowheads="1"/>
          </p:cNvSpPr>
          <p:nvPr/>
        </p:nvSpPr>
        <p:spPr bwMode="auto">
          <a:xfrm>
            <a:off x="6248399" y="2624207"/>
            <a:ext cx="1430709" cy="623744"/>
          </a:xfrm>
          <a:prstGeom prst="rect">
            <a:avLst/>
          </a:prstGeom>
          <a:noFill/>
          <a:ln w="254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30030" tIns="65016" rIns="130030" bIns="65016">
            <a:spAutoFit/>
          </a:bodyPr>
          <a:lstStyle>
            <a:lvl1pPr defTabSz="427038">
              <a:defRPr sz="1200">
                <a:solidFill>
                  <a:schemeClr val="tx1"/>
                </a:solidFill>
                <a:latin typeface="75 Helvetica Bold" charset="0"/>
              </a:defRPr>
            </a:lvl1pPr>
            <a:lvl2pPr marL="650875" defTabSz="427038">
              <a:defRPr sz="1200">
                <a:solidFill>
                  <a:schemeClr val="tx1"/>
                </a:solidFill>
                <a:latin typeface="75 Helvetica Bold" charset="0"/>
              </a:defRPr>
            </a:lvl2pPr>
            <a:lvl3pPr marL="1300163" defTabSz="427038">
              <a:defRPr sz="1200">
                <a:solidFill>
                  <a:schemeClr val="tx1"/>
                </a:solidFill>
                <a:latin typeface="75 Helvetica Bold" charset="0"/>
              </a:defRPr>
            </a:lvl3pPr>
            <a:lvl4pPr marL="1951038" defTabSz="427038">
              <a:defRPr sz="1200">
                <a:solidFill>
                  <a:schemeClr val="tx1"/>
                </a:solidFill>
                <a:latin typeface="75 Helvetica Bold" charset="0"/>
              </a:defRPr>
            </a:lvl4pPr>
            <a:lvl5pPr marL="2600325" defTabSz="427038">
              <a:defRPr sz="1200">
                <a:solidFill>
                  <a:schemeClr val="tx1"/>
                </a:solidFill>
                <a:latin typeface="75 Helvetica Bold" charset="0"/>
              </a:defRPr>
            </a:lvl5pPr>
            <a:lvl6pPr marL="3057525" defTabSz="427038" fontAlgn="base">
              <a:spcBef>
                <a:spcPct val="0"/>
              </a:spcBef>
              <a:spcAft>
                <a:spcPct val="0"/>
              </a:spcAft>
              <a:defRPr sz="1200">
                <a:solidFill>
                  <a:schemeClr val="tx1"/>
                </a:solidFill>
                <a:latin typeface="75 Helvetica Bold" charset="0"/>
              </a:defRPr>
            </a:lvl6pPr>
            <a:lvl7pPr marL="3514725" defTabSz="427038" fontAlgn="base">
              <a:spcBef>
                <a:spcPct val="0"/>
              </a:spcBef>
              <a:spcAft>
                <a:spcPct val="0"/>
              </a:spcAft>
              <a:defRPr sz="1200">
                <a:solidFill>
                  <a:schemeClr val="tx1"/>
                </a:solidFill>
                <a:latin typeface="75 Helvetica Bold" charset="0"/>
              </a:defRPr>
            </a:lvl7pPr>
            <a:lvl8pPr marL="3971925" defTabSz="427038" fontAlgn="base">
              <a:spcBef>
                <a:spcPct val="0"/>
              </a:spcBef>
              <a:spcAft>
                <a:spcPct val="0"/>
              </a:spcAft>
              <a:defRPr sz="1200">
                <a:solidFill>
                  <a:schemeClr val="tx1"/>
                </a:solidFill>
                <a:latin typeface="75 Helvetica Bold" charset="0"/>
              </a:defRPr>
            </a:lvl8pPr>
            <a:lvl9pPr marL="4429125" defTabSz="427038" fontAlgn="base">
              <a:spcBef>
                <a:spcPct val="0"/>
              </a:spcBef>
              <a:spcAft>
                <a:spcPct val="0"/>
              </a:spcAft>
              <a:defRPr sz="1200">
                <a:solidFill>
                  <a:schemeClr val="tx1"/>
                </a:solidFill>
                <a:latin typeface="75 Helvetica Bold" charset="0"/>
              </a:defRPr>
            </a:lvl9pPr>
          </a:lstStyle>
          <a:p>
            <a:pPr algn="ctr">
              <a:spcBef>
                <a:spcPct val="5000"/>
              </a:spcBef>
            </a:pPr>
            <a:r>
              <a:rPr lang="en-US" sz="1600" b="1" dirty="0">
                <a:solidFill>
                  <a:srgbClr val="FFFF00"/>
                </a:solidFill>
                <a:latin typeface="Arial" charset="0"/>
              </a:rPr>
              <a:t>Mt. </a:t>
            </a:r>
            <a:r>
              <a:rPr lang="en-US" sz="1600" b="1" dirty="0" smtClean="0">
                <a:solidFill>
                  <a:srgbClr val="FFFF00"/>
                </a:solidFill>
                <a:latin typeface="Arial" charset="0"/>
              </a:rPr>
              <a:t>Wilson Station</a:t>
            </a:r>
            <a:endParaRPr lang="en-US" sz="1600" b="1" dirty="0">
              <a:solidFill>
                <a:srgbClr val="FFFF00"/>
              </a:solidFill>
              <a:latin typeface="Arial" charset="0"/>
            </a:endParaRPr>
          </a:p>
        </p:txBody>
      </p:sp>
      <p:sp>
        <p:nvSpPr>
          <p:cNvPr id="40" name="TextBox 39"/>
          <p:cNvSpPr txBox="1"/>
          <p:nvPr/>
        </p:nvSpPr>
        <p:spPr>
          <a:xfrm>
            <a:off x="491387" y="3391249"/>
            <a:ext cx="2500133" cy="707886"/>
          </a:xfrm>
          <a:prstGeom prst="rect">
            <a:avLst/>
          </a:prstGeom>
          <a:solidFill>
            <a:schemeClr val="accent2">
              <a:lumMod val="40000"/>
              <a:lumOff val="60000"/>
              <a:alpha val="80000"/>
            </a:schemeClr>
          </a:solidFill>
        </p:spPr>
        <p:txBody>
          <a:bodyPr wrap="square" rtlCol="0">
            <a:spAutoFit/>
          </a:bodyPr>
          <a:lstStyle/>
          <a:p>
            <a:pPr algn="ctr"/>
            <a:r>
              <a:rPr lang="en-US" sz="2000" b="1" dirty="0" smtClean="0">
                <a:solidFill>
                  <a:srgbClr val="297FD5"/>
                </a:solidFill>
              </a:rPr>
              <a:t>Prevailing Wind Direction</a:t>
            </a:r>
            <a:endParaRPr lang="en-US" sz="2000" b="1" dirty="0">
              <a:solidFill>
                <a:srgbClr val="297FD5"/>
              </a:solidFill>
            </a:endParaRPr>
          </a:p>
        </p:txBody>
      </p:sp>
      <p:sp>
        <p:nvSpPr>
          <p:cNvPr id="2" name="Slide Number Placeholder 1"/>
          <p:cNvSpPr>
            <a:spLocks noGrp="1"/>
          </p:cNvSpPr>
          <p:nvPr>
            <p:ph type="sldNum" sz="quarter" idx="12"/>
          </p:nvPr>
        </p:nvSpPr>
        <p:spPr/>
        <p:txBody>
          <a:bodyPr/>
          <a:lstStyle/>
          <a:p>
            <a:pPr eaLnBrk="1" latinLnBrk="0" hangingPunct="1"/>
            <a:fld id="{F0C94032-CD4C-4C25-B0C2-CEC720522D92}" type="slidenum">
              <a:rPr kumimoji="0" lang="en-US" smtClean="0"/>
              <a:pPr eaLnBrk="1" latinLnBrk="0" hangingPunct="1"/>
              <a:t>13</a:t>
            </a:fld>
            <a:endParaRPr kumimoji="0" lang="en-US" dirty="0">
              <a:solidFill>
                <a:srgbClr val="FFFFFF"/>
              </a:solidFill>
            </a:endParaRPr>
          </a:p>
        </p:txBody>
      </p:sp>
    </p:spTree>
    <p:extLst>
      <p:ext uri="{BB962C8B-B14F-4D97-AF65-F5344CB8AC3E}">
        <p14:creationId xmlns:p14="http://schemas.microsoft.com/office/powerpoint/2010/main" val="2721722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repeatCount="300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1000"/>
                                        <p:tgtEl>
                                          <p:spTgt spid="30"/>
                                        </p:tgtEl>
                                      </p:cBhvr>
                                    </p:animEffect>
                                  </p:childTnLst>
                                </p:cTn>
                              </p:par>
                              <p:par>
                                <p:cTn id="11" presetID="10" presetClass="entr" presetSubtype="0" repeatCount="300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1000"/>
                                        <p:tgtEl>
                                          <p:spTgt spid="28"/>
                                        </p:tgtEl>
                                      </p:cBhvr>
                                    </p:animEffect>
                                  </p:childTnLst>
                                </p:cTn>
                              </p:par>
                              <p:par>
                                <p:cTn id="14" presetID="10" presetClass="entr" presetSubtype="0" repeatCount="300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childTnLst>
                                </p:cTn>
                              </p:par>
                              <p:par>
                                <p:cTn id="17" presetID="10" presetClass="entr" presetSubtype="0" repeatCount="300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childTnLst>
                                </p:cTn>
                              </p:par>
                              <p:par>
                                <p:cTn id="20" presetID="10" presetClass="entr" presetSubtype="0" repeatCount="300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1000"/>
                                        <p:tgtEl>
                                          <p:spTgt spid="29"/>
                                        </p:tgtEl>
                                      </p:cBhvr>
                                    </p:animEffect>
                                  </p:childTnLst>
                                </p:cTn>
                              </p:par>
                              <p:par>
                                <p:cTn id="23" presetID="10" presetClass="entr" presetSubtype="0" repeatCount="300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childTnLst>
                                </p:cTn>
                              </p:par>
                              <p:par>
                                <p:cTn id="26" presetID="10" presetClass="entr" presetSubtype="0" repeatCount="300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childTnLst>
                                </p:cTn>
                              </p:par>
                              <p:par>
                                <p:cTn id="29" presetID="10" presetClass="entr" presetSubtype="0" repeatCount="300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1000"/>
                                        <p:tgtEl>
                                          <p:spTgt spid="33"/>
                                        </p:tgtEl>
                                      </p:cBhvr>
                                    </p:animEffect>
                                  </p:childTnLst>
                                </p:cTn>
                              </p:par>
                              <p:par>
                                <p:cTn id="32" presetID="10" presetClass="entr" presetSubtype="0" repeatCount="3000"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1000"/>
                                        <p:tgtEl>
                                          <p:spTgt spid="35"/>
                                        </p:tgtEl>
                                      </p:cBhvr>
                                    </p:animEffect>
                                  </p:childTnLst>
                                </p:cTn>
                              </p:par>
                              <p:par>
                                <p:cTn id="35" presetID="10" presetClass="entr" presetSubtype="0" fill="hold" grpId="1" nodeType="withEffect">
                                  <p:stCondLst>
                                    <p:cond delay="30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par>
                                <p:cTn id="38" presetID="10" presetClass="entr" presetSubtype="0" fill="hold" grpId="1" nodeType="withEffect">
                                  <p:stCondLst>
                                    <p:cond delay="300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par>
                                <p:cTn id="41" presetID="10" presetClass="entr" presetSubtype="0" fill="hold" grpId="1" nodeType="withEffect">
                                  <p:stCondLst>
                                    <p:cond delay="300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par>
                                <p:cTn id="44" presetID="10" presetClass="entr" presetSubtype="0" fill="hold" grpId="1" nodeType="withEffect">
                                  <p:stCondLst>
                                    <p:cond delay="300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par>
                                <p:cTn id="47" presetID="8" presetClass="emph" presetSubtype="0" repeatCount="2000" fill="hold" grpId="0" nodeType="withEffect">
                                  <p:stCondLst>
                                    <p:cond delay="3000"/>
                                  </p:stCondLst>
                                  <p:childTnLst>
                                    <p:animRot by="21600000">
                                      <p:cBhvr>
                                        <p:cTn id="48" dur="2000" fill="hold"/>
                                        <p:tgtEl>
                                          <p:spTgt spid="24"/>
                                        </p:tgtEl>
                                        <p:attrNameLst>
                                          <p:attrName>r</p:attrName>
                                        </p:attrNameLst>
                                      </p:cBhvr>
                                    </p:animRot>
                                  </p:childTnLst>
                                </p:cTn>
                              </p:par>
                              <p:par>
                                <p:cTn id="49" presetID="8" presetClass="emph" presetSubtype="0" repeatCount="2000" fill="hold" grpId="0" nodeType="withEffect">
                                  <p:stCondLst>
                                    <p:cond delay="3000"/>
                                  </p:stCondLst>
                                  <p:childTnLst>
                                    <p:animRot by="21600000">
                                      <p:cBhvr>
                                        <p:cTn id="50" dur="2000" fill="hold"/>
                                        <p:tgtEl>
                                          <p:spTgt spid="25"/>
                                        </p:tgtEl>
                                        <p:attrNameLst>
                                          <p:attrName>r</p:attrName>
                                        </p:attrNameLst>
                                      </p:cBhvr>
                                    </p:animRot>
                                  </p:childTnLst>
                                </p:cTn>
                              </p:par>
                              <p:par>
                                <p:cTn id="51" presetID="8" presetClass="emph" presetSubtype="0" repeatCount="2000" fill="hold" grpId="0" nodeType="withEffect">
                                  <p:stCondLst>
                                    <p:cond delay="3000"/>
                                  </p:stCondLst>
                                  <p:childTnLst>
                                    <p:animRot by="21600000">
                                      <p:cBhvr>
                                        <p:cTn id="52" dur="2000" fill="hold"/>
                                        <p:tgtEl>
                                          <p:spTgt spid="23"/>
                                        </p:tgtEl>
                                        <p:attrNameLst>
                                          <p:attrName>r</p:attrName>
                                        </p:attrNameLst>
                                      </p:cBhvr>
                                    </p:animRot>
                                  </p:childTnLst>
                                </p:cTn>
                              </p:par>
                              <p:par>
                                <p:cTn id="53" presetID="8" presetClass="emph" presetSubtype="0" repeatCount="2000" fill="hold" grpId="0" nodeType="withEffect">
                                  <p:stCondLst>
                                    <p:cond delay="3000"/>
                                  </p:stCondLst>
                                  <p:childTnLst>
                                    <p:animRot by="21600000">
                                      <p:cBhvr>
                                        <p:cTn id="54" dur="2000" fill="hold"/>
                                        <p:tgtEl>
                                          <p:spTgt spid="22"/>
                                        </p:tgtEl>
                                        <p:attrNameLst>
                                          <p:attrName>r</p:attrName>
                                        </p:attrNameLst>
                                      </p:cBhvr>
                                    </p:animRot>
                                  </p:childTnLst>
                                </p:cTn>
                              </p:par>
                              <p:par>
                                <p:cTn id="55" presetID="10" presetClass="entr" presetSubtype="0" repeatCount="3000" fill="hold" grpId="0" nodeType="withEffect">
                                  <p:stCondLst>
                                    <p:cond delay="3000"/>
                                  </p:stCondLst>
                                  <p:childTnLst>
                                    <p:set>
                                      <p:cBhvr>
                                        <p:cTn id="56" dur="1" fill="hold">
                                          <p:stCondLst>
                                            <p:cond delay="0"/>
                                          </p:stCondLst>
                                        </p:cTn>
                                        <p:tgtEl>
                                          <p:spTgt spid="37"/>
                                        </p:tgtEl>
                                        <p:attrNameLst>
                                          <p:attrName>style.visibility</p:attrName>
                                        </p:attrNameLst>
                                      </p:cBhvr>
                                      <p:to>
                                        <p:strVal val="visible"/>
                                      </p:to>
                                    </p:set>
                                    <p:animEffect transition="in" filter="fade">
                                      <p:cBhvr>
                                        <p:cTn id="57" dur="1000"/>
                                        <p:tgtEl>
                                          <p:spTgt spid="37"/>
                                        </p:tgtEl>
                                      </p:cBhvr>
                                    </p:animEffect>
                                  </p:childTnLst>
                                </p:cTn>
                              </p:par>
                            </p:childTnLst>
                          </p:cTn>
                        </p:par>
                        <p:par>
                          <p:cTn id="58" fill="hold">
                            <p:stCondLst>
                              <p:cond delay="7000"/>
                            </p:stCondLst>
                            <p:childTnLst>
                              <p:par>
                                <p:cTn id="59" presetID="1" presetClass="entr" presetSubtype="0" fill="hold" grpId="1" nodeType="afterEffect">
                                  <p:stCondLst>
                                    <p:cond delay="0"/>
                                  </p:stCondLst>
                                  <p:childTnLst>
                                    <p:set>
                                      <p:cBhvr>
                                        <p:cTn id="60" dur="1" fill="hold">
                                          <p:stCondLst>
                                            <p:cond delay="0"/>
                                          </p:stCondLst>
                                        </p:cTn>
                                        <p:tgtEl>
                                          <p:spTgt spid="12"/>
                                        </p:tgtEl>
                                        <p:attrNameLst>
                                          <p:attrName>style.visibility</p:attrName>
                                        </p:attrNameLst>
                                      </p:cBhvr>
                                      <p:to>
                                        <p:strVal val="visible"/>
                                      </p:to>
                                    </p:set>
                                  </p:childTnLst>
                                </p:cTn>
                              </p:par>
                              <p:par>
                                <p:cTn id="61" presetID="42" presetClass="path" presetSubtype="0" accel="50000" decel="50000" fill="hold" grpId="0" nodeType="withEffect">
                                  <p:stCondLst>
                                    <p:cond delay="1000"/>
                                  </p:stCondLst>
                                  <p:childTnLst>
                                    <p:animMotion origin="layout" path="M -3.88889E-6 2.96296E-6 L 0.19896 -0.33727 " pathEditMode="relative" rAng="0" ptsTypes="AA">
                                      <p:cBhvr>
                                        <p:cTn id="62" dur="2000" fill="hold"/>
                                        <p:tgtEl>
                                          <p:spTgt spid="12"/>
                                        </p:tgtEl>
                                        <p:attrNameLst>
                                          <p:attrName>ppt_x</p:attrName>
                                          <p:attrName>ppt_y</p:attrName>
                                        </p:attrNameLst>
                                      </p:cBhvr>
                                      <p:rCtr x="9948" y="-16875"/>
                                    </p:animMotion>
                                  </p:childTnLst>
                                </p:cTn>
                              </p:par>
                              <p:par>
                                <p:cTn id="63" presetID="10" presetClass="entr" presetSubtype="0" fill="hold" grpId="0" nodeType="withEffect">
                                  <p:stCondLst>
                                    <p:cond delay="0"/>
                                  </p:stCondLst>
                                  <p:childTnLst>
                                    <p:set>
                                      <p:cBhvr>
                                        <p:cTn id="64" dur="1" fill="hold">
                                          <p:stCondLst>
                                            <p:cond delay="0"/>
                                          </p:stCondLst>
                                        </p:cTn>
                                        <p:tgtEl>
                                          <p:spTgt spid="40"/>
                                        </p:tgtEl>
                                        <p:attrNameLst>
                                          <p:attrName>style.visibility</p:attrName>
                                        </p:attrNameLst>
                                      </p:cBhvr>
                                      <p:to>
                                        <p:strVal val="visible"/>
                                      </p:to>
                                    </p:set>
                                    <p:animEffect transition="in" filter="fade">
                                      <p:cBhvr>
                                        <p:cTn id="6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22" grpId="0" animBg="1"/>
      <p:bldP spid="22" grpId="1" animBg="1"/>
      <p:bldP spid="23" grpId="0" animBg="1"/>
      <p:bldP spid="23" grpId="1" animBg="1"/>
      <p:bldP spid="24" grpId="0" animBg="1"/>
      <p:bldP spid="24" grpId="1" animBg="1"/>
      <p:bldP spid="25" grpId="0" animBg="1"/>
      <p:bldP spid="25" grpId="1" animBg="1"/>
      <p:bldP spid="26" grpId="0" animBg="1"/>
      <p:bldP spid="27" grpId="0" animBg="1"/>
      <p:bldP spid="28" grpId="0" animBg="1"/>
      <p:bldP spid="29" grpId="0" animBg="1"/>
      <p:bldP spid="30" grpId="0" animBg="1"/>
      <p:bldP spid="31" grpId="0" animBg="1"/>
      <p:bldP spid="32" grpId="0" animBg="1"/>
      <p:bldP spid="33" grpId="0" animBg="1"/>
      <p:bldP spid="35" grpId="0" animBg="1"/>
      <p:bldP spid="36" grpId="0" animBg="1"/>
      <p:bldP spid="37" grpId="0" animBg="1"/>
      <p:bldP spid="4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81000"/>
            <a:ext cx="8229600" cy="1143000"/>
          </a:xfrm>
        </p:spPr>
        <p:txBody>
          <a:bodyPr>
            <a:normAutofit/>
          </a:bodyPr>
          <a:lstStyle/>
          <a:p>
            <a:pPr algn="ctr"/>
            <a:r>
              <a:rPr lang="en-US" sz="3200" b="1" dirty="0" smtClean="0"/>
              <a:t>Methane Findings</a:t>
            </a:r>
            <a:r>
              <a:rPr lang="en-US" dirty="0" smtClean="0"/>
              <a:t/>
            </a:r>
            <a:br>
              <a:rPr lang="en-US" dirty="0" smtClean="0"/>
            </a:br>
            <a:r>
              <a:rPr lang="en-US" sz="3100" i="1" dirty="0" smtClean="0"/>
              <a:t>Los </a:t>
            </a:r>
            <a:r>
              <a:rPr lang="en-US" sz="3100" i="1" dirty="0"/>
              <a:t>Angeles </a:t>
            </a:r>
            <a:r>
              <a:rPr lang="en-US" sz="3100" i="1" dirty="0" smtClean="0"/>
              <a:t>County</a:t>
            </a:r>
            <a:endParaRPr lang="en-US" sz="3100" i="1" dirty="0"/>
          </a:p>
        </p:txBody>
      </p:sp>
      <p:sp>
        <p:nvSpPr>
          <p:cNvPr id="7" name="Content Placeholder 6"/>
          <p:cNvSpPr>
            <a:spLocks noGrp="1"/>
          </p:cNvSpPr>
          <p:nvPr>
            <p:ph sz="half" idx="1"/>
          </p:nvPr>
        </p:nvSpPr>
        <p:spPr>
          <a:xfrm>
            <a:off x="228600" y="1981200"/>
            <a:ext cx="8425540" cy="3296401"/>
          </a:xfrm>
        </p:spPr>
        <p:txBody>
          <a:bodyPr>
            <a:noAutofit/>
          </a:bodyPr>
          <a:lstStyle/>
          <a:p>
            <a:pPr>
              <a:spcBef>
                <a:spcPts val="0"/>
              </a:spcBef>
              <a:spcAft>
                <a:spcPts val="1800"/>
              </a:spcAft>
            </a:pPr>
            <a:r>
              <a:rPr lang="en-US" sz="2000" dirty="0" smtClean="0"/>
              <a:t>2007 Mt. Wilson study suggested methane emissions were underestimated</a:t>
            </a:r>
            <a:endParaRPr lang="en-US" sz="2000" dirty="0"/>
          </a:p>
        </p:txBody>
      </p:sp>
      <p:sp>
        <p:nvSpPr>
          <p:cNvPr id="9" name="TextBox 2"/>
          <p:cNvSpPr txBox="1">
            <a:spLocks noChangeArrowheads="1"/>
          </p:cNvSpPr>
          <p:nvPr/>
        </p:nvSpPr>
        <p:spPr bwMode="auto">
          <a:xfrm>
            <a:off x="3657600" y="6400800"/>
            <a:ext cx="4648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a:solidFill>
                  <a:schemeClr val="accent1">
                    <a:lumMod val="75000"/>
                  </a:schemeClr>
                </a:solidFill>
                <a:latin typeface="+mj-lt"/>
              </a:rPr>
              <a:t>Reference: </a:t>
            </a:r>
            <a:r>
              <a:rPr lang="en-US" altLang="en-US" sz="1200" dirty="0" smtClean="0">
                <a:solidFill>
                  <a:schemeClr val="accent1">
                    <a:lumMod val="75000"/>
                  </a:schemeClr>
                </a:solidFill>
                <a:latin typeface="+mj-lt"/>
              </a:rPr>
              <a:t>Hsu, </a:t>
            </a:r>
            <a:r>
              <a:rPr lang="en-US" altLang="en-US" sz="1200" dirty="0">
                <a:solidFill>
                  <a:schemeClr val="accent1">
                    <a:lumMod val="75000"/>
                  </a:schemeClr>
                </a:solidFill>
                <a:latin typeface="+mj-lt"/>
              </a:rPr>
              <a:t>et al</a:t>
            </a:r>
            <a:r>
              <a:rPr lang="en-US" altLang="en-US" sz="1200" dirty="0" smtClean="0">
                <a:solidFill>
                  <a:schemeClr val="accent1">
                    <a:lumMod val="75000"/>
                  </a:schemeClr>
                </a:solidFill>
                <a:latin typeface="+mj-lt"/>
              </a:rPr>
              <a:t>. (2010) </a:t>
            </a:r>
            <a:r>
              <a:rPr lang="en-US" altLang="en-US" sz="1200" i="1" dirty="0" smtClean="0">
                <a:solidFill>
                  <a:schemeClr val="accent1">
                    <a:lumMod val="75000"/>
                  </a:schemeClr>
                </a:solidFill>
                <a:latin typeface="+mj-lt"/>
              </a:rPr>
              <a:t>Atmospheric Environment, </a:t>
            </a:r>
            <a:r>
              <a:rPr lang="en-US" altLang="en-US" sz="1200" dirty="0" smtClean="0">
                <a:solidFill>
                  <a:schemeClr val="accent1">
                    <a:lumMod val="75000"/>
                  </a:schemeClr>
                </a:solidFill>
                <a:latin typeface="+mj-lt"/>
              </a:rPr>
              <a:t>pp. 1–7</a:t>
            </a:r>
            <a:endParaRPr lang="en-US" altLang="en-US" sz="1200" dirty="0">
              <a:solidFill>
                <a:schemeClr val="accent1">
                  <a:lumMod val="75000"/>
                </a:schemeClr>
              </a:solidFill>
              <a:latin typeface="+mj-lt"/>
            </a:endParaRPr>
          </a:p>
        </p:txBody>
      </p:sp>
      <p:sp>
        <p:nvSpPr>
          <p:cNvPr id="8" name="Slide Number Placeholder 7"/>
          <p:cNvSpPr>
            <a:spLocks noGrp="1"/>
          </p:cNvSpPr>
          <p:nvPr>
            <p:ph type="sldNum" sz="quarter" idx="12"/>
          </p:nvPr>
        </p:nvSpPr>
        <p:spPr/>
        <p:txBody>
          <a:bodyPr/>
          <a:lstStyle/>
          <a:p>
            <a:pPr eaLnBrk="1" latinLnBrk="0" hangingPunct="1"/>
            <a:fld id="{F0C94032-CD4C-4C25-B0C2-CEC720522D92}" type="slidenum">
              <a:rPr kumimoji="0" lang="en-US" smtClean="0"/>
              <a:pPr eaLnBrk="1" latinLnBrk="0" hangingPunct="1"/>
              <a:t>14</a:t>
            </a:fld>
            <a:endParaRPr kumimoji="0"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2819400"/>
            <a:ext cx="5406132" cy="3249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Content Placeholder 6"/>
          <p:cNvSpPr>
            <a:spLocks noGrp="1"/>
          </p:cNvSpPr>
          <p:nvPr>
            <p:ph sz="half" idx="1"/>
          </p:nvPr>
        </p:nvSpPr>
        <p:spPr>
          <a:xfrm>
            <a:off x="228600" y="2819400"/>
            <a:ext cx="3200400" cy="3296401"/>
          </a:xfrm>
        </p:spPr>
        <p:txBody>
          <a:bodyPr>
            <a:noAutofit/>
          </a:bodyPr>
          <a:lstStyle/>
          <a:p>
            <a:pPr>
              <a:spcBef>
                <a:spcPts val="0"/>
              </a:spcBef>
              <a:spcAft>
                <a:spcPts val="1800"/>
              </a:spcAft>
            </a:pPr>
            <a:r>
              <a:rPr lang="en-US" sz="2000" dirty="0" smtClean="0"/>
              <a:t>ARB updated methods to develop regional methane inventory, as well as improved estimates for several sources</a:t>
            </a:r>
          </a:p>
          <a:p>
            <a:pPr>
              <a:spcBef>
                <a:spcPts val="0"/>
              </a:spcBef>
              <a:spcAft>
                <a:spcPts val="1800"/>
              </a:spcAft>
            </a:pPr>
            <a:r>
              <a:rPr lang="en-US" sz="2000" dirty="0" smtClean="0"/>
              <a:t>2014 methane emissions inventory and ambient measurements now well correlated </a:t>
            </a:r>
            <a:endParaRPr lang="en-US" sz="2000" dirty="0"/>
          </a:p>
        </p:txBody>
      </p:sp>
      <p:sp>
        <p:nvSpPr>
          <p:cNvPr id="2" name="Right Arrow 1"/>
          <p:cNvSpPr/>
          <p:nvPr/>
        </p:nvSpPr>
        <p:spPr>
          <a:xfrm>
            <a:off x="6172200" y="4953000"/>
            <a:ext cx="539801" cy="406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4050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60672" cy="1039427"/>
          </a:xfrm>
        </p:spPr>
        <p:txBody>
          <a:bodyPr>
            <a:noAutofit/>
          </a:bodyPr>
          <a:lstStyle/>
          <a:p>
            <a:r>
              <a:rPr lang="en-US" sz="3200" b="1" dirty="0" smtClean="0"/>
              <a:t>California’s </a:t>
            </a:r>
            <a:r>
              <a:rPr lang="en-US" sz="3200" b="1" dirty="0"/>
              <a:t>Black Carbon </a:t>
            </a:r>
            <a:r>
              <a:rPr lang="en-US" sz="3200" b="1" dirty="0" smtClean="0"/>
              <a:t/>
            </a:r>
            <a:br>
              <a:rPr lang="en-US" sz="3200" b="1" dirty="0" smtClean="0"/>
            </a:br>
            <a:r>
              <a:rPr lang="en-US" sz="3200" b="1" dirty="0" smtClean="0"/>
              <a:t>Emission Inventory</a:t>
            </a:r>
            <a:endParaRPr lang="en-US" sz="3200" b="1" dirty="0"/>
          </a:p>
        </p:txBody>
      </p:sp>
      <p:sp>
        <p:nvSpPr>
          <p:cNvPr id="6" name="Rectangle 7"/>
          <p:cNvSpPr>
            <a:spLocks noChangeArrowheads="1"/>
          </p:cNvSpPr>
          <p:nvPr/>
        </p:nvSpPr>
        <p:spPr bwMode="auto">
          <a:xfrm>
            <a:off x="304800" y="2057400"/>
            <a:ext cx="4419600" cy="3785651"/>
          </a:xfrm>
          <a:prstGeom prst="rect">
            <a:avLst/>
          </a:prstGeom>
          <a:noFill/>
          <a:ln w="9525">
            <a:noFill/>
            <a:miter lim="800000"/>
            <a:headEnd/>
            <a:tailEnd/>
          </a:ln>
        </p:spPr>
        <p:txBody>
          <a:bodyPr wrap="square">
            <a:spAutoFit/>
          </a:bodyPr>
          <a:lstStyle/>
          <a:p>
            <a:pPr marL="457200" lvl="2" indent="-457200">
              <a:spcBef>
                <a:spcPts val="600"/>
              </a:spcBef>
              <a:spcAft>
                <a:spcPts val="600"/>
              </a:spcAft>
              <a:buClr>
                <a:schemeClr val="accent1"/>
              </a:buClr>
              <a:buFont typeface="Arial"/>
              <a:buChar char="•"/>
            </a:pPr>
            <a:r>
              <a:rPr lang="en-US" sz="2200" dirty="0">
                <a:solidFill>
                  <a:schemeClr val="tx2"/>
                </a:solidFill>
                <a:latin typeface="Arial" panose="020B0604020202020204" pitchFamily="34" charset="0"/>
                <a:cs typeface="Arial" panose="020B0604020202020204" pitchFamily="34" charset="0"/>
              </a:rPr>
              <a:t>Black carbon (BC) is a potent climate forcing </a:t>
            </a:r>
            <a:r>
              <a:rPr lang="en-US" sz="2200" dirty="0" smtClean="0">
                <a:solidFill>
                  <a:schemeClr val="tx2"/>
                </a:solidFill>
                <a:latin typeface="Arial" panose="020B0604020202020204" pitchFamily="34" charset="0"/>
                <a:cs typeface="Arial" panose="020B0604020202020204" pitchFamily="34" charset="0"/>
              </a:rPr>
              <a:t>pollutant</a:t>
            </a:r>
            <a:endParaRPr lang="en-US" sz="2200" b="0" dirty="0" smtClean="0">
              <a:solidFill>
                <a:schemeClr val="tx2"/>
              </a:solidFill>
              <a:latin typeface="Arial" panose="020B0604020202020204" pitchFamily="34" charset="0"/>
              <a:cs typeface="Arial" panose="020B0604020202020204" pitchFamily="34" charset="0"/>
            </a:endParaRPr>
          </a:p>
          <a:p>
            <a:pPr marL="457200" lvl="2" indent="-457200">
              <a:spcBef>
                <a:spcPts val="600"/>
              </a:spcBef>
              <a:spcAft>
                <a:spcPts val="600"/>
              </a:spcAft>
              <a:buClr>
                <a:schemeClr val="accent1"/>
              </a:buClr>
              <a:buFont typeface="Arial"/>
              <a:buChar char="•"/>
            </a:pPr>
            <a:r>
              <a:rPr lang="en-US" sz="2200" b="0" dirty="0" smtClean="0">
                <a:solidFill>
                  <a:schemeClr val="tx2"/>
                </a:solidFill>
                <a:latin typeface="Arial" panose="020B0604020202020204" pitchFamily="34" charset="0"/>
                <a:cs typeface="Arial" panose="020B0604020202020204" pitchFamily="34" charset="0"/>
              </a:rPr>
              <a:t>ARB has developed a</a:t>
            </a:r>
            <a:r>
              <a:rPr lang="en-US" sz="2200" dirty="0" smtClean="0">
                <a:solidFill>
                  <a:schemeClr val="tx2"/>
                </a:solidFill>
                <a:latin typeface="Arial" panose="020B0604020202020204" pitchFamily="34" charset="0"/>
                <a:cs typeface="Arial" panose="020B0604020202020204" pitchFamily="34" charset="0"/>
              </a:rPr>
              <a:t> statewide BC inventory for the short-lived climate pollutant plan</a:t>
            </a:r>
          </a:p>
          <a:p>
            <a:pPr marL="457200" indent="-457200">
              <a:spcBef>
                <a:spcPts val="600"/>
              </a:spcBef>
              <a:spcAft>
                <a:spcPts val="600"/>
              </a:spcAft>
              <a:buClr>
                <a:schemeClr val="accent1"/>
              </a:buClr>
              <a:buFont typeface="Arial"/>
              <a:buChar char="•"/>
            </a:pPr>
            <a:r>
              <a:rPr lang="en-US" sz="2200" dirty="0" smtClean="0">
                <a:solidFill>
                  <a:schemeClr val="tx2"/>
                </a:solidFill>
                <a:latin typeface="Arial" panose="020B0604020202020204" pitchFamily="34" charset="0"/>
                <a:cs typeface="Arial" panose="020B0604020202020204" pitchFamily="34" charset="0"/>
              </a:rPr>
              <a:t>Wildfires account for significant BC emissions but emission estimate has large year to year variability</a:t>
            </a:r>
          </a:p>
        </p:txBody>
      </p:sp>
      <p:pic>
        <p:nvPicPr>
          <p:cNvPr id="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5244" t="1749" r="12448"/>
          <a:stretch/>
        </p:blipFill>
        <p:spPr bwMode="auto">
          <a:xfrm>
            <a:off x="5105400" y="2667000"/>
            <a:ext cx="369973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105400" y="1981200"/>
            <a:ext cx="3733800" cy="584776"/>
          </a:xfrm>
          <a:prstGeom prst="rect">
            <a:avLst/>
          </a:prstGeom>
          <a:noFill/>
        </p:spPr>
        <p:txBody>
          <a:bodyPr wrap="square" rtlCol="0">
            <a:spAutoFit/>
          </a:bodyPr>
          <a:lstStyle/>
          <a:p>
            <a:pPr algn="ctr"/>
            <a:r>
              <a:rPr lang="en-US" sz="1800" b="1" dirty="0" smtClean="0">
                <a:solidFill>
                  <a:schemeClr val="tx2"/>
                </a:solidFill>
              </a:rPr>
              <a:t>2012 Black Carbon Emissions</a:t>
            </a:r>
          </a:p>
          <a:p>
            <a:pPr algn="ctr"/>
            <a:r>
              <a:rPr lang="en-US" sz="1400" b="1" i="1" dirty="0" smtClean="0">
                <a:solidFill>
                  <a:schemeClr val="tx2"/>
                </a:solidFill>
              </a:rPr>
              <a:t>Excluding Wildfire</a:t>
            </a:r>
          </a:p>
        </p:txBody>
      </p:sp>
    </p:spTree>
    <p:extLst>
      <p:ext uri="{BB962C8B-B14F-4D97-AF65-F5344CB8AC3E}">
        <p14:creationId xmlns:p14="http://schemas.microsoft.com/office/powerpoint/2010/main" val="2500952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Black Carbon Inventory development</a:t>
            </a:r>
            <a:endParaRPr lang="en-US" b="1" dirty="0"/>
          </a:p>
        </p:txBody>
      </p:sp>
      <p:sp>
        <p:nvSpPr>
          <p:cNvPr id="3" name="Content Placeholder 2"/>
          <p:cNvSpPr>
            <a:spLocks noGrp="1"/>
          </p:cNvSpPr>
          <p:nvPr>
            <p:ph idx="1"/>
          </p:nvPr>
        </p:nvSpPr>
        <p:spPr>
          <a:xfrm>
            <a:off x="381000" y="1905000"/>
            <a:ext cx="8229600" cy="4373563"/>
          </a:xfrm>
        </p:spPr>
        <p:txBody>
          <a:bodyPr>
            <a:normAutofit/>
          </a:bodyPr>
          <a:lstStyle/>
          <a:p>
            <a:pPr marL="457200" lvl="2" indent="-457200">
              <a:spcBef>
                <a:spcPts val="600"/>
              </a:spcBef>
              <a:spcAft>
                <a:spcPts val="600"/>
              </a:spcAft>
              <a:buClr>
                <a:schemeClr val="accent1"/>
              </a:buClr>
              <a:buFont typeface="Arial"/>
              <a:buChar char="•"/>
            </a:pPr>
            <a:r>
              <a:rPr lang="en-US" sz="2400" dirty="0">
                <a:latin typeface="Arial" panose="020B0604020202020204" pitchFamily="34" charset="0"/>
                <a:cs typeface="Arial" panose="020B0604020202020204" pitchFamily="34" charset="0"/>
              </a:rPr>
              <a:t>Inventory uses elemental carbon (EC) speciation factors as a proxy for BC</a:t>
            </a:r>
          </a:p>
          <a:p>
            <a:pPr marL="457200" lvl="2" indent="-457200">
              <a:spcBef>
                <a:spcPts val="600"/>
              </a:spcBef>
              <a:spcAft>
                <a:spcPts val="600"/>
              </a:spcAft>
              <a:buClr>
                <a:schemeClr val="accent1"/>
              </a:buClr>
              <a:buFont typeface="Arial"/>
              <a:buChar char="•"/>
            </a:pPr>
            <a:r>
              <a:rPr lang="en-US" sz="2400" dirty="0" smtClean="0">
                <a:latin typeface="Arial" panose="020B0604020202020204" pitchFamily="34" charset="0"/>
                <a:cs typeface="Arial" panose="020B0604020202020204" pitchFamily="34" charset="0"/>
              </a:rPr>
              <a:t>Starting point was preliminary </a:t>
            </a:r>
            <a:r>
              <a:rPr lang="en-US" sz="2400" dirty="0">
                <a:latin typeface="Arial" panose="020B0604020202020204" pitchFamily="34" charset="0"/>
                <a:cs typeface="Arial" panose="020B0604020202020204" pitchFamily="34" charset="0"/>
              </a:rPr>
              <a:t>California-specific speciation factors </a:t>
            </a:r>
            <a:r>
              <a:rPr lang="en-US" sz="2400" dirty="0" smtClean="0">
                <a:latin typeface="Arial" panose="020B0604020202020204" pitchFamily="34" charset="0"/>
                <a:cs typeface="Arial" panose="020B0604020202020204" pitchFamily="34" charset="0"/>
              </a:rPr>
              <a:t>developed </a:t>
            </a:r>
            <a:r>
              <a:rPr lang="en-US" sz="2400" dirty="0">
                <a:latin typeface="Arial" panose="020B0604020202020204" pitchFamily="34" charset="0"/>
                <a:cs typeface="Arial" panose="020B0604020202020204" pitchFamily="34" charset="0"/>
              </a:rPr>
              <a:t>as part of ARB </a:t>
            </a:r>
            <a:r>
              <a:rPr lang="en-US" sz="2400" dirty="0" smtClean="0">
                <a:latin typeface="Arial" panose="020B0604020202020204" pitchFamily="34" charset="0"/>
                <a:cs typeface="Arial" panose="020B0604020202020204" pitchFamily="34" charset="0"/>
              </a:rPr>
              <a:t>air quality modeling </a:t>
            </a:r>
            <a:r>
              <a:rPr lang="en-US" sz="2400" dirty="0">
                <a:latin typeface="Arial" panose="020B0604020202020204" pitchFamily="34" charset="0"/>
                <a:cs typeface="Arial" panose="020B0604020202020204" pitchFamily="34" charset="0"/>
              </a:rPr>
              <a:t>efforts</a:t>
            </a:r>
          </a:p>
          <a:p>
            <a:pPr marL="457200" lvl="2" indent="-457200">
              <a:spcBef>
                <a:spcPts val="600"/>
              </a:spcBef>
              <a:spcAft>
                <a:spcPts val="600"/>
              </a:spcAft>
              <a:buClr>
                <a:schemeClr val="accent1"/>
              </a:buClr>
              <a:buFont typeface="Arial"/>
              <a:buChar char="•"/>
            </a:pPr>
            <a:r>
              <a:rPr lang="en-US" sz="2400" dirty="0">
                <a:latin typeface="Arial" panose="020B0604020202020204" pitchFamily="34" charset="0"/>
                <a:cs typeface="Arial" panose="020B0604020202020204" pitchFamily="34" charset="0"/>
              </a:rPr>
              <a:t>Speciation factors were verified using current literature and </a:t>
            </a:r>
            <a:r>
              <a:rPr lang="en-US" sz="2400" dirty="0" smtClean="0">
                <a:latin typeface="Arial" panose="020B0604020202020204" pitchFamily="34" charset="0"/>
                <a:cs typeface="Arial" panose="020B0604020202020204" pitchFamily="34" charset="0"/>
              </a:rPr>
              <a:t>U.S. </a:t>
            </a:r>
            <a:r>
              <a:rPr lang="en-US" sz="2400" dirty="0">
                <a:latin typeface="Arial" panose="020B0604020202020204" pitchFamily="34" charset="0"/>
                <a:cs typeface="Arial" panose="020B0604020202020204" pitchFamily="34" charset="0"/>
              </a:rPr>
              <a:t>EPA recommendations</a:t>
            </a:r>
          </a:p>
          <a:p>
            <a:pPr marL="457200" lvl="2" indent="-457200">
              <a:spcBef>
                <a:spcPts val="600"/>
              </a:spcBef>
              <a:spcAft>
                <a:spcPts val="600"/>
              </a:spcAft>
              <a:buClr>
                <a:schemeClr val="accent1"/>
              </a:buClr>
              <a:buFont typeface="Arial"/>
              <a:buChar char="•"/>
            </a:pPr>
            <a:r>
              <a:rPr lang="en-US" sz="2400" dirty="0" smtClean="0">
                <a:latin typeface="Arial" panose="020B0604020202020204" pitchFamily="34" charset="0"/>
                <a:cs typeface="Arial" panose="020B0604020202020204" pitchFamily="34" charset="0"/>
              </a:rPr>
              <a:t>Speciation </a:t>
            </a:r>
            <a:r>
              <a:rPr lang="en-US" sz="2400" dirty="0">
                <a:latin typeface="Arial" panose="020B0604020202020204" pitchFamily="34" charset="0"/>
                <a:cs typeface="Arial" panose="020B0604020202020204" pitchFamily="34" charset="0"/>
              </a:rPr>
              <a:t>factors </a:t>
            </a:r>
            <a:r>
              <a:rPr lang="en-US" sz="2400" dirty="0" smtClean="0">
                <a:latin typeface="Arial" panose="020B0604020202020204" pitchFamily="34" charset="0"/>
                <a:cs typeface="Arial" panose="020B0604020202020204" pitchFamily="34" charset="0"/>
              </a:rPr>
              <a:t>were applied </a:t>
            </a:r>
            <a:r>
              <a:rPr lang="en-US" sz="2400" dirty="0">
                <a:latin typeface="Arial" panose="020B0604020202020204" pitchFamily="34" charset="0"/>
                <a:cs typeface="Arial" panose="020B0604020202020204" pitchFamily="34" charset="0"/>
              </a:rPr>
              <a:t>to existing PM</a:t>
            </a:r>
            <a:r>
              <a:rPr lang="en-US" sz="2400" baseline="-25000" dirty="0">
                <a:latin typeface="Arial" panose="020B0604020202020204" pitchFamily="34" charset="0"/>
                <a:cs typeface="Arial" panose="020B0604020202020204" pitchFamily="34" charset="0"/>
              </a:rPr>
              <a:t>2.5 </a:t>
            </a:r>
            <a:r>
              <a:rPr lang="en-US" sz="2400" dirty="0">
                <a:latin typeface="Arial" panose="020B0604020202020204" pitchFamily="34" charset="0"/>
                <a:cs typeface="Arial" panose="020B0604020202020204" pitchFamily="34" charset="0"/>
              </a:rPr>
              <a:t>inventory to create BC inventory</a:t>
            </a:r>
          </a:p>
          <a:p>
            <a:endParaRPr lang="en-US" dirty="0"/>
          </a:p>
        </p:txBody>
      </p:sp>
    </p:spTree>
    <p:extLst>
      <p:ext uri="{BB962C8B-B14F-4D97-AF65-F5344CB8AC3E}">
        <p14:creationId xmlns:p14="http://schemas.microsoft.com/office/powerpoint/2010/main" val="3035044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New </a:t>
            </a:r>
            <a:r>
              <a:rPr lang="en-US" b="1" dirty="0" smtClean="0"/>
              <a:t>challenges</a:t>
            </a:r>
            <a:br>
              <a:rPr lang="en-US" b="1" dirty="0" smtClean="0"/>
            </a:br>
            <a:r>
              <a:rPr lang="en-US" i="1" dirty="0" smtClean="0"/>
              <a:t>Inventory </a:t>
            </a:r>
            <a:r>
              <a:rPr lang="en-US" i="1" dirty="0" smtClean="0"/>
              <a:t>needs of the future</a:t>
            </a:r>
            <a:endParaRPr lang="en-US" i="1" dirty="0"/>
          </a:p>
        </p:txBody>
      </p:sp>
      <p:sp>
        <p:nvSpPr>
          <p:cNvPr id="3" name="Content Placeholder 2"/>
          <p:cNvSpPr>
            <a:spLocks noGrp="1"/>
          </p:cNvSpPr>
          <p:nvPr>
            <p:ph idx="1"/>
          </p:nvPr>
        </p:nvSpPr>
        <p:spPr/>
        <p:txBody>
          <a:bodyPr>
            <a:normAutofit fontScale="92500" lnSpcReduction="10000"/>
          </a:bodyPr>
          <a:lstStyle/>
          <a:p>
            <a:r>
              <a:rPr lang="en-US" dirty="0" smtClean="0"/>
              <a:t>New mobile source technologies and fleet mixes</a:t>
            </a:r>
          </a:p>
          <a:p>
            <a:pPr lvl="1"/>
            <a:r>
              <a:rPr lang="en-US" dirty="0" smtClean="0"/>
              <a:t>Plug-in electric vehicles</a:t>
            </a:r>
          </a:p>
          <a:p>
            <a:pPr lvl="1"/>
            <a:r>
              <a:rPr lang="en-US" dirty="0" smtClean="0"/>
              <a:t>Hybrid cars and trucks</a:t>
            </a:r>
          </a:p>
          <a:p>
            <a:pPr lvl="1"/>
            <a:r>
              <a:rPr lang="en-US" dirty="0" smtClean="0"/>
              <a:t>Zero-emission vehicles</a:t>
            </a:r>
          </a:p>
          <a:p>
            <a:r>
              <a:rPr lang="en-US" dirty="0" smtClean="0"/>
              <a:t>New energy sources and production</a:t>
            </a:r>
          </a:p>
          <a:p>
            <a:pPr lvl="1"/>
            <a:r>
              <a:rPr lang="en-US" dirty="0" smtClean="0"/>
              <a:t>Biodiesel</a:t>
            </a:r>
          </a:p>
          <a:p>
            <a:pPr lvl="1"/>
            <a:r>
              <a:rPr lang="en-US" dirty="0" smtClean="0"/>
              <a:t>Hydrogen for fuel cells</a:t>
            </a:r>
          </a:p>
          <a:p>
            <a:r>
              <a:rPr lang="en-US" dirty="0" smtClean="0"/>
              <a:t>Sustainable communities</a:t>
            </a:r>
          </a:p>
          <a:p>
            <a:pPr lvl="1"/>
            <a:r>
              <a:rPr lang="en-US" dirty="0" smtClean="0"/>
              <a:t>Changing land use patterns</a:t>
            </a:r>
          </a:p>
          <a:p>
            <a:pPr lvl="1"/>
            <a:r>
              <a:rPr lang="en-US" dirty="0" smtClean="0"/>
              <a:t>Increased use of transit options</a:t>
            </a:r>
          </a:p>
          <a:p>
            <a:r>
              <a:rPr lang="en-US" dirty="0" smtClean="0"/>
              <a:t>Climate change</a:t>
            </a:r>
          </a:p>
          <a:p>
            <a:pPr lvl="1"/>
            <a:r>
              <a:rPr lang="en-US" dirty="0" smtClean="0"/>
              <a:t>Drought impacts</a:t>
            </a:r>
          </a:p>
          <a:p>
            <a:pPr lvl="1"/>
            <a:r>
              <a:rPr lang="en-US" dirty="0" smtClean="0"/>
              <a:t>Wildfires</a:t>
            </a:r>
          </a:p>
          <a:p>
            <a:pPr lvl="1"/>
            <a:endParaRPr lang="en-US" dirty="0"/>
          </a:p>
        </p:txBody>
      </p:sp>
      <p:pic>
        <p:nvPicPr>
          <p:cNvPr id="5" name="Picture 4"/>
          <p:cNvPicPr>
            <a:picLocks noChangeAspect="1"/>
          </p:cNvPicPr>
          <p:nvPr/>
        </p:nvPicPr>
        <p:blipFill>
          <a:blip r:embed="rId2"/>
          <a:stretch>
            <a:fillRect/>
          </a:stretch>
        </p:blipFill>
        <p:spPr>
          <a:xfrm>
            <a:off x="6670498" y="3810000"/>
            <a:ext cx="1928022" cy="1334192"/>
          </a:xfrm>
          <a:prstGeom prst="rect">
            <a:avLst/>
          </a:prstGeom>
        </p:spPr>
      </p:pic>
      <p:pic>
        <p:nvPicPr>
          <p:cNvPr id="6" name="Picture 5"/>
          <p:cNvPicPr>
            <a:picLocks noChangeAspect="1"/>
          </p:cNvPicPr>
          <p:nvPr/>
        </p:nvPicPr>
        <p:blipFill>
          <a:blip r:embed="rId3"/>
          <a:stretch>
            <a:fillRect/>
          </a:stretch>
        </p:blipFill>
        <p:spPr>
          <a:xfrm>
            <a:off x="6675120" y="2209800"/>
            <a:ext cx="1928022" cy="1491003"/>
          </a:xfrm>
          <a:prstGeom prst="rect">
            <a:avLst/>
          </a:prstGeom>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58419" y="5257800"/>
            <a:ext cx="1952181" cy="1325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3333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b="1" dirty="0" smtClean="0"/>
              <a:t>Presentation overview</a:t>
            </a:r>
            <a:endParaRPr lang="en-US" sz="3200" b="1" dirty="0"/>
          </a:p>
        </p:txBody>
      </p:sp>
      <p:sp>
        <p:nvSpPr>
          <p:cNvPr id="2" name="Content Placeholder 1"/>
          <p:cNvSpPr>
            <a:spLocks noGrp="1"/>
          </p:cNvSpPr>
          <p:nvPr>
            <p:ph idx="1"/>
          </p:nvPr>
        </p:nvSpPr>
        <p:spPr>
          <a:xfrm>
            <a:off x="457200" y="1905000"/>
            <a:ext cx="8229600" cy="4373563"/>
          </a:xfrm>
        </p:spPr>
        <p:txBody>
          <a:bodyPr>
            <a:normAutofit/>
          </a:bodyPr>
          <a:lstStyle/>
          <a:p>
            <a:pPr>
              <a:spcBef>
                <a:spcPts val="1200"/>
              </a:spcBef>
            </a:pPr>
            <a:r>
              <a:rPr lang="en-US" dirty="0" smtClean="0"/>
              <a:t>Meeting California’s air quality and climate goals – the role of emission inventories</a:t>
            </a:r>
          </a:p>
          <a:p>
            <a:pPr lvl="1">
              <a:spcBef>
                <a:spcPts val="1200"/>
              </a:spcBef>
            </a:pPr>
            <a:r>
              <a:rPr lang="en-US" dirty="0" smtClean="0"/>
              <a:t>Reducing near-source risk</a:t>
            </a:r>
          </a:p>
          <a:p>
            <a:pPr lvl="1">
              <a:spcBef>
                <a:spcPts val="1200"/>
              </a:spcBef>
            </a:pPr>
            <a:r>
              <a:rPr lang="en-US" dirty="0" smtClean="0"/>
              <a:t>Attaining </a:t>
            </a:r>
            <a:r>
              <a:rPr lang="en-US" dirty="0"/>
              <a:t>federal air quality </a:t>
            </a:r>
            <a:r>
              <a:rPr lang="en-US" dirty="0" smtClean="0"/>
              <a:t>standards</a:t>
            </a:r>
          </a:p>
          <a:p>
            <a:pPr lvl="1">
              <a:spcBef>
                <a:spcPts val="1200"/>
              </a:spcBef>
            </a:pPr>
            <a:r>
              <a:rPr lang="en-US" dirty="0" smtClean="0"/>
              <a:t>Achieving greenhouse gas reduction goals</a:t>
            </a:r>
          </a:p>
          <a:p>
            <a:pPr>
              <a:spcBef>
                <a:spcPts val="1200"/>
              </a:spcBef>
              <a:spcAft>
                <a:spcPts val="1200"/>
              </a:spcAft>
            </a:pPr>
            <a:r>
              <a:rPr lang="en-US" dirty="0" smtClean="0"/>
              <a:t>Developing Innovative inventory approaches</a:t>
            </a:r>
          </a:p>
          <a:p>
            <a:pPr>
              <a:spcBef>
                <a:spcPts val="1200"/>
              </a:spcBef>
              <a:spcAft>
                <a:spcPts val="1200"/>
              </a:spcAft>
            </a:pPr>
            <a:r>
              <a:rPr lang="en-US" dirty="0" smtClean="0"/>
              <a:t>Addressing the inventory needs of the future</a:t>
            </a:r>
          </a:p>
          <a:p>
            <a:endParaRPr lang="en-US" dirty="0"/>
          </a:p>
        </p:txBody>
      </p:sp>
    </p:spTree>
    <p:extLst>
      <p:ext uri="{BB962C8B-B14F-4D97-AF65-F5344CB8AC3E}">
        <p14:creationId xmlns:p14="http://schemas.microsoft.com/office/powerpoint/2010/main" val="2735121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Reducing near-source risk</a:t>
            </a:r>
            <a:endParaRPr lang="en-US" sz="3200" b="1" dirty="0"/>
          </a:p>
        </p:txBody>
      </p:sp>
      <p:sp>
        <p:nvSpPr>
          <p:cNvPr id="8" name="Content Placeholder 7"/>
          <p:cNvSpPr>
            <a:spLocks noGrp="1"/>
          </p:cNvSpPr>
          <p:nvPr>
            <p:ph idx="1"/>
          </p:nvPr>
        </p:nvSpPr>
        <p:spPr>
          <a:xfrm>
            <a:off x="4038600" y="1752600"/>
            <a:ext cx="4648200" cy="4876800"/>
          </a:xfrm>
        </p:spPr>
        <p:txBody>
          <a:bodyPr>
            <a:normAutofit lnSpcReduction="10000"/>
          </a:bodyPr>
          <a:lstStyle/>
          <a:p>
            <a:pPr>
              <a:spcAft>
                <a:spcPts val="600"/>
              </a:spcAft>
            </a:pPr>
            <a:r>
              <a:rPr lang="en-US" dirty="0" err="1" smtClean="0"/>
              <a:t>CalEnviroScreen</a:t>
            </a:r>
            <a:r>
              <a:rPr lang="en-US" dirty="0" smtClean="0"/>
              <a:t> defines socioeconomically disadvantaged communities disproportionally impacted by pollution</a:t>
            </a:r>
          </a:p>
          <a:p>
            <a:r>
              <a:rPr lang="en-US" dirty="0" smtClean="0"/>
              <a:t>Key emissions inputs:</a:t>
            </a:r>
          </a:p>
          <a:p>
            <a:pPr lvl="1"/>
            <a:r>
              <a:rPr lang="en-US" dirty="0" smtClean="0"/>
              <a:t>Diesel particulate matter emissions</a:t>
            </a:r>
          </a:p>
          <a:p>
            <a:pPr lvl="1"/>
            <a:r>
              <a:rPr lang="en-US" dirty="0" smtClean="0"/>
              <a:t>Toxic releases from facilities</a:t>
            </a:r>
          </a:p>
          <a:p>
            <a:pPr lvl="1">
              <a:spcAft>
                <a:spcPts val="600"/>
              </a:spcAft>
            </a:pPr>
            <a:r>
              <a:rPr lang="en-US" dirty="0" smtClean="0"/>
              <a:t>Pesticide use</a:t>
            </a:r>
          </a:p>
          <a:p>
            <a:r>
              <a:rPr lang="en-US" dirty="0" smtClean="0"/>
              <a:t>Tracking emissions provides method to demonstrate risk reduction</a:t>
            </a:r>
            <a:endParaRPr lang="en-US" dirty="0"/>
          </a:p>
        </p:txBody>
      </p:sp>
      <p:pic>
        <p:nvPicPr>
          <p:cNvPr id="7" name="Picture 6"/>
          <p:cNvPicPr>
            <a:picLocks noChangeAspect="1"/>
          </p:cNvPicPr>
          <p:nvPr/>
        </p:nvPicPr>
        <p:blipFill>
          <a:blip r:embed="rId2"/>
          <a:stretch>
            <a:fillRect/>
          </a:stretch>
        </p:blipFill>
        <p:spPr>
          <a:xfrm>
            <a:off x="228600" y="1600200"/>
            <a:ext cx="3810000" cy="5143050"/>
          </a:xfrm>
          <a:prstGeom prst="rect">
            <a:avLst/>
          </a:prstGeom>
        </p:spPr>
      </p:pic>
    </p:spTree>
    <p:extLst>
      <p:ext uri="{BB962C8B-B14F-4D97-AF65-F5344CB8AC3E}">
        <p14:creationId xmlns:p14="http://schemas.microsoft.com/office/powerpoint/2010/main" val="3420930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Attaining federal air quality standards</a:t>
            </a:r>
            <a:endParaRPr lang="en-US" b="1" dirty="0"/>
          </a:p>
        </p:txBody>
      </p:sp>
      <p:sp>
        <p:nvSpPr>
          <p:cNvPr id="3" name="Content Placeholder 2"/>
          <p:cNvSpPr>
            <a:spLocks noGrp="1"/>
          </p:cNvSpPr>
          <p:nvPr>
            <p:ph idx="1"/>
          </p:nvPr>
        </p:nvSpPr>
        <p:spPr>
          <a:xfrm>
            <a:off x="5486400" y="1981200"/>
            <a:ext cx="3505200" cy="4038600"/>
          </a:xfrm>
        </p:spPr>
        <p:txBody>
          <a:bodyPr>
            <a:normAutofit fontScale="85000" lnSpcReduction="10000"/>
          </a:bodyPr>
          <a:lstStyle/>
          <a:p>
            <a:pPr>
              <a:spcAft>
                <a:spcPts val="600"/>
              </a:spcAft>
            </a:pPr>
            <a:r>
              <a:rPr lang="en-US" dirty="0" smtClean="0"/>
              <a:t>Emission inventories support many aspects of SIP planning:</a:t>
            </a:r>
          </a:p>
          <a:p>
            <a:pPr lvl="1">
              <a:spcAft>
                <a:spcPts val="600"/>
              </a:spcAft>
            </a:pPr>
            <a:r>
              <a:rPr lang="en-US" dirty="0" smtClean="0"/>
              <a:t>Determining key source categories</a:t>
            </a:r>
          </a:p>
          <a:p>
            <a:pPr lvl="1">
              <a:spcAft>
                <a:spcPts val="600"/>
              </a:spcAft>
            </a:pPr>
            <a:r>
              <a:rPr lang="en-US" dirty="0" smtClean="0"/>
              <a:t>Assessing role of  precursors</a:t>
            </a:r>
          </a:p>
          <a:p>
            <a:pPr lvl="1">
              <a:spcAft>
                <a:spcPts val="600"/>
              </a:spcAft>
            </a:pPr>
            <a:r>
              <a:rPr lang="en-US" dirty="0" smtClean="0"/>
              <a:t>Defining attainment targets</a:t>
            </a:r>
          </a:p>
          <a:p>
            <a:pPr lvl="1">
              <a:spcAft>
                <a:spcPts val="600"/>
              </a:spcAft>
            </a:pPr>
            <a:r>
              <a:rPr lang="en-US" dirty="0" smtClean="0"/>
              <a:t>Specifying reasonable further progress</a:t>
            </a:r>
          </a:p>
          <a:p>
            <a:pPr lvl="1">
              <a:spcAft>
                <a:spcPts val="600"/>
              </a:spcAft>
            </a:pPr>
            <a:r>
              <a:rPr lang="en-US" dirty="0" smtClean="0"/>
              <a:t>Foundation for development of regulations and incentive programs</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5600" y="2034196"/>
            <a:ext cx="2667000" cy="3528405"/>
          </a:xfrm>
          <a:prstGeom prst="rect">
            <a:avLst/>
          </a:prstGeom>
          <a:ln>
            <a:solidFill>
              <a:schemeClr val="tx1"/>
            </a:solidFill>
          </a:ln>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47" y="2034196"/>
            <a:ext cx="2710253" cy="3535594"/>
          </a:xfrm>
          <a:prstGeom prst="rect">
            <a:avLst/>
          </a:prstGeom>
          <a:ln>
            <a:solidFill>
              <a:schemeClr val="tx1"/>
            </a:solidFill>
          </a:ln>
        </p:spPr>
      </p:pic>
      <p:sp>
        <p:nvSpPr>
          <p:cNvPr id="11" name="TextBox 10"/>
          <p:cNvSpPr txBox="1"/>
          <p:nvPr/>
        </p:nvSpPr>
        <p:spPr>
          <a:xfrm>
            <a:off x="1143000" y="2590800"/>
            <a:ext cx="1526550" cy="646331"/>
          </a:xfrm>
          <a:prstGeom prst="rect">
            <a:avLst/>
          </a:prstGeom>
          <a:noFill/>
          <a:ln w="19050">
            <a:noFill/>
          </a:ln>
        </p:spPr>
        <p:txBody>
          <a:bodyPr wrap="square" rtlCol="0">
            <a:spAutoFit/>
          </a:bodyPr>
          <a:lstStyle/>
          <a:p>
            <a:pPr algn="ctr"/>
            <a:r>
              <a:rPr lang="en-US" sz="1200" b="1" i="1" dirty="0" smtClean="0"/>
              <a:t>Nonattainment Areas for 75 ppb Standard</a:t>
            </a:r>
            <a:endParaRPr lang="en-US" sz="1200" b="1" i="1" dirty="0"/>
          </a:p>
        </p:txBody>
      </p:sp>
      <p:sp>
        <p:nvSpPr>
          <p:cNvPr id="12" name="TextBox 11"/>
          <p:cNvSpPr txBox="1"/>
          <p:nvPr/>
        </p:nvSpPr>
        <p:spPr>
          <a:xfrm>
            <a:off x="3962400" y="2590800"/>
            <a:ext cx="1547423" cy="646331"/>
          </a:xfrm>
          <a:prstGeom prst="rect">
            <a:avLst/>
          </a:prstGeom>
          <a:noFill/>
          <a:ln w="19050">
            <a:noFill/>
          </a:ln>
        </p:spPr>
        <p:txBody>
          <a:bodyPr wrap="square" rtlCol="0">
            <a:spAutoFit/>
          </a:bodyPr>
          <a:lstStyle/>
          <a:p>
            <a:pPr algn="ctr"/>
            <a:r>
              <a:rPr lang="en-US" sz="1200" b="1" i="1" dirty="0" smtClean="0"/>
              <a:t>Nonattainment </a:t>
            </a:r>
            <a:r>
              <a:rPr lang="en-US" sz="1200" b="1" i="1" dirty="0"/>
              <a:t>Areas </a:t>
            </a:r>
            <a:r>
              <a:rPr lang="en-US" sz="1200" b="1" i="1" dirty="0" smtClean="0"/>
              <a:t>for 12 </a:t>
            </a:r>
            <a:r>
              <a:rPr lang="en-US" sz="1200" b="1" i="1" dirty="0" smtClean="0">
                <a:latin typeface="Calibri"/>
              </a:rPr>
              <a:t>µ</a:t>
            </a:r>
            <a:r>
              <a:rPr lang="en-US" sz="1200" b="1" i="1" dirty="0" smtClean="0"/>
              <a:t>g/m</a:t>
            </a:r>
            <a:r>
              <a:rPr lang="en-US" sz="1200" b="1" i="1" baseline="30000" dirty="0" smtClean="0"/>
              <a:t>3</a:t>
            </a:r>
            <a:r>
              <a:rPr lang="en-US" sz="1200" b="1" i="1" dirty="0" smtClean="0"/>
              <a:t>       Annual </a:t>
            </a:r>
            <a:r>
              <a:rPr lang="en-US" sz="1200" b="1" i="1" dirty="0" smtClean="0">
                <a:latin typeface="Calibri"/>
              </a:rPr>
              <a:t>S</a:t>
            </a:r>
            <a:r>
              <a:rPr lang="en-US" sz="1200" b="1" i="1" dirty="0" smtClean="0"/>
              <a:t>tandard</a:t>
            </a:r>
            <a:endParaRPr lang="en-US" sz="1200" b="1" i="1" dirty="0"/>
          </a:p>
        </p:txBody>
      </p:sp>
    </p:spTree>
    <p:extLst>
      <p:ext uri="{BB962C8B-B14F-4D97-AF65-F5344CB8AC3E}">
        <p14:creationId xmlns:p14="http://schemas.microsoft.com/office/powerpoint/2010/main" val="1315063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achieving greenhouse gas reduction goals</a:t>
            </a:r>
            <a:endParaRPr lang="en-US" b="1" dirty="0"/>
          </a:p>
        </p:txBody>
      </p:sp>
      <p:sp>
        <p:nvSpPr>
          <p:cNvPr id="3" name="Content Placeholder 2"/>
          <p:cNvSpPr>
            <a:spLocks noGrp="1"/>
          </p:cNvSpPr>
          <p:nvPr>
            <p:ph idx="1"/>
          </p:nvPr>
        </p:nvSpPr>
        <p:spPr>
          <a:xfrm>
            <a:off x="5181600" y="1981200"/>
            <a:ext cx="3733800" cy="4373563"/>
          </a:xfrm>
        </p:spPr>
        <p:txBody>
          <a:bodyPr>
            <a:normAutofit/>
          </a:bodyPr>
          <a:lstStyle/>
          <a:p>
            <a:pPr>
              <a:spcBef>
                <a:spcPts val="600"/>
              </a:spcBef>
              <a:spcAft>
                <a:spcPts val="600"/>
              </a:spcAft>
            </a:pPr>
            <a:r>
              <a:rPr lang="en-US" sz="1900" dirty="0" smtClean="0"/>
              <a:t>AB 32 – Reduce GHG emissions to 1990 levels by 2020</a:t>
            </a:r>
          </a:p>
          <a:p>
            <a:pPr>
              <a:spcBef>
                <a:spcPts val="600"/>
              </a:spcBef>
              <a:spcAft>
                <a:spcPts val="600"/>
              </a:spcAft>
            </a:pPr>
            <a:r>
              <a:rPr lang="en-US" sz="1900" dirty="0" smtClean="0"/>
              <a:t>Governor’s Executive Order – Reduce GHG emissions 80% by 2050</a:t>
            </a:r>
          </a:p>
          <a:p>
            <a:pPr>
              <a:spcBef>
                <a:spcPts val="600"/>
              </a:spcBef>
              <a:spcAft>
                <a:spcPts val="600"/>
              </a:spcAft>
            </a:pPr>
            <a:r>
              <a:rPr lang="en-US" sz="1900" dirty="0" smtClean="0"/>
              <a:t>New plan for reducing short-lived climate pollutants under development</a:t>
            </a:r>
          </a:p>
          <a:p>
            <a:pPr>
              <a:spcBef>
                <a:spcPts val="600"/>
              </a:spcBef>
              <a:spcAft>
                <a:spcPts val="600"/>
              </a:spcAft>
            </a:pPr>
            <a:r>
              <a:rPr lang="en-US" sz="1900" dirty="0" smtClean="0"/>
              <a:t>Emissions inventory                                                                    is metric for tracking progress towards these                                                            goals</a:t>
            </a:r>
            <a:endParaRPr lang="en-US" sz="1900" dirty="0"/>
          </a:p>
        </p:txBody>
      </p:sp>
      <p:pic>
        <p:nvPicPr>
          <p:cNvPr id="4" name="Picture 3"/>
          <p:cNvPicPr>
            <a:picLocks noChangeAspect="1"/>
          </p:cNvPicPr>
          <p:nvPr/>
        </p:nvPicPr>
        <p:blipFill>
          <a:blip r:embed="rId2"/>
          <a:stretch>
            <a:fillRect/>
          </a:stretch>
        </p:blipFill>
        <p:spPr>
          <a:xfrm>
            <a:off x="228600" y="2286000"/>
            <a:ext cx="4755990" cy="3111599"/>
          </a:xfrm>
          <a:prstGeom prst="rect">
            <a:avLst/>
          </a:prstGeom>
          <a:noFill/>
        </p:spPr>
      </p:pic>
    </p:spTree>
    <p:extLst>
      <p:ext uri="{BB962C8B-B14F-4D97-AF65-F5344CB8AC3E}">
        <p14:creationId xmlns:p14="http://schemas.microsoft.com/office/powerpoint/2010/main" val="2512422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California emissions</a:t>
            </a:r>
            <a:r>
              <a:rPr lang="en-US" dirty="0" smtClean="0"/>
              <a:t> </a:t>
            </a:r>
            <a:r>
              <a:rPr lang="en-US" dirty="0" smtClean="0"/>
              <a:t/>
            </a:r>
            <a:br>
              <a:rPr lang="en-US" dirty="0" smtClean="0"/>
            </a:br>
            <a:r>
              <a:rPr lang="en-US" i="1" dirty="0" smtClean="0"/>
              <a:t>criteria </a:t>
            </a:r>
            <a:r>
              <a:rPr lang="en-US" i="1" dirty="0" smtClean="0"/>
              <a:t>pollutants</a:t>
            </a:r>
            <a:endParaRPr lang="en-US" i="1" dirty="0"/>
          </a:p>
        </p:txBody>
      </p:sp>
      <p:pic>
        <p:nvPicPr>
          <p:cNvPr id="12" name="Picture 11"/>
          <p:cNvPicPr>
            <a:picLocks noChangeAspect="1"/>
          </p:cNvPicPr>
          <p:nvPr/>
        </p:nvPicPr>
        <p:blipFill>
          <a:blip r:embed="rId2"/>
          <a:stretch>
            <a:fillRect/>
          </a:stretch>
        </p:blipFill>
        <p:spPr>
          <a:xfrm>
            <a:off x="152401" y="2590800"/>
            <a:ext cx="4495800" cy="3244569"/>
          </a:xfrm>
          <a:prstGeom prst="rect">
            <a:avLst/>
          </a:prstGeom>
        </p:spPr>
      </p:pic>
      <p:pic>
        <p:nvPicPr>
          <p:cNvPr id="13" name="Picture 12"/>
          <p:cNvPicPr>
            <a:picLocks noChangeAspect="1"/>
          </p:cNvPicPr>
          <p:nvPr/>
        </p:nvPicPr>
        <p:blipFill>
          <a:blip r:embed="rId3"/>
          <a:stretch>
            <a:fillRect/>
          </a:stretch>
        </p:blipFill>
        <p:spPr>
          <a:xfrm>
            <a:off x="4800600" y="2590800"/>
            <a:ext cx="4191000" cy="3205386"/>
          </a:xfrm>
          <a:prstGeom prst="rect">
            <a:avLst/>
          </a:prstGeom>
        </p:spPr>
      </p:pic>
      <p:sp>
        <p:nvSpPr>
          <p:cNvPr id="14" name="TextBox 13"/>
          <p:cNvSpPr txBox="1"/>
          <p:nvPr/>
        </p:nvSpPr>
        <p:spPr>
          <a:xfrm>
            <a:off x="762000" y="1905000"/>
            <a:ext cx="3276600" cy="646331"/>
          </a:xfrm>
          <a:prstGeom prst="rect">
            <a:avLst/>
          </a:prstGeom>
          <a:noFill/>
        </p:spPr>
        <p:txBody>
          <a:bodyPr wrap="square" rtlCol="0">
            <a:spAutoFit/>
          </a:bodyPr>
          <a:lstStyle/>
          <a:p>
            <a:pPr algn="ctr"/>
            <a:r>
              <a:rPr lang="en-US" sz="1800" b="1" dirty="0" smtClean="0">
                <a:solidFill>
                  <a:schemeClr val="tx2"/>
                </a:solidFill>
              </a:rPr>
              <a:t>San Diego County 2012  </a:t>
            </a:r>
            <a:r>
              <a:rPr lang="en-US" sz="1800" b="1" dirty="0" err="1" smtClean="0">
                <a:solidFill>
                  <a:schemeClr val="tx2"/>
                </a:solidFill>
              </a:rPr>
              <a:t>NOx</a:t>
            </a:r>
            <a:r>
              <a:rPr lang="en-US" sz="1800" b="1" dirty="0" smtClean="0">
                <a:solidFill>
                  <a:schemeClr val="tx2"/>
                </a:solidFill>
              </a:rPr>
              <a:t> Emissions</a:t>
            </a:r>
          </a:p>
        </p:txBody>
      </p:sp>
      <p:sp>
        <p:nvSpPr>
          <p:cNvPr id="15" name="TextBox 14"/>
          <p:cNvSpPr txBox="1"/>
          <p:nvPr/>
        </p:nvSpPr>
        <p:spPr>
          <a:xfrm>
            <a:off x="5105400" y="1905000"/>
            <a:ext cx="3276600" cy="646331"/>
          </a:xfrm>
          <a:prstGeom prst="rect">
            <a:avLst/>
          </a:prstGeom>
          <a:noFill/>
        </p:spPr>
        <p:txBody>
          <a:bodyPr wrap="square" rtlCol="0">
            <a:spAutoFit/>
          </a:bodyPr>
          <a:lstStyle/>
          <a:p>
            <a:pPr algn="ctr"/>
            <a:r>
              <a:rPr lang="en-US" sz="1800" b="1" dirty="0" smtClean="0">
                <a:solidFill>
                  <a:schemeClr val="tx2"/>
                </a:solidFill>
              </a:rPr>
              <a:t>San Diego County 2012 PM2.5 Emissions</a:t>
            </a:r>
          </a:p>
        </p:txBody>
      </p:sp>
    </p:spTree>
    <p:extLst>
      <p:ext uri="{BB962C8B-B14F-4D97-AF65-F5344CB8AC3E}">
        <p14:creationId xmlns:p14="http://schemas.microsoft.com/office/powerpoint/2010/main" val="1913092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California’s mobile source emissions model</a:t>
            </a:r>
            <a:endParaRPr lang="en-US" b="1" dirty="0"/>
          </a:p>
        </p:txBody>
      </p:sp>
      <p:sp>
        <p:nvSpPr>
          <p:cNvPr id="3" name="Content Placeholder 2"/>
          <p:cNvSpPr>
            <a:spLocks noGrp="1"/>
          </p:cNvSpPr>
          <p:nvPr>
            <p:ph idx="1"/>
          </p:nvPr>
        </p:nvSpPr>
        <p:spPr/>
        <p:txBody>
          <a:bodyPr>
            <a:normAutofit fontScale="77500" lnSpcReduction="20000"/>
          </a:bodyPr>
          <a:lstStyle/>
          <a:p>
            <a:pPr>
              <a:spcBef>
                <a:spcPts val="600"/>
              </a:spcBef>
              <a:spcAft>
                <a:spcPts val="1200"/>
              </a:spcAft>
            </a:pPr>
            <a:r>
              <a:rPr lang="en-US" dirty="0" smtClean="0"/>
              <a:t>EMFAC2014 is California’s on-road mobile source emissions model</a:t>
            </a:r>
          </a:p>
          <a:p>
            <a:pPr>
              <a:spcBef>
                <a:spcPts val="600"/>
              </a:spcBef>
              <a:spcAft>
                <a:spcPts val="1200"/>
              </a:spcAft>
            </a:pPr>
            <a:r>
              <a:rPr lang="en-US" dirty="0" smtClean="0"/>
              <a:t>Includes both criteria pollutant and GHG emissions estimates through 2050</a:t>
            </a:r>
          </a:p>
          <a:p>
            <a:pPr>
              <a:spcBef>
                <a:spcPts val="600"/>
              </a:spcBef>
              <a:spcAft>
                <a:spcPts val="1200"/>
              </a:spcAft>
            </a:pPr>
            <a:r>
              <a:rPr lang="en-US" dirty="0" smtClean="0"/>
              <a:t>Updated to include latest emission factors and EPA/ARB regulations and standards:</a:t>
            </a:r>
          </a:p>
          <a:p>
            <a:pPr lvl="1">
              <a:spcBef>
                <a:spcPts val="600"/>
              </a:spcBef>
              <a:spcAft>
                <a:spcPts val="1200"/>
              </a:spcAft>
            </a:pPr>
            <a:r>
              <a:rPr lang="en-US" dirty="0" smtClean="0"/>
              <a:t>Advanced Clean Cars program</a:t>
            </a:r>
          </a:p>
          <a:p>
            <a:pPr lvl="1">
              <a:spcBef>
                <a:spcPts val="600"/>
              </a:spcBef>
              <a:spcAft>
                <a:spcPts val="1200"/>
              </a:spcAft>
            </a:pPr>
            <a:r>
              <a:rPr lang="en-US" dirty="0" smtClean="0"/>
              <a:t>In-Use Heavy Duty Diesel Regulation</a:t>
            </a:r>
          </a:p>
          <a:p>
            <a:pPr lvl="1">
              <a:spcBef>
                <a:spcPts val="600"/>
              </a:spcBef>
              <a:spcAft>
                <a:spcPts val="1200"/>
              </a:spcAft>
            </a:pPr>
            <a:r>
              <a:rPr lang="en-US" dirty="0" smtClean="0"/>
              <a:t>Tractor-Trailer Regulation</a:t>
            </a:r>
          </a:p>
          <a:p>
            <a:pPr lvl="1">
              <a:spcBef>
                <a:spcPts val="600"/>
              </a:spcBef>
              <a:spcAft>
                <a:spcPts val="1200"/>
              </a:spcAft>
            </a:pPr>
            <a:r>
              <a:rPr lang="en-US" dirty="0" smtClean="0"/>
              <a:t>Phase 1 GHG Regulation</a:t>
            </a:r>
          </a:p>
          <a:p>
            <a:pPr>
              <a:spcBef>
                <a:spcPts val="600"/>
              </a:spcBef>
              <a:spcAft>
                <a:spcPts val="1200"/>
              </a:spcAft>
            </a:pPr>
            <a:r>
              <a:rPr lang="en-US" dirty="0" smtClean="0"/>
              <a:t>Includes new forecasting methods reflecting modeling of new vehicle sales and VMT growth</a:t>
            </a:r>
          </a:p>
          <a:p>
            <a:endParaRPr lang="en-US" dirty="0"/>
          </a:p>
        </p:txBody>
      </p:sp>
    </p:spTree>
    <p:extLst>
      <p:ext uri="{BB962C8B-B14F-4D97-AF65-F5344CB8AC3E}">
        <p14:creationId xmlns:p14="http://schemas.microsoft.com/office/powerpoint/2010/main" val="2763148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590800"/>
            <a:ext cx="2539515" cy="2726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a:xfrm>
            <a:off x="457200" y="533400"/>
            <a:ext cx="8229600" cy="805004"/>
          </a:xfrm>
        </p:spPr>
        <p:txBody>
          <a:bodyPr>
            <a:normAutofit fontScale="90000"/>
          </a:bodyPr>
          <a:lstStyle/>
          <a:p>
            <a:pPr algn="l"/>
            <a:r>
              <a:rPr lang="en-US" b="1" dirty="0" smtClean="0"/>
              <a:t>On-Board </a:t>
            </a:r>
            <a:r>
              <a:rPr lang="en-US" b="1" dirty="0"/>
              <a:t>Emission Measurements</a:t>
            </a:r>
          </a:p>
        </p:txBody>
      </p:sp>
      <p:sp>
        <p:nvSpPr>
          <p:cNvPr id="10" name="Content Placeholder 9"/>
          <p:cNvSpPr>
            <a:spLocks noGrp="1"/>
          </p:cNvSpPr>
          <p:nvPr>
            <p:ph sz="half" idx="2"/>
          </p:nvPr>
        </p:nvSpPr>
        <p:spPr>
          <a:xfrm>
            <a:off x="0" y="1828800"/>
            <a:ext cx="5033252" cy="4800600"/>
          </a:xfrm>
        </p:spPr>
        <p:txBody>
          <a:bodyPr>
            <a:noAutofit/>
          </a:bodyPr>
          <a:lstStyle/>
          <a:p>
            <a:r>
              <a:rPr lang="en-US" sz="2000" dirty="0" smtClean="0"/>
              <a:t>Portable Measurement Systems</a:t>
            </a:r>
          </a:p>
          <a:p>
            <a:pPr lvl="1"/>
            <a:r>
              <a:rPr lang="en-US" sz="1600" b="1" dirty="0" smtClean="0"/>
              <a:t>PEMS</a:t>
            </a:r>
            <a:r>
              <a:rPr lang="en-US" sz="1600" dirty="0" smtClean="0"/>
              <a:t>:  </a:t>
            </a:r>
            <a:r>
              <a:rPr lang="en-US" sz="1600" b="1" u="sng" dirty="0" smtClean="0"/>
              <a:t>P</a:t>
            </a:r>
            <a:r>
              <a:rPr lang="en-US" sz="1600" dirty="0" smtClean="0"/>
              <a:t>ortable </a:t>
            </a:r>
            <a:r>
              <a:rPr lang="en-US" sz="1600" b="1" u="sng" dirty="0"/>
              <a:t>E</a:t>
            </a:r>
            <a:r>
              <a:rPr lang="en-US" sz="1600" dirty="0"/>
              <a:t>mission </a:t>
            </a:r>
            <a:r>
              <a:rPr lang="en-US" sz="1600" dirty="0" smtClean="0"/>
              <a:t> </a:t>
            </a:r>
            <a:r>
              <a:rPr lang="en-US" sz="1600" b="1" u="sng" dirty="0" smtClean="0"/>
              <a:t>M</a:t>
            </a:r>
            <a:r>
              <a:rPr lang="en-US" sz="1600" dirty="0" smtClean="0"/>
              <a:t>easurement </a:t>
            </a:r>
            <a:r>
              <a:rPr lang="en-US" sz="1600" b="1" u="sng" dirty="0" smtClean="0"/>
              <a:t>S</a:t>
            </a:r>
            <a:r>
              <a:rPr lang="en-US" sz="1600" dirty="0" smtClean="0"/>
              <a:t>ystem</a:t>
            </a:r>
          </a:p>
          <a:p>
            <a:pPr lvl="1"/>
            <a:r>
              <a:rPr lang="en-US" sz="1600" b="1" dirty="0" smtClean="0"/>
              <a:t>PAMS</a:t>
            </a:r>
            <a:r>
              <a:rPr lang="en-US" sz="1600" dirty="0" smtClean="0"/>
              <a:t>:  </a:t>
            </a:r>
            <a:r>
              <a:rPr lang="en-US" sz="1600" b="1" u="sng" dirty="0" smtClean="0"/>
              <a:t>P</a:t>
            </a:r>
            <a:r>
              <a:rPr lang="en-US" sz="1600" dirty="0" smtClean="0"/>
              <a:t>ortable </a:t>
            </a:r>
            <a:r>
              <a:rPr lang="en-US" sz="1600" b="1" u="sng" dirty="0" smtClean="0"/>
              <a:t>A</a:t>
            </a:r>
            <a:r>
              <a:rPr lang="en-US" sz="1600" dirty="0" smtClean="0"/>
              <a:t>ctivity </a:t>
            </a:r>
            <a:r>
              <a:rPr lang="en-US" sz="1600" b="1" u="sng" dirty="0" smtClean="0"/>
              <a:t>M</a:t>
            </a:r>
            <a:r>
              <a:rPr lang="en-US" sz="1600" dirty="0" smtClean="0"/>
              <a:t>easurement </a:t>
            </a:r>
            <a:r>
              <a:rPr lang="en-US" sz="1600" b="1" u="sng" dirty="0" smtClean="0"/>
              <a:t>S</a:t>
            </a:r>
            <a:r>
              <a:rPr lang="en-US" sz="1600" dirty="0" smtClean="0"/>
              <a:t>ystem</a:t>
            </a:r>
            <a:endParaRPr lang="en-US" sz="1600" dirty="0"/>
          </a:p>
          <a:p>
            <a:r>
              <a:rPr lang="en-US" sz="2000" dirty="0" smtClean="0"/>
              <a:t>Measuring emissions and/or activity under actual in-use operating conditions </a:t>
            </a:r>
          </a:p>
          <a:p>
            <a:r>
              <a:rPr lang="en-US" sz="2000" dirty="0" smtClean="0"/>
              <a:t>An </a:t>
            </a:r>
            <a:r>
              <a:rPr lang="en-US" sz="2000" dirty="0"/>
              <a:t>alternative to </a:t>
            </a:r>
            <a:r>
              <a:rPr lang="en-US" sz="2000" dirty="0" smtClean="0"/>
              <a:t>engine </a:t>
            </a:r>
            <a:r>
              <a:rPr lang="en-US" sz="2000" dirty="0"/>
              <a:t>and vehicle dynamometer </a:t>
            </a:r>
            <a:r>
              <a:rPr lang="en-US" sz="2000" dirty="0" smtClean="0"/>
              <a:t>laboratory testing </a:t>
            </a:r>
          </a:p>
          <a:p>
            <a:pPr lvl="1"/>
            <a:r>
              <a:rPr lang="en-US" dirty="0" smtClean="0"/>
              <a:t>Lower cost </a:t>
            </a:r>
          </a:p>
          <a:p>
            <a:pPr lvl="1"/>
            <a:r>
              <a:rPr lang="en-US" dirty="0" smtClean="0"/>
              <a:t>Greater </a:t>
            </a:r>
            <a:r>
              <a:rPr lang="en-US" dirty="0"/>
              <a:t>number of vehicles </a:t>
            </a:r>
            <a:r>
              <a:rPr lang="en-US" dirty="0" smtClean="0"/>
              <a:t>tested </a:t>
            </a:r>
            <a:r>
              <a:rPr lang="en-US" dirty="0"/>
              <a:t>within a relatively short </a:t>
            </a:r>
            <a:r>
              <a:rPr lang="en-US" dirty="0" smtClean="0"/>
              <a:t>timeframe</a:t>
            </a:r>
          </a:p>
          <a:p>
            <a:pPr lvl="1"/>
            <a:r>
              <a:rPr lang="en-US" dirty="0" smtClean="0"/>
              <a:t>Significant benefits for </a:t>
            </a:r>
            <a:r>
              <a:rPr lang="en-US" dirty="0"/>
              <a:t>e</a:t>
            </a:r>
            <a:r>
              <a:rPr lang="en-US" dirty="0" smtClean="0"/>
              <a:t>mission modeling</a:t>
            </a:r>
            <a:endParaRPr lang="en-US" dirty="0"/>
          </a:p>
        </p:txBody>
      </p:sp>
      <p:pic>
        <p:nvPicPr>
          <p:cNvPr id="13" name="Picture 12" descr="C:\Users\ssalamoo\AppData\Local\Microsoft\Windows\Temporary Internet Files\Content.Outlook\3SBU9QGP\Offroad_PEMS.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7800" y="4876800"/>
            <a:ext cx="2209800" cy="1600200"/>
          </a:xfrm>
          <a:prstGeom prst="rect">
            <a:avLst/>
          </a:prstGeom>
          <a:noFill/>
          <a:ln>
            <a:noFill/>
          </a:ln>
        </p:spPr>
      </p:pic>
      <p:pic>
        <p:nvPicPr>
          <p:cNvPr id="2"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57800" y="1905000"/>
            <a:ext cx="1596149" cy="1925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25745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182366" cy="1143000"/>
          </a:xfrm>
        </p:spPr>
        <p:txBody>
          <a:bodyPr>
            <a:normAutofit fontScale="90000"/>
          </a:bodyPr>
          <a:lstStyle/>
          <a:p>
            <a:pPr algn="l"/>
            <a:r>
              <a:rPr lang="en-US" b="1" dirty="0" smtClean="0"/>
              <a:t>EMFAC2014: Activity Forecasting </a:t>
            </a:r>
            <a:endParaRPr lang="en-US" b="1" dirty="0"/>
          </a:p>
        </p:txBody>
      </p:sp>
      <p:sp>
        <p:nvSpPr>
          <p:cNvPr id="5" name="Content Placeholder 4"/>
          <p:cNvSpPr>
            <a:spLocks noGrp="1"/>
          </p:cNvSpPr>
          <p:nvPr>
            <p:ph idx="1"/>
          </p:nvPr>
        </p:nvSpPr>
        <p:spPr>
          <a:xfrm>
            <a:off x="152400" y="1676400"/>
            <a:ext cx="4648200" cy="5029200"/>
          </a:xfrm>
        </p:spPr>
        <p:txBody>
          <a:bodyPr>
            <a:noAutofit/>
          </a:bodyPr>
          <a:lstStyle/>
          <a:p>
            <a:r>
              <a:rPr lang="en-US" sz="2200" dirty="0" smtClean="0"/>
              <a:t>New vehicle sales and VMT growth are based on socio-economic indicators:</a:t>
            </a:r>
          </a:p>
          <a:p>
            <a:pPr lvl="1"/>
            <a:r>
              <a:rPr lang="en-US" dirty="0" smtClean="0"/>
              <a:t>Gas Price</a:t>
            </a:r>
          </a:p>
          <a:p>
            <a:pPr lvl="1"/>
            <a:r>
              <a:rPr lang="en-US" dirty="0" smtClean="0"/>
              <a:t>Unemployment Rate</a:t>
            </a:r>
          </a:p>
          <a:p>
            <a:pPr lvl="1"/>
            <a:r>
              <a:rPr lang="en-US" dirty="0" smtClean="0"/>
              <a:t>Disposable Income</a:t>
            </a:r>
          </a:p>
          <a:p>
            <a:pPr lvl="1"/>
            <a:r>
              <a:rPr lang="en-US" dirty="0" smtClean="0"/>
              <a:t>Non-Farm Jobs</a:t>
            </a:r>
          </a:p>
          <a:p>
            <a:r>
              <a:rPr lang="en-US" sz="2200" dirty="0" smtClean="0"/>
              <a:t>Statewide </a:t>
            </a:r>
            <a:r>
              <a:rPr lang="en-US" sz="2200" dirty="0"/>
              <a:t>VMT growth is matched </a:t>
            </a:r>
            <a:r>
              <a:rPr lang="en-US" sz="2200" dirty="0" smtClean="0"/>
              <a:t>to:</a:t>
            </a:r>
            <a:endParaRPr lang="en-US" sz="2200" dirty="0"/>
          </a:p>
          <a:p>
            <a:pPr lvl="1"/>
            <a:r>
              <a:rPr lang="en-US" dirty="0"/>
              <a:t>Forecasted fuel growth for </a:t>
            </a:r>
            <a:r>
              <a:rPr lang="en-US" dirty="0" smtClean="0"/>
              <a:t>2013-2017</a:t>
            </a:r>
            <a:endParaRPr lang="en-US" dirty="0"/>
          </a:p>
          <a:p>
            <a:pPr lvl="1"/>
            <a:r>
              <a:rPr lang="en-US" dirty="0"/>
              <a:t>Human-population growth for 2018-2050</a:t>
            </a:r>
          </a:p>
          <a:p>
            <a:endParaRPr lang="en-US" sz="2800" dirty="0"/>
          </a:p>
        </p:txBody>
      </p:sp>
      <p:pic>
        <p:nvPicPr>
          <p:cNvPr id="103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1600200"/>
            <a:ext cx="3810000" cy="2566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5318" y="4191000"/>
            <a:ext cx="3770082"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42835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Custom 3">
      <a:dk1>
        <a:sysClr val="windowText" lastClr="000000"/>
      </a:dk1>
      <a:lt1>
        <a:sysClr val="window" lastClr="FFFFFF"/>
      </a:lt1>
      <a:dk2>
        <a:srgbClr val="564B3C"/>
      </a:dk2>
      <a:lt2>
        <a:srgbClr val="ECEDD1"/>
      </a:lt2>
      <a:accent1>
        <a:srgbClr val="A0A26C"/>
      </a:accent1>
      <a:accent2>
        <a:srgbClr val="CF543F"/>
      </a:accent2>
      <a:accent3>
        <a:srgbClr val="D86116"/>
      </a:accent3>
      <a:accent4>
        <a:srgbClr val="848058"/>
      </a:accent4>
      <a:accent5>
        <a:srgbClr val="E8B54D"/>
      </a:accent5>
      <a:accent6>
        <a:srgbClr val="786C71"/>
      </a:accent6>
      <a:hlink>
        <a:srgbClr val="CCCC00"/>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Apothecary.thmx</Template>
  <TotalTime>617</TotalTime>
  <Words>1568</Words>
  <Application>Microsoft Office PowerPoint</Application>
  <PresentationFormat>On-screen Show (4:3)</PresentationFormat>
  <Paragraphs>164</Paragraphs>
  <Slides>17</Slides>
  <Notes>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Apothecary</vt:lpstr>
      <vt:lpstr>Developing California emission inventories:  innovation and challenges</vt:lpstr>
      <vt:lpstr>Presentation overview</vt:lpstr>
      <vt:lpstr>Reducing near-source risk</vt:lpstr>
      <vt:lpstr>Attaining federal air quality standards</vt:lpstr>
      <vt:lpstr>achieving greenhouse gas reduction goals</vt:lpstr>
      <vt:lpstr>California emissions  criteria pollutants</vt:lpstr>
      <vt:lpstr>California’s mobile source emissions model</vt:lpstr>
      <vt:lpstr>On-Board Emission Measurements</vt:lpstr>
      <vt:lpstr>EMFAC2014: Activity Forecasting </vt:lpstr>
      <vt:lpstr>Plug-In Electric  Vehicles (PEVs)</vt:lpstr>
      <vt:lpstr>California emissions  climate pollutants</vt:lpstr>
      <vt:lpstr>GHG Measurement Program</vt:lpstr>
      <vt:lpstr>Mt. Wilson Observatory Station Los Angeles County</vt:lpstr>
      <vt:lpstr>Methane Findings Los Angeles County</vt:lpstr>
      <vt:lpstr>California’s Black Carbon  Emission Inventory</vt:lpstr>
      <vt:lpstr>Black Carbon Inventory development</vt:lpstr>
      <vt:lpstr>New challenges Inventory needs of the future</vt:lpstr>
    </vt:vector>
  </TitlesOfParts>
  <Company>carb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 Quality Planning and Science Division Priorities</dc:title>
  <dc:creator>Karen Magliano</dc:creator>
  <cp:lastModifiedBy>Karen Magliano</cp:lastModifiedBy>
  <cp:revision>81</cp:revision>
  <cp:lastPrinted>2015-01-19T18:42:51Z</cp:lastPrinted>
  <dcterms:created xsi:type="dcterms:W3CDTF">2015-01-17T00:05:11Z</dcterms:created>
  <dcterms:modified xsi:type="dcterms:W3CDTF">2015-04-13T15:36:42Z</dcterms:modified>
</cp:coreProperties>
</file>