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27" r:id="rId10"/>
  </p:sldMasterIdLst>
  <p:notesMasterIdLst>
    <p:notesMasterId r:id="rId25"/>
  </p:notesMasterIdLst>
  <p:sldIdLst>
    <p:sldId id="256" r:id="rId11"/>
    <p:sldId id="274" r:id="rId12"/>
    <p:sldId id="257" r:id="rId13"/>
    <p:sldId id="275" r:id="rId14"/>
    <p:sldId id="276" r:id="rId15"/>
    <p:sldId id="268" r:id="rId16"/>
    <p:sldId id="259" r:id="rId17"/>
    <p:sldId id="277" r:id="rId18"/>
    <p:sldId id="260" r:id="rId19"/>
    <p:sldId id="272" r:id="rId20"/>
    <p:sldId id="261" r:id="rId21"/>
    <p:sldId id="273" r:id="rId22"/>
    <p:sldId id="264" r:id="rId23"/>
    <p:sldId id="265" r:id="rId24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14" autoAdjust="0"/>
  </p:normalViewPr>
  <p:slideViewPr>
    <p:cSldViewPr snapToGrid="0">
      <p:cViewPr varScale="1">
        <p:scale>
          <a:sx n="108" d="100"/>
          <a:sy n="108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customXml" Target="../customXml/item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.xml"/><Relationship Id="rId19" Type="http://schemas.openxmlformats.org/officeDocument/2006/relationships/slide" Target="slides/slide9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F6750-6DB3-4B97-8129-AB104BCF6F93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10595-E1C4-4667-A61B-6A67E41B6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55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10595-E1C4-4667-A61B-6A67E41B6A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12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10595-E1C4-4667-A61B-6A67E41B6A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94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ABA7-F365-4683-B238-FA56BA2D9224}" type="datetime1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3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AE81-AB37-4727-A2AB-44FD4F7DFFCF}" type="datetime1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1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588-9BA5-4F00-91E3-3DF16439E943}" type="datetime1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3012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DD56-E2B1-4340-90E7-013440D8DA7A}" type="datetime1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37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14B5-C824-40EE-B8D3-6415E997B3A7}" type="datetime1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7340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07C1-D2BC-45C2-A6A2-50EE6811CD12}" type="datetime1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38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3CD0-0860-48C6-A76D-C28719814084}" type="datetime1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10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7D96D-D2AC-494D-A36F-59C6908CC424}" type="datetime1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2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097E-F620-424F-B610-9C2E374B8778}" type="datetime1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9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55EF-BFC9-4886-B1CA-AB32F4AF9C4F}" type="datetime1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9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7485-2959-4C45-899F-FDDBD5C2E1F7}" type="datetime1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95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CB38-FE26-48E4-A320-E14973B3E91F}" type="datetime1">
              <a:rPr lang="en-US" smtClean="0"/>
              <a:t>5/11/2018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2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33B8-58FB-49FD-9141-75A3BBD2B78B}" type="datetime1">
              <a:rPr lang="en-US" smtClean="0"/>
              <a:t>5/11/2018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4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63C1-FA27-4BF9-97DF-FB4F09AE3EAE}" type="datetime1">
              <a:rPr lang="en-US" smtClean="0"/>
              <a:t>5/11/2018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5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CC51-410E-400D-8ABB-554AA55EDB8C}" type="datetime1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21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3806-004E-49D1-8D18-A40DC03A678F}" type="datetime1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2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2C6C5-F19E-491F-A358-0F62863D92FE}" type="datetime1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teal.kim@epa.gov" TargetMode="External"/><Relationship Id="rId2" Type="http://schemas.openxmlformats.org/officeDocument/2006/relationships/hyperlink" Target="mailto:Whitfield.kaye@ep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irtz.paula@ep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0567" y="787397"/>
            <a:ext cx="7766936" cy="25368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Residual Risk and Technology Review of </a:t>
            </a:r>
            <a:br>
              <a:rPr lang="en-US" sz="4000" dirty="0"/>
            </a:br>
            <a:r>
              <a:rPr lang="en-US" sz="4000" dirty="0"/>
              <a:t>Surface Coating NESHAP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567" y="2933701"/>
            <a:ext cx="7766936" cy="3276599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5600" i="1" dirty="0">
                <a:solidFill>
                  <a:schemeClr val="tx1"/>
                </a:solidFill>
              </a:rPr>
              <a:t>National Coil Coating Association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5600" i="1" dirty="0">
                <a:solidFill>
                  <a:schemeClr val="tx1"/>
                </a:solidFill>
              </a:rPr>
              <a:t>2018 Annual Meeting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5600" i="1" dirty="0"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5600" i="1" dirty="0">
                <a:solidFill>
                  <a:schemeClr val="tx1"/>
                </a:solidFill>
              </a:rPr>
              <a:t>Paula Hirtz</a:t>
            </a:r>
            <a:br>
              <a:rPr lang="en-US" sz="5600" i="1" dirty="0">
                <a:solidFill>
                  <a:schemeClr val="tx1"/>
                </a:solidFill>
              </a:rPr>
            </a:br>
            <a:r>
              <a:rPr lang="en-US" sz="5600" i="1" dirty="0">
                <a:solidFill>
                  <a:schemeClr val="tx1"/>
                </a:solidFill>
              </a:rPr>
              <a:t>U.S. Environmental Protection Agency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5600" i="1" dirty="0">
                <a:solidFill>
                  <a:schemeClr val="tx1"/>
                </a:solidFill>
              </a:rPr>
              <a:t>Research Triangle Park, NC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5600" i="1" dirty="0"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5600" i="1" dirty="0">
                <a:solidFill>
                  <a:schemeClr val="tx1"/>
                </a:solidFill>
              </a:rPr>
              <a:t>April 30, 2018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75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8150"/>
            <a:ext cx="8596668" cy="106071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Risk and Technology Reviews for </a:t>
            </a:r>
            <a:br>
              <a:rPr lang="en-US" sz="2800" dirty="0"/>
            </a:br>
            <a:r>
              <a:rPr lang="en-US" sz="2800" dirty="0"/>
              <a:t>Surface Coating NESHAP </a:t>
            </a:r>
            <a:r>
              <a:rPr lang="en-US" sz="2000" dirty="0"/>
              <a:t>(slide 2 of 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229" y="1600199"/>
            <a:ext cx="10142288" cy="4981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Risk Analyses</a:t>
            </a:r>
          </a:p>
          <a:p>
            <a:r>
              <a:rPr lang="en-US" sz="1900" i="1" dirty="0"/>
              <a:t>For all 8 source categories</a:t>
            </a:r>
          </a:p>
          <a:p>
            <a:pPr lvl="1"/>
            <a:r>
              <a:rPr lang="en-US" sz="1800" i="1" dirty="0"/>
              <a:t>Completed full scale modeling using HEM 3 AERMOD modeling software</a:t>
            </a:r>
          </a:p>
          <a:p>
            <a:r>
              <a:rPr lang="en-US" sz="1900" i="1" dirty="0">
                <a:solidFill>
                  <a:schemeClr val="tx1"/>
                </a:solidFill>
              </a:rPr>
              <a:t>For the 5 source categories with the March 2020 deadline</a:t>
            </a:r>
          </a:p>
          <a:p>
            <a:pPr lvl="1"/>
            <a:r>
              <a:rPr lang="en-US" sz="1900" i="1" dirty="0"/>
              <a:t>Collaborated on review of the files with the following associations  </a:t>
            </a:r>
          </a:p>
          <a:p>
            <a:pPr lvl="2"/>
            <a:r>
              <a:rPr lang="en-US" sz="1700" i="1" dirty="0"/>
              <a:t>Metal Coil - National Coil Coating Association</a:t>
            </a:r>
          </a:p>
          <a:p>
            <a:pPr lvl="2"/>
            <a:r>
              <a:rPr lang="en-US" sz="1700" i="1" dirty="0"/>
              <a:t>Metal Can - Can Manufacturing Institute</a:t>
            </a:r>
          </a:p>
          <a:p>
            <a:pPr lvl="2"/>
            <a:r>
              <a:rPr lang="en-US" sz="1800" i="1" dirty="0"/>
              <a:t>Auto and Light Duty Truck – Auto Industry Forum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760112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67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+mn-lt"/>
              </a:rPr>
              <a:t>Risk and Technology Reviews for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Surface Coating NESHAP </a:t>
            </a:r>
            <a:r>
              <a:rPr lang="en-US" sz="2000" dirty="0">
                <a:latin typeface="+mn-lt"/>
              </a:rPr>
              <a:t>(slide 3 of 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018" y="1227139"/>
            <a:ext cx="8596668" cy="529748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dirty="0"/>
              <a:t>Technology Reviews</a:t>
            </a:r>
          </a:p>
          <a:p>
            <a:r>
              <a:rPr lang="en-US" sz="2300" i="1" dirty="0"/>
              <a:t>For all 8 source categories</a:t>
            </a:r>
          </a:p>
          <a:p>
            <a:pPr lvl="1"/>
            <a:r>
              <a:rPr lang="en-US" sz="2300" i="1" dirty="0"/>
              <a:t>Conduct review of existing technologies</a:t>
            </a:r>
          </a:p>
          <a:p>
            <a:pPr lvl="2"/>
            <a:r>
              <a:rPr lang="en-US" sz="2100" i="1" dirty="0"/>
              <a:t>Coating formulations (specialty, water-borne, etc.) </a:t>
            </a:r>
          </a:p>
          <a:p>
            <a:pPr lvl="2"/>
            <a:r>
              <a:rPr lang="en-US" sz="2100" i="1" dirty="0"/>
              <a:t>State and Local emission requirements/limits </a:t>
            </a:r>
          </a:p>
          <a:p>
            <a:pPr lvl="2"/>
            <a:r>
              <a:rPr lang="en-US" sz="2100" i="1" dirty="0"/>
              <a:t>Work practices </a:t>
            </a:r>
          </a:p>
          <a:p>
            <a:pPr lvl="2"/>
            <a:r>
              <a:rPr lang="en-US" sz="2100" i="1" dirty="0"/>
              <a:t>Spray gun application technology</a:t>
            </a:r>
          </a:p>
          <a:p>
            <a:pPr lvl="2"/>
            <a:r>
              <a:rPr lang="en-US" sz="2100" i="1" dirty="0"/>
              <a:t>Control technologies</a:t>
            </a:r>
          </a:p>
          <a:p>
            <a:pPr lvl="3"/>
            <a:r>
              <a:rPr lang="en-US" sz="1800" i="1" dirty="0"/>
              <a:t>Spray booth enclosures</a:t>
            </a:r>
          </a:p>
          <a:p>
            <a:pPr lvl="3"/>
            <a:r>
              <a:rPr lang="en-US" sz="1800" i="1" dirty="0"/>
              <a:t>Filtration technology</a:t>
            </a:r>
          </a:p>
          <a:p>
            <a:pPr lvl="3"/>
            <a:r>
              <a:rPr lang="en-US" sz="1800" i="1" dirty="0"/>
              <a:t>Add-on controls </a:t>
            </a:r>
          </a:p>
          <a:p>
            <a:pPr lvl="1"/>
            <a:r>
              <a:rPr lang="en-US" sz="2300" i="1" dirty="0"/>
              <a:t>Conduct review of new and emerging technologies, test methods</a:t>
            </a:r>
          </a:p>
          <a:p>
            <a:pPr lvl="2"/>
            <a:r>
              <a:rPr lang="en-US" sz="2100" i="1" dirty="0"/>
              <a:t>Nanotechnology</a:t>
            </a:r>
          </a:p>
          <a:p>
            <a:pPr lvl="2"/>
            <a:r>
              <a:rPr lang="en-US" sz="2100" i="1" dirty="0"/>
              <a:t>Method Development/Amendments (M24 Material VOC calculations)</a:t>
            </a:r>
          </a:p>
          <a:p>
            <a:pPr lvl="2"/>
            <a:r>
              <a:rPr lang="en-US" sz="2100" i="1" dirty="0"/>
              <a:t>Reactivity</a:t>
            </a:r>
          </a:p>
          <a:p>
            <a:pPr lvl="1"/>
            <a:r>
              <a:rPr lang="en-US" sz="2300" i="1" dirty="0"/>
              <a:t>Assess application of new and emerging technologies across similar source categories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846254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+mn-lt"/>
              </a:rPr>
              <a:t>Risk and Technology Reviews for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Surface Coating NESHAP </a:t>
            </a:r>
            <a:r>
              <a:rPr lang="en-US" sz="2000" dirty="0">
                <a:latin typeface="+mn-lt"/>
              </a:rPr>
              <a:t>(slide 4 of 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7162"/>
            <a:ext cx="8596668" cy="4394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dirty="0"/>
              <a:t>Other Considerations</a:t>
            </a:r>
          </a:p>
          <a:p>
            <a:pPr lvl="0"/>
            <a:r>
              <a:rPr lang="en-US" i="1" dirty="0"/>
              <a:t>“No control” MACT floors </a:t>
            </a:r>
          </a:p>
          <a:p>
            <a:pPr lvl="0"/>
            <a:r>
              <a:rPr lang="en-US" i="1" dirty="0"/>
              <a:t>Startup/shutdown provisions</a:t>
            </a:r>
          </a:p>
          <a:p>
            <a:r>
              <a:rPr lang="en-US" i="1" dirty="0"/>
              <a:t>Monitoring issues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157696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2864"/>
            <a:ext cx="8961966" cy="4728498"/>
          </a:xfrm>
        </p:spPr>
        <p:txBody>
          <a:bodyPr>
            <a:normAutofit/>
          </a:bodyPr>
          <a:lstStyle/>
          <a:p>
            <a:r>
              <a:rPr lang="en-US" sz="2000" i="1" dirty="0"/>
              <a:t>EPA is developing a consolidated approach to address risk and technology reviews for the surface coating categories</a:t>
            </a:r>
          </a:p>
          <a:p>
            <a:r>
              <a:rPr lang="en-US" sz="2000" i="1" dirty="0"/>
              <a:t>Judicial deadline set for risk and technology reviews for 8 surface coating source categories   </a:t>
            </a:r>
          </a:p>
          <a:p>
            <a:r>
              <a:rPr lang="en-US" sz="2000" i="1" dirty="0"/>
              <a:t>Collaboration with industry and trade associations </a:t>
            </a:r>
          </a:p>
          <a:p>
            <a:pPr lvl="1"/>
            <a:r>
              <a:rPr lang="en-US" sz="1800" i="1" dirty="0"/>
              <a:t>Help characterize industry</a:t>
            </a:r>
          </a:p>
          <a:p>
            <a:pPr lvl="1"/>
            <a:r>
              <a:rPr lang="en-US" sz="1800" i="1" dirty="0"/>
              <a:t>Increase confidence in emissions modeling file data/information collection requests</a:t>
            </a:r>
          </a:p>
          <a:p>
            <a:pPr lvl="1"/>
            <a:r>
              <a:rPr lang="en-US" sz="1800" i="1" dirty="0"/>
              <a:t>Yield more accurate risk findings</a:t>
            </a:r>
          </a:p>
          <a:p>
            <a:r>
              <a:rPr lang="en-US" sz="2000" i="1" dirty="0"/>
              <a:t>Existing and new technology developments must be carefully assessed to determine viability across source categories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952408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Surface Coating RTR Contacts and Webpages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66825"/>
            <a:ext cx="9123891" cy="5139662"/>
          </a:xfrm>
        </p:spPr>
        <p:txBody>
          <a:bodyPr>
            <a:normAutofit/>
          </a:bodyPr>
          <a:lstStyle/>
          <a:p>
            <a:r>
              <a:rPr lang="en-US" sz="2000" i="1" dirty="0">
                <a:solidFill>
                  <a:schemeClr val="tx1"/>
                </a:solidFill>
              </a:rPr>
              <a:t>Auto and Light Duty Trucks, Metal Furniture </a:t>
            </a:r>
          </a:p>
          <a:p>
            <a:pPr marL="457200" lvl="1" indent="0">
              <a:buNone/>
            </a:pPr>
            <a:r>
              <a:rPr lang="en-US" sz="1800" i="1" dirty="0">
                <a:solidFill>
                  <a:schemeClr val="tx1"/>
                </a:solidFill>
              </a:rPr>
              <a:t>Kaye Whitfield, (919) 541-2509, </a:t>
            </a:r>
            <a:r>
              <a:rPr lang="en-US" sz="1800" i="1" dirty="0">
                <a:solidFill>
                  <a:srgbClr val="92D050"/>
                </a:solidFill>
              </a:rPr>
              <a:t>w</a:t>
            </a:r>
            <a:r>
              <a:rPr lang="en-US" sz="1800" i="1" dirty="0">
                <a:solidFill>
                  <a:schemeClr val="tx1"/>
                </a:solidFill>
                <a:hlinkClick r:id="rId2"/>
              </a:rPr>
              <a:t>hitfield.kaye@epa.gov</a:t>
            </a:r>
            <a:endParaRPr lang="en-US" sz="1800" i="1" dirty="0">
              <a:solidFill>
                <a:schemeClr val="tx1"/>
              </a:solidFill>
            </a:endParaRPr>
          </a:p>
          <a:p>
            <a:r>
              <a:rPr lang="en-US" sz="2000" i="1" dirty="0">
                <a:solidFill>
                  <a:schemeClr val="tx1"/>
                </a:solidFill>
              </a:rPr>
              <a:t>Misc. Metals Parts &amp; Products, Plastic Part and Products, Large Appliances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 	Kim Teal, (919) 541-5580, </a:t>
            </a:r>
            <a:r>
              <a:rPr lang="en-US" i="1" dirty="0">
                <a:solidFill>
                  <a:schemeClr val="tx1"/>
                </a:solidFill>
                <a:hlinkClick r:id="rId3"/>
              </a:rPr>
              <a:t>teal.kim@epa.gov</a:t>
            </a:r>
            <a:endParaRPr lang="en-US" i="1" dirty="0">
              <a:solidFill>
                <a:schemeClr val="tx1"/>
              </a:solidFill>
            </a:endParaRPr>
          </a:p>
          <a:p>
            <a:r>
              <a:rPr lang="en-US" sz="2000" i="1" dirty="0">
                <a:solidFill>
                  <a:schemeClr val="tx1"/>
                </a:solidFill>
              </a:rPr>
              <a:t>Metal Can, Metal Coil, and </a:t>
            </a:r>
            <a:r>
              <a:rPr lang="en-US" sz="2000" i="1" dirty="0"/>
              <a:t>Fabric Printing, Coating &amp; Dyeing </a:t>
            </a:r>
          </a:p>
          <a:p>
            <a:pPr marL="457200" lvl="1" indent="0">
              <a:buNone/>
            </a:pPr>
            <a:r>
              <a:rPr lang="en-US" sz="1800" i="1" dirty="0"/>
              <a:t>Paula Hirtz, (919) 541-2618, </a:t>
            </a:r>
            <a:r>
              <a:rPr lang="en-US" sz="1800" i="1" dirty="0">
                <a:hlinkClick r:id="rId4"/>
              </a:rPr>
              <a:t>hirtz.paula@epa.gov</a:t>
            </a:r>
            <a:r>
              <a:rPr lang="en-US" sz="1800" i="1" dirty="0"/>
              <a:t> </a:t>
            </a:r>
          </a:p>
          <a:p>
            <a:pPr marL="57150" indent="0">
              <a:buNone/>
            </a:pPr>
            <a:endParaRPr lang="en-US" sz="2000" i="1" dirty="0"/>
          </a:p>
          <a:p>
            <a:pPr marL="57150" indent="0">
              <a:buNone/>
            </a:pPr>
            <a:r>
              <a:rPr lang="en-US" sz="2000" i="1" dirty="0"/>
              <a:t>New EPA Webpage for Surface Coating NESHAP </a:t>
            </a:r>
          </a:p>
          <a:p>
            <a:pPr marL="457200" lvl="1" indent="0">
              <a:buNone/>
            </a:pPr>
            <a:r>
              <a:rPr lang="en-US" sz="1800" i="1" dirty="0">
                <a:solidFill>
                  <a:srgbClr val="92D050"/>
                </a:solidFill>
              </a:rPr>
              <a:t>https://www.epa.gov/stationary-sources-air-pollution/clean-air-act-guidelines-and-standards-solvent-use-and-surface</a:t>
            </a:r>
          </a:p>
          <a:p>
            <a:pPr marL="57150" indent="0">
              <a:buNone/>
            </a:pPr>
            <a:r>
              <a:rPr lang="en-US" sz="2000" i="1" dirty="0"/>
              <a:t>EPA RTR Webpage</a:t>
            </a:r>
          </a:p>
          <a:p>
            <a:pPr marL="457200" lvl="1" indent="0">
              <a:buNone/>
            </a:pPr>
            <a:r>
              <a:rPr lang="en-US" sz="1800" i="1" dirty="0">
                <a:solidFill>
                  <a:srgbClr val="92D050"/>
                </a:solidFill>
              </a:rPr>
              <a:t>https://www3.epa.gov/ttn/atw/rrisk/rtrpg.html</a:t>
            </a:r>
          </a:p>
          <a:p>
            <a:pPr marL="57150" indent="0">
              <a:buNone/>
            </a:pPr>
            <a:endParaRPr lang="en-US" sz="2000" i="1" dirty="0"/>
          </a:p>
          <a:p>
            <a:pPr marL="57150" indent="0">
              <a:buNone/>
            </a:pPr>
            <a:endParaRPr lang="en-US" sz="2000" i="1" dirty="0"/>
          </a:p>
          <a:p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403284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345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3551"/>
            <a:ext cx="8596668" cy="4307812"/>
          </a:xfrm>
        </p:spPr>
        <p:txBody>
          <a:bodyPr>
            <a:normAutofit/>
          </a:bodyPr>
          <a:lstStyle/>
          <a:p>
            <a:r>
              <a:rPr lang="en-US" sz="2400" i="1" dirty="0"/>
              <a:t>National Emission Standards for Hazardous Air Pollutants (NESHAP) Background</a:t>
            </a:r>
          </a:p>
          <a:p>
            <a:r>
              <a:rPr lang="en-US" sz="2400" i="1" dirty="0"/>
              <a:t>Risk and Technology Review (RTR) Background</a:t>
            </a:r>
          </a:p>
          <a:p>
            <a:r>
              <a:rPr lang="en-US" sz="2400" i="1" dirty="0"/>
              <a:t>RTR for Surface Coating NESHAP</a:t>
            </a:r>
          </a:p>
          <a:p>
            <a:r>
              <a:rPr lang="en-US" sz="2400" i="1" dirty="0"/>
              <a:t>Schedule for Surface Coating RTR</a:t>
            </a:r>
          </a:p>
          <a:p>
            <a:r>
              <a:rPr lang="en-US" sz="2400" i="1" dirty="0"/>
              <a:t>Status of Surface Coating RTR</a:t>
            </a:r>
          </a:p>
          <a:p>
            <a:r>
              <a:rPr lang="en-US" sz="2400" i="1" dirty="0"/>
              <a:t>Summary</a:t>
            </a:r>
          </a:p>
          <a:p>
            <a:r>
              <a:rPr lang="en-US" sz="2400" i="1" dirty="0"/>
              <a:t>Contact Information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96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5099"/>
            <a:ext cx="8596668" cy="1252639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National Emission Standards for Hazardous Air Pollutants (NESHAP) Background </a:t>
            </a:r>
            <a:br>
              <a:rPr lang="en-US" sz="2800" dirty="0"/>
            </a:br>
            <a:r>
              <a:rPr lang="en-US" sz="2800" dirty="0"/>
              <a:t>2 Stage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117" y="1283516"/>
            <a:ext cx="10083566" cy="522206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5500" dirty="0"/>
              <a:t>Stage 1: Establish NESHAP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300" i="1" dirty="0"/>
              <a:t>CAA Section 112(b) - </a:t>
            </a:r>
          </a:p>
          <a:p>
            <a:pPr lvl="2"/>
            <a:r>
              <a:rPr lang="en-US" sz="4000" i="1" dirty="0"/>
              <a:t>Lists Hazardous Air Pollutants (HAP)</a:t>
            </a:r>
          </a:p>
          <a:p>
            <a:pPr marL="514350" lvl="1" indent="0">
              <a:buNone/>
            </a:pPr>
            <a:r>
              <a:rPr lang="en-US" sz="4300" i="1" dirty="0"/>
              <a:t>CAA Section 112(c) – </a:t>
            </a:r>
          </a:p>
          <a:p>
            <a:pPr lvl="2"/>
            <a:r>
              <a:rPr lang="en-US" sz="4000" i="1" dirty="0"/>
              <a:t>Requires EPA to list categories of major sources of HAP</a:t>
            </a:r>
          </a:p>
          <a:p>
            <a:pPr marL="457200" lvl="1" indent="0">
              <a:buNone/>
            </a:pPr>
            <a:r>
              <a:rPr lang="en-US" sz="4300" i="1" dirty="0"/>
              <a:t>CAA Section 112(d) - </a:t>
            </a:r>
          </a:p>
          <a:p>
            <a:pPr lvl="2"/>
            <a:r>
              <a:rPr lang="en-US" sz="4000" i="1" dirty="0"/>
              <a:t>Requires EPA to establish technology-based standards based on maximum achievable control technology (MACT) for each category of major sources</a:t>
            </a:r>
          </a:p>
          <a:p>
            <a:pPr lvl="2"/>
            <a:endParaRPr lang="en-US" sz="4000" i="1" dirty="0"/>
          </a:p>
          <a:p>
            <a:pPr marL="0" indent="0">
              <a:buNone/>
            </a:pPr>
            <a:r>
              <a:rPr lang="en-US" sz="5500" dirty="0"/>
              <a:t>Stage 2: Conduct Residual Risk and Technology Reviews</a:t>
            </a:r>
          </a:p>
          <a:p>
            <a:pPr marL="457200" lvl="1" indent="0">
              <a:buNone/>
            </a:pPr>
            <a:r>
              <a:rPr lang="en-US" sz="4300" i="1" dirty="0"/>
              <a:t>CAA Section 112(d)(6) Technology review- </a:t>
            </a:r>
          </a:p>
          <a:p>
            <a:pPr lvl="2"/>
            <a:r>
              <a:rPr lang="en-US" sz="4000" i="1" dirty="0"/>
              <a:t>Review MACT standards and revise, as necessary (taking into account developments in practices, processes, and control technologies) no less frequently than every 8 years</a:t>
            </a:r>
          </a:p>
          <a:p>
            <a:pPr marL="457200" lvl="1" indent="0">
              <a:buNone/>
            </a:pPr>
            <a:r>
              <a:rPr lang="en-US" sz="4300" i="1" dirty="0"/>
              <a:t>CAA Section 112(f)(2) Residual Risk review – </a:t>
            </a:r>
          </a:p>
          <a:p>
            <a:pPr lvl="2"/>
            <a:r>
              <a:rPr lang="en-US" sz="4000" i="1" dirty="0"/>
              <a:t>Assess the risk to public health remaining after promulgation of the MACT standards and revise the standards, within 8 years after promulgation of the technology-based standards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27350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Risk and Technology Review Background</a:t>
            </a:r>
            <a:br>
              <a:rPr lang="en-US" sz="2800" dirty="0"/>
            </a:br>
            <a:r>
              <a:rPr lang="en-US" sz="2800" dirty="0"/>
              <a:t>Primary Technical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647825"/>
            <a:ext cx="9610725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residual risk assessment evaluates human health risk that results from HAP emissions from a source category</a:t>
            </a:r>
          </a:p>
          <a:p>
            <a:pPr lvl="1"/>
            <a:r>
              <a:rPr lang="en-US" i="1" dirty="0"/>
              <a:t>If risks are unacceptable, must tighten standards regardless of cost</a:t>
            </a:r>
          </a:p>
          <a:p>
            <a:pPr lvl="1"/>
            <a:r>
              <a:rPr lang="en-US" i="1" dirty="0"/>
              <a:t>If risks are acceptable but above levels that may be of concern, determine if options are available to reduce risks considering cost, feasibility, and all risk information</a:t>
            </a:r>
          </a:p>
          <a:p>
            <a:pPr lvl="1"/>
            <a:r>
              <a:rPr lang="en-US" i="1" dirty="0"/>
              <a:t>Also evaluates environmental risk</a:t>
            </a:r>
          </a:p>
          <a:p>
            <a:pPr marL="0" indent="0">
              <a:buNone/>
            </a:pPr>
            <a:r>
              <a:rPr lang="en-US" dirty="0"/>
              <a:t>The technology review focuses on developments in practices, processes and control technologies that reduce HAP</a:t>
            </a:r>
          </a:p>
          <a:p>
            <a:pPr lvl="1"/>
            <a:r>
              <a:rPr lang="en-US" i="1" dirty="0"/>
              <a:t>New practices, processes, or control technology</a:t>
            </a:r>
          </a:p>
          <a:p>
            <a:pPr lvl="1"/>
            <a:r>
              <a:rPr lang="en-US" i="1" dirty="0"/>
              <a:t>“Old” practices, processes, or control technology not identified during MACT development</a:t>
            </a:r>
          </a:p>
          <a:p>
            <a:pPr lvl="1"/>
            <a:r>
              <a:rPr lang="en-US" i="1" dirty="0"/>
              <a:t>Improvements in performance of the practices, processes, or control technology considered during MACT development</a:t>
            </a:r>
          </a:p>
          <a:p>
            <a:pPr lvl="1"/>
            <a:r>
              <a:rPr lang="en-US" i="1" dirty="0"/>
              <a:t>Changes in cost, availability, or any other factor that led to rejection in the original rulemaking</a:t>
            </a:r>
          </a:p>
          <a:p>
            <a:pPr marL="0" indent="0">
              <a:buNone/>
            </a:pPr>
            <a:r>
              <a:rPr lang="en-US" dirty="0"/>
              <a:t>Also evaluate emissions monitoring, testing, and other aspects of the rule being reviewed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3126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23850"/>
            <a:ext cx="8750127" cy="1028701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Risk and Technology Review Background </a:t>
            </a:r>
            <a:br>
              <a:rPr lang="en-US" sz="2800" dirty="0"/>
            </a:br>
            <a:r>
              <a:rPr lang="en-US" sz="2800" dirty="0"/>
              <a:t>RTR Program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5" y="1600199"/>
            <a:ext cx="9191625" cy="4600575"/>
          </a:xfrm>
        </p:spPr>
        <p:txBody>
          <a:bodyPr>
            <a:normAutofit/>
          </a:bodyPr>
          <a:lstStyle/>
          <a:p>
            <a:pPr lvl="1"/>
            <a:r>
              <a:rPr lang="en-US" sz="1800" i="1" dirty="0"/>
              <a:t>Finalized RTR for about 60 source categories</a:t>
            </a:r>
          </a:p>
          <a:p>
            <a:pPr lvl="1"/>
            <a:r>
              <a:rPr lang="en-US" sz="1800" i="1" dirty="0"/>
              <a:t>Currently have consent decrees or court orders to finalize RTRs for 24 source categories </a:t>
            </a:r>
          </a:p>
          <a:p>
            <a:pPr lvl="1"/>
            <a:r>
              <a:rPr lang="en-US" sz="1800" i="1" dirty="0"/>
              <a:t>Eight RTR final rules are due in 2018</a:t>
            </a:r>
          </a:p>
          <a:p>
            <a:pPr lvl="1"/>
            <a:r>
              <a:rPr lang="en-US" sz="1800" i="1" dirty="0"/>
              <a:t>Twenty-six RTR final rules are due in 2020</a:t>
            </a:r>
          </a:p>
          <a:p>
            <a:pPr lvl="1"/>
            <a:r>
              <a:rPr lang="en-US" sz="1800" i="1" dirty="0"/>
              <a:t>RTR reconsiderations are underway for several source categories</a:t>
            </a:r>
          </a:p>
          <a:p>
            <a:pPr lvl="1"/>
            <a:r>
              <a:rPr lang="en-US" sz="1800" i="1" dirty="0"/>
              <a:t>We are awaiting a court decision that is expected to establish deadlines for nine additional source categories.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15930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1450"/>
            <a:ext cx="8596668" cy="1047749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Risk and Technology Reviews for </a:t>
            </a:r>
            <a:br>
              <a:rPr lang="en-US" sz="2800" dirty="0"/>
            </a:br>
            <a:r>
              <a:rPr lang="en-US" sz="2800" dirty="0"/>
              <a:t>Surface Coating NESHAP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8072" y="1669409"/>
            <a:ext cx="8254767" cy="4737078"/>
          </a:xfrm>
        </p:spPr>
        <p:txBody>
          <a:bodyPr>
            <a:normAutofit/>
          </a:bodyPr>
          <a:lstStyle/>
          <a:p>
            <a:r>
              <a:rPr lang="en-US" sz="2000" i="1" dirty="0">
                <a:solidFill>
                  <a:schemeClr val="tx1"/>
                </a:solidFill>
              </a:rPr>
              <a:t>Completed RTR for five surface coating NESHAP </a:t>
            </a:r>
          </a:p>
          <a:p>
            <a:pPr lvl="2"/>
            <a:r>
              <a:rPr lang="en-US" sz="1800" i="1" dirty="0">
                <a:solidFill>
                  <a:schemeClr val="tx1"/>
                </a:solidFill>
              </a:rPr>
              <a:t>Magnetic Tape (April 17, 2006)</a:t>
            </a:r>
          </a:p>
          <a:p>
            <a:pPr lvl="2"/>
            <a:r>
              <a:rPr lang="en-US" sz="1800" i="1" dirty="0">
                <a:solidFill>
                  <a:schemeClr val="tx1"/>
                </a:solidFill>
              </a:rPr>
              <a:t>Shipbuilding Repair (November 7, 2011)</a:t>
            </a:r>
          </a:p>
          <a:p>
            <a:pPr lvl="2"/>
            <a:r>
              <a:rPr lang="en-US" sz="1800" i="1" dirty="0">
                <a:solidFill>
                  <a:schemeClr val="tx1"/>
                </a:solidFill>
              </a:rPr>
              <a:t>Wood Furniture (November 21, 2011) </a:t>
            </a:r>
          </a:p>
          <a:p>
            <a:pPr lvl="2"/>
            <a:r>
              <a:rPr lang="en-US" sz="1800" i="1" dirty="0">
                <a:solidFill>
                  <a:schemeClr val="tx1"/>
                </a:solidFill>
              </a:rPr>
              <a:t>Printing and Publishing (April 21, 2011) </a:t>
            </a:r>
          </a:p>
          <a:p>
            <a:pPr lvl="2"/>
            <a:r>
              <a:rPr lang="en-US" sz="1800" i="1" dirty="0">
                <a:solidFill>
                  <a:schemeClr val="tx1"/>
                </a:solidFill>
              </a:rPr>
              <a:t>Aerospace Manufacturing and Rework (December 7, 2015)</a:t>
            </a:r>
          </a:p>
          <a:p>
            <a:pPr marL="914400" lvl="2" indent="0">
              <a:buNone/>
            </a:pPr>
            <a:endParaRPr lang="en-US" sz="1800" i="1" dirty="0">
              <a:solidFill>
                <a:schemeClr val="tx1"/>
              </a:solidFill>
            </a:endParaRPr>
          </a:p>
          <a:p>
            <a:r>
              <a:rPr lang="en-US" sz="2000" i="1" dirty="0">
                <a:solidFill>
                  <a:schemeClr val="tx1"/>
                </a:solidFill>
              </a:rPr>
              <a:t>RTR for 8 surface coating NESHAP are underway</a:t>
            </a:r>
          </a:p>
          <a:p>
            <a:endParaRPr lang="en-US" sz="2000" i="1" dirty="0">
              <a:solidFill>
                <a:schemeClr val="tx1"/>
              </a:solidFill>
            </a:endParaRPr>
          </a:p>
          <a:p>
            <a:pPr marL="57150" indent="0">
              <a:buNone/>
            </a:pPr>
            <a:r>
              <a:rPr lang="en-US" sz="1400" i="1" dirty="0">
                <a:solidFill>
                  <a:schemeClr val="tx1"/>
                </a:solidFill>
              </a:rPr>
              <a:t>Note: No sources are currently subject to the Magnetic Tape surface coating NESHAP.</a:t>
            </a:r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25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609600"/>
            <a:ext cx="9505950" cy="13208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Risk and Technology Reviews for Surface Coating NESHAP</a:t>
            </a:r>
            <a:br>
              <a:rPr lang="en-US" sz="2800" dirty="0"/>
            </a:br>
            <a:r>
              <a:rPr lang="en-US" sz="2800" dirty="0"/>
              <a:t>Rulemaking Schedule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9409" y="2726421"/>
            <a:ext cx="3984434" cy="3314941"/>
          </a:xfrm>
        </p:spPr>
        <p:txBody>
          <a:bodyPr>
            <a:normAutofit fontScale="85000" lnSpcReduction="20000"/>
          </a:bodyPr>
          <a:lstStyle/>
          <a:p>
            <a:r>
              <a:rPr lang="en-US" sz="2100" i="1" dirty="0"/>
              <a:t>Fabric Printing, Coating &amp; Dyeing</a:t>
            </a:r>
          </a:p>
          <a:p>
            <a:r>
              <a:rPr lang="en-US" sz="2100" i="1" dirty="0"/>
              <a:t>Large Appliances</a:t>
            </a:r>
          </a:p>
          <a:p>
            <a:r>
              <a:rPr lang="en-US" sz="2100" i="1" dirty="0"/>
              <a:t>Metal Furniture</a:t>
            </a:r>
          </a:p>
          <a:p>
            <a:pPr marL="0" indent="0">
              <a:buNone/>
            </a:pPr>
            <a:endParaRPr lang="en-US" sz="2100" i="1" dirty="0"/>
          </a:p>
          <a:p>
            <a:r>
              <a:rPr lang="en-US" sz="2100" i="1" dirty="0">
                <a:solidFill>
                  <a:srgbClr val="0070C0"/>
                </a:solidFill>
              </a:rPr>
              <a:t>Metal Can</a:t>
            </a:r>
          </a:p>
          <a:p>
            <a:r>
              <a:rPr lang="en-US" sz="2100" i="1" dirty="0">
                <a:solidFill>
                  <a:srgbClr val="0070C0"/>
                </a:solidFill>
              </a:rPr>
              <a:t>Metal Coil</a:t>
            </a:r>
          </a:p>
          <a:p>
            <a:r>
              <a:rPr lang="en-US" sz="2100" i="1" dirty="0">
                <a:solidFill>
                  <a:srgbClr val="0070C0"/>
                </a:solidFill>
              </a:rPr>
              <a:t>Misc. Metals Parts &amp; Products</a:t>
            </a:r>
          </a:p>
          <a:p>
            <a:r>
              <a:rPr lang="en-US" sz="2100" i="1" dirty="0">
                <a:solidFill>
                  <a:srgbClr val="0070C0"/>
                </a:solidFill>
              </a:rPr>
              <a:t>Plastic Part and Products</a:t>
            </a:r>
          </a:p>
          <a:p>
            <a:r>
              <a:rPr lang="en-US" sz="2100" i="1" dirty="0">
                <a:solidFill>
                  <a:srgbClr val="0070C0"/>
                </a:solidFill>
              </a:rPr>
              <a:t>Auto and Light Duty Trucks</a:t>
            </a:r>
          </a:p>
          <a:p>
            <a:pPr marL="0" indent="0">
              <a:buNone/>
            </a:pPr>
            <a:endParaRPr lang="en-US" sz="2100" i="1" dirty="0">
              <a:solidFill>
                <a:srgbClr val="0070C0"/>
              </a:solidFill>
            </a:endParaRP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0406" y="2726421"/>
            <a:ext cx="2701256" cy="38002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The court granted EPA one year to finalize RTR for these categories (by December 30, 2018).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70C0"/>
                </a:solidFill>
              </a:rPr>
              <a:t>The court granted EPA three years to finalize RTR for these categories (by March 13, 2020).</a:t>
            </a:r>
          </a:p>
          <a:p>
            <a:pPr marL="0" indent="0">
              <a:buNone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1050" y="1872156"/>
            <a:ext cx="8801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+mj-lt"/>
              </a:rPr>
              <a:t>These source categories are in the  “13-Category RTR deadline suit”</a:t>
            </a:r>
            <a:r>
              <a:rPr lang="en-US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i="1" dirty="0">
                <a:latin typeface="+mj-lt"/>
              </a:rPr>
              <a:t>and the “20-Category” RTR deadline suit.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67083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and Technology Review Rulemaking Process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Develop a schedule</a:t>
            </a:r>
          </a:p>
          <a:p>
            <a:r>
              <a:rPr lang="en-US" i="1" dirty="0"/>
              <a:t>Data Collection and Processing</a:t>
            </a:r>
          </a:p>
          <a:p>
            <a:r>
              <a:rPr lang="en-US" i="1" dirty="0"/>
              <a:t>Risk Review and Technology Review</a:t>
            </a:r>
          </a:p>
          <a:p>
            <a:r>
              <a:rPr lang="en-US" i="1" dirty="0"/>
              <a:t>Other Regulatory Reviews</a:t>
            </a:r>
          </a:p>
          <a:p>
            <a:r>
              <a:rPr lang="en-US" i="1" dirty="0"/>
              <a:t>Economic Impact Analysis</a:t>
            </a:r>
          </a:p>
          <a:p>
            <a:r>
              <a:rPr lang="en-US" i="1" dirty="0"/>
              <a:t>Develop the Regulatory Package</a:t>
            </a:r>
          </a:p>
          <a:p>
            <a:r>
              <a:rPr lang="en-US" i="1" dirty="0"/>
              <a:t>Proposal Signature</a:t>
            </a:r>
          </a:p>
          <a:p>
            <a:r>
              <a:rPr lang="en-US" i="1" dirty="0"/>
              <a:t>Comment Period</a:t>
            </a:r>
          </a:p>
          <a:p>
            <a:r>
              <a:rPr lang="en-US" i="1" dirty="0"/>
              <a:t>Develop Response to Comments</a:t>
            </a:r>
          </a:p>
          <a:p>
            <a:r>
              <a:rPr lang="en-US" i="1" dirty="0"/>
              <a:t>Promulgation Signature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7251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Risk and Technology Reviews for </a:t>
            </a:r>
            <a:br>
              <a:rPr lang="en-US" sz="2800" dirty="0"/>
            </a:br>
            <a:r>
              <a:rPr lang="en-US" sz="2800" dirty="0"/>
              <a:t>Surface Coating NESHAP </a:t>
            </a:r>
            <a:r>
              <a:rPr lang="en-US" sz="2000" dirty="0"/>
              <a:t>(slide 1 of 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7800"/>
            <a:ext cx="8596668" cy="5180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Data Collection and Processing Stage</a:t>
            </a:r>
          </a:p>
          <a:p>
            <a:r>
              <a:rPr lang="en-US" sz="2000" dirty="0"/>
              <a:t>Evaluate available data</a:t>
            </a:r>
          </a:p>
          <a:p>
            <a:pPr lvl="1"/>
            <a:r>
              <a:rPr lang="en-US" sz="1800" i="1" dirty="0"/>
              <a:t>Develop source category specific emissions modeling files from the NEI,  TRI, and other available data</a:t>
            </a:r>
          </a:p>
          <a:p>
            <a:pPr lvl="1"/>
            <a:r>
              <a:rPr lang="en-US" sz="1800" i="1" dirty="0"/>
              <a:t>Identify emissions trends - translated to, and applied across source categories (e.g., emissions data in older inventories compared to emissions data in more recent, less populated inventories show downward trends) </a:t>
            </a:r>
          </a:p>
          <a:p>
            <a:pPr lvl="1"/>
            <a:r>
              <a:rPr lang="en-US" sz="1800" i="1" dirty="0"/>
              <a:t>Collaborate with industry/trade associations - increase confidence in emissions modeling file data, verify all data (major source facilities,  specific pollutants, emission rates, emission points/sources, stack parameters, fugitive emission sources, including </a:t>
            </a:r>
            <a:r>
              <a:rPr lang="en-US" sz="1800" i="1" dirty="0" err="1"/>
              <a:t>lat</a:t>
            </a:r>
            <a:r>
              <a:rPr lang="en-US" sz="1800" i="1" dirty="0"/>
              <a:t>/longs, etc.)</a:t>
            </a:r>
          </a:p>
          <a:p>
            <a:r>
              <a:rPr lang="en-US" i="1" dirty="0"/>
              <a:t>Conduct risk analysis</a:t>
            </a:r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165288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054C6DCB-7096-432A-AE15-850BF43333D4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ECDDF9F6-EB83-4704-AF46-7D4A27A00F31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4C97494F-39F8-4F83-A3C2-E989EBCEA898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17702A02-96F1-4E27-AE1E-0875D07567B5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606F129D-820B-4F26-8911-D4FBE811C692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41A86B44-7891-4BC8-B3FD-97DD4CC6230C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42629389-C885-4875-BAFF-F348FB3EC033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B0C54E8B-3F15-4AF9-9C4C-6C173B453B95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7EB9229F-DFB2-4F1D-9F93-E06160133B6C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1978</TotalTime>
  <Words>895</Words>
  <Application>Microsoft Office PowerPoint</Application>
  <PresentationFormat>Widescreen</PresentationFormat>
  <Paragraphs>161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Residual Risk and Technology Review of  Surface Coating NESHAP  </vt:lpstr>
      <vt:lpstr>Overview</vt:lpstr>
      <vt:lpstr>National Emission Standards for Hazardous Air Pollutants (NESHAP) Background  2 Stage Process</vt:lpstr>
      <vt:lpstr>Risk and Technology Review Background Primary Technical Considerations</vt:lpstr>
      <vt:lpstr>Risk and Technology Review Background  RTR Program Status</vt:lpstr>
      <vt:lpstr>Risk and Technology Reviews for  Surface Coating NESHAP</vt:lpstr>
      <vt:lpstr>Risk and Technology Reviews for Surface Coating NESHAP Rulemaking Schedule</vt:lpstr>
      <vt:lpstr>Risk and Technology Review Rulemaking Process</vt:lpstr>
      <vt:lpstr>Risk and Technology Reviews for  Surface Coating NESHAP (slide 1 of 4)</vt:lpstr>
      <vt:lpstr>Risk and Technology Reviews for  Surface Coating NESHAP (slide 2 of 4)</vt:lpstr>
      <vt:lpstr>Risk and Technology Reviews for  Surface Coating NESHAP (slide 3 of 4)</vt:lpstr>
      <vt:lpstr>Risk and Technology Reviews for  Surface Coating NESHAP (slide 4 of 4)</vt:lpstr>
      <vt:lpstr>Summary</vt:lpstr>
      <vt:lpstr>Surface Coating RTR Contacts and Webpages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Residual Risk and Technology Reviews of Surface Coating NESHAP</dc:title>
  <dc:creator>Whitfield, Kaye</dc:creator>
  <cp:lastModifiedBy>P Hirtz</cp:lastModifiedBy>
  <cp:revision>128</cp:revision>
  <cp:lastPrinted>2018-03-27T17:56:24Z</cp:lastPrinted>
  <dcterms:created xsi:type="dcterms:W3CDTF">2015-04-28T16:52:28Z</dcterms:created>
  <dcterms:modified xsi:type="dcterms:W3CDTF">2018-05-11T15:30:32Z</dcterms:modified>
</cp:coreProperties>
</file>