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0" r:id="rId8"/>
    <p:sldId id="266" r:id="rId9"/>
    <p:sldId id="267" r:id="rId10"/>
    <p:sldId id="268" r:id="rId11"/>
    <p:sldId id="269" r:id="rId12"/>
    <p:sldId id="270" r:id="rId13"/>
    <p:sldId id="274" r:id="rId14"/>
    <p:sldId id="278" r:id="rId15"/>
    <p:sldId id="275" r:id="rId16"/>
    <p:sldId id="281" r:id="rId17"/>
    <p:sldId id="282" r:id="rId18"/>
    <p:sldId id="283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908F"/>
    <a:srgbClr val="62C0C0"/>
    <a:srgbClr val="57CBC0"/>
    <a:srgbClr val="72C0C0"/>
    <a:srgbClr val="67CBC6"/>
    <a:srgbClr val="71C0C0"/>
    <a:srgbClr val="62C9C0"/>
    <a:srgbClr val="62C0C4"/>
    <a:srgbClr val="1A0B8D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89915" autoAdjust="0"/>
  </p:normalViewPr>
  <p:slideViewPr>
    <p:cSldViewPr>
      <p:cViewPr varScale="1">
        <p:scale>
          <a:sx n="60" d="100"/>
          <a:sy n="60" d="100"/>
        </p:scale>
        <p:origin x="1056" y="6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0357C0-A7E4-4D6E-944E-BFF9BDE43C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16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7ACC9B-60D8-4AFB-92EB-57DBBF631C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18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6121431A-9C30-4095-B683-97017267CB43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1841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10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2164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11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4670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12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8561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13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0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14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6103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15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4098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503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3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286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4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864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5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292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6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95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7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2722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8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821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fld id="{01C6182E-42C9-46B3-AECC-ABB1FF67194E}" type="slidenum">
              <a:rPr lang="en-US" sz="1200"/>
              <a:pPr/>
              <a:t>9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25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0148B-4170-4943-A998-440ABDE89C1D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91938-BE6C-413A-BCA3-9B06F3B99B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10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DDD1AE-16C9-4309-B945-8C3A25628D0B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0B53B-EFD8-483E-BB30-C458F8D001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40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89F09-70DC-4E1E-BC25-953C7A706958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4D6D3-1E8D-416E-9A8E-1000042E05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11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6894C0-8C8C-49BC-BFB0-D92E2F6E79DF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BE383-7CE7-469D-9093-361D6EEF11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3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541CD-AC97-41FF-833B-8381B2ED6161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57E2F0-18A8-440E-AE3A-E85D76FBD4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3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D753D-E1D7-4258-9428-A4CAD46204E7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483B3-4F6E-460F-A26A-CDCD939807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11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FA090-16CA-429D-A5D4-4D4D28F49C7A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CE596-B42D-42E1-95DD-F1E475FBD1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70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59E406-CB1F-498D-A820-3BDD637F48AE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9DD9D-C75A-4209-B333-28595BE8F8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71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FE4C0-9968-4454-AFD3-7670B3221A2D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FAE47-3AE8-4A31-B575-D793A56D2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42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E1C52-491E-4EEC-8CE0-1566B9FAB49C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47DE1-820F-4CC0-9B9A-F4568B283A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16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EC6A8-7116-412D-B13B-E0B3551952B3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4CAD8-57CA-4E31-8D4F-A1FAA216A0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82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F99B4F-7147-4081-B27F-4B78A5B9302B}" type="datetime1">
              <a:rPr lang="en-US" smtClean="0"/>
              <a:pPr>
                <a:defRPr/>
              </a:pPr>
              <a:t>6/10/2015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U.S. Environmental Protection Agency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97AF6F-37A5-4863-8BDA-42C220D7E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86200"/>
            <a:ext cx="9144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cap="small" dirty="0">
                <a:solidFill>
                  <a:srgbClr val="0066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Session </a:t>
            </a:r>
            <a:r>
              <a:rPr lang="en-US" sz="2800" cap="small" dirty="0" smtClean="0">
                <a:solidFill>
                  <a:srgbClr val="0066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en-US" sz="2800" cap="small" dirty="0">
              <a:solidFill>
                <a:srgbClr val="00660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n-US" sz="2800" cap="small" dirty="0" smtClean="0">
                <a:solidFill>
                  <a:srgbClr val="0066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Andrea Madigan</a:t>
            </a:r>
          </a:p>
          <a:p>
            <a:pPr algn="ctr">
              <a:spcAft>
                <a:spcPts val="1200"/>
              </a:spcAft>
            </a:pPr>
            <a:r>
              <a:rPr lang="en-US" sz="2800" cap="small" dirty="0" smtClean="0">
                <a:solidFill>
                  <a:srgbClr val="0066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U.S. EPA Region 8</a:t>
            </a:r>
          </a:p>
          <a:p>
            <a:pPr algn="ctr"/>
            <a:endParaRPr lang="en-US" sz="2800" cap="sm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97427"/>
            <a:ext cx="9144000" cy="1754326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1">
                  <a:lumMod val="5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kern="0" dirty="0">
                <a:ln w="11430">
                  <a:solidFill>
                    <a:srgbClr val="1A0B8D"/>
                  </a:solidFill>
                </a:ln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Business Entities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kern="0" dirty="0">
                <a:ln w="11430">
                  <a:solidFill>
                    <a:srgbClr val="1A0B8D"/>
                  </a:solidFill>
                </a:ln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 PRPs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0" y="22489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0" marR="0" lvl="0" indent="0" algn="ctr" eaLnBrk="0" fontAlgn="base" hangingPunct="0">
              <a:spcAft>
                <a:spcPct val="0"/>
              </a:spcAft>
              <a:buClrTx/>
              <a:buSzTx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Direct Liability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505857"/>
            <a:ext cx="8153400" cy="4666343"/>
          </a:xfrm>
        </p:spPr>
        <p:txBody>
          <a:bodyPr>
            <a:noAutofit/>
          </a:bodyPr>
          <a:lstStyle/>
          <a:p>
            <a:pPr marL="347663" lvl="1" indent="-288925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Direct officer/shareholder liability under certain federal statutes (e.g., operator liability under CERCLA) </a:t>
            </a:r>
          </a:p>
          <a:p>
            <a:pPr marL="347663" lvl="1" indent="-28892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Liability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of parent for subsidiary - United States v. Best Foods, 524 U.S. 51 (1998) </a:t>
            </a:r>
          </a:p>
          <a:p>
            <a:pPr marL="690562" lvl="1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Parent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corporation may have direct liability under CERCLA if it managed, directed, or conducted operations related to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pollution.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90562" lvl="1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Involvement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must exceed corporate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norms.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90562" lvl="1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Presumption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that employee of both parent and the subsidiary is acting on behalf of the subsidiary.</a:t>
            </a:r>
          </a:p>
        </p:txBody>
      </p:sp>
    </p:spTree>
    <p:extLst>
      <p:ext uri="{BB962C8B-B14F-4D97-AF65-F5344CB8AC3E}">
        <p14:creationId xmlns:p14="http://schemas.microsoft.com/office/powerpoint/2010/main" val="20458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Develop Corporate History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5410200" cy="3276600"/>
          </a:xfrm>
        </p:spPr>
        <p:txBody>
          <a:bodyPr>
            <a:normAutofit/>
          </a:bodyPr>
          <a:lstStyle/>
          <a:p>
            <a:pPr marL="287338" indent="-287338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Incorporation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8650" indent="-341313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  <a:tabLst>
                <a:tab pos="406400" algn="l"/>
                <a:tab pos="682625" algn="l"/>
              </a:tabLst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When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where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>
              <a:spcBef>
                <a:spcPts val="180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Changes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to corporate status</a:t>
            </a:r>
          </a:p>
          <a:p>
            <a:pPr marL="739775" indent="-39211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406400" algn="l"/>
                <a:tab pos="68262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Name changes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9211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406400" algn="l"/>
                <a:tab pos="68262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Reincorporation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9211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406400" algn="l"/>
                <a:tab pos="68262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Mergers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acquisitions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752600"/>
            <a:ext cx="3080464" cy="203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2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What Happens to Liability?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5410200" cy="3276600"/>
          </a:xfrm>
        </p:spPr>
        <p:txBody>
          <a:bodyPr>
            <a:normAutofit/>
          </a:bodyPr>
          <a:lstStyle/>
          <a:p>
            <a:pPr marL="346075" indent="-346075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r>
              <a:rPr lang="en-US" sz="2800" dirty="0">
                <a:ea typeface="Tahoma" panose="020B0604030504040204" pitchFamily="34" charset="0"/>
                <a:cs typeface="Tahoma" panose="020B0604030504040204" pitchFamily="34" charset="0"/>
              </a:rPr>
              <a:t>Name 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changes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r>
              <a:rPr lang="en-US" sz="2800" dirty="0">
                <a:ea typeface="Tahoma" panose="020B0604030504040204" pitchFamily="34" charset="0"/>
                <a:cs typeface="Tahoma" panose="020B0604030504040204" pitchFamily="34" charset="0"/>
              </a:rPr>
              <a:t>Mergers and c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onsolidations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0"/>
              </a:spcBef>
              <a:spcAft>
                <a:spcPts val="600"/>
              </a:spcAft>
              <a:tabLst>
                <a:tab pos="406400" algn="l"/>
                <a:tab pos="682625" algn="l"/>
              </a:tabLst>
            </a:pPr>
            <a:r>
              <a:rPr lang="en-US" sz="2800" dirty="0">
                <a:ea typeface="Tahoma" panose="020B0604030504040204" pitchFamily="34" charset="0"/>
                <a:cs typeface="Tahoma" panose="020B0604030504040204" pitchFamily="34" charset="0"/>
              </a:rPr>
              <a:t>Asset 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purchases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2345137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3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Name Changes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7924800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800" dirty="0" smtClean="0"/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Fictitious names</a:t>
            </a: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Multiple names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Trade names or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d/b/as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Distinguish “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divisions”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Names may change over time but corporation remains the same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entity.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18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Where to look:</a:t>
            </a:r>
          </a:p>
          <a:p>
            <a:pPr marL="739775" indent="-392113">
              <a:spcAft>
                <a:spcPts val="6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Secretary of State</a:t>
            </a:r>
          </a:p>
          <a:p>
            <a:pPr marL="739775" indent="-392113">
              <a:spcAft>
                <a:spcPts val="6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SEC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92113">
              <a:spcAft>
                <a:spcPts val="6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Financial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or trade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journals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Mergers and Consolidations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20000" cy="4953000"/>
          </a:xfrm>
        </p:spPr>
        <p:txBody>
          <a:bodyPr>
            <a:noAutofit/>
          </a:bodyPr>
          <a:lstStyle/>
          <a:p>
            <a:pPr marL="346075" indent="-34607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Merger</a:t>
            </a:r>
          </a:p>
          <a:p>
            <a:pPr marL="739775" indent="-392113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One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corporation absorbed into another with the surviving corporation acquiring all the assets and all the liabilities of the other.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Consolidation</a:t>
            </a:r>
          </a:p>
          <a:p>
            <a:pPr marL="739775" indent="-392113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Two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or more corporations transfer all assets and liabilities to a new corporation.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Where to look:</a:t>
            </a:r>
          </a:p>
          <a:p>
            <a:pPr marL="739775" indent="-333375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Secretary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State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33375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SEC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33375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Financial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or trade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journals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9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Asset Acquisitions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620000" cy="4953000"/>
          </a:xfrm>
        </p:spPr>
        <p:txBody>
          <a:bodyPr>
            <a:noAutofit/>
          </a:bodyPr>
          <a:lstStyle/>
          <a:p>
            <a:pPr marL="346075" indent="-346075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Asset Purchase</a:t>
            </a:r>
          </a:p>
          <a:p>
            <a:pPr marL="739775" indent="-392113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Corporation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that purchases assets generally does not assume liability unless an exception applies.</a:t>
            </a:r>
          </a:p>
          <a:p>
            <a:pPr marL="346075" indent="-346075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Exceptions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39775" indent="-392113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Express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or implicit assumption of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liabilities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9211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facto merger/continuity of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enterprise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indent="-39211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Fraudulent transaction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6075" indent="-346075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Where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to look:</a:t>
            </a:r>
          </a:p>
          <a:p>
            <a:pPr marL="798513" indent="-45085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Documents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relating to sale or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transfer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8513" indent="-4508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Corporate minutes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98513" indent="-4508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914400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Secretary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State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Dissolved Corporations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828800"/>
            <a:ext cx="7886700" cy="3203575"/>
          </a:xfrm>
        </p:spPr>
        <p:txBody>
          <a:bodyPr>
            <a:normAutofit/>
          </a:bodyPr>
          <a:lstStyle/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Voluntary or Involuntary</a:t>
            </a:r>
          </a:p>
          <a:p>
            <a:pPr marL="287338" indent="-287338"/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Were there any significant assets and if so what happened to them?</a:t>
            </a:r>
          </a:p>
          <a:p>
            <a:pPr marL="287338" indent="-287338"/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Dead but not buried?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2262"/>
            <a:ext cx="7886700" cy="4351338"/>
          </a:xfrm>
        </p:spPr>
        <p:txBody>
          <a:bodyPr>
            <a:normAutofit/>
          </a:bodyPr>
          <a:lstStyle/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Do not assume there is no way around a dead end to corporate liability.</a:t>
            </a:r>
          </a:p>
          <a:p>
            <a:pPr marL="287338" indent="-287338"/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Investigate facts to determine if there is successor liability.</a:t>
            </a:r>
          </a:p>
          <a:p>
            <a:pPr marL="287338" indent="-287338"/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indent="-287338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Do not overlook liability of general partners or joint venture partners.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91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small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References</a:t>
            </a:r>
            <a:endParaRPr lang="en-US" b="1" cap="small" dirty="0">
              <a:solidFill>
                <a:srgbClr val="0066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" y="1295400"/>
            <a:ext cx="7924800" cy="3773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PRP Search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Manual,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Section 1.2 (“General CERCLA Liability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”)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u="sng" dirty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http://</a:t>
            </a:r>
            <a:r>
              <a:rPr lang="en-US" sz="1600" u="sng" dirty="0" smtClean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www2.epa.gov/enforcement/report-prp-search-manual-2009-edition-2011-addendum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endParaRPr lang="en-US" sz="1600" dirty="0">
              <a:solidFill>
                <a:srgbClr val="62C0C0"/>
              </a:solidFill>
              <a:latin typeface="+mn-lt"/>
              <a:ea typeface="Calibri"/>
              <a:cs typeface="Calibri" pitchFamily="34" charset="0"/>
            </a:endParaRPr>
          </a:p>
          <a:p>
            <a:pPr eaLnBrk="0" fontAlgn="base" hangingPunct="0"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PRP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Search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Manual,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Section 3.6 (“Corporate Liability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”)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u="sng" dirty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http://www2.epa.gov/enforcement/report-prp-search-manual-2009-edition-2011-addendum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endParaRPr lang="en-US" sz="1600" dirty="0">
              <a:solidFill>
                <a:prstClr val="black"/>
              </a:solidFill>
              <a:latin typeface="+mn-lt"/>
              <a:ea typeface="Calibri"/>
              <a:cs typeface="Calibri" pitchFamily="34" charset="0"/>
            </a:endParaRPr>
          </a:p>
          <a:p>
            <a:pPr eaLnBrk="0" fontAlgn="base" hangingPunct="0"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Potentially Responsible Party Internet Information Sources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(“PRPIIS”)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(PRP Search Manual, Appendix F) </a:t>
            </a:r>
            <a:endParaRPr lang="en-US" sz="1600" dirty="0" smtClean="0">
              <a:solidFill>
                <a:prstClr val="black"/>
              </a:solidFill>
              <a:latin typeface="+mn-lt"/>
              <a:ea typeface="Calibri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u="sng" dirty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http://www2.epa.gov/enforcement/report-prp-search-manual-2009-edition-2011-addendum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endParaRPr lang="en-US" sz="1600" dirty="0">
              <a:solidFill>
                <a:prstClr val="black"/>
              </a:solidFill>
              <a:latin typeface="+mn-lt"/>
              <a:ea typeface="Calibri"/>
              <a:cs typeface="Calibri" pitchFamily="34" charset="0"/>
            </a:endParaRPr>
          </a:p>
          <a:p>
            <a:pPr eaLnBrk="0" fontAlgn="base" hangingPunct="0"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Calibri"/>
                <a:cs typeface="Calibri" pitchFamily="34" charset="0"/>
              </a:rPr>
              <a:t>Information Requests – 104(e) Question Categories </a:t>
            </a:r>
            <a:endParaRPr lang="en-US" sz="1600" dirty="0" smtClean="0">
              <a:solidFill>
                <a:prstClr val="black"/>
              </a:solidFill>
              <a:latin typeface="+mn-lt"/>
              <a:ea typeface="Calibri"/>
              <a:cs typeface="Calibri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r>
              <a:rPr lang="en-US" sz="1600" u="sng" dirty="0" smtClean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http</a:t>
            </a:r>
            <a:r>
              <a:rPr lang="en-US" sz="1600" u="sng" dirty="0">
                <a:solidFill>
                  <a:srgbClr val="62C0C0"/>
                </a:solidFill>
                <a:latin typeface="+mn-lt"/>
                <a:ea typeface="Calibri"/>
                <a:cs typeface="Calibri" pitchFamily="34" charset="0"/>
              </a:rPr>
              <a:t>://www.epa.gov/compliance/resources/publications/cleanup/superfund/104e/index.html</a:t>
            </a:r>
          </a:p>
          <a:p>
            <a:pPr eaLnBrk="0" fontAlgn="base" hangingPunct="0">
              <a:lnSpc>
                <a:spcPct val="115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645920" algn="l"/>
              </a:tabLst>
            </a:pPr>
            <a:endParaRPr lang="en-US" sz="1600" dirty="0" smtClean="0">
              <a:solidFill>
                <a:srgbClr val="62C0C0"/>
              </a:solidFill>
              <a:latin typeface="+mn-lt"/>
              <a:ea typeface="Calibri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3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ctr" eaLnBrk="0" fontAlgn="base" hangingPunct="0">
              <a:spcAft>
                <a:spcPct val="0"/>
              </a:spcAft>
              <a:buClrTx/>
              <a:buSzTx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Introduction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723900" y="1524000"/>
            <a:ext cx="7696200" cy="4038600"/>
          </a:xfrm>
          <a:prstGeom prst="rect">
            <a:avLst/>
          </a:prstGeom>
          <a:noFill/>
          <a:ln>
            <a:noFill/>
            <a:headEnd/>
            <a:tailEnd/>
          </a:ln>
          <a:effectLst>
            <a:glow rad="63500">
              <a:srgbClr val="006600">
                <a:alpha val="40000"/>
              </a:srgbClr>
            </a:glow>
          </a:effectLst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06400" marR="0" lvl="1" indent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dirty="0" smtClean="0">
              <a:solidFill>
                <a:sysClr val="windowText" lastClr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 marL="627063" marR="0" lvl="1" indent="-339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CERCLA Section 107(a) identifies four classes of liable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persons.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7063" marR="0" lvl="1" indent="-339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7063" marR="0" lvl="1" indent="-339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Section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101(21)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defines a “person” as “an individual, firm, corporation, association, partnership, consortium, joint venture, commercial entity, United States Government, state, municipality, commission, political subdivision of a state, or any interstate body.”</a:t>
            </a:r>
          </a:p>
        </p:txBody>
      </p:sp>
    </p:spTree>
    <p:extLst>
      <p:ext uri="{BB962C8B-B14F-4D97-AF65-F5344CB8AC3E}">
        <p14:creationId xmlns:p14="http://schemas.microsoft.com/office/powerpoint/2010/main" val="413780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Types of Business Entities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 bwMode="auto">
          <a:xfrm>
            <a:off x="990600" y="1676400"/>
            <a:ext cx="66040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Sole </a:t>
            </a: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proprietorships</a:t>
            </a: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Partnerships</a:t>
            </a: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Joint Ventures</a:t>
            </a: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Corporations</a:t>
            </a: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Limited liability </a:t>
            </a: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corporations</a:t>
            </a:r>
            <a:endParaRPr lang="en-US" sz="28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strike="noStrike" kern="0" spc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3471513" cy="23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3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 bwMode="auto">
          <a:xfrm>
            <a:off x="381000" y="148771"/>
            <a:ext cx="8229600" cy="91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0" marR="0" lvl="0" indent="0" algn="ctr" eaLnBrk="0" fontAlgn="base" hangingPunct="0">
              <a:spcAft>
                <a:spcPct val="0"/>
              </a:spcAft>
              <a:buClrTx/>
              <a:buSzTx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Ownership and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143000"/>
            <a:ext cx="7848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346075" lvl="0" indent="-346075">
              <a:spcBef>
                <a:spcPts val="0"/>
              </a:spcBef>
              <a:spcAft>
                <a:spcPct val="2000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Sole proprietorship</a:t>
            </a:r>
          </a:p>
          <a:p>
            <a:pPr marL="682625" lvl="0" indent="-33496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business owned and operated by an individual</a:t>
            </a:r>
          </a:p>
          <a:p>
            <a:pPr marL="682625" lvl="0" indent="-33496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All assets of the business are owned by the individual.</a:t>
            </a:r>
          </a:p>
          <a:p>
            <a:pPr marL="682625" lvl="0" indent="-33496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individual is liable for all debts and obligations of the business.  </a:t>
            </a:r>
          </a:p>
          <a:p>
            <a:pPr marL="346075" lvl="0" indent="-346075">
              <a:spcBef>
                <a:spcPts val="900"/>
              </a:spcBef>
              <a:spcAft>
                <a:spcPct val="2000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Partnerships</a:t>
            </a:r>
            <a:endParaRPr lang="en-US" sz="24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8975" lvl="1" indent="-342900">
              <a:spcBef>
                <a:spcPts val="600"/>
              </a:spcBef>
              <a:spcAft>
                <a:spcPct val="20000"/>
              </a:spcAft>
              <a:buFont typeface="Wingdings" panose="05000000000000000000" pitchFamily="2" charset="2"/>
              <a:buChar char="§"/>
              <a:defRPr/>
            </a:pPr>
            <a:r>
              <a:rPr lang="en-US" sz="21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Associations of two or more persons to carry on a business for profit as co-owners  </a:t>
            </a:r>
          </a:p>
          <a:p>
            <a:pPr marL="682625" lvl="0" indent="-336550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General – Each general partner is personally liable for all debts and obligations of the partnership.</a:t>
            </a:r>
          </a:p>
          <a:p>
            <a:pPr marL="682625" lvl="0" indent="-336550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Limited – A limited partner’s liability is limited to the amount of his investment. </a:t>
            </a:r>
          </a:p>
          <a:p>
            <a:pPr marL="346075" lvl="0" indent="-346075">
              <a:spcBef>
                <a:spcPts val="90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Joint venture is a type of partnership – usually limited in purpose and time.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strike="noStrike" kern="0" spc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5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title"/>
          </p:nvPr>
        </p:nvSpPr>
        <p:spPr bwMode="auto">
          <a:xfrm>
            <a:off x="381000" y="152400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What is a Corporation?</a:t>
            </a:r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 bwMode="auto">
          <a:xfrm>
            <a:off x="914400" y="1447800"/>
            <a:ext cx="6172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Legal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entity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Artificial person for legal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purposes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Separate from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shareholders 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Created under state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law,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Owned by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shareholders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Subsidiary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corporations</a:t>
            </a: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7338" lvl="0" indent="-2873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Public or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private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0"/>
            <a:ext cx="2081213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34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How Are Corporations Created?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01000" cy="3810000"/>
          </a:xfrm>
        </p:spPr>
        <p:txBody>
          <a:bodyPr>
            <a:noAutofit/>
          </a:bodyPr>
          <a:lstStyle/>
          <a:p>
            <a:pPr marL="287338" indent="-2873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Creatures of state law</a:t>
            </a:r>
          </a:p>
          <a:p>
            <a:pPr marL="623888" indent="-2762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Articles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of Incorporation filed with Secretary of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State.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3888" indent="-2762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May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exist in perpetuity.</a:t>
            </a:r>
          </a:p>
          <a:p>
            <a:pPr marL="346075" indent="-346075">
              <a:spcBef>
                <a:spcPts val="24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Generally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empowered to do everything necessary to accomplish business purpose,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including: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23888" indent="-2762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Acquire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and hold real and personal </a:t>
            </a: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property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623888" indent="-2762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739775" algn="l"/>
              </a:tabLst>
            </a:pPr>
            <a:r>
              <a:rPr lang="en-US" sz="2400" dirty="0" smtClean="0">
                <a:ea typeface="Tahoma" panose="020B0604030504040204" pitchFamily="34" charset="0"/>
                <a:cs typeface="Tahoma" panose="020B0604030504040204" pitchFamily="34" charset="0"/>
              </a:rPr>
              <a:t>Borrow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</a:rPr>
              <a:t>and lend money.</a:t>
            </a:r>
          </a:p>
        </p:txBody>
      </p:sp>
    </p:spTree>
    <p:extLst>
      <p:ext uri="{BB962C8B-B14F-4D97-AF65-F5344CB8AC3E}">
        <p14:creationId xmlns:p14="http://schemas.microsoft.com/office/powerpoint/2010/main" val="134831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Ownership and Management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752600"/>
            <a:ext cx="7239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346075" lvl="0" indent="-346075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Corporations</a:t>
            </a:r>
            <a:r>
              <a:rPr lang="en-US" sz="2800" b="1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739775" lvl="0" indent="-392113">
              <a:spcBef>
                <a:spcPts val="120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sz="2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Incorporators</a:t>
            </a:r>
            <a:endParaRPr lang="en-US" sz="2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lvl="0" indent="-39211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sz="2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Directors</a:t>
            </a:r>
            <a:endParaRPr lang="en-US" sz="2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lvl="0" indent="-39211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sz="2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Officers</a:t>
            </a:r>
          </a:p>
          <a:p>
            <a:pPr marL="739775" lvl="0" indent="-39211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sz="2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Employees</a:t>
            </a:r>
            <a:endParaRPr lang="en-US" sz="2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9775" lvl="0" indent="-392113">
              <a:spcBef>
                <a:spcPts val="0"/>
              </a:spcBef>
              <a:spcAft>
                <a:spcPct val="20000"/>
              </a:spcAft>
              <a:buFont typeface="Wingdings" pitchFamily="2" charset="2"/>
              <a:buChar char="§"/>
              <a:tabLst>
                <a:tab pos="682625" algn="l"/>
              </a:tabLst>
              <a:defRPr/>
            </a:pPr>
            <a:r>
              <a:rPr lang="en-US" sz="2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Shareholders</a:t>
            </a:r>
            <a:endParaRPr lang="en-US" sz="2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0"/>
              </a:spcBef>
              <a:spcAft>
                <a:spcPct val="20000"/>
              </a:spcAft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35052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3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0" marR="0" lvl="0" indent="0" algn="ctr" eaLnBrk="0" fontAlgn="base" hangingPunct="0">
              <a:spcAft>
                <a:spcPct val="0"/>
              </a:spcAft>
              <a:buClrTx/>
              <a:buSzTx/>
              <a:tabLst/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Liability Protections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6248401" cy="3429000"/>
          </a:xfrm>
        </p:spPr>
        <p:txBody>
          <a:bodyPr>
            <a:noAutofit/>
          </a:bodyPr>
          <a:lstStyle/>
          <a:p>
            <a:pPr marL="685800" lvl="1" indent="-342900">
              <a:spcAft>
                <a:spcPts val="1800"/>
              </a:spcAft>
              <a:buFont typeface="Arial" pitchFamily="34" charset="0"/>
              <a:buChar char="•"/>
              <a:tabLst>
                <a:tab pos="347663" algn="l"/>
              </a:tabLst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Shareholders not liable for corporation’s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debts.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spcAft>
                <a:spcPts val="1800"/>
              </a:spcAft>
              <a:buFont typeface="Arial" pitchFamily="34" charset="0"/>
              <a:buChar char="•"/>
              <a:tabLst>
                <a:tab pos="347663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Shareholders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risk only the amount of their investment in the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corporation.</a:t>
            </a: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lvl="1" indent="-342900">
              <a:spcAft>
                <a:spcPts val="1800"/>
              </a:spcAft>
              <a:buFont typeface="Arial" pitchFamily="34" charset="0"/>
              <a:buChar char="•"/>
              <a:tabLst>
                <a:tab pos="347663" algn="l"/>
              </a:tabLst>
            </a:pP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Shareholders 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insulated from liabilities of the corporate enterprise.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09800"/>
            <a:ext cx="1676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6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en-US" sz="3200" b="1" cap="small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Exceptions to Limits on Corporate Liability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739775" marR="0" lvl="1" indent="-3921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739775" algn="l"/>
              </a:tabLst>
              <a:defRPr/>
            </a:pPr>
            <a:r>
              <a:rPr lang="en-US" sz="2600" b="1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Piercing the Corporate Veil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798513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None/>
              <a:tabLst>
                <a:tab pos="739775" algn="l"/>
              </a:tabLst>
              <a:defRPr/>
            </a:pP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Legal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theory used to ignore the separate entity of the corporation and hold individual shareholders individually liable.  </a:t>
            </a:r>
          </a:p>
          <a:p>
            <a:pPr marL="1089025" marR="0" lvl="1" indent="-2905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798513" algn="l"/>
                <a:tab pos="1089025" algn="l"/>
              </a:tabLst>
              <a:defRPr/>
            </a:pP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Failure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 comply with corporate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formalities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89025" marR="0" lvl="1" indent="-2905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798513" algn="l"/>
                <a:tab pos="1089025" algn="l"/>
              </a:tabLst>
              <a:defRPr/>
            </a:pP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Co-mingling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 corporate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assets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89025" marR="0" lvl="1" indent="-2905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798513" algn="l"/>
                <a:tab pos="1089025" algn="l"/>
              </a:tabLst>
              <a:defRPr/>
            </a:pP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Under-capitalized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89025" marR="0" lvl="1" indent="-29051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798513" algn="l"/>
                <a:tab pos="1089025" algn="l"/>
              </a:tabLst>
              <a:defRPr/>
            </a:pP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Used </a:t>
            </a:r>
            <a:r>
              <a:rPr lang="en-US" sz="2600" dirty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 commit fraudulent or illegal </a:t>
            </a:r>
            <a:r>
              <a:rPr lang="en-US" sz="2600" dirty="0" smtClean="0">
                <a:solidFill>
                  <a:sysClr val="windowText" lastClr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acts</a:t>
            </a:r>
            <a:endParaRPr lang="en-US" sz="2600" dirty="0">
              <a:solidFill>
                <a:sysClr val="windowText" lastClr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13006</TotalTime>
  <Words>720</Words>
  <Application>Microsoft Office PowerPoint</Application>
  <PresentationFormat>On-screen Show (4:3)</PresentationFormat>
  <Paragraphs>160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Introduction</vt:lpstr>
      <vt:lpstr>Types of Business Entities</vt:lpstr>
      <vt:lpstr>Ownership and Management</vt:lpstr>
      <vt:lpstr>What is a Corporation?</vt:lpstr>
      <vt:lpstr>How Are Corporations Created?</vt:lpstr>
      <vt:lpstr>Ownership and Management </vt:lpstr>
      <vt:lpstr>Liability Protections</vt:lpstr>
      <vt:lpstr>Exceptions to Limits on Corporate Liability</vt:lpstr>
      <vt:lpstr>Direct Liability </vt:lpstr>
      <vt:lpstr>Develop Corporate History </vt:lpstr>
      <vt:lpstr>What Happens to Liability?</vt:lpstr>
      <vt:lpstr>Name Changes</vt:lpstr>
      <vt:lpstr>Mergers and Consolidations</vt:lpstr>
      <vt:lpstr>Asset Acquisitions</vt:lpstr>
      <vt:lpstr>Dissolved Corporations</vt:lpstr>
      <vt:lpstr>Conclusion</vt:lpstr>
      <vt:lpstr>PowerPoint Presentation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McCullough, Mary</cp:lastModifiedBy>
  <cp:revision>155</cp:revision>
  <cp:lastPrinted>2012-03-02T20:40:46Z</cp:lastPrinted>
  <dcterms:created xsi:type="dcterms:W3CDTF">2011-02-09T16:00:48Z</dcterms:created>
  <dcterms:modified xsi:type="dcterms:W3CDTF">2015-06-10T21:52:30Z</dcterms:modified>
</cp:coreProperties>
</file>