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3" r:id="rId4"/>
    <p:sldId id="256" r:id="rId5"/>
    <p:sldId id="257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dder, Rebecca" initials="DR" lastIdx="4" clrIdx="0">
    <p:extLst>
      <p:ext uri="{19B8F6BF-5375-455C-9EA6-DF929625EA0E}">
        <p15:presenceInfo xmlns:p15="http://schemas.microsoft.com/office/powerpoint/2012/main" userId="S::Dodder.Rebecca@epa.gov::679f8607-fad0-434d-b3b4-1702796cad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>
    <p:restoredLeft sz="4490" autoAdjust="0"/>
    <p:restoredTop sz="86421" autoAdjust="0"/>
  </p:normalViewPr>
  <p:slideViewPr>
    <p:cSldViewPr snapToGrid="0">
      <p:cViewPr varScale="1">
        <p:scale>
          <a:sx n="108" d="100"/>
          <a:sy n="108" d="100"/>
        </p:scale>
        <p:origin x="84" y="2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dder, Rebecca" userId="679f8607-fad0-434d-b3b4-1702796cad81" providerId="ADAL" clId="{7C47F574-FCE8-481B-91E5-9422F0749B7D}"/>
    <pc:docChg chg="modSld">
      <pc:chgData name="Dodder, Rebecca" userId="679f8607-fad0-434d-b3b4-1702796cad81" providerId="ADAL" clId="{7C47F574-FCE8-481B-91E5-9422F0749B7D}" dt="2021-08-17T15:11:15.085" v="0" actId="2085"/>
      <pc:docMkLst>
        <pc:docMk/>
      </pc:docMkLst>
      <pc:sldChg chg="modSp mod">
        <pc:chgData name="Dodder, Rebecca" userId="679f8607-fad0-434d-b3b4-1702796cad81" providerId="ADAL" clId="{7C47F574-FCE8-481B-91E5-9422F0749B7D}" dt="2021-08-17T15:11:15.085" v="0" actId="2085"/>
        <pc:sldMkLst>
          <pc:docMk/>
          <pc:sldMk cId="4236691005" sldId="256"/>
        </pc:sldMkLst>
        <pc:picChg chg="mod">
          <ac:chgData name="Dodder, Rebecca" userId="679f8607-fad0-434d-b3b4-1702796cad81" providerId="ADAL" clId="{7C47F574-FCE8-481B-91E5-9422F0749B7D}" dt="2021-08-17T15:11:15.085" v="0" actId="2085"/>
          <ac:picMkLst>
            <pc:docMk/>
            <pc:sldMk cId="4236691005" sldId="256"/>
            <ac:picMk id="7" creationId="{0E27E875-5A5D-4701-86CB-0DEE727FC50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A4A33-613A-4925-911E-18278CDBF4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5EFCDC-9C64-48A8-8BF3-ACBDB24C31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9B004-0DFF-4773-88A2-344E9DDB9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A837-743E-4F72-8440-89D375C85CC6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DD3E51-9223-4241-8925-462A53447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4EAA5C-41C9-47F2-8C88-4B0C2E2DD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28ECB-584E-40D6-971E-C41850BAC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192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DB0B0-7000-47F5-BC6C-62205EF5C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3A5A2E-4C3C-49C3-B97C-A2471983CB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5A5B4-BD55-4A70-83C9-C3A706B96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A837-743E-4F72-8440-89D375C85CC6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88E5A-C675-49B1-9EC1-4D54B8C9B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C1EF6-96CB-4010-87C5-0270F0302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28ECB-584E-40D6-971E-C41850BAC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52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AC15BD-388E-4AA2-A899-C175DF09D4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ABE44A-0B36-432A-819F-AD67EDDD04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CE774-DA10-4F83-B48F-86C579C83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A837-743E-4F72-8440-89D375C85CC6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A063CC-7949-465D-9156-406CF21D2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CC858-43A0-4930-AA67-179FDA15F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28ECB-584E-40D6-971E-C41850BAC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159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573B7-350B-4119-B986-0C7A0457F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C2C0C-8617-43CA-AFAF-0ABBB0F81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EFECE-2C63-46D6-AB3A-140CED1FD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A837-743E-4F72-8440-89D375C85CC6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860FAE-E182-4B00-B828-945A1BEA7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F7C83-8255-4260-996F-E05CF568D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28ECB-584E-40D6-971E-C41850BAC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150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FD1FB-9B62-4633-9DF5-D8ED742EE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9DFA90-ACE1-46C4-9687-D25BBFFF9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6FCE9-8D05-489D-AE3A-467CFE67B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A837-743E-4F72-8440-89D375C85CC6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880E4A-5A11-4A20-AAE9-20327ABF7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B9365-172E-40C3-9E11-1DF7F0C87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28ECB-584E-40D6-971E-C41850BAC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040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1282B-6F44-4221-8A15-59E1462D2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C188D-3D20-4A0E-9708-F84B340ECB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ACB11-CE13-4863-8344-687D21CA4C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64AD4F-2982-4128-B771-5D5A1AA92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A837-743E-4F72-8440-89D375C85CC6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254344-2E02-402A-BB98-8424C270B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DAEC3A-0CE8-4624-8270-2AED82A9B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28ECB-584E-40D6-971E-C41850BAC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39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34877-BF1A-488A-9972-36D460162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2434CE-8C93-4F80-85C5-A6BB34E48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933F2E-0FE3-48D0-BE01-C974310D2A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11E3A6-9D5A-4E9C-A90A-153B66F1A7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1B7E11-F6B7-4413-A9BF-98CF257E30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F82D88-1A49-48DE-90FE-28BB2FBE8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A837-743E-4F72-8440-89D375C85CC6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3E8321-13A7-4A86-A112-9FAA8931D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70B1BE-1772-42BC-9475-86A965FE3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28ECB-584E-40D6-971E-C41850BAC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89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88580-04BB-4A8F-B725-7E15A9721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DDEAFA-742F-4BAD-B3C3-252C995DD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A837-743E-4F72-8440-89D375C85CC6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3E52CE-8DFC-489B-A21A-C65511EFA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9B2495-2FEF-4E02-A406-729F50EE4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28ECB-584E-40D6-971E-C41850BAC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19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14400F-E8F7-4AAD-91DE-A789F9028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A837-743E-4F72-8440-89D375C85CC6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F7A43D-65EF-44B6-9DF0-83C35A9B1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EAD8F2-60AC-40B3-A98E-BDBEDE22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28ECB-584E-40D6-971E-C41850BAC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162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4E9BF-A041-4209-9CA7-3CCB323AE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B9529-4D54-4D2E-89F4-D4B0953B7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970406-C157-47D6-9644-47A6F64A2E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9598DA-3FFD-41D9-A69E-0B6A201C7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A837-743E-4F72-8440-89D375C85CC6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B99965-C901-4DE7-B168-7712C230E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1F148-E517-49E8-B44B-204DC9F2C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28ECB-584E-40D6-971E-C41850BAC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94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DB50C-9ACF-43D2-B582-6E6422B63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F70A96-E7A3-431A-9F11-A40391C7EA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3A65EB-2C45-4B01-AF6E-B82C8726E8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667A5-E8A2-4C83-9C74-A8746AC38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A837-743E-4F72-8440-89D375C85CC6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882E73-E37B-44FE-8431-787C38320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00239-0796-4EF1-8489-C4A1C42F5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28ECB-584E-40D6-971E-C41850BAC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125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256004-46E1-4B1A-BB76-923D18304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62399-1666-4CEA-B0B1-9A175CEBD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E70C7-2C1C-4755-8406-F27CB256CA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0A837-743E-4F72-8440-89D375C85CC6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DD188-E7DC-4008-98BD-779CE475DC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D89EE-A080-4C53-8E02-99140FED2D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28ECB-584E-40D6-971E-C41850BAC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22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jamboard.google.com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image" Target="../media/image22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12" Type="http://schemas.openxmlformats.org/officeDocument/2006/relationships/image" Target="../media/image21.emf"/><Relationship Id="rId17" Type="http://schemas.openxmlformats.org/officeDocument/2006/relationships/image" Target="../media/image26.emf"/><Relationship Id="rId2" Type="http://schemas.openxmlformats.org/officeDocument/2006/relationships/image" Target="../media/image11.jpg"/><Relationship Id="rId16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11" Type="http://schemas.openxmlformats.org/officeDocument/2006/relationships/image" Target="../media/image20.emf"/><Relationship Id="rId5" Type="http://schemas.openxmlformats.org/officeDocument/2006/relationships/image" Target="../media/image14.emf"/><Relationship Id="rId15" Type="http://schemas.openxmlformats.org/officeDocument/2006/relationships/image" Target="../media/image24.emf"/><Relationship Id="rId10" Type="http://schemas.openxmlformats.org/officeDocument/2006/relationships/image" Target="../media/image19.emf"/><Relationship Id="rId4" Type="http://schemas.openxmlformats.org/officeDocument/2006/relationships/image" Target="../media/image13.emf"/><Relationship Id="rId9" Type="http://schemas.openxmlformats.org/officeDocument/2006/relationships/image" Target="../media/image18.emf"/><Relationship Id="rId14" Type="http://schemas.openxmlformats.org/officeDocument/2006/relationships/image" Target="../media/image2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F83FF-8C13-4402-8AD3-57FC02FE3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179871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Virtual Generate </a:t>
            </a:r>
            <a:r>
              <a:rPr lang="en-US" sz="4000" b="1" dirty="0" err="1">
                <a:solidFill>
                  <a:schemeClr val="bg1"/>
                </a:solidFill>
              </a:rPr>
              <a:t>Jamboards</a:t>
            </a:r>
            <a:r>
              <a:rPr lang="en-US" sz="4000" b="1" dirty="0">
                <a:solidFill>
                  <a:schemeClr val="bg1"/>
                </a:solidFill>
              </a:rPr>
              <a:t>: 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A How-to Guide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6B4A82-B07E-4CEB-BE8A-B3B8EDA74D5A}"/>
              </a:ext>
            </a:extLst>
          </p:cNvPr>
          <p:cNvSpPr txBox="1"/>
          <p:nvPr/>
        </p:nvSpPr>
        <p:spPr>
          <a:xfrm>
            <a:off x="338889" y="1298239"/>
            <a:ext cx="1170472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200" dirty="0"/>
              <a:t>Go to </a:t>
            </a:r>
            <a:r>
              <a:rPr lang="en-US" sz="2200" dirty="0">
                <a:hlinkClick r:id="rId2"/>
              </a:rPr>
              <a:t>https://jamboard.google.com/</a:t>
            </a:r>
            <a:r>
              <a:rPr lang="en-US" sz="2200" dirty="0"/>
              <a:t>. You will need to be signed into a Google/Gmail account.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200" dirty="0"/>
              <a:t>Click the </a:t>
            </a:r>
            <a:r>
              <a:rPr lang="en-US" sz="2200" b="1" dirty="0"/>
              <a:t>plus sign (+) </a:t>
            </a:r>
            <a:r>
              <a:rPr lang="en-US" sz="2200" dirty="0"/>
              <a:t>in the bottom right-hand corner of the screen to make a new </a:t>
            </a:r>
            <a:r>
              <a:rPr lang="en-US" sz="2200" dirty="0" err="1"/>
              <a:t>Jamboard</a:t>
            </a:r>
            <a:r>
              <a:rPr lang="en-US" sz="2200" dirty="0"/>
              <a:t>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200" dirty="0"/>
              <a:t>Click on “Untitled Jam” to rename your </a:t>
            </a:r>
            <a:r>
              <a:rPr lang="en-US" sz="2200" dirty="0" err="1"/>
              <a:t>Jamboard</a:t>
            </a:r>
            <a:r>
              <a:rPr lang="en-US" sz="2200" dirty="0"/>
              <a:t> to “Generate Team 1 Main Copy”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</a:pPr>
            <a:r>
              <a:rPr lang="en-US" sz="2200" dirty="0"/>
              <a:t>In the upper left corner, place a sticky note and type “Team 1.” (Sticky notes shown here </a:t>
            </a:r>
            <a:r>
              <a:rPr lang="en-US" sz="2200" dirty="0">
                <a:sym typeface="Wingdings" panose="05000000000000000000" pitchFamily="2" charset="2"/>
              </a:rPr>
              <a:t></a:t>
            </a:r>
            <a:r>
              <a:rPr lang="en-US" sz="2200" dirty="0"/>
              <a:t> </a:t>
            </a:r>
            <a:br>
              <a:rPr lang="en-US" sz="2200" dirty="0"/>
            </a:br>
            <a:r>
              <a:rPr lang="en-US" sz="2200" dirty="0"/>
              <a:t>are in the left-hand navigation </a:t>
            </a:r>
            <a:r>
              <a:rPr lang="en-US" sz="2200" dirty="0">
                <a:sym typeface="Wingdings" panose="05000000000000000000" pitchFamily="2" charset="2"/>
              </a:rPr>
              <a:t>on </a:t>
            </a:r>
            <a:r>
              <a:rPr lang="en-US" sz="2200" dirty="0" err="1">
                <a:sym typeface="Wingdings" panose="05000000000000000000" pitchFamily="2" charset="2"/>
              </a:rPr>
              <a:t>Jamboard</a:t>
            </a:r>
            <a:r>
              <a:rPr lang="en-US" sz="2200" dirty="0">
                <a:sym typeface="Wingdings" panose="05000000000000000000" pitchFamily="2" charset="2"/>
              </a:rPr>
              <a:t>)</a:t>
            </a:r>
            <a:endParaRPr lang="en-US" sz="2200" dirty="0"/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200" dirty="0"/>
              <a:t>Go to Slide 4 of these PowerPoint slides. Copy and paste the gameboard to your </a:t>
            </a:r>
            <a:r>
              <a:rPr lang="en-US" sz="2200" dirty="0" err="1"/>
              <a:t>Jamboard</a:t>
            </a:r>
            <a:r>
              <a:rPr lang="en-US" sz="2200" dirty="0"/>
              <a:t>. </a:t>
            </a:r>
            <a:br>
              <a:rPr lang="en-US" sz="2200" dirty="0"/>
            </a:br>
            <a:r>
              <a:rPr lang="en-US" sz="2200" dirty="0"/>
              <a:t>Move gameboard to the bottom left corner.  The gameboard will not be the correct </a:t>
            </a:r>
            <a:br>
              <a:rPr lang="en-US" sz="2200" dirty="0"/>
            </a:br>
            <a:r>
              <a:rPr lang="en-US" sz="2200" dirty="0"/>
              <a:t>size when copied over. It will be resized during Step 9.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200" dirty="0"/>
              <a:t>Click the </a:t>
            </a:r>
            <a:r>
              <a:rPr lang="en-US" sz="2200" dirty="0" err="1"/>
              <a:t>Jamboard</a:t>
            </a:r>
            <a:r>
              <a:rPr lang="en-US" sz="2200" dirty="0"/>
              <a:t> drop-down menu button next to the </a:t>
            </a:r>
            <a:br>
              <a:rPr lang="en-US" sz="2200" dirty="0"/>
            </a:br>
            <a:r>
              <a:rPr lang="en-US" sz="2200" dirty="0"/>
              <a:t>magnifying glass and set zoom to 100%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200" dirty="0"/>
              <a:t>Come back to these PowerPoint slides </a:t>
            </a:r>
            <a:br>
              <a:rPr lang="en-US" sz="2200" dirty="0"/>
            </a:br>
            <a:r>
              <a:rPr lang="en-US" sz="2200" dirty="0"/>
              <a:t>and go to Slide 5.  Set zoom to </a:t>
            </a:r>
            <a:br>
              <a:rPr lang="en-US" sz="2200" dirty="0"/>
            </a:br>
            <a:r>
              <a:rPr lang="en-US" sz="2200" dirty="0"/>
              <a:t>100% on PowerPoint as well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61E1AC-3EC6-464F-B53C-846345A9C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9109" y="2168827"/>
            <a:ext cx="687354" cy="31438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B8A7CD-7718-4D37-94B0-4EE87F255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2195" y="4151811"/>
            <a:ext cx="2264176" cy="7561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22B5E1-A503-465B-BBAB-1A19B292F4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6466" y="4914798"/>
            <a:ext cx="1859973" cy="18678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FD25BB6-5686-4939-9E35-0C3F5C42761E}"/>
              </a:ext>
            </a:extLst>
          </p:cNvPr>
          <p:cNvSpPr/>
          <p:nvPr/>
        </p:nvSpPr>
        <p:spPr>
          <a:xfrm>
            <a:off x="7080359" y="4355379"/>
            <a:ext cx="5691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</a:t>
            </a:r>
            <a:endParaRPr lang="en-US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8708C9-274F-47D3-8AF4-0FD46E4993D6}"/>
              </a:ext>
            </a:extLst>
          </p:cNvPr>
          <p:cNvSpPr/>
          <p:nvPr/>
        </p:nvSpPr>
        <p:spPr>
          <a:xfrm>
            <a:off x="5030333" y="5579495"/>
            <a:ext cx="5691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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299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1BB17-4869-45BF-8C03-0C3BD8943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13678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Team 4</a:t>
            </a:r>
          </a:p>
        </p:txBody>
      </p:sp>
      <p:pic>
        <p:nvPicPr>
          <p:cNvPr id="5" name="Picture 4" descr="Game board for Team 4">
            <a:extLst>
              <a:ext uri="{FF2B5EF4-FFF2-40B4-BE49-F238E27FC236}">
                <a16:creationId xmlns:a16="http://schemas.microsoft.com/office/drawing/2014/main" id="{D396FA6C-E093-4E96-BED2-06BFC562D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9128" y="1554104"/>
            <a:ext cx="7487035" cy="426106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8364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1BB17-4869-45BF-8C03-0C3BD8943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13678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Team 5</a:t>
            </a:r>
          </a:p>
        </p:txBody>
      </p:sp>
      <p:pic>
        <p:nvPicPr>
          <p:cNvPr id="5" name="Picture 4" descr="Game board for Team 5">
            <a:extLst>
              <a:ext uri="{FF2B5EF4-FFF2-40B4-BE49-F238E27FC236}">
                <a16:creationId xmlns:a16="http://schemas.microsoft.com/office/drawing/2014/main" id="{1907A7B2-FB97-4B24-AE80-1C69E5797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9128" y="1557281"/>
            <a:ext cx="7487035" cy="425471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4567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1BB17-4869-45BF-8C03-0C3BD8943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13678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Additional wind, solar and efficiency pieces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DC9A1F-CF47-4F73-AB31-97D252645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451" y="1570819"/>
            <a:ext cx="7461633" cy="422931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46CCFC1-83BD-4817-B9EE-D993CE64C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12312" y="4594302"/>
            <a:ext cx="3702205" cy="136044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C40912-19CA-4F58-B1AD-64C037923CCC}"/>
              </a:ext>
            </a:extLst>
          </p:cNvPr>
          <p:cNvSpPr txBox="1"/>
          <p:nvPr/>
        </p:nvSpPr>
        <p:spPr>
          <a:xfrm>
            <a:off x="6423101" y="6066263"/>
            <a:ext cx="4337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Each team will have the same number of additional wind, solar and efficiency pieces.</a:t>
            </a:r>
          </a:p>
        </p:txBody>
      </p:sp>
    </p:spTree>
    <p:extLst>
      <p:ext uri="{BB962C8B-B14F-4D97-AF65-F5344CB8AC3E}">
        <p14:creationId xmlns:p14="http://schemas.microsoft.com/office/powerpoint/2010/main" val="3113055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AB4B85-78B6-4D50-B278-2F2243DF576B}"/>
              </a:ext>
            </a:extLst>
          </p:cNvPr>
          <p:cNvSpPr txBox="1"/>
          <p:nvPr/>
        </p:nvSpPr>
        <p:spPr>
          <a:xfrm>
            <a:off x="272717" y="303795"/>
            <a:ext cx="1172263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/>
          </a:p>
          <a:p>
            <a:pPr marL="457200" indent="-457200">
              <a:spcAft>
                <a:spcPts val="600"/>
              </a:spcAft>
              <a:buFont typeface="+mj-lt"/>
              <a:buAutoNum type="arabicPeriod" startAt="8"/>
            </a:pPr>
            <a:r>
              <a:rPr lang="en-US" sz="2200" dirty="0"/>
              <a:t>Keeping both </a:t>
            </a:r>
            <a:r>
              <a:rPr lang="en-US" sz="2200" dirty="0" err="1"/>
              <a:t>Jamboard</a:t>
            </a:r>
            <a:r>
              <a:rPr lang="en-US" sz="2200" dirty="0"/>
              <a:t> and PowerPoint zoomed to 100%, copy and paste each game piece </a:t>
            </a:r>
            <a:r>
              <a:rPr lang="en-US" sz="2200" b="1" dirty="0"/>
              <a:t>individually</a:t>
            </a:r>
            <a:r>
              <a:rPr lang="en-US" sz="2200" dirty="0"/>
              <a:t> from Slide 5 to your </a:t>
            </a:r>
            <a:r>
              <a:rPr lang="en-US" sz="2200" dirty="0" err="1"/>
              <a:t>Jamboard</a:t>
            </a:r>
            <a:r>
              <a:rPr lang="en-US" sz="2200" dirty="0"/>
              <a:t>. This will ensure correct sizing of pieces. </a:t>
            </a:r>
            <a:br>
              <a:rPr lang="en-US" sz="2200" dirty="0"/>
            </a:br>
            <a:r>
              <a:rPr lang="en-US" sz="2200" dirty="0"/>
              <a:t>*If you select multiple game pieces on the PowerPoint and copy they will not size correctly when pasted to the </a:t>
            </a:r>
            <a:r>
              <a:rPr lang="en-US" sz="2200" dirty="0" err="1"/>
              <a:t>Jamboard</a:t>
            </a:r>
            <a:r>
              <a:rPr lang="en-US" sz="2200" dirty="0"/>
              <a:t>. </a:t>
            </a:r>
          </a:p>
          <a:p>
            <a:pPr marL="457200" indent="-457200">
              <a:spcAft>
                <a:spcPts val="600"/>
              </a:spcAft>
              <a:buAutoNum type="arabicPeriod" startAt="9"/>
            </a:pPr>
            <a:r>
              <a:rPr lang="en-US" sz="2200" dirty="0"/>
              <a:t>Grab one small piece (small wind, solar, or EE) and paste to Frame 1 </a:t>
            </a:r>
            <a:br>
              <a:rPr lang="en-US" sz="2200" dirty="0"/>
            </a:br>
            <a:r>
              <a:rPr lang="en-US" sz="2200" dirty="0"/>
              <a:t>of the </a:t>
            </a:r>
            <a:r>
              <a:rPr lang="en-US" sz="2200" dirty="0" err="1"/>
              <a:t>Jamboard</a:t>
            </a:r>
            <a:r>
              <a:rPr lang="en-US" sz="2200" dirty="0"/>
              <a:t>. Click and drag the corners of the gameboard (your </a:t>
            </a:r>
            <a:br>
              <a:rPr lang="en-US" sz="2200" dirty="0"/>
            </a:br>
            <a:r>
              <a:rPr lang="en-US" sz="2200" dirty="0"/>
              <a:t>pointer will become a double headed arrow) to resize the gameboard </a:t>
            </a:r>
            <a:br>
              <a:rPr lang="en-US" sz="2200" dirty="0"/>
            </a:br>
            <a:r>
              <a:rPr lang="en-US" sz="2200" dirty="0"/>
              <a:t>until one of the small pieces covers four grid squares on the board. 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 startAt="10"/>
            </a:pPr>
            <a:r>
              <a:rPr lang="en-US" sz="2200" dirty="0"/>
              <a:t>Go to Slide 6 on the PowerPoint to find the numbers of each piece </a:t>
            </a:r>
            <a:br>
              <a:rPr lang="en-US" sz="2200" dirty="0"/>
            </a:br>
            <a:r>
              <a:rPr lang="en-US" sz="2200" dirty="0"/>
              <a:t>that will be available to Team 1. 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 startAt="10"/>
            </a:pPr>
            <a:r>
              <a:rPr lang="en-US" sz="2200" dirty="0"/>
              <a:t>Duplicate pieces from Slide 5 onto your </a:t>
            </a:r>
            <a:r>
              <a:rPr lang="en-US" sz="2200" dirty="0" err="1"/>
              <a:t>Jamboard</a:t>
            </a:r>
            <a:r>
              <a:rPr lang="en-US" sz="2200" dirty="0"/>
              <a:t> until you have the correct number of pieces for each energy type. To do this, click on a piece, click on the three vertical dots that appear on the upper right corner of that piece and click “duplicate.” 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 startAt="10"/>
            </a:pPr>
            <a:endParaRPr lang="en-US" sz="2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18F531-601B-4A50-B49E-3EA9AE04D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028" b="8175"/>
          <a:stretch/>
        </p:blipFill>
        <p:spPr>
          <a:xfrm>
            <a:off x="8752934" y="2141086"/>
            <a:ext cx="3294100" cy="18050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890C66-97FB-49B0-B366-CA5042048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98" b="12318"/>
          <a:stretch/>
        </p:blipFill>
        <p:spPr>
          <a:xfrm>
            <a:off x="2852351" y="5349749"/>
            <a:ext cx="2595280" cy="10953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B7A432-DD63-41A4-906F-B459725FF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980" y="5349749"/>
            <a:ext cx="3508053" cy="123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315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CD9C40-0612-495F-9178-D4C114513412}"/>
              </a:ext>
            </a:extLst>
          </p:cNvPr>
          <p:cNvSpPr/>
          <p:nvPr/>
        </p:nvSpPr>
        <p:spPr>
          <a:xfrm>
            <a:off x="352868" y="195104"/>
            <a:ext cx="8118581" cy="6509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indent="-461963">
              <a:spcAft>
                <a:spcPts val="600"/>
              </a:spcAft>
              <a:buFont typeface="+mj-lt"/>
              <a:buAutoNum type="arabicPeriod" startAt="12"/>
            </a:pPr>
            <a:r>
              <a:rPr lang="en-US" sz="2000" dirty="0"/>
              <a:t>Once you have the correct number of pieces, use the Team 1 image on Slide 7 as a reference for organizing your pieces on your </a:t>
            </a:r>
            <a:r>
              <a:rPr lang="en-US" sz="2000" dirty="0" err="1"/>
              <a:t>Jamboard</a:t>
            </a:r>
            <a:r>
              <a:rPr lang="en-US" sz="2000" dirty="0"/>
              <a:t>. </a:t>
            </a:r>
          </a:p>
          <a:p>
            <a:pPr marL="461963" indent="-461963">
              <a:spcAft>
                <a:spcPts val="600"/>
              </a:spcAft>
              <a:buFont typeface="+mj-lt"/>
              <a:buAutoNum type="arabicPeriod" startAt="12"/>
            </a:pPr>
            <a:r>
              <a:rPr lang="en-US" sz="2000" dirty="0"/>
              <a:t>Each team will also have the additional wind, solar, and energy efficiency pieces that are only available in later rounds (see Slide 12). </a:t>
            </a:r>
          </a:p>
          <a:p>
            <a:pPr marL="461963" indent="-461963">
              <a:spcAft>
                <a:spcPts val="600"/>
              </a:spcAft>
              <a:buFont typeface="+mj-lt"/>
              <a:buAutoNum type="arabicPeriod" startAt="12"/>
            </a:pPr>
            <a:r>
              <a:rPr lang="en-US" sz="2000" dirty="0"/>
              <a:t>Place two sticky notes that say “Game pieces covered by these sticky notes are for Round 2 only” over the additional solar and wind pieces.</a:t>
            </a:r>
          </a:p>
          <a:p>
            <a:pPr marL="461963" indent="-461963">
              <a:spcAft>
                <a:spcPts val="600"/>
              </a:spcAft>
              <a:buFont typeface="+mj-lt"/>
              <a:buAutoNum type="arabicPeriod" startAt="12"/>
            </a:pPr>
            <a:r>
              <a:rPr lang="en-US" sz="2000" dirty="0"/>
              <a:t>Place two sticky notes that say “Game pieces covered by these sticky notes are for final round only” over the Energy Efficiency pieces.</a:t>
            </a:r>
          </a:p>
          <a:p>
            <a:pPr marL="461963" indent="-461963">
              <a:spcAft>
                <a:spcPts val="600"/>
              </a:spcAft>
              <a:buFont typeface="+mj-lt"/>
              <a:buAutoNum type="arabicPeriod" startAt="12"/>
            </a:pPr>
            <a:r>
              <a:rPr lang="en-US" sz="2000" dirty="0"/>
              <a:t>Each team has their own </a:t>
            </a:r>
            <a:r>
              <a:rPr lang="en-US" sz="2000" dirty="0" err="1"/>
              <a:t>Jamboard</a:t>
            </a:r>
            <a:r>
              <a:rPr lang="en-US" sz="2000" dirty="0"/>
              <a:t>. To make Teams 2-5, click on the “more actions” menu next to the blue “share” button in the upper right-hand corner of the </a:t>
            </a:r>
            <a:r>
              <a:rPr lang="en-US" sz="2000" dirty="0" err="1"/>
              <a:t>Jamboard</a:t>
            </a:r>
            <a:r>
              <a:rPr lang="en-US" sz="2000" dirty="0"/>
              <a:t> screen.</a:t>
            </a:r>
          </a:p>
          <a:p>
            <a:pPr marL="461963" indent="-461963">
              <a:spcAft>
                <a:spcPts val="600"/>
              </a:spcAft>
              <a:buFont typeface="+mj-lt"/>
              <a:buAutoNum type="arabicPeriod" startAt="12"/>
            </a:pPr>
            <a:r>
              <a:rPr lang="en-US" sz="2000" dirty="0"/>
              <a:t>Click “Make a copy” and rename with the appropriate Team number. Use PowerPoint slides 6 to adjust the number of pieces per team. Use Slides 7-11 as a guide for how to arrange each Team board.</a:t>
            </a:r>
          </a:p>
          <a:p>
            <a:pPr marL="461963" indent="-461963">
              <a:spcAft>
                <a:spcPts val="600"/>
              </a:spcAft>
              <a:buFont typeface="+mj-lt"/>
              <a:buAutoNum type="arabicPeriod" startAt="12"/>
            </a:pPr>
            <a:r>
              <a:rPr lang="en-US" sz="2000" dirty="0"/>
              <a:t>To share the </a:t>
            </a:r>
            <a:r>
              <a:rPr lang="en-US" sz="2000" dirty="0" err="1"/>
              <a:t>Jamboards</a:t>
            </a:r>
            <a:r>
              <a:rPr lang="en-US" sz="2000" dirty="0"/>
              <a:t> with players, be sure to set the “share” settings to “anyone with the link can edit.” </a:t>
            </a:r>
          </a:p>
          <a:p>
            <a:pPr marL="461963" indent="-461963">
              <a:spcAft>
                <a:spcPts val="600"/>
              </a:spcAft>
              <a:buFont typeface="+mj-lt"/>
              <a:buAutoNum type="arabicPeriod" startAt="12"/>
            </a:pPr>
            <a:r>
              <a:rPr lang="en-US" sz="2000" dirty="0"/>
              <a:t>If you are planning on playing multiple games with different groups, it is recommended to have a set of “original” copies set to private. Each time you play a game, you can make shareable copies from the originals</a:t>
            </a:r>
            <a:r>
              <a:rPr lang="en-US" sz="2200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55DEF7-57FB-4637-8734-F3B118F586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4950" y="592754"/>
            <a:ext cx="2543175" cy="14709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FA4A0C-CF71-431F-B2D1-CE6D1ABAEF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4950" y="2194498"/>
            <a:ext cx="2855872" cy="20821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BBE0BA-A062-443E-ACE6-FBB9CC5DB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4684" y="4587856"/>
            <a:ext cx="3386138" cy="186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754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ame Table&#10;&#10;Description automatically generated">
            <a:extLst>
              <a:ext uri="{FF2B5EF4-FFF2-40B4-BE49-F238E27FC236}">
                <a16:creationId xmlns:a16="http://schemas.microsoft.com/office/drawing/2014/main" id="{0E27E875-5A5D-4701-86CB-0DEE727FC5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893" y="121337"/>
            <a:ext cx="9367358" cy="661532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6691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uclear game piece">
            <a:extLst>
              <a:ext uri="{FF2B5EF4-FFF2-40B4-BE49-F238E27FC236}">
                <a16:creationId xmlns:a16="http://schemas.microsoft.com/office/drawing/2014/main" id="{65B6688B-4A85-41D1-A023-5E7A5A1329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96" y="1036557"/>
            <a:ext cx="4189679" cy="1800671"/>
          </a:xfrm>
          <a:prstGeom prst="rect">
            <a:avLst/>
          </a:prstGeom>
        </p:spPr>
      </p:pic>
      <p:pic>
        <p:nvPicPr>
          <p:cNvPr id="6" name="Picture 5" descr="Nuclear game piece">
            <a:extLst>
              <a:ext uri="{FF2B5EF4-FFF2-40B4-BE49-F238E27FC236}">
                <a16:creationId xmlns:a16="http://schemas.microsoft.com/office/drawing/2014/main" id="{0C1C92D7-C975-4F6B-BA82-2824B0AF87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0" t="3291" r="1542" b="4498"/>
          <a:stretch/>
        </p:blipFill>
        <p:spPr>
          <a:xfrm>
            <a:off x="5037848" y="1030801"/>
            <a:ext cx="4151945" cy="1806427"/>
          </a:xfrm>
          <a:prstGeom prst="rect">
            <a:avLst/>
          </a:prstGeom>
        </p:spPr>
      </p:pic>
      <p:pic>
        <p:nvPicPr>
          <p:cNvPr id="2" name="Picture 1" descr="Coal game piece">
            <a:extLst>
              <a:ext uri="{FF2B5EF4-FFF2-40B4-BE49-F238E27FC236}">
                <a16:creationId xmlns:a16="http://schemas.microsoft.com/office/drawing/2014/main" id="{43CA3021-F075-4F0C-8856-58A89468C1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01" t="3725" r="3724" b="3114"/>
          <a:stretch/>
        </p:blipFill>
        <p:spPr>
          <a:xfrm>
            <a:off x="4858939" y="3019285"/>
            <a:ext cx="2105073" cy="1825992"/>
          </a:xfrm>
          <a:prstGeom prst="rect">
            <a:avLst/>
          </a:prstGeom>
        </p:spPr>
      </p:pic>
      <p:pic>
        <p:nvPicPr>
          <p:cNvPr id="3" name="Picture 2" descr="Coal Existing  game piece">
            <a:extLst>
              <a:ext uri="{FF2B5EF4-FFF2-40B4-BE49-F238E27FC236}">
                <a16:creationId xmlns:a16="http://schemas.microsoft.com/office/drawing/2014/main" id="{FA70A0B1-217B-455F-8630-E39257B1179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37" t="2253" r="4574" b="3717"/>
          <a:stretch/>
        </p:blipFill>
        <p:spPr>
          <a:xfrm>
            <a:off x="7189223" y="3007264"/>
            <a:ext cx="2105073" cy="1842963"/>
          </a:xfrm>
          <a:prstGeom prst="rect">
            <a:avLst/>
          </a:prstGeom>
        </p:spPr>
      </p:pic>
      <p:pic>
        <p:nvPicPr>
          <p:cNvPr id="7" name="Picture 6" descr="Coal Carbon Capture &amp; Storage  game piece">
            <a:extLst>
              <a:ext uri="{FF2B5EF4-FFF2-40B4-BE49-F238E27FC236}">
                <a16:creationId xmlns:a16="http://schemas.microsoft.com/office/drawing/2014/main" id="{3D541950-AEDD-4486-96E0-AE637F0DF3F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790" t="3574" r="5014" b="5147"/>
          <a:stretch/>
        </p:blipFill>
        <p:spPr>
          <a:xfrm>
            <a:off x="9505705" y="3015749"/>
            <a:ext cx="2105297" cy="1825992"/>
          </a:xfrm>
          <a:prstGeom prst="rect">
            <a:avLst/>
          </a:prstGeom>
        </p:spPr>
      </p:pic>
      <p:pic>
        <p:nvPicPr>
          <p:cNvPr id="8" name="Picture 7" descr="Natural Gas game piece">
            <a:extLst>
              <a:ext uri="{FF2B5EF4-FFF2-40B4-BE49-F238E27FC236}">
                <a16:creationId xmlns:a16="http://schemas.microsoft.com/office/drawing/2014/main" id="{49BCFA95-3297-4C9B-ADB4-0CA772D8331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436" t="6231" r="4960" b="9118"/>
          <a:stretch/>
        </p:blipFill>
        <p:spPr>
          <a:xfrm>
            <a:off x="9505705" y="1030801"/>
            <a:ext cx="2111475" cy="909461"/>
          </a:xfrm>
          <a:prstGeom prst="rect">
            <a:avLst/>
          </a:prstGeom>
        </p:spPr>
      </p:pic>
      <p:pic>
        <p:nvPicPr>
          <p:cNvPr id="10" name="Picture 9" descr="Natural Gas existing game piece">
            <a:extLst>
              <a:ext uri="{FF2B5EF4-FFF2-40B4-BE49-F238E27FC236}">
                <a16:creationId xmlns:a16="http://schemas.microsoft.com/office/drawing/2014/main" id="{1D82B6EF-1036-4621-91F7-36A445A9308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329" t="9716" r="4464" b="8670"/>
          <a:stretch/>
        </p:blipFill>
        <p:spPr>
          <a:xfrm>
            <a:off x="9505705" y="2032983"/>
            <a:ext cx="2105297" cy="890044"/>
          </a:xfrm>
          <a:prstGeom prst="rect">
            <a:avLst/>
          </a:prstGeom>
        </p:spPr>
      </p:pic>
      <p:pic>
        <p:nvPicPr>
          <p:cNvPr id="11" name="Picture 10" descr="Wind large game piece">
            <a:extLst>
              <a:ext uri="{FF2B5EF4-FFF2-40B4-BE49-F238E27FC236}">
                <a16:creationId xmlns:a16="http://schemas.microsoft.com/office/drawing/2014/main" id="{50EA2896-74CC-4055-BA40-BF9EE981A93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636" t="5839" r="3444" b="11197"/>
          <a:stretch/>
        </p:blipFill>
        <p:spPr>
          <a:xfrm>
            <a:off x="437160" y="3022780"/>
            <a:ext cx="2105073" cy="907848"/>
          </a:xfrm>
          <a:prstGeom prst="rect">
            <a:avLst/>
          </a:prstGeom>
        </p:spPr>
      </p:pic>
      <p:pic>
        <p:nvPicPr>
          <p:cNvPr id="12" name="Picture 11" descr="Wind with battery game piece">
            <a:extLst>
              <a:ext uri="{FF2B5EF4-FFF2-40B4-BE49-F238E27FC236}">
                <a16:creationId xmlns:a16="http://schemas.microsoft.com/office/drawing/2014/main" id="{686E5525-C428-46B5-9CFB-CFBD419CF58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828" t="9073" r="5304" b="10015"/>
          <a:stretch/>
        </p:blipFill>
        <p:spPr>
          <a:xfrm>
            <a:off x="437160" y="3989519"/>
            <a:ext cx="2110350" cy="904040"/>
          </a:xfrm>
          <a:prstGeom prst="rect">
            <a:avLst/>
          </a:prstGeom>
        </p:spPr>
      </p:pic>
      <p:pic>
        <p:nvPicPr>
          <p:cNvPr id="13" name="Picture 12" descr="Solar large game piece">
            <a:extLst>
              <a:ext uri="{FF2B5EF4-FFF2-40B4-BE49-F238E27FC236}">
                <a16:creationId xmlns:a16="http://schemas.microsoft.com/office/drawing/2014/main" id="{17BA60BF-D89E-42D8-B959-21DA558B513C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963" t="5728" r="7849" b="12538"/>
          <a:stretch/>
        </p:blipFill>
        <p:spPr>
          <a:xfrm>
            <a:off x="2640637" y="3015749"/>
            <a:ext cx="2112598" cy="904040"/>
          </a:xfrm>
          <a:prstGeom prst="rect">
            <a:avLst/>
          </a:prstGeom>
        </p:spPr>
      </p:pic>
      <p:pic>
        <p:nvPicPr>
          <p:cNvPr id="14" name="Picture 13" descr="Solar with battery game piece">
            <a:extLst>
              <a:ext uri="{FF2B5EF4-FFF2-40B4-BE49-F238E27FC236}">
                <a16:creationId xmlns:a16="http://schemas.microsoft.com/office/drawing/2014/main" id="{48B8B75A-B8A3-4B1E-B4F7-6557EDB0B72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162" t="5429" r="4467" b="10811"/>
          <a:stretch/>
        </p:blipFill>
        <p:spPr>
          <a:xfrm>
            <a:off x="2648161" y="3989519"/>
            <a:ext cx="2105074" cy="909173"/>
          </a:xfrm>
          <a:prstGeom prst="rect">
            <a:avLst/>
          </a:prstGeom>
        </p:spPr>
      </p:pic>
      <p:pic>
        <p:nvPicPr>
          <p:cNvPr id="15" name="Picture 14" descr="Biomass game piece">
            <a:extLst>
              <a:ext uri="{FF2B5EF4-FFF2-40B4-BE49-F238E27FC236}">
                <a16:creationId xmlns:a16="http://schemas.microsoft.com/office/drawing/2014/main" id="{C09F4C17-7504-4381-B11F-C8174C0E9449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3172" t="5846" r="4566" b="11903"/>
          <a:stretch/>
        </p:blipFill>
        <p:spPr>
          <a:xfrm>
            <a:off x="4930879" y="5079197"/>
            <a:ext cx="2099119" cy="911483"/>
          </a:xfrm>
          <a:prstGeom prst="rect">
            <a:avLst/>
          </a:prstGeom>
        </p:spPr>
      </p:pic>
      <p:pic>
        <p:nvPicPr>
          <p:cNvPr id="16" name="Picture 15" descr="Energy efficiency, large game piece">
            <a:extLst>
              <a:ext uri="{FF2B5EF4-FFF2-40B4-BE49-F238E27FC236}">
                <a16:creationId xmlns:a16="http://schemas.microsoft.com/office/drawing/2014/main" id="{D233E9C4-4AB4-4F4B-B257-E0BA5DF3738D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5278" t="8748" r="5034" b="10516"/>
          <a:stretch/>
        </p:blipFill>
        <p:spPr>
          <a:xfrm>
            <a:off x="8577318" y="4986334"/>
            <a:ext cx="2105297" cy="904162"/>
          </a:xfrm>
          <a:prstGeom prst="rect">
            <a:avLst/>
          </a:prstGeom>
        </p:spPr>
      </p:pic>
      <p:pic>
        <p:nvPicPr>
          <p:cNvPr id="17" name="Picture 16" descr="Wind game piece">
            <a:extLst>
              <a:ext uri="{FF2B5EF4-FFF2-40B4-BE49-F238E27FC236}">
                <a16:creationId xmlns:a16="http://schemas.microsoft.com/office/drawing/2014/main" id="{88858164-9089-4B55-AC54-124CD829BD1F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5527" t="10709" r="8121" b="13125"/>
          <a:stretch/>
        </p:blipFill>
        <p:spPr>
          <a:xfrm>
            <a:off x="809918" y="5020221"/>
            <a:ext cx="1045626" cy="453706"/>
          </a:xfrm>
          <a:prstGeom prst="rect">
            <a:avLst/>
          </a:prstGeom>
        </p:spPr>
      </p:pic>
      <p:pic>
        <p:nvPicPr>
          <p:cNvPr id="21" name="Picture 20" descr="Solar game piece">
            <a:extLst>
              <a:ext uri="{FF2B5EF4-FFF2-40B4-BE49-F238E27FC236}">
                <a16:creationId xmlns:a16="http://schemas.microsoft.com/office/drawing/2014/main" id="{B20541F5-5A3B-4E1E-857B-7E3451710305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8602" t="15322" r="10194" b="18840"/>
          <a:stretch/>
        </p:blipFill>
        <p:spPr>
          <a:xfrm>
            <a:off x="3074216" y="4968422"/>
            <a:ext cx="1045626" cy="443150"/>
          </a:xfrm>
          <a:prstGeom prst="rect">
            <a:avLst/>
          </a:prstGeom>
        </p:spPr>
      </p:pic>
      <p:pic>
        <p:nvPicPr>
          <p:cNvPr id="22" name="Picture 21" descr="Energy efficiency game piece">
            <a:extLst>
              <a:ext uri="{FF2B5EF4-FFF2-40B4-BE49-F238E27FC236}">
                <a16:creationId xmlns:a16="http://schemas.microsoft.com/office/drawing/2014/main" id="{B7D02880-AB30-40E2-BC25-F1FBD059EB19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7146" t="16058" r="10558" b="15472"/>
          <a:stretch/>
        </p:blipFill>
        <p:spPr>
          <a:xfrm>
            <a:off x="9109680" y="6093671"/>
            <a:ext cx="1040572" cy="4428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AAAC06-173A-4D5E-BF56-E26741E4C3CB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Pieces to copy to </a:t>
            </a:r>
            <a:r>
              <a:rPr lang="en-US" sz="2800" dirty="0" err="1">
                <a:solidFill>
                  <a:schemeClr val="bg1"/>
                </a:solidFill>
              </a:rPr>
              <a:t>Jamboard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739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DB868B-B516-4159-BB09-A57B04F59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Distribution of pieces for each team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673468C-C324-464A-AF5A-5FFCC04093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971587"/>
              </p:ext>
            </p:extLst>
          </p:nvPr>
        </p:nvGraphicFramePr>
        <p:xfrm>
          <a:off x="643467" y="1469106"/>
          <a:ext cx="10905074" cy="3981268"/>
        </p:xfrm>
        <a:graphic>
          <a:graphicData uri="http://schemas.openxmlformats.org/drawingml/2006/table">
            <a:tbl>
              <a:tblPr firstRow="1" bandRow="1"/>
              <a:tblGrid>
                <a:gridCol w="1444745">
                  <a:extLst>
                    <a:ext uri="{9D8B030D-6E8A-4147-A177-3AD203B41FA5}">
                      <a16:colId xmlns:a16="http://schemas.microsoft.com/office/drawing/2014/main" val="3891760339"/>
                    </a:ext>
                  </a:extLst>
                </a:gridCol>
                <a:gridCol w="313177">
                  <a:extLst>
                    <a:ext uri="{9D8B030D-6E8A-4147-A177-3AD203B41FA5}">
                      <a16:colId xmlns:a16="http://schemas.microsoft.com/office/drawing/2014/main" val="3594719976"/>
                    </a:ext>
                  </a:extLst>
                </a:gridCol>
                <a:gridCol w="528866">
                  <a:extLst>
                    <a:ext uri="{9D8B030D-6E8A-4147-A177-3AD203B41FA5}">
                      <a16:colId xmlns:a16="http://schemas.microsoft.com/office/drawing/2014/main" val="955626048"/>
                    </a:ext>
                  </a:extLst>
                </a:gridCol>
                <a:gridCol w="1444745">
                  <a:extLst>
                    <a:ext uri="{9D8B030D-6E8A-4147-A177-3AD203B41FA5}">
                      <a16:colId xmlns:a16="http://schemas.microsoft.com/office/drawing/2014/main" val="445289896"/>
                    </a:ext>
                  </a:extLst>
                </a:gridCol>
                <a:gridCol w="313177">
                  <a:extLst>
                    <a:ext uri="{9D8B030D-6E8A-4147-A177-3AD203B41FA5}">
                      <a16:colId xmlns:a16="http://schemas.microsoft.com/office/drawing/2014/main" val="3601123834"/>
                    </a:ext>
                  </a:extLst>
                </a:gridCol>
                <a:gridCol w="528866">
                  <a:extLst>
                    <a:ext uri="{9D8B030D-6E8A-4147-A177-3AD203B41FA5}">
                      <a16:colId xmlns:a16="http://schemas.microsoft.com/office/drawing/2014/main" val="2318957777"/>
                    </a:ext>
                  </a:extLst>
                </a:gridCol>
                <a:gridCol w="1444745">
                  <a:extLst>
                    <a:ext uri="{9D8B030D-6E8A-4147-A177-3AD203B41FA5}">
                      <a16:colId xmlns:a16="http://schemas.microsoft.com/office/drawing/2014/main" val="2922633278"/>
                    </a:ext>
                  </a:extLst>
                </a:gridCol>
                <a:gridCol w="313177">
                  <a:extLst>
                    <a:ext uri="{9D8B030D-6E8A-4147-A177-3AD203B41FA5}">
                      <a16:colId xmlns:a16="http://schemas.microsoft.com/office/drawing/2014/main" val="461486036"/>
                    </a:ext>
                  </a:extLst>
                </a:gridCol>
                <a:gridCol w="528866">
                  <a:extLst>
                    <a:ext uri="{9D8B030D-6E8A-4147-A177-3AD203B41FA5}">
                      <a16:colId xmlns:a16="http://schemas.microsoft.com/office/drawing/2014/main" val="4009644538"/>
                    </a:ext>
                  </a:extLst>
                </a:gridCol>
                <a:gridCol w="1444745">
                  <a:extLst>
                    <a:ext uri="{9D8B030D-6E8A-4147-A177-3AD203B41FA5}">
                      <a16:colId xmlns:a16="http://schemas.microsoft.com/office/drawing/2014/main" val="512628327"/>
                    </a:ext>
                  </a:extLst>
                </a:gridCol>
                <a:gridCol w="313177">
                  <a:extLst>
                    <a:ext uri="{9D8B030D-6E8A-4147-A177-3AD203B41FA5}">
                      <a16:colId xmlns:a16="http://schemas.microsoft.com/office/drawing/2014/main" val="746754369"/>
                    </a:ext>
                  </a:extLst>
                </a:gridCol>
                <a:gridCol w="528866">
                  <a:extLst>
                    <a:ext uri="{9D8B030D-6E8A-4147-A177-3AD203B41FA5}">
                      <a16:colId xmlns:a16="http://schemas.microsoft.com/office/drawing/2014/main" val="3966442636"/>
                    </a:ext>
                  </a:extLst>
                </a:gridCol>
                <a:gridCol w="1444745">
                  <a:extLst>
                    <a:ext uri="{9D8B030D-6E8A-4147-A177-3AD203B41FA5}">
                      <a16:colId xmlns:a16="http://schemas.microsoft.com/office/drawing/2014/main" val="2136010490"/>
                    </a:ext>
                  </a:extLst>
                </a:gridCol>
                <a:gridCol w="313177">
                  <a:extLst>
                    <a:ext uri="{9D8B030D-6E8A-4147-A177-3AD203B41FA5}">
                      <a16:colId xmlns:a16="http://schemas.microsoft.com/office/drawing/2014/main" val="3163283443"/>
                    </a:ext>
                  </a:extLst>
                </a:gridCol>
              </a:tblGrid>
              <a:tr h="299885">
                <a:tc gridSpan="2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Team 1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706" marR="57706" marT="28854" marB="288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Team 2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706" marR="57706" marT="28854" marB="288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Team 3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706" marR="57706" marT="28854" marB="288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Team 4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706" marR="57706" marT="28854" marB="288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Team 5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706" marR="57706" marT="28854" marB="288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675144"/>
                  </a:ext>
                </a:extLst>
              </a:tr>
              <a:tr h="24818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Nuclear - New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Nuclear - New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Nuclear - New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Nuclear - New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Nuclear - New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9755289"/>
                  </a:ext>
                </a:extLst>
              </a:tr>
              <a:tr h="24818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Nuclear - Existing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Nuclear - Existing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Nuclear - Existing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Nuclear - Existing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Nuclear - Existing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1401738"/>
                  </a:ext>
                </a:extLst>
              </a:tr>
              <a:tr h="24818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Coal - New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Coal - New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Coal - New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Coal - New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Coal - New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7847700"/>
                  </a:ext>
                </a:extLst>
              </a:tr>
              <a:tr h="24818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Coal - Existing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Coal - Existing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Coal - Existing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Coal - Existing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Coal - Existing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1710637"/>
                  </a:ext>
                </a:extLst>
              </a:tr>
              <a:tr h="24818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Coal - CCS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Coal - CCS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Coal - CCS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Coal - CCS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Coal - CCS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6387648"/>
                  </a:ext>
                </a:extLst>
              </a:tr>
              <a:tr h="24818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Natural Gas - New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Natural Gas - New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Natural Gas - New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Natural Gas - New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Natural Gas - New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9724117"/>
                  </a:ext>
                </a:extLst>
              </a:tr>
              <a:tr h="454926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Natural Gas - Existing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Natural Gas - Existing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Natural Gas - Existing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Natural Gas - Existing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Natural Gas - Existing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6083562"/>
                  </a:ext>
                </a:extLst>
              </a:tr>
              <a:tr h="24818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Wind - Small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Wind - Small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Wind - Small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Wind - Small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Wind - Small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1564841"/>
                  </a:ext>
                </a:extLst>
              </a:tr>
              <a:tr h="24818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Wind - Large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Wind - Large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Wind - Large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Wind - Large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Wind - Large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9598013"/>
                  </a:ext>
                </a:extLst>
              </a:tr>
              <a:tr h="24818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Wind with Battery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Wind with Battery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Wind with Battery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Wind with Battery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Wind with Battery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793568"/>
                  </a:ext>
                </a:extLst>
              </a:tr>
              <a:tr h="24818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Solar - Small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Solar - Small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Solar - Small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Solar - Small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Solar - Small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4994928"/>
                  </a:ext>
                </a:extLst>
              </a:tr>
              <a:tr h="24818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Solar - Large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Solar - Large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Solar - Large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Solar - Large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Solar - Large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7543446"/>
                  </a:ext>
                </a:extLst>
              </a:tr>
              <a:tr h="24818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Solar with Battery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Solar with Battery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Solar with Battery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Solar with Battery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Solar with Battery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8849461"/>
                  </a:ext>
                </a:extLst>
              </a:tr>
              <a:tr h="24818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Biomass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Biomass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Biomass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Biomass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Biomass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1" marR="6011" marT="6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43858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DD8AE33-603F-476A-A526-10FF96641F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557091"/>
              </p:ext>
            </p:extLst>
          </p:nvPr>
        </p:nvGraphicFramePr>
        <p:xfrm>
          <a:off x="4259769" y="5558481"/>
          <a:ext cx="3389969" cy="1199160"/>
        </p:xfrm>
        <a:graphic>
          <a:graphicData uri="http://schemas.openxmlformats.org/drawingml/2006/table">
            <a:tbl>
              <a:tblPr firstRow="1"/>
              <a:tblGrid>
                <a:gridCol w="2529920">
                  <a:extLst>
                    <a:ext uri="{9D8B030D-6E8A-4147-A177-3AD203B41FA5}">
                      <a16:colId xmlns:a16="http://schemas.microsoft.com/office/drawing/2014/main" val="1011714146"/>
                    </a:ext>
                  </a:extLst>
                </a:gridCol>
                <a:gridCol w="860049">
                  <a:extLst>
                    <a:ext uri="{9D8B030D-6E8A-4147-A177-3AD203B41FA5}">
                      <a16:colId xmlns:a16="http://schemas.microsoft.com/office/drawing/2014/main" val="726010020"/>
                    </a:ext>
                  </a:extLst>
                </a:gridCol>
              </a:tblGrid>
              <a:tr h="23983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Additional pieces for Round 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4902600"/>
                  </a:ext>
                </a:extLst>
              </a:tr>
              <a:tr h="2398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Wind - Large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444860"/>
                  </a:ext>
                </a:extLst>
              </a:tr>
              <a:tr h="2398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Wind with Battery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3283595"/>
                  </a:ext>
                </a:extLst>
              </a:tr>
              <a:tr h="2398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Solar - Large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7108480"/>
                  </a:ext>
                </a:extLst>
              </a:tr>
              <a:tr h="2398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Solar with Battery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9459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853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1BB17-4869-45BF-8C03-0C3BD8943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13678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Team 1</a:t>
            </a:r>
          </a:p>
        </p:txBody>
      </p:sp>
      <p:pic>
        <p:nvPicPr>
          <p:cNvPr id="4" name="Picture 3" descr="Game board for Team 1">
            <a:extLst>
              <a:ext uri="{FF2B5EF4-FFF2-40B4-BE49-F238E27FC236}">
                <a16:creationId xmlns:a16="http://schemas.microsoft.com/office/drawing/2014/main" id="{8559A102-B8F4-46B2-B445-261E255E2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602" y="1551692"/>
            <a:ext cx="7461633" cy="422296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639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ame board for Team 2">
            <a:extLst>
              <a:ext uri="{FF2B5EF4-FFF2-40B4-BE49-F238E27FC236}">
                <a16:creationId xmlns:a16="http://schemas.microsoft.com/office/drawing/2014/main" id="{BDF80E76-28A5-4A9C-BE03-2FB0EA06C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778" y="1532641"/>
            <a:ext cx="7455283" cy="426106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D1BB17-4869-45BF-8C03-0C3BD8943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13678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Team 2</a:t>
            </a:r>
          </a:p>
        </p:txBody>
      </p:sp>
    </p:spTree>
    <p:extLst>
      <p:ext uri="{BB962C8B-B14F-4D97-AF65-F5344CB8AC3E}">
        <p14:creationId xmlns:p14="http://schemas.microsoft.com/office/powerpoint/2010/main" val="2232061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1BB17-4869-45BF-8C03-0C3BD8943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13678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Team 3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Game board for Team 3">
            <a:extLst>
              <a:ext uri="{FF2B5EF4-FFF2-40B4-BE49-F238E27FC236}">
                <a16:creationId xmlns:a16="http://schemas.microsoft.com/office/drawing/2014/main" id="{8478CF12-542E-4DD5-B8C2-B9CE59040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9127" y="1553797"/>
            <a:ext cx="7487035" cy="424201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063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6961</TotalTime>
  <Words>992</Words>
  <Application>Microsoft Office PowerPoint</Application>
  <PresentationFormat>Widescreen</PresentationFormat>
  <Paragraphs>186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Virtual Generate Jamboards:  A How-to Guide</vt:lpstr>
      <vt:lpstr>PowerPoint Presentation</vt:lpstr>
      <vt:lpstr>PowerPoint Presentation</vt:lpstr>
      <vt:lpstr>PowerPoint Presentation</vt:lpstr>
      <vt:lpstr>PowerPoint Presentation</vt:lpstr>
      <vt:lpstr>Distribution of pieces for each team</vt:lpstr>
      <vt:lpstr>Team 1</vt:lpstr>
      <vt:lpstr>Team 2</vt:lpstr>
      <vt:lpstr>Team 3</vt:lpstr>
      <vt:lpstr>Team 4</vt:lpstr>
      <vt:lpstr>Team 5</vt:lpstr>
      <vt:lpstr>Additional wind, solar and efficiency pieces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Generate_How to Jamboard</dc:title>
  <dc:subject>How to play the Generate game virtually using Jamboard</dc:subject>
  <dc:creator>US EPA, ORD, CEMM, Air Methods and Characterization Division</dc:creator>
  <cp:keywords>Generate, game, virtually, Jamboard, Generate game</cp:keywords>
  <cp:lastModifiedBy>Tarpley, Keith</cp:lastModifiedBy>
  <cp:revision>43</cp:revision>
  <dcterms:created xsi:type="dcterms:W3CDTF">2021-05-20T12:47:47Z</dcterms:created>
  <dcterms:modified xsi:type="dcterms:W3CDTF">2021-08-18T21:05:10Z</dcterms:modified>
</cp:coreProperties>
</file>