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2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2" algn="l" defTabSz="9142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45" algn="l" defTabSz="9142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69" algn="l" defTabSz="9142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91" algn="l" defTabSz="9142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14" algn="l" defTabSz="9142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38" algn="l" defTabSz="9142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60" algn="l" defTabSz="9142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82" algn="l" defTabSz="9142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92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4"/>
    <a:srgbClr val="F54C35"/>
    <a:srgbClr val="2677AA"/>
    <a:srgbClr val="92278F"/>
    <a:srgbClr val="045F75"/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4" autoAdjust="0"/>
    <p:restoredTop sz="95220" autoAdjust="0"/>
  </p:normalViewPr>
  <p:slideViewPr>
    <p:cSldViewPr snapToGrid="0" showGuides="1">
      <p:cViewPr varScale="1">
        <p:scale>
          <a:sx n="56" d="100"/>
          <a:sy n="56" d="100"/>
        </p:scale>
        <p:origin x="2030" y="53"/>
      </p:cViewPr>
      <p:guideLst>
        <p:guide orient="horz" pos="3192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BB9F556-B18E-41F6-9D3E-D3AED1BA63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1636"/>
            <a:ext cx="7772400" cy="11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79132" rtl="0" eaLnBrk="1" latinLnBrk="0" hangingPunct="1">
        <a:lnSpc>
          <a:spcPct val="90000"/>
        </a:lnSpc>
        <a:spcBef>
          <a:spcPct val="0"/>
        </a:spcBef>
        <a:buNone/>
        <a:defRPr sz="2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784" indent="-144784" algn="l" defTabSz="579132" rtl="0" eaLnBrk="1" latinLnBrk="0" hangingPunct="1">
        <a:lnSpc>
          <a:spcPct val="90000"/>
        </a:lnSpc>
        <a:spcBef>
          <a:spcPts val="635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1pPr>
      <a:lvl2pPr marL="434351" indent="-144784" algn="l" defTabSz="579132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2pPr>
      <a:lvl3pPr marL="723916" indent="-144784" algn="l" defTabSz="579132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3pPr>
      <a:lvl4pPr marL="1013483" indent="-144784" algn="l" defTabSz="579132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4pPr>
      <a:lvl5pPr marL="1303051" indent="-144784" algn="l" defTabSz="579132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5pPr>
      <a:lvl6pPr marL="1592616" indent="-144784" algn="l" defTabSz="579132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6pPr>
      <a:lvl7pPr marL="1882184" indent="-144784" algn="l" defTabSz="579132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7pPr>
      <a:lvl8pPr marL="2171750" indent="-144784" algn="l" defTabSz="579132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8pPr>
      <a:lvl9pPr marL="2461317" indent="-144784" algn="l" defTabSz="579132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9132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1pPr>
      <a:lvl2pPr marL="289567" algn="l" defTabSz="579132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2pPr>
      <a:lvl3pPr marL="579132" algn="l" defTabSz="579132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3pPr>
      <a:lvl4pPr marL="868700" algn="l" defTabSz="579132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4pPr>
      <a:lvl5pPr marL="1158267" algn="l" defTabSz="579132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5pPr>
      <a:lvl6pPr marL="1447833" algn="l" defTabSz="579132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6pPr>
      <a:lvl7pPr marL="1737400" algn="l" defTabSz="579132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7pPr>
      <a:lvl8pPr marL="2026966" algn="l" defTabSz="579132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8pPr>
      <a:lvl9pPr marL="2316533" algn="l" defTabSz="579132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无铅儿童健康未来徽标">
            <a:extLst>
              <a:ext uri="{FF2B5EF4-FFF2-40B4-BE49-F238E27FC236}">
                <a16:creationId xmlns:a16="http://schemas.microsoft.com/office/drawing/2014/main" id="{C7E5712F-0825-4FDC-99F6-EBD3CA140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12" y="171157"/>
            <a:ext cx="1686461" cy="2509124"/>
          </a:xfrm>
          <a:prstGeom prst="rect">
            <a:avLst/>
          </a:prstGeom>
        </p:spPr>
      </p:pic>
      <p:pic>
        <p:nvPicPr>
          <p:cNvPr id="12" name="Picture 11" descr="2021">
            <a:extLst>
              <a:ext uri="{FF2B5EF4-FFF2-40B4-BE49-F238E27FC236}">
                <a16:creationId xmlns:a16="http://schemas.microsoft.com/office/drawing/2014/main" id="{2257D8C2-97E1-4D9B-924E-81842646C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17181" y="392870"/>
            <a:ext cx="2775511" cy="810367"/>
          </a:xfrm>
          <a:prstGeom prst="rect">
            <a:avLst/>
          </a:prstGeom>
        </p:spPr>
      </p:pic>
      <p:sp>
        <p:nvSpPr>
          <p:cNvPr id="8" name="TextBox 1" descr="10月&#10;24日至30日&#10;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4264728" y="1241044"/>
            <a:ext cx="3211447" cy="1195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273"/>
              </a:lnSpc>
            </a:pPr>
            <a:r>
              <a:rPr lang="en-US" altLang="ja-JP" sz="3974" b="1" spc="49" dirty="0">
                <a:latin typeface="Arial Black" panose="020B0A04020102020204" pitchFamily="34" charset="0"/>
              </a:rPr>
              <a:t>10</a:t>
            </a:r>
            <a:r>
              <a:rPr lang="ja-JP" altLang="en-US" sz="3974" b="1" spc="49" dirty="0">
                <a:latin typeface="DengXian" panose="02010600030101010101" pitchFamily="2" charset="-122"/>
                <a:ea typeface="DengXian" panose="02010600030101010101" pitchFamily="2" charset="-122"/>
              </a:rPr>
              <a:t>月</a:t>
            </a:r>
            <a:endParaRPr lang="en-US" altLang="ja-JP" sz="3974" b="1" spc="49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>
              <a:lnSpc>
                <a:spcPts val="4273"/>
              </a:lnSpc>
            </a:pPr>
            <a:r>
              <a:rPr lang="en-US" altLang="ja-JP" sz="3974" b="1" spc="49" dirty="0">
                <a:latin typeface="Arial Black" panose="020B0A04020102020204" pitchFamily="34" charset="0"/>
              </a:rPr>
              <a:t>24</a:t>
            </a:r>
            <a:r>
              <a:rPr lang="ja-JP" altLang="en-US" sz="3974" b="1" spc="49" dirty="0">
                <a:latin typeface="DengXian" panose="02010600030101010101" pitchFamily="2" charset="-122"/>
                <a:ea typeface="DengXian" panose="02010600030101010101" pitchFamily="2" charset="-122"/>
              </a:rPr>
              <a:t>日至</a:t>
            </a:r>
            <a:r>
              <a:rPr lang="en-US" altLang="ja-JP" sz="3974" b="1" spc="49" dirty="0">
                <a:latin typeface="Arial Black" panose="020B0A04020102020204" pitchFamily="34" charset="0"/>
              </a:rPr>
              <a:t>30</a:t>
            </a:r>
            <a:r>
              <a:rPr lang="ja-JP" altLang="en-US" sz="3974" b="1" spc="49" dirty="0">
                <a:latin typeface="DengXian" panose="02010600030101010101" pitchFamily="2" charset="-122"/>
                <a:ea typeface="DengXian" panose="02010600030101010101" pitchFamily="2" charset="-122"/>
              </a:rPr>
              <a:t>日</a:t>
            </a:r>
            <a:endParaRPr lang="en-US" sz="3974" b="1" spc="49" dirty="0">
              <a:latin typeface="Lucida Sans" panose="020B0602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E8F228-EAFA-4DFD-9D84-90AEE0271DA1}"/>
              </a:ext>
            </a:extLst>
          </p:cNvPr>
          <p:cNvSpPr txBox="1"/>
          <p:nvPr/>
        </p:nvSpPr>
        <p:spPr>
          <a:xfrm rot="2928082">
            <a:off x="830691" y="2194759"/>
            <a:ext cx="1836623" cy="2165573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>
              <a:lnSpc>
                <a:spcPts val="1987"/>
              </a:lnSpc>
            </a:pPr>
            <a:r>
              <a:rPr lang="zh-CN" altLang="en-US" sz="2105" b="1" spc="298" dirty="0">
                <a:solidFill>
                  <a:srgbClr val="92278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了解有关铅的事实</a:t>
            </a:r>
            <a:endParaRPr lang="en-US" sz="2105" b="1" spc="298" dirty="0">
              <a:solidFill>
                <a:srgbClr val="92278F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21" name="Picture 20" descr="笔记本电脑的图标">
            <a:extLst>
              <a:ext uri="{FF2B5EF4-FFF2-40B4-BE49-F238E27FC236}">
                <a16:creationId xmlns:a16="http://schemas.microsoft.com/office/drawing/2014/main" id="{E36572C6-7B63-45F3-80F5-DC1014ABAB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069" y="2746672"/>
            <a:ext cx="1333603" cy="133360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E0D6BC4-1EC3-4F9E-B6DB-6A4448A2FFB9}"/>
              </a:ext>
            </a:extLst>
          </p:cNvPr>
          <p:cNvSpPr txBox="1"/>
          <p:nvPr/>
        </p:nvSpPr>
        <p:spPr>
          <a:xfrm rot="18567906">
            <a:off x="5350554" y="2338603"/>
            <a:ext cx="1773281" cy="2004243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>
              <a:lnSpc>
                <a:spcPts val="1987"/>
              </a:lnSpc>
            </a:pPr>
            <a:r>
              <a:rPr lang="zh-CN" altLang="en-US" sz="2105" b="1" spc="298" dirty="0">
                <a:ln w="3175">
                  <a:noFill/>
                </a:ln>
                <a:solidFill>
                  <a:srgbClr val="2677AA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测试您小孩体内的含铅量</a:t>
            </a:r>
            <a:endParaRPr lang="en-US" sz="2105" b="1" spc="298" dirty="0">
              <a:ln w="3175">
                <a:noFill/>
              </a:ln>
              <a:solidFill>
                <a:srgbClr val="2677AA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20" name="Picture 19" descr="家庭的图标">
            <a:extLst>
              <a:ext uri="{FF2B5EF4-FFF2-40B4-BE49-F238E27FC236}">
                <a16:creationId xmlns:a16="http://schemas.microsoft.com/office/drawing/2014/main" id="{8F424B6A-8A3A-428B-AC15-7DFB11A1B1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0295" y="2746672"/>
            <a:ext cx="1333603" cy="1333603"/>
          </a:xfrm>
          <a:prstGeom prst="rect">
            <a:avLst/>
          </a:prstGeom>
        </p:spPr>
      </p:pic>
      <p:sp>
        <p:nvSpPr>
          <p:cNvPr id="23" name="TextBox 2">
            <a:extLst>
              <a:ext uri="{FF2B5EF4-FFF2-40B4-BE49-F238E27FC236}">
                <a16:creationId xmlns:a16="http://schemas.microsoft.com/office/drawing/2014/main" id="{B301DB7D-BB24-4804-92A6-B8C9C04D9776}"/>
              </a:ext>
            </a:extLst>
          </p:cNvPr>
          <p:cNvSpPr txBox="1"/>
          <p:nvPr/>
        </p:nvSpPr>
        <p:spPr>
          <a:xfrm>
            <a:off x="2502716" y="4122766"/>
            <a:ext cx="2889584" cy="129253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4769"/>
              </a:lnSpc>
            </a:pPr>
            <a:r>
              <a:rPr lang="zh-CN" altLang="en-US" sz="3724" spc="49" dirty="0">
                <a:ln w="38100">
                  <a:noFill/>
                </a:ln>
                <a:solidFill>
                  <a:schemeClr val="bg1"/>
                </a:solidFill>
                <a:latin typeface="Lucida Sans" panose="020B0602030504020204" pitchFamily="34" charset="0"/>
              </a:rPr>
              <a:t>预防铅中毒</a:t>
            </a:r>
          </a:p>
          <a:p>
            <a:pPr algn="ctr">
              <a:lnSpc>
                <a:spcPts val="4769"/>
              </a:lnSpc>
            </a:pPr>
            <a:r>
              <a:rPr lang="zh-CN" altLang="en-US" sz="3724" spc="49" dirty="0">
                <a:ln w="38100">
                  <a:noFill/>
                </a:ln>
                <a:solidFill>
                  <a:schemeClr val="bg1"/>
                </a:solidFill>
                <a:latin typeface="Lucida Sans" panose="020B0602030504020204" pitchFamily="34" charset="0"/>
              </a:rPr>
              <a:t>全国行动周</a:t>
            </a:r>
            <a:endParaRPr lang="en-US" sz="3724" spc="49" dirty="0">
              <a:ln w="38100">
                <a:noFill/>
              </a:ln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11DAE8-475A-4F59-B999-603015F11082}"/>
              </a:ext>
            </a:extLst>
          </p:cNvPr>
          <p:cNvSpPr txBox="1"/>
          <p:nvPr/>
        </p:nvSpPr>
        <p:spPr>
          <a:xfrm>
            <a:off x="3018972" y="6328308"/>
            <a:ext cx="1868485" cy="2025874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>
              <a:lnSpc>
                <a:spcPts val="1987"/>
              </a:lnSpc>
            </a:pPr>
            <a:r>
              <a:rPr lang="zh-CN" altLang="en-US" sz="2105" b="1" spc="298" dirty="0">
                <a:solidFill>
                  <a:srgbClr val="F54C35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测试住宅的含铅情况</a:t>
            </a:r>
            <a:endParaRPr lang="en-US" sz="2105" b="1" spc="298" dirty="0">
              <a:solidFill>
                <a:srgbClr val="F54C35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19" name="Picture 18" descr="房子的图标">
            <a:extLst>
              <a:ext uri="{FF2B5EF4-FFF2-40B4-BE49-F238E27FC236}">
                <a16:creationId xmlns:a16="http://schemas.microsoft.com/office/drawing/2014/main" id="{EE1CCB32-2CFA-42B8-A549-697498F0A3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80706" y="6796518"/>
            <a:ext cx="1333603" cy="1333603"/>
          </a:xfrm>
          <a:prstGeom prst="rect">
            <a:avLst/>
          </a:prstGeom>
        </p:spPr>
      </p:pic>
      <p:sp>
        <p:nvSpPr>
          <p:cNvPr id="17" name="Title 15">
            <a:extLst>
              <a:ext uri="{FF2B5EF4-FFF2-40B4-BE49-F238E27FC236}">
                <a16:creationId xmlns:a16="http://schemas.microsoft.com/office/drawing/2014/main" id="{7CD9CDB6-517F-4599-9FFD-14C206DFFAFA}"/>
              </a:ext>
            </a:extLst>
          </p:cNvPr>
          <p:cNvSpPr txBox="1">
            <a:spLocks/>
          </p:cNvSpPr>
          <p:nvPr/>
        </p:nvSpPr>
        <p:spPr>
          <a:xfrm>
            <a:off x="587530" y="8201772"/>
            <a:ext cx="2351969" cy="426073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186" b="1" spc="49" dirty="0">
                <a:solidFill>
                  <a:srgbClr val="002D74"/>
                </a:solidFill>
              </a:rPr>
              <a:t>#LeadFreeKids</a:t>
            </a:r>
          </a:p>
        </p:txBody>
      </p:sp>
      <p:sp>
        <p:nvSpPr>
          <p:cNvPr id="18" name="Title 15">
            <a:extLst>
              <a:ext uri="{FF2B5EF4-FFF2-40B4-BE49-F238E27FC236}">
                <a16:creationId xmlns:a16="http://schemas.microsoft.com/office/drawing/2014/main" id="{227ACF14-0878-4C03-8248-4DC4DA0C0F35}"/>
              </a:ext>
            </a:extLst>
          </p:cNvPr>
          <p:cNvSpPr txBox="1">
            <a:spLocks/>
          </p:cNvSpPr>
          <p:nvPr/>
        </p:nvSpPr>
        <p:spPr>
          <a:xfrm>
            <a:off x="4801838" y="8201772"/>
            <a:ext cx="2351969" cy="426073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186" b="1" spc="49" dirty="0">
                <a:solidFill>
                  <a:srgbClr val="002D74"/>
                </a:solidFill>
              </a:rPr>
              <a:t>#NLPPW2021</a:t>
            </a:r>
          </a:p>
        </p:txBody>
      </p:sp>
      <p:pic>
        <p:nvPicPr>
          <p:cNvPr id="25" name="Picture 24" descr="EPA徽标&#10;住房和城市发展部徽标&#10;铅危害控制与健康家庭办公室徽标&#10;卫生与公共服务部徽标&#10;CDC徽标">
            <a:extLst>
              <a:ext uri="{FF2B5EF4-FFF2-40B4-BE49-F238E27FC236}">
                <a16:creationId xmlns:a16="http://schemas.microsoft.com/office/drawing/2014/main" id="{4F559947-0D68-412F-B39C-403BCF10E1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39" y="8685865"/>
            <a:ext cx="6262526" cy="9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2" ma:contentTypeDescription="Create a new document." ma:contentTypeScope="" ma:versionID="bab1276dae7e759baa816131c5590135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e4b478ed07199bcfc5ae6fb916156e0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2021-09-20T09:20:24+00:00</Document_x0020_Creation_x0020_Date>
    <_Source xmlns="http://schemas.microsoft.com/sharepoint/v3/fields" xsi:nil="true"/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National Flyer - Chinese - 2021</TermName>
          <TermId xmlns="http://schemas.microsoft.com/office/infopath/2007/PartnerControls">ceb3b97f-c209-4515-85f8-94ca1cf32ed7</TermId>
        </TermInfo>
      </Terms>
    </TaxKeywordTaxHTField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534</Value>
    </TaxCatchAll>
  </documentManagement>
</p:properties>
</file>

<file path=customXml/itemProps1.xml><?xml version="1.0" encoding="utf-8"?>
<ds:datastoreItem xmlns:ds="http://schemas.openxmlformats.org/officeDocument/2006/customXml" ds:itemID="{3BCE8206-1384-4546-B5BA-E6B66832361A}"/>
</file>

<file path=customXml/itemProps2.xml><?xml version="1.0" encoding="utf-8"?>
<ds:datastoreItem xmlns:ds="http://schemas.openxmlformats.org/officeDocument/2006/customXml" ds:itemID="{C047D089-CFFD-4396-BA00-541941947B6C}"/>
</file>

<file path=customXml/itemProps3.xml><?xml version="1.0" encoding="utf-8"?>
<ds:datastoreItem xmlns:ds="http://schemas.openxmlformats.org/officeDocument/2006/customXml" ds:itemID="{78FA1CEA-D77F-466E-8D7D-0150F2D40972}"/>
</file>

<file path=customXml/itemProps4.xml><?xml version="1.0" encoding="utf-8"?>
<ds:datastoreItem xmlns:ds="http://schemas.openxmlformats.org/officeDocument/2006/customXml" ds:itemID="{7A4B30EA-2834-4097-803B-D141E26FEA21}"/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49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DengXian</vt:lpstr>
      <vt:lpstr>Arial</vt:lpstr>
      <vt:lpstr>Arial Black</vt:lpstr>
      <vt:lpstr>Lucida Sans</vt:lpstr>
      <vt:lpstr>Office Theme</vt:lpstr>
      <vt:lpstr>PowerPoint Presentation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Flyer - Chinese - 2021</dc:title>
  <dc:subject>National Flyer - Chinese - 2021</dc:subject>
  <dc:creator>EPA</dc:creator>
  <cp:keywords>National Flyer - Chinese - 2021</cp:keywords>
  <cp:lastModifiedBy>Elhagmusa, Amira (US)</cp:lastModifiedBy>
  <cp:revision>35</cp:revision>
  <dcterms:created xsi:type="dcterms:W3CDTF">2019-07-18T17:17:21Z</dcterms:created>
  <dcterms:modified xsi:type="dcterms:W3CDTF">2021-09-17T17:44:41Z</dcterms:modified>
  <cp:category>EPA, NLPPW, Chinese, 2021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0x01010046E555EE6AEA6F4E90DC1EE56A20DF84</vt:lpwstr>
  </property>
  <property fmtid="{D5CDD505-2E9C-101B-9397-08002B2CF9AE}" pid="3" name="TaxKeyword">
    <vt:lpwstr>534;#National Flyer - Chinese - 2021|ceb3b97f-c209-4515-85f8-94ca1cf32ed7</vt:lpwstr>
  </property>
  <property fmtid="{D5CDD505-2E9C-101B-9397-08002B2CF9AE}" pid="4" name="e3f09c3df709400db2417a7161762d62">
    <vt:lpwstr/>
  </property>
  <property fmtid="{D5CDD505-2E9C-101B-9397-08002B2CF9AE}" pid="5" name="EPA_x0020_Subject">
    <vt:lpwstr/>
  </property>
  <property fmtid="{D5CDD505-2E9C-101B-9397-08002B2CF9AE}" pid="6" name="Document Type">
    <vt:lpwstr/>
  </property>
  <property fmtid="{D5CDD505-2E9C-101B-9397-08002B2CF9AE}" pid="7" name="EPA Subject">
    <vt:lpwstr/>
  </property>
</Properties>
</file>