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19"/>
  </p:notesMasterIdLst>
  <p:handoutMasterIdLst>
    <p:handoutMasterId r:id="rId20"/>
  </p:handoutMasterIdLst>
  <p:sldIdLst>
    <p:sldId id="256" r:id="rId6"/>
    <p:sldId id="313" r:id="rId7"/>
    <p:sldId id="282" r:id="rId8"/>
    <p:sldId id="415" r:id="rId9"/>
    <p:sldId id="412" r:id="rId10"/>
    <p:sldId id="413" r:id="rId11"/>
    <p:sldId id="263" r:id="rId12"/>
    <p:sldId id="264" r:id="rId13"/>
    <p:sldId id="284" r:id="rId14"/>
    <p:sldId id="414" r:id="rId15"/>
    <p:sldId id="300" r:id="rId16"/>
    <p:sldId id="411" r:id="rId17"/>
    <p:sldId id="41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rner, Nicholas" initials="TN" lastIdx="20" clrIdx="0">
    <p:extLst>
      <p:ext uri="{19B8F6BF-5375-455C-9EA6-DF929625EA0E}">
        <p15:presenceInfo xmlns:p15="http://schemas.microsoft.com/office/powerpoint/2012/main" userId="S::Turner.Nicholas@epa.gov::435c50aa-33f6-41ae-8712-6780479ba27d" providerId="AD"/>
      </p:ext>
    </p:extLst>
  </p:cmAuthor>
  <p:cmAuthor id="2" name="Hou, Ariel" initials="HA" lastIdx="20" clrIdx="1">
    <p:extLst>
      <p:ext uri="{19B8F6BF-5375-455C-9EA6-DF929625EA0E}">
        <p15:presenceInfo xmlns:p15="http://schemas.microsoft.com/office/powerpoint/2012/main" userId="S::hou.ariel@epa.gov::09009c68-7e15-4995-9389-88c09417d7f5" providerId="AD"/>
      </p:ext>
    </p:extLst>
  </p:cmAuthor>
  <p:cmAuthor id="3" name="Gallagher, Jeffrey" initials="GJ" lastIdx="23" clrIdx="2">
    <p:extLst>
      <p:ext uri="{19B8F6BF-5375-455C-9EA6-DF929625EA0E}">
        <p15:presenceInfo xmlns:p15="http://schemas.microsoft.com/office/powerpoint/2012/main" userId="S::Gallagher.Jeffrey@epa.gov::c4094631-0771-4765-8801-1c061e7ef4d4" providerId="AD"/>
      </p:ext>
    </p:extLst>
  </p:cmAuthor>
  <p:cmAuthor id="4" name="Butler, Tristan" initials="BT" lastIdx="1" clrIdx="3">
    <p:extLst>
      <p:ext uri="{19B8F6BF-5375-455C-9EA6-DF929625EA0E}">
        <p15:presenceInfo xmlns:p15="http://schemas.microsoft.com/office/powerpoint/2012/main" userId="S::butler.tristan@epa.gov::409a9d6e-b903-47ae-9b79-7f6f28e19c7b" providerId="AD"/>
      </p:ext>
    </p:extLst>
  </p:cmAuthor>
  <p:cmAuthor id="5" name="Louis Scarano" initials="gs" lastIdx="7" clrIdx="4">
    <p:extLst>
      <p:ext uri="{19B8F6BF-5375-455C-9EA6-DF929625EA0E}">
        <p15:presenceInfo xmlns:p15="http://schemas.microsoft.com/office/powerpoint/2012/main" userId="Louis Scarano" providerId="None"/>
      </p:ext>
    </p:extLst>
  </p:cmAuthor>
  <p:cmAuthor id="6" name="Johnson, Harrison (Danielle)" initials="J(" lastIdx="17" clrIdx="5">
    <p:extLst>
      <p:ext uri="{19B8F6BF-5375-455C-9EA6-DF929625EA0E}">
        <p15:presenceInfo xmlns:p15="http://schemas.microsoft.com/office/powerpoint/2012/main" userId="S::johnson.harrison@epa.gov::d3d0307f-f2d4-44dd-aca0-2e761c248331" providerId="AD"/>
      </p:ext>
    </p:extLst>
  </p:cmAuthor>
  <p:cmAuthor id="7" name="Camacho, Iris" initials="CI" lastIdx="77" clrIdx="6">
    <p:extLst>
      <p:ext uri="{19B8F6BF-5375-455C-9EA6-DF929625EA0E}">
        <p15:presenceInfo xmlns:p15="http://schemas.microsoft.com/office/powerpoint/2012/main" userId="S::Camacho.Iris@epa.gov::4b543dbe-3d70-496f-a521-a628f96ac493" providerId="AD"/>
      </p:ext>
    </p:extLst>
  </p:cmAuthor>
  <p:cmAuthor id="8" name="Passe, Loraine" initials="PL" lastIdx="13" clrIdx="7">
    <p:extLst>
      <p:ext uri="{19B8F6BF-5375-455C-9EA6-DF929625EA0E}">
        <p15:presenceInfo xmlns:p15="http://schemas.microsoft.com/office/powerpoint/2012/main" userId="S::Passe.Loraine@epa.gov::496aac52-2a89-48e7-9723-d5635cf8d0f7" providerId="AD"/>
      </p:ext>
    </p:extLst>
  </p:cmAuthor>
  <p:cmAuthor id="9" name="Cathy Fehrenbacher" initials="CF" lastIdx="45" clrIdx="8">
    <p:extLst>
      <p:ext uri="{19B8F6BF-5375-455C-9EA6-DF929625EA0E}">
        <p15:presenceInfo xmlns:p15="http://schemas.microsoft.com/office/powerpoint/2012/main" userId="Cathy Fehrenbacher" providerId="None"/>
      </p:ext>
    </p:extLst>
  </p:cmAuthor>
  <p:cmAuthor id="10" name="Mottl, Nathan" initials="MN" lastIdx="10" clrIdx="9">
    <p:extLst>
      <p:ext uri="{19B8F6BF-5375-455C-9EA6-DF929625EA0E}">
        <p15:presenceInfo xmlns:p15="http://schemas.microsoft.com/office/powerpoint/2012/main" userId="S::mottl.nathan@epa.gov::79a85b37-0b4b-42e6-a345-9346a4d5b3e9" providerId="AD"/>
      </p:ext>
    </p:extLst>
  </p:cmAuthor>
  <p:cmAuthor id="11" name="Avcin, Joseph" initials="AJ" lastIdx="8" clrIdx="10">
    <p:extLst>
      <p:ext uri="{19B8F6BF-5375-455C-9EA6-DF929625EA0E}">
        <p15:presenceInfo xmlns:p15="http://schemas.microsoft.com/office/powerpoint/2012/main" userId="S::avcin.joe@epa.gov::06272bea-c0b1-4bb8-9f10-6c72190346a3" providerId="AD"/>
      </p:ext>
    </p:extLst>
  </p:cmAuthor>
  <p:cmAuthor id="12" name="OPPT" initials="OPPT" lastIdx="46" clrIdx="11">
    <p:extLst>
      <p:ext uri="{19B8F6BF-5375-455C-9EA6-DF929625EA0E}">
        <p15:presenceInfo xmlns:p15="http://schemas.microsoft.com/office/powerpoint/2012/main" userId="OPPT" providerId="None"/>
      </p:ext>
    </p:extLst>
  </p:cmAuthor>
  <p:cmAuthor id="13" name="Louis" initials="L" lastIdx="4" clrIdx="12">
    <p:extLst>
      <p:ext uri="{19B8F6BF-5375-455C-9EA6-DF929625EA0E}">
        <p15:presenceInfo xmlns:p15="http://schemas.microsoft.com/office/powerpoint/2012/main" userId="S::Scarano.Louis@epa.gov::15045634-febc-4016-b8f0-ab08e5421c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3DC345-6091-4086-9CF6-6B37C531BF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143ED7-5C4D-4DC6-B8AC-0BD2C44C1D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7BF0D2-6367-4CD0-8E96-03D627C0B539}" type="datetimeFigureOut">
              <a:rPr lang="en-US" smtClean="0"/>
              <a:t>3/23/2022</a:t>
            </a:fld>
            <a:endParaRPr lang="en-US"/>
          </a:p>
        </p:txBody>
      </p:sp>
      <p:sp>
        <p:nvSpPr>
          <p:cNvPr id="4" name="Footer Placeholder 3">
            <a:extLst>
              <a:ext uri="{FF2B5EF4-FFF2-40B4-BE49-F238E27FC236}">
                <a16:creationId xmlns:a16="http://schemas.microsoft.com/office/drawing/2014/main" id="{507ECFC8-0F22-43B5-A215-D5C13CE8D2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EA688B-52C3-4048-90AF-AB8CF996EF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47B8EC-12C8-4B1E-89EB-9D3E49869504}" type="slidenum">
              <a:rPr lang="en-US" smtClean="0"/>
              <a:t>‹#›</a:t>
            </a:fld>
            <a:endParaRPr lang="en-US"/>
          </a:p>
        </p:txBody>
      </p:sp>
    </p:spTree>
    <p:extLst>
      <p:ext uri="{BB962C8B-B14F-4D97-AF65-F5344CB8AC3E}">
        <p14:creationId xmlns:p14="http://schemas.microsoft.com/office/powerpoint/2010/main" val="3230311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00AC6-85EA-46F8-AF96-906A5BF87266}" type="datetimeFigureOut">
              <a:rPr lang="en-US" smtClean="0"/>
              <a:t>3/23/2022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044FA-2A52-4267-8EAF-B10D805B5244}" type="slidenum">
              <a:rPr lang="en-US" smtClean="0"/>
              <a:t>‹#›</a:t>
            </a:fld>
            <a:endParaRPr lang="en-US"/>
          </a:p>
        </p:txBody>
      </p:sp>
    </p:spTree>
    <p:extLst>
      <p:ext uri="{BB962C8B-B14F-4D97-AF65-F5344CB8AC3E}">
        <p14:creationId xmlns:p14="http://schemas.microsoft.com/office/powerpoint/2010/main" val="639893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1</a:t>
            </a:fld>
            <a:endParaRPr lang="en-US"/>
          </a:p>
        </p:txBody>
      </p:sp>
    </p:spTree>
    <p:extLst>
      <p:ext uri="{BB962C8B-B14F-4D97-AF65-F5344CB8AC3E}">
        <p14:creationId xmlns:p14="http://schemas.microsoft.com/office/powerpoint/2010/main" val="293581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D044FA-2A52-4267-8EAF-B10D805B5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5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D044FA-2A52-4267-8EAF-B10D805B5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52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13</a:t>
            </a:fld>
            <a:endParaRPr lang="en-US"/>
          </a:p>
        </p:txBody>
      </p:sp>
    </p:spTree>
    <p:extLst>
      <p:ext uri="{BB962C8B-B14F-4D97-AF65-F5344CB8AC3E}">
        <p14:creationId xmlns:p14="http://schemas.microsoft.com/office/powerpoint/2010/main" val="243880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3</a:t>
            </a:fld>
            <a:endParaRPr lang="en-US"/>
          </a:p>
        </p:txBody>
      </p:sp>
    </p:spTree>
    <p:extLst>
      <p:ext uri="{BB962C8B-B14F-4D97-AF65-F5344CB8AC3E}">
        <p14:creationId xmlns:p14="http://schemas.microsoft.com/office/powerpoint/2010/main" val="375261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4</a:t>
            </a:fld>
            <a:endParaRPr lang="en-US"/>
          </a:p>
        </p:txBody>
      </p:sp>
    </p:spTree>
    <p:extLst>
      <p:ext uri="{BB962C8B-B14F-4D97-AF65-F5344CB8AC3E}">
        <p14:creationId xmlns:p14="http://schemas.microsoft.com/office/powerpoint/2010/main" val="115934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D044FA-2A52-4267-8EAF-B10D805B5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31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D044FA-2A52-4267-8EAF-B10D805B5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75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7</a:t>
            </a:fld>
            <a:endParaRPr lang="en-US"/>
          </a:p>
        </p:txBody>
      </p:sp>
    </p:spTree>
    <p:extLst>
      <p:ext uri="{BB962C8B-B14F-4D97-AF65-F5344CB8AC3E}">
        <p14:creationId xmlns:p14="http://schemas.microsoft.com/office/powerpoint/2010/main" val="236135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pPr>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8</a:t>
            </a:fld>
            <a:endParaRPr lang="en-US"/>
          </a:p>
        </p:txBody>
      </p:sp>
    </p:spTree>
    <p:extLst>
      <p:ext uri="{BB962C8B-B14F-4D97-AF65-F5344CB8AC3E}">
        <p14:creationId xmlns:p14="http://schemas.microsoft.com/office/powerpoint/2010/main" val="65191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D044FA-2A52-4267-8EAF-B10D805B5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8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044FA-2A52-4267-8EAF-B10D805B5244}" type="slidenum">
              <a:rPr lang="en-US" smtClean="0"/>
              <a:t>10</a:t>
            </a:fld>
            <a:endParaRPr lang="en-US"/>
          </a:p>
        </p:txBody>
      </p:sp>
    </p:spTree>
    <p:extLst>
      <p:ext uri="{BB962C8B-B14F-4D97-AF65-F5344CB8AC3E}">
        <p14:creationId xmlns:p14="http://schemas.microsoft.com/office/powerpoint/2010/main" val="14346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6254C9-5960-44A0-861C-2E57B67E0AAC}"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382479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DC20D-9013-4DAB-8A13-C55BC769CC19}"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221228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E01BF-85C7-4199-BA25-6DAEAAB28429}"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137385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0ACD9-BAA2-4E0F-B9DF-79A43F599C40}"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87406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F3F8D-087E-41B0-8031-F3036D061DC8}"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414401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A1C4BC-ECC8-445B-957F-1B28EC7C9533}"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289284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CC9ED9-BEB6-45EE-B105-6A92218972A2}" type="datetime1">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194028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544417-2DC7-4DCF-90C6-D3F99761D78A}" type="datetime1">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295007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848B7-59D8-43FA-BEF4-375800CD656C}" type="datetime1">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137564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BA83DB-A4B9-4CDB-8C3B-623EE51DB995}"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224070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1A98C7-1EF6-4234-B425-C2F1376C20EF}"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B916C-41D4-452A-9695-1DB2527227F6}" type="slidenum">
              <a:rPr lang="en-US" smtClean="0"/>
              <a:t>‹#›</a:t>
            </a:fld>
            <a:endParaRPr lang="en-US"/>
          </a:p>
        </p:txBody>
      </p:sp>
    </p:spTree>
    <p:extLst>
      <p:ext uri="{BB962C8B-B14F-4D97-AF65-F5344CB8AC3E}">
        <p14:creationId xmlns:p14="http://schemas.microsoft.com/office/powerpoint/2010/main" val="17936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72976-8E36-4407-9040-FB62C0430D92}" type="datetime1">
              <a:rPr lang="en-US" smtClean="0"/>
              <a:t>3/23/2022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916C-41D4-452A-9695-1DB2527227F6}" type="slidenum">
              <a:rPr lang="en-US" smtClean="0"/>
              <a:t>‹#›</a:t>
            </a:fld>
            <a:endParaRPr lang="en-US"/>
          </a:p>
        </p:txBody>
      </p:sp>
    </p:spTree>
    <p:extLst>
      <p:ext uri="{BB962C8B-B14F-4D97-AF65-F5344CB8AC3E}">
        <p14:creationId xmlns:p14="http://schemas.microsoft.com/office/powerpoint/2010/main" val="31666255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mailto:Alwood.Jim@epa.gov" TargetMode="External"/><Relationship Id="rId13" Type="http://schemas.openxmlformats.org/officeDocument/2006/relationships/hyperlink" Target="https://www.epa.gov/sustainable-futures" TargetMode="External"/><Relationship Id="rId3" Type="http://schemas.openxmlformats.org/officeDocument/2006/relationships/slideLayout" Target="../slideLayouts/slideLayout1.xml"/><Relationship Id="rId7" Type="http://schemas.openxmlformats.org/officeDocument/2006/relationships/hyperlink" Target="mailto:gallagher.jeffrey@epa.gov" TargetMode="External"/><Relationship Id="rId12" Type="http://schemas.openxmlformats.org/officeDocument/2006/relationships/hyperlink" Target="https://www.epa.gov/reviewing-new-chemicals-under-toxic-substances-control-act-tsca/points-consider-when-preparing-tsca" TargetMode="External"/><Relationship Id="rId2" Type="http://schemas.openxmlformats.org/officeDocument/2006/relationships/audio" Target="../media/media13.m4a"/><Relationship Id="rId16" Type="http://schemas.openxmlformats.org/officeDocument/2006/relationships/image" Target="../media/image2.png"/><Relationship Id="rId1" Type="http://schemas.microsoft.com/office/2007/relationships/media" Target="../media/media13.m4a"/><Relationship Id="rId6" Type="http://schemas.openxmlformats.org/officeDocument/2006/relationships/hyperlink" Target="mailto:Anapolle.Kent@epa.gov" TargetMode="External"/><Relationship Id="rId11" Type="http://schemas.openxmlformats.org/officeDocument/2006/relationships/hyperlink" Target="https://www.epa.gov/reviewing-new-chemicals-under-toxic-substances-control-act-tsca/filing-pre-manufacture-notice-epa" TargetMode="External"/><Relationship Id="rId5" Type="http://schemas.openxmlformats.org/officeDocument/2006/relationships/image" Target="../media/image1.png"/><Relationship Id="rId15" Type="http://schemas.openxmlformats.org/officeDocument/2006/relationships/hyperlink" Target="https://www.epa.gov/tsca-screening-tools" TargetMode="External"/><Relationship Id="rId10" Type="http://schemas.openxmlformats.org/officeDocument/2006/relationships/hyperlink" Target="https://www.epa.gov/reviewing-new-chemicals-under-toxic-substances-control-act-tsca/integrated-approach-biofuel" TargetMode="External"/><Relationship Id="rId4" Type="http://schemas.openxmlformats.org/officeDocument/2006/relationships/notesSlide" Target="../notesSlides/notesSlide12.xml"/><Relationship Id="rId9" Type="http://schemas.openxmlformats.org/officeDocument/2006/relationships/hyperlink" Target="mailto:Rutigliano.Marian@epa.gov" TargetMode="External"/><Relationship Id="rId14" Type="http://schemas.openxmlformats.org/officeDocument/2006/relationships/hyperlink" Target="https://www.epa.gov/assessing-and-managing-chemicals-under-tsca/alternative-test-methods-and-strategies-reduc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echo.epa.gov/facilities/facility-search/results"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12AB-2F6C-4B94-AB4A-B0B6F62B5D7F}"/>
              </a:ext>
            </a:extLst>
          </p:cNvPr>
          <p:cNvSpPr>
            <a:spLocks noGrp="1"/>
          </p:cNvSpPr>
          <p:nvPr>
            <p:ph type="ctrTitle"/>
          </p:nvPr>
        </p:nvSpPr>
        <p:spPr>
          <a:xfrm>
            <a:off x="517236" y="78352"/>
            <a:ext cx="3731492" cy="5925284"/>
          </a:xfrm>
        </p:spPr>
        <p:txBody>
          <a:bodyPr anchor="ctr">
            <a:noAutofit/>
          </a:bodyPr>
          <a:lstStyle/>
          <a:p>
            <a:pPr algn="l"/>
            <a:r>
              <a:rPr lang="en-US" sz="4000" b="1"/>
              <a:t>Biofuel Premanufacture Notices: </a:t>
            </a:r>
            <a:br>
              <a:rPr lang="en-US" sz="3600" b="1"/>
            </a:br>
            <a:br>
              <a:rPr lang="en-US" sz="3600" b="1"/>
            </a:br>
            <a:r>
              <a:rPr lang="en-US" sz="3600" i="1"/>
              <a:t>New Chemical Risk Assessment and Applications of</a:t>
            </a:r>
            <a:br>
              <a:rPr lang="en-US" sz="3600" i="1"/>
            </a:br>
            <a:r>
              <a:rPr lang="en-US" sz="3600" i="1"/>
              <a:t>Tools and Models</a:t>
            </a:r>
            <a:endParaRPr lang="en-US" sz="3600" i="1">
              <a:ln w="0"/>
              <a:effectLst>
                <a:outerShdw blurRad="38100" dist="19050" dir="2700000" algn="tl" rotWithShape="0">
                  <a:schemeClr val="dk1">
                    <a:alpha val="40000"/>
                  </a:schemeClr>
                </a:outerShdw>
              </a:effectLst>
            </a:endParaRPr>
          </a:p>
        </p:txBody>
      </p:sp>
      <p:sp>
        <p:nvSpPr>
          <p:cNvPr id="3" name="Subtitle 2">
            <a:extLst>
              <a:ext uri="{FF2B5EF4-FFF2-40B4-BE49-F238E27FC236}">
                <a16:creationId xmlns:a16="http://schemas.microsoft.com/office/drawing/2014/main" id="{DEADA97E-E384-4765-95B5-3A74948E33B7}"/>
              </a:ext>
            </a:extLst>
          </p:cNvPr>
          <p:cNvSpPr>
            <a:spLocks noGrp="1"/>
          </p:cNvSpPr>
          <p:nvPr>
            <p:ph type="subTitle" idx="1"/>
          </p:nvPr>
        </p:nvSpPr>
        <p:spPr>
          <a:xfrm>
            <a:off x="517237" y="6003636"/>
            <a:ext cx="3731492" cy="320964"/>
          </a:xfrm>
        </p:spPr>
        <p:txBody>
          <a:bodyPr anchor="t">
            <a:normAutofit lnSpcReduction="10000"/>
          </a:bodyPr>
          <a:lstStyle/>
          <a:p>
            <a:pPr algn="l">
              <a:spcBef>
                <a:spcPts val="600"/>
              </a:spcBef>
            </a:pPr>
            <a:r>
              <a:rPr lang="en-US" sz="1800" b="1">
                <a:cs typeface="Calibri"/>
              </a:rPr>
              <a:t>March 23, 2022</a:t>
            </a:r>
            <a:endParaRPr lang="en-US" sz="1800" b="1"/>
          </a:p>
        </p:txBody>
      </p:sp>
      <p:pic>
        <p:nvPicPr>
          <p:cNvPr id="4" name="Picture 3">
            <a:extLst>
              <a:ext uri="{FF2B5EF4-FFF2-40B4-BE49-F238E27FC236}">
                <a16:creationId xmlns:a16="http://schemas.microsoft.com/office/drawing/2014/main" id="{965BF66A-3002-461F-A494-91A86AC73562}"/>
              </a:ext>
            </a:extLst>
          </p:cNvPr>
          <p:cNvPicPr>
            <a:picLocks noChangeAspect="1"/>
          </p:cNvPicPr>
          <p:nvPr/>
        </p:nvPicPr>
        <p:blipFill rotWithShape="1">
          <a:blip r:embed="rId5">
            <a:duotone>
              <a:prstClr val="black"/>
              <a:prstClr val="white"/>
            </a:duotone>
          </a:blip>
          <a:srcRect l="30859" r="23192"/>
          <a:stretch/>
        </p:blipFill>
        <p:spPr>
          <a:xfrm>
            <a:off x="4593573" y="10"/>
            <a:ext cx="4550429" cy="6857990"/>
          </a:xfrm>
          <a:custGeom>
            <a:avLst/>
            <a:gdLst/>
            <a:ahLst/>
            <a:cxnLst/>
            <a:rect l="l" t="t" r="r" b="b"/>
            <a:pathLst>
              <a:path w="6067239" h="6858000">
                <a:moveTo>
                  <a:pt x="1619628" y="0"/>
                </a:moveTo>
                <a:lnTo>
                  <a:pt x="6067239" y="0"/>
                </a:lnTo>
                <a:lnTo>
                  <a:pt x="6067239"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pic>
        <p:nvPicPr>
          <p:cNvPr id="5" name="Audio 4">
            <a:hlinkClick r:id="" action="ppaction://media"/>
            <a:extLst>
              <a:ext uri="{FF2B5EF4-FFF2-40B4-BE49-F238E27FC236}">
                <a16:creationId xmlns:a16="http://schemas.microsoft.com/office/drawing/2014/main" id="{9156A4D4-1889-493F-99A0-D96677E55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75357414"/>
      </p:ext>
    </p:extLst>
  </p:cSld>
  <p:clrMapOvr>
    <a:masterClrMapping/>
  </p:clrMapOvr>
  <mc:AlternateContent xmlns:mc="http://schemas.openxmlformats.org/markup-compatibility/2006" xmlns:p14="http://schemas.microsoft.com/office/powerpoint/2010/main">
    <mc:Choice Requires="p14">
      <p:transition spd="slow" p14:dur="2000" advTm="17718"/>
    </mc:Choice>
    <mc:Fallback xmlns="">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B9F68D7A-4DAA-4143-8F02-654D2E4CCA8F}"/>
              </a:ext>
            </a:extLst>
          </p:cNvPr>
          <p:cNvSpPr>
            <a:spLocks noGrp="1"/>
          </p:cNvSpPr>
          <p:nvPr>
            <p:ph type="sldNum" sz="quarter" idx="12"/>
          </p:nvPr>
        </p:nvSpPr>
        <p:spPr>
          <a:xfrm>
            <a:off x="6603999" y="6356350"/>
            <a:ext cx="2057400"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D36B916C-41D4-452A-9695-1DB2527227F6}" type="slidenum">
              <a:rPr kumimoji="0" lang="en-US" b="0" i="0" u="none" strike="noStrike" cap="none" spc="0" normalizeH="0" baseline="0" noProof="0">
                <a:ln>
                  <a:noFill/>
                </a:ln>
                <a:effectLst/>
                <a:uLnTx/>
                <a:uFillTx/>
              </a:rPr>
              <a:pPr marR="0" lvl="0" indent="0" defTabSz="914400" fontAlgn="auto">
                <a:spcBef>
                  <a:spcPts val="0"/>
                </a:spcBef>
                <a:spcAft>
                  <a:spcPts val="600"/>
                </a:spcAft>
                <a:buClrTx/>
                <a:buSzTx/>
                <a:buFontTx/>
                <a:buNone/>
                <a:tabLst/>
                <a:defRPr/>
              </a:pPr>
              <a:t>10</a:t>
            </a:fld>
            <a:endParaRPr kumimoji="0" lang="en-US" b="0" i="0" u="none" strike="noStrike" cap="none" spc="0" normalizeH="0" baseline="0" noProof="0">
              <a:ln>
                <a:noFill/>
              </a:ln>
              <a:effectLst/>
              <a:uLnTx/>
              <a:uFillTx/>
            </a:endParaRPr>
          </a:p>
        </p:txBody>
      </p:sp>
      <p:sp>
        <p:nvSpPr>
          <p:cNvPr id="5" name="Title 4">
            <a:extLst>
              <a:ext uri="{FF2B5EF4-FFF2-40B4-BE49-F238E27FC236}">
                <a16:creationId xmlns:a16="http://schemas.microsoft.com/office/drawing/2014/main" id="{8D03B9B7-E386-46F5-8501-82E9EC84A716}"/>
              </a:ext>
            </a:extLst>
          </p:cNvPr>
          <p:cNvSpPr>
            <a:spLocks noGrp="1"/>
          </p:cNvSpPr>
          <p:nvPr>
            <p:ph type="title"/>
          </p:nvPr>
        </p:nvSpPr>
        <p:spPr>
          <a:xfrm>
            <a:off x="628650" y="74114"/>
            <a:ext cx="7886700" cy="796501"/>
          </a:xfrm>
        </p:spPr>
        <p:txBody>
          <a:bodyPr>
            <a:normAutofit/>
          </a:bodyPr>
          <a:lstStyle/>
          <a:p>
            <a:pPr algn="ctr"/>
            <a:r>
              <a:rPr lang="en-US" b="1"/>
              <a:t>Hazard Assessment</a:t>
            </a:r>
          </a:p>
        </p:txBody>
      </p:sp>
      <p:sp>
        <p:nvSpPr>
          <p:cNvPr id="10" name="Content Placeholder 2">
            <a:extLst>
              <a:ext uri="{FF2B5EF4-FFF2-40B4-BE49-F238E27FC236}">
                <a16:creationId xmlns:a16="http://schemas.microsoft.com/office/drawing/2014/main" id="{9671EAC7-A77A-48E7-9C09-35EB74BEC67E}"/>
              </a:ext>
            </a:extLst>
          </p:cNvPr>
          <p:cNvSpPr txBox="1">
            <a:spLocks/>
          </p:cNvSpPr>
          <p:nvPr/>
        </p:nvSpPr>
        <p:spPr>
          <a:xfrm>
            <a:off x="860508" y="944729"/>
            <a:ext cx="7271675" cy="54709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Background and Challenges</a:t>
            </a:r>
            <a:endParaRPr lang="en-US" sz="1600" dirty="0"/>
          </a:p>
          <a:p>
            <a:r>
              <a:rPr lang="en-US" sz="1600" dirty="0"/>
              <a:t>Data on the new chemical substance or an analogous biofuel are preferred, but few submissions include toxicological or composition data</a:t>
            </a:r>
          </a:p>
          <a:p>
            <a:r>
              <a:rPr lang="en-US" sz="1600" dirty="0"/>
              <a:t>EPA often lacks acute/chronic environmental test data on the new chemical substance and the analogous substances</a:t>
            </a:r>
            <a:endParaRPr lang="en-US" sz="1600" dirty="0">
              <a:cs typeface="Calibri"/>
            </a:endParaRPr>
          </a:p>
          <a:p>
            <a:pPr>
              <a:lnSpc>
                <a:spcPct val="70000"/>
              </a:lnSpc>
            </a:pPr>
            <a:r>
              <a:rPr lang="en-US" sz="1600" dirty="0"/>
              <a:t>There are challenges in performing read-across approaches and route-to-route extrapolations with analogous substances of variable composition </a:t>
            </a:r>
          </a:p>
          <a:p>
            <a:pPr marL="0" indent="0">
              <a:buNone/>
            </a:pPr>
            <a:r>
              <a:rPr lang="en-US" sz="1600" b="1" dirty="0"/>
              <a:t>Assessment Approach</a:t>
            </a:r>
            <a:endParaRPr lang="en-US" sz="1600" b="1" dirty="0">
              <a:cs typeface="Calibri"/>
            </a:endParaRPr>
          </a:p>
          <a:p>
            <a:r>
              <a:rPr lang="en-US" sz="1600" dirty="0"/>
              <a:t>Use the data/information hierarchy</a:t>
            </a:r>
            <a:endParaRPr lang="en-US" sz="1600" dirty="0">
              <a:effectLst/>
            </a:endParaRPr>
          </a:p>
          <a:p>
            <a:pPr>
              <a:lnSpc>
                <a:spcPct val="70000"/>
              </a:lnSpc>
              <a:defRPr/>
            </a:pPr>
            <a:r>
              <a:rPr lang="en-US" sz="1600" dirty="0">
                <a:effectLst/>
              </a:rPr>
              <a:t>When applicable, the environmental analysis will consider the combined effects of the </a:t>
            </a:r>
            <a:r>
              <a:rPr lang="en-US" sz="1600" dirty="0"/>
              <a:t>individual mixture</a:t>
            </a:r>
            <a:r>
              <a:rPr lang="en-US" sz="1600" dirty="0">
                <a:effectLst/>
              </a:rPr>
              <a:t> constituents</a:t>
            </a:r>
            <a:r>
              <a:rPr lang="en-US" sz="1600" dirty="0"/>
              <a:t>;</a:t>
            </a:r>
            <a:r>
              <a:rPr lang="en-US" sz="1600" dirty="0">
                <a:effectLst/>
              </a:rPr>
              <a:t> assuming additivity and a non-polar narcosis mode of action</a:t>
            </a:r>
          </a:p>
          <a:p>
            <a:pPr>
              <a:lnSpc>
                <a:spcPct val="70000"/>
              </a:lnSpc>
              <a:defRPr/>
            </a:pPr>
            <a:r>
              <a:rPr lang="en-US" sz="1600" dirty="0"/>
              <a:t>Relies on a database of repeat-dose PODs for petroleum components and analogous substances when evaluating the health effects of the new chemical substance</a:t>
            </a:r>
            <a:endParaRPr lang="en-US" sz="1600" strike="sngStrike" dirty="0">
              <a:effectLst/>
              <a:highlight>
                <a:srgbClr val="FFFF00"/>
              </a:highlight>
              <a:cs typeface="Calibri"/>
            </a:endParaRPr>
          </a:p>
          <a:p>
            <a:pPr marL="0">
              <a:spcBef>
                <a:spcPts val="0"/>
              </a:spcBef>
            </a:pPr>
            <a:endParaRPr lang="en-US" sz="1600" b="1" dirty="0"/>
          </a:p>
          <a:p>
            <a:pPr marL="0" indent="0">
              <a:spcBef>
                <a:spcPts val="0"/>
              </a:spcBef>
              <a:buNone/>
            </a:pPr>
            <a:r>
              <a:rPr lang="en-US" sz="1600" b="1" dirty="0"/>
              <a:t>Streamlining Efforts</a:t>
            </a:r>
            <a:endParaRPr lang="en-US" sz="1600" b="1" dirty="0">
              <a:cs typeface="Calibri"/>
            </a:endParaRPr>
          </a:p>
          <a:p>
            <a:pPr>
              <a:defRPr/>
            </a:pPr>
            <a:r>
              <a:rPr lang="en-US" sz="1600" dirty="0"/>
              <a:t>Developing considerations for evaluating sufficiently similar analogous substances when data are limited or unavailable</a:t>
            </a:r>
            <a:endParaRPr lang="en-US" sz="1600" dirty="0">
              <a:cs typeface="Calibri"/>
            </a:endParaRPr>
          </a:p>
          <a:p>
            <a:pPr>
              <a:defRPr/>
            </a:pPr>
            <a:r>
              <a:rPr lang="en-US" sz="1600" dirty="0"/>
              <a:t>Developing a database of relevant analogous substances to avoid labor-intensive data searches and assist with the hazard evaluation</a:t>
            </a:r>
            <a:endParaRPr lang="en-US" sz="1600" dirty="0">
              <a:cs typeface="Calibri"/>
            </a:endParaRPr>
          </a:p>
        </p:txBody>
      </p:sp>
      <p:pic>
        <p:nvPicPr>
          <p:cNvPr id="3" name="Audio 2">
            <a:hlinkClick r:id="" action="ppaction://media"/>
            <a:extLst>
              <a:ext uri="{FF2B5EF4-FFF2-40B4-BE49-F238E27FC236}">
                <a16:creationId xmlns:a16="http://schemas.microsoft.com/office/drawing/2014/main" id="{8AE3C7F6-EF87-4A5D-B379-8BCE9DE51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17653148"/>
      </p:ext>
    </p:extLst>
  </p:cSld>
  <p:clrMapOvr>
    <a:masterClrMapping/>
  </p:clrMapOvr>
  <mc:AlternateContent xmlns:mc="http://schemas.openxmlformats.org/markup-compatibility/2006" xmlns:p14="http://schemas.microsoft.com/office/powerpoint/2010/main">
    <mc:Choice Requires="p14">
      <p:transition spd="slow" p14:dur="2000" advTm="81353"/>
    </mc:Choice>
    <mc:Fallback xmlns="">
      <p:transition spd="slow" advTm="8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535709" y="453835"/>
            <a:ext cx="8028707" cy="1135737"/>
          </a:xfrm>
          <a:prstGeom prst="rect">
            <a:avLst/>
          </a:prstGeom>
        </p:spPr>
        <p:txBody>
          <a:bodyPr>
            <a:normAutofit/>
          </a:bodyPr>
          <a:lstStyle/>
          <a:p>
            <a:pPr algn="ctr"/>
            <a:r>
              <a:rPr lang="en-US" b="1" dirty="0"/>
              <a:t>Risk Assessment</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1076148" y="1788160"/>
            <a:ext cx="7056035" cy="4185920"/>
          </a:xfrm>
        </p:spPr>
        <p:txBody>
          <a:bodyPr>
            <a:normAutofit fontScale="85000" lnSpcReduction="20000"/>
          </a:bodyPr>
          <a:lstStyle/>
          <a:p>
            <a:r>
              <a:rPr lang="en-US" sz="2400" dirty="0"/>
              <a:t>Risk estimation</a:t>
            </a:r>
          </a:p>
          <a:p>
            <a:pPr lvl="1">
              <a:buFont typeface="Calibri" panose="020F0502020204030204" pitchFamily="34" charset="0"/>
              <a:buChar char="‒"/>
            </a:pPr>
            <a:r>
              <a:rPr lang="en-US" sz="2000" dirty="0"/>
              <a:t>Uses margin of exposure (MOE) or risk quotient (RQ) calculations to estimate risks</a:t>
            </a:r>
          </a:p>
          <a:p>
            <a:pPr lvl="1">
              <a:buFont typeface="Calibri" panose="020F0502020204030204" pitchFamily="34" charset="0"/>
              <a:buChar char="‒"/>
            </a:pPr>
            <a:r>
              <a:rPr lang="en-US" sz="2000" dirty="0"/>
              <a:t>Discusses assumptions and uncertainties</a:t>
            </a:r>
          </a:p>
          <a:p>
            <a:r>
              <a:rPr lang="en-US" sz="2400" dirty="0"/>
              <a:t>EPA typically generates 6 independent reports supporting the human health and environmental risk decisions</a:t>
            </a:r>
          </a:p>
          <a:p>
            <a:pPr lvl="1">
              <a:buFont typeface="Calibri" panose="020F0502020204030204" pitchFamily="34" charset="0"/>
              <a:buChar char="‒"/>
            </a:pPr>
            <a:r>
              <a:rPr lang="en-US" sz="2000" dirty="0"/>
              <a:t>Chemistry</a:t>
            </a:r>
          </a:p>
          <a:p>
            <a:pPr lvl="1">
              <a:buFont typeface="Calibri" panose="020F0502020204030204" pitchFamily="34" charset="0"/>
              <a:buChar char="‒"/>
            </a:pPr>
            <a:r>
              <a:rPr lang="en-US" sz="2000" dirty="0"/>
              <a:t>Environmental Fate and Transport</a:t>
            </a:r>
          </a:p>
          <a:p>
            <a:pPr lvl="1">
              <a:buFont typeface="Calibri" panose="020F0502020204030204" pitchFamily="34" charset="0"/>
              <a:buChar char="‒"/>
            </a:pPr>
            <a:r>
              <a:rPr lang="en-US" sz="2000" dirty="0"/>
              <a:t>Engineering (environmental release and occupational)</a:t>
            </a:r>
          </a:p>
          <a:p>
            <a:pPr lvl="1">
              <a:buFont typeface="Calibri" panose="020F0502020204030204" pitchFamily="34" charset="0"/>
              <a:buChar char="‒"/>
            </a:pPr>
            <a:r>
              <a:rPr lang="en-US" sz="2000" dirty="0"/>
              <a:t>Non-occupational exposure assessment</a:t>
            </a:r>
          </a:p>
          <a:p>
            <a:pPr lvl="1">
              <a:buFont typeface="Calibri" panose="020F0502020204030204" pitchFamily="34" charset="0"/>
              <a:buChar char="‒"/>
            </a:pPr>
            <a:r>
              <a:rPr lang="en-US" sz="2000" dirty="0"/>
              <a:t>Environmental hazard and risk assessment</a:t>
            </a:r>
          </a:p>
          <a:p>
            <a:pPr lvl="1">
              <a:buFont typeface="Calibri" panose="020F0502020204030204" pitchFamily="34" charset="0"/>
              <a:buChar char="‒"/>
            </a:pPr>
            <a:r>
              <a:rPr lang="en-US" sz="2000" dirty="0"/>
              <a:t>Human health hazard and risk assessment</a:t>
            </a:r>
          </a:p>
          <a:p>
            <a:r>
              <a:rPr lang="en-US" sz="2400" dirty="0"/>
              <a:t>EPA will generate a single environmental and human health risk assessment for these submissions</a:t>
            </a:r>
          </a:p>
          <a:p>
            <a:r>
              <a:rPr lang="en-US" sz="2400" dirty="0"/>
              <a:t>A checklist will be available to assist submitters</a:t>
            </a: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11</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DE53994E-FD15-4FB3-9E52-9EF715199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86019533"/>
      </p:ext>
    </p:extLst>
  </p:cSld>
  <p:clrMapOvr>
    <a:masterClrMapping/>
  </p:clrMapOvr>
  <mc:AlternateContent xmlns:mc="http://schemas.openxmlformats.org/markup-compatibility/2006" xmlns:p14="http://schemas.microsoft.com/office/powerpoint/2010/main">
    <mc:Choice Requires="p14">
      <p:transition spd="slow" p14:dur="2000" advTm="49795"/>
    </mc:Choice>
    <mc:Fallback xmlns="">
      <p:transition spd="slow" advTm="4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482600" y="321734"/>
            <a:ext cx="8178799" cy="1324722"/>
          </a:xfrm>
          <a:prstGeom prst="rect">
            <a:avLst/>
          </a:prstGeom>
        </p:spPr>
        <p:txBody>
          <a:bodyPr>
            <a:normAutofit/>
          </a:bodyPr>
          <a:lstStyle/>
          <a:p>
            <a:pPr algn="ctr"/>
            <a:r>
              <a:rPr lang="en-US" b="1"/>
              <a:t>Testing and Application of </a:t>
            </a:r>
            <a:br>
              <a:rPr lang="en-US" b="1"/>
            </a:br>
            <a:r>
              <a:rPr lang="en-US" b="1"/>
              <a:t>New Approach Methods (NAMs)</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1083210" y="1877952"/>
            <a:ext cx="6767699" cy="4393982"/>
          </a:xfrm>
        </p:spPr>
        <p:txBody>
          <a:bodyPr>
            <a:normAutofit/>
          </a:bodyPr>
          <a:lstStyle/>
          <a:p>
            <a:r>
              <a:rPr lang="en-US" sz="2000" dirty="0"/>
              <a:t>The New Chemical Program promotes the development and implementation of alternative test methods and strategies to reduce, refine or replace vertebrate animal testing and provide information of equivalent or better scientific quality and relevance for assessing risks of injury to health or the environment of chemical substances (Section 4(h) of TSCA)</a:t>
            </a:r>
          </a:p>
          <a:p>
            <a:pPr lvl="1">
              <a:buFont typeface="Calibri" panose="020F0502020204030204" pitchFamily="34" charset="0"/>
              <a:buChar char="‒"/>
            </a:pPr>
            <a:r>
              <a:rPr lang="en-US" sz="1600" dirty="0"/>
              <a:t>Examples: </a:t>
            </a:r>
            <a:r>
              <a:rPr lang="en-US" sz="1600" i="1" dirty="0"/>
              <a:t>in vitro </a:t>
            </a:r>
            <a:r>
              <a:rPr lang="en-US" sz="1600" dirty="0"/>
              <a:t>studies, tiered testing methods, </a:t>
            </a:r>
            <a:r>
              <a:rPr lang="en-US" sz="1600" i="1" dirty="0"/>
              <a:t>in silico </a:t>
            </a:r>
            <a:r>
              <a:rPr lang="en-US" sz="1600" dirty="0"/>
              <a:t>methods, new or revised methods identified by validation bodies such as ICCVAM or the OECD</a:t>
            </a:r>
          </a:p>
          <a:p>
            <a:r>
              <a:rPr lang="en-US" sz="2000" dirty="0"/>
              <a:t>As science evolves, the submitter may be aware of new developments that could inform a better testing scheme</a:t>
            </a:r>
          </a:p>
          <a:p>
            <a:r>
              <a:rPr lang="en-US" sz="2000" dirty="0"/>
              <a:t>EPA encourages the submitter to reach out to us and further discuss options for testing to ensure that the generated data would be useful to strengthen the environmental and human health risk assessments of these submissions</a:t>
            </a: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48B83CD0-AAF5-4708-B848-DF6299EB0E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82024380"/>
      </p:ext>
    </p:extLst>
  </p:cSld>
  <p:clrMapOvr>
    <a:masterClrMapping/>
  </p:clrMapOvr>
  <mc:AlternateContent xmlns:mc="http://schemas.openxmlformats.org/markup-compatibility/2006" xmlns:p14="http://schemas.microsoft.com/office/powerpoint/2010/main">
    <mc:Choice Requires="p14">
      <p:transition spd="slow" p14:dur="2000" advTm="67166"/>
    </mc:Choice>
    <mc:Fallback xmlns="">
      <p:transition spd="slow" advTm="6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BF66A-3002-461F-A494-91A86AC73562}"/>
              </a:ext>
            </a:extLst>
          </p:cNvPr>
          <p:cNvPicPr>
            <a:picLocks noChangeAspect="1"/>
          </p:cNvPicPr>
          <p:nvPr/>
        </p:nvPicPr>
        <p:blipFill rotWithShape="1">
          <a:blip r:embed="rId5"/>
          <a:srcRect l="30859" r="23192"/>
          <a:stretch/>
        </p:blipFill>
        <p:spPr>
          <a:xfrm>
            <a:off x="5787739" y="2129307"/>
            <a:ext cx="2134776" cy="3217333"/>
          </a:xfrm>
          <a:prstGeom prst="rect">
            <a:avLst/>
          </a:prstGeom>
        </p:spPr>
      </p:pic>
      <p:sp>
        <p:nvSpPr>
          <p:cNvPr id="12" name="Title 1">
            <a:extLst>
              <a:ext uri="{FF2B5EF4-FFF2-40B4-BE49-F238E27FC236}">
                <a16:creationId xmlns:a16="http://schemas.microsoft.com/office/drawing/2014/main" id="{BE294E8D-E854-4A83-B260-2CA20DD9ACC0}"/>
              </a:ext>
            </a:extLst>
          </p:cNvPr>
          <p:cNvSpPr txBox="1">
            <a:spLocks/>
          </p:cNvSpPr>
          <p:nvPr/>
        </p:nvSpPr>
        <p:spPr>
          <a:xfrm>
            <a:off x="0" y="212436"/>
            <a:ext cx="5252483" cy="7059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Additional Resources</a:t>
            </a:r>
          </a:p>
        </p:txBody>
      </p:sp>
      <p:sp>
        <p:nvSpPr>
          <p:cNvPr id="13" name="Content Placeholder 2">
            <a:extLst>
              <a:ext uri="{FF2B5EF4-FFF2-40B4-BE49-F238E27FC236}">
                <a16:creationId xmlns:a16="http://schemas.microsoft.com/office/drawing/2014/main" id="{61FD71C9-4F6B-4B0A-8320-465DCE7383A6}"/>
              </a:ext>
            </a:extLst>
          </p:cNvPr>
          <p:cNvSpPr txBox="1">
            <a:spLocks/>
          </p:cNvSpPr>
          <p:nvPr/>
        </p:nvSpPr>
        <p:spPr>
          <a:xfrm>
            <a:off x="49426" y="761984"/>
            <a:ext cx="5861515" cy="565119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r>
              <a:rPr lang="en-US" sz="1500" b="1" dirty="0">
                <a:latin typeface="+mj-lt"/>
              </a:rPr>
              <a:t>Points of Contact</a:t>
            </a:r>
          </a:p>
          <a:p>
            <a:pPr marL="457200" indent="-457200" algn="l">
              <a:lnSpc>
                <a:spcPct val="120000"/>
              </a:lnSpc>
              <a:spcAft>
                <a:spcPts val="200"/>
              </a:spcAft>
              <a:buFont typeface="Arial" panose="020B0604020202020204" pitchFamily="34" charset="0"/>
              <a:buChar char="•"/>
            </a:pPr>
            <a:r>
              <a:rPr lang="en-US" sz="1500" dirty="0"/>
              <a:t>Inventory (Kent Anapolle; </a:t>
            </a:r>
            <a:r>
              <a:rPr lang="en-US" sz="1300" dirty="0">
                <a:hlinkClick r:id="rId6"/>
              </a:rPr>
              <a:t>Anapolle.Kent@epa.gov</a:t>
            </a:r>
            <a:r>
              <a:rPr lang="en-US" sz="1500" dirty="0"/>
              <a:t>)</a:t>
            </a:r>
            <a:endParaRPr lang="en-US" sz="1500" dirty="0">
              <a:cs typeface="Calibri"/>
            </a:endParaRPr>
          </a:p>
          <a:p>
            <a:pPr marL="457200" indent="-457200" algn="l">
              <a:lnSpc>
                <a:spcPct val="120000"/>
              </a:lnSpc>
              <a:spcAft>
                <a:spcPts val="200"/>
              </a:spcAft>
              <a:buFont typeface="Arial" panose="020B0604020202020204" pitchFamily="34" charset="0"/>
              <a:buChar char="•"/>
            </a:pPr>
            <a:r>
              <a:rPr lang="en-US" sz="1500" dirty="0"/>
              <a:t>Risk Assessment (Jeff Gallagher; </a:t>
            </a:r>
            <a:r>
              <a:rPr lang="en-US" sz="1300" dirty="0">
                <a:hlinkClick r:id="rId7"/>
              </a:rPr>
              <a:t>gallagher.jeffrey@epa.gov</a:t>
            </a:r>
            <a:r>
              <a:rPr lang="en-US" sz="1500" dirty="0"/>
              <a:t>)</a:t>
            </a:r>
            <a:endParaRPr lang="en-US" sz="1500" dirty="0">
              <a:cs typeface="Calibri"/>
            </a:endParaRPr>
          </a:p>
          <a:p>
            <a:pPr marL="457200" indent="-457200" algn="l">
              <a:lnSpc>
                <a:spcPct val="120000"/>
              </a:lnSpc>
              <a:spcAft>
                <a:spcPts val="200"/>
              </a:spcAft>
              <a:buFont typeface="Arial" panose="020B0604020202020204" pitchFamily="34" charset="0"/>
              <a:buChar char="•"/>
            </a:pPr>
            <a:r>
              <a:rPr lang="en-US" sz="1500" dirty="0"/>
              <a:t>Risk Management (Jim Alwood; </a:t>
            </a:r>
            <a:r>
              <a:rPr lang="en-US" sz="1300" dirty="0">
                <a:hlinkClick r:id="rId8"/>
              </a:rPr>
              <a:t>Alwood.Jim@epa.gov</a:t>
            </a:r>
            <a:r>
              <a:rPr lang="en-US" sz="1500" dirty="0"/>
              <a:t>)</a:t>
            </a:r>
            <a:endParaRPr lang="en-US" sz="1500" dirty="0">
              <a:cs typeface="Calibri"/>
            </a:endParaRPr>
          </a:p>
          <a:p>
            <a:pPr marL="457200" indent="-457200" algn="l">
              <a:lnSpc>
                <a:spcPct val="120000"/>
              </a:lnSpc>
              <a:spcAft>
                <a:spcPts val="200"/>
              </a:spcAft>
              <a:buFont typeface="Arial" panose="020B0604020202020204" pitchFamily="34" charset="0"/>
              <a:buChar char="•"/>
            </a:pPr>
            <a:r>
              <a:rPr lang="en-US" sz="1500" dirty="0"/>
              <a:t>Pre-Notice Questions (Marian Rutigliano; </a:t>
            </a:r>
            <a:r>
              <a:rPr lang="en-US" sz="1300" dirty="0">
                <a:hlinkClick r:id="rId9"/>
              </a:rPr>
              <a:t>Rutigliano.Marian@epa.gov</a:t>
            </a:r>
            <a:r>
              <a:rPr lang="en-US" sz="1500" dirty="0"/>
              <a:t>)</a:t>
            </a:r>
            <a:endParaRPr lang="en-US" sz="1500" dirty="0">
              <a:cs typeface="Calibri"/>
            </a:endParaRPr>
          </a:p>
          <a:p>
            <a:pPr algn="l">
              <a:lnSpc>
                <a:spcPct val="120000"/>
              </a:lnSpc>
              <a:spcAft>
                <a:spcPts val="600"/>
              </a:spcAft>
            </a:pPr>
            <a:r>
              <a:rPr lang="en-US" sz="1500" b="1" dirty="0">
                <a:latin typeface="+mj-lt"/>
              </a:rPr>
              <a:t>Additional Information</a:t>
            </a:r>
            <a:endParaRPr lang="en-US" sz="1500" b="1" dirty="0">
              <a:latin typeface="+mj-lt"/>
              <a:cs typeface="Calibri Light"/>
            </a:endParaRPr>
          </a:p>
          <a:p>
            <a:pPr marL="457200" indent="-457200" algn="l">
              <a:lnSpc>
                <a:spcPct val="120000"/>
              </a:lnSpc>
              <a:spcAft>
                <a:spcPts val="300"/>
              </a:spcAft>
              <a:buFont typeface="Arial" panose="020B0604020202020204" pitchFamily="34" charset="0"/>
              <a:buChar char="•"/>
            </a:pPr>
            <a:r>
              <a:rPr lang="en-US" sz="1500" dirty="0">
                <a:hlinkClick r:id="rId10"/>
              </a:rPr>
              <a:t>Integrated Approach for Biofuel Premanufacture Notices and Training </a:t>
            </a:r>
            <a:endParaRPr lang="en-US" sz="1500" dirty="0">
              <a:cs typeface="Calibri"/>
            </a:endParaRPr>
          </a:p>
          <a:p>
            <a:pPr marL="457200" indent="-457200" algn="l">
              <a:lnSpc>
                <a:spcPct val="120000"/>
              </a:lnSpc>
              <a:spcAft>
                <a:spcPts val="300"/>
              </a:spcAft>
              <a:buFont typeface="Arial" panose="020B0604020202020204" pitchFamily="34" charset="0"/>
              <a:buChar char="•"/>
            </a:pPr>
            <a:r>
              <a:rPr lang="en-US" sz="1500" dirty="0">
                <a:hlinkClick r:id="rId11"/>
              </a:rPr>
              <a:t>New Chemicals Review Process under TSCA</a:t>
            </a:r>
            <a:endParaRPr lang="en-US" sz="1500" dirty="0">
              <a:cs typeface="Calibri"/>
            </a:endParaRPr>
          </a:p>
          <a:p>
            <a:pPr marL="457200" indent="-457200" algn="l">
              <a:lnSpc>
                <a:spcPct val="120000"/>
              </a:lnSpc>
              <a:spcAft>
                <a:spcPts val="300"/>
              </a:spcAft>
              <a:buFont typeface="Arial" panose="020B0604020202020204" pitchFamily="34" charset="0"/>
              <a:buChar char="•"/>
            </a:pPr>
            <a:r>
              <a:rPr lang="en-US" sz="1500" u="sng" dirty="0">
                <a:hlinkClick r:id="rId12"/>
              </a:rPr>
              <a:t>EPA’s “Points to Consider When Preparing TSCA New Chemical Notifications”</a:t>
            </a:r>
            <a:endParaRPr lang="en-US" sz="1500" u="sng" dirty="0"/>
          </a:p>
          <a:p>
            <a:pPr marL="457200" indent="-457200" algn="l">
              <a:lnSpc>
                <a:spcPct val="120000"/>
              </a:lnSpc>
              <a:spcAft>
                <a:spcPts val="300"/>
              </a:spcAft>
              <a:buFont typeface="Arial" panose="020B0604020202020204" pitchFamily="34" charset="0"/>
              <a:buChar char="•"/>
            </a:pPr>
            <a:r>
              <a:rPr lang="en-US" sz="1500" u="sng" dirty="0">
                <a:hlinkClick r:id="rId13"/>
              </a:rPr>
              <a:t>EPA’s Sustainable Futures</a:t>
            </a:r>
            <a:endParaRPr lang="en-US" sz="1500" u="sng" dirty="0"/>
          </a:p>
          <a:p>
            <a:pPr marL="457200" indent="-457200" algn="l">
              <a:lnSpc>
                <a:spcPct val="120000"/>
              </a:lnSpc>
              <a:spcAft>
                <a:spcPts val="300"/>
              </a:spcAft>
              <a:buFont typeface="Arial" panose="020B0604020202020204" pitchFamily="34" charset="0"/>
              <a:buChar char="•"/>
            </a:pPr>
            <a:r>
              <a:rPr lang="en-US" sz="1500" u="sng" dirty="0">
                <a:hlinkClick r:id="rId14"/>
              </a:rPr>
              <a:t>EPA’s Alternative Test Methods and Strategies to Reduce Vertebrate Animal Testing</a:t>
            </a:r>
            <a:endParaRPr lang="en-US" sz="1500" u="sng" dirty="0"/>
          </a:p>
          <a:p>
            <a:pPr marL="457200" indent="-457200" algn="l">
              <a:lnSpc>
                <a:spcPct val="120000"/>
              </a:lnSpc>
              <a:spcAft>
                <a:spcPts val="300"/>
              </a:spcAft>
              <a:buFont typeface="Arial" panose="020B0604020202020204" pitchFamily="34" charset="0"/>
              <a:buChar char="•"/>
            </a:pPr>
            <a:r>
              <a:rPr lang="en-US" sz="1500" u="sng" dirty="0">
                <a:hlinkClick r:id="rId15"/>
              </a:rPr>
              <a:t>Predictive Models and Tools</a:t>
            </a:r>
            <a:endParaRPr lang="en-US" sz="1500" dirty="0"/>
          </a:p>
        </p:txBody>
      </p:sp>
      <p:sp>
        <p:nvSpPr>
          <p:cNvPr id="2" name="Slide Number Placeholder 1">
            <a:extLst>
              <a:ext uri="{FF2B5EF4-FFF2-40B4-BE49-F238E27FC236}">
                <a16:creationId xmlns:a16="http://schemas.microsoft.com/office/drawing/2014/main" id="{54249E9E-3237-4C3F-A551-04E5ACE35975}"/>
              </a:ext>
            </a:extLst>
          </p:cNvPr>
          <p:cNvSpPr>
            <a:spLocks noGrp="1"/>
          </p:cNvSpPr>
          <p:nvPr>
            <p:ph type="sldNum" sz="quarter" idx="12"/>
          </p:nvPr>
        </p:nvSpPr>
        <p:spPr/>
        <p:txBody>
          <a:bodyPr/>
          <a:lstStyle/>
          <a:p>
            <a:fld id="{D36B916C-41D4-452A-9695-1DB2527227F6}" type="slidenum">
              <a:rPr lang="en-US" smtClean="0"/>
              <a:t>13</a:t>
            </a:fld>
            <a:endParaRPr lang="en-US"/>
          </a:p>
        </p:txBody>
      </p:sp>
      <p:pic>
        <p:nvPicPr>
          <p:cNvPr id="3" name="Audio 2">
            <a:hlinkClick r:id="" action="ppaction://media"/>
            <a:extLst>
              <a:ext uri="{FF2B5EF4-FFF2-40B4-BE49-F238E27FC236}">
                <a16:creationId xmlns:a16="http://schemas.microsoft.com/office/drawing/2014/main" id="{D44A62B0-D566-498E-AF82-430D0966FE6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60490821"/>
      </p:ext>
    </p:extLst>
  </p:cSld>
  <p:clrMapOvr>
    <a:masterClrMapping/>
  </p:clrMapOvr>
  <mc:AlternateContent xmlns:mc="http://schemas.openxmlformats.org/markup-compatibility/2006" xmlns:p14="http://schemas.microsoft.com/office/powerpoint/2010/main">
    <mc:Choice Requires="p14">
      <p:transition spd="slow" p14:dur="2000" advTm="98650"/>
    </mc:Choice>
    <mc:Fallback xmlns="">
      <p:transition spd="slow" advTm="9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4C69D99-7245-4DB7-8391-ED7B7C78F6C4}"/>
              </a:ext>
            </a:extLst>
          </p:cNvPr>
          <p:cNvSpPr>
            <a:spLocks noGrp="1"/>
          </p:cNvSpPr>
          <p:nvPr>
            <p:ph type="sldNum" sz="quarter" idx="12"/>
          </p:nvPr>
        </p:nvSpPr>
        <p:spPr/>
        <p:txBody>
          <a:bodyPr/>
          <a:lstStyle/>
          <a:p>
            <a:fld id="{F794CEBF-C11E-4227-8D2C-7FA463A836C9}" type="slidenum">
              <a:rPr lang="en-US" smtClean="0"/>
              <a:t>2</a:t>
            </a:fld>
            <a:endParaRPr lang="en-US"/>
          </a:p>
        </p:txBody>
      </p:sp>
      <p:sp>
        <p:nvSpPr>
          <p:cNvPr id="2" name="TextBox 1">
            <a:extLst>
              <a:ext uri="{FF2B5EF4-FFF2-40B4-BE49-F238E27FC236}">
                <a16:creationId xmlns:a16="http://schemas.microsoft.com/office/drawing/2014/main" id="{0DAEC522-BF76-4B7E-B310-2E9A8A02E171}"/>
              </a:ext>
            </a:extLst>
          </p:cNvPr>
          <p:cNvSpPr txBox="1"/>
          <p:nvPr/>
        </p:nvSpPr>
        <p:spPr>
          <a:xfrm>
            <a:off x="628650" y="129270"/>
            <a:ext cx="7886700" cy="769441"/>
          </a:xfrm>
          <a:prstGeom prst="rect">
            <a:avLst/>
          </a:prstGeom>
          <a:noFill/>
        </p:spPr>
        <p:txBody>
          <a:bodyPr wrap="square" rtlCol="0">
            <a:spAutoFit/>
          </a:bodyPr>
          <a:lstStyle/>
          <a:p>
            <a:r>
              <a:rPr lang="en-US" sz="4400" b="1">
                <a:latin typeface="+mj-lt"/>
              </a:rPr>
              <a:t>Risk Assessment Overview</a:t>
            </a:r>
            <a:endParaRPr lang="en-US" b="1">
              <a:latin typeface="+mj-lt"/>
            </a:endParaRPr>
          </a:p>
        </p:txBody>
      </p:sp>
      <p:grpSp>
        <p:nvGrpSpPr>
          <p:cNvPr id="9" name="Group 8">
            <a:extLst>
              <a:ext uri="{FF2B5EF4-FFF2-40B4-BE49-F238E27FC236}">
                <a16:creationId xmlns:a16="http://schemas.microsoft.com/office/drawing/2014/main" id="{E8A15417-5E4E-44A8-9C1B-DCD2D2C493C6}"/>
              </a:ext>
            </a:extLst>
          </p:cNvPr>
          <p:cNvGrpSpPr/>
          <p:nvPr/>
        </p:nvGrpSpPr>
        <p:grpSpPr>
          <a:xfrm>
            <a:off x="628650" y="919184"/>
            <a:ext cx="7886700" cy="4513430"/>
            <a:chOff x="628650" y="1436420"/>
            <a:chExt cx="7886700" cy="4513430"/>
          </a:xfrm>
        </p:grpSpPr>
        <p:sp>
          <p:nvSpPr>
            <p:cNvPr id="10" name="Freeform: Shape 9">
              <a:extLst>
                <a:ext uri="{FF2B5EF4-FFF2-40B4-BE49-F238E27FC236}">
                  <a16:creationId xmlns:a16="http://schemas.microsoft.com/office/drawing/2014/main" id="{091C4B97-1AA8-4DAF-95A0-163C12AE82D2}"/>
                </a:ext>
              </a:extLst>
            </p:cNvPr>
            <p:cNvSpPr/>
            <p:nvPr/>
          </p:nvSpPr>
          <p:spPr>
            <a:xfrm>
              <a:off x="628650" y="1436420"/>
              <a:ext cx="7886700" cy="1148184"/>
            </a:xfrm>
            <a:custGeom>
              <a:avLst/>
              <a:gdLst>
                <a:gd name="connsiteX0" fmla="*/ 0 w 7886700"/>
                <a:gd name="connsiteY0" fmla="*/ 287046 h 1148184"/>
                <a:gd name="connsiteX1" fmla="*/ 7312608 w 7886700"/>
                <a:gd name="connsiteY1" fmla="*/ 287046 h 1148184"/>
                <a:gd name="connsiteX2" fmla="*/ 7312608 w 7886700"/>
                <a:gd name="connsiteY2" fmla="*/ 0 h 1148184"/>
                <a:gd name="connsiteX3" fmla="*/ 7886700 w 7886700"/>
                <a:gd name="connsiteY3" fmla="*/ 574092 h 1148184"/>
                <a:gd name="connsiteX4" fmla="*/ 7312608 w 7886700"/>
                <a:gd name="connsiteY4" fmla="*/ 1148184 h 1148184"/>
                <a:gd name="connsiteX5" fmla="*/ 7312608 w 7886700"/>
                <a:gd name="connsiteY5" fmla="*/ 861138 h 1148184"/>
                <a:gd name="connsiteX6" fmla="*/ 0 w 7886700"/>
                <a:gd name="connsiteY6" fmla="*/ 861138 h 1148184"/>
                <a:gd name="connsiteX7" fmla="*/ 0 w 7886700"/>
                <a:gd name="connsiteY7" fmla="*/ 287046 h 11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86700" h="1148184">
                  <a:moveTo>
                    <a:pt x="0" y="287046"/>
                  </a:moveTo>
                  <a:lnTo>
                    <a:pt x="7312608" y="287046"/>
                  </a:lnTo>
                  <a:lnTo>
                    <a:pt x="7312608" y="0"/>
                  </a:lnTo>
                  <a:lnTo>
                    <a:pt x="7886700" y="574092"/>
                  </a:lnTo>
                  <a:lnTo>
                    <a:pt x="7312608" y="1148184"/>
                  </a:lnTo>
                  <a:lnTo>
                    <a:pt x="7312608" y="861138"/>
                  </a:lnTo>
                  <a:lnTo>
                    <a:pt x="0" y="861138"/>
                  </a:lnTo>
                  <a:lnTo>
                    <a:pt x="0" y="28704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363246" rIns="541046" bIns="469320" numCol="1" spcCol="1270" anchor="ctr" anchorCtr="0">
              <a:noAutofit/>
            </a:bodyPr>
            <a:lstStyle/>
            <a:p>
              <a:pPr marL="0" lvl="0" indent="0" algn="l" defTabSz="889000">
                <a:lnSpc>
                  <a:spcPct val="90000"/>
                </a:lnSpc>
                <a:spcBef>
                  <a:spcPct val="0"/>
                </a:spcBef>
                <a:spcAft>
                  <a:spcPct val="35000"/>
                </a:spcAft>
                <a:buNone/>
              </a:pPr>
              <a:r>
                <a:rPr lang="en-US" sz="2000" kern="1200"/>
                <a:t>Understanding the Chemical</a:t>
              </a:r>
            </a:p>
          </p:txBody>
        </p:sp>
        <p:sp>
          <p:nvSpPr>
            <p:cNvPr id="11" name="Freeform: Shape 10">
              <a:extLst>
                <a:ext uri="{FF2B5EF4-FFF2-40B4-BE49-F238E27FC236}">
                  <a16:creationId xmlns:a16="http://schemas.microsoft.com/office/drawing/2014/main" id="{87350A4D-D771-4B52-B261-A9DFCEC1B06A}"/>
                </a:ext>
              </a:extLst>
            </p:cNvPr>
            <p:cNvSpPr/>
            <p:nvPr/>
          </p:nvSpPr>
          <p:spPr>
            <a:xfrm>
              <a:off x="628650" y="2323710"/>
              <a:ext cx="1817884" cy="2123796"/>
            </a:xfrm>
            <a:custGeom>
              <a:avLst/>
              <a:gdLst>
                <a:gd name="connsiteX0" fmla="*/ 0 w 1817884"/>
                <a:gd name="connsiteY0" fmla="*/ 0 h 2123796"/>
                <a:gd name="connsiteX1" fmla="*/ 1817884 w 1817884"/>
                <a:gd name="connsiteY1" fmla="*/ 0 h 2123796"/>
                <a:gd name="connsiteX2" fmla="*/ 1817884 w 1817884"/>
                <a:gd name="connsiteY2" fmla="*/ 2123796 h 2123796"/>
                <a:gd name="connsiteX3" fmla="*/ 0 w 1817884"/>
                <a:gd name="connsiteY3" fmla="*/ 2123796 h 2123796"/>
                <a:gd name="connsiteX4" fmla="*/ 0 w 1817884"/>
                <a:gd name="connsiteY4" fmla="*/ 0 h 212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884" h="2123796">
                  <a:moveTo>
                    <a:pt x="0" y="0"/>
                  </a:moveTo>
                  <a:lnTo>
                    <a:pt x="1817884" y="0"/>
                  </a:lnTo>
                  <a:lnTo>
                    <a:pt x="1817884" y="2123796"/>
                  </a:lnTo>
                  <a:lnTo>
                    <a:pt x="0" y="2123796"/>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Chemistry</a:t>
              </a:r>
            </a:p>
            <a:p>
              <a:pPr marL="0" lvl="0" indent="0" algn="l" defTabSz="844550">
                <a:lnSpc>
                  <a:spcPct val="90000"/>
                </a:lnSpc>
                <a:spcBef>
                  <a:spcPct val="0"/>
                </a:spcBef>
                <a:spcAft>
                  <a:spcPct val="35000"/>
                </a:spcAft>
                <a:buNone/>
              </a:pPr>
              <a:r>
                <a:rPr lang="en-US" sz="1900" kern="1200"/>
                <a:t>Environmental Fate</a:t>
              </a:r>
            </a:p>
            <a:p>
              <a:pPr marL="0" lvl="0" indent="0" algn="l" defTabSz="844550">
                <a:lnSpc>
                  <a:spcPct val="90000"/>
                </a:lnSpc>
                <a:spcBef>
                  <a:spcPct val="0"/>
                </a:spcBef>
                <a:spcAft>
                  <a:spcPct val="35000"/>
                </a:spcAft>
                <a:buNone/>
              </a:pPr>
              <a:r>
                <a:rPr lang="en-US" sz="1900" kern="1200"/>
                <a:t>Environmental Release</a:t>
              </a:r>
            </a:p>
          </p:txBody>
        </p:sp>
        <p:sp>
          <p:nvSpPr>
            <p:cNvPr id="12" name="Freeform: Shape 11">
              <a:extLst>
                <a:ext uri="{FF2B5EF4-FFF2-40B4-BE49-F238E27FC236}">
                  <a16:creationId xmlns:a16="http://schemas.microsoft.com/office/drawing/2014/main" id="{14E41AF4-3EC5-4C86-8C49-3F71C64B2F78}"/>
                </a:ext>
              </a:extLst>
            </p:cNvPr>
            <p:cNvSpPr/>
            <p:nvPr/>
          </p:nvSpPr>
          <p:spPr>
            <a:xfrm>
              <a:off x="2446534" y="1819013"/>
              <a:ext cx="6068815" cy="1148184"/>
            </a:xfrm>
            <a:custGeom>
              <a:avLst/>
              <a:gdLst>
                <a:gd name="connsiteX0" fmla="*/ 0 w 6068815"/>
                <a:gd name="connsiteY0" fmla="*/ 287046 h 1148184"/>
                <a:gd name="connsiteX1" fmla="*/ 5494723 w 6068815"/>
                <a:gd name="connsiteY1" fmla="*/ 287046 h 1148184"/>
                <a:gd name="connsiteX2" fmla="*/ 5494723 w 6068815"/>
                <a:gd name="connsiteY2" fmla="*/ 0 h 1148184"/>
                <a:gd name="connsiteX3" fmla="*/ 6068815 w 6068815"/>
                <a:gd name="connsiteY3" fmla="*/ 574092 h 1148184"/>
                <a:gd name="connsiteX4" fmla="*/ 5494723 w 6068815"/>
                <a:gd name="connsiteY4" fmla="*/ 1148184 h 1148184"/>
                <a:gd name="connsiteX5" fmla="*/ 5494723 w 6068815"/>
                <a:gd name="connsiteY5" fmla="*/ 861138 h 1148184"/>
                <a:gd name="connsiteX6" fmla="*/ 0 w 6068815"/>
                <a:gd name="connsiteY6" fmla="*/ 861138 h 1148184"/>
                <a:gd name="connsiteX7" fmla="*/ 0 w 6068815"/>
                <a:gd name="connsiteY7" fmla="*/ 287046 h 11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8815" h="1148184">
                  <a:moveTo>
                    <a:pt x="0" y="287046"/>
                  </a:moveTo>
                  <a:lnTo>
                    <a:pt x="5494723" y="287046"/>
                  </a:lnTo>
                  <a:lnTo>
                    <a:pt x="5494723" y="0"/>
                  </a:lnTo>
                  <a:lnTo>
                    <a:pt x="6068815" y="574092"/>
                  </a:lnTo>
                  <a:lnTo>
                    <a:pt x="5494723" y="1148184"/>
                  </a:lnTo>
                  <a:lnTo>
                    <a:pt x="5494723" y="861138"/>
                  </a:lnTo>
                  <a:lnTo>
                    <a:pt x="0" y="861138"/>
                  </a:lnTo>
                  <a:lnTo>
                    <a:pt x="0" y="287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363246" rIns="541046" bIns="469320" numCol="1" spcCol="1270" anchor="ctr" anchorCtr="0">
              <a:noAutofit/>
            </a:bodyPr>
            <a:lstStyle/>
            <a:p>
              <a:pPr marL="0" lvl="0" indent="0" algn="l" defTabSz="889000">
                <a:lnSpc>
                  <a:spcPct val="90000"/>
                </a:lnSpc>
                <a:spcBef>
                  <a:spcPct val="0"/>
                </a:spcBef>
                <a:spcAft>
                  <a:spcPct val="35000"/>
                </a:spcAft>
                <a:buNone/>
              </a:pPr>
              <a:r>
                <a:rPr lang="en-US" sz="2000" kern="1200"/>
                <a:t>Understanding Exposure</a:t>
              </a:r>
            </a:p>
          </p:txBody>
        </p:sp>
        <p:sp>
          <p:nvSpPr>
            <p:cNvPr id="13" name="Freeform: Shape 12">
              <a:extLst>
                <a:ext uri="{FF2B5EF4-FFF2-40B4-BE49-F238E27FC236}">
                  <a16:creationId xmlns:a16="http://schemas.microsoft.com/office/drawing/2014/main" id="{B484C4BD-5B82-4F8F-8F30-7CFC44C966A2}"/>
                </a:ext>
              </a:extLst>
            </p:cNvPr>
            <p:cNvSpPr/>
            <p:nvPr/>
          </p:nvSpPr>
          <p:spPr>
            <a:xfrm>
              <a:off x="2446534" y="2706302"/>
              <a:ext cx="1817884" cy="2069663"/>
            </a:xfrm>
            <a:custGeom>
              <a:avLst/>
              <a:gdLst>
                <a:gd name="connsiteX0" fmla="*/ 0 w 1817884"/>
                <a:gd name="connsiteY0" fmla="*/ 0 h 2069663"/>
                <a:gd name="connsiteX1" fmla="*/ 1817884 w 1817884"/>
                <a:gd name="connsiteY1" fmla="*/ 0 h 2069663"/>
                <a:gd name="connsiteX2" fmla="*/ 1817884 w 1817884"/>
                <a:gd name="connsiteY2" fmla="*/ 2069663 h 2069663"/>
                <a:gd name="connsiteX3" fmla="*/ 0 w 1817884"/>
                <a:gd name="connsiteY3" fmla="*/ 2069663 h 2069663"/>
                <a:gd name="connsiteX4" fmla="*/ 0 w 1817884"/>
                <a:gd name="connsiteY4" fmla="*/ 0 h 2069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884" h="2069663">
                  <a:moveTo>
                    <a:pt x="0" y="0"/>
                  </a:moveTo>
                  <a:lnTo>
                    <a:pt x="1817884" y="0"/>
                  </a:lnTo>
                  <a:lnTo>
                    <a:pt x="1817884" y="2069663"/>
                  </a:lnTo>
                  <a:lnTo>
                    <a:pt x="0" y="2069663"/>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Occupational</a:t>
              </a:r>
            </a:p>
            <a:p>
              <a:pPr marL="0" lvl="0" indent="0" algn="l" defTabSz="844550">
                <a:lnSpc>
                  <a:spcPct val="90000"/>
                </a:lnSpc>
                <a:spcBef>
                  <a:spcPct val="0"/>
                </a:spcBef>
                <a:spcAft>
                  <a:spcPct val="35000"/>
                </a:spcAft>
                <a:buNone/>
              </a:pPr>
              <a:r>
                <a:rPr lang="en-US" sz="1900" kern="1200"/>
                <a:t>General Population</a:t>
              </a:r>
            </a:p>
            <a:p>
              <a:pPr marL="0" lvl="0" indent="0" algn="l" defTabSz="844550">
                <a:lnSpc>
                  <a:spcPct val="90000"/>
                </a:lnSpc>
                <a:spcBef>
                  <a:spcPct val="0"/>
                </a:spcBef>
                <a:spcAft>
                  <a:spcPct val="35000"/>
                </a:spcAft>
                <a:buNone/>
              </a:pPr>
              <a:r>
                <a:rPr lang="en-US" sz="1900" kern="1200"/>
                <a:t>Consumers</a:t>
              </a:r>
            </a:p>
            <a:p>
              <a:pPr marL="0" lvl="0" indent="0" algn="l" defTabSz="844550">
                <a:lnSpc>
                  <a:spcPct val="90000"/>
                </a:lnSpc>
                <a:spcBef>
                  <a:spcPct val="0"/>
                </a:spcBef>
                <a:spcAft>
                  <a:spcPct val="35000"/>
                </a:spcAft>
                <a:buNone/>
              </a:pPr>
              <a:r>
                <a:rPr lang="en-US" sz="1900" kern="1200"/>
                <a:t>Environmental Organisms</a:t>
              </a:r>
            </a:p>
          </p:txBody>
        </p:sp>
        <p:sp>
          <p:nvSpPr>
            <p:cNvPr id="14" name="Freeform: Shape 13">
              <a:extLst>
                <a:ext uri="{FF2B5EF4-FFF2-40B4-BE49-F238E27FC236}">
                  <a16:creationId xmlns:a16="http://schemas.microsoft.com/office/drawing/2014/main" id="{F35756CA-DA46-4522-B64F-FDCB2617C10A}"/>
                </a:ext>
              </a:extLst>
            </p:cNvPr>
            <p:cNvSpPr/>
            <p:nvPr/>
          </p:nvSpPr>
          <p:spPr>
            <a:xfrm>
              <a:off x="4264418" y="2201606"/>
              <a:ext cx="4250931" cy="1148184"/>
            </a:xfrm>
            <a:custGeom>
              <a:avLst/>
              <a:gdLst>
                <a:gd name="connsiteX0" fmla="*/ 0 w 4250931"/>
                <a:gd name="connsiteY0" fmla="*/ 287046 h 1148184"/>
                <a:gd name="connsiteX1" fmla="*/ 3676839 w 4250931"/>
                <a:gd name="connsiteY1" fmla="*/ 287046 h 1148184"/>
                <a:gd name="connsiteX2" fmla="*/ 3676839 w 4250931"/>
                <a:gd name="connsiteY2" fmla="*/ 0 h 1148184"/>
                <a:gd name="connsiteX3" fmla="*/ 4250931 w 4250931"/>
                <a:gd name="connsiteY3" fmla="*/ 574092 h 1148184"/>
                <a:gd name="connsiteX4" fmla="*/ 3676839 w 4250931"/>
                <a:gd name="connsiteY4" fmla="*/ 1148184 h 1148184"/>
                <a:gd name="connsiteX5" fmla="*/ 3676839 w 4250931"/>
                <a:gd name="connsiteY5" fmla="*/ 861138 h 1148184"/>
                <a:gd name="connsiteX6" fmla="*/ 0 w 4250931"/>
                <a:gd name="connsiteY6" fmla="*/ 861138 h 1148184"/>
                <a:gd name="connsiteX7" fmla="*/ 0 w 4250931"/>
                <a:gd name="connsiteY7" fmla="*/ 287046 h 11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0931" h="1148184">
                  <a:moveTo>
                    <a:pt x="0" y="287046"/>
                  </a:moveTo>
                  <a:lnTo>
                    <a:pt x="3676839" y="287046"/>
                  </a:lnTo>
                  <a:lnTo>
                    <a:pt x="3676839" y="0"/>
                  </a:lnTo>
                  <a:lnTo>
                    <a:pt x="4250931" y="574092"/>
                  </a:lnTo>
                  <a:lnTo>
                    <a:pt x="3676839" y="1148184"/>
                  </a:lnTo>
                  <a:lnTo>
                    <a:pt x="3676839" y="861138"/>
                  </a:lnTo>
                  <a:lnTo>
                    <a:pt x="0" y="861138"/>
                  </a:lnTo>
                  <a:lnTo>
                    <a:pt x="0" y="287046"/>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363246" rIns="541046" bIns="469320" numCol="1" spcCol="1270" anchor="ctr" anchorCtr="0">
              <a:noAutofit/>
            </a:bodyPr>
            <a:lstStyle/>
            <a:p>
              <a:pPr marL="0" lvl="0" indent="0" algn="l" defTabSz="889000">
                <a:lnSpc>
                  <a:spcPct val="90000"/>
                </a:lnSpc>
                <a:spcBef>
                  <a:spcPct val="0"/>
                </a:spcBef>
                <a:spcAft>
                  <a:spcPct val="35000"/>
                </a:spcAft>
                <a:buNone/>
              </a:pPr>
              <a:r>
                <a:rPr lang="en-US" sz="2000" kern="1200"/>
                <a:t>Understanding Hazard</a:t>
              </a:r>
            </a:p>
          </p:txBody>
        </p:sp>
        <p:sp>
          <p:nvSpPr>
            <p:cNvPr id="15" name="Freeform: Shape 14">
              <a:extLst>
                <a:ext uri="{FF2B5EF4-FFF2-40B4-BE49-F238E27FC236}">
                  <a16:creationId xmlns:a16="http://schemas.microsoft.com/office/drawing/2014/main" id="{566573CB-3E49-49A6-9481-0D4510F44FCB}"/>
                </a:ext>
              </a:extLst>
            </p:cNvPr>
            <p:cNvSpPr/>
            <p:nvPr/>
          </p:nvSpPr>
          <p:spPr>
            <a:xfrm>
              <a:off x="4264418" y="3088895"/>
              <a:ext cx="1817884" cy="2083501"/>
            </a:xfrm>
            <a:custGeom>
              <a:avLst/>
              <a:gdLst>
                <a:gd name="connsiteX0" fmla="*/ 0 w 1817884"/>
                <a:gd name="connsiteY0" fmla="*/ 0 h 2083501"/>
                <a:gd name="connsiteX1" fmla="*/ 1817884 w 1817884"/>
                <a:gd name="connsiteY1" fmla="*/ 0 h 2083501"/>
                <a:gd name="connsiteX2" fmla="*/ 1817884 w 1817884"/>
                <a:gd name="connsiteY2" fmla="*/ 2083501 h 2083501"/>
                <a:gd name="connsiteX3" fmla="*/ 0 w 1817884"/>
                <a:gd name="connsiteY3" fmla="*/ 2083501 h 2083501"/>
                <a:gd name="connsiteX4" fmla="*/ 0 w 1817884"/>
                <a:gd name="connsiteY4" fmla="*/ 0 h 208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884" h="2083501">
                  <a:moveTo>
                    <a:pt x="0" y="0"/>
                  </a:moveTo>
                  <a:lnTo>
                    <a:pt x="1817884" y="0"/>
                  </a:lnTo>
                  <a:lnTo>
                    <a:pt x="1817884" y="2083501"/>
                  </a:lnTo>
                  <a:lnTo>
                    <a:pt x="0" y="208350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Human Health</a:t>
              </a:r>
            </a:p>
            <a:p>
              <a:pPr marL="0" lvl="0" indent="0" algn="l" defTabSz="844550">
                <a:lnSpc>
                  <a:spcPct val="90000"/>
                </a:lnSpc>
                <a:spcBef>
                  <a:spcPct val="0"/>
                </a:spcBef>
                <a:spcAft>
                  <a:spcPct val="35000"/>
                </a:spcAft>
                <a:buNone/>
              </a:pPr>
              <a:r>
                <a:rPr lang="en-US" sz="1900" kern="1200"/>
                <a:t>Environmental Organisms</a:t>
              </a:r>
            </a:p>
          </p:txBody>
        </p:sp>
        <p:sp>
          <p:nvSpPr>
            <p:cNvPr id="16" name="Freeform: Shape 15">
              <a:extLst>
                <a:ext uri="{FF2B5EF4-FFF2-40B4-BE49-F238E27FC236}">
                  <a16:creationId xmlns:a16="http://schemas.microsoft.com/office/drawing/2014/main" id="{15A7BB67-CD41-4EB5-BAFC-61146B88748F}"/>
                </a:ext>
              </a:extLst>
            </p:cNvPr>
            <p:cNvSpPr/>
            <p:nvPr/>
          </p:nvSpPr>
          <p:spPr>
            <a:xfrm>
              <a:off x="5980922" y="4972675"/>
              <a:ext cx="2534427" cy="977175"/>
            </a:xfrm>
            <a:custGeom>
              <a:avLst/>
              <a:gdLst>
                <a:gd name="connsiteX0" fmla="*/ 0 w 2433046"/>
                <a:gd name="connsiteY0" fmla="*/ 287046 h 1148184"/>
                <a:gd name="connsiteX1" fmla="*/ 1858954 w 2433046"/>
                <a:gd name="connsiteY1" fmla="*/ 287046 h 1148184"/>
                <a:gd name="connsiteX2" fmla="*/ 1858954 w 2433046"/>
                <a:gd name="connsiteY2" fmla="*/ 0 h 1148184"/>
                <a:gd name="connsiteX3" fmla="*/ 2433046 w 2433046"/>
                <a:gd name="connsiteY3" fmla="*/ 574092 h 1148184"/>
                <a:gd name="connsiteX4" fmla="*/ 1858954 w 2433046"/>
                <a:gd name="connsiteY4" fmla="*/ 1148184 h 1148184"/>
                <a:gd name="connsiteX5" fmla="*/ 1858954 w 2433046"/>
                <a:gd name="connsiteY5" fmla="*/ 861138 h 1148184"/>
                <a:gd name="connsiteX6" fmla="*/ 0 w 2433046"/>
                <a:gd name="connsiteY6" fmla="*/ 861138 h 1148184"/>
                <a:gd name="connsiteX7" fmla="*/ 0 w 2433046"/>
                <a:gd name="connsiteY7" fmla="*/ 287046 h 11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046" h="1148184">
                  <a:moveTo>
                    <a:pt x="0" y="287046"/>
                  </a:moveTo>
                  <a:lnTo>
                    <a:pt x="1858954" y="287046"/>
                  </a:lnTo>
                  <a:lnTo>
                    <a:pt x="1858954" y="0"/>
                  </a:lnTo>
                  <a:lnTo>
                    <a:pt x="2433046" y="574092"/>
                  </a:lnTo>
                  <a:lnTo>
                    <a:pt x="1858954" y="1148184"/>
                  </a:lnTo>
                  <a:lnTo>
                    <a:pt x="1858954" y="861138"/>
                  </a:lnTo>
                  <a:lnTo>
                    <a:pt x="0" y="861138"/>
                  </a:lnTo>
                  <a:lnTo>
                    <a:pt x="0" y="287046"/>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363246" rIns="541046" bIns="469320" numCol="1" spcCol="1270" anchor="ctr" anchorCtr="0">
              <a:noAutofit/>
            </a:bodyPr>
            <a:lstStyle/>
            <a:p>
              <a:pPr marL="0" lvl="0" indent="0" algn="l" defTabSz="889000">
                <a:lnSpc>
                  <a:spcPct val="90000"/>
                </a:lnSpc>
                <a:spcBef>
                  <a:spcPct val="0"/>
                </a:spcBef>
                <a:spcAft>
                  <a:spcPct val="35000"/>
                </a:spcAft>
                <a:buNone/>
              </a:pPr>
              <a:r>
                <a:rPr lang="en-US" sz="2000" kern="1200"/>
                <a:t>Determining Risk</a:t>
              </a:r>
            </a:p>
          </p:txBody>
        </p:sp>
      </p:grpSp>
      <p:pic>
        <p:nvPicPr>
          <p:cNvPr id="18" name="Picture 17">
            <a:extLst>
              <a:ext uri="{FF2B5EF4-FFF2-40B4-BE49-F238E27FC236}">
                <a16:creationId xmlns:a16="http://schemas.microsoft.com/office/drawing/2014/main" id="{ABCEADB9-47F5-4B45-A607-5B013610CCD1}"/>
              </a:ext>
            </a:extLst>
          </p:cNvPr>
          <p:cNvPicPr>
            <a:picLocks noChangeAspect="1"/>
          </p:cNvPicPr>
          <p:nvPr/>
        </p:nvPicPr>
        <p:blipFill rotWithShape="1">
          <a:blip r:embed="rId4"/>
          <a:srcRect r="27598"/>
          <a:stretch/>
        </p:blipFill>
        <p:spPr>
          <a:xfrm>
            <a:off x="628650" y="4434967"/>
            <a:ext cx="5453652" cy="1018120"/>
          </a:xfrm>
          <a:prstGeom prst="rect">
            <a:avLst/>
          </a:prstGeom>
        </p:spPr>
      </p:pic>
      <p:pic>
        <p:nvPicPr>
          <p:cNvPr id="19" name="Picture 18">
            <a:extLst>
              <a:ext uri="{FF2B5EF4-FFF2-40B4-BE49-F238E27FC236}">
                <a16:creationId xmlns:a16="http://schemas.microsoft.com/office/drawing/2014/main" id="{7FA63E7F-EEA5-454B-9DA0-86139BF01A8F}"/>
              </a:ext>
            </a:extLst>
          </p:cNvPr>
          <p:cNvPicPr>
            <a:picLocks noChangeAspect="1"/>
          </p:cNvPicPr>
          <p:nvPr/>
        </p:nvPicPr>
        <p:blipFill rotWithShape="1">
          <a:blip r:embed="rId5"/>
          <a:srcRect l="7440" t="1964" r="11816" b="51169"/>
          <a:stretch/>
        </p:blipFill>
        <p:spPr>
          <a:xfrm>
            <a:off x="6477085" y="5326744"/>
            <a:ext cx="1321721" cy="87749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17" name="Audio 16">
            <a:hlinkClick r:id="" action="ppaction://media"/>
            <a:extLst>
              <a:ext uri="{FF2B5EF4-FFF2-40B4-BE49-F238E27FC236}">
                <a16:creationId xmlns:a16="http://schemas.microsoft.com/office/drawing/2014/main" id="{E3BE0C9B-457D-4686-91B3-6B14F9796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22043352"/>
      </p:ext>
    </p:extLst>
  </p:cSld>
  <p:clrMapOvr>
    <a:masterClrMapping/>
  </p:clrMapOvr>
  <mc:AlternateContent xmlns:mc="http://schemas.openxmlformats.org/markup-compatibility/2006" xmlns:p14="http://schemas.microsoft.com/office/powerpoint/2010/main">
    <mc:Choice Requires="p14">
      <p:transition spd="slow" p14:dur="2000" advTm="53275"/>
    </mc:Choice>
    <mc:Fallback xmlns="">
      <p:transition spd="slow" advTm="5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482600" y="198631"/>
            <a:ext cx="8178799" cy="823072"/>
          </a:xfrm>
          <a:prstGeom prst="rect">
            <a:avLst/>
          </a:prstGeom>
        </p:spPr>
        <p:txBody>
          <a:bodyPr>
            <a:normAutofit/>
          </a:bodyPr>
          <a:lstStyle/>
          <a:p>
            <a:r>
              <a:rPr lang="en-US" b="1"/>
              <a:t>Data Needs for Biofuel Submissions</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803466" y="1047911"/>
            <a:ext cx="7706626" cy="5775163"/>
          </a:xfrm>
        </p:spPr>
        <p:txBody>
          <a:bodyPr>
            <a:noAutofit/>
          </a:bodyPr>
          <a:lstStyle/>
          <a:p>
            <a:pPr marL="0" indent="0">
              <a:spcBef>
                <a:spcPts val="500"/>
              </a:spcBef>
              <a:spcAft>
                <a:spcPts val="600"/>
              </a:spcAft>
              <a:buNone/>
              <a:defRPr/>
            </a:pPr>
            <a:r>
              <a:rPr lang="en-US" sz="1600" b="1" u="sng"/>
              <a:t>Information Manufactures Must Submit </a:t>
            </a:r>
          </a:p>
          <a:p>
            <a:pPr>
              <a:lnSpc>
                <a:spcPct val="70000"/>
              </a:lnSpc>
              <a:spcBef>
                <a:spcPts val="500"/>
              </a:spcBef>
              <a:defRPr/>
            </a:pPr>
            <a:r>
              <a:rPr lang="en-US" sz="1600"/>
              <a:t>Chemical Identity</a:t>
            </a:r>
          </a:p>
          <a:p>
            <a:pPr>
              <a:lnSpc>
                <a:spcPct val="70000"/>
              </a:lnSpc>
              <a:spcAft>
                <a:spcPts val="600"/>
              </a:spcAft>
              <a:defRPr/>
            </a:pPr>
            <a:r>
              <a:rPr lang="en-US" sz="1600"/>
              <a:t>By-products and impurities (if known)</a:t>
            </a:r>
          </a:p>
          <a:p>
            <a:pPr>
              <a:lnSpc>
                <a:spcPct val="70000"/>
              </a:lnSpc>
              <a:spcAft>
                <a:spcPts val="600"/>
              </a:spcAft>
              <a:defRPr/>
            </a:pPr>
            <a:r>
              <a:rPr lang="en-US" sz="1600"/>
              <a:t>Estimated production/import volume</a:t>
            </a:r>
          </a:p>
          <a:p>
            <a:pPr>
              <a:lnSpc>
                <a:spcPct val="70000"/>
              </a:lnSpc>
              <a:spcAft>
                <a:spcPts val="600"/>
              </a:spcAft>
              <a:defRPr/>
            </a:pPr>
            <a:r>
              <a:rPr lang="en-US" sz="1600"/>
              <a:t>Proposed uses and amounts for each use</a:t>
            </a:r>
          </a:p>
          <a:p>
            <a:pPr>
              <a:lnSpc>
                <a:spcPct val="70000"/>
              </a:lnSpc>
              <a:spcAft>
                <a:spcPts val="600"/>
              </a:spcAft>
              <a:defRPr/>
            </a:pPr>
            <a:r>
              <a:rPr lang="en-US" sz="1600"/>
              <a:t>Human exposure information</a:t>
            </a:r>
          </a:p>
          <a:p>
            <a:pPr>
              <a:lnSpc>
                <a:spcPct val="70000"/>
              </a:lnSpc>
              <a:spcAft>
                <a:spcPts val="600"/>
              </a:spcAft>
              <a:defRPr/>
            </a:pPr>
            <a:r>
              <a:rPr lang="en-US" sz="1600"/>
              <a:t>Disposal methods and estimates of releases to the environment</a:t>
            </a:r>
          </a:p>
          <a:p>
            <a:pPr>
              <a:lnSpc>
                <a:spcPct val="70000"/>
              </a:lnSpc>
              <a:spcAft>
                <a:spcPts val="600"/>
              </a:spcAft>
              <a:defRPr/>
            </a:pPr>
            <a:r>
              <a:rPr lang="en-US" sz="1600"/>
              <a:t>Existing test data in notifier’s possession or control (or otherwise reasonably ascertainable) concerning human health and environmental effects</a:t>
            </a:r>
          </a:p>
          <a:p>
            <a:pPr marL="0" indent="0">
              <a:spcBef>
                <a:spcPts val="1200"/>
              </a:spcBef>
              <a:spcAft>
                <a:spcPts val="600"/>
              </a:spcAft>
              <a:buNone/>
              <a:defRPr/>
            </a:pPr>
            <a:r>
              <a:rPr lang="en-US" sz="1600" b="1" u="sng" noProof="0">
                <a:latin typeface="Calibri" panose="020F0502020204030204"/>
              </a:rPr>
              <a:t>Useful (if available, must be submitted)</a:t>
            </a:r>
          </a:p>
          <a:p>
            <a:pPr>
              <a:lnSpc>
                <a:spcPct val="70000"/>
              </a:lnSpc>
              <a:spcBef>
                <a:spcPts val="500"/>
              </a:spcBef>
              <a:defRPr/>
            </a:pPr>
            <a:r>
              <a:rPr lang="en-US" sz="1600"/>
              <a:t>Composition analysis, or percent composition for chemical substances in the biofuel mixture that would potentially drive risks</a:t>
            </a:r>
            <a:endParaRPr lang="en-US" sz="1600">
              <a:cs typeface="Calibri"/>
            </a:endParaRPr>
          </a:p>
          <a:p>
            <a:pPr>
              <a:lnSpc>
                <a:spcPct val="70000"/>
              </a:lnSpc>
              <a:defRPr/>
            </a:pPr>
            <a:r>
              <a:rPr lang="en-US" sz="1600"/>
              <a:t>Structurally similar analogue(s), including effects data</a:t>
            </a:r>
          </a:p>
          <a:p>
            <a:pPr>
              <a:lnSpc>
                <a:spcPct val="70000"/>
              </a:lnSpc>
              <a:defRPr/>
            </a:pPr>
            <a:r>
              <a:rPr kumimoji="0" lang="en-US" sz="1600" b="0" i="0" u="none" strike="noStrike" kern="1200" cap="none" spc="0" normalizeH="0" baseline="0" noProof="0">
                <a:ln>
                  <a:noFill/>
                </a:ln>
                <a:effectLst/>
                <a:uLnTx/>
                <a:uFillTx/>
                <a:latin typeface="Calibri"/>
                <a:ea typeface="Times New Roman" panose="02020603050405020304" pitchFamily="18" charset="0"/>
                <a:cs typeface="Calibri"/>
              </a:rPr>
              <a:t>Occupational exposure monitoring data</a:t>
            </a:r>
          </a:p>
          <a:p>
            <a:pPr>
              <a:lnSpc>
                <a:spcPct val="70000"/>
              </a:lnSpc>
              <a:defRPr/>
            </a:pPr>
            <a:r>
              <a:rPr kumimoji="0" lang="en-US" sz="1600" b="0" i="0" u="none" strike="noStrike" kern="1200" cap="none" spc="0" normalizeH="0" baseline="0" noProof="0">
                <a:ln>
                  <a:noFill/>
                </a:ln>
                <a:effectLst/>
                <a:uLnTx/>
                <a:uFillTx/>
                <a:latin typeface="Calibri"/>
                <a:ea typeface="Times New Roman" panose="02020603050405020304" pitchFamily="18" charset="0"/>
                <a:cs typeface="Calibri"/>
              </a:rPr>
              <a:t>Emission estimates from bulk storage tanks</a:t>
            </a:r>
            <a:endParaRPr lang="en-US" sz="1600">
              <a:latin typeface="Calibri"/>
              <a:ea typeface="Times New Roman" panose="02020603050405020304" pitchFamily="18" charset="0"/>
              <a:cs typeface="Calibri"/>
            </a:endParaRPr>
          </a:p>
          <a:p>
            <a:pPr marL="0" indent="0">
              <a:buNone/>
              <a:defRPr/>
            </a:pPr>
            <a:r>
              <a:rPr lang="en-US" sz="1600" i="1"/>
              <a:t>In absence of these data, EPA will use standard assessment methods, modeling approaches and conservative assumptions to be protective of human health and environment. EPA will be able to conduct a more refined risk assessment with additional, useful information. </a:t>
            </a:r>
            <a:endParaRPr lang="en-US" sz="1600" b="1" i="1"/>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3</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5C67E23B-D795-4ADB-85A4-CC701662BB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49240194"/>
      </p:ext>
    </p:extLst>
  </p:cSld>
  <p:clrMapOvr>
    <a:masterClrMapping/>
  </p:clrMapOvr>
  <mc:AlternateContent xmlns:mc="http://schemas.openxmlformats.org/markup-compatibility/2006" xmlns:p14="http://schemas.microsoft.com/office/powerpoint/2010/main">
    <mc:Choice Requires="p14">
      <p:transition spd="slow" p14:dur="2000" advTm="82351"/>
    </mc:Choice>
    <mc:Fallback xmlns="">
      <p:transition spd="slow" advTm="8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352686" y="564278"/>
            <a:ext cx="8178799" cy="823072"/>
          </a:xfrm>
          <a:prstGeom prst="rect">
            <a:avLst/>
          </a:prstGeom>
        </p:spPr>
        <p:txBody>
          <a:bodyPr>
            <a:normAutofit/>
          </a:bodyPr>
          <a:lstStyle/>
          <a:p>
            <a:pPr algn="ctr"/>
            <a:r>
              <a:rPr lang="en-US" b="1"/>
              <a:t>Data/Information Hierarchy</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803465" y="1851087"/>
            <a:ext cx="7328717" cy="3759200"/>
          </a:xfrm>
        </p:spPr>
        <p:txBody>
          <a:bodyPr>
            <a:noAutofit/>
          </a:bodyPr>
          <a:lstStyle/>
          <a:p>
            <a:pPr marL="470535" marR="0" indent="-285750">
              <a:spcBef>
                <a:spcPts val="5"/>
              </a:spcBef>
              <a:spcAft>
                <a:spcPts val="0"/>
              </a:spcAft>
            </a:pPr>
            <a:r>
              <a:rPr lang="en-US" sz="2000" b="1"/>
              <a:t>Tier 1:</a:t>
            </a:r>
            <a:r>
              <a:rPr lang="en-US" sz="2000"/>
              <a:t> Experimentally-derived data/information on the new chemical substance</a:t>
            </a:r>
            <a:endParaRPr lang="en-US" sz="2000">
              <a:cs typeface="Calibri"/>
            </a:endParaRPr>
          </a:p>
          <a:p>
            <a:pPr marL="241935" marR="0" indent="-285750">
              <a:spcBef>
                <a:spcPts val="5"/>
              </a:spcBef>
              <a:spcAft>
                <a:spcPts val="0"/>
              </a:spcAft>
            </a:pPr>
            <a:endParaRPr lang="en-US" sz="2000"/>
          </a:p>
          <a:p>
            <a:pPr marL="470535" marR="0" indent="-285750">
              <a:spcBef>
                <a:spcPts val="5"/>
              </a:spcBef>
              <a:spcAft>
                <a:spcPts val="0"/>
              </a:spcAft>
            </a:pPr>
            <a:r>
              <a:rPr lang="en-US" sz="2000" b="1"/>
              <a:t>Tier 2:</a:t>
            </a:r>
            <a:r>
              <a:rPr lang="en-US" sz="2000"/>
              <a:t> Experimentally-derived data/information on an analogous chemical substance</a:t>
            </a:r>
            <a:endParaRPr lang="en-US" sz="2000">
              <a:highlight>
                <a:srgbClr val="FFFF00"/>
              </a:highlight>
              <a:cs typeface="Calibri"/>
            </a:endParaRPr>
          </a:p>
          <a:p>
            <a:pPr marR="0">
              <a:spcBef>
                <a:spcPts val="5"/>
              </a:spcBef>
              <a:spcAft>
                <a:spcPts val="0"/>
              </a:spcAft>
            </a:pPr>
            <a:endParaRPr lang="en-US" sz="2000"/>
          </a:p>
          <a:p>
            <a:pPr marL="470535" marR="0" indent="-285750">
              <a:spcBef>
                <a:spcPts val="5"/>
              </a:spcBef>
              <a:spcAft>
                <a:spcPts val="0"/>
              </a:spcAft>
            </a:pPr>
            <a:r>
              <a:rPr lang="en-US" sz="2000" b="1"/>
              <a:t>Tier 3:</a:t>
            </a:r>
            <a:r>
              <a:rPr lang="en-US" sz="2000"/>
              <a:t> Experimentally-derived data/information on the most prevalent and/or most toxic constituents of the new chemical substance</a:t>
            </a:r>
            <a:endParaRPr lang="en-US" sz="2000">
              <a:highlight>
                <a:srgbClr val="FFFF00"/>
              </a:highlight>
              <a:cs typeface="Calibri"/>
            </a:endParaRPr>
          </a:p>
          <a:p>
            <a:pPr marL="241935" marR="0" indent="-285750">
              <a:spcBef>
                <a:spcPts val="5"/>
              </a:spcBef>
              <a:spcAft>
                <a:spcPts val="0"/>
              </a:spcAft>
            </a:pPr>
            <a:endParaRPr lang="en-US" sz="2000"/>
          </a:p>
          <a:p>
            <a:pPr marL="470535" marR="0" indent="-285750">
              <a:spcBef>
                <a:spcPts val="5"/>
              </a:spcBef>
              <a:spcAft>
                <a:spcPts val="0"/>
              </a:spcAft>
            </a:pPr>
            <a:r>
              <a:rPr lang="en-US" sz="2000" b="1"/>
              <a:t>Tier 4:</a:t>
            </a:r>
            <a:r>
              <a:rPr lang="en-US" sz="2000"/>
              <a:t> Predicted (</a:t>
            </a:r>
            <a:r>
              <a:rPr lang="en-US" sz="2000" i="1"/>
              <a:t>in silico</a:t>
            </a:r>
            <a:r>
              <a:rPr lang="en-US" sz="2000"/>
              <a:t>) data/information on the most prevalent and/or most toxic constituents of the new chemical substance</a:t>
            </a:r>
            <a:endParaRPr lang="en-US" sz="2000">
              <a:highlight>
                <a:srgbClr val="FFFF00"/>
              </a:highlight>
              <a:cs typeface="Calibri"/>
            </a:endParaRPr>
          </a:p>
          <a:p>
            <a:pPr>
              <a:lnSpc>
                <a:spcPct val="70000"/>
              </a:lnSpc>
              <a:spcAft>
                <a:spcPts val="600"/>
              </a:spcAft>
              <a:defRPr/>
            </a:pPr>
            <a:endParaRPr lang="en-US" sz="2000"/>
          </a:p>
          <a:p>
            <a:pPr marL="0" indent="0">
              <a:lnSpc>
                <a:spcPct val="70000"/>
              </a:lnSpc>
              <a:spcAft>
                <a:spcPts val="600"/>
              </a:spcAft>
              <a:buNone/>
              <a:defRPr/>
            </a:pPr>
            <a:endParaRPr lang="en-US" sz="2000" b="1" i="1"/>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CE96C2AA-F637-4069-80C5-315308757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82383904"/>
      </p:ext>
    </p:extLst>
  </p:cSld>
  <p:clrMapOvr>
    <a:masterClrMapping/>
  </p:clrMapOvr>
  <mc:AlternateContent xmlns:mc="http://schemas.openxmlformats.org/markup-compatibility/2006" xmlns:p14="http://schemas.microsoft.com/office/powerpoint/2010/main">
    <mc:Choice Requires="p14">
      <p:transition spd="slow" p14:dur="2000" advTm="43503"/>
    </mc:Choice>
    <mc:Fallback xmlns="">
      <p:transition spd="slow" advTm="4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482600" y="127061"/>
            <a:ext cx="8178799" cy="767123"/>
          </a:xfrm>
          <a:prstGeom prst="rect">
            <a:avLst/>
          </a:prstGeom>
        </p:spPr>
        <p:txBody>
          <a:bodyPr>
            <a:normAutofit/>
          </a:bodyPr>
          <a:lstStyle/>
          <a:p>
            <a:pPr algn="ctr"/>
            <a:r>
              <a:rPr lang="en-US" b="1" dirty="0"/>
              <a:t>Chemistry Assessment</a:t>
            </a: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0B307AA0-191B-40D2-9F95-4C0DD54B2E02}"/>
              </a:ext>
            </a:extLst>
          </p:cNvPr>
          <p:cNvSpPr>
            <a:spLocks noGrp="1"/>
          </p:cNvSpPr>
          <p:nvPr>
            <p:ph idx="1"/>
          </p:nvPr>
        </p:nvSpPr>
        <p:spPr>
          <a:xfrm>
            <a:off x="803465" y="894184"/>
            <a:ext cx="7328717" cy="4943506"/>
          </a:xfrm>
        </p:spPr>
        <p:txBody>
          <a:bodyPr anchor="ctr">
            <a:normAutofit/>
          </a:bodyPr>
          <a:lstStyle/>
          <a:p>
            <a:pPr marL="0" indent="0">
              <a:lnSpc>
                <a:spcPct val="100000"/>
              </a:lnSpc>
              <a:spcBef>
                <a:spcPts val="0"/>
              </a:spcBef>
              <a:buNone/>
            </a:pPr>
            <a:r>
              <a:rPr lang="en-US" sz="2000" b="1" dirty="0">
                <a:ea typeface="+mn-lt"/>
                <a:cs typeface="+mn-lt"/>
              </a:rPr>
              <a:t>Background and Challenges</a:t>
            </a:r>
          </a:p>
          <a:p>
            <a:r>
              <a:rPr lang="en-US" sz="1800" dirty="0">
                <a:cs typeface="Calibri"/>
              </a:rPr>
              <a:t>Fuel stream and related substances are broad in number and scope, especially with the addition of current bio-based and waste feedstock blends; they can be class 1, class 2 or UVCB substances</a:t>
            </a:r>
            <a:r>
              <a:rPr lang="en-US" sz="1800" baseline="30000" dirty="0">
                <a:cs typeface="Calibri"/>
              </a:rPr>
              <a:t>1</a:t>
            </a:r>
          </a:p>
          <a:p>
            <a:r>
              <a:rPr lang="en-US" sz="1800" dirty="0">
                <a:cs typeface="Calibri"/>
              </a:rPr>
              <a:t>Many petroleum-derived fuel streams are on the original TSCA Inventory and there is very little data associated with them</a:t>
            </a:r>
            <a:endParaRPr lang="en-US" sz="1800" dirty="0">
              <a:ea typeface="+mn-lt"/>
              <a:cs typeface="+mn-lt"/>
            </a:endParaRPr>
          </a:p>
          <a:p>
            <a:r>
              <a:rPr lang="en-US" sz="1800" dirty="0">
                <a:ea typeface="+mn-lt"/>
                <a:cs typeface="+mn-lt"/>
              </a:rPr>
              <a:t>Complete characterization of the new chemical substance is often unavailable</a:t>
            </a:r>
          </a:p>
          <a:p>
            <a:pPr marL="0" indent="0">
              <a:buNone/>
            </a:pPr>
            <a:r>
              <a:rPr lang="en-US" sz="2000" b="1" dirty="0">
                <a:cs typeface="Calibri"/>
              </a:rPr>
              <a:t>Analytical Approach</a:t>
            </a:r>
            <a:endParaRPr lang="en-US" sz="2000" dirty="0">
              <a:cs typeface="Calibri"/>
            </a:endParaRPr>
          </a:p>
          <a:p>
            <a:r>
              <a:rPr lang="en-US" sz="1800" dirty="0">
                <a:cs typeface="Calibri"/>
              </a:rPr>
              <a:t>Evaluate chemical identification information</a:t>
            </a:r>
          </a:p>
          <a:p>
            <a:r>
              <a:rPr lang="en-US" sz="1800" dirty="0">
                <a:cs typeface="Calibri"/>
              </a:rPr>
              <a:t>Review compositional information and physical-chemical property data submitted/available for the new chemical substance</a:t>
            </a:r>
            <a:endParaRPr lang="en-US" sz="1800" strike="sngStrike" dirty="0">
              <a:highlight>
                <a:srgbClr val="FFFF00"/>
              </a:highlight>
              <a:cs typeface="Calibri"/>
            </a:endParaRPr>
          </a:p>
          <a:p>
            <a:pPr marL="0" indent="0">
              <a:buNone/>
            </a:pPr>
            <a:r>
              <a:rPr lang="en-US" sz="2000" b="1" dirty="0">
                <a:cs typeface="Calibri"/>
              </a:rPr>
              <a:t>Streamlining Efforts</a:t>
            </a:r>
          </a:p>
          <a:p>
            <a:r>
              <a:rPr lang="en-US" sz="1800" dirty="0">
                <a:cs typeface="Calibri"/>
              </a:rPr>
              <a:t>Identify and build a database of data-rich analogues based on carbon chain length, PIONA</a:t>
            </a:r>
            <a:r>
              <a:rPr lang="en-US" sz="1800" baseline="30000" dirty="0">
                <a:cs typeface="Calibri"/>
              </a:rPr>
              <a:t>2</a:t>
            </a:r>
            <a:r>
              <a:rPr lang="en-US" sz="1800" dirty="0">
                <a:cs typeface="Calibri"/>
              </a:rPr>
              <a:t> profile, and major products</a:t>
            </a:r>
          </a:p>
        </p:txBody>
      </p:sp>
      <p:sp>
        <p:nvSpPr>
          <p:cNvPr id="13" name="TextBox 12">
            <a:extLst>
              <a:ext uri="{FF2B5EF4-FFF2-40B4-BE49-F238E27FC236}">
                <a16:creationId xmlns:a16="http://schemas.microsoft.com/office/drawing/2014/main" id="{50F2BF85-7372-4487-B06D-C926BB6022B2}"/>
              </a:ext>
            </a:extLst>
          </p:cNvPr>
          <p:cNvSpPr txBox="1"/>
          <p:nvPr/>
        </p:nvSpPr>
        <p:spPr>
          <a:xfrm>
            <a:off x="867136" y="5978513"/>
            <a:ext cx="7201376" cy="738664"/>
          </a:xfrm>
          <a:prstGeom prst="rect">
            <a:avLst/>
          </a:prstGeom>
          <a:noFill/>
          <a:ln>
            <a:solidFill>
              <a:schemeClr val="tx1"/>
            </a:solidFill>
          </a:ln>
        </p:spPr>
        <p:txBody>
          <a:bodyPr wrap="square" lIns="91440" tIns="45720" rIns="91440" bIns="45720" rtlCol="0" anchor="t">
            <a:spAutoFit/>
          </a:bodyPr>
          <a:lstStyle/>
          <a:p>
            <a:r>
              <a:rPr lang="en-US" sz="1400" baseline="30000"/>
              <a:t>1 </a:t>
            </a:r>
            <a:r>
              <a:rPr lang="en-US" sz="1400"/>
              <a:t>Chemical substances of unknown or variable composition, complex reaction products and biological materials (UVCB)</a:t>
            </a:r>
          </a:p>
          <a:p>
            <a:r>
              <a:rPr lang="en-US" sz="1400" baseline="30000"/>
              <a:t>2 </a:t>
            </a:r>
            <a:r>
              <a:rPr lang="en-US" sz="1400"/>
              <a:t>PIONA profile= Ratio of Paraffins:Isoparaffins:Olefins:Naphthenics:Aromatics</a:t>
            </a:r>
          </a:p>
        </p:txBody>
      </p:sp>
      <p:pic>
        <p:nvPicPr>
          <p:cNvPr id="3" name="Audio 2">
            <a:hlinkClick r:id="" action="ppaction://media"/>
            <a:extLst>
              <a:ext uri="{FF2B5EF4-FFF2-40B4-BE49-F238E27FC236}">
                <a16:creationId xmlns:a16="http://schemas.microsoft.com/office/drawing/2014/main" id="{31808EF7-AF9C-4890-BDAD-1D7064F39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8398344"/>
      </p:ext>
    </p:extLst>
  </p:cSld>
  <p:clrMapOvr>
    <a:masterClrMapping/>
  </p:clrMapOvr>
  <mc:AlternateContent xmlns:mc="http://schemas.openxmlformats.org/markup-compatibility/2006" xmlns:p14="http://schemas.microsoft.com/office/powerpoint/2010/main">
    <mc:Choice Requires="p14">
      <p:transition spd="slow" p14:dur="2000" advTm="84804"/>
    </mc:Choice>
    <mc:Fallback xmlns="">
      <p:transition spd="slow" advTm="8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760545" y="312306"/>
            <a:ext cx="7371638" cy="1135737"/>
          </a:xfrm>
          <a:prstGeom prst="rect">
            <a:avLst/>
          </a:prstGeom>
        </p:spPr>
        <p:txBody>
          <a:bodyPr>
            <a:noAutofit/>
          </a:bodyPr>
          <a:lstStyle/>
          <a:p>
            <a:pPr algn="ctr"/>
            <a:r>
              <a:rPr lang="en-US" b="1" dirty="0"/>
              <a:t>Environmental Fate and         Transport Assessment</a:t>
            </a: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6</a:t>
            </a:fld>
            <a:endParaRPr kumimoji="0" lang="en-US" b="0" i="0" u="none" strike="noStrike" kern="1200" cap="none" spc="0" normalizeH="0" baseline="0" noProof="0">
              <a:ln>
                <a:noFill/>
              </a:ln>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A2490E00-61D5-472D-9EDF-99638ECB8E2F}"/>
              </a:ext>
            </a:extLst>
          </p:cNvPr>
          <p:cNvSpPr>
            <a:spLocks noGrp="1"/>
          </p:cNvSpPr>
          <p:nvPr/>
        </p:nvSpPr>
        <p:spPr>
          <a:xfrm>
            <a:off x="963137" y="880175"/>
            <a:ext cx="7328717" cy="59409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sz="1800" b="1">
                <a:ea typeface="+mn-lt"/>
                <a:cs typeface="+mn-lt"/>
              </a:rPr>
              <a:t>Background and Challenges </a:t>
            </a:r>
            <a:endParaRPr lang="en-US">
              <a:ea typeface="+mn-lt"/>
              <a:cs typeface="+mn-lt"/>
            </a:endParaRPr>
          </a:p>
          <a:p>
            <a:pPr marL="285750" indent="-285750">
              <a:defRPr/>
            </a:pPr>
            <a:r>
              <a:rPr lang="en-US" sz="1800">
                <a:ea typeface="+mn-lt"/>
                <a:cs typeface="+mn-lt"/>
              </a:rPr>
              <a:t>Analysis of constituents may not represent the properties of the new chemical substance</a:t>
            </a:r>
          </a:p>
          <a:p>
            <a:pPr marL="0" indent="0">
              <a:buNone/>
              <a:defRPr/>
            </a:pPr>
            <a:r>
              <a:rPr lang="en-US" sz="1800" b="1">
                <a:ea typeface="+mn-lt"/>
                <a:cs typeface="+mn-lt"/>
              </a:rPr>
              <a:t>Analytical Approach</a:t>
            </a:r>
            <a:endParaRPr lang="en-US">
              <a:ea typeface="+mn-lt"/>
              <a:cs typeface="+mn-lt"/>
            </a:endParaRPr>
          </a:p>
          <a:p>
            <a:pPr marL="285750" indent="-285750">
              <a:defRPr/>
            </a:pPr>
            <a:r>
              <a:rPr lang="en-US" sz="1800">
                <a:ea typeface="+mn-lt"/>
                <a:cs typeface="+mn-lt"/>
              </a:rPr>
              <a:t>Use measured analogue data, measured constituent data and estimated constituent data to evaluate persistence</a:t>
            </a:r>
            <a:endParaRPr lang="en-US">
              <a:cs typeface="Calibri" panose="020F0502020204030204"/>
            </a:endParaRPr>
          </a:p>
          <a:p>
            <a:pPr marL="285750" indent="-285750">
              <a:defRPr/>
            </a:pPr>
            <a:r>
              <a:rPr lang="en-US" sz="1800">
                <a:ea typeface="+mn-lt"/>
                <a:cs typeface="+mn-lt"/>
              </a:rPr>
              <a:t>Use measured and estimated constituent data to evaluate bioaccumulation potential </a:t>
            </a:r>
          </a:p>
          <a:p>
            <a:pPr marL="742950" lvl="1" indent="-285750">
              <a:defRPr/>
            </a:pPr>
            <a:r>
              <a:rPr lang="en-US" sz="1800">
                <a:ea typeface="+mn-lt"/>
                <a:cs typeface="+mn-lt"/>
              </a:rPr>
              <a:t>Highest bioconcentration or bioaccumulation factor among the constituents is provided for use in the Exposure assessment</a:t>
            </a:r>
          </a:p>
          <a:p>
            <a:pPr marL="0" indent="0">
              <a:buNone/>
              <a:defRPr/>
            </a:pPr>
            <a:r>
              <a:rPr lang="en-US" sz="1800" b="1">
                <a:ea typeface="+mn-lt"/>
                <a:cs typeface="+mn-lt"/>
              </a:rPr>
              <a:t>Streamlining Efforts</a:t>
            </a:r>
            <a:endParaRPr lang="en-US">
              <a:ea typeface="+mn-lt"/>
              <a:cs typeface="+mn-lt"/>
            </a:endParaRPr>
          </a:p>
          <a:p>
            <a:pPr marL="285750" indent="-285750">
              <a:defRPr/>
            </a:pPr>
            <a:r>
              <a:rPr lang="en-US" sz="1800">
                <a:ea typeface="+mn-lt"/>
                <a:cs typeface="+mn-lt"/>
              </a:rPr>
              <a:t>Consistent use of data/information hierarchy and weight-of-evidence approach to evaluate persistence and bioaccumulation potential</a:t>
            </a:r>
          </a:p>
        </p:txBody>
      </p:sp>
      <p:pic>
        <p:nvPicPr>
          <p:cNvPr id="3" name="Audio 2">
            <a:hlinkClick r:id="" action="ppaction://media"/>
            <a:extLst>
              <a:ext uri="{FF2B5EF4-FFF2-40B4-BE49-F238E27FC236}">
                <a16:creationId xmlns:a16="http://schemas.microsoft.com/office/drawing/2014/main" id="{6EE2E881-2B14-4D6F-907D-51853BD6CE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5444326"/>
      </p:ext>
    </p:extLst>
  </p:cSld>
  <p:clrMapOvr>
    <a:masterClrMapping/>
  </p:clrMapOvr>
  <mc:AlternateContent xmlns:mc="http://schemas.openxmlformats.org/markup-compatibility/2006" xmlns:p14="http://schemas.microsoft.com/office/powerpoint/2010/main">
    <mc:Choice Requires="p14">
      <p:transition spd="slow" p14:dur="2000" advTm="53636"/>
    </mc:Choice>
    <mc:Fallback xmlns="">
      <p:transition spd="slow" advTm="5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1" y="13372"/>
            <a:ext cx="9143999" cy="1093601"/>
          </a:xfrm>
          <a:prstGeom prst="ellipse">
            <a:avLst/>
          </a:prstGeom>
        </p:spPr>
        <p:txBody>
          <a:bodyPr anchorCtr="0">
            <a:noAutofit/>
          </a:bodyPr>
          <a:lstStyle/>
          <a:p>
            <a:pPr algn="ctr"/>
            <a:r>
              <a:rPr lang="en-US" b="1" dirty="0"/>
              <a:t>Engineering Assessment: Environmental Releases</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769781" y="1246902"/>
            <a:ext cx="7497274" cy="5575374"/>
          </a:xfrm>
        </p:spPr>
        <p:txBody>
          <a:bodyPr vert="horz" lIns="91440" tIns="45720" rIns="91440" bIns="45720" rtlCol="0" anchor="t">
            <a:normAutofit fontScale="92500" lnSpcReduction="20000"/>
          </a:bodyPr>
          <a:lstStyle/>
          <a:p>
            <a:pPr marL="0" indent="0">
              <a:buNone/>
            </a:pPr>
            <a:r>
              <a:rPr lang="en-US" sz="1600" b="1" dirty="0"/>
              <a:t>Background and Challenges</a:t>
            </a:r>
          </a:p>
          <a:p>
            <a:r>
              <a:rPr lang="en-US" sz="1600" dirty="0">
                <a:cs typeface="Calibri"/>
              </a:rPr>
              <a:t>EPA’s release assessment analyzes each manufacturing, processing, and use operation and determines the sources/activities that can result in releases to the environment. These release estimates are used to estimate exposure estimates for ecological and human receptors.</a:t>
            </a:r>
          </a:p>
          <a:p>
            <a:r>
              <a:rPr lang="en-US" sz="1600" dirty="0">
                <a:cs typeface="Calibri"/>
              </a:rPr>
              <a:t>Examples of release data: (1) Measured release data; (2) Measured release data for a “surrogate” chemical; (3) Modeled release estimates</a:t>
            </a:r>
          </a:p>
          <a:p>
            <a:r>
              <a:rPr lang="en-US" sz="1600" dirty="0">
                <a:cs typeface="Calibri"/>
              </a:rPr>
              <a:t>Release estimates have limitations—examples:</a:t>
            </a:r>
          </a:p>
          <a:p>
            <a:pPr lvl="1">
              <a:buFont typeface="Calibri" panose="020F0502020204030204" pitchFamily="34" charset="0"/>
              <a:buChar char="‒"/>
            </a:pPr>
            <a:r>
              <a:rPr lang="en-US" sz="1400" dirty="0">
                <a:cs typeface="Calibri"/>
              </a:rPr>
              <a:t>Lack of appropriate model/method to estimate releases from specific industrial activities (e.g., storage tank emissions)</a:t>
            </a:r>
          </a:p>
          <a:p>
            <a:pPr lvl="1">
              <a:buFont typeface="Calibri" panose="020F0502020204030204" pitchFamily="34" charset="0"/>
              <a:buChar char="‒"/>
            </a:pPr>
            <a:r>
              <a:rPr lang="en-US" sz="1400" dirty="0">
                <a:cs typeface="Calibri"/>
              </a:rPr>
              <a:t>Limitation in certain release models (e.g., limited to a vapor pressure threshold of 35 torr)</a:t>
            </a:r>
          </a:p>
          <a:p>
            <a:pPr marL="0" indent="0">
              <a:buNone/>
            </a:pPr>
            <a:r>
              <a:rPr lang="en-US" sz="1600" b="1" dirty="0"/>
              <a:t>Analytical Approach</a:t>
            </a:r>
            <a:endParaRPr lang="en-US" sz="1600" b="1" dirty="0">
              <a:cs typeface="Calibri"/>
            </a:endParaRPr>
          </a:p>
          <a:p>
            <a:r>
              <a:rPr lang="en-US" sz="1600" dirty="0">
                <a:cs typeface="Calibri"/>
              </a:rPr>
              <a:t>Use environmental release estimates when supplied by submitter</a:t>
            </a:r>
          </a:p>
          <a:p>
            <a:r>
              <a:rPr lang="en-US" sz="1600" dirty="0">
                <a:cs typeface="Calibri"/>
              </a:rPr>
              <a:t>Apply release models in </a:t>
            </a:r>
            <a:r>
              <a:rPr lang="en-US" sz="1600" dirty="0" err="1">
                <a:cs typeface="Calibri"/>
              </a:rPr>
              <a:t>ChemSTEER</a:t>
            </a:r>
            <a:r>
              <a:rPr lang="en-US" sz="1600" dirty="0">
                <a:cs typeface="Calibri"/>
              </a:rPr>
              <a:t> when submitter estimates are unavailable</a:t>
            </a:r>
          </a:p>
          <a:p>
            <a:r>
              <a:rPr lang="en-US" sz="1600" dirty="0">
                <a:cs typeface="Calibri"/>
              </a:rPr>
              <a:t>Use multiple technical and regulatory documents from across EPA to increase the accuracy of the release estimates (e.g., EPA’s effluent limitation guidelines and pretreatment standards in 40CFR Subpart A, EPA’s AP-42 Emission Factors)</a:t>
            </a:r>
          </a:p>
          <a:p>
            <a:pPr lvl="1"/>
            <a:endParaRPr lang="en-US" sz="1200" dirty="0">
              <a:cs typeface="Calibri"/>
            </a:endParaRPr>
          </a:p>
          <a:p>
            <a:pPr marL="0" indent="0">
              <a:buNone/>
            </a:pPr>
            <a:r>
              <a:rPr lang="en-US" sz="1600" b="1" dirty="0">
                <a:cs typeface="Calibri"/>
              </a:rPr>
              <a:t>Streamlining Efforts</a:t>
            </a:r>
          </a:p>
          <a:p>
            <a:pPr>
              <a:spcBef>
                <a:spcPts val="600"/>
              </a:spcBef>
              <a:defRPr/>
            </a:pPr>
            <a:r>
              <a:rPr lang="en-US" sz="1600" dirty="0">
                <a:ea typeface="+mn-lt"/>
                <a:cs typeface="Calibri" panose="020F0502020204030204"/>
              </a:rPr>
              <a:t>Changes in the analytical approach introduce improvements and efficiencies, including less reliance on default </a:t>
            </a:r>
            <a:r>
              <a:rPr lang="en-US" sz="1600" dirty="0" err="1">
                <a:ea typeface="+mn-lt"/>
                <a:cs typeface="Calibri" panose="020F0502020204030204"/>
              </a:rPr>
              <a:t>ChemSTEER</a:t>
            </a:r>
            <a:r>
              <a:rPr lang="en-US" sz="1600" dirty="0">
                <a:ea typeface="+mn-lt"/>
                <a:cs typeface="Calibri" panose="020F0502020204030204"/>
              </a:rPr>
              <a:t> models</a:t>
            </a:r>
          </a:p>
          <a:p>
            <a:pPr lvl="1">
              <a:spcBef>
                <a:spcPts val="600"/>
              </a:spcBef>
              <a:buFont typeface="Calibri" panose="020F0502020204030204" pitchFamily="34" charset="0"/>
              <a:buChar char="‒"/>
              <a:defRPr/>
            </a:pPr>
            <a:r>
              <a:rPr lang="en-US" sz="1400" dirty="0">
                <a:effectLst/>
                <a:latin typeface="Calibri"/>
                <a:ea typeface="Times New Roman" panose="02020603050405020304" pitchFamily="18" charset="0"/>
                <a:cs typeface="Calibri"/>
              </a:rPr>
              <a:t>Created new tool to automate calculations using appropriate emission factors, equations and approaches found in AP-42 Sections 5.2 and 7.1 to introduce efficiency</a:t>
            </a:r>
          </a:p>
          <a:p>
            <a:pPr lvl="1">
              <a:spcBef>
                <a:spcPts val="600"/>
              </a:spcBef>
              <a:buFont typeface="Calibri" panose="020F0502020204030204" pitchFamily="34" charset="0"/>
              <a:buChar char="‒"/>
              <a:defRPr/>
            </a:pPr>
            <a:r>
              <a:rPr lang="en-US" sz="1400" dirty="0"/>
              <a:t>New models and approaches further enhance our ability to comprehensively and accurately characterize these releases, including refinements based on existing EPA’s guidance and data</a:t>
            </a:r>
            <a:endParaRPr lang="en-US" sz="1400" dirty="0">
              <a:effectLst/>
              <a:latin typeface="Times New Roman"/>
              <a:ea typeface="Calibri" panose="020F0502020204030204" pitchFamily="34" charset="0"/>
              <a:cs typeface="Calibri"/>
            </a:endParaRP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7</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6CA54509-02FE-4243-9F62-F2940DAA87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96899226"/>
      </p:ext>
    </p:extLst>
  </p:cSld>
  <p:clrMapOvr>
    <a:masterClrMapping/>
  </p:clrMapOvr>
  <mc:AlternateContent xmlns:mc="http://schemas.openxmlformats.org/markup-compatibility/2006" xmlns:p14="http://schemas.microsoft.com/office/powerpoint/2010/main">
    <mc:Choice Requires="p14">
      <p:transition spd="slow" p14:dur="2000" advTm="129966"/>
    </mc:Choice>
    <mc:Fallback xmlns="">
      <p:transition spd="slow" advTm="12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340242" y="127062"/>
            <a:ext cx="8321157" cy="1069854"/>
          </a:xfrm>
          <a:prstGeom prst="ellipse">
            <a:avLst/>
          </a:prstGeom>
        </p:spPr>
        <p:txBody>
          <a:bodyPr anchorCtr="0">
            <a:noAutofit/>
          </a:bodyPr>
          <a:lstStyle/>
          <a:p>
            <a:pPr algn="ctr"/>
            <a:r>
              <a:rPr lang="en-US" b="1" dirty="0"/>
              <a:t>Engineering Assessment: Occupational Exposures</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703502" y="1323978"/>
            <a:ext cx="7428681" cy="5173050"/>
          </a:xfrm>
        </p:spPr>
        <p:txBody>
          <a:bodyPr>
            <a:normAutofit/>
          </a:bodyPr>
          <a:lstStyle/>
          <a:p>
            <a:pPr marL="0" indent="0">
              <a:buNone/>
            </a:pPr>
            <a:r>
              <a:rPr lang="en-US" sz="1400" b="1" dirty="0"/>
              <a:t>Background and Challenges</a:t>
            </a:r>
          </a:p>
          <a:p>
            <a:r>
              <a:rPr lang="en-US" sz="1400" dirty="0">
                <a:cs typeface="Calibri"/>
              </a:rPr>
              <a:t>The occupational exposure assessment estimates the magnitude, frequency and duration of exposures to the new chemical substance at the workplace</a:t>
            </a:r>
          </a:p>
          <a:p>
            <a:r>
              <a:rPr lang="en-US" sz="1400" dirty="0">
                <a:cs typeface="Calibri"/>
              </a:rPr>
              <a:t>Worker inhalation and dermal exposures are expected throughout the lifecycle of the new chemical substance (</a:t>
            </a:r>
            <a:r>
              <a:rPr lang="en-US" sz="1400" i="1" dirty="0">
                <a:cs typeface="Calibri"/>
              </a:rPr>
              <a:t>e.g.</a:t>
            </a:r>
            <a:r>
              <a:rPr lang="en-US" sz="1400" dirty="0">
                <a:cs typeface="Calibri"/>
              </a:rPr>
              <a:t>, manufacturing, processing, use)</a:t>
            </a:r>
          </a:p>
          <a:p>
            <a:r>
              <a:rPr lang="en-US" sz="1400" dirty="0">
                <a:cs typeface="Calibri"/>
              </a:rPr>
              <a:t>Exposure models do not account for some engineering controls (vapor capture/reduction)</a:t>
            </a:r>
          </a:p>
          <a:p>
            <a:pPr marL="0" indent="0">
              <a:spcBef>
                <a:spcPts val="600"/>
              </a:spcBef>
              <a:buNone/>
            </a:pPr>
            <a:r>
              <a:rPr lang="en-US" sz="1400" b="1" dirty="0"/>
              <a:t>Analytical Approach</a:t>
            </a:r>
            <a:endParaRPr lang="en-US" sz="1400" b="1" dirty="0">
              <a:cs typeface="Calibri"/>
            </a:endParaRPr>
          </a:p>
          <a:p>
            <a:r>
              <a:rPr lang="en-US" sz="1400" dirty="0">
                <a:cs typeface="Calibri"/>
              </a:rPr>
              <a:t>Use data from monitoring studies for petroleum fuels for processing and use scenarios (i.e.,  unloading/loading operations at fuel terminal and dispensing facilities)</a:t>
            </a:r>
          </a:p>
          <a:p>
            <a:r>
              <a:rPr lang="en-US" sz="1400" dirty="0">
                <a:cs typeface="Calibri"/>
              </a:rPr>
              <a:t>Use monitoring data to estimate exposures at submitter-controlled sites</a:t>
            </a:r>
          </a:p>
          <a:p>
            <a:r>
              <a:rPr lang="en-US" sz="1400" dirty="0">
                <a:cs typeface="Calibri"/>
              </a:rPr>
              <a:t>Develop E-FAST/</a:t>
            </a:r>
            <a:r>
              <a:rPr lang="en-US" sz="1400" dirty="0" err="1">
                <a:cs typeface="Calibri"/>
              </a:rPr>
              <a:t>ChemSTEER</a:t>
            </a:r>
            <a:r>
              <a:rPr lang="en-US" sz="1400" dirty="0">
                <a:cs typeface="Calibri"/>
              </a:rPr>
              <a:t> hybrid approach for emissions from terminal storage tanks</a:t>
            </a:r>
          </a:p>
          <a:p>
            <a:r>
              <a:rPr lang="en-US" sz="1400" dirty="0">
                <a:cs typeface="Calibri"/>
              </a:rPr>
              <a:t>Use actual tank/site characteristics from terminal sites</a:t>
            </a:r>
          </a:p>
          <a:p>
            <a:pPr marL="0" indent="0">
              <a:buNone/>
            </a:pPr>
            <a:r>
              <a:rPr lang="en-US" sz="1400" b="1" dirty="0">
                <a:cs typeface="Calibri"/>
              </a:rPr>
              <a:t>Streamlining Efforts</a:t>
            </a:r>
          </a:p>
          <a:p>
            <a:r>
              <a:rPr lang="en-US" sz="1400" dirty="0">
                <a:effectLst/>
                <a:ea typeface="Times New Roman" panose="02020603050405020304" pitchFamily="18" charset="0"/>
              </a:rPr>
              <a:t>Developed a standard approach to assess/characterize occupational exposure using monitoring data from literature</a:t>
            </a:r>
            <a:endParaRPr lang="en-US" sz="1400" dirty="0">
              <a:ea typeface="Times New Roman" panose="02020603050405020304" pitchFamily="18" charset="0"/>
            </a:endParaRPr>
          </a:p>
          <a:p>
            <a:r>
              <a:rPr lang="en-US" sz="1400" dirty="0">
                <a:effectLst/>
                <a:ea typeface="Times New Roman" panose="02020603050405020304" pitchFamily="18" charset="0"/>
              </a:rPr>
              <a:t>Encourage submitters to provide additional information with their submission</a:t>
            </a:r>
            <a:endParaRPr lang="en-US" sz="1400" dirty="0">
              <a:effectLst/>
              <a:ea typeface="Calibri" panose="020F0502020204030204" pitchFamily="34" charset="0"/>
            </a:endParaRPr>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F6656E31-0BDA-4515-A2BE-964D9DCCA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4237607"/>
      </p:ext>
    </p:extLst>
  </p:cSld>
  <p:clrMapOvr>
    <a:masterClrMapping/>
  </p:clrMapOvr>
  <mc:AlternateContent xmlns:mc="http://schemas.openxmlformats.org/markup-compatibility/2006" xmlns:p14="http://schemas.microsoft.com/office/powerpoint/2010/main">
    <mc:Choice Requires="p14">
      <p:transition spd="slow" p14:dur="2000" advTm="82294"/>
    </mc:Choice>
    <mc:Fallback xmlns="">
      <p:transition spd="slow" advTm="8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75582-ED6C-4BEF-81DD-A91A352F0383}"/>
              </a:ext>
            </a:extLst>
          </p:cNvPr>
          <p:cNvSpPr>
            <a:spLocks noGrp="1"/>
          </p:cNvSpPr>
          <p:nvPr>
            <p:ph type="title"/>
          </p:nvPr>
        </p:nvSpPr>
        <p:spPr>
          <a:xfrm>
            <a:off x="0" y="136526"/>
            <a:ext cx="9144000" cy="1184420"/>
          </a:xfrm>
          <a:prstGeom prst="rect">
            <a:avLst/>
          </a:prstGeom>
        </p:spPr>
        <p:txBody>
          <a:bodyPr>
            <a:noAutofit/>
          </a:bodyPr>
          <a:lstStyle/>
          <a:p>
            <a:pPr algn="ctr"/>
            <a:r>
              <a:rPr lang="en-US" sz="3700" b="1"/>
              <a:t>Exposure Assessment:       </a:t>
            </a:r>
            <a:br>
              <a:rPr lang="en-US" sz="3700" b="1"/>
            </a:br>
            <a:r>
              <a:rPr lang="en-US" sz="3700" b="1"/>
              <a:t>General Population and Consumer Exposures</a:t>
            </a:r>
          </a:p>
        </p:txBody>
      </p:sp>
      <p:sp>
        <p:nvSpPr>
          <p:cNvPr id="3" name="Content Placeholder 2">
            <a:extLst>
              <a:ext uri="{FF2B5EF4-FFF2-40B4-BE49-F238E27FC236}">
                <a16:creationId xmlns:a16="http://schemas.microsoft.com/office/drawing/2014/main" id="{6DCF84CB-8305-4D23-8821-3F44DD3F367D}"/>
              </a:ext>
            </a:extLst>
          </p:cNvPr>
          <p:cNvSpPr>
            <a:spLocks noGrp="1"/>
          </p:cNvSpPr>
          <p:nvPr>
            <p:ph idx="1"/>
          </p:nvPr>
        </p:nvSpPr>
        <p:spPr>
          <a:xfrm>
            <a:off x="917552" y="1252295"/>
            <a:ext cx="7271674" cy="4967529"/>
          </a:xfrm>
        </p:spPr>
        <p:txBody>
          <a:bodyPr vert="horz" lIns="91440" tIns="45720" rIns="91440" bIns="45720" rtlCol="0" anchor="t">
            <a:normAutofit fontScale="92500" lnSpcReduction="10000"/>
          </a:bodyPr>
          <a:lstStyle/>
          <a:p>
            <a:pPr marL="0" indent="0">
              <a:spcBef>
                <a:spcPts val="0"/>
              </a:spcBef>
              <a:buNone/>
            </a:pPr>
            <a:r>
              <a:rPr lang="en-US" sz="1600" b="1" dirty="0">
                <a:effectLst/>
                <a:latin typeface="Calibri"/>
                <a:ea typeface="Times New Roman" panose="02020603050405020304" pitchFamily="18" charset="0"/>
                <a:cs typeface="Calibri"/>
              </a:rPr>
              <a:t>Background</a:t>
            </a:r>
            <a:r>
              <a:rPr lang="en-US" sz="1600" b="1" dirty="0">
                <a:latin typeface="Calibri"/>
                <a:ea typeface="Times New Roman" panose="02020603050405020304" pitchFamily="18" charset="0"/>
                <a:cs typeface="Calibri"/>
              </a:rPr>
              <a:t> and Challenges</a:t>
            </a:r>
            <a:endParaRPr lang="en-US" sz="1600" dirty="0"/>
          </a:p>
          <a:p>
            <a:r>
              <a:rPr lang="en-US" sz="1600" dirty="0">
                <a:cs typeface="Calibri"/>
              </a:rPr>
              <a:t>The occupational exposure assessment estimates the magnitude, frequency and duration of exposures to the new chemical substance for the general population and consumers </a:t>
            </a:r>
            <a:r>
              <a:rPr lang="en-US" sz="1600" dirty="0">
                <a:latin typeface="Calibri"/>
                <a:ea typeface="Times New Roman" panose="02020603050405020304" pitchFamily="18" charset="0"/>
                <a:cs typeface="Calibri"/>
              </a:rPr>
              <a:t>via inhalation and drinking water pathways</a:t>
            </a:r>
          </a:p>
          <a:p>
            <a:r>
              <a:rPr lang="en-US" sz="1600" dirty="0">
                <a:latin typeface="Calibri"/>
                <a:ea typeface="Times New Roman" panose="02020603050405020304" pitchFamily="18" charset="0"/>
                <a:cs typeface="Calibri"/>
              </a:rPr>
              <a:t>The confidence of the exposure estimates are affected by:</a:t>
            </a:r>
          </a:p>
          <a:p>
            <a:pPr lvl="1">
              <a:buFont typeface="Calibri" panose="020F0502020204030204" pitchFamily="34" charset="0"/>
              <a:buChar char="‒"/>
            </a:pPr>
            <a:r>
              <a:rPr lang="en-US" sz="1400" dirty="0">
                <a:latin typeface="Calibri"/>
                <a:ea typeface="Times New Roman" panose="02020603050405020304" pitchFamily="18" charset="0"/>
                <a:cs typeface="Calibri"/>
              </a:rPr>
              <a:t>Assumptions, limitations and areas of uncertainty in the fate and engineering analyses </a:t>
            </a:r>
          </a:p>
          <a:p>
            <a:pPr lvl="1">
              <a:spcBef>
                <a:spcPts val="600"/>
              </a:spcBef>
              <a:spcAft>
                <a:spcPts val="600"/>
              </a:spcAft>
              <a:buFont typeface="Calibri" panose="020F0502020204030204" pitchFamily="34" charset="0"/>
              <a:buChar char="‒"/>
            </a:pPr>
            <a:r>
              <a:rPr lang="en-US" sz="1400" dirty="0">
                <a:latin typeface="Calibri"/>
                <a:ea typeface="Times New Roman" panose="02020603050405020304" pitchFamily="18" charset="0"/>
                <a:cs typeface="Calibri"/>
              </a:rPr>
              <a:t>Inherent uncertainties of the exposure parameters and assumptions for the estimation of the general population and consumer exposures</a:t>
            </a:r>
            <a:endParaRPr lang="en-US" sz="1600" b="1" dirty="0">
              <a:effectLst/>
              <a:latin typeface="Calibri" panose="020F0502020204030204" pitchFamily="34" charset="0"/>
              <a:ea typeface="Times New Roman" panose="02020603050405020304" pitchFamily="18" charset="0"/>
            </a:endParaRPr>
          </a:p>
          <a:p>
            <a:pPr marL="0" marR="0" lvl="0" indent="0">
              <a:spcBef>
                <a:spcPts val="600"/>
              </a:spcBef>
              <a:spcAft>
                <a:spcPts val="600"/>
              </a:spcAft>
              <a:buNone/>
            </a:pPr>
            <a:r>
              <a:rPr lang="en-US" sz="1600" b="1" dirty="0">
                <a:effectLst/>
                <a:latin typeface="Calibri"/>
                <a:ea typeface="Times New Roman" panose="02020603050405020304" pitchFamily="18" charset="0"/>
                <a:cs typeface="Calibri"/>
              </a:rPr>
              <a:t>Analytical Approach</a:t>
            </a:r>
            <a:endParaRPr lang="en-US" sz="1600" dirty="0">
              <a:effectLst/>
              <a:latin typeface="Calibri"/>
              <a:ea typeface="Times New Roman" panose="02020603050405020304" pitchFamily="18" charset="0"/>
              <a:cs typeface="Calibri"/>
            </a:endParaRPr>
          </a:p>
          <a:p>
            <a:r>
              <a:rPr lang="en-US" sz="1600" dirty="0">
                <a:effectLst/>
                <a:latin typeface="Calibri"/>
                <a:ea typeface="Times New Roman" panose="02020603050405020304" pitchFamily="18" charset="0"/>
                <a:cs typeface="Calibri"/>
              </a:rPr>
              <a:t>Use E-FAST modeling and </a:t>
            </a:r>
            <a:r>
              <a:rPr lang="en-US" sz="1600" dirty="0">
                <a:ea typeface="Times New Roman" panose="02020603050405020304" pitchFamily="18" charset="0"/>
                <a:cs typeface="Calibri"/>
              </a:rPr>
              <a:t>refine exposure estimates with the IIOAC model, when applicable</a:t>
            </a:r>
            <a:endParaRPr lang="en-US" sz="1600" dirty="0">
              <a:effectLst/>
              <a:latin typeface="Calibri"/>
              <a:ea typeface="Times New Roman" panose="02020603050405020304" pitchFamily="18" charset="0"/>
              <a:cs typeface="Calibri"/>
            </a:endParaRPr>
          </a:p>
          <a:p>
            <a:pPr lvl="1">
              <a:buFont typeface="Calibri" panose="020F0502020204030204" pitchFamily="34" charset="0"/>
              <a:buChar char="‒"/>
            </a:pPr>
            <a:r>
              <a:rPr lang="en-US" sz="1600" dirty="0">
                <a:latin typeface="Calibri"/>
                <a:ea typeface="Times New Roman" panose="02020603050405020304" pitchFamily="18" charset="0"/>
                <a:cs typeface="Calibri"/>
              </a:rPr>
              <a:t>IIOAC model refines exposure estimates for the stack and fugitive air pathways due to large air releases from multiple sources</a:t>
            </a:r>
            <a:endParaRPr lang="en-US" sz="1600" dirty="0">
              <a:effectLst/>
              <a:latin typeface="Calibri"/>
              <a:ea typeface="Times New Roman" panose="02020603050405020304" pitchFamily="18" charset="0"/>
              <a:cs typeface="Calibri"/>
            </a:endParaRPr>
          </a:p>
          <a:p>
            <a:pPr>
              <a:spcBef>
                <a:spcPts val="600"/>
              </a:spcBef>
              <a:spcAft>
                <a:spcPts val="600"/>
              </a:spcAft>
            </a:pPr>
            <a:r>
              <a:rPr lang="en-US" sz="1600" dirty="0">
                <a:ea typeface="Times New Roman" panose="02020603050405020304" pitchFamily="18" charset="0"/>
                <a:cs typeface="Calibri"/>
              </a:rPr>
              <a:t>Evaluate dermal contact due to spills during consumer use (e.g., lawnmowers and chainsaws).</a:t>
            </a:r>
          </a:p>
          <a:p>
            <a:pPr marL="0" indent="0">
              <a:spcBef>
                <a:spcPts val="600"/>
              </a:spcBef>
              <a:spcAft>
                <a:spcPts val="600"/>
              </a:spcAft>
              <a:buNone/>
            </a:pPr>
            <a:r>
              <a:rPr lang="en-US" sz="1600" b="1" dirty="0">
                <a:cs typeface="Calibri"/>
              </a:rPr>
              <a:t>Streamlining Efforts</a:t>
            </a:r>
          </a:p>
          <a:p>
            <a:pPr>
              <a:spcBef>
                <a:spcPts val="600"/>
              </a:spcBef>
              <a:spcAft>
                <a:spcPts val="600"/>
              </a:spcAft>
            </a:pPr>
            <a:r>
              <a:rPr lang="en-US" sz="1600" dirty="0">
                <a:effectLst/>
                <a:latin typeface="Calibri"/>
                <a:ea typeface="Calibri" panose="020F0502020204030204" pitchFamily="34" charset="0"/>
                <a:cs typeface="Calibri"/>
              </a:rPr>
              <a:t>Use the Enforcement and Compliance History Online (</a:t>
            </a:r>
            <a:r>
              <a:rPr lang="en-US" sz="1600" dirty="0">
                <a:latin typeface="Calibri"/>
                <a:ea typeface="Calibri" panose="020F0502020204030204" pitchFamily="34" charset="0"/>
                <a:cs typeface="Calibri"/>
              </a:rPr>
              <a:t>ECHO)</a:t>
            </a:r>
            <a:r>
              <a:rPr lang="en-US" sz="1600" dirty="0">
                <a:effectLst/>
                <a:latin typeface="Calibri"/>
                <a:ea typeface="Calibri" panose="020F0502020204030204" pitchFamily="34" charset="0"/>
                <a:cs typeface="Calibri"/>
              </a:rPr>
              <a:t> database (</a:t>
            </a:r>
            <a:r>
              <a:rPr lang="en-US" sz="1600" u="sng" dirty="0">
                <a:effectLst/>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https://echo.epa.gov/facilities/facility-search/results</a:t>
            </a:r>
            <a:r>
              <a:rPr lang="en-US" sz="1600" dirty="0">
                <a:effectLst/>
                <a:latin typeface="Calibri"/>
                <a:ea typeface="Calibri" panose="020F0502020204030204" pitchFamily="34" charset="0"/>
                <a:cs typeface="Calibri"/>
              </a:rPr>
              <a:t>) to locate facilities and identify relevant site -specific  NPDES</a:t>
            </a:r>
            <a:r>
              <a:rPr lang="en-US" sz="1600" baseline="30000" dirty="0">
                <a:effectLst/>
                <a:latin typeface="Calibri"/>
                <a:ea typeface="Calibri" panose="020F0502020204030204" pitchFamily="34" charset="0"/>
                <a:cs typeface="Calibri"/>
              </a:rPr>
              <a:t>1</a:t>
            </a:r>
            <a:r>
              <a:rPr lang="en-US" sz="1600" dirty="0">
                <a:effectLst/>
                <a:latin typeface="Calibri"/>
                <a:ea typeface="Calibri" panose="020F0502020204030204" pitchFamily="34" charset="0"/>
                <a:cs typeface="Calibri"/>
              </a:rPr>
              <a:t> stream flow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endParaRPr lang="en-US" sz="1600" dirty="0">
              <a:effectLst/>
              <a:latin typeface="Calibri" panose="020F0502020204030204" pitchFamily="34" charset="0"/>
              <a:ea typeface="Calibri" panose="020F0502020204030204" pitchFamily="34" charset="0"/>
            </a:endParaRPr>
          </a:p>
          <a:p>
            <a:pPr marL="457200" lvl="1" indent="0">
              <a:buNone/>
            </a:pPr>
            <a:endParaRPr lang="en-US" sz="1600" b="1" dirty="0"/>
          </a:p>
          <a:p>
            <a:pPr lvl="1"/>
            <a:endParaRPr lang="en-US" sz="1600" dirty="0"/>
          </a:p>
        </p:txBody>
      </p:sp>
      <p:sp>
        <p:nvSpPr>
          <p:cNvPr id="44"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CB927D-9F87-4CEA-A992-30425784D91F}"/>
              </a:ext>
            </a:extLst>
          </p:cNvPr>
          <p:cNvSpPr>
            <a:spLocks noGrp="1"/>
          </p:cNvSpPr>
          <p:nvPr>
            <p:ph type="sldNum" sz="quarter" idx="12"/>
          </p:nvPr>
        </p:nvSpPr>
        <p:spPr>
          <a:xfrm>
            <a:off x="6603999"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36B916C-41D4-452A-9695-1DB2527227F6}"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D8BA0B8-7C82-45E7-8594-8E49DF1CEDC7}"/>
              </a:ext>
            </a:extLst>
          </p:cNvPr>
          <p:cNvSpPr txBox="1"/>
          <p:nvPr/>
        </p:nvSpPr>
        <p:spPr>
          <a:xfrm>
            <a:off x="1006058" y="6274799"/>
            <a:ext cx="7201376" cy="276999"/>
          </a:xfrm>
          <a:prstGeom prst="rect">
            <a:avLst/>
          </a:prstGeom>
          <a:noFill/>
          <a:ln>
            <a:solidFill>
              <a:schemeClr val="tx1"/>
            </a:solidFill>
          </a:ln>
        </p:spPr>
        <p:txBody>
          <a:bodyPr wrap="square" lIns="91440" tIns="45720" rIns="91440" bIns="45720" rtlCol="0" anchor="t">
            <a:spAutoFit/>
          </a:bodyPr>
          <a:lstStyle/>
          <a:p>
            <a:r>
              <a:rPr lang="en-US" sz="1200" baseline="30000"/>
              <a:t>1 </a:t>
            </a:r>
            <a:r>
              <a:rPr lang="en-US" sz="1200"/>
              <a:t>National Pollutant Discharge Elimination System (NPDES)</a:t>
            </a:r>
          </a:p>
        </p:txBody>
      </p:sp>
      <p:pic>
        <p:nvPicPr>
          <p:cNvPr id="9" name="Audio 8">
            <a:hlinkClick r:id="" action="ppaction://media"/>
            <a:extLst>
              <a:ext uri="{FF2B5EF4-FFF2-40B4-BE49-F238E27FC236}">
                <a16:creationId xmlns:a16="http://schemas.microsoft.com/office/drawing/2014/main" id="{89B92B87-48F7-4B43-909C-DBCD785D5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9249787"/>
      </p:ext>
    </p:extLst>
  </p:cSld>
  <p:clrMapOvr>
    <a:masterClrMapping/>
  </p:clrMapOvr>
  <mc:AlternateContent xmlns:mc="http://schemas.openxmlformats.org/markup-compatibility/2006" xmlns:p14="http://schemas.microsoft.com/office/powerpoint/2010/main">
    <mc:Choice Requires="p14">
      <p:transition spd="slow" p14:dur="2000" advTm="103261"/>
    </mc:Choice>
    <mc:Fallback xmlns="">
      <p:transition spd="slow" advTm="10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2021-10-05T13:15:20+00:00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265998420E866543852ABC0B554EB060" ma:contentTypeVersion="4" ma:contentTypeDescription="Create a new document." ma:contentTypeScope="" ma:versionID="7f48845cd4eb84e85dc7a4f0db127609">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53e29bcb-9350-42f3-97a7-5ff43888b250" targetNamespace="http://schemas.microsoft.com/office/2006/metadata/properties" ma:root="true" ma:fieldsID="1fde45d3e489849d7a27065e6f675111" ns1:_="" ns2:_="" ns3:_="" ns4:_="" ns5:_="">
    <xsd:import namespace="http://schemas.microsoft.com/sharepoint/v3"/>
    <xsd:import namespace="4ffa91fb-a0ff-4ac5-b2db-65c790d184a4"/>
    <xsd:import namespace="http://schemas.microsoft.com/sharepoint.v3"/>
    <xsd:import namespace="http://schemas.microsoft.com/sharepoint/v3/fields"/>
    <xsd:import namespace="53e29bcb-9350-42f3-97a7-5ff43888b250"/>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b04b17dd-a6d1-4c41-bad4-c14cc4b367a2}" ma:internalName="TaxCatchAllLabel" ma:readOnly="true" ma:showField="CatchAllDataLabel" ma:web="63031b9c-c5f7-44ec-a602-679994037bb6">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b04b17dd-a6d1-4c41-bad4-c14cc4b367a2}" ma:internalName="TaxCatchAll" ma:showField="CatchAllData" ma:web="63031b9c-c5f7-44ec-a602-679994037b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e29bcb-9350-42f3-97a7-5ff43888b250"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0DCE6A-93FA-4BC8-AB18-86A941FF54CA}">
  <ds:schemaRefs>
    <ds:schemaRef ds:uri="http://schemas.microsoft.com/sharepoint/v3/contenttype/forms"/>
  </ds:schemaRefs>
</ds:datastoreItem>
</file>

<file path=customXml/itemProps2.xml><?xml version="1.0" encoding="utf-8"?>
<ds:datastoreItem xmlns:ds="http://schemas.openxmlformats.org/officeDocument/2006/customXml" ds:itemID="{E244EA7F-A2DD-4B27-9C49-2F3FA81F833A}">
  <ds:schemaRefs>
    <ds:schemaRef ds:uri="4ffa91fb-a0ff-4ac5-b2db-65c790d184a4"/>
    <ds:schemaRef ds:uri="53e29bcb-9350-42f3-97a7-5ff43888b2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D1F53A-ABF2-4F6E-A5E1-273007556B1F}">
  <ds:schemaRefs>
    <ds:schemaRef ds:uri="Microsoft.SharePoint.Taxonomy.ContentTypeSync"/>
  </ds:schemaRefs>
</ds:datastoreItem>
</file>

<file path=customXml/itemProps4.xml><?xml version="1.0" encoding="utf-8"?>
<ds:datastoreItem xmlns:ds="http://schemas.openxmlformats.org/officeDocument/2006/customXml" ds:itemID="{FF839A51-C196-43B5-95A5-62D1593076F9}">
  <ds:schemaRefs>
    <ds:schemaRef ds:uri="4ffa91fb-a0ff-4ac5-b2db-65c790d184a4"/>
    <ds:schemaRef ds:uri="53e29bcb-9350-42f3-97a7-5ff43888b2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189</TotalTime>
  <Words>1623</Words>
  <Application>Microsoft Office PowerPoint</Application>
  <PresentationFormat>On-screen Show (4:3)</PresentationFormat>
  <Paragraphs>172</Paragraphs>
  <Slides>13</Slides>
  <Notes>12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Times New Roman</vt:lpstr>
      <vt:lpstr>1_Office Theme</vt:lpstr>
      <vt:lpstr>Biofuel Premanufacture Notices:   New Chemical Risk Assessment and Applications of Tools and Models</vt:lpstr>
      <vt:lpstr>PowerPoint Presentation</vt:lpstr>
      <vt:lpstr>Data Needs for Biofuel Submissions</vt:lpstr>
      <vt:lpstr>Data/Information Hierarchy</vt:lpstr>
      <vt:lpstr>Chemistry Assessment</vt:lpstr>
      <vt:lpstr>Environmental Fate and         Transport Assessment</vt:lpstr>
      <vt:lpstr>Engineering Assessment: Environmental Releases</vt:lpstr>
      <vt:lpstr>Engineering Assessment: Occupational Exposures</vt:lpstr>
      <vt:lpstr>Exposure Assessment:        General Population and Consumer Exposures</vt:lpstr>
      <vt:lpstr>Hazard Assessment</vt:lpstr>
      <vt:lpstr>Risk Assessment</vt:lpstr>
      <vt:lpstr>Testing and Application of  New Approach Methods (NAMs)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Turner, Nicholas</dc:creator>
  <cp:lastModifiedBy>Passe, Loraine</cp:lastModifiedBy>
  <cp:revision>16</cp:revision>
  <dcterms:created xsi:type="dcterms:W3CDTF">2021-10-01T15:26:02Z</dcterms:created>
  <dcterms:modified xsi:type="dcterms:W3CDTF">2022-03-23T15:22:53Z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0x010100265998420E866543852ABC0B554EB060</vt:lpwstr>
  </property>
  <property fmtid="{D5CDD505-2E9C-101B-9397-08002B2CF9AE}" pid="3" name="e3f09c3df709400db2417a7161762d62">
    <vt:lpwstr/>
  </property>
  <property fmtid="{D5CDD505-2E9C-101B-9397-08002B2CF9AE}" pid="4" name="Document Type">
    <vt:lpwstr/>
  </property>
  <property fmtid="{D5CDD505-2E9C-101B-9397-08002B2CF9AE}" pid="5" name="EPA_x0020_Subject">
    <vt:lpwstr/>
  </property>
  <property fmtid="{D5CDD505-2E9C-101B-9397-08002B2CF9AE}" pid="6" name="TaxKeyword">
    <vt:lpwstr/>
  </property>
  <property fmtid="{D5CDD505-2E9C-101B-9397-08002B2CF9AE}" pid="7" name="EPA Subject">
    <vt:lpwstr/>
  </property>
</Properties>
</file>