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8"/>
  </p:notesMasterIdLst>
  <p:handoutMasterIdLst>
    <p:handoutMasterId r:id="rId19"/>
  </p:handoutMasterIdLst>
  <p:sldIdLst>
    <p:sldId id="286" r:id="rId2"/>
    <p:sldId id="280" r:id="rId3"/>
    <p:sldId id="423" r:id="rId4"/>
    <p:sldId id="422" r:id="rId5"/>
    <p:sldId id="435" r:id="rId6"/>
    <p:sldId id="421" r:id="rId7"/>
    <p:sldId id="420" r:id="rId8"/>
    <p:sldId id="424" r:id="rId9"/>
    <p:sldId id="437" r:id="rId10"/>
    <p:sldId id="439" r:id="rId11"/>
    <p:sldId id="438" r:id="rId12"/>
    <p:sldId id="432" r:id="rId13"/>
    <p:sldId id="441" r:id="rId14"/>
    <p:sldId id="431" r:id="rId15"/>
    <p:sldId id="440" r:id="rId16"/>
    <p:sldId id="434"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 Sadowsky" initials="DS" lastIdx="4" clrIdx="0"/>
  <p:cmAuthor id="1" name="THenry" initials="TH" lastIdx="11" clrIdx="1">
    <p:extLst>
      <p:ext uri="{19B8F6BF-5375-455C-9EA6-DF929625EA0E}">
        <p15:presenceInfo xmlns:p15="http://schemas.microsoft.com/office/powerpoint/2012/main" userId="THenry" providerId="None"/>
      </p:ext>
    </p:extLst>
  </p:cmAuthor>
  <p:cmAuthor id="2" name="Alwood, Jim" initials="AJ" lastIdx="4" clrIdx="2">
    <p:extLst>
      <p:ext uri="{19B8F6BF-5375-455C-9EA6-DF929625EA0E}">
        <p15:presenceInfo xmlns:p15="http://schemas.microsoft.com/office/powerpoint/2012/main" userId="S::Alwood.Jim@epa.gov::4ac834d3-5a0e-4e5a-a8fc-4e26591968bb" providerId="AD"/>
      </p:ext>
    </p:extLst>
  </p:cmAuthor>
  <p:cmAuthor id="3" name="Passe, Loraine" initials="PL" lastIdx="4" clrIdx="3">
    <p:extLst>
      <p:ext uri="{19B8F6BF-5375-455C-9EA6-DF929625EA0E}">
        <p15:presenceInfo xmlns:p15="http://schemas.microsoft.com/office/powerpoint/2012/main" userId="S::Passe.Loraine@epa.gov::496aac52-2a89-48e7-9723-d5635cf8d0f7" providerId="AD"/>
      </p:ext>
    </p:extLst>
  </p:cmAuthor>
  <p:cmAuthor id="4" name="Sadowsky, Don" initials="SD" lastIdx="2" clrIdx="4">
    <p:extLst>
      <p:ext uri="{19B8F6BF-5375-455C-9EA6-DF929625EA0E}">
        <p15:presenceInfo xmlns:p15="http://schemas.microsoft.com/office/powerpoint/2012/main" userId="S::Sadowsky.Don@epa.gov::a85640d8-2fab-4b75-8170-d55cb81ec451" providerId="AD"/>
      </p:ext>
    </p:extLst>
  </p:cmAuthor>
  <p:cmAuthor id="5" name="Thaler, Elizabeth" initials="TE" lastIdx="2" clrIdx="5">
    <p:extLst>
      <p:ext uri="{19B8F6BF-5375-455C-9EA6-DF929625EA0E}">
        <p15:presenceInfo xmlns:p15="http://schemas.microsoft.com/office/powerpoint/2012/main" userId="S::thaler.elizabeth@epa.gov::d0e53fc8-b6ff-457e-8149-d04cbfd0b5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036" y="4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6578"/>
          </a:xfrm>
          <a:prstGeom prst="rect">
            <a:avLst/>
          </a:prstGeom>
        </p:spPr>
        <p:txBody>
          <a:bodyPr vert="horz" lIns="91440" tIns="45720" rIns="91440" bIns="45720" rtlCol="0"/>
          <a:lstStyle>
            <a:lvl1pPr algn="r">
              <a:defRPr sz="1200"/>
            </a:lvl1pPr>
          </a:lstStyle>
          <a:p>
            <a:fld id="{6BFD00A6-B73F-4C75-B055-35258B8C98B4}" type="datetimeFigureOut">
              <a:rPr lang="en-US" smtClean="0"/>
              <a:t>3/8/2022</a:t>
            </a:fld>
            <a:endParaRPr lang="en-US"/>
          </a:p>
        </p:txBody>
      </p:sp>
      <p:sp>
        <p:nvSpPr>
          <p:cNvPr id="4" name="Footer Placeholder 3"/>
          <p:cNvSpPr>
            <a:spLocks noGrp="1"/>
          </p:cNvSpPr>
          <p:nvPr>
            <p:ph type="ftr" sz="quarter" idx="2"/>
          </p:nvPr>
        </p:nvSpPr>
        <p:spPr>
          <a:xfrm>
            <a:off x="1" y="8829822"/>
            <a:ext cx="3038475" cy="46657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822"/>
            <a:ext cx="3038475" cy="466578"/>
          </a:xfrm>
          <a:prstGeom prst="rect">
            <a:avLst/>
          </a:prstGeom>
        </p:spPr>
        <p:txBody>
          <a:bodyPr vert="horz" lIns="91440" tIns="45720" rIns="91440" bIns="45720" rtlCol="0" anchor="b"/>
          <a:lstStyle>
            <a:lvl1pPr algn="r">
              <a:defRPr sz="1200"/>
            </a:lvl1pPr>
          </a:lstStyle>
          <a:p>
            <a:fld id="{D6E8A0C5-7C95-4C94-9CF3-0BF07674B1ED}" type="slidenum">
              <a:rPr lang="en-US" smtClean="0"/>
              <a:t>‹#›</a:t>
            </a:fld>
            <a:endParaRPr lang="en-US"/>
          </a:p>
        </p:txBody>
      </p:sp>
    </p:spTree>
    <p:extLst>
      <p:ext uri="{BB962C8B-B14F-4D97-AF65-F5344CB8AC3E}">
        <p14:creationId xmlns:p14="http://schemas.microsoft.com/office/powerpoint/2010/main" val="86631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0"/>
            <a:ext cx="3038475" cy="466578"/>
          </a:xfrm>
          <a:prstGeom prst="rect">
            <a:avLst/>
          </a:prstGeom>
        </p:spPr>
        <p:txBody>
          <a:bodyPr vert="horz" lIns="91440" tIns="45720" rIns="91440" bIns="45720" rtlCol="0"/>
          <a:lstStyle>
            <a:lvl1pPr algn="r">
              <a:defRPr sz="1200"/>
            </a:lvl1pPr>
          </a:lstStyle>
          <a:p>
            <a:fld id="{5E67EC4B-5C7F-4662-BE0E-8E74874F3CA9}" type="datetimeFigureOut">
              <a:rPr lang="en-US" smtClean="0"/>
              <a:t>3/8/2022</a:t>
            </a:fld>
            <a:endParaRPr lang="en-US"/>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4033"/>
            <a:ext cx="5607050" cy="366071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822"/>
            <a:ext cx="3038475" cy="46657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822"/>
            <a:ext cx="3038475" cy="466578"/>
          </a:xfrm>
          <a:prstGeom prst="rect">
            <a:avLst/>
          </a:prstGeom>
        </p:spPr>
        <p:txBody>
          <a:bodyPr vert="horz" lIns="91440" tIns="45720" rIns="91440" bIns="45720" rtlCol="0" anchor="b"/>
          <a:lstStyle>
            <a:lvl1pPr algn="r">
              <a:defRPr sz="1200"/>
            </a:lvl1pPr>
          </a:lstStyle>
          <a:p>
            <a:fld id="{D6CFC3A2-30F7-46B0-A633-771A4012DC13}" type="slidenum">
              <a:rPr lang="en-US" smtClean="0"/>
              <a:t>‹#›</a:t>
            </a:fld>
            <a:endParaRPr lang="en-US"/>
          </a:p>
        </p:txBody>
      </p:sp>
    </p:spTree>
    <p:extLst>
      <p:ext uri="{BB962C8B-B14F-4D97-AF65-F5344CB8AC3E}">
        <p14:creationId xmlns:p14="http://schemas.microsoft.com/office/powerpoint/2010/main" val="4132502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4294967295"/>
          </p:nvPr>
        </p:nvSpPr>
        <p:spPr bwMode="auto">
          <a:xfrm>
            <a:off x="3970938" y="8829967"/>
            <a:ext cx="3037840" cy="464820"/>
          </a:xfrm>
          <a:prstGeom prst="rect">
            <a:avLst/>
          </a:prstGeom>
          <a:noFill/>
          <a:ln>
            <a:miter lim="800000"/>
            <a:headEnd/>
            <a:tailEnd/>
          </a:ln>
        </p:spPr>
        <p:txBody>
          <a:bodyPr lIns="91574" tIns="45788" rIns="91574" bIns="45788"/>
          <a:lstStyle/>
          <a:p>
            <a:fld id="{EE9ED062-5704-4334-A965-CE39F08DAA22}" type="slidenum">
              <a:rPr lang="en-US"/>
              <a:pPr/>
              <a:t>1</a:t>
            </a:fld>
            <a:endParaRPr lang="en-US"/>
          </a:p>
        </p:txBody>
      </p:sp>
      <p:sp>
        <p:nvSpPr>
          <p:cNvPr id="19459" name="Rectangle 2"/>
          <p:cNvSpPr>
            <a:spLocks noGrp="1" noRot="1" noChangeAspect="1" noChangeArrowheads="1" noTextEdit="1"/>
          </p:cNvSpPr>
          <p:nvPr>
            <p:ph type="sldImg"/>
          </p:nvPr>
        </p:nvSpPr>
        <p:spPr>
          <a:xfrm>
            <a:off x="1189038" y="703263"/>
            <a:ext cx="4632325" cy="3473450"/>
          </a:xfrm>
          <a:ln/>
        </p:spPr>
      </p:sp>
      <p:sp>
        <p:nvSpPr>
          <p:cNvPr id="1946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97996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10</a:t>
            </a:fld>
            <a:endParaRPr lang="en-US"/>
          </a:p>
        </p:txBody>
      </p:sp>
    </p:spTree>
    <p:extLst>
      <p:ext uri="{BB962C8B-B14F-4D97-AF65-F5344CB8AC3E}">
        <p14:creationId xmlns:p14="http://schemas.microsoft.com/office/powerpoint/2010/main" val="3914093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11</a:t>
            </a:fld>
            <a:endParaRPr lang="en-US"/>
          </a:p>
        </p:txBody>
      </p:sp>
    </p:spTree>
    <p:extLst>
      <p:ext uri="{BB962C8B-B14F-4D97-AF65-F5344CB8AC3E}">
        <p14:creationId xmlns:p14="http://schemas.microsoft.com/office/powerpoint/2010/main" val="2584081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12</a:t>
            </a:fld>
            <a:endParaRPr lang="en-US"/>
          </a:p>
        </p:txBody>
      </p:sp>
    </p:spTree>
    <p:extLst>
      <p:ext uri="{BB962C8B-B14F-4D97-AF65-F5344CB8AC3E}">
        <p14:creationId xmlns:p14="http://schemas.microsoft.com/office/powerpoint/2010/main" val="3245307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13</a:t>
            </a:fld>
            <a:endParaRPr lang="en-US"/>
          </a:p>
        </p:txBody>
      </p:sp>
    </p:spTree>
    <p:extLst>
      <p:ext uri="{BB962C8B-B14F-4D97-AF65-F5344CB8AC3E}">
        <p14:creationId xmlns:p14="http://schemas.microsoft.com/office/powerpoint/2010/main" val="2925353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14</a:t>
            </a:fld>
            <a:endParaRPr lang="en-US"/>
          </a:p>
        </p:txBody>
      </p:sp>
    </p:spTree>
    <p:extLst>
      <p:ext uri="{BB962C8B-B14F-4D97-AF65-F5344CB8AC3E}">
        <p14:creationId xmlns:p14="http://schemas.microsoft.com/office/powerpoint/2010/main" val="4122484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15</a:t>
            </a:fld>
            <a:endParaRPr lang="en-US"/>
          </a:p>
        </p:txBody>
      </p:sp>
    </p:spTree>
    <p:extLst>
      <p:ext uri="{BB962C8B-B14F-4D97-AF65-F5344CB8AC3E}">
        <p14:creationId xmlns:p14="http://schemas.microsoft.com/office/powerpoint/2010/main" val="354996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16</a:t>
            </a:fld>
            <a:endParaRPr lang="en-US"/>
          </a:p>
        </p:txBody>
      </p:sp>
    </p:spTree>
    <p:extLst>
      <p:ext uri="{BB962C8B-B14F-4D97-AF65-F5344CB8AC3E}">
        <p14:creationId xmlns:p14="http://schemas.microsoft.com/office/powerpoint/2010/main" val="418739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2</a:t>
            </a:fld>
            <a:endParaRPr lang="en-US"/>
          </a:p>
        </p:txBody>
      </p:sp>
    </p:spTree>
    <p:extLst>
      <p:ext uri="{BB962C8B-B14F-4D97-AF65-F5344CB8AC3E}">
        <p14:creationId xmlns:p14="http://schemas.microsoft.com/office/powerpoint/2010/main" val="2489988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3</a:t>
            </a:fld>
            <a:endParaRPr lang="en-US"/>
          </a:p>
        </p:txBody>
      </p:sp>
    </p:spTree>
    <p:extLst>
      <p:ext uri="{BB962C8B-B14F-4D97-AF65-F5344CB8AC3E}">
        <p14:creationId xmlns:p14="http://schemas.microsoft.com/office/powerpoint/2010/main" val="36975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4</a:t>
            </a:fld>
            <a:endParaRPr lang="en-US"/>
          </a:p>
        </p:txBody>
      </p:sp>
    </p:spTree>
    <p:extLst>
      <p:ext uri="{BB962C8B-B14F-4D97-AF65-F5344CB8AC3E}">
        <p14:creationId xmlns:p14="http://schemas.microsoft.com/office/powerpoint/2010/main" val="1784875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5</a:t>
            </a:fld>
            <a:endParaRPr lang="en-US"/>
          </a:p>
        </p:txBody>
      </p:sp>
    </p:spTree>
    <p:extLst>
      <p:ext uri="{BB962C8B-B14F-4D97-AF65-F5344CB8AC3E}">
        <p14:creationId xmlns:p14="http://schemas.microsoft.com/office/powerpoint/2010/main" val="1996881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6</a:t>
            </a:fld>
            <a:endParaRPr lang="en-US"/>
          </a:p>
        </p:txBody>
      </p:sp>
    </p:spTree>
    <p:extLst>
      <p:ext uri="{BB962C8B-B14F-4D97-AF65-F5344CB8AC3E}">
        <p14:creationId xmlns:p14="http://schemas.microsoft.com/office/powerpoint/2010/main" val="3905745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7</a:t>
            </a:fld>
            <a:endParaRPr lang="en-US"/>
          </a:p>
        </p:txBody>
      </p:sp>
    </p:spTree>
    <p:extLst>
      <p:ext uri="{BB962C8B-B14F-4D97-AF65-F5344CB8AC3E}">
        <p14:creationId xmlns:p14="http://schemas.microsoft.com/office/powerpoint/2010/main" val="3266571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8</a:t>
            </a:fld>
            <a:endParaRPr lang="en-US"/>
          </a:p>
        </p:txBody>
      </p:sp>
    </p:spTree>
    <p:extLst>
      <p:ext uri="{BB962C8B-B14F-4D97-AF65-F5344CB8AC3E}">
        <p14:creationId xmlns:p14="http://schemas.microsoft.com/office/powerpoint/2010/main" val="3802761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9</a:t>
            </a:fld>
            <a:endParaRPr lang="en-US"/>
          </a:p>
        </p:txBody>
      </p:sp>
    </p:spTree>
    <p:extLst>
      <p:ext uri="{BB962C8B-B14F-4D97-AF65-F5344CB8AC3E}">
        <p14:creationId xmlns:p14="http://schemas.microsoft.com/office/powerpoint/2010/main" val="2632854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52800" y="2133600"/>
            <a:ext cx="5105400" cy="1066800"/>
          </a:xfrm>
        </p:spPr>
        <p:txBody>
          <a:bodyPr>
            <a:normAutofit/>
          </a:bodyPr>
          <a:lstStyle>
            <a:lvl1pPr algn="ctr">
              <a:defRPr sz="4400" baseline="0">
                <a:solidFill>
                  <a:schemeClr val="tx1">
                    <a:lumMod val="85000"/>
                    <a:lumOff val="15000"/>
                  </a:schemeClr>
                </a:solidFill>
              </a:defRPr>
            </a:lvl1pPr>
          </a:lstStyle>
          <a:p>
            <a:r>
              <a:rPr lang="en-US"/>
              <a:t>Your Master Title</a:t>
            </a:r>
          </a:p>
        </p:txBody>
      </p:sp>
      <p:sp>
        <p:nvSpPr>
          <p:cNvPr id="3" name="Subtitle 2"/>
          <p:cNvSpPr>
            <a:spLocks noGrp="1"/>
          </p:cNvSpPr>
          <p:nvPr>
            <p:ph type="subTitle" idx="1"/>
          </p:nvPr>
        </p:nvSpPr>
        <p:spPr>
          <a:xfrm>
            <a:off x="3429000" y="32004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E38E4D-051A-41E1-86A4-E56916468FD0}"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1711903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48070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E38E4D-051A-41E1-86A4-E56916468FD0}"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4106675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E38E4D-051A-41E1-86A4-E56916468FD0}"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390398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0"/>
            <a:ext cx="8229600" cy="1143000"/>
          </a:xfrm>
        </p:spPr>
        <p:txBody>
          <a:bodyPr>
            <a:normAutofit/>
          </a:bodyPr>
          <a:lstStyle>
            <a:lvl1pPr algn="ctr">
              <a:defRPr sz="3600">
                <a:solidFill>
                  <a:schemeClr val="tx1">
                    <a:lumMod val="85000"/>
                    <a:lumOff val="15000"/>
                  </a:schemeClr>
                </a:solidFill>
              </a:defRPr>
            </a:lvl1pPr>
          </a:lstStyle>
          <a:p>
            <a:r>
              <a:rPr lang="en-US"/>
              <a:t>Click to edit Master title style</a:t>
            </a:r>
          </a:p>
        </p:txBody>
      </p:sp>
      <p:sp>
        <p:nvSpPr>
          <p:cNvPr id="3" name="Content Placeholder 2"/>
          <p:cNvSpPr>
            <a:spLocks noGrp="1"/>
          </p:cNvSpPr>
          <p:nvPr>
            <p:ph idx="1"/>
          </p:nvPr>
        </p:nvSpPr>
        <p:spPr>
          <a:xfrm>
            <a:off x="448965" y="1443835"/>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E38E4D-051A-41E1-86A4-E56916468FD0}" type="datetimeFigureOut">
              <a:rPr lang="en-US" smtClean="0"/>
              <a:t>3/8/2022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317077021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8"/>
            <a:ext cx="6710784" cy="1143000"/>
          </a:xfrm>
        </p:spPr>
        <p:txBody>
          <a:bodyPr>
            <a:normAutofit/>
          </a:bodyPr>
          <a:lstStyle>
            <a:lvl1pPr algn="l">
              <a:defRPr sz="3600">
                <a:solidFill>
                  <a:schemeClr val="tx1">
                    <a:lumMod val="85000"/>
                    <a:lumOff val="15000"/>
                  </a:schemeClr>
                </a:solidFill>
              </a:defRPr>
            </a:lvl1pPr>
          </a:lstStyle>
          <a:p>
            <a:r>
              <a:rPr lang="en-US"/>
              <a:t>Click to edit Master title style</a:t>
            </a:r>
          </a:p>
        </p:txBody>
      </p:sp>
      <p:sp>
        <p:nvSpPr>
          <p:cNvPr id="3" name="Content Placeholder 2"/>
          <p:cNvSpPr>
            <a:spLocks noGrp="1"/>
          </p:cNvSpPr>
          <p:nvPr>
            <p:ph idx="1"/>
          </p:nvPr>
        </p:nvSpPr>
        <p:spPr>
          <a:xfrm>
            <a:off x="1517900" y="1443836"/>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E38E4D-051A-41E1-86A4-E56916468FD0}"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63588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78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8956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E38E4D-051A-41E1-86A4-E56916468FD0}"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944701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E38E4D-051A-41E1-86A4-E56916468FD0}"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2696820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0"/>
            <a:ext cx="8229600" cy="1143000"/>
          </a:xfrm>
        </p:spPr>
        <p:txBody>
          <a:bodyPr>
            <a:normAutofit/>
          </a:bodyPr>
          <a:lstStyle>
            <a:lvl1pPr algn="l">
              <a:defRPr sz="360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457200" y="1443835"/>
            <a:ext cx="4040188"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073697"/>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3835"/>
            <a:ext cx="4041775"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073697"/>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E38E4D-051A-41E1-86A4-E56916468FD0}" type="datetimeFigureOut">
              <a:rPr lang="en-US" smtClean="0"/>
              <a:t>3/8/2022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190969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E38E4D-051A-41E1-86A4-E56916468FD0}" type="datetimeFigureOut">
              <a:rPr lang="en-US" smtClean="0"/>
              <a:t>3/8/2022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1653079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38E4D-051A-41E1-86A4-E56916468FD0}" type="datetimeFigureOut">
              <a:rPr lang="en-US" smtClean="0"/>
              <a:t>3/8/2022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134041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8520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38E4D-051A-41E1-86A4-E56916468FD0}" type="datetimeFigureOut">
              <a:rPr lang="en-US" smtClean="0"/>
              <a:t>3/8/2022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BB73A-582F-4420-9A14-CB10A2B2E5E8}" type="slidenum">
              <a:rPr lang="en-US" smtClean="0"/>
              <a:t>‹#›</a:t>
            </a:fld>
            <a:endParaRPr lang="en-US"/>
          </a:p>
        </p:txBody>
      </p:sp>
    </p:spTree>
    <p:extLst>
      <p:ext uri="{BB962C8B-B14F-4D97-AF65-F5344CB8AC3E}">
        <p14:creationId xmlns:p14="http://schemas.microsoft.com/office/powerpoint/2010/main" val="293635018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https://www.epa.gov/tsca-inventory/how-access-tsca-inventory" TargetMode="External"/><Relationship Id="rId3" Type="http://schemas.openxmlformats.org/officeDocument/2006/relationships/slideLayout" Target="../slideLayouts/slideLayout2.xml"/><Relationship Id="rId7" Type="http://schemas.openxmlformats.org/officeDocument/2006/relationships/hyperlink" Target="https://www.epa.gov/reviewing-new-chemicals-under-toxic-substances-control-act-tsca/filing-pre-manufacture-notice-epa"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epa.gov/sites/default/files/2020-12/documents/renewable_naphtha_compliance_advisory_web_v3_1.pdf" TargetMode="External"/><Relationship Id="rId5" Type="http://schemas.openxmlformats.org/officeDocument/2006/relationships/hyperlink" Target="https://www.epa.gov/reviewing-new-chemicals-under-toxic-substances-control-act-tsca/integrated-approach-biofuel" TargetMode="External"/><Relationship Id="rId10" Type="http://schemas.openxmlformats.org/officeDocument/2006/relationships/image" Target="../media/image4.png"/><Relationship Id="rId4" Type="http://schemas.openxmlformats.org/officeDocument/2006/relationships/notesSlide" Target="../notesSlides/notesSlide16.xml"/><Relationship Id="rId9" Type="http://schemas.openxmlformats.org/officeDocument/2006/relationships/hyperlink" Target="https://www.ecfr.gov/current/title-40/chapter-I/subchapter-R/part-720/subpart-B/section-720.25"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2873828" y="1423851"/>
            <a:ext cx="5615577" cy="2005149"/>
          </a:xfrm>
        </p:spPr>
        <p:txBody>
          <a:bodyPr>
            <a:normAutofit/>
          </a:bodyPr>
          <a:lstStyle/>
          <a:p>
            <a:pPr>
              <a:defRPr/>
            </a:pPr>
            <a:r>
              <a:rPr lang="en-US" sz="3600" b="1"/>
              <a:t>Review of New Chemical Substances under TSCA </a:t>
            </a:r>
            <a:endParaRPr lang="en-US" sz="1600" b="0">
              <a:effectLst/>
            </a:endParaRPr>
          </a:p>
        </p:txBody>
      </p:sp>
      <p:sp>
        <p:nvSpPr>
          <p:cNvPr id="102403" name="Rectangle 3"/>
          <p:cNvSpPr>
            <a:spLocks noGrp="1" noChangeArrowheads="1"/>
          </p:cNvSpPr>
          <p:nvPr>
            <p:ph type="subTitle" idx="1"/>
          </p:nvPr>
        </p:nvSpPr>
        <p:spPr>
          <a:xfrm>
            <a:off x="2590629" y="3429000"/>
            <a:ext cx="5898776" cy="2005149"/>
          </a:xfrm>
        </p:spPr>
        <p:txBody>
          <a:bodyPr>
            <a:normAutofit/>
          </a:bodyPr>
          <a:lstStyle/>
          <a:p>
            <a:pPr marL="3084513" algn="l">
              <a:defRPr/>
            </a:pPr>
            <a:r>
              <a:rPr lang="en-US" sz="2400" b="1"/>
              <a:t>              </a:t>
            </a:r>
          </a:p>
          <a:p>
            <a:pPr marL="2286000">
              <a:spcBef>
                <a:spcPts val="0"/>
              </a:spcBef>
              <a:defRPr/>
            </a:pPr>
            <a:r>
              <a:rPr lang="en-US" sz="2200" b="1"/>
              <a:t>TSCA Inventory, Nomenclature, and </a:t>
            </a:r>
          </a:p>
          <a:p>
            <a:pPr marL="2286000">
              <a:spcBef>
                <a:spcPts val="0"/>
              </a:spcBef>
              <a:defRPr/>
            </a:pPr>
            <a:r>
              <a:rPr lang="en-US" sz="2200" b="1"/>
              <a:t>Bona Fide Process </a:t>
            </a:r>
          </a:p>
          <a:p>
            <a:pPr marL="2290763">
              <a:defRPr/>
            </a:pPr>
            <a:r>
              <a:rPr lang="en-US" sz="1800" b="1"/>
              <a:t>March 9, 2022</a:t>
            </a:r>
          </a:p>
        </p:txBody>
      </p:sp>
      <p:pic>
        <p:nvPicPr>
          <p:cNvPr id="2" name="Audio 1">
            <a:hlinkClick r:id="" action="ppaction://media"/>
            <a:extLst>
              <a:ext uri="{FF2B5EF4-FFF2-40B4-BE49-F238E27FC236}">
                <a16:creationId xmlns:a16="http://schemas.microsoft.com/office/drawing/2014/main" id="{04B29955-C0E3-4117-8512-E6798535C0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96677129"/>
      </p:ext>
    </p:extLst>
  </p:cSld>
  <p:clrMapOvr>
    <a:masterClrMapping/>
  </p:clrMapOvr>
  <mc:AlternateContent xmlns:mc="http://schemas.openxmlformats.org/markup-compatibility/2006" xmlns:p14="http://schemas.microsoft.com/office/powerpoint/2010/main">
    <mc:Choice Requires="p14">
      <p:transition spd="slow" p14:dur="2000" advTm="24738"/>
    </mc:Choice>
    <mc:Fallback xmlns="">
      <p:transition spd="slow" advTm="24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Nomenclature</a:t>
            </a:r>
          </a:p>
        </p:txBody>
      </p:sp>
      <p:sp>
        <p:nvSpPr>
          <p:cNvPr id="3" name="Content Placeholder 2"/>
          <p:cNvSpPr>
            <a:spLocks noGrp="1"/>
          </p:cNvSpPr>
          <p:nvPr>
            <p:ph idx="1"/>
          </p:nvPr>
        </p:nvSpPr>
        <p:spPr>
          <a:xfrm>
            <a:off x="1619794" y="1287958"/>
            <a:ext cx="6910252" cy="4929962"/>
          </a:xfrm>
        </p:spPr>
        <p:txBody>
          <a:bodyPr>
            <a:normAutofit/>
          </a:bodyPr>
          <a:lstStyle/>
          <a:p>
            <a:pPr marL="0" indent="0">
              <a:buNone/>
            </a:pPr>
            <a:r>
              <a:rPr lang="en-US" b="1">
                <a:latin typeface="+mn-lt"/>
              </a:rPr>
              <a:t>Class 2 substance</a:t>
            </a:r>
          </a:p>
          <a:p>
            <a:r>
              <a:rPr lang="en-US" sz="2400">
                <a:latin typeface="+mn-lt"/>
              </a:rPr>
              <a:t>Has variable structural element(s) and cannot be represented by a single, definite chemical structure diagram; may or may not be able to be represented by a single, definite molecular formula</a:t>
            </a:r>
          </a:p>
          <a:p>
            <a:r>
              <a:rPr lang="en-US" sz="2400">
                <a:latin typeface="+mn-lt"/>
              </a:rPr>
              <a:t>Has a structure-based name (the variable element(s) can be described and named structurally)</a:t>
            </a:r>
          </a:p>
          <a:p>
            <a:r>
              <a:rPr lang="en-US" sz="2400">
                <a:latin typeface="+mn-lt"/>
              </a:rPr>
              <a:t>Bio-related example: “</a:t>
            </a:r>
            <a:r>
              <a:rPr lang="en-US" sz="2400" i="1">
                <a:latin typeface="+mn-lt"/>
              </a:rPr>
              <a:t>Alkanes, C4-8, branched and linear</a:t>
            </a:r>
            <a:r>
              <a:rPr lang="en-US" sz="2400">
                <a:latin typeface="+mn-lt"/>
              </a:rPr>
              <a:t>”* </a:t>
            </a:r>
          </a:p>
          <a:p>
            <a:pPr marL="914400" lvl="2" indent="0">
              <a:buNone/>
            </a:pPr>
            <a:endParaRPr lang="en-US" sz="1600">
              <a:latin typeface="+mn-lt"/>
            </a:endParaRPr>
          </a:p>
          <a:p>
            <a:pPr marL="114300" indent="0">
              <a:buNone/>
            </a:pPr>
            <a:r>
              <a:rPr lang="en-US" sz="2000">
                <a:latin typeface="+mn-lt"/>
              </a:rPr>
              <a:t>* </a:t>
            </a:r>
            <a:r>
              <a:rPr lang="en-US" sz="2000" i="1">
                <a:latin typeface="+mn-lt"/>
              </a:rPr>
              <a:t>bio-related if derived from a bio source</a:t>
            </a:r>
          </a:p>
        </p:txBody>
      </p:sp>
      <p:sp>
        <p:nvSpPr>
          <p:cNvPr id="4" name="Slide Number Placeholder 3"/>
          <p:cNvSpPr>
            <a:spLocks noGrp="1"/>
          </p:cNvSpPr>
          <p:nvPr>
            <p:ph type="sldNum" sz="quarter" idx="12"/>
          </p:nvPr>
        </p:nvSpPr>
        <p:spPr/>
        <p:txBody>
          <a:bodyPr/>
          <a:lstStyle/>
          <a:p>
            <a:fld id="{886BB73A-582F-4420-9A14-CB10A2B2E5E8}" type="slidenum">
              <a:rPr lang="en-US" smtClean="0"/>
              <a:t>10</a:t>
            </a:fld>
            <a:endParaRPr lang="en-US"/>
          </a:p>
        </p:txBody>
      </p:sp>
      <p:pic>
        <p:nvPicPr>
          <p:cNvPr id="5" name="Audio 4">
            <a:hlinkClick r:id="" action="ppaction://media"/>
            <a:extLst>
              <a:ext uri="{FF2B5EF4-FFF2-40B4-BE49-F238E27FC236}">
                <a16:creationId xmlns:a16="http://schemas.microsoft.com/office/drawing/2014/main" id="{1B0FA9B3-D769-456C-AFDB-04FD678347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25426251"/>
      </p:ext>
    </p:extLst>
  </p:cSld>
  <p:clrMapOvr>
    <a:masterClrMapping/>
  </p:clrMapOvr>
  <mc:AlternateContent xmlns:mc="http://schemas.openxmlformats.org/markup-compatibility/2006" xmlns:p14="http://schemas.microsoft.com/office/powerpoint/2010/main">
    <mc:Choice Requires="p14">
      <p:transition spd="slow" p14:dur="2000" advTm="44114"/>
    </mc:Choice>
    <mc:Fallback xmlns="">
      <p:transition spd="slow" advTm="44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Nomenclature</a:t>
            </a:r>
          </a:p>
        </p:txBody>
      </p:sp>
      <p:sp>
        <p:nvSpPr>
          <p:cNvPr id="3" name="Content Placeholder 2"/>
          <p:cNvSpPr>
            <a:spLocks noGrp="1"/>
          </p:cNvSpPr>
          <p:nvPr>
            <p:ph idx="1"/>
          </p:nvPr>
        </p:nvSpPr>
        <p:spPr>
          <a:xfrm>
            <a:off x="1619794" y="1348013"/>
            <a:ext cx="7067006" cy="5008337"/>
          </a:xfrm>
        </p:spPr>
        <p:txBody>
          <a:bodyPr>
            <a:normAutofit fontScale="85000" lnSpcReduction="10000"/>
          </a:bodyPr>
          <a:lstStyle/>
          <a:p>
            <a:pPr marL="0" indent="0">
              <a:buNone/>
            </a:pPr>
            <a:r>
              <a:rPr lang="en-US" b="1" dirty="0">
                <a:latin typeface="+mn-lt"/>
              </a:rPr>
              <a:t>UVCB</a:t>
            </a:r>
          </a:p>
          <a:p>
            <a:r>
              <a:rPr lang="en-US" sz="2400" dirty="0">
                <a:latin typeface="+mn-lt"/>
              </a:rPr>
              <a:t>Has less defined, more complex, and/or unknown structural element(s) and cannot be represented by a single, definite molecular formula or chemical structure diagram</a:t>
            </a:r>
          </a:p>
          <a:p>
            <a:r>
              <a:rPr lang="en-US" sz="2400" dirty="0">
                <a:latin typeface="+mn-lt"/>
              </a:rPr>
              <a:t>Has a name that is partly structure-based</a:t>
            </a:r>
          </a:p>
          <a:p>
            <a:pPr lvl="1"/>
            <a:r>
              <a:rPr lang="en-US" sz="1900" dirty="0">
                <a:latin typeface="+mn-lt"/>
              </a:rPr>
              <a:t>Element(s) that are know</a:t>
            </a:r>
            <a:r>
              <a:rPr lang="en-US" sz="1900" dirty="0">
                <a:solidFill>
                  <a:schemeClr val="tx1"/>
                </a:solidFill>
                <a:latin typeface="+mn-lt"/>
              </a:rPr>
              <a:t>n</a:t>
            </a:r>
            <a:r>
              <a:rPr lang="en-US" sz="1900" dirty="0">
                <a:latin typeface="+mn-lt"/>
              </a:rPr>
              <a:t> and can be described structurally are named accordingly.</a:t>
            </a:r>
          </a:p>
          <a:p>
            <a:pPr lvl="1"/>
            <a:r>
              <a:rPr lang="en-US" sz="1900" dirty="0">
                <a:latin typeface="+mn-lt"/>
              </a:rPr>
              <a:t>Element(s) that are less defined, more complex, and/or unknown are named based on what is known or can be described which may not be structure-based, e.g., source information, feedstocks, process information (may have an accompanying definition for TSCA purposes).</a:t>
            </a:r>
          </a:p>
          <a:p>
            <a:r>
              <a:rPr lang="en-US" sz="2400" dirty="0">
                <a:latin typeface="+mn-lt"/>
              </a:rPr>
              <a:t>Bio-related example: “</a:t>
            </a:r>
            <a:r>
              <a:rPr lang="en-US" sz="2400" i="1" dirty="0">
                <a:latin typeface="+mn-lt"/>
              </a:rPr>
              <a:t>Naphtha (lignocellulosic), hydrotreated, C5-12-branch, cyclic and linear</a:t>
            </a:r>
            <a:r>
              <a:rPr lang="en-US" sz="2400" dirty="0">
                <a:latin typeface="+mn-lt"/>
              </a:rPr>
              <a:t>” </a:t>
            </a:r>
          </a:p>
          <a:p>
            <a:pPr lvl="1"/>
            <a:r>
              <a:rPr lang="en-US" sz="1900" dirty="0">
                <a:latin typeface="+mn-lt"/>
              </a:rPr>
              <a:t>Definition: “A complex combination of hydrocarbons obtained from a lignocellulosic feedstock by </a:t>
            </a:r>
            <a:r>
              <a:rPr lang="en-US" sz="1900" dirty="0" err="1">
                <a:latin typeface="+mn-lt"/>
              </a:rPr>
              <a:t>thermocatalytic</a:t>
            </a:r>
            <a:r>
              <a:rPr lang="en-US" sz="1900" dirty="0">
                <a:latin typeface="+mn-lt"/>
              </a:rPr>
              <a:t> conversion followed by hydrotreatment. It consists predominantly of branched, cyclic, and linear aliphatic…” </a:t>
            </a:r>
          </a:p>
          <a:p>
            <a:pPr marL="0" indent="0">
              <a:buNone/>
            </a:pPr>
            <a:endParaRPr lang="en-US" strike="sngStrike" dirty="0">
              <a:solidFill>
                <a:srgbClr val="FF0000"/>
              </a:solidFill>
            </a:endParaRPr>
          </a:p>
        </p:txBody>
      </p:sp>
      <p:sp>
        <p:nvSpPr>
          <p:cNvPr id="4" name="Slide Number Placeholder 3"/>
          <p:cNvSpPr>
            <a:spLocks noGrp="1"/>
          </p:cNvSpPr>
          <p:nvPr>
            <p:ph type="sldNum" sz="quarter" idx="12"/>
          </p:nvPr>
        </p:nvSpPr>
        <p:spPr/>
        <p:txBody>
          <a:bodyPr/>
          <a:lstStyle/>
          <a:p>
            <a:fld id="{886BB73A-582F-4420-9A14-CB10A2B2E5E8}" type="slidenum">
              <a:rPr lang="en-US" smtClean="0"/>
              <a:t>11</a:t>
            </a:fld>
            <a:endParaRPr lang="en-US"/>
          </a:p>
        </p:txBody>
      </p:sp>
      <p:pic>
        <p:nvPicPr>
          <p:cNvPr id="7" name="Audio 6">
            <a:hlinkClick r:id="" action="ppaction://media"/>
            <a:extLst>
              <a:ext uri="{FF2B5EF4-FFF2-40B4-BE49-F238E27FC236}">
                <a16:creationId xmlns:a16="http://schemas.microsoft.com/office/drawing/2014/main" id="{550F705C-1861-433C-A9A8-26F2D8E48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64416764"/>
      </p:ext>
    </p:extLst>
  </p:cSld>
  <p:clrMapOvr>
    <a:masterClrMapping/>
  </p:clrMapOvr>
  <mc:AlternateContent xmlns:mc="http://schemas.openxmlformats.org/markup-compatibility/2006" xmlns:p14="http://schemas.microsoft.com/office/powerpoint/2010/main">
    <mc:Choice Requires="p14">
      <p:transition spd="slow" p14:dur="2000" advTm="80002"/>
    </mc:Choice>
    <mc:Fallback xmlns="">
      <p:transition spd="slow" advTm="8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Bona Fide Notices</a:t>
            </a:r>
          </a:p>
        </p:txBody>
      </p:sp>
      <p:sp>
        <p:nvSpPr>
          <p:cNvPr id="3" name="Content Placeholder 2"/>
          <p:cNvSpPr>
            <a:spLocks noGrp="1"/>
          </p:cNvSpPr>
          <p:nvPr>
            <p:ph idx="1"/>
          </p:nvPr>
        </p:nvSpPr>
        <p:spPr>
          <a:xfrm>
            <a:off x="1619794" y="1348013"/>
            <a:ext cx="6910252" cy="4869907"/>
          </a:xfrm>
        </p:spPr>
        <p:txBody>
          <a:bodyPr>
            <a:normAutofit fontScale="25000" lnSpcReduction="20000"/>
          </a:bodyPr>
          <a:lstStyle/>
          <a:p>
            <a:pPr marL="0" lvl="0" indent="0">
              <a:spcAft>
                <a:spcPts val="1200"/>
              </a:spcAft>
              <a:buNone/>
            </a:pPr>
            <a:r>
              <a:rPr lang="en-US" sz="10400" b="1" dirty="0">
                <a:latin typeface="+mn-lt"/>
              </a:rPr>
              <a:t>40 CFR 72</a:t>
            </a:r>
            <a:r>
              <a:rPr lang="en-US" sz="10400" b="1" dirty="0">
                <a:solidFill>
                  <a:schemeClr val="tx1"/>
                </a:solidFill>
                <a:latin typeface="+mn-lt"/>
              </a:rPr>
              <a:t>0</a:t>
            </a:r>
            <a:r>
              <a:rPr lang="en-US" sz="10400" b="1" dirty="0">
                <a:latin typeface="+mn-lt"/>
              </a:rPr>
              <a:t>.25 - Determining Whether a Chemical Substance is on the TSCA Inventory</a:t>
            </a:r>
          </a:p>
          <a:p>
            <a:pPr>
              <a:spcAft>
                <a:spcPts val="1200"/>
              </a:spcAft>
            </a:pPr>
            <a:r>
              <a:rPr lang="en-US" sz="9600" dirty="0">
                <a:latin typeface="+mn-lt"/>
              </a:rPr>
              <a:t>A chemical substance is included on the confidential portion of the Inventory when it is claimed that the fact of manufacture in the U.S. for commercial purposes is confidential. Other persons wishing to manufacture the substance therefore cannot determine from the public Inventory whether they must file a PMN before commencing manufacture.</a:t>
            </a:r>
          </a:p>
          <a:p>
            <a:pPr marL="0" indent="0">
              <a:buNone/>
            </a:pPr>
            <a:endParaRPr lang="en-US" sz="2400" strike="sngStrike" dirty="0">
              <a:solidFill>
                <a:srgbClr val="FF0000"/>
              </a:solidFill>
            </a:endParaRPr>
          </a:p>
        </p:txBody>
      </p:sp>
      <p:sp>
        <p:nvSpPr>
          <p:cNvPr id="4" name="Slide Number Placeholder 3"/>
          <p:cNvSpPr>
            <a:spLocks noGrp="1"/>
          </p:cNvSpPr>
          <p:nvPr>
            <p:ph type="sldNum" sz="quarter" idx="12"/>
          </p:nvPr>
        </p:nvSpPr>
        <p:spPr/>
        <p:txBody>
          <a:bodyPr/>
          <a:lstStyle/>
          <a:p>
            <a:fld id="{886BB73A-582F-4420-9A14-CB10A2B2E5E8}" type="slidenum">
              <a:rPr lang="en-US" smtClean="0"/>
              <a:t>12</a:t>
            </a:fld>
            <a:endParaRPr lang="en-US"/>
          </a:p>
        </p:txBody>
      </p:sp>
      <p:pic>
        <p:nvPicPr>
          <p:cNvPr id="6" name="Audio 5">
            <a:hlinkClick r:id="" action="ppaction://media"/>
            <a:extLst>
              <a:ext uri="{FF2B5EF4-FFF2-40B4-BE49-F238E27FC236}">
                <a16:creationId xmlns:a16="http://schemas.microsoft.com/office/drawing/2014/main" id="{11EBC088-DECE-4149-AD6B-DEF0B26DA5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18413871"/>
      </p:ext>
    </p:extLst>
  </p:cSld>
  <p:clrMapOvr>
    <a:masterClrMapping/>
  </p:clrMapOvr>
  <mc:AlternateContent xmlns:mc="http://schemas.openxmlformats.org/markup-compatibility/2006" xmlns:p14="http://schemas.microsoft.com/office/powerpoint/2010/main">
    <mc:Choice Requires="p14">
      <p:transition spd="slow" p14:dur="2000" advTm="37310"/>
    </mc:Choice>
    <mc:Fallback xmlns="">
      <p:transition spd="slow" advTm="37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Bona Fide Notices</a:t>
            </a:r>
          </a:p>
        </p:txBody>
      </p:sp>
      <p:sp>
        <p:nvSpPr>
          <p:cNvPr id="3" name="Content Placeholder 2"/>
          <p:cNvSpPr>
            <a:spLocks noGrp="1"/>
          </p:cNvSpPr>
          <p:nvPr>
            <p:ph idx="1"/>
          </p:nvPr>
        </p:nvSpPr>
        <p:spPr>
          <a:xfrm>
            <a:off x="1619794" y="1348013"/>
            <a:ext cx="6910252" cy="4869907"/>
          </a:xfrm>
        </p:spPr>
        <p:txBody>
          <a:bodyPr>
            <a:normAutofit fontScale="25000" lnSpcReduction="20000"/>
          </a:bodyPr>
          <a:lstStyle/>
          <a:p>
            <a:pPr marL="0" lvl="0" indent="0">
              <a:spcAft>
                <a:spcPts val="1200"/>
              </a:spcAft>
              <a:buNone/>
            </a:pPr>
            <a:r>
              <a:rPr lang="en-US" sz="10400" b="1" dirty="0">
                <a:latin typeface="+mn-lt"/>
              </a:rPr>
              <a:t>40 CFR 72</a:t>
            </a:r>
            <a:r>
              <a:rPr lang="en-US" sz="10400" b="1" dirty="0">
                <a:solidFill>
                  <a:schemeClr val="tx1"/>
                </a:solidFill>
                <a:latin typeface="+mn-lt"/>
              </a:rPr>
              <a:t>0</a:t>
            </a:r>
            <a:r>
              <a:rPr lang="en-US" sz="10400" b="1" dirty="0">
                <a:latin typeface="+mn-lt"/>
              </a:rPr>
              <a:t>.25 - Determining Whether a Chemical Substance is on the TSCA Inventory</a:t>
            </a:r>
          </a:p>
          <a:p>
            <a:pPr>
              <a:spcAft>
                <a:spcPts val="1200"/>
              </a:spcAft>
            </a:pPr>
            <a:r>
              <a:rPr lang="en-US" sz="8800" dirty="0">
                <a:latin typeface="+mn-lt"/>
              </a:rPr>
              <a:t>(b)(1) “… A person who intends to manufacture (including import) a chemical substance not listed by specific chemical name in the public portion of the Inventory may ask EPA whether the substance is included in the confidential Inventory. EPA will answer such an inquiry only if EPA determines that the person has a bona fide intent to manufacture (including import) the chemical substance for commercial purposes.”</a:t>
            </a:r>
          </a:p>
          <a:p>
            <a:pPr>
              <a:spcAft>
                <a:spcPts val="1200"/>
              </a:spcAft>
            </a:pPr>
            <a:r>
              <a:rPr lang="en-US" sz="8800" dirty="0">
                <a:latin typeface="+mn-lt"/>
              </a:rPr>
              <a:t>The person who intends to manufacture a chemical substance must submit the bona fide request via CDX using the e-PMN software. [See § 720.40(a)(2)(ii) for how to access the e-PMN software.]</a:t>
            </a:r>
          </a:p>
          <a:p>
            <a:pPr marL="0" indent="0">
              <a:buNone/>
            </a:pPr>
            <a:endParaRPr lang="en-US" sz="2400" strike="sngStrike" dirty="0">
              <a:solidFill>
                <a:srgbClr val="FF0000"/>
              </a:solidFill>
            </a:endParaRPr>
          </a:p>
        </p:txBody>
      </p:sp>
      <p:sp>
        <p:nvSpPr>
          <p:cNvPr id="4" name="Slide Number Placeholder 3"/>
          <p:cNvSpPr>
            <a:spLocks noGrp="1"/>
          </p:cNvSpPr>
          <p:nvPr>
            <p:ph type="sldNum" sz="quarter" idx="12"/>
          </p:nvPr>
        </p:nvSpPr>
        <p:spPr/>
        <p:txBody>
          <a:bodyPr/>
          <a:lstStyle/>
          <a:p>
            <a:fld id="{886BB73A-582F-4420-9A14-CB10A2B2E5E8}" type="slidenum">
              <a:rPr lang="en-US" smtClean="0"/>
              <a:t>13</a:t>
            </a:fld>
            <a:endParaRPr lang="en-US"/>
          </a:p>
        </p:txBody>
      </p:sp>
      <p:pic>
        <p:nvPicPr>
          <p:cNvPr id="8" name="Audio 7">
            <a:hlinkClick r:id="" action="ppaction://media"/>
            <a:extLst>
              <a:ext uri="{FF2B5EF4-FFF2-40B4-BE49-F238E27FC236}">
                <a16:creationId xmlns:a16="http://schemas.microsoft.com/office/drawing/2014/main" id="{843B8826-F00D-4DCC-B7D8-E7D6EDB6E4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34416526"/>
      </p:ext>
    </p:extLst>
  </p:cSld>
  <p:clrMapOvr>
    <a:masterClrMapping/>
  </p:clrMapOvr>
  <mc:AlternateContent xmlns:mc="http://schemas.openxmlformats.org/markup-compatibility/2006" xmlns:p14="http://schemas.microsoft.com/office/powerpoint/2010/main">
    <mc:Choice Requires="p14">
      <p:transition spd="slow" p14:dur="2000" advTm="63523"/>
    </mc:Choice>
    <mc:Fallback xmlns="">
      <p:transition spd="slow" advTm="63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Bona Fide Notices</a:t>
            </a:r>
          </a:p>
        </p:txBody>
      </p:sp>
      <p:sp>
        <p:nvSpPr>
          <p:cNvPr id="3" name="Content Placeholder 2"/>
          <p:cNvSpPr>
            <a:spLocks noGrp="1"/>
          </p:cNvSpPr>
          <p:nvPr>
            <p:ph idx="1"/>
          </p:nvPr>
        </p:nvSpPr>
        <p:spPr>
          <a:xfrm>
            <a:off x="1619794" y="1348013"/>
            <a:ext cx="6910252" cy="4869907"/>
          </a:xfrm>
        </p:spPr>
        <p:txBody>
          <a:bodyPr>
            <a:normAutofit fontScale="25000" lnSpcReduction="20000"/>
          </a:bodyPr>
          <a:lstStyle/>
          <a:p>
            <a:pPr marL="0" lvl="0" indent="0">
              <a:spcAft>
                <a:spcPts val="1200"/>
              </a:spcAft>
              <a:buNone/>
            </a:pPr>
            <a:r>
              <a:rPr lang="en-US" sz="11200" b="1" dirty="0">
                <a:latin typeface="+mn-lt"/>
              </a:rPr>
              <a:t>40 CFR 72</a:t>
            </a:r>
            <a:r>
              <a:rPr lang="en-US" sz="11200" b="1" dirty="0">
                <a:solidFill>
                  <a:schemeClr val="tx1"/>
                </a:solidFill>
                <a:latin typeface="+mn-lt"/>
              </a:rPr>
              <a:t>0</a:t>
            </a:r>
            <a:r>
              <a:rPr lang="en-US" sz="11200" b="1" dirty="0">
                <a:latin typeface="+mn-lt"/>
              </a:rPr>
              <a:t>.25(b)(2) - Required information</a:t>
            </a:r>
          </a:p>
          <a:p>
            <a:pPr>
              <a:spcAft>
                <a:spcPts val="1200"/>
              </a:spcAft>
            </a:pPr>
            <a:r>
              <a:rPr lang="en-US" sz="9600" dirty="0">
                <a:latin typeface="+mn-lt"/>
              </a:rPr>
              <a:t>Signed statement of intent to manufacture or import for commercial purpose</a:t>
            </a:r>
          </a:p>
          <a:p>
            <a:pPr>
              <a:spcAft>
                <a:spcPts val="1200"/>
              </a:spcAft>
            </a:pPr>
            <a:r>
              <a:rPr lang="en-US" sz="9600" dirty="0">
                <a:latin typeface="+mn-lt"/>
              </a:rPr>
              <a:t>Specific chemical identity of the substance</a:t>
            </a:r>
          </a:p>
          <a:p>
            <a:pPr>
              <a:spcAft>
                <a:spcPts val="1200"/>
              </a:spcAft>
            </a:pPr>
            <a:r>
              <a:rPr lang="en-US" sz="9600" dirty="0">
                <a:latin typeface="+mn-lt"/>
              </a:rPr>
              <a:t>Spectral or other data that support the chemical identity of the substance</a:t>
            </a:r>
          </a:p>
          <a:p>
            <a:pPr>
              <a:spcAft>
                <a:spcPts val="1200"/>
              </a:spcAft>
            </a:pPr>
            <a:r>
              <a:rPr lang="en-US" sz="9600" dirty="0">
                <a:latin typeface="+mn-lt"/>
              </a:rPr>
              <a:t>Description of how the substance will likely be manufactured or processed (if imported)</a:t>
            </a:r>
          </a:p>
          <a:p>
            <a:pPr>
              <a:spcAft>
                <a:spcPts val="1200"/>
              </a:spcAft>
            </a:pPr>
            <a:r>
              <a:rPr lang="en-US" sz="9600" dirty="0">
                <a:latin typeface="+mn-lt"/>
              </a:rPr>
              <a:t>Other: Brief description of R&amp;D activities conducted to date, description of the intended application or use, facility where manufacture or processing (if imported) will likely take place</a:t>
            </a:r>
          </a:p>
          <a:p>
            <a:pPr marL="0" indent="0">
              <a:buNone/>
            </a:pPr>
            <a:endParaRPr lang="en-US" sz="2400" strike="sngStrike" dirty="0">
              <a:solidFill>
                <a:srgbClr val="FF0000"/>
              </a:solidFill>
            </a:endParaRPr>
          </a:p>
        </p:txBody>
      </p:sp>
      <p:sp>
        <p:nvSpPr>
          <p:cNvPr id="4" name="Slide Number Placeholder 3"/>
          <p:cNvSpPr>
            <a:spLocks noGrp="1"/>
          </p:cNvSpPr>
          <p:nvPr>
            <p:ph type="sldNum" sz="quarter" idx="12"/>
          </p:nvPr>
        </p:nvSpPr>
        <p:spPr/>
        <p:txBody>
          <a:bodyPr/>
          <a:lstStyle/>
          <a:p>
            <a:fld id="{886BB73A-582F-4420-9A14-CB10A2B2E5E8}" type="slidenum">
              <a:rPr lang="en-US" smtClean="0"/>
              <a:t>14</a:t>
            </a:fld>
            <a:endParaRPr lang="en-US"/>
          </a:p>
        </p:txBody>
      </p:sp>
      <p:pic>
        <p:nvPicPr>
          <p:cNvPr id="5" name="Audio 4">
            <a:hlinkClick r:id="" action="ppaction://media"/>
            <a:extLst>
              <a:ext uri="{FF2B5EF4-FFF2-40B4-BE49-F238E27FC236}">
                <a16:creationId xmlns:a16="http://schemas.microsoft.com/office/drawing/2014/main" id="{6EB5DC71-5EE2-441D-B61D-AFF87487C4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3847056"/>
      </p:ext>
    </p:extLst>
  </p:cSld>
  <p:clrMapOvr>
    <a:masterClrMapping/>
  </p:clrMapOvr>
  <mc:AlternateContent xmlns:mc="http://schemas.openxmlformats.org/markup-compatibility/2006" xmlns:p14="http://schemas.microsoft.com/office/powerpoint/2010/main">
    <mc:Choice Requires="p14">
      <p:transition spd="slow" p14:dur="2000" advTm="54181"/>
    </mc:Choice>
    <mc:Fallback xmlns="">
      <p:transition spd="slow" advTm="5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Bona Fide Notices</a:t>
            </a:r>
          </a:p>
        </p:txBody>
      </p:sp>
      <p:sp>
        <p:nvSpPr>
          <p:cNvPr id="3" name="Content Placeholder 2"/>
          <p:cNvSpPr>
            <a:spLocks noGrp="1"/>
          </p:cNvSpPr>
          <p:nvPr>
            <p:ph idx="1"/>
          </p:nvPr>
        </p:nvSpPr>
        <p:spPr>
          <a:xfrm>
            <a:off x="1619794" y="1348013"/>
            <a:ext cx="6910252" cy="4869907"/>
          </a:xfrm>
        </p:spPr>
        <p:txBody>
          <a:bodyPr>
            <a:normAutofit fontScale="25000" lnSpcReduction="20000"/>
          </a:bodyPr>
          <a:lstStyle/>
          <a:p>
            <a:pPr marL="0" lvl="0" indent="0">
              <a:spcAft>
                <a:spcPts val="1200"/>
              </a:spcAft>
              <a:buNone/>
            </a:pPr>
            <a:r>
              <a:rPr lang="en-US" sz="10400" b="1" dirty="0">
                <a:latin typeface="+mn-lt"/>
              </a:rPr>
              <a:t>40 CFR 72</a:t>
            </a:r>
            <a:r>
              <a:rPr lang="en-US" sz="10400" b="1" dirty="0">
                <a:solidFill>
                  <a:schemeClr val="tx1"/>
                </a:solidFill>
                <a:latin typeface="+mn-lt"/>
              </a:rPr>
              <a:t>0</a:t>
            </a:r>
            <a:r>
              <a:rPr lang="en-US" sz="10400" b="1" dirty="0">
                <a:latin typeface="+mn-lt"/>
              </a:rPr>
              <a:t>.25(b)(5) – EPA Search and Determination</a:t>
            </a:r>
          </a:p>
          <a:p>
            <a:pPr>
              <a:spcAft>
                <a:spcPts val="1200"/>
              </a:spcAft>
            </a:pPr>
            <a:r>
              <a:rPr lang="en-US" sz="8800" dirty="0">
                <a:latin typeface="+mn-lt"/>
              </a:rPr>
              <a:t>If a bona fide intent is confirmed, and if the bona fide notice is complete such that EPA can make a conclusive determination of the TSCA Inventory status of a substance, EPA will search the full TSCA Inventory, including confidential listings, and inform the bona fide submitter of the TSCA Inventory status of a substance.</a:t>
            </a:r>
          </a:p>
          <a:p>
            <a:pPr>
              <a:spcAft>
                <a:spcPts val="1200"/>
              </a:spcAft>
            </a:pPr>
            <a:r>
              <a:rPr lang="en-US" sz="8800" dirty="0">
                <a:latin typeface="+mn-lt"/>
              </a:rPr>
              <a:t>For a substance determined to be a confidential listing on the Inventory, a disclosure of the confidential chemical identity to a person with a bona fide intent to manufacture or import the sub</a:t>
            </a:r>
            <a:r>
              <a:rPr lang="en-US" sz="8800" dirty="0">
                <a:solidFill>
                  <a:schemeClr val="tx1"/>
                </a:solidFill>
                <a:latin typeface="+mn-lt"/>
              </a:rPr>
              <a:t>stance is not considered a public disclosure of confidential business information under TSCA section 14 because the bona fide submitter already knows that they intend to manufacture the substance for commercial purposes.</a:t>
            </a:r>
          </a:p>
        </p:txBody>
      </p:sp>
      <p:sp>
        <p:nvSpPr>
          <p:cNvPr id="4" name="Slide Number Placeholder 3"/>
          <p:cNvSpPr>
            <a:spLocks noGrp="1"/>
          </p:cNvSpPr>
          <p:nvPr>
            <p:ph type="sldNum" sz="quarter" idx="12"/>
          </p:nvPr>
        </p:nvSpPr>
        <p:spPr/>
        <p:txBody>
          <a:bodyPr/>
          <a:lstStyle/>
          <a:p>
            <a:fld id="{886BB73A-582F-4420-9A14-CB10A2B2E5E8}" type="slidenum">
              <a:rPr lang="en-US" smtClean="0"/>
              <a:t>15</a:t>
            </a:fld>
            <a:endParaRPr lang="en-US"/>
          </a:p>
        </p:txBody>
      </p:sp>
      <p:pic>
        <p:nvPicPr>
          <p:cNvPr id="5" name="Audio 4">
            <a:hlinkClick r:id="" action="ppaction://media"/>
            <a:extLst>
              <a:ext uri="{FF2B5EF4-FFF2-40B4-BE49-F238E27FC236}">
                <a16:creationId xmlns:a16="http://schemas.microsoft.com/office/drawing/2014/main" id="{74CB6223-3928-41AC-977B-BEE339400A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19614777"/>
      </p:ext>
    </p:extLst>
  </p:cSld>
  <p:clrMapOvr>
    <a:masterClrMapping/>
  </p:clrMapOvr>
  <mc:AlternateContent xmlns:mc="http://schemas.openxmlformats.org/markup-compatibility/2006" xmlns:p14="http://schemas.microsoft.com/office/powerpoint/2010/main">
    <mc:Choice Requires="p14">
      <p:transition spd="slow" p14:dur="2000" advTm="68164"/>
    </mc:Choice>
    <mc:Fallback xmlns="">
      <p:transition spd="slow" advTm="68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Additional Resources</a:t>
            </a:r>
          </a:p>
        </p:txBody>
      </p:sp>
      <p:sp>
        <p:nvSpPr>
          <p:cNvPr id="3" name="Content Placeholder 2"/>
          <p:cNvSpPr>
            <a:spLocks noGrp="1"/>
          </p:cNvSpPr>
          <p:nvPr>
            <p:ph idx="1"/>
          </p:nvPr>
        </p:nvSpPr>
        <p:spPr>
          <a:xfrm>
            <a:off x="1619794" y="1348013"/>
            <a:ext cx="7067006" cy="4869907"/>
          </a:xfrm>
        </p:spPr>
        <p:txBody>
          <a:bodyPr>
            <a:normAutofit fontScale="77500" lnSpcReduction="20000"/>
          </a:bodyPr>
          <a:lstStyle/>
          <a:p>
            <a:pPr marL="0" indent="0">
              <a:spcAft>
                <a:spcPts val="600"/>
              </a:spcAft>
              <a:buNone/>
            </a:pPr>
            <a:r>
              <a:rPr lang="en-US" sz="3600" b="1" dirty="0">
                <a:latin typeface="+mn-lt"/>
              </a:rPr>
              <a:t>Points of Contact</a:t>
            </a:r>
          </a:p>
          <a:p>
            <a:pPr>
              <a:spcAft>
                <a:spcPts val="200"/>
              </a:spcAft>
            </a:pPr>
            <a:r>
              <a:rPr lang="en-US" sz="3100" dirty="0">
                <a:latin typeface="+mn-lt"/>
              </a:rPr>
              <a:t>TSCA Inventory (Tracy Williamson)</a:t>
            </a:r>
          </a:p>
          <a:p>
            <a:pPr>
              <a:spcAft>
                <a:spcPts val="200"/>
              </a:spcAft>
            </a:pPr>
            <a:r>
              <a:rPr lang="en-US" sz="3100" dirty="0">
                <a:latin typeface="+mn-lt"/>
              </a:rPr>
              <a:t>Chemical Nomenclature (Kent Anapolle)</a:t>
            </a:r>
          </a:p>
          <a:p>
            <a:pPr>
              <a:spcAft>
                <a:spcPts val="200"/>
              </a:spcAft>
            </a:pPr>
            <a:r>
              <a:rPr lang="en-US" sz="3100" dirty="0">
                <a:latin typeface="+mn-lt"/>
              </a:rPr>
              <a:t>Bona Fide process (Randy Yakal)</a:t>
            </a:r>
          </a:p>
          <a:p>
            <a:pPr marL="0" indent="0">
              <a:spcAft>
                <a:spcPts val="600"/>
              </a:spcAft>
              <a:buNone/>
            </a:pPr>
            <a:r>
              <a:rPr lang="en-US" sz="3600" b="1" dirty="0">
                <a:latin typeface="+mn-lt"/>
              </a:rPr>
              <a:t>Additional Information</a:t>
            </a:r>
          </a:p>
          <a:p>
            <a:pPr>
              <a:spcAft>
                <a:spcPts val="300"/>
              </a:spcAft>
            </a:pPr>
            <a:r>
              <a:rPr lang="en-US" sz="3100" dirty="0">
                <a:latin typeface="+mn-lt"/>
                <a:hlinkClick r:id="rId5"/>
              </a:rPr>
              <a:t>Integrated Approach for Biofuel Premanufacture Notices </a:t>
            </a:r>
            <a:r>
              <a:rPr lang="en-US" sz="3100" dirty="0">
                <a:latin typeface="+mn-lt"/>
              </a:rPr>
              <a:t>and Training </a:t>
            </a:r>
          </a:p>
          <a:p>
            <a:pPr>
              <a:spcAft>
                <a:spcPts val="300"/>
              </a:spcAft>
            </a:pPr>
            <a:r>
              <a:rPr lang="en-US" sz="3100" dirty="0">
                <a:latin typeface="+mn-lt"/>
              </a:rPr>
              <a:t>TSCA </a:t>
            </a:r>
            <a:r>
              <a:rPr lang="en-US" sz="3100" dirty="0">
                <a:latin typeface="+mn-lt"/>
                <a:hlinkClick r:id="rId6"/>
              </a:rPr>
              <a:t>Compliance Advisory </a:t>
            </a:r>
            <a:r>
              <a:rPr lang="en-US" sz="3100" dirty="0">
                <a:latin typeface="+mn-lt"/>
              </a:rPr>
              <a:t>issued in December 2020</a:t>
            </a:r>
          </a:p>
          <a:p>
            <a:pPr>
              <a:spcAft>
                <a:spcPts val="300"/>
              </a:spcAft>
            </a:pPr>
            <a:r>
              <a:rPr lang="en-US" sz="3100" dirty="0">
                <a:latin typeface="+mn-lt"/>
                <a:hlinkClick r:id="rId7"/>
              </a:rPr>
              <a:t>New Chemicals Review Process </a:t>
            </a:r>
            <a:r>
              <a:rPr lang="en-US" sz="3100" dirty="0">
                <a:latin typeface="+mn-lt"/>
              </a:rPr>
              <a:t>under TSCA</a:t>
            </a:r>
          </a:p>
          <a:p>
            <a:pPr>
              <a:spcAft>
                <a:spcPts val="300"/>
              </a:spcAft>
            </a:pPr>
            <a:r>
              <a:rPr lang="en-US" sz="3100" dirty="0">
                <a:latin typeface="+mn-lt"/>
              </a:rPr>
              <a:t>TSCA </a:t>
            </a:r>
            <a:r>
              <a:rPr lang="en-US" sz="3100" dirty="0">
                <a:latin typeface="+mn-lt"/>
                <a:hlinkClick r:id="rId8"/>
              </a:rPr>
              <a:t>Inventory </a:t>
            </a:r>
            <a:r>
              <a:rPr lang="en-US" sz="3100" dirty="0">
                <a:latin typeface="+mn-lt"/>
              </a:rPr>
              <a:t>(40 CFR 710)</a:t>
            </a:r>
          </a:p>
          <a:p>
            <a:pPr>
              <a:spcAft>
                <a:spcPts val="300"/>
              </a:spcAft>
            </a:pPr>
            <a:r>
              <a:rPr lang="en-US" sz="3100" dirty="0">
                <a:latin typeface="+mn-lt"/>
                <a:hlinkClick r:id="rId9"/>
              </a:rPr>
              <a:t>Bona Fide Process </a:t>
            </a:r>
            <a:r>
              <a:rPr lang="en-US" sz="3100" dirty="0">
                <a:latin typeface="+mn-lt"/>
              </a:rPr>
              <a:t>(40 CFR 720.25)</a:t>
            </a:r>
          </a:p>
          <a:p>
            <a:pPr marL="0" indent="0">
              <a:buNone/>
            </a:pPr>
            <a:endParaRPr lang="en-US" sz="2400" strike="sngStrike" dirty="0">
              <a:solidFill>
                <a:srgbClr val="FF0000"/>
              </a:solidFill>
            </a:endParaRPr>
          </a:p>
        </p:txBody>
      </p:sp>
      <p:sp>
        <p:nvSpPr>
          <p:cNvPr id="4" name="Slide Number Placeholder 3"/>
          <p:cNvSpPr>
            <a:spLocks noGrp="1"/>
          </p:cNvSpPr>
          <p:nvPr>
            <p:ph type="sldNum" sz="quarter" idx="12"/>
          </p:nvPr>
        </p:nvSpPr>
        <p:spPr/>
        <p:txBody>
          <a:bodyPr/>
          <a:lstStyle/>
          <a:p>
            <a:fld id="{886BB73A-582F-4420-9A14-CB10A2B2E5E8}" type="slidenum">
              <a:rPr lang="en-US" smtClean="0"/>
              <a:t>16</a:t>
            </a:fld>
            <a:endParaRPr lang="en-US"/>
          </a:p>
        </p:txBody>
      </p:sp>
      <p:pic>
        <p:nvPicPr>
          <p:cNvPr id="7" name="Audio 6">
            <a:hlinkClick r:id="" action="ppaction://media"/>
            <a:extLst>
              <a:ext uri="{FF2B5EF4-FFF2-40B4-BE49-F238E27FC236}">
                <a16:creationId xmlns:a16="http://schemas.microsoft.com/office/drawing/2014/main" id="{B7ACDC6F-5B43-4B98-B63C-C2D787A191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84762282"/>
      </p:ext>
    </p:extLst>
  </p:cSld>
  <p:clrMapOvr>
    <a:masterClrMapping/>
  </p:clrMapOvr>
  <mc:AlternateContent xmlns:mc="http://schemas.openxmlformats.org/markup-compatibility/2006" xmlns:p14="http://schemas.microsoft.com/office/powerpoint/2010/main">
    <mc:Choice Requires="p14">
      <p:transition spd="slow" p14:dur="2000" advTm="53366"/>
    </mc:Choice>
    <mc:Fallback xmlns="">
      <p:transition spd="slow" advTm="53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TSCA Inventory </a:t>
            </a:r>
          </a:p>
        </p:txBody>
      </p:sp>
      <p:sp>
        <p:nvSpPr>
          <p:cNvPr id="3" name="Content Placeholder 2"/>
          <p:cNvSpPr>
            <a:spLocks noGrp="1"/>
          </p:cNvSpPr>
          <p:nvPr>
            <p:ph idx="1"/>
          </p:nvPr>
        </p:nvSpPr>
        <p:spPr>
          <a:xfrm>
            <a:off x="1619794" y="1348013"/>
            <a:ext cx="6910252" cy="4869907"/>
          </a:xfrm>
        </p:spPr>
        <p:txBody>
          <a:bodyPr>
            <a:normAutofit fontScale="25000" lnSpcReduction="20000"/>
          </a:bodyPr>
          <a:lstStyle/>
          <a:p>
            <a:pPr marL="0" lvl="0" indent="0">
              <a:spcAft>
                <a:spcPts val="1200"/>
              </a:spcAft>
              <a:buNone/>
            </a:pPr>
            <a:r>
              <a:rPr lang="en-US" sz="11200" b="1">
                <a:latin typeface="+mn-lt"/>
              </a:rPr>
              <a:t>TSCA section 8(b)</a:t>
            </a:r>
          </a:p>
          <a:p>
            <a:pPr>
              <a:spcAft>
                <a:spcPts val="1200"/>
              </a:spcAft>
            </a:pPr>
            <a:r>
              <a:rPr lang="en-US" sz="9600">
                <a:latin typeface="+mn-lt"/>
              </a:rPr>
              <a:t>EPA “shall compile, keep current, and publish a list of each chemical substance which is manufactured or processed in the United States. Such list shall at least include each chemical substance which any person reports, under section 2604 of this title or subsection (a) of this section, is manufactured or processed in the United States.”</a:t>
            </a:r>
          </a:p>
          <a:p>
            <a:pPr lvl="0">
              <a:spcAft>
                <a:spcPts val="1200"/>
              </a:spcAft>
            </a:pPr>
            <a:r>
              <a:rPr lang="en-US" sz="9600">
                <a:latin typeface="+mn-lt"/>
              </a:rPr>
              <a:t>The TSCA Inventory is comprised of individual chemical substances.</a:t>
            </a:r>
          </a:p>
          <a:p>
            <a:pPr>
              <a:spcBef>
                <a:spcPts val="0"/>
              </a:spcBef>
            </a:pPr>
            <a:r>
              <a:rPr lang="en-US" sz="9600">
                <a:latin typeface="+mn-lt"/>
              </a:rPr>
              <a:t>Chemical substance is defined under TSCA </a:t>
            </a:r>
          </a:p>
          <a:p>
            <a:pPr marL="339725" lvl="1" indent="0">
              <a:spcBef>
                <a:spcPts val="0"/>
              </a:spcBef>
              <a:buNone/>
            </a:pPr>
            <a:r>
              <a:rPr lang="en-US" sz="9600">
                <a:latin typeface="+mn-lt"/>
              </a:rPr>
              <a:t>[TSCA section 3(2)(A)].</a:t>
            </a:r>
          </a:p>
          <a:p>
            <a:pPr lvl="0"/>
            <a:endParaRPr lang="en-US" sz="8800">
              <a:latin typeface="+mn-lt"/>
            </a:endParaRPr>
          </a:p>
          <a:p>
            <a:pPr marL="0" indent="0">
              <a:buNone/>
            </a:pPr>
            <a:endParaRPr lang="en-US" sz="2400" strike="sngStrike">
              <a:solidFill>
                <a:srgbClr val="FF0000"/>
              </a:solidFill>
            </a:endParaRPr>
          </a:p>
        </p:txBody>
      </p:sp>
      <p:sp>
        <p:nvSpPr>
          <p:cNvPr id="4" name="Slide Number Placeholder 3"/>
          <p:cNvSpPr>
            <a:spLocks noGrp="1"/>
          </p:cNvSpPr>
          <p:nvPr>
            <p:ph type="sldNum" sz="quarter" idx="12"/>
          </p:nvPr>
        </p:nvSpPr>
        <p:spPr/>
        <p:txBody>
          <a:bodyPr/>
          <a:lstStyle/>
          <a:p>
            <a:fld id="{886BB73A-582F-4420-9A14-CB10A2B2E5E8}" type="slidenum">
              <a:rPr lang="en-US" smtClean="0"/>
              <a:t>2</a:t>
            </a:fld>
            <a:endParaRPr lang="en-US"/>
          </a:p>
        </p:txBody>
      </p:sp>
      <p:pic>
        <p:nvPicPr>
          <p:cNvPr id="6" name="Audio 5">
            <a:hlinkClick r:id="" action="ppaction://media"/>
            <a:extLst>
              <a:ext uri="{FF2B5EF4-FFF2-40B4-BE49-F238E27FC236}">
                <a16:creationId xmlns:a16="http://schemas.microsoft.com/office/drawing/2014/main" id="{BDE01072-85CE-4553-9EBC-B1CC623217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94103986"/>
      </p:ext>
    </p:extLst>
  </p:cSld>
  <p:clrMapOvr>
    <a:masterClrMapping/>
  </p:clrMapOvr>
  <mc:AlternateContent xmlns:mc="http://schemas.openxmlformats.org/markup-compatibility/2006" xmlns:p14="http://schemas.microsoft.com/office/powerpoint/2010/main">
    <mc:Choice Requires="p14">
      <p:transition spd="slow" p14:dur="2000" advTm="45543"/>
    </mc:Choice>
    <mc:Fallback xmlns="">
      <p:transition spd="slow" advTm="4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TSCA Inventory </a:t>
            </a:r>
          </a:p>
        </p:txBody>
      </p:sp>
      <p:sp>
        <p:nvSpPr>
          <p:cNvPr id="3" name="Content Placeholder 2"/>
          <p:cNvSpPr>
            <a:spLocks noGrp="1"/>
          </p:cNvSpPr>
          <p:nvPr>
            <p:ph idx="1"/>
          </p:nvPr>
        </p:nvSpPr>
        <p:spPr>
          <a:xfrm>
            <a:off x="1619794" y="1348013"/>
            <a:ext cx="6910252" cy="4869907"/>
          </a:xfrm>
        </p:spPr>
        <p:txBody>
          <a:bodyPr>
            <a:normAutofit/>
          </a:bodyPr>
          <a:lstStyle/>
          <a:p>
            <a:pPr>
              <a:buClr>
                <a:schemeClr val="tx1"/>
              </a:buClr>
              <a:buNone/>
            </a:pPr>
            <a:r>
              <a:rPr lang="en-US" b="1">
                <a:latin typeface="+mn-lt"/>
              </a:rPr>
              <a:t>Purpose of the TSCA Inventory</a:t>
            </a:r>
          </a:p>
          <a:p>
            <a:pPr marL="457200" indent="-346075">
              <a:buClr>
                <a:schemeClr val="tx1"/>
              </a:buClr>
              <a:tabLst>
                <a:tab pos="457200" algn="l"/>
              </a:tabLst>
            </a:pPr>
            <a:r>
              <a:rPr lang="en-US" sz="2400">
                <a:latin typeface="+mn-lt"/>
              </a:rPr>
              <a:t>Required by statute</a:t>
            </a:r>
          </a:p>
          <a:p>
            <a:pPr marL="457200" indent="-346075">
              <a:buClr>
                <a:schemeClr val="tx1"/>
              </a:buClr>
              <a:tabLst>
                <a:tab pos="457200" algn="l"/>
              </a:tabLst>
            </a:pPr>
            <a:r>
              <a:rPr lang="en-US" sz="2400">
                <a:latin typeface="+mn-lt"/>
              </a:rPr>
              <a:t>Central to TSCA</a:t>
            </a:r>
          </a:p>
          <a:p>
            <a:pPr marL="857250" lvl="1" indent="-346075">
              <a:buClr>
                <a:schemeClr val="tx1"/>
              </a:buClr>
              <a:tabLst>
                <a:tab pos="457200" algn="l"/>
              </a:tabLst>
            </a:pPr>
            <a:r>
              <a:rPr lang="en-US" sz="2000">
                <a:latin typeface="+mn-lt"/>
              </a:rPr>
              <a:t>It establishes the TSCA universe of the new and existing chemical substances.  </a:t>
            </a:r>
          </a:p>
          <a:p>
            <a:pPr marL="857250" lvl="1" indent="-346075">
              <a:buClr>
                <a:schemeClr val="tx1"/>
              </a:buClr>
              <a:tabLst>
                <a:tab pos="457200" algn="l"/>
              </a:tabLst>
            </a:pPr>
            <a:r>
              <a:rPr lang="en-US" sz="2000">
                <a:latin typeface="+mn-lt"/>
              </a:rPr>
              <a:t>Substances not listed on the Inventory may be subject to new chemical reporting under TSCA section 5.  </a:t>
            </a:r>
          </a:p>
          <a:p>
            <a:pPr marL="857250" lvl="1" indent="-346075">
              <a:buClr>
                <a:schemeClr val="tx1"/>
              </a:buClr>
              <a:tabLst>
                <a:tab pos="457200" algn="l"/>
              </a:tabLst>
            </a:pPr>
            <a:r>
              <a:rPr lang="en-US" sz="2000">
                <a:latin typeface="+mn-lt"/>
              </a:rPr>
              <a:t>Substances listed on the Inventory may be subject to existing chemical reporting under other sections of TSCA</a:t>
            </a:r>
            <a:r>
              <a:rPr lang="en-US" sz="1800">
                <a:latin typeface="+mn-lt"/>
              </a:rPr>
              <a:t>.</a:t>
            </a:r>
          </a:p>
          <a:p>
            <a:pPr marL="0" indent="0">
              <a:buNone/>
            </a:pPr>
            <a:endParaRPr lang="en-US" sz="2400" strike="sngStrike">
              <a:solidFill>
                <a:srgbClr val="FF0000"/>
              </a:solidFill>
            </a:endParaRPr>
          </a:p>
        </p:txBody>
      </p:sp>
      <p:sp>
        <p:nvSpPr>
          <p:cNvPr id="4" name="Slide Number Placeholder 3"/>
          <p:cNvSpPr>
            <a:spLocks noGrp="1"/>
          </p:cNvSpPr>
          <p:nvPr>
            <p:ph type="sldNum" sz="quarter" idx="12"/>
          </p:nvPr>
        </p:nvSpPr>
        <p:spPr/>
        <p:txBody>
          <a:bodyPr/>
          <a:lstStyle/>
          <a:p>
            <a:fld id="{886BB73A-582F-4420-9A14-CB10A2B2E5E8}" type="slidenum">
              <a:rPr lang="en-US" smtClean="0"/>
              <a:t>3</a:t>
            </a:fld>
            <a:endParaRPr lang="en-US"/>
          </a:p>
        </p:txBody>
      </p:sp>
      <p:pic>
        <p:nvPicPr>
          <p:cNvPr id="7" name="Audio 6">
            <a:hlinkClick r:id="" action="ppaction://media"/>
            <a:extLst>
              <a:ext uri="{FF2B5EF4-FFF2-40B4-BE49-F238E27FC236}">
                <a16:creationId xmlns:a16="http://schemas.microsoft.com/office/drawing/2014/main" id="{1B480BB9-3A66-44B2-9468-2DE8225BC6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19946921"/>
      </p:ext>
    </p:extLst>
  </p:cSld>
  <p:clrMapOvr>
    <a:masterClrMapping/>
  </p:clrMapOvr>
  <mc:AlternateContent xmlns:mc="http://schemas.openxmlformats.org/markup-compatibility/2006" xmlns:p14="http://schemas.microsoft.com/office/powerpoint/2010/main">
    <mc:Choice Requires="p14">
      <p:transition spd="slow" p14:dur="2000" advTm="36419"/>
    </mc:Choice>
    <mc:Fallback xmlns="">
      <p:transition spd="slow" advTm="3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TSCA Inventory </a:t>
            </a:r>
          </a:p>
        </p:txBody>
      </p:sp>
      <p:sp>
        <p:nvSpPr>
          <p:cNvPr id="3" name="Content Placeholder 2"/>
          <p:cNvSpPr>
            <a:spLocks noGrp="1"/>
          </p:cNvSpPr>
          <p:nvPr>
            <p:ph idx="1"/>
          </p:nvPr>
        </p:nvSpPr>
        <p:spPr>
          <a:xfrm>
            <a:off x="1619794" y="1348013"/>
            <a:ext cx="6910252" cy="4869907"/>
          </a:xfrm>
        </p:spPr>
        <p:txBody>
          <a:bodyPr>
            <a:normAutofit/>
          </a:bodyPr>
          <a:lstStyle/>
          <a:p>
            <a:pPr>
              <a:buClr>
                <a:schemeClr val="tx1"/>
              </a:buClr>
              <a:buNone/>
            </a:pPr>
            <a:r>
              <a:rPr lang="en-US" b="1">
                <a:latin typeface="+mn-lt"/>
              </a:rPr>
              <a:t>Compiling the TSCA Inventory</a:t>
            </a:r>
          </a:p>
          <a:p>
            <a:pPr marL="457200" indent="-346075">
              <a:buClr>
                <a:schemeClr val="tx1"/>
              </a:buClr>
              <a:tabLst>
                <a:tab pos="457200" algn="l"/>
              </a:tabLst>
            </a:pPr>
            <a:r>
              <a:rPr lang="en-US" sz="2400">
                <a:latin typeface="+mn-lt"/>
              </a:rPr>
              <a:t>An early EPA action under TSCA was to compile the original TSCA Inventory.</a:t>
            </a:r>
          </a:p>
          <a:p>
            <a:pPr marL="457200" indent="-346075">
              <a:buClr>
                <a:schemeClr val="tx1"/>
              </a:buClr>
              <a:tabLst>
                <a:tab pos="457200" algn="l"/>
              </a:tabLst>
            </a:pPr>
            <a:r>
              <a:rPr lang="en-US" sz="2400">
                <a:latin typeface="+mn-lt"/>
              </a:rPr>
              <a:t>This was implemented by regulation: </a:t>
            </a:r>
          </a:p>
          <a:p>
            <a:pPr marL="857250" lvl="1" indent="-346075">
              <a:buClr>
                <a:schemeClr val="tx1"/>
              </a:buClr>
              <a:tabLst>
                <a:tab pos="457200" algn="l"/>
              </a:tabLst>
            </a:pPr>
            <a:r>
              <a:rPr lang="en-US" sz="2000">
                <a:latin typeface="+mn-lt"/>
              </a:rPr>
              <a:t>The Inventory Reporting rule was proposed in March 1977 and finalized in December 1977.  </a:t>
            </a:r>
          </a:p>
          <a:p>
            <a:pPr marL="857250" lvl="1" indent="-346075">
              <a:buClr>
                <a:schemeClr val="tx1"/>
              </a:buClr>
              <a:tabLst>
                <a:tab pos="457200" algn="l"/>
              </a:tabLst>
            </a:pPr>
            <a:r>
              <a:rPr lang="en-US" sz="2000">
                <a:latin typeface="+mn-lt"/>
              </a:rPr>
              <a:t>Chemical substances were required to be reported if they were in US commerce since January 1975.</a:t>
            </a:r>
          </a:p>
          <a:p>
            <a:pPr marL="857250" lvl="1" indent="-346075">
              <a:buClr>
                <a:schemeClr val="tx1"/>
              </a:buClr>
              <a:tabLst>
                <a:tab pos="457200" algn="l"/>
              </a:tabLst>
            </a:pPr>
            <a:r>
              <a:rPr lang="en-US" sz="2000">
                <a:latin typeface="+mn-lt"/>
              </a:rPr>
              <a:t>The submission period was January to June 1978. </a:t>
            </a:r>
          </a:p>
          <a:p>
            <a:pPr marL="457200" indent="-346075">
              <a:buClr>
                <a:schemeClr val="tx1"/>
              </a:buClr>
              <a:tabLst>
                <a:tab pos="457200" algn="l"/>
              </a:tabLst>
            </a:pPr>
            <a:r>
              <a:rPr lang="en-US" sz="2400">
                <a:latin typeface="+mn-lt"/>
              </a:rPr>
              <a:t>The original TSCA Inventory was available in May 1979.</a:t>
            </a:r>
          </a:p>
          <a:p>
            <a:pPr marL="0" indent="0">
              <a:buNone/>
            </a:pPr>
            <a:endParaRPr lang="en-US" sz="2400" strike="sngStrike">
              <a:solidFill>
                <a:srgbClr val="FF0000"/>
              </a:solidFill>
            </a:endParaRPr>
          </a:p>
        </p:txBody>
      </p:sp>
      <p:sp>
        <p:nvSpPr>
          <p:cNvPr id="4" name="Slide Number Placeholder 3"/>
          <p:cNvSpPr>
            <a:spLocks noGrp="1"/>
          </p:cNvSpPr>
          <p:nvPr>
            <p:ph type="sldNum" sz="quarter" idx="12"/>
          </p:nvPr>
        </p:nvSpPr>
        <p:spPr/>
        <p:txBody>
          <a:bodyPr/>
          <a:lstStyle/>
          <a:p>
            <a:fld id="{886BB73A-582F-4420-9A14-CB10A2B2E5E8}" type="slidenum">
              <a:rPr lang="en-US" smtClean="0"/>
              <a:t>4</a:t>
            </a:fld>
            <a:endParaRPr lang="en-US"/>
          </a:p>
        </p:txBody>
      </p:sp>
      <p:pic>
        <p:nvPicPr>
          <p:cNvPr id="7" name="Audio 6">
            <a:hlinkClick r:id="" action="ppaction://media"/>
            <a:extLst>
              <a:ext uri="{FF2B5EF4-FFF2-40B4-BE49-F238E27FC236}">
                <a16:creationId xmlns:a16="http://schemas.microsoft.com/office/drawing/2014/main" id="{1466ED93-7216-4011-98FB-234654EA12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8006665"/>
      </p:ext>
    </p:extLst>
  </p:cSld>
  <p:clrMapOvr>
    <a:masterClrMapping/>
  </p:clrMapOvr>
  <mc:AlternateContent xmlns:mc="http://schemas.openxmlformats.org/markup-compatibility/2006" xmlns:p14="http://schemas.microsoft.com/office/powerpoint/2010/main">
    <mc:Choice Requires="p14">
      <p:transition spd="slow" p14:dur="2000" advTm="40357"/>
    </mc:Choice>
    <mc:Fallback xmlns="">
      <p:transition spd="slow" advTm="4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TSCA Inventory </a:t>
            </a:r>
          </a:p>
        </p:txBody>
      </p:sp>
      <p:sp>
        <p:nvSpPr>
          <p:cNvPr id="3" name="Content Placeholder 2"/>
          <p:cNvSpPr>
            <a:spLocks noGrp="1"/>
          </p:cNvSpPr>
          <p:nvPr>
            <p:ph idx="1"/>
          </p:nvPr>
        </p:nvSpPr>
        <p:spPr>
          <a:xfrm>
            <a:off x="1619794" y="1348013"/>
            <a:ext cx="6910252" cy="4869907"/>
          </a:xfrm>
        </p:spPr>
        <p:txBody>
          <a:bodyPr>
            <a:normAutofit/>
          </a:bodyPr>
          <a:lstStyle/>
          <a:p>
            <a:pPr>
              <a:buClr>
                <a:schemeClr val="tx1"/>
              </a:buClr>
              <a:buNone/>
            </a:pPr>
            <a:r>
              <a:rPr lang="en-US" b="1" dirty="0">
                <a:latin typeface="+mn-lt"/>
              </a:rPr>
              <a:t>Keeping the TSCA Inventory current </a:t>
            </a:r>
          </a:p>
          <a:p>
            <a:pPr marL="457200" indent="-346075">
              <a:buClr>
                <a:schemeClr val="tx1"/>
              </a:buClr>
              <a:tabLst>
                <a:tab pos="457200" algn="l"/>
              </a:tabLst>
            </a:pPr>
            <a:r>
              <a:rPr lang="en-US" sz="2400" dirty="0">
                <a:latin typeface="+mn-lt"/>
              </a:rPr>
              <a:t>Chemical substances listed on the TSCA Inventory are existing chemicals in US commerce.  </a:t>
            </a:r>
          </a:p>
          <a:p>
            <a:pPr marL="457200" indent="-346075">
              <a:buClr>
                <a:schemeClr val="tx1"/>
              </a:buClr>
              <a:tabLst>
                <a:tab pos="457200" algn="l"/>
              </a:tabLst>
            </a:pPr>
            <a:r>
              <a:rPr lang="en-US" sz="2400" dirty="0">
                <a:latin typeface="+mn-lt"/>
              </a:rPr>
              <a:t>Chemical substances not listed on the TSCA Inventory are new chemicals.</a:t>
            </a:r>
          </a:p>
          <a:p>
            <a:pPr marL="857250" lvl="1" indent="-346075">
              <a:buClr>
                <a:schemeClr val="tx1"/>
              </a:buClr>
              <a:tabLst>
                <a:tab pos="457200" algn="l"/>
              </a:tabLst>
            </a:pPr>
            <a:r>
              <a:rPr lang="en-US" sz="2000" dirty="0">
                <a:latin typeface="+mn-lt"/>
              </a:rPr>
              <a:t>New chemicals must be reported to EPA in a Premanufacture Notice (PMN) before they can be commercialized in the US for non-exempt purpose.  </a:t>
            </a:r>
          </a:p>
          <a:p>
            <a:pPr marL="857250" lvl="1" indent="-346075">
              <a:buClr>
                <a:schemeClr val="tx1"/>
              </a:buClr>
              <a:tabLst>
                <a:tab pos="457200" algn="l"/>
              </a:tabLst>
            </a:pPr>
            <a:r>
              <a:rPr lang="en-US" sz="2000" dirty="0">
                <a:latin typeface="+mn-lt"/>
              </a:rPr>
              <a:t>A PMN chemical approved for distribution in US commerce is added to the </a:t>
            </a:r>
            <a:r>
              <a:rPr lang="en-US" sz="2000" dirty="0">
                <a:solidFill>
                  <a:schemeClr val="tx1"/>
                </a:solidFill>
                <a:latin typeface="+mn-lt"/>
              </a:rPr>
              <a:t>Inventory once manufacture/import has commenced.</a:t>
            </a:r>
          </a:p>
          <a:p>
            <a:pPr marL="857250" lvl="1" indent="-346075">
              <a:buClr>
                <a:schemeClr val="tx1"/>
              </a:buClr>
              <a:tabLst>
                <a:tab pos="457200" algn="l"/>
              </a:tabLst>
            </a:pPr>
            <a:r>
              <a:rPr lang="en-US" sz="2000" dirty="0">
                <a:solidFill>
                  <a:schemeClr val="tx1"/>
                </a:solidFill>
                <a:latin typeface="+mn-lt"/>
              </a:rPr>
              <a:t>PMN submitters notify EPA that manufacture/import has begun via </a:t>
            </a:r>
            <a:r>
              <a:rPr lang="en-US" sz="2000" dirty="0">
                <a:latin typeface="+mn-lt"/>
              </a:rPr>
              <a:t>a Notice of Commencement (NOC). </a:t>
            </a:r>
          </a:p>
        </p:txBody>
      </p:sp>
      <p:sp>
        <p:nvSpPr>
          <p:cNvPr id="4" name="Slide Number Placeholder 3"/>
          <p:cNvSpPr>
            <a:spLocks noGrp="1"/>
          </p:cNvSpPr>
          <p:nvPr>
            <p:ph type="sldNum" sz="quarter" idx="12"/>
          </p:nvPr>
        </p:nvSpPr>
        <p:spPr/>
        <p:txBody>
          <a:bodyPr/>
          <a:lstStyle/>
          <a:p>
            <a:fld id="{886BB73A-582F-4420-9A14-CB10A2B2E5E8}" type="slidenum">
              <a:rPr lang="en-US" smtClean="0"/>
              <a:t>5</a:t>
            </a:fld>
            <a:endParaRPr lang="en-US"/>
          </a:p>
        </p:txBody>
      </p:sp>
      <p:pic>
        <p:nvPicPr>
          <p:cNvPr id="5" name="Audio 4">
            <a:hlinkClick r:id="" action="ppaction://media"/>
            <a:extLst>
              <a:ext uri="{FF2B5EF4-FFF2-40B4-BE49-F238E27FC236}">
                <a16:creationId xmlns:a16="http://schemas.microsoft.com/office/drawing/2014/main" id="{3E6276F7-93D1-4C56-8B6E-8259D1421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75106575"/>
      </p:ext>
    </p:extLst>
  </p:cSld>
  <p:clrMapOvr>
    <a:masterClrMapping/>
  </p:clrMapOvr>
  <mc:AlternateContent xmlns:mc="http://schemas.openxmlformats.org/markup-compatibility/2006" xmlns:p14="http://schemas.microsoft.com/office/powerpoint/2010/main">
    <mc:Choice Requires="p14">
      <p:transition spd="slow" p14:dur="2000" advTm="47182"/>
    </mc:Choice>
    <mc:Fallback xmlns="">
      <p:transition spd="slow" advTm="4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TSCA Inventory </a:t>
            </a:r>
          </a:p>
        </p:txBody>
      </p:sp>
      <p:sp>
        <p:nvSpPr>
          <p:cNvPr id="3" name="Content Placeholder 2"/>
          <p:cNvSpPr>
            <a:spLocks noGrp="1"/>
          </p:cNvSpPr>
          <p:nvPr>
            <p:ph idx="1"/>
          </p:nvPr>
        </p:nvSpPr>
        <p:spPr>
          <a:xfrm>
            <a:off x="1619794" y="1348013"/>
            <a:ext cx="7067006" cy="5008337"/>
          </a:xfrm>
        </p:spPr>
        <p:txBody>
          <a:bodyPr>
            <a:normAutofit/>
          </a:bodyPr>
          <a:lstStyle/>
          <a:p>
            <a:pPr>
              <a:buClr>
                <a:schemeClr val="tx1"/>
              </a:buClr>
              <a:buNone/>
            </a:pPr>
            <a:r>
              <a:rPr lang="en-US" b="1" dirty="0">
                <a:latin typeface="+mn-lt"/>
              </a:rPr>
              <a:t>Keeping current (cont.)</a:t>
            </a:r>
          </a:p>
          <a:p>
            <a:pPr marL="457200" indent="-346075">
              <a:buClr>
                <a:schemeClr val="tx1"/>
              </a:buClr>
              <a:tabLst>
                <a:tab pos="457200" algn="l"/>
              </a:tabLst>
            </a:pPr>
            <a:r>
              <a:rPr lang="en-US" sz="2400" dirty="0">
                <a:latin typeface="+mn-lt"/>
              </a:rPr>
              <a:t>Before 2016, it was difficult to tell which chemical substances on the TSCA Inventory were still active in US commerce, and which were not. </a:t>
            </a:r>
            <a:r>
              <a:rPr lang="en-US" sz="2400" dirty="0">
                <a:solidFill>
                  <a:schemeClr val="tx1"/>
                </a:solidFill>
                <a:latin typeface="+mn-lt"/>
              </a:rPr>
              <a:t>TSCA section 8(b) was amended to address this by requiring companies to report those Inventory listed substances that had recently been, or soon would be, manufactured/imported or processed.</a:t>
            </a:r>
          </a:p>
          <a:p>
            <a:pPr marL="857250" lvl="1" indent="-346075">
              <a:buClr>
                <a:schemeClr val="tx1"/>
              </a:buClr>
              <a:tabLst>
                <a:tab pos="457200" algn="l"/>
              </a:tabLst>
            </a:pPr>
            <a:r>
              <a:rPr lang="en-US" sz="2000" dirty="0">
                <a:solidFill>
                  <a:schemeClr val="tx1"/>
                </a:solidFill>
                <a:latin typeface="+mn-lt"/>
              </a:rPr>
              <a:t>This was implemented by regulation: TSCA Inventory Notification (Active-Inactive) rule, 40 CFR part 710, subpart B</a:t>
            </a:r>
            <a:r>
              <a:rPr lang="en-US" sz="2400" dirty="0">
                <a:solidFill>
                  <a:schemeClr val="tx1"/>
                </a:solidFill>
                <a:latin typeface="+mn-lt"/>
              </a:rPr>
              <a:t> </a:t>
            </a:r>
          </a:p>
          <a:p>
            <a:pPr marL="457200" indent="-346075">
              <a:buClr>
                <a:schemeClr val="tx1"/>
              </a:buClr>
              <a:tabLst>
                <a:tab pos="457200" algn="l"/>
              </a:tabLst>
            </a:pPr>
            <a:r>
              <a:rPr lang="en-US" sz="2400" dirty="0">
                <a:solidFill>
                  <a:schemeClr val="tx1"/>
                </a:solidFill>
                <a:latin typeface="+mn-lt"/>
              </a:rPr>
              <a:t>These and newly commenced chemical </a:t>
            </a:r>
            <a:r>
              <a:rPr lang="en-US" sz="2400" dirty="0">
                <a:latin typeface="+mn-lt"/>
              </a:rPr>
              <a:t>substances are listed on the Inventory as “active.”</a:t>
            </a:r>
          </a:p>
        </p:txBody>
      </p:sp>
      <p:sp>
        <p:nvSpPr>
          <p:cNvPr id="4" name="Slide Number Placeholder 3"/>
          <p:cNvSpPr>
            <a:spLocks noGrp="1"/>
          </p:cNvSpPr>
          <p:nvPr>
            <p:ph type="sldNum" sz="quarter" idx="12"/>
          </p:nvPr>
        </p:nvSpPr>
        <p:spPr/>
        <p:txBody>
          <a:bodyPr/>
          <a:lstStyle/>
          <a:p>
            <a:fld id="{886BB73A-582F-4420-9A14-CB10A2B2E5E8}" type="slidenum">
              <a:rPr lang="en-US" smtClean="0"/>
              <a:t>6</a:t>
            </a:fld>
            <a:endParaRPr lang="en-US"/>
          </a:p>
        </p:txBody>
      </p:sp>
      <p:pic>
        <p:nvPicPr>
          <p:cNvPr id="5" name="Audio 4">
            <a:hlinkClick r:id="" action="ppaction://media"/>
            <a:extLst>
              <a:ext uri="{FF2B5EF4-FFF2-40B4-BE49-F238E27FC236}">
                <a16:creationId xmlns:a16="http://schemas.microsoft.com/office/drawing/2014/main" id="{8F67DC58-8E11-472F-9985-272BD411AD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93958486"/>
      </p:ext>
    </p:extLst>
  </p:cSld>
  <p:clrMapOvr>
    <a:masterClrMapping/>
  </p:clrMapOvr>
  <mc:AlternateContent xmlns:mc="http://schemas.openxmlformats.org/markup-compatibility/2006" xmlns:p14="http://schemas.microsoft.com/office/powerpoint/2010/main">
    <mc:Choice Requires="p14">
      <p:transition spd="slow" p14:dur="2000" advTm="51643"/>
    </mc:Choice>
    <mc:Fallback xmlns="">
      <p:transition spd="slow" advTm="51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TSCA Inventory </a:t>
            </a:r>
          </a:p>
        </p:txBody>
      </p:sp>
      <p:sp>
        <p:nvSpPr>
          <p:cNvPr id="3" name="Content Placeholder 2"/>
          <p:cNvSpPr>
            <a:spLocks noGrp="1"/>
          </p:cNvSpPr>
          <p:nvPr>
            <p:ph idx="1"/>
          </p:nvPr>
        </p:nvSpPr>
        <p:spPr>
          <a:xfrm>
            <a:off x="1619794" y="1348013"/>
            <a:ext cx="6910252" cy="5008337"/>
          </a:xfrm>
        </p:spPr>
        <p:txBody>
          <a:bodyPr>
            <a:normAutofit/>
          </a:bodyPr>
          <a:lstStyle/>
          <a:p>
            <a:pPr>
              <a:buClr>
                <a:schemeClr val="tx1"/>
              </a:buClr>
              <a:buNone/>
            </a:pPr>
            <a:r>
              <a:rPr lang="en-US" b="1">
                <a:latin typeface="+mn-lt"/>
              </a:rPr>
              <a:t>Publishing the TSCA Inventory</a:t>
            </a:r>
          </a:p>
          <a:p>
            <a:pPr marL="457200" indent="-346075">
              <a:buClr>
                <a:schemeClr val="tx1"/>
              </a:buClr>
              <a:tabLst>
                <a:tab pos="457200" algn="l"/>
              </a:tabLst>
            </a:pPr>
            <a:r>
              <a:rPr lang="en-US" sz="2400">
                <a:latin typeface="+mn-lt"/>
              </a:rPr>
              <a:t>The TSCA Inventory is published twice a year on EPA’s Inventory web site and via EPA’s Substance Registry Service.  </a:t>
            </a:r>
          </a:p>
          <a:p>
            <a:pPr marL="857250" lvl="1" indent="-346075">
              <a:buClr>
                <a:schemeClr val="tx1"/>
              </a:buClr>
              <a:tabLst>
                <a:tab pos="457200" algn="l"/>
              </a:tabLst>
            </a:pPr>
            <a:r>
              <a:rPr lang="en-US" sz="2000">
                <a:latin typeface="+mn-lt"/>
              </a:rPr>
              <a:t>Non-confidential information is provided for every Inventory listing. </a:t>
            </a:r>
          </a:p>
          <a:p>
            <a:pPr marL="1257300" lvl="2" indent="-346075">
              <a:buClr>
                <a:schemeClr val="tx1"/>
              </a:buClr>
              <a:tabLst>
                <a:tab pos="457200" algn="l"/>
              </a:tabLst>
            </a:pPr>
            <a:r>
              <a:rPr lang="en-US" sz="1800">
                <a:latin typeface="+mn-lt"/>
              </a:rPr>
              <a:t>regulatory flags, informational flags, commercial activity status </a:t>
            </a:r>
          </a:p>
          <a:p>
            <a:pPr marL="857250" lvl="1" indent="-346075">
              <a:buClr>
                <a:schemeClr val="tx1"/>
              </a:buClr>
              <a:tabLst>
                <a:tab pos="457200" algn="l"/>
              </a:tabLst>
            </a:pPr>
            <a:r>
              <a:rPr lang="en-US" sz="2000">
                <a:latin typeface="+mn-lt"/>
              </a:rPr>
              <a:t>Chemical substances with confidential identities are published with generic identifiers.  </a:t>
            </a:r>
            <a:endParaRPr lang="en-US" sz="2400">
              <a:latin typeface="+mn-lt"/>
            </a:endParaRPr>
          </a:p>
          <a:p>
            <a:pPr marL="457200" indent="-346075">
              <a:buClr>
                <a:schemeClr val="tx1"/>
              </a:buClr>
              <a:tabLst>
                <a:tab pos="457200" algn="l"/>
              </a:tabLst>
            </a:pPr>
            <a:r>
              <a:rPr lang="en-US" sz="2400">
                <a:latin typeface="+mn-lt"/>
              </a:rPr>
              <a:t>Publications provide industry and the public with information on tens of thousands of existing chemicals in US commerce. </a:t>
            </a:r>
          </a:p>
        </p:txBody>
      </p:sp>
      <p:sp>
        <p:nvSpPr>
          <p:cNvPr id="4" name="Slide Number Placeholder 3"/>
          <p:cNvSpPr>
            <a:spLocks noGrp="1"/>
          </p:cNvSpPr>
          <p:nvPr>
            <p:ph type="sldNum" sz="quarter" idx="12"/>
          </p:nvPr>
        </p:nvSpPr>
        <p:spPr/>
        <p:txBody>
          <a:bodyPr/>
          <a:lstStyle/>
          <a:p>
            <a:fld id="{886BB73A-582F-4420-9A14-CB10A2B2E5E8}" type="slidenum">
              <a:rPr lang="en-US" smtClean="0"/>
              <a:t>7</a:t>
            </a:fld>
            <a:endParaRPr lang="en-US"/>
          </a:p>
        </p:txBody>
      </p:sp>
      <p:pic>
        <p:nvPicPr>
          <p:cNvPr id="6" name="Audio 5">
            <a:hlinkClick r:id="" action="ppaction://media"/>
            <a:extLst>
              <a:ext uri="{FF2B5EF4-FFF2-40B4-BE49-F238E27FC236}">
                <a16:creationId xmlns:a16="http://schemas.microsoft.com/office/drawing/2014/main" id="{AB098EBF-3587-41CD-B3FC-752D244255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88988915"/>
      </p:ext>
    </p:extLst>
  </p:cSld>
  <p:clrMapOvr>
    <a:masterClrMapping/>
  </p:clrMapOvr>
  <mc:AlternateContent xmlns:mc="http://schemas.openxmlformats.org/markup-compatibility/2006" xmlns:p14="http://schemas.microsoft.com/office/powerpoint/2010/main">
    <mc:Choice Requires="p14">
      <p:transition spd="slow" p14:dur="2000" advTm="41354"/>
    </mc:Choice>
    <mc:Fallback xmlns="">
      <p:transition spd="slow" advTm="41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Nomenclature</a:t>
            </a:r>
          </a:p>
        </p:txBody>
      </p:sp>
      <p:sp>
        <p:nvSpPr>
          <p:cNvPr id="3" name="Content Placeholder 2"/>
          <p:cNvSpPr>
            <a:spLocks noGrp="1"/>
          </p:cNvSpPr>
          <p:nvPr>
            <p:ph idx="1"/>
          </p:nvPr>
        </p:nvSpPr>
        <p:spPr>
          <a:xfrm>
            <a:off x="1619794" y="1348013"/>
            <a:ext cx="6910252" cy="4869907"/>
          </a:xfrm>
        </p:spPr>
        <p:txBody>
          <a:bodyPr>
            <a:normAutofit/>
          </a:bodyPr>
          <a:lstStyle/>
          <a:p>
            <a:pPr marL="0" indent="0">
              <a:buNone/>
            </a:pPr>
            <a:r>
              <a:rPr lang="en-US" b="1">
                <a:latin typeface="+mn-lt"/>
              </a:rPr>
              <a:t>TSCA Inventory Listings</a:t>
            </a:r>
          </a:p>
          <a:p>
            <a:r>
              <a:rPr lang="en-US" sz="2400">
                <a:latin typeface="+mn-lt"/>
              </a:rPr>
              <a:t>Are individual chemical substances </a:t>
            </a:r>
          </a:p>
          <a:p>
            <a:r>
              <a:rPr lang="en-US" sz="2400">
                <a:latin typeface="+mn-lt"/>
              </a:rPr>
              <a:t>Are named according to Chemical Abstracts Service (CAS) nomenclature rules</a:t>
            </a:r>
          </a:p>
          <a:p>
            <a:pPr marL="0" indent="0">
              <a:buClr>
                <a:schemeClr val="tx1"/>
              </a:buClr>
              <a:buNone/>
            </a:pPr>
            <a:r>
              <a:rPr lang="en-US" b="1">
                <a:latin typeface="+mn-lt"/>
              </a:rPr>
              <a:t>Types of Chemical Substances</a:t>
            </a:r>
          </a:p>
          <a:p>
            <a:r>
              <a:rPr lang="en-US" sz="2400">
                <a:latin typeface="+mn-lt"/>
              </a:rPr>
              <a:t>Class 1 substance</a:t>
            </a:r>
          </a:p>
          <a:p>
            <a:r>
              <a:rPr lang="en-US" sz="2400">
                <a:latin typeface="+mn-lt"/>
              </a:rPr>
              <a:t>Class 2 substance</a:t>
            </a:r>
          </a:p>
          <a:p>
            <a:r>
              <a:rPr lang="en-US" sz="2400">
                <a:latin typeface="+mn-lt"/>
              </a:rPr>
              <a:t>UVCB</a:t>
            </a:r>
          </a:p>
          <a:p>
            <a:pPr lvl="1"/>
            <a:r>
              <a:rPr lang="en-US" sz="2000">
                <a:latin typeface="+mn-lt"/>
              </a:rPr>
              <a:t>Chemical substances of </a:t>
            </a:r>
            <a:r>
              <a:rPr lang="en-US" sz="2000" b="1">
                <a:latin typeface="+mn-lt"/>
              </a:rPr>
              <a:t>U</a:t>
            </a:r>
            <a:r>
              <a:rPr lang="en-US" sz="2000">
                <a:latin typeface="+mn-lt"/>
              </a:rPr>
              <a:t>nknown or </a:t>
            </a:r>
            <a:r>
              <a:rPr lang="en-US" sz="2000" b="1">
                <a:latin typeface="+mn-lt"/>
              </a:rPr>
              <a:t>V</a:t>
            </a:r>
            <a:r>
              <a:rPr lang="en-US" sz="2000">
                <a:latin typeface="+mn-lt"/>
              </a:rPr>
              <a:t>ariable composition, </a:t>
            </a:r>
            <a:r>
              <a:rPr lang="en-US" sz="2000" b="1">
                <a:latin typeface="+mn-lt"/>
              </a:rPr>
              <a:t>C</a:t>
            </a:r>
            <a:r>
              <a:rPr lang="en-US" sz="2000">
                <a:latin typeface="+mn-lt"/>
              </a:rPr>
              <a:t>omplex reaction products, and </a:t>
            </a:r>
            <a:r>
              <a:rPr lang="en-US" sz="2000" b="1">
                <a:latin typeface="+mn-lt"/>
              </a:rPr>
              <a:t>B</a:t>
            </a:r>
            <a:r>
              <a:rPr lang="en-US" sz="2000">
                <a:latin typeface="+mn-lt"/>
              </a:rPr>
              <a:t>iological materials</a:t>
            </a:r>
          </a:p>
          <a:p>
            <a:pPr>
              <a:buFont typeface="Wingdings" panose="05000000000000000000" pitchFamily="2" charset="2"/>
              <a:buChar char="Ø"/>
            </a:pPr>
            <a:endParaRPr lang="en-US" sz="2400"/>
          </a:p>
        </p:txBody>
      </p:sp>
      <p:sp>
        <p:nvSpPr>
          <p:cNvPr id="4" name="Slide Number Placeholder 3"/>
          <p:cNvSpPr>
            <a:spLocks noGrp="1"/>
          </p:cNvSpPr>
          <p:nvPr>
            <p:ph type="sldNum" sz="quarter" idx="12"/>
          </p:nvPr>
        </p:nvSpPr>
        <p:spPr/>
        <p:txBody>
          <a:bodyPr/>
          <a:lstStyle/>
          <a:p>
            <a:fld id="{886BB73A-582F-4420-9A14-CB10A2B2E5E8}" type="slidenum">
              <a:rPr lang="en-US" smtClean="0"/>
              <a:t>8</a:t>
            </a:fld>
            <a:endParaRPr lang="en-US"/>
          </a:p>
        </p:txBody>
      </p:sp>
      <p:pic>
        <p:nvPicPr>
          <p:cNvPr id="5" name="Audio 4">
            <a:hlinkClick r:id="" action="ppaction://media"/>
            <a:extLst>
              <a:ext uri="{FF2B5EF4-FFF2-40B4-BE49-F238E27FC236}">
                <a16:creationId xmlns:a16="http://schemas.microsoft.com/office/drawing/2014/main" id="{0661151D-2979-4492-9B23-96E8261D7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13375242"/>
      </p:ext>
    </p:extLst>
  </p:cSld>
  <p:clrMapOvr>
    <a:masterClrMapping/>
  </p:clrMapOvr>
  <mc:AlternateContent xmlns:mc="http://schemas.openxmlformats.org/markup-compatibility/2006" xmlns:p14="http://schemas.microsoft.com/office/powerpoint/2010/main">
    <mc:Choice Requires="p14">
      <p:transition spd="slow" p14:dur="2000" advTm="33477"/>
    </mc:Choice>
    <mc:Fallback xmlns="">
      <p:transition spd="slow" advTm="3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497" y="330015"/>
            <a:ext cx="6348549" cy="957943"/>
          </a:xfrm>
        </p:spPr>
        <p:txBody>
          <a:bodyPr>
            <a:normAutofit/>
          </a:bodyPr>
          <a:lstStyle/>
          <a:p>
            <a:r>
              <a:rPr lang="en-US" sz="3200"/>
              <a:t>Nomenclature</a:t>
            </a:r>
          </a:p>
        </p:txBody>
      </p:sp>
      <p:sp>
        <p:nvSpPr>
          <p:cNvPr id="3" name="Content Placeholder 2"/>
          <p:cNvSpPr>
            <a:spLocks noGrp="1"/>
          </p:cNvSpPr>
          <p:nvPr>
            <p:ph idx="1"/>
          </p:nvPr>
        </p:nvSpPr>
        <p:spPr>
          <a:xfrm>
            <a:off x="1619794" y="1348013"/>
            <a:ext cx="7067006" cy="4869907"/>
          </a:xfrm>
        </p:spPr>
        <p:txBody>
          <a:bodyPr>
            <a:normAutofit fontScale="92500" lnSpcReduction="10000"/>
          </a:bodyPr>
          <a:lstStyle/>
          <a:p>
            <a:pPr marL="0" indent="0">
              <a:buNone/>
            </a:pPr>
            <a:r>
              <a:rPr lang="en-US" sz="3000" b="1">
                <a:latin typeface="+mn-lt"/>
              </a:rPr>
              <a:t>Class 1 substance</a:t>
            </a:r>
          </a:p>
          <a:p>
            <a:r>
              <a:rPr lang="en-US" sz="2600">
                <a:latin typeface="+mn-lt"/>
              </a:rPr>
              <a:t>Can be represented by a single, definite molecular formula and chemical structure diagram</a:t>
            </a:r>
          </a:p>
          <a:p>
            <a:r>
              <a:rPr lang="en-US" sz="2600">
                <a:latin typeface="+mn-lt"/>
              </a:rPr>
              <a:t>Has a structure-based name, i.e., name is derived entirely from the structural elements of the substance</a:t>
            </a:r>
          </a:p>
          <a:p>
            <a:pPr lvl="1"/>
            <a:r>
              <a:rPr lang="en-US" sz="1900">
                <a:latin typeface="+mn-lt"/>
              </a:rPr>
              <a:t>structural elements can include a parent structure (e.g., carbon chain, ring system, coordinated metal); the identity, number, and position of chemical group(s) attached to the parent structure or to other chemical  group(s); the identity and number of counter ions for salts; and stereochemical relationships</a:t>
            </a:r>
          </a:p>
          <a:p>
            <a:r>
              <a:rPr lang="en-US" sz="2600">
                <a:latin typeface="+mn-lt"/>
              </a:rPr>
              <a:t>Bio-related example: “</a:t>
            </a:r>
            <a:r>
              <a:rPr lang="en-US" sz="2600" i="1">
                <a:latin typeface="+mn-lt"/>
              </a:rPr>
              <a:t>Ethanol</a:t>
            </a:r>
            <a:r>
              <a:rPr lang="en-US" sz="2600">
                <a:latin typeface="+mn-lt"/>
              </a:rPr>
              <a:t>”*</a:t>
            </a:r>
          </a:p>
          <a:p>
            <a:pPr lvl="2"/>
            <a:endParaRPr lang="en-US" sz="1600">
              <a:latin typeface="+mn-lt"/>
            </a:endParaRPr>
          </a:p>
          <a:p>
            <a:pPr marL="114300" indent="0">
              <a:buNone/>
            </a:pPr>
            <a:r>
              <a:rPr lang="en-US" sz="2200" i="1">
                <a:latin typeface="+mn-lt"/>
              </a:rPr>
              <a:t>* bio-related if derived from a bio source</a:t>
            </a:r>
            <a:endParaRPr lang="en-US" sz="2200">
              <a:latin typeface="+mn-lt"/>
            </a:endParaRPr>
          </a:p>
        </p:txBody>
      </p:sp>
      <p:sp>
        <p:nvSpPr>
          <p:cNvPr id="4" name="Slide Number Placeholder 3"/>
          <p:cNvSpPr>
            <a:spLocks noGrp="1"/>
          </p:cNvSpPr>
          <p:nvPr>
            <p:ph type="sldNum" sz="quarter" idx="12"/>
          </p:nvPr>
        </p:nvSpPr>
        <p:spPr/>
        <p:txBody>
          <a:bodyPr/>
          <a:lstStyle/>
          <a:p>
            <a:fld id="{886BB73A-582F-4420-9A14-CB10A2B2E5E8}" type="slidenum">
              <a:rPr lang="en-US" smtClean="0"/>
              <a:t>9</a:t>
            </a:fld>
            <a:endParaRPr lang="en-US"/>
          </a:p>
        </p:txBody>
      </p:sp>
      <p:pic>
        <p:nvPicPr>
          <p:cNvPr id="7" name="Audio 6">
            <a:hlinkClick r:id="" action="ppaction://media"/>
            <a:extLst>
              <a:ext uri="{FF2B5EF4-FFF2-40B4-BE49-F238E27FC236}">
                <a16:creationId xmlns:a16="http://schemas.microsoft.com/office/drawing/2014/main" id="{1F2044F6-4F84-4EFB-87E3-FFFAC89E69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71561229"/>
      </p:ext>
    </p:extLst>
  </p:cSld>
  <p:clrMapOvr>
    <a:masterClrMapping/>
  </p:clrMapOvr>
  <mc:AlternateContent xmlns:mc="http://schemas.openxmlformats.org/markup-compatibility/2006" xmlns:p14="http://schemas.microsoft.com/office/powerpoint/2010/main">
    <mc:Choice Requires="p14">
      <p:transition spd="slow" p14:dur="2000" advTm="55950"/>
    </mc:Choice>
    <mc:Fallback xmlns="">
      <p:transition spd="slow" advTm="55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20003-geograph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OPPT IO template</Template>
  <TotalTime>105</TotalTime>
  <Words>1462</Words>
  <Application>Microsoft Office PowerPoint</Application>
  <PresentationFormat>On-screen Show (4:3)</PresentationFormat>
  <Paragraphs>137</Paragraphs>
  <Slides>16</Slides>
  <Notes>16</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Microsoft New Tai Lue</vt:lpstr>
      <vt:lpstr>Wingdings</vt:lpstr>
      <vt:lpstr>20003-geography</vt:lpstr>
      <vt:lpstr>Review of New Chemical Substances under TSCA </vt:lpstr>
      <vt:lpstr>TSCA Inventory </vt:lpstr>
      <vt:lpstr>TSCA Inventory </vt:lpstr>
      <vt:lpstr>TSCA Inventory </vt:lpstr>
      <vt:lpstr>TSCA Inventory </vt:lpstr>
      <vt:lpstr>TSCA Inventory </vt:lpstr>
      <vt:lpstr>TSCA Inventory </vt:lpstr>
      <vt:lpstr>Nomenclature</vt:lpstr>
      <vt:lpstr>Nomenclature</vt:lpstr>
      <vt:lpstr>Nomenclature</vt:lpstr>
      <vt:lpstr>Nomenclature</vt:lpstr>
      <vt:lpstr>Bona Fide Notices</vt:lpstr>
      <vt:lpstr>Bona Fide Notices</vt:lpstr>
      <vt:lpstr>Bona Fide Notices</vt:lpstr>
      <vt:lpstr>Bona Fide Notices</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Doa</dc:creator>
  <cp:lastModifiedBy>Pennington, Quinn</cp:lastModifiedBy>
  <cp:revision>10</cp:revision>
  <cp:lastPrinted>2016-12-13T12:39:41Z</cp:lastPrinted>
  <dcterms:created xsi:type="dcterms:W3CDTF">2016-11-15T15:53:51Z</dcterms:created>
  <dcterms:modified xsi:type="dcterms:W3CDTF">2022-03-08T19:17:02Z</dcterms:modified>
</cp:coreProperties>
</file>