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2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3" r:id="rId123"/>
    <p:sldMasterId id="2147483728" r:id="rId124"/>
  </p:sldMasterIdLst>
  <p:notesMasterIdLst>
    <p:notesMasterId r:id="rId162"/>
  </p:notesMasterIdLst>
  <p:handoutMasterIdLst>
    <p:handoutMasterId r:id="rId163"/>
  </p:handoutMasterIdLst>
  <p:sldIdLst>
    <p:sldId id="494" r:id="rId125"/>
    <p:sldId id="1305" r:id="rId126"/>
    <p:sldId id="1290" r:id="rId127"/>
    <p:sldId id="1281" r:id="rId128"/>
    <p:sldId id="495" r:id="rId129"/>
    <p:sldId id="1228" r:id="rId130"/>
    <p:sldId id="1258" r:id="rId131"/>
    <p:sldId id="1059" r:id="rId132"/>
    <p:sldId id="1060" r:id="rId133"/>
    <p:sldId id="1061" r:id="rId134"/>
    <p:sldId id="1062" r:id="rId135"/>
    <p:sldId id="1160" r:id="rId136"/>
    <p:sldId id="1282" r:id="rId137"/>
    <p:sldId id="1304" r:id="rId138"/>
    <p:sldId id="1211" r:id="rId139"/>
    <p:sldId id="1174" r:id="rId140"/>
    <p:sldId id="1104" r:id="rId141"/>
    <p:sldId id="1175" r:id="rId142"/>
    <p:sldId id="1301" r:id="rId143"/>
    <p:sldId id="1309" r:id="rId144"/>
    <p:sldId id="1237" r:id="rId145"/>
    <p:sldId id="1226" r:id="rId146"/>
    <p:sldId id="1285" r:id="rId147"/>
    <p:sldId id="1066" r:id="rId148"/>
    <p:sldId id="1154" r:id="rId149"/>
    <p:sldId id="1067" r:id="rId150"/>
    <p:sldId id="1126" r:id="rId151"/>
    <p:sldId id="1287" r:id="rId152"/>
    <p:sldId id="1286" r:id="rId153"/>
    <p:sldId id="1288" r:id="rId154"/>
    <p:sldId id="1307" r:id="rId155"/>
    <p:sldId id="1204" r:id="rId156"/>
    <p:sldId id="1308" r:id="rId157"/>
    <p:sldId id="1302" r:id="rId158"/>
    <p:sldId id="1162" r:id="rId159"/>
    <p:sldId id="1289" r:id="rId160"/>
    <p:sldId id="519" r:id="rId16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23AC274-4178-4C0C-9D73-4C5412A981DC}">
          <p14:sldIdLst>
            <p14:sldId id="494"/>
            <p14:sldId id="1305"/>
            <p14:sldId id="1290"/>
          </p14:sldIdLst>
        </p14:section>
        <p14:section name="Part 1" id="{9FC68EBA-655E-4D04-8C09-90408F0D155B}">
          <p14:sldIdLst>
            <p14:sldId id="1281"/>
            <p14:sldId id="495"/>
            <p14:sldId id="1228"/>
            <p14:sldId id="1258"/>
            <p14:sldId id="1059"/>
            <p14:sldId id="1060"/>
            <p14:sldId id="1061"/>
            <p14:sldId id="1062"/>
          </p14:sldIdLst>
        </p14:section>
        <p14:section name="Part 2" id="{C5119EC9-8F84-411C-891D-DFE15CA6C56E}">
          <p14:sldIdLst>
            <p14:sldId id="1160"/>
            <p14:sldId id="1282"/>
            <p14:sldId id="1304"/>
            <p14:sldId id="1211"/>
            <p14:sldId id="1174"/>
            <p14:sldId id="1104"/>
            <p14:sldId id="1175"/>
            <p14:sldId id="1301"/>
            <p14:sldId id="1309"/>
            <p14:sldId id="1237"/>
            <p14:sldId id="1226"/>
          </p14:sldIdLst>
        </p14:section>
        <p14:section name="Part 3" id="{418C41B2-6C44-4BAB-989A-B7C5670B3D84}">
          <p14:sldIdLst>
            <p14:sldId id="1285"/>
            <p14:sldId id="1066"/>
            <p14:sldId id="1154"/>
            <p14:sldId id="1067"/>
            <p14:sldId id="1126"/>
            <p14:sldId id="1287"/>
          </p14:sldIdLst>
        </p14:section>
        <p14:section name="Part 4" id="{0E64D599-EF8C-4D85-A109-4460208302CB}">
          <p14:sldIdLst>
            <p14:sldId id="1286"/>
            <p14:sldId id="1288"/>
            <p14:sldId id="1307"/>
            <p14:sldId id="1204"/>
            <p14:sldId id="1308"/>
            <p14:sldId id="1302"/>
            <p14:sldId id="1162"/>
            <p14:sldId id="1289"/>
            <p14:sldId id="519"/>
          </p14:sldIdLst>
        </p14:section>
      </p14:sectionLst>
    </p:ext>
    <p:ext uri="{EFAFB233-063F-42B5-8137-9DF3F51BA10A}">
      <p15:sldGuideLst xmlns:p15="http://schemas.microsoft.com/office/powerpoint/2012/main">
        <p15:guide id="1" orient="horz" pos="564" userDrawn="1">
          <p15:clr>
            <a:srgbClr val="A4A3A4"/>
          </p15:clr>
        </p15:guide>
        <p15:guide id="2" pos="31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vatt, Peter" initials="GP" lastIdx="2" clrIdx="0">
    <p:extLst>
      <p:ext uri="{19B8F6BF-5375-455C-9EA6-DF929625EA0E}">
        <p15:presenceInfo xmlns:p15="http://schemas.microsoft.com/office/powerpoint/2012/main" userId="S-1-5-21-1339303556-449845944-1601390327-147658" providerId="AD"/>
      </p:ext>
    </p:extLst>
  </p:cmAuthor>
  <p:cmAuthor id="2" name="Albert, Ryan" initials="AR" lastIdx="18" clrIdx="1">
    <p:extLst>
      <p:ext uri="{19B8F6BF-5375-455C-9EA6-DF929625EA0E}">
        <p15:presenceInfo xmlns:p15="http://schemas.microsoft.com/office/powerpoint/2012/main" userId="S-1-5-21-1339303556-449845944-1601390327-148683" providerId="AD"/>
      </p:ext>
    </p:extLst>
  </p:cmAuthor>
  <p:cmAuthor id="3" name="Hogan, James" initials="HJ" lastIdx="19" clrIdx="2">
    <p:extLst>
      <p:ext uri="{19B8F6BF-5375-455C-9EA6-DF929625EA0E}">
        <p15:presenceInfo xmlns:p15="http://schemas.microsoft.com/office/powerpoint/2012/main" userId="S-1-5-21-1339303556-449845944-1601390327-424778" providerId="AD"/>
      </p:ext>
    </p:extLst>
  </p:cmAuthor>
  <p:cmAuthor id="4" name="Viveiros, Edward" initials="VE" lastIdx="32" clrIdx="3">
    <p:extLst>
      <p:ext uri="{19B8F6BF-5375-455C-9EA6-DF929625EA0E}">
        <p15:presenceInfo xmlns:p15="http://schemas.microsoft.com/office/powerpoint/2012/main" userId="S-1-5-21-1339303556-449845944-1601390327-379841" providerId="AD"/>
      </p:ext>
    </p:extLst>
  </p:cmAuthor>
  <p:cmAuthor id="5" name="Russell, Sam" initials="RS" lastIdx="4" clrIdx="4">
    <p:extLst>
      <p:ext uri="{19B8F6BF-5375-455C-9EA6-DF929625EA0E}">
        <p15:presenceInfo xmlns:p15="http://schemas.microsoft.com/office/powerpoint/2012/main" userId="S-1-5-21-1339303556-449845944-1601390327-388257" providerId="AD"/>
      </p:ext>
    </p:extLst>
  </p:cmAuthor>
  <p:cmAuthor id="6" name="Cathy Davis" initials="CMD" lastIdx="139" clrIdx="5">
    <p:extLst>
      <p:ext uri="{19B8F6BF-5375-455C-9EA6-DF929625EA0E}">
        <p15:presenceInfo xmlns:p15="http://schemas.microsoft.com/office/powerpoint/2012/main" userId="Cathy Davis" providerId="None"/>
      </p:ext>
    </p:extLst>
  </p:cmAuthor>
  <p:cmAuthor id="7" name="Harris, Adrienne" initials="HA" lastIdx="5" clrIdx="6">
    <p:extLst>
      <p:ext uri="{19B8F6BF-5375-455C-9EA6-DF929625EA0E}">
        <p15:presenceInfo xmlns:p15="http://schemas.microsoft.com/office/powerpoint/2012/main" userId="S-1-5-21-1339303556-449845944-1601390327-191579" providerId="AD"/>
      </p:ext>
    </p:extLst>
  </p:cmAuthor>
  <p:cmAuthor id="8" name="Jacqueline Sharry" initials="JS" lastIdx="59" clrIdx="7">
    <p:extLst>
      <p:ext uri="{19B8F6BF-5375-455C-9EA6-DF929625EA0E}">
        <p15:presenceInfo xmlns:p15="http://schemas.microsoft.com/office/powerpoint/2012/main" userId="S-1-5-21-1244020187-519449412-911163043-22444" providerId="AD"/>
      </p:ext>
    </p:extLst>
  </p:cmAuthor>
  <p:cmAuthor id="9" name="Ashley Arayas" initials="AA" lastIdx="50" clrIdx="8">
    <p:extLst>
      <p:ext uri="{19B8F6BF-5375-455C-9EA6-DF929625EA0E}">
        <p15:presenceInfo xmlns:p15="http://schemas.microsoft.com/office/powerpoint/2012/main" userId="S-1-5-21-1244020187-519449412-911163043-17207" providerId="AD"/>
      </p:ext>
    </p:extLst>
  </p:cmAuthor>
  <p:cmAuthor id="10" name="Anna Epstein" initials="AE" lastIdx="121" clrIdx="9">
    <p:extLst>
      <p:ext uri="{19B8F6BF-5375-455C-9EA6-DF929625EA0E}">
        <p15:presenceInfo xmlns:p15="http://schemas.microsoft.com/office/powerpoint/2012/main" userId="S-1-5-21-1244020187-519449412-911163043-17607" providerId="AD"/>
      </p:ext>
    </p:extLst>
  </p:cmAuthor>
  <p:cmAuthor id="11" name="Erin Ress" initials="ER" lastIdx="24" clrIdx="10">
    <p:extLst>
      <p:ext uri="{19B8F6BF-5375-455C-9EA6-DF929625EA0E}">
        <p15:presenceInfo xmlns:p15="http://schemas.microsoft.com/office/powerpoint/2012/main" userId="S-1-5-21-1244020187-519449412-911163043-22117" providerId="AD"/>
      </p:ext>
    </p:extLst>
  </p:cmAuthor>
  <p:cmAuthor id="12" name="Jacqueline.Sharry@cadmusgroup.com" initials="J" lastIdx="1" clrIdx="11">
    <p:extLst>
      <p:ext uri="{19B8F6BF-5375-455C-9EA6-DF929625EA0E}">
        <p15:presenceInfo xmlns:p15="http://schemas.microsoft.com/office/powerpoint/2012/main" userId="Jacqueline.Sharry@cadmusgroup.com" providerId="None"/>
      </p:ext>
    </p:extLst>
  </p:cmAuthor>
  <p:cmAuthor id="13" name="Galen.Laurence@cadmusgroup.com" initials="G" lastIdx="3" clrIdx="12">
    <p:extLst>
      <p:ext uri="{19B8F6BF-5375-455C-9EA6-DF929625EA0E}">
        <p15:presenceInfo xmlns:p15="http://schemas.microsoft.com/office/powerpoint/2012/main" userId="Galen.Laurence@cadmusgroup.com" providerId="None"/>
      </p:ext>
    </p:extLst>
  </p:cmAuthor>
  <p:cmAuthor id="14" name="Michelle Young" initials="MY" lastIdx="25" clrIdx="13">
    <p:extLst>
      <p:ext uri="{19B8F6BF-5375-455C-9EA6-DF929625EA0E}">
        <p15:presenceInfo xmlns:p15="http://schemas.microsoft.com/office/powerpoint/2012/main" userId="S::Michelle.Young@cadmusgroup.com::8269f403-c196-4995-ab22-d3517d64ce18" providerId="AD"/>
      </p:ext>
    </p:extLst>
  </p:cmAuthor>
  <p:cmAuthor id="15" name="Jacqueline Sharry" initials="JS [2]" lastIdx="1" clrIdx="14">
    <p:extLst>
      <p:ext uri="{19B8F6BF-5375-455C-9EA6-DF929625EA0E}">
        <p15:presenceInfo xmlns:p15="http://schemas.microsoft.com/office/powerpoint/2012/main" userId="S::Jacqueline.Sharry@cadmusgroup.com::263dc52d-2c23-4294-9e7d-17dc80520c79" providerId="AD"/>
      </p:ext>
    </p:extLst>
  </p:cmAuthor>
  <p:cmAuthor id="16" name="Porter, Brooke" initials="PB" lastIdx="1" clrIdx="15">
    <p:extLst>
      <p:ext uri="{19B8F6BF-5375-455C-9EA6-DF929625EA0E}">
        <p15:presenceInfo xmlns:p15="http://schemas.microsoft.com/office/powerpoint/2012/main" userId="S::porter.brooke@epa.gov::6904ece6-8671-43ed-9f49-eef91dca7346" providerId="AD"/>
      </p:ext>
    </p:extLst>
  </p:cmAuthor>
  <p:cmAuthor id="17" name="Sarah Buck" initials="SB" lastIdx="122" clrIdx="16">
    <p:extLst>
      <p:ext uri="{19B8F6BF-5375-455C-9EA6-DF929625EA0E}">
        <p15:presenceInfo xmlns:p15="http://schemas.microsoft.com/office/powerpoint/2012/main" userId="S::sbuck@rcap.org::48aa6f38-cc56-4acb-ad41-3e9df73942c2" providerId="AD"/>
      </p:ext>
    </p:extLst>
  </p:cmAuthor>
  <p:cmAuthor id="18" name="Matias Korfmacher" initials="MK" lastIdx="144" clrIdx="17">
    <p:extLst>
      <p:ext uri="{19B8F6BF-5375-455C-9EA6-DF929625EA0E}">
        <p15:presenceInfo xmlns:p15="http://schemas.microsoft.com/office/powerpoint/2012/main" userId="S::Matias.Korfmacher@cadmusgroup.com::ce83fd30-673b-44a6-96f7-44dcada5e637" providerId="AD"/>
      </p:ext>
    </p:extLst>
  </p:cmAuthor>
  <p:cmAuthor id="19" name="Erin Ress" initials="ER [2]" lastIdx="100" clrIdx="18">
    <p:extLst>
      <p:ext uri="{19B8F6BF-5375-455C-9EA6-DF929625EA0E}">
        <p15:presenceInfo xmlns:p15="http://schemas.microsoft.com/office/powerpoint/2012/main" userId="S::Erin.Ress@cadmusgroup.com::213cae08-5d8b-4548-abc4-7560faa113b7" providerId="AD"/>
      </p:ext>
    </p:extLst>
  </p:cmAuthor>
  <p:cmAuthor id="20" name="Ashley Arayas" initials="AA [2]" lastIdx="20" clrIdx="19">
    <p:extLst>
      <p:ext uri="{19B8F6BF-5375-455C-9EA6-DF929625EA0E}">
        <p15:presenceInfo xmlns:p15="http://schemas.microsoft.com/office/powerpoint/2012/main" userId="S::Ashley.Arayas@cadmusgroup.com::581c644a-3cc7-4a40-ae78-845d791da7db" providerId="AD"/>
      </p:ext>
    </p:extLst>
  </p:cmAuthor>
  <p:cmAuthor id="21" name="Kate" initials="K" lastIdx="22" clrIdx="20">
    <p:extLst>
      <p:ext uri="{19B8F6BF-5375-455C-9EA6-DF929625EA0E}">
        <p15:presenceInfo xmlns:p15="http://schemas.microsoft.com/office/powerpoint/2012/main" userId="S::Kate.Meyer@cadmusgroup.com::998a61d4-7548-4dad-a105-b432710adea3" providerId="AD"/>
      </p:ext>
    </p:extLst>
  </p:cmAuthor>
  <p:cmAuthor id="22" name="Josh McGhee" initials="JM" lastIdx="18" clrIdx="21">
    <p:extLst>
      <p:ext uri="{19B8F6BF-5375-455C-9EA6-DF929625EA0E}">
        <p15:presenceInfo xmlns:p15="http://schemas.microsoft.com/office/powerpoint/2012/main" userId="S::Joshua.McGhee@cadmusgroup.com::da8dccd6-9072-4479-824a-2987cf70eb6f" providerId="AD"/>
      </p:ext>
    </p:extLst>
  </p:cmAuthor>
  <p:cmAuthor id="23" name="Galen Laurence" initials="GL" lastIdx="60" clrIdx="22">
    <p:extLst>
      <p:ext uri="{19B8F6BF-5375-455C-9EA6-DF929625EA0E}">
        <p15:presenceInfo xmlns:p15="http://schemas.microsoft.com/office/powerpoint/2012/main" userId="S::Galen.Laurence@cadmusgroup.com::327b73cd-7b63-44bd-ac76-c5a6479731ce" providerId="AD"/>
      </p:ext>
    </p:extLst>
  </p:cmAuthor>
  <p:cmAuthor id="24" name="Hagerman, Carla" initials="HC" lastIdx="144" clrIdx="23">
    <p:extLst>
      <p:ext uri="{19B8F6BF-5375-455C-9EA6-DF929625EA0E}">
        <p15:presenceInfo xmlns:p15="http://schemas.microsoft.com/office/powerpoint/2012/main" userId="S::Hagerman.Carla@epa.gov::8d8bc332-0320-4b64-86ac-d0f656acdd54" providerId="AD"/>
      </p:ext>
    </p:extLst>
  </p:cmAuthor>
  <p:cmAuthor id="25" name="Marie Lewis" initials="ML" lastIdx="55" clrIdx="24">
    <p:extLst>
      <p:ext uri="{19B8F6BF-5375-455C-9EA6-DF929625EA0E}">
        <p15:presenceInfo xmlns:p15="http://schemas.microsoft.com/office/powerpoint/2012/main" userId="S::Marie.Lewis@cadmusgroup.com::33d981fe-4924-4e68-997a-7fb201c99ab0" providerId="AD"/>
      </p:ext>
    </p:extLst>
  </p:cmAuthor>
  <p:cmAuthor id="26" name="Flenniken, Alison" initials="FA" lastIdx="2" clrIdx="25">
    <p:extLst>
      <p:ext uri="{19B8F6BF-5375-455C-9EA6-DF929625EA0E}">
        <p15:presenceInfo xmlns:p15="http://schemas.microsoft.com/office/powerpoint/2012/main" userId="S::Flenniken.Alison@epa.gov::54cef851-e4d3-4285-bdec-1e95ab67247e" providerId="AD"/>
      </p:ext>
    </p:extLst>
  </p:cmAuthor>
  <p:cmAuthor id="27" name="Julia Jann" initials="JJ" lastIdx="56" clrIdx="26">
    <p:extLst>
      <p:ext uri="{19B8F6BF-5375-455C-9EA6-DF929625EA0E}">
        <p15:presenceInfo xmlns:p15="http://schemas.microsoft.com/office/powerpoint/2012/main" userId="S::Julia.Jann@cadmusgroup.com::0bea78e9-7656-4302-bb85-8f7bed4cd7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388"/>
    <a:srgbClr val="FCB230"/>
    <a:srgbClr val="EEC100"/>
    <a:srgbClr val="FFCC00"/>
    <a:srgbClr val="1FAECD"/>
    <a:srgbClr val="EDDF75"/>
    <a:srgbClr val="134363"/>
    <a:srgbClr val="464646"/>
    <a:srgbClr val="97C66F"/>
    <a:srgbClr val="A4D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3" autoAdjust="0"/>
    <p:restoredTop sz="76113" autoAdjust="0"/>
  </p:normalViewPr>
  <p:slideViewPr>
    <p:cSldViewPr snapToGrid="0">
      <p:cViewPr varScale="1">
        <p:scale>
          <a:sx n="67" d="100"/>
          <a:sy n="67" d="100"/>
        </p:scale>
        <p:origin x="432" y="48"/>
      </p:cViewPr>
      <p:guideLst>
        <p:guide orient="horz" pos="564"/>
        <p:guide pos="3144"/>
      </p:guideLst>
    </p:cSldViewPr>
  </p:slideViewPr>
  <p:outlineViewPr>
    <p:cViewPr>
      <p:scale>
        <a:sx n="33" d="100"/>
        <a:sy n="33" d="100"/>
      </p:scale>
      <p:origin x="0" y="-39660"/>
    </p:cViewPr>
  </p:outlineViewPr>
  <p:notesTextViewPr>
    <p:cViewPr>
      <p:scale>
        <a:sx n="1" d="1"/>
        <a:sy n="1" d="1"/>
      </p:scale>
      <p:origin x="0" y="0"/>
    </p:cViewPr>
  </p:notesTextViewPr>
  <p:notesViewPr>
    <p:cSldViewPr snapToGrid="0">
      <p:cViewPr varScale="1">
        <p:scale>
          <a:sx n="50" d="100"/>
          <a:sy n="50" d="100"/>
        </p:scale>
        <p:origin x="2684" y="24"/>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slide" Target="slides/slide14.xml"/><Relationship Id="rId159" Type="http://schemas.openxmlformats.org/officeDocument/2006/relationships/slide" Target="slides/slide35.xml"/><Relationship Id="rId170" Type="http://schemas.openxmlformats.org/officeDocument/2006/relationships/customXml" Target="../customXml/item123.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slide" Target="slides/slide4.xml"/><Relationship Id="rId149" Type="http://schemas.openxmlformats.org/officeDocument/2006/relationships/slide" Target="slides/slide25.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slide" Target="slides/slide36.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slide" Target="slides/slide15.xml"/><Relationship Id="rId85" Type="http://schemas.openxmlformats.org/officeDocument/2006/relationships/customXml" Target="../customXml/item85.xml"/><Relationship Id="rId150" Type="http://schemas.openxmlformats.org/officeDocument/2006/relationships/slide" Target="slides/slide26.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slide" Target="slides/slide5.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slide" Target="slides/slide16.xml"/><Relationship Id="rId145" Type="http://schemas.openxmlformats.org/officeDocument/2006/relationships/slide" Target="slides/slide21.xml"/><Relationship Id="rId161" Type="http://schemas.openxmlformats.org/officeDocument/2006/relationships/slide" Target="slides/slide37.xml"/><Relationship Id="rId16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customXml" Target="../customXml/item119.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slide" Target="slides/slide6.xml"/><Relationship Id="rId135" Type="http://schemas.openxmlformats.org/officeDocument/2006/relationships/slide" Target="slides/slide11.xml"/><Relationship Id="rId151" Type="http://schemas.openxmlformats.org/officeDocument/2006/relationships/slide" Target="slides/slide27.xml"/><Relationship Id="rId156" Type="http://schemas.openxmlformats.org/officeDocument/2006/relationships/slide" Target="slides/slide32.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slide" Target="slides/slide1.xml"/><Relationship Id="rId141" Type="http://schemas.openxmlformats.org/officeDocument/2006/relationships/slide" Target="slides/slide17.xml"/><Relationship Id="rId146" Type="http://schemas.openxmlformats.org/officeDocument/2006/relationships/slide" Target="slides/slide22.xml"/><Relationship Id="rId167"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slide" Target="slides/slide7.xml"/><Relationship Id="rId136" Type="http://schemas.openxmlformats.org/officeDocument/2006/relationships/slide" Target="slides/slide12.xml"/><Relationship Id="rId157" Type="http://schemas.openxmlformats.org/officeDocument/2006/relationships/slide" Target="slides/slide33.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28.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slide" Target="slides/slide2.xml"/><Relationship Id="rId147" Type="http://schemas.openxmlformats.org/officeDocument/2006/relationships/slide" Target="slides/slide23.xml"/><Relationship Id="rId168"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slide" Target="slides/slide18.xml"/><Relationship Id="rId163" Type="http://schemas.openxmlformats.org/officeDocument/2006/relationships/handoutMaster" Target="handoutMasters/handoutMaster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slide" Target="slides/slide13.xml"/><Relationship Id="rId158" Type="http://schemas.openxmlformats.org/officeDocument/2006/relationships/slide" Target="slides/slide34.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slide" Target="slides/slide8.xml"/><Relationship Id="rId153" Type="http://schemas.openxmlformats.org/officeDocument/2006/relationships/slide" Target="slides/slide29.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slide" Target="slides/slide3.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slide" Target="slides/slide19.xml"/><Relationship Id="rId148" Type="http://schemas.openxmlformats.org/officeDocument/2006/relationships/slide" Target="slides/slide24.xml"/><Relationship Id="rId164" Type="http://schemas.openxmlformats.org/officeDocument/2006/relationships/commentAuthors" Target="commentAuthors.xml"/><Relationship Id="rId16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customXml" Target="../customXml/item9.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slide" Target="slides/slide9.xml"/><Relationship Id="rId154" Type="http://schemas.openxmlformats.org/officeDocument/2006/relationships/slide" Target="slides/slide30.xml"/><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slideMaster" Target="slideMasters/slideMaster1.xml"/><Relationship Id="rId144" Type="http://schemas.openxmlformats.org/officeDocument/2006/relationships/slide" Target="slides/slide20.xml"/><Relationship Id="rId90" Type="http://schemas.openxmlformats.org/officeDocument/2006/relationships/customXml" Target="../customXml/item90.xml"/><Relationship Id="rId165" Type="http://schemas.openxmlformats.org/officeDocument/2006/relationships/presProps" Target="presProps.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slide" Target="slides/slide10.xml"/><Relationship Id="rId80" Type="http://schemas.openxmlformats.org/officeDocument/2006/relationships/customXml" Target="../customXml/item80.xml"/><Relationship Id="rId155" Type="http://schemas.openxmlformats.org/officeDocument/2006/relationships/slide" Target="slides/slide31.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Ress" userId="213cae08-5d8b-4548-abc4-7560faa113b7" providerId="ADAL" clId="{AA780F85-3399-4E99-A109-0B6244D911CB}"/>
    <pc:docChg chg="modSld">
      <pc:chgData name="Erin Ress" userId="213cae08-5d8b-4548-abc4-7560faa113b7" providerId="ADAL" clId="{AA780F85-3399-4E99-A109-0B6244D911CB}" dt="2022-06-15T13:08:05.772" v="0" actId="1076"/>
      <pc:docMkLst>
        <pc:docMk/>
      </pc:docMkLst>
      <pc:sldChg chg="modSp mod">
        <pc:chgData name="Erin Ress" userId="213cae08-5d8b-4548-abc4-7560faa113b7" providerId="ADAL" clId="{AA780F85-3399-4E99-A109-0B6244D911CB}" dt="2022-06-15T13:08:05.772" v="0" actId="1076"/>
        <pc:sldMkLst>
          <pc:docMk/>
          <pc:sldMk cId="4225097857" sldId="1305"/>
        </pc:sldMkLst>
        <pc:picChg chg="mod">
          <ac:chgData name="Erin Ress" userId="213cae08-5d8b-4548-abc4-7560faa113b7" providerId="ADAL" clId="{AA780F85-3399-4E99-A109-0B6244D911CB}" dt="2022-06-15T13:08:05.772" v="0" actId="1076"/>
          <ac:picMkLst>
            <pc:docMk/>
            <pc:sldMk cId="4225097857" sldId="1305"/>
            <ac:picMk id="5" creationId="{DDCF0152-902A-44F9-AE54-F98A36A5E95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6" tIns="46588" rIns="93176" bIns="46588" rtlCol="0"/>
          <a:lstStyle>
            <a:lvl1pPr algn="r">
              <a:defRPr sz="1200"/>
            </a:lvl1pPr>
          </a:lstStyle>
          <a:p>
            <a:fld id="{D2CD905F-05BC-E644-A9F8-A4F7C8E85C3A}" type="datetimeFigureOut">
              <a:rPr lang="en-US" smtClean="0"/>
              <a:t>6/15/2022</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6" tIns="46588" rIns="93176" bIns="46588" rtlCol="0" anchor="b"/>
          <a:lstStyle>
            <a:lvl1pPr algn="r">
              <a:defRPr sz="1200"/>
            </a:lvl1pPr>
          </a:lstStyle>
          <a:p>
            <a:fld id="{67BB1C25-035F-C146-A2EE-1F0355277A3B}" type="slidenum">
              <a:rPr lang="en-US" smtClean="0"/>
              <a:t>‹#›</a:t>
            </a:fld>
            <a:endParaRPr lang="en-US" dirty="0"/>
          </a:p>
        </p:txBody>
      </p:sp>
    </p:spTree>
    <p:extLst>
      <p:ext uri="{BB962C8B-B14F-4D97-AF65-F5344CB8AC3E}">
        <p14:creationId xmlns:p14="http://schemas.microsoft.com/office/powerpoint/2010/main" val="40519376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6" tIns="46588" rIns="93176" bIns="46588" rtlCol="0"/>
          <a:lstStyle>
            <a:lvl1pPr algn="r">
              <a:defRPr sz="1200"/>
            </a:lvl1pPr>
          </a:lstStyle>
          <a:p>
            <a:fld id="{ACE8E7C0-40DE-ED4D-BF82-9FD7B6EE4AF0}" type="datetimeFigureOut">
              <a:rPr lang="en-US" smtClean="0"/>
              <a:t>6/15/2022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406400" y="4415791"/>
            <a:ext cx="6197600" cy="4183380"/>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6" tIns="46588" rIns="93176" bIns="46588" rtlCol="0" anchor="b"/>
          <a:lstStyle>
            <a:lvl1pPr algn="r">
              <a:defRPr sz="1200"/>
            </a:lvl1pPr>
          </a:lstStyle>
          <a:p>
            <a:fld id="{B50FB5AF-5AC3-DC4E-99EC-4ED94D6DB19A}" type="slidenum">
              <a:rPr lang="en-US" smtClean="0"/>
              <a:t>‹#›</a:t>
            </a:fld>
            <a:endParaRPr lang="en-US" dirty="0"/>
          </a:p>
        </p:txBody>
      </p:sp>
    </p:spTree>
    <p:extLst>
      <p:ext uri="{BB962C8B-B14F-4D97-AF65-F5344CB8AC3E}">
        <p14:creationId xmlns:p14="http://schemas.microsoft.com/office/powerpoint/2010/main" val="16263885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spcAft>
        <a:spcPts val="0"/>
      </a:spcAft>
      <a:defRPr sz="1200" kern="1200">
        <a:solidFill>
          <a:schemeClr val="tx1"/>
        </a:solidFill>
        <a:latin typeface="+mn-lt"/>
        <a:ea typeface="+mn-ea"/>
        <a:cs typeface="+mn-cs"/>
      </a:defRPr>
    </a:lvl1pPr>
    <a:lvl2pPr marL="341313" indent="-171450" algn="l" defTabSz="457200" rtl="0" eaLnBrk="1" latinLnBrk="0" hangingPunct="1">
      <a:spcAft>
        <a:spcPts val="0"/>
      </a:spcAft>
      <a:buFont typeface="Arial" panose="020B0604020202020204" pitchFamily="34" charset="0"/>
      <a:buChar char="•"/>
      <a:defRPr sz="1200" kern="1200">
        <a:solidFill>
          <a:schemeClr val="tx1"/>
        </a:solidFill>
        <a:latin typeface="+mn-lt"/>
        <a:ea typeface="+mn-ea"/>
        <a:cs typeface="+mn-cs"/>
      </a:defRPr>
    </a:lvl2pPr>
    <a:lvl3pPr marL="682625" indent="-171450" algn="l" defTabSz="457200" rtl="0" eaLnBrk="1" latinLnBrk="0" hangingPunct="1">
      <a:spcAft>
        <a:spcPts val="0"/>
      </a:spcAft>
      <a:buFont typeface="Arial" panose="020B0604020202020204" pitchFamily="34" charset="0"/>
      <a:buChar char="•"/>
      <a:defRPr sz="1200" kern="1200">
        <a:solidFill>
          <a:schemeClr val="tx1"/>
        </a:solidFill>
        <a:latin typeface="+mn-lt"/>
        <a:ea typeface="+mn-ea"/>
        <a:cs typeface="+mn-cs"/>
      </a:defRPr>
    </a:lvl3pPr>
    <a:lvl4pPr marL="974725" indent="-171450" algn="l" defTabSz="457200" rtl="0" eaLnBrk="1" latinLnBrk="0" hangingPunct="1">
      <a:spcAft>
        <a:spcPts val="0"/>
      </a:spcAft>
      <a:buFont typeface="Arial" panose="020B0604020202020204" pitchFamily="34" charset="0"/>
      <a:buChar char="•"/>
      <a:defRPr sz="1200" kern="1200">
        <a:solidFill>
          <a:schemeClr val="tx1"/>
        </a:solidFill>
        <a:latin typeface="+mn-lt"/>
        <a:ea typeface="+mn-ea"/>
        <a:cs typeface="+mn-cs"/>
      </a:defRPr>
    </a:lvl4pPr>
    <a:lvl5pPr marL="1255713" indent="-171450" algn="l" defTabSz="457200" rtl="0" eaLnBrk="1" latinLnBrk="0" hangingPunct="1">
      <a:spcAft>
        <a:spcPts val="0"/>
      </a:spcAft>
      <a:buFont typeface="Arial" panose="020B0604020202020204" pitchFamily="34" charset="0"/>
      <a:buChar char="•"/>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epis.epa.gov/Exe/ZyPDF.cgi/P1006MD0.PDF?Dockey=P1006MD0.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pa.maps.arcgis.com/apps/Cascade/index.html?appid=a99dcae5390449e88ea74e4a7e3fcb07"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epis.epa.gov/Exe/ZyPDF.cgi/P100399Z.PDF?Dockey=P100399Z.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epa.maps.arcgis.com/apps/Cascade/index.html?appid=a99dcae5390449e88ea74e4a7e3fcb07"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pa.maps.arcgis.com/apps/Cascade/index.html?appid=a99dcae5390449e88ea74e4a7e3fcb07"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pa.gov/dwsrf/dwsrf-eligibility-handboo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rd.usda.gov/programs-services/all-programs/water-environmental-program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ofmpub.epa.gov/apex/wfc/f?p=WFC:12"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epa.gov/waterfinancecenter"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epa.gov/dwsrf" TargetMode="External"/><Relationship Id="rId7" Type="http://schemas.openxmlformats.org/officeDocument/2006/relationships/hyperlink" Target="https://efcnetwork.org/funding-sources-by-state/"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epa.gov/sites/production/files/2019-03/documents/asset_management_initiatives_document_508.pdf" TargetMode="External"/><Relationship Id="rId5" Type="http://schemas.openxmlformats.org/officeDocument/2006/relationships/hyperlink" Target="https://www.epa.gov/waterdata/water-finance-clearinghouse" TargetMode="External"/><Relationship Id="rId4" Type="http://schemas.openxmlformats.org/officeDocument/2006/relationships/hyperlink" Target="https://www.epa.gov/cwsrf"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epa.gov/dwcapacity/water-system-partnership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pa.gov/dwcapacit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epis.epa.gov/Exe/ZyPDF.cgi/P1006MD0.PDF?Dockey=P1006MD0.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pa.maps.arcgis.com/apps/Cascade/index.html?appid=a99dcae5390449e88ea74e4a7e3fcb07"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epis.epa.gov/Exe/ZyPDF.cgi/20001RPX.PDF?Dockey=20001RPX.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pa.maps.arcgis.com/apps/Cascade/index.html?appid=a99dcae5390449e88ea74e4a7e3fcb0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100" i="1" dirty="0"/>
              <a:t>[Ahead of the presentation, the speaker should share the Partnerships Checklist with the attendees via email so the attendees can fill it out during the presentation.]</a:t>
            </a:r>
          </a:p>
          <a:p>
            <a:r>
              <a:rPr lang="en-US" dirty="0"/>
              <a:t>Welcome to today’s presentation. This presentation was developed under the U.S. Environmental Protection Agency Office of Water. </a:t>
            </a:r>
          </a:p>
          <a:p>
            <a:endParaRPr lang="en-US" dirty="0"/>
          </a:p>
          <a:p>
            <a:r>
              <a:rPr lang="en-US" dirty="0"/>
              <a:t>Today’s presentation is organized into four parts, each of which answers a question:</a:t>
            </a:r>
          </a:p>
          <a:p>
            <a:pPr marL="171450" indent="-171450">
              <a:buFont typeface="Arial" panose="020B0604020202020204" pitchFamily="34" charset="0"/>
              <a:buChar char="•"/>
            </a:pPr>
            <a:r>
              <a:rPr lang="en-US" dirty="0"/>
              <a:t>What are water system partnerships?</a:t>
            </a:r>
          </a:p>
          <a:p>
            <a:pPr marL="171450" indent="-171450">
              <a:buFont typeface="Arial" panose="020B0604020202020204" pitchFamily="34" charset="0"/>
              <a:buChar char="•"/>
            </a:pPr>
            <a:r>
              <a:rPr lang="en-US" dirty="0"/>
              <a:t>How do partnerships benefit water systems and customers?</a:t>
            </a:r>
          </a:p>
          <a:p>
            <a:pPr marL="171450" indent="-171450">
              <a:buFont typeface="Arial" panose="020B0604020202020204" pitchFamily="34" charset="0"/>
              <a:buChar char="•"/>
            </a:pPr>
            <a:r>
              <a:rPr lang="en-US" dirty="0"/>
              <a:t>What are the financial implications for a partnership?</a:t>
            </a:r>
          </a:p>
          <a:p>
            <a:pPr marL="171450" indent="-171450">
              <a:buFont typeface="Arial" panose="020B0604020202020204" pitchFamily="34" charset="0"/>
              <a:buChar char="•"/>
            </a:pPr>
            <a:r>
              <a:rPr lang="en-US" dirty="0"/>
              <a:t>And, how can you create a partnership?</a:t>
            </a:r>
          </a:p>
        </p:txBody>
      </p:sp>
      <p:sp>
        <p:nvSpPr>
          <p:cNvPr id="4" name="Slide Number Placeholder 3"/>
          <p:cNvSpPr>
            <a:spLocks noGrp="1"/>
          </p:cNvSpPr>
          <p:nvPr>
            <p:ph type="sldNum" sz="quarter" idx="5"/>
          </p:nvPr>
        </p:nvSpPr>
        <p:spPr/>
        <p:txBody>
          <a:bodyPr/>
          <a:lstStyle/>
          <a:p>
            <a:fld id="{B50FB5AF-5AC3-DC4E-99EC-4ED94D6DB19A}" type="slidenum">
              <a:rPr lang="en-US" smtClean="0"/>
              <a:pPr/>
              <a:t>1</a:t>
            </a:fld>
            <a:endParaRPr lang="en-US" dirty="0"/>
          </a:p>
        </p:txBody>
      </p:sp>
      <p:sp>
        <p:nvSpPr>
          <p:cNvPr id="7" name="Slide Image Placeholder 6">
            <a:extLst>
              <a:ext uri="{FF2B5EF4-FFF2-40B4-BE49-F238E27FC236}">
                <a16:creationId xmlns:a16="http://schemas.microsoft.com/office/drawing/2014/main" id="{CF6079BF-6DB8-45B3-8944-9AA17C1931E1}"/>
              </a:ext>
            </a:extLst>
          </p:cNvPr>
          <p:cNvSpPr>
            <a:spLocks noGrp="1" noRot="1" noChangeAspect="1"/>
          </p:cNvSpPr>
          <p:nvPr>
            <p:ph type="sldImg"/>
          </p:nvPr>
        </p:nvSpPr>
        <p:spPr/>
      </p:sp>
    </p:spTree>
    <p:extLst>
      <p:ext uri="{BB962C8B-B14F-4D97-AF65-F5344CB8AC3E}">
        <p14:creationId xmlns:p14="http://schemas.microsoft.com/office/powerpoint/2010/main" val="1997390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i="1" dirty="0"/>
              <a:t>[</a:t>
            </a:r>
            <a:r>
              <a:rPr lang="en-US" sz="1200" b="0" i="1" u="none" strike="noStrike" kern="1200" dirty="0">
                <a:solidFill>
                  <a:schemeClr val="tx1"/>
                </a:solidFill>
                <a:effectLst/>
                <a:latin typeface="+mn-lt"/>
                <a:ea typeface="+mn-ea"/>
                <a:cs typeface="+mn-cs"/>
              </a:rPr>
              <a:t>This slide contains animation – click to reveal the example]</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Joint Power Agencies are partnerships that create a new entity to serve the </a:t>
            </a:r>
            <a:r>
              <a:rPr lang="en-US" dirty="0"/>
              <a:t>water </a:t>
            </a:r>
            <a:r>
              <a:rPr lang="en-US" sz="1200" b="0" i="0" u="none" strike="noStrike" kern="1200" dirty="0">
                <a:solidFill>
                  <a:schemeClr val="tx1"/>
                </a:solidFill>
                <a:effectLst/>
                <a:latin typeface="+mn-lt"/>
                <a:ea typeface="+mn-ea"/>
                <a:cs typeface="+mn-cs"/>
              </a:rPr>
              <a:t>systems that formed it. In this partnership type, </a:t>
            </a:r>
            <a:r>
              <a:rPr lang="en-US" dirty="0"/>
              <a:t>water </a:t>
            </a:r>
            <a:r>
              <a:rPr lang="en-US" sz="1200" b="0" i="0" u="none" strike="noStrike" kern="1200" dirty="0">
                <a:solidFill>
                  <a:schemeClr val="tx1"/>
                </a:solidFill>
                <a:effectLst/>
                <a:latin typeface="+mn-lt"/>
                <a:ea typeface="+mn-ea"/>
                <a:cs typeface="+mn-cs"/>
              </a:rPr>
              <a:t>systems might share management, operators, facilities, or source water. </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Joint Power Agencies should include an understanding of how management/operators could be shared between </a:t>
            </a:r>
            <a:r>
              <a:rPr lang="en-US" dirty="0"/>
              <a:t>water </a:t>
            </a:r>
            <a:r>
              <a:rPr lang="en-US" sz="1200" b="0" i="0" u="none" strike="noStrike" kern="1200" dirty="0">
                <a:solidFill>
                  <a:schemeClr val="tx1"/>
                </a:solidFill>
                <a:effectLst/>
                <a:latin typeface="+mn-lt"/>
                <a:ea typeface="+mn-ea"/>
                <a:cs typeface="+mn-cs"/>
              </a:rPr>
              <a:t>systems; a system of checks and balances to ensure that all </a:t>
            </a:r>
            <a:r>
              <a:rPr lang="en-US" dirty="0"/>
              <a:t>water </a:t>
            </a:r>
            <a:r>
              <a:rPr lang="en-US" sz="1200" b="0" i="0" u="none" strike="noStrike" kern="1200" dirty="0">
                <a:solidFill>
                  <a:schemeClr val="tx1"/>
                </a:solidFill>
                <a:effectLst/>
                <a:latin typeface="+mn-lt"/>
                <a:ea typeface="+mn-ea"/>
                <a:cs typeface="+mn-cs"/>
              </a:rPr>
              <a:t>systems involved are holding up their end of the deal and staying on top of their capacity needs; and</a:t>
            </a:r>
            <a:r>
              <a:rPr lang="en-US" sz="1200" b="0" i="0" kern="1200" dirty="0">
                <a:solidFill>
                  <a:schemeClr val="tx1"/>
                </a:solidFill>
                <a:effectLst/>
                <a:latin typeface="+mn-lt"/>
                <a:ea typeface="+mn-ea"/>
                <a:cs typeface="+mn-cs"/>
              </a:rPr>
              <a:t>​ a </a:t>
            </a:r>
            <a:r>
              <a:rPr lang="en-US" sz="1200" b="0" i="0" u="none" strike="noStrike" kern="1200" dirty="0">
                <a:solidFill>
                  <a:schemeClr val="tx1"/>
                </a:solidFill>
                <a:effectLst/>
                <a:latin typeface="+mn-lt"/>
                <a:ea typeface="+mn-ea"/>
                <a:cs typeface="+mn-cs"/>
              </a:rPr>
              <a:t>new hierarchy or employee management system to have levels of accountability</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1" u="none" strike="noStrike" kern="1200" dirty="0">
                <a:solidFill>
                  <a:schemeClr val="tx1"/>
                </a:solidFill>
                <a:effectLst/>
                <a:latin typeface="+mn-lt"/>
                <a:ea typeface="+mn-ea"/>
                <a:cs typeface="+mn-cs"/>
              </a:rPr>
              <a:t>[CLICK]</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In this example of Joint Power Agency, 11 water systems in Texas faced over-pumping of the Edwards Aquifer. The Texas Water Development Board encouraged the water systems to form the Canyon Regional Water Authority (CRWA) to manage water use and plan for long-term sustainability.</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1" u="sng" kern="1200" dirty="0">
                <a:solidFill>
                  <a:schemeClr val="tx1"/>
                </a:solidFill>
                <a:effectLst/>
                <a:latin typeface="+mn-lt"/>
                <a:ea typeface="+mn-ea"/>
                <a:cs typeface="+mn-cs"/>
              </a:rPr>
              <a:t>[</a:t>
            </a:r>
            <a:r>
              <a:rPr lang="en-US" sz="1200" b="0" i="1" u="none" strike="noStrike" kern="1200" dirty="0">
                <a:solidFill>
                  <a:schemeClr val="tx1"/>
                </a:solidFill>
                <a:effectLst/>
                <a:latin typeface="+mn-lt"/>
                <a:ea typeface="+mn-ea"/>
                <a:cs typeface="+mn-cs"/>
              </a:rPr>
              <a:t>More information for this case study can be found in EPA’s </a:t>
            </a:r>
            <a:r>
              <a:rPr lang="en-US" sz="1200" b="0" i="1" u="sng" kern="1200" dirty="0">
                <a:solidFill>
                  <a:schemeClr val="tx1"/>
                </a:solidFill>
                <a:effectLst/>
                <a:latin typeface="+mn-lt"/>
                <a:ea typeface="+mn-ea"/>
                <a:cs typeface="+mn-cs"/>
              </a:rPr>
              <a:t>Gaining Operational and Managerial Efficiencies Through Water System Partnerships</a:t>
            </a:r>
            <a:r>
              <a:rPr lang="en-US" sz="1200" b="0" i="1" u="none" strike="noStrike" kern="1200" dirty="0">
                <a:solidFill>
                  <a:schemeClr val="tx1"/>
                </a:solidFill>
                <a:effectLst/>
                <a:latin typeface="+mn-lt"/>
                <a:ea typeface="+mn-ea"/>
                <a:cs typeface="+mn-cs"/>
              </a:rPr>
              <a:t>: </a:t>
            </a:r>
            <a:r>
              <a:rPr lang="en-US" sz="1200" b="0" i="1" u="sng" strike="noStrike" kern="1200" dirty="0">
                <a:solidFill>
                  <a:schemeClr val="tx1"/>
                </a:solidFill>
                <a:effectLst/>
                <a:latin typeface="+mn-lt"/>
                <a:ea typeface="+mn-ea"/>
                <a:cs typeface="+mn-cs"/>
                <a:hlinkClick r:id="rId3"/>
              </a:rPr>
              <a:t>https://nepis.epa.gov/Exe/ZyPDF.cgi/P1006MD0.PDF?Dockey=P1006MD0.PDF</a:t>
            </a:r>
            <a:r>
              <a:rPr lang="en-US" sz="1200" b="0" i="1" u="none" strike="noStrike" kern="1200" dirty="0">
                <a:solidFill>
                  <a:schemeClr val="tx1"/>
                </a:solidFill>
                <a:effectLst/>
                <a:latin typeface="+mn-lt"/>
                <a:ea typeface="+mn-ea"/>
                <a:cs typeface="+mn-cs"/>
              </a:rPr>
              <a:t> and in the WSP Training Toolbox Organizer and Facilitator’s Guide]</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1" u="none" strike="noStrike" kern="1200" dirty="0">
                <a:solidFill>
                  <a:schemeClr val="tx1"/>
                </a:solidFill>
                <a:effectLst/>
                <a:latin typeface="+mn-lt"/>
                <a:ea typeface="+mn-ea"/>
                <a:cs typeface="+mn-cs"/>
              </a:rPr>
              <a:t>[Additional detailed case studies can be found on EPA’s Water System Partnerships Case Study Map: </a:t>
            </a:r>
            <a:r>
              <a:rPr lang="en-US" sz="1200" b="0" i="1" u="sng" strike="noStrike" kern="1200" dirty="0">
                <a:solidFill>
                  <a:schemeClr val="tx1"/>
                </a:solidFill>
                <a:effectLst/>
                <a:latin typeface="+mn-lt"/>
                <a:ea typeface="+mn-ea"/>
                <a:cs typeface="+mn-cs"/>
                <a:hlinkClick r:id="rId4"/>
              </a:rPr>
              <a:t>https://epa.maps.arcgis.com/apps/Cascade/index.html?appid=a99dcae5390449e88ea74e4a7e3fcb07</a:t>
            </a:r>
            <a:r>
              <a:rPr lang="en-US" sz="1200" b="0" i="1" u="none" strike="noStrike"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u="sng" dirty="0">
              <a:solidFill>
                <a:schemeClr val="bg1"/>
              </a:solidFill>
            </a:endParaRPr>
          </a:p>
        </p:txBody>
      </p:sp>
      <p:sp>
        <p:nvSpPr>
          <p:cNvPr id="4" name="Slide Number Placeholder 3"/>
          <p:cNvSpPr>
            <a:spLocks noGrp="1"/>
          </p:cNvSpPr>
          <p:nvPr>
            <p:ph type="sldNum" sz="quarter" idx="5"/>
          </p:nvPr>
        </p:nvSpPr>
        <p:spPr/>
        <p:txBody>
          <a:bodyPr/>
          <a:lstStyle/>
          <a:p>
            <a:fld id="{B50FB5AF-5AC3-DC4E-99EC-4ED94D6DB19A}" type="slidenum">
              <a:rPr lang="en-US" smtClean="0"/>
              <a:t>10</a:t>
            </a:fld>
            <a:endParaRPr lang="en-US" dirty="0"/>
          </a:p>
        </p:txBody>
      </p:sp>
    </p:spTree>
    <p:extLst>
      <p:ext uri="{BB962C8B-B14F-4D97-AF65-F5344CB8AC3E}">
        <p14:creationId xmlns:p14="http://schemas.microsoft.com/office/powerpoint/2010/main" val="1968520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1" u="none" strike="noStrike" kern="1200" dirty="0">
                <a:solidFill>
                  <a:schemeClr val="tx1"/>
                </a:solidFill>
                <a:effectLst/>
                <a:latin typeface="+mn-lt"/>
                <a:ea typeface="+mn-ea"/>
                <a:cs typeface="+mn-cs"/>
              </a:rPr>
              <a:t>[This slide contains animation – click to reveal the example]</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Ownership Transfer is a type of partnership where a merger or mutual transfer of an existing entity or newly created entity takes place. This is usually in the form of one </a:t>
            </a:r>
            <a:r>
              <a:rPr lang="en-US" dirty="0"/>
              <a:t>water </a:t>
            </a:r>
            <a:r>
              <a:rPr lang="en-US" sz="1200" b="0" i="0" u="none" strike="noStrike" kern="1200" dirty="0">
                <a:solidFill>
                  <a:schemeClr val="tx1"/>
                </a:solidFill>
                <a:effectLst/>
                <a:latin typeface="+mn-lt"/>
                <a:ea typeface="+mn-ea"/>
                <a:cs typeface="+mn-cs"/>
              </a:rPr>
              <a:t>system acquiring another, or one </a:t>
            </a:r>
            <a:r>
              <a:rPr lang="en-US" dirty="0"/>
              <a:t>water </a:t>
            </a:r>
            <a:r>
              <a:rPr lang="en-US" sz="1200" b="0" i="0" u="none" strike="noStrike" kern="1200" dirty="0">
                <a:solidFill>
                  <a:schemeClr val="tx1"/>
                </a:solidFill>
                <a:effectLst/>
                <a:latin typeface="+mn-lt"/>
                <a:ea typeface="+mn-ea"/>
                <a:cs typeface="+mn-cs"/>
              </a:rPr>
              <a:t>system formally connecting to another through a physical, financial, and managerial connection. Ownership Transfer can address severe problems (e.g., source water issues) that may not be solved by other types of partnerships.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1" u="none" strike="noStrike" kern="1200" dirty="0">
                <a:solidFill>
                  <a:schemeClr val="tx1"/>
                </a:solidFill>
                <a:effectLst/>
                <a:latin typeface="+mn-lt"/>
                <a:ea typeface="+mn-ea"/>
                <a:cs typeface="+mn-cs"/>
              </a:rPr>
              <a:t>[CLICK]</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In this example of Ownership Transfer, the Isle of Pines water system, located in South Carolina, suffered from a poor-quality ground water source, an untrained operator, and frequent distribution line breaks. The neighboring Town of Chapin extended drinking water service to Isle of Pines and assumed ownership of the water system to address the issues.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1" u="sng" kern="1200" dirty="0">
                <a:solidFill>
                  <a:schemeClr val="tx1"/>
                </a:solidFill>
                <a:effectLst/>
                <a:latin typeface="+mn-lt"/>
                <a:ea typeface="+mn-ea"/>
                <a:cs typeface="+mn-cs"/>
              </a:rPr>
              <a:t>[</a:t>
            </a:r>
            <a:r>
              <a:rPr lang="en-US" sz="1200" b="0" i="1" u="none" strike="noStrike" kern="1200" dirty="0">
                <a:solidFill>
                  <a:schemeClr val="tx1"/>
                </a:solidFill>
                <a:effectLst/>
                <a:latin typeface="+mn-lt"/>
                <a:ea typeface="+mn-ea"/>
                <a:cs typeface="+mn-cs"/>
              </a:rPr>
              <a:t>More information for this case study can be found in EPA’s </a:t>
            </a:r>
            <a:r>
              <a:rPr lang="en-US" sz="1200" b="0" i="1" u="sng" kern="1200" dirty="0">
                <a:solidFill>
                  <a:schemeClr val="tx1"/>
                </a:solidFill>
                <a:effectLst/>
                <a:latin typeface="+mn-lt"/>
                <a:ea typeface="+mn-ea"/>
                <a:cs typeface="+mn-cs"/>
              </a:rPr>
              <a:t>System Partnership Solutions to Improve Public Health Protection Volume II</a:t>
            </a:r>
            <a:r>
              <a:rPr lang="en-US" sz="1200" b="0" i="1" u="none" strike="noStrike" kern="1200" dirty="0">
                <a:solidFill>
                  <a:schemeClr val="tx1"/>
                </a:solidFill>
                <a:effectLst/>
                <a:latin typeface="+mn-lt"/>
                <a:ea typeface="+mn-ea"/>
                <a:cs typeface="+mn-cs"/>
              </a:rPr>
              <a:t>: </a:t>
            </a:r>
            <a:r>
              <a:rPr lang="en-US" sz="1200" b="0" i="1" u="sng" strike="noStrike" kern="1200" dirty="0">
                <a:solidFill>
                  <a:schemeClr val="tx1"/>
                </a:solidFill>
                <a:effectLst/>
                <a:latin typeface="+mn-lt"/>
                <a:ea typeface="+mn-ea"/>
                <a:cs typeface="+mn-cs"/>
                <a:hlinkClick r:id="rId3"/>
              </a:rPr>
              <a:t>https://nepis.epa.gov/Exe/ZyPDF.cgi/P100399Z.PDF?Dockey=P100399Z.PDF</a:t>
            </a:r>
            <a:r>
              <a:rPr lang="en-US" sz="1200" b="0" i="1" u="none" strike="noStrike" kern="1200" dirty="0">
                <a:solidFill>
                  <a:schemeClr val="tx1"/>
                </a:solidFill>
                <a:effectLst/>
                <a:latin typeface="+mn-lt"/>
                <a:ea typeface="+mn-ea"/>
                <a:cs typeface="+mn-cs"/>
              </a:rPr>
              <a:t> and in the Organizer and Facilitator’s Guide]</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1" u="none" strike="noStrike" kern="1200" dirty="0">
                <a:solidFill>
                  <a:schemeClr val="tx1"/>
                </a:solidFill>
                <a:effectLst/>
                <a:latin typeface="+mn-lt"/>
                <a:ea typeface="+mn-ea"/>
                <a:cs typeface="+mn-cs"/>
              </a:rPr>
              <a:t>[Additional detailed case studies can be found on EPA’s Water System Partnerships Case Study Map: </a:t>
            </a:r>
            <a:r>
              <a:rPr lang="en-US" sz="1200" b="0" i="1" u="sng" strike="noStrike" kern="1200" dirty="0">
                <a:solidFill>
                  <a:schemeClr val="tx1"/>
                </a:solidFill>
                <a:effectLst/>
                <a:latin typeface="+mn-lt"/>
                <a:ea typeface="+mn-ea"/>
                <a:cs typeface="+mn-cs"/>
                <a:hlinkClick r:id="rId4"/>
              </a:rPr>
              <a:t>https://epa.maps.arcgis.com/apps/Cascade/index.html?appid=a99dcae5390449e88ea74e4a7e3fcb07</a:t>
            </a:r>
            <a:r>
              <a:rPr lang="en-US" sz="1200" b="0" i="1" u="none" strike="noStrike"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50FB5AF-5AC3-DC4E-99EC-4ED94D6DB19A}" type="slidenum">
              <a:rPr lang="en-US" smtClean="0"/>
              <a:t>11</a:t>
            </a:fld>
            <a:endParaRPr lang="en-US" dirty="0"/>
          </a:p>
        </p:txBody>
      </p:sp>
    </p:spTree>
    <p:extLst>
      <p:ext uri="{BB962C8B-B14F-4D97-AF65-F5344CB8AC3E}">
        <p14:creationId xmlns:p14="http://schemas.microsoft.com/office/powerpoint/2010/main" val="2602632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dirty="0"/>
              <a:t>Now that we have a good understanding of types of water system partnerships, let’s explore how partnerships benefit water systems and customers.</a:t>
            </a:r>
          </a:p>
          <a:p>
            <a:endParaRPr lang="en-US" dirty="0"/>
          </a:p>
        </p:txBody>
      </p:sp>
      <p:sp>
        <p:nvSpPr>
          <p:cNvPr id="4" name="Slide Number Placeholder 3"/>
          <p:cNvSpPr>
            <a:spLocks noGrp="1"/>
          </p:cNvSpPr>
          <p:nvPr>
            <p:ph type="sldNum" sz="quarter" idx="5"/>
          </p:nvPr>
        </p:nvSpPr>
        <p:spPr/>
        <p:txBody>
          <a:bodyPr/>
          <a:lstStyle/>
          <a:p>
            <a:fld id="{B50FB5AF-5AC3-DC4E-99EC-4ED94D6DB19A}" type="slidenum">
              <a:rPr lang="en-US" smtClean="0"/>
              <a:t>12</a:t>
            </a:fld>
            <a:endParaRPr lang="en-US" dirty="0"/>
          </a:p>
        </p:txBody>
      </p:sp>
    </p:spTree>
    <p:extLst>
      <p:ext uri="{BB962C8B-B14F-4D97-AF65-F5344CB8AC3E}">
        <p14:creationId xmlns:p14="http://schemas.microsoft.com/office/powerpoint/2010/main" val="1461591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There are immediate and long-term benefits of partnerships. It is important to recognize the benefits the water system or customer might need before determining the type of partnership needed.</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For the </a:t>
            </a:r>
            <a:r>
              <a:rPr lang="en-US" b="1" dirty="0"/>
              <a:t>water </a:t>
            </a:r>
            <a:r>
              <a:rPr lang="en-US" sz="1200" b="1" i="0" u="none" strike="noStrike" kern="1200" baseline="0" dirty="0">
                <a:solidFill>
                  <a:schemeClr val="tx1"/>
                </a:solidFill>
                <a:latin typeface="+mn-lt"/>
                <a:ea typeface="+mn-ea"/>
                <a:cs typeface="+mn-cs"/>
              </a:rPr>
              <a:t>system</a:t>
            </a:r>
            <a:r>
              <a:rPr lang="en-US" sz="1200" b="0" i="0" u="none" strike="noStrike" kern="1200" baseline="0" dirty="0">
                <a:solidFill>
                  <a:schemeClr val="tx1"/>
                </a:solidFill>
                <a:latin typeface="+mn-lt"/>
                <a:ea typeface="+mn-ea"/>
                <a:cs typeface="+mn-cs"/>
              </a:rPr>
              <a:t>, partnerships can help with technical, managerial, or financial challenges that are both short and long-term. The water system also benefits by having economies of scale, long-term savings, improved customer service, additional planning, and improved public health protection and emergency response.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When </a:t>
            </a:r>
            <a:r>
              <a:rPr lang="en-US" dirty="0"/>
              <a:t>water </a:t>
            </a:r>
            <a:r>
              <a:rPr lang="en-US" sz="1200" b="0" i="0" u="none" strike="noStrike" kern="1200" baseline="0" dirty="0">
                <a:solidFill>
                  <a:schemeClr val="tx1"/>
                </a:solidFill>
                <a:latin typeface="+mn-lt"/>
                <a:ea typeface="+mn-ea"/>
                <a:cs typeface="+mn-cs"/>
              </a:rPr>
              <a:t>systems engage in partnerships that are designed to help overcome specific challenges, the </a:t>
            </a:r>
            <a:r>
              <a:rPr lang="en-US" sz="1200" b="1" i="0" u="none" strike="noStrike" kern="1200" baseline="0" dirty="0">
                <a:solidFill>
                  <a:schemeClr val="tx1"/>
                </a:solidFill>
                <a:latin typeface="+mn-lt"/>
                <a:ea typeface="+mn-ea"/>
                <a:cs typeface="+mn-cs"/>
              </a:rPr>
              <a:t>state programs </a:t>
            </a:r>
            <a:r>
              <a:rPr lang="en-US" sz="1200" b="0" i="0" u="none" strike="noStrike" kern="1200" baseline="0" dirty="0">
                <a:solidFill>
                  <a:schemeClr val="tx1"/>
                </a:solidFill>
                <a:latin typeface="+mn-lt"/>
                <a:ea typeface="+mn-ea"/>
                <a:cs typeface="+mn-cs"/>
              </a:rPr>
              <a:t>may see enhanced compliance, resource savings, improved customer relations, and public health protection.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Finally, partnerships can help provide </a:t>
            </a:r>
            <a:r>
              <a:rPr lang="en-US" sz="1200" b="1" i="0" u="none" strike="noStrike" kern="1200" baseline="0" dirty="0">
                <a:solidFill>
                  <a:schemeClr val="tx1"/>
                </a:solidFill>
                <a:latin typeface="+mn-lt"/>
                <a:ea typeface="+mn-ea"/>
                <a:cs typeface="+mn-cs"/>
              </a:rPr>
              <a:t>customers</a:t>
            </a:r>
            <a:r>
              <a:rPr lang="en-US" sz="1200" b="0" i="0" u="none" strike="noStrike" kern="1200" baseline="0" dirty="0">
                <a:solidFill>
                  <a:schemeClr val="tx1"/>
                </a:solidFill>
                <a:latin typeface="+mn-lt"/>
                <a:ea typeface="+mn-ea"/>
                <a:cs typeface="+mn-cs"/>
              </a:rPr>
              <a:t> with improved water quality, increased reliability of water service, public health protection, and increased customer confidence, and community and economic development.</a:t>
            </a: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Successfully implemented partnerships are a win-win for the whole community!</a:t>
            </a:r>
          </a:p>
        </p:txBody>
      </p:sp>
      <p:sp>
        <p:nvSpPr>
          <p:cNvPr id="4" name="Slide Number Placeholder 3"/>
          <p:cNvSpPr>
            <a:spLocks noGrp="1"/>
          </p:cNvSpPr>
          <p:nvPr>
            <p:ph type="sldNum" sz="quarter" idx="5"/>
          </p:nvPr>
        </p:nvSpPr>
        <p:spPr/>
        <p:txBody>
          <a:bodyPr/>
          <a:lstStyle/>
          <a:p>
            <a:fld id="{B50FB5AF-5AC3-DC4E-99EC-4ED94D6DB19A}" type="slidenum">
              <a:rPr lang="en-US" smtClean="0"/>
              <a:t>13</a:t>
            </a:fld>
            <a:endParaRPr lang="en-US" dirty="0"/>
          </a:p>
        </p:txBody>
      </p:sp>
    </p:spTree>
    <p:extLst>
      <p:ext uri="{BB962C8B-B14F-4D97-AF65-F5344CB8AC3E}">
        <p14:creationId xmlns:p14="http://schemas.microsoft.com/office/powerpoint/2010/main" val="2815720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For you or water systems in your community to benefit from partnerships, you should generally follow these steps to strategically evaluate the potential partnership possibilities.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First, you should understand </a:t>
            </a:r>
            <a:r>
              <a:rPr lang="en-US" b="1" dirty="0"/>
              <a:t>strengths and challenges </a:t>
            </a:r>
            <a:r>
              <a:rPr lang="en-US" b="0" dirty="0"/>
              <a:t>by assessing </a:t>
            </a:r>
            <a:r>
              <a:rPr lang="en-US" dirty="0"/>
              <a:t>the technical, managerial, and financial characteristics of the water system. Next, you should identify </a:t>
            </a:r>
            <a:r>
              <a:rPr lang="en-US" b="1" dirty="0"/>
              <a:t>potential</a:t>
            </a:r>
            <a:r>
              <a:rPr lang="en-US" dirty="0"/>
              <a:t> partners by evaluating </a:t>
            </a:r>
            <a:r>
              <a:rPr lang="en-US" dirty="0">
                <a:highlight>
                  <a:srgbClr val="FFFF00"/>
                </a:highlight>
              </a:rPr>
              <a:t>certain considerations, such as physical condition, state policies, and needs of all water systems</a:t>
            </a:r>
            <a:r>
              <a:rPr lang="en-US" dirty="0"/>
              <a:t>. Third, you should assess the </a:t>
            </a:r>
            <a:r>
              <a:rPr lang="en-US" b="1" dirty="0"/>
              <a:t>practicality</a:t>
            </a:r>
            <a:r>
              <a:rPr lang="en-US" dirty="0"/>
              <a:t> of partnerships by evaluating the </a:t>
            </a:r>
            <a:r>
              <a:rPr lang="en-US" b="1" dirty="0"/>
              <a:t>advantages</a:t>
            </a:r>
            <a:r>
              <a:rPr lang="en-US" dirty="0"/>
              <a:t> and </a:t>
            </a:r>
            <a:r>
              <a:rPr lang="en-US" b="1" dirty="0"/>
              <a:t>disadvantages</a:t>
            </a:r>
            <a:r>
              <a:rPr lang="en-US" dirty="0"/>
              <a:t> of potential partnership </a:t>
            </a:r>
            <a:r>
              <a:rPr lang="en-US" b="0" dirty="0"/>
              <a:t>type</a:t>
            </a:r>
            <a:r>
              <a:rPr lang="en-US" dirty="0"/>
              <a:t>(s). Fourth, you should understand your </a:t>
            </a:r>
            <a:r>
              <a:rPr lang="en-US" b="1" dirty="0"/>
              <a:t>champions, allies, and stakeholders</a:t>
            </a:r>
            <a:r>
              <a:rPr lang="en-US" dirty="0"/>
              <a:t>.</a:t>
            </a:r>
          </a:p>
          <a:p>
            <a:pPr marL="0" indent="0">
              <a:buFont typeface="+mj-lt"/>
              <a:buNone/>
            </a:pPr>
            <a:endParaRPr lang="en-US" dirty="0"/>
          </a:p>
          <a:p>
            <a:pPr marL="0" indent="0">
              <a:buFont typeface="+mj-lt"/>
              <a:buNone/>
            </a:pPr>
            <a:r>
              <a:rPr lang="en-US" dirty="0"/>
              <a:t>We will review the steps in detail on the next slides.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50FB5AF-5AC3-DC4E-99EC-4ED94D6DB19A}" type="slidenum">
              <a:rPr lang="en-US" smtClean="0"/>
              <a:t>14</a:t>
            </a:fld>
            <a:endParaRPr lang="en-US" dirty="0"/>
          </a:p>
        </p:txBody>
      </p:sp>
    </p:spTree>
    <p:extLst>
      <p:ext uri="{BB962C8B-B14F-4D97-AF65-F5344CB8AC3E}">
        <p14:creationId xmlns:p14="http://schemas.microsoft.com/office/powerpoint/2010/main" val="1552740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i="0" dirty="0"/>
              <a:t>Before engaging in a partnership, you should analyze the strengths and challenges of your water system to consider how a partnership could help. You should consider if you</a:t>
            </a:r>
            <a:r>
              <a:rPr lang="en-US" dirty="0"/>
              <a:t> could </a:t>
            </a:r>
            <a:r>
              <a:rPr lang="en-US" b="1" dirty="0"/>
              <a:t>share</a:t>
            </a:r>
            <a:r>
              <a:rPr lang="en-US" dirty="0"/>
              <a:t> or </a:t>
            </a:r>
            <a:r>
              <a:rPr lang="en-US" b="1" dirty="0"/>
              <a:t>leverage</a:t>
            </a:r>
            <a:r>
              <a:rPr lang="en-US" dirty="0"/>
              <a:t> your strengths by partnering to help another water system, or if a partnership could help your water system </a:t>
            </a:r>
            <a:r>
              <a:rPr lang="en-US" b="1" dirty="0"/>
              <a:t>overcome</a:t>
            </a:r>
            <a:r>
              <a:rPr lang="en-US" dirty="0"/>
              <a:t> challenges or increase capacity.</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dirty="0"/>
          </a:p>
          <a:p>
            <a:endParaRPr lang="en-US" i="0" dirty="0"/>
          </a:p>
        </p:txBody>
      </p:sp>
      <p:sp>
        <p:nvSpPr>
          <p:cNvPr id="4" name="Slide Number Placeholder 3"/>
          <p:cNvSpPr>
            <a:spLocks noGrp="1"/>
          </p:cNvSpPr>
          <p:nvPr>
            <p:ph type="sldNum" sz="quarter" idx="5"/>
          </p:nvPr>
        </p:nvSpPr>
        <p:spPr/>
        <p:txBody>
          <a:bodyPr/>
          <a:lstStyle/>
          <a:p>
            <a:fld id="{B50FB5AF-5AC3-DC4E-99EC-4ED94D6DB19A}" type="slidenum">
              <a:rPr lang="en-US" smtClean="0"/>
              <a:t>15</a:t>
            </a:fld>
            <a:endParaRPr lang="en-US" dirty="0"/>
          </a:p>
        </p:txBody>
      </p:sp>
    </p:spTree>
    <p:extLst>
      <p:ext uri="{BB962C8B-B14F-4D97-AF65-F5344CB8AC3E}">
        <p14:creationId xmlns:p14="http://schemas.microsoft.com/office/powerpoint/2010/main" val="931840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[This slide contains animation – click to reveal a reflection question]​</a:t>
            </a:r>
          </a:p>
          <a:p>
            <a:pPr lvl="0"/>
            <a:r>
              <a:rPr lang="en-US" dirty="0"/>
              <a:t>These bulleted points are technical, managerial, and financial characteristics that water systems should focus on to understand the strengths and challenges of their water systems. Characteristics should be considered for both now and the future. </a:t>
            </a:r>
          </a:p>
          <a:p>
            <a:pPr lvl="0"/>
            <a:endParaRPr lang="en-US" dirty="0"/>
          </a:p>
          <a:p>
            <a:pPr lvl="0"/>
            <a:r>
              <a:rPr lang="en-US" b="1" dirty="0"/>
              <a:t>Technical</a:t>
            </a:r>
            <a:r>
              <a:rPr lang="en-US" dirty="0"/>
              <a:t> characteristics include the physical condition of your existing facilities (e.g., age, deterioration), the adequacy of your water system’s existing infrastructure and equipment, the supply quality or quantity of your water system (e.g., sufficiency of supply to meet customer demand), the needs of your water system (e.g., equipment, increased water supply), and your water system’s service area, the boundaries and population of your service area (e.g., population growth or decline within the service area), as well as the level of technical expertise held by operators (e.g., appropriate operator certification/expertise).</a:t>
            </a:r>
          </a:p>
          <a:p>
            <a:pPr lvl="0"/>
            <a:endParaRPr lang="en-US" dirty="0"/>
          </a:p>
          <a:p>
            <a:pPr lvl="0"/>
            <a:r>
              <a:rPr lang="en-US" b="1" dirty="0"/>
              <a:t>Managerial</a:t>
            </a:r>
            <a:r>
              <a:rPr lang="en-US" dirty="0"/>
              <a:t> characteristics include the level of service of resources for your water system (e.g., funding, staff, source water), the experience of staff members, and possible administrative or political barriers. </a:t>
            </a:r>
          </a:p>
          <a:p>
            <a:pPr lvl="0"/>
            <a:endParaRPr lang="en-US" dirty="0"/>
          </a:p>
          <a:p>
            <a:pPr lvl="0"/>
            <a:r>
              <a:rPr lang="en-US" b="1" dirty="0"/>
              <a:t>Financial</a:t>
            </a:r>
            <a:r>
              <a:rPr lang="en-US" dirty="0"/>
              <a:t> characteristics include your water system’s financial status (e.g., credit worthiness and revenue sufficiency) and any available and potential financing options (e.g., access to capital, funding procedures, grants, loans).</a:t>
            </a:r>
          </a:p>
          <a:p>
            <a:pPr lvl="0"/>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 you consider these characteristics, you should consider how a partnership could help your water system or how you could help others. You should also consider the following questions: </a:t>
            </a:r>
            <a:r>
              <a:rPr lang="en-US" sz="1800" dirty="0">
                <a:effectLst/>
                <a:latin typeface="Segoe UI" panose="020B0502040204020203" pitchFamily="34" charset="0"/>
              </a:rPr>
              <a:t>Do you have values and expectations set up? Are you able to track your performance over time? If so, are you meeting your goals or are there gaps in providing those services?</a:t>
            </a:r>
            <a:endParaRPr lang="en-US" sz="1800" dirty="0">
              <a:effectLst/>
              <a:latin typeface="Arial" panose="020B0604020202020204" pitchFamily="34" charset="0"/>
            </a:endParaRPr>
          </a:p>
          <a:p>
            <a:pPr lvl="0"/>
            <a:endParaRPr lang="en-US" dirty="0"/>
          </a:p>
          <a:p>
            <a:pPr lvl="0"/>
            <a:r>
              <a:rPr lang="en-US" i="1" dirty="0"/>
              <a:t>[CLICK]</a:t>
            </a:r>
          </a:p>
          <a:p>
            <a:pPr lvl="0"/>
            <a:r>
              <a:rPr lang="en-US" dirty="0"/>
              <a:t>Before we continue, let’s pause. I’d like you to jot down a few strengths and challenges of your water system, or a couple of water systems in your community. If you’re not sure, you can write down a few hypothetical questions that you’d ask water system personnel to get a better sense of their water system’s strengths and challenges. </a:t>
            </a:r>
          </a:p>
        </p:txBody>
      </p:sp>
      <p:sp>
        <p:nvSpPr>
          <p:cNvPr id="4" name="Slide Number Placeholder 3"/>
          <p:cNvSpPr>
            <a:spLocks noGrp="1"/>
          </p:cNvSpPr>
          <p:nvPr>
            <p:ph type="sldNum" sz="quarter" idx="5"/>
          </p:nvPr>
        </p:nvSpPr>
        <p:spPr/>
        <p:txBody>
          <a:bodyPr/>
          <a:lstStyle/>
          <a:p>
            <a:fld id="{B50FB5AF-5AC3-DC4E-99EC-4ED94D6DB19A}" type="slidenum">
              <a:rPr lang="en-US" smtClean="0"/>
              <a:pPr/>
              <a:t>16</a:t>
            </a:fld>
            <a:endParaRPr lang="en-US" dirty="0"/>
          </a:p>
        </p:txBody>
      </p:sp>
      <p:sp>
        <p:nvSpPr>
          <p:cNvPr id="7" name="Slide Image Placeholder 6">
            <a:extLst>
              <a:ext uri="{FF2B5EF4-FFF2-40B4-BE49-F238E27FC236}">
                <a16:creationId xmlns:a16="http://schemas.microsoft.com/office/drawing/2014/main" id="{D847147D-7838-472E-A5FE-050541E16DF3}"/>
              </a:ext>
            </a:extLst>
          </p:cNvPr>
          <p:cNvSpPr>
            <a:spLocks noGrp="1" noRot="1" noChangeAspect="1"/>
          </p:cNvSpPr>
          <p:nvPr>
            <p:ph type="sldImg"/>
          </p:nvPr>
        </p:nvSpPr>
        <p:spPr/>
      </p:sp>
    </p:spTree>
    <p:extLst>
      <p:ext uri="{BB962C8B-B14F-4D97-AF65-F5344CB8AC3E}">
        <p14:creationId xmlns:p14="http://schemas.microsoft.com/office/powerpoint/2010/main" val="289862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0" dirty="0"/>
              <a:t>This is a list of characteristics that you should consider when identifying potential partners. </a:t>
            </a:r>
            <a:r>
              <a:rPr lang="en-US" sz="1200" i="0" dirty="0"/>
              <a:t>Both present and future needs should be considered.</a:t>
            </a:r>
            <a:endParaRPr lang="en-US" i="0" dirty="0"/>
          </a:p>
          <a:p>
            <a:pPr marL="0" indent="0">
              <a:buFont typeface="Arial" panose="020B0604020202020204" pitchFamily="34" charset="0"/>
              <a:buNone/>
            </a:pPr>
            <a:endParaRPr lang="en-US" i="0" dirty="0"/>
          </a:p>
          <a:p>
            <a:pPr marL="171450" indent="-171450">
              <a:buFont typeface="Arial" panose="020B0604020202020204" pitchFamily="34" charset="0"/>
              <a:buChar char="•"/>
            </a:pPr>
            <a:r>
              <a:rPr lang="en-US" i="0" dirty="0"/>
              <a:t>First, you should consider the physical condition of a potential partner facility. If a facility is substandard in design or otherwise having significant deficiencies, physical interconnection or acquisition without interconnection might be needed. </a:t>
            </a:r>
          </a:p>
          <a:p>
            <a:pPr marL="171450" indent="-171450">
              <a:buFont typeface="Arial" panose="020B0604020202020204" pitchFamily="34" charset="0"/>
              <a:buChar char="•"/>
            </a:pPr>
            <a:r>
              <a:rPr lang="en-US" i="0" dirty="0"/>
              <a:t>Second, you should consider the geographical location of a potential partner. Interconnection of two water systems might be unlikely if the distance between water systems is too large or interconnection is too costly. Water systems might have environmental factors that could make connection challenging as well. </a:t>
            </a:r>
          </a:p>
          <a:p>
            <a:pPr marL="171450" indent="-171450">
              <a:buFont typeface="Arial" panose="020B0604020202020204" pitchFamily="34" charset="0"/>
              <a:buChar char="•"/>
            </a:pPr>
            <a:r>
              <a:rPr lang="en-US" i="0" dirty="0"/>
              <a:t>Third, you should consider the adequacy of your supply. Water systems might need to find an alternate source or adjust treatment techniques to accommodate for source limitations. Resolving supply-related challenges might also require substantial investment in treatment techniques or establishing an interconnection with a neighboring water system.</a:t>
            </a:r>
          </a:p>
          <a:p>
            <a:pPr marL="171450" indent="-171450">
              <a:buFont typeface="Arial" panose="020B0604020202020204" pitchFamily="34" charset="0"/>
              <a:buChar char="•"/>
            </a:pPr>
            <a:r>
              <a:rPr lang="en-US" i="0" dirty="0"/>
              <a:t>Fourth, you should consider common needs, as other water systems might be experiencing the same challenges. You should consider other water systems that might be using the same water source, using similar treatment methods, experiencing an increase in demand (or will in the future), or experiencing financial instability.</a:t>
            </a:r>
          </a:p>
          <a:p>
            <a:pPr marL="171450" indent="-171450">
              <a:buFont typeface="Arial" panose="020B0604020202020204" pitchFamily="34" charset="0"/>
              <a:buChar char="•"/>
            </a:pPr>
            <a:r>
              <a:rPr lang="en-US" i="0" dirty="0"/>
              <a:t>Fifth, you should consider state policies, as states have different policies with regards to partnerships. Some states encourage partnerships through incentive programs, while others do not. </a:t>
            </a:r>
            <a:endParaRPr lang="en-US" dirty="0"/>
          </a:p>
          <a:p>
            <a:pPr marL="171450" indent="-171450">
              <a:buFont typeface="Arial" panose="020B0604020202020204" pitchFamily="34" charset="0"/>
              <a:buChar char="•"/>
            </a:pPr>
            <a:r>
              <a:rPr lang="en-US" i="0" dirty="0"/>
              <a:t>Sixth, you should consider building off existing relationships to engage in partnerships activities or engaging additional partners.</a:t>
            </a:r>
          </a:p>
          <a:p>
            <a:pPr marL="171450" indent="-171450">
              <a:buFont typeface="Arial" panose="020B0604020202020204" pitchFamily="34" charset="0"/>
              <a:buChar char="•"/>
            </a:pPr>
            <a:r>
              <a:rPr lang="en-US" i="0" dirty="0"/>
              <a:t>Finally, you should consider your existing strengths and challenges, and the strengths and challenges of your potential partner.</a:t>
            </a:r>
          </a:p>
        </p:txBody>
      </p:sp>
      <p:sp>
        <p:nvSpPr>
          <p:cNvPr id="4" name="Slide Number Placeholder 3"/>
          <p:cNvSpPr>
            <a:spLocks noGrp="1"/>
          </p:cNvSpPr>
          <p:nvPr>
            <p:ph type="sldNum" sz="quarter" idx="5"/>
          </p:nvPr>
        </p:nvSpPr>
        <p:spPr/>
        <p:txBody>
          <a:bodyPr/>
          <a:lstStyle/>
          <a:p>
            <a:fld id="{B50FB5AF-5AC3-DC4E-99EC-4ED94D6DB19A}" type="slidenum">
              <a:rPr lang="en-US" smtClean="0"/>
              <a:t>17</a:t>
            </a:fld>
            <a:endParaRPr lang="en-US" dirty="0"/>
          </a:p>
        </p:txBody>
      </p:sp>
    </p:spTree>
    <p:extLst>
      <p:ext uri="{BB962C8B-B14F-4D97-AF65-F5344CB8AC3E}">
        <p14:creationId xmlns:p14="http://schemas.microsoft.com/office/powerpoint/2010/main" val="1278658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[This slide contains animation – click to reveal a discussion question]​</a:t>
            </a:r>
          </a:p>
          <a:p>
            <a:pPr marL="0" indent="0">
              <a:buFont typeface="Arial" panose="020B0604020202020204" pitchFamily="34" charset="0"/>
              <a:buNone/>
            </a:pPr>
            <a:r>
              <a:rPr lang="en-US" dirty="0"/>
              <a:t>Consider possible partnerships in the area. Collaborating with water systems that might be facing similar challenges is a good starting point. </a:t>
            </a:r>
          </a:p>
          <a:p>
            <a:pPr marL="171450" indent="-171450">
              <a:buFont typeface="Arial" panose="020B0604020202020204" pitchFamily="34" charset="0"/>
              <a:buChar char="•"/>
            </a:pPr>
            <a:r>
              <a:rPr lang="en-US" dirty="0"/>
              <a:t>For example, if your current operations and maintenance is insufficient, ask if there are options to contract O&amp;M. This could potentially be accomplished through Contractual Assistance. </a:t>
            </a:r>
          </a:p>
          <a:p>
            <a:pPr marL="171450" indent="-171450">
              <a:buFont typeface="Arial" panose="020B0604020202020204" pitchFamily="34" charset="0"/>
              <a:buChar char="•"/>
            </a:pPr>
            <a:r>
              <a:rPr lang="en-US" dirty="0"/>
              <a:t>If your water system is struggling financially, ask if other water systems might be able to acquire or merge with the water system. This could potentially be accomplished through an Ownership Transfer. </a:t>
            </a:r>
          </a:p>
          <a:p>
            <a:pPr marL="171450" indent="-171450">
              <a:buFont typeface="Arial" panose="020B0604020202020204" pitchFamily="34" charset="0"/>
              <a:buChar char="•"/>
            </a:pPr>
            <a:r>
              <a:rPr lang="en-US" dirty="0"/>
              <a:t>If multiple existing water systems in your area are experiencing similar compliance issues, ask if a new water system or management group could be formed to oversee the existing ones. This could be accomplished through the formation of a Joint Power Agency. </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Ask if there are franchises or exclusive service areas in the area, because that could impact how partnerships are formed.</a:t>
            </a:r>
          </a:p>
          <a:p>
            <a:pPr marL="171450" indent="-171450">
              <a:buFont typeface="Arial" panose="020B0604020202020204" pitchFamily="34" charset="0"/>
              <a:buChar char="•"/>
            </a:pPr>
            <a:r>
              <a:rPr lang="en-US" dirty="0"/>
              <a:t>Ask if other water systems in the area might be interested in collaborating.</a:t>
            </a:r>
          </a:p>
          <a:p>
            <a:endParaRPr lang="en-US" dirty="0"/>
          </a:p>
          <a:p>
            <a:r>
              <a:rPr lang="en-US" i="1" dirty="0"/>
              <a:t>[CLICK]</a:t>
            </a:r>
          </a:p>
          <a:p>
            <a:r>
              <a:rPr lang="en-US" dirty="0"/>
              <a:t>Before we continue, let’s pause. Would anyone like to share what you look for when considering a potential partner? </a:t>
            </a:r>
            <a:r>
              <a:rPr lang="en-US" i="1" dirty="0"/>
              <a:t>[Pause for a minute for attendees to share. If needed, prompt the attendees with an example: </a:t>
            </a:r>
            <a:r>
              <a:rPr lang="en-US" dirty="0"/>
              <a:t>For example, I think </a:t>
            </a:r>
            <a:r>
              <a:rPr lang="en-US" i="1" dirty="0"/>
              <a:t>[trust, having similar priorities, etc.]</a:t>
            </a:r>
            <a:r>
              <a:rPr lang="en-US" i="0" dirty="0"/>
              <a:t> is important.</a:t>
            </a:r>
            <a:r>
              <a:rPr lang="en-US" i="1" dirty="0"/>
              <a:t>]</a:t>
            </a:r>
            <a:endParaRPr lang="en-US" dirty="0"/>
          </a:p>
        </p:txBody>
      </p:sp>
      <p:sp>
        <p:nvSpPr>
          <p:cNvPr id="4" name="Slide Number Placeholder 3"/>
          <p:cNvSpPr>
            <a:spLocks noGrp="1"/>
          </p:cNvSpPr>
          <p:nvPr>
            <p:ph type="sldNum" sz="quarter" idx="5"/>
          </p:nvPr>
        </p:nvSpPr>
        <p:spPr/>
        <p:txBody>
          <a:bodyPr/>
          <a:lstStyle/>
          <a:p>
            <a:fld id="{B50FB5AF-5AC3-DC4E-99EC-4ED94D6DB19A}" type="slidenum">
              <a:rPr lang="en-US" smtClean="0"/>
              <a:t>18</a:t>
            </a:fld>
            <a:endParaRPr lang="en-US" dirty="0"/>
          </a:p>
        </p:txBody>
      </p:sp>
    </p:spTree>
    <p:extLst>
      <p:ext uri="{BB962C8B-B14F-4D97-AF65-F5344CB8AC3E}">
        <p14:creationId xmlns:p14="http://schemas.microsoft.com/office/powerpoint/2010/main" val="887561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B50FB5AF-5AC3-DC4E-99EC-4ED94D6DB19A}" type="slidenum">
              <a:rPr lang="en-US" smtClean="0"/>
              <a:pPr/>
              <a:t>19</a:t>
            </a:fld>
            <a:endParaRPr lang="en-US" dirty="0"/>
          </a:p>
        </p:txBody>
      </p:sp>
      <p:sp>
        <p:nvSpPr>
          <p:cNvPr id="7" name="Notes Placeholder 6">
            <a:extLst>
              <a:ext uri="{FF2B5EF4-FFF2-40B4-BE49-F238E27FC236}">
                <a16:creationId xmlns:a16="http://schemas.microsoft.com/office/drawing/2014/main" id="{0B1B2E00-252A-4077-8FEE-073203AD48B1}"/>
              </a:ext>
            </a:extLst>
          </p:cNvPr>
          <p:cNvSpPr>
            <a:spLocks noGrp="1"/>
          </p:cNvSpPr>
          <p:nvPr>
            <p:ph type="body" idx="1"/>
          </p:nvPr>
        </p:nvSpPr>
        <p:spPr/>
        <p:txBody>
          <a:bodyPr/>
          <a:lstStyle/>
          <a:p>
            <a:pPr lvl="0"/>
            <a:r>
              <a:rPr lang="en-US" i="1" dirty="0"/>
              <a:t>[This slide contains animation – click to reveal each partnership type’s advantages and then disadvantages]</a:t>
            </a:r>
          </a:p>
          <a:p>
            <a:pPr lvl="0"/>
            <a:r>
              <a:rPr lang="en-US" dirty="0"/>
              <a:t>Next, let’s go over some of the advantages and disadvantages of each type of partnership. </a:t>
            </a:r>
          </a:p>
          <a:p>
            <a:pPr lvl="0"/>
            <a:endParaRPr lang="en-US" dirty="0"/>
          </a:p>
          <a:p>
            <a:pPr lvl="0"/>
            <a:r>
              <a:rPr lang="en-US" sz="1100" i="1" dirty="0"/>
              <a:t>[CLICK]</a:t>
            </a:r>
          </a:p>
          <a:p>
            <a:pPr lvl="0"/>
            <a:r>
              <a:rPr lang="en-US" dirty="0"/>
              <a:t>An advantage of </a:t>
            </a:r>
            <a:r>
              <a:rPr lang="en-US" b="1" dirty="0"/>
              <a:t>Informal Cooperation</a:t>
            </a:r>
            <a:r>
              <a:rPr lang="en-US" dirty="0"/>
              <a:t> is that it’s generally a straightforward process that is inexpensive to execute, but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[CLICK]</a:t>
            </a:r>
          </a:p>
          <a:p>
            <a:pPr marL="0" lvl="0" indent="0">
              <a:buFont typeface="Arial" panose="020B0604020202020204" pitchFamily="34" charset="0"/>
              <a:buNone/>
            </a:pPr>
            <a:r>
              <a:rPr lang="en-US" dirty="0"/>
              <a:t>The lack of a binding contract could lead to inconsistency.</a:t>
            </a:r>
          </a:p>
          <a:p>
            <a:pPr lvl="0"/>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t>[CLICK]</a:t>
            </a:r>
          </a:p>
          <a:p>
            <a:pPr lvl="0"/>
            <a:r>
              <a:rPr lang="en-US" dirty="0"/>
              <a:t>Although an advantage of </a:t>
            </a:r>
            <a:r>
              <a:rPr lang="en-US" b="1" dirty="0"/>
              <a:t>Contractual Assistance </a:t>
            </a:r>
            <a:r>
              <a:rPr lang="en-US" dirty="0"/>
              <a:t>is that it can help maintain a water system’s local control and flexibility of service,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[CLICK]</a:t>
            </a:r>
          </a:p>
          <a:p>
            <a:pPr marL="0" lvl="0" indent="0">
              <a:buFont typeface="Arial" panose="020B0604020202020204" pitchFamily="34" charset="0"/>
              <a:buNone/>
            </a:pPr>
            <a:r>
              <a:rPr lang="en-US" dirty="0"/>
              <a:t>It might not remedy all challenges.</a:t>
            </a:r>
          </a:p>
          <a:p>
            <a:pPr lvl="0"/>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t>[CLICK]</a:t>
            </a:r>
            <a:endParaRPr lang="en-US" dirty="0"/>
          </a:p>
          <a:p>
            <a:pPr lvl="0"/>
            <a:r>
              <a:rPr lang="en-US" dirty="0"/>
              <a:t>Although an advantage of </a:t>
            </a:r>
            <a:r>
              <a:rPr lang="en-US" b="1" dirty="0"/>
              <a:t>Joint Power Agency </a:t>
            </a:r>
            <a:r>
              <a:rPr lang="en-US" dirty="0"/>
              <a:t>is that it can increase a water system’s economies of scale,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[CLICK]</a:t>
            </a:r>
          </a:p>
          <a:p>
            <a:pPr marL="0" lvl="0" indent="0">
              <a:buFont typeface="Arial" panose="020B0604020202020204" pitchFamily="34" charset="0"/>
              <a:buNone/>
            </a:pPr>
            <a:r>
              <a:rPr lang="en-US" dirty="0"/>
              <a:t>It might require third-party facilitation, which can be resource- and time-intensive. </a:t>
            </a:r>
          </a:p>
          <a:p>
            <a:pPr lvl="0"/>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t>[CLICK]</a:t>
            </a:r>
            <a:endParaRPr lang="en-US" dirty="0"/>
          </a:p>
          <a:p>
            <a:pPr lvl="0"/>
            <a:r>
              <a:rPr lang="en-US" dirty="0"/>
              <a:t>An advantage of </a:t>
            </a:r>
            <a:r>
              <a:rPr lang="en-US" b="1" dirty="0"/>
              <a:t>Ownership Transfer </a:t>
            </a:r>
            <a:r>
              <a:rPr lang="en-US" dirty="0"/>
              <a:t>is that it can increase access to capital, but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[CLICK]</a:t>
            </a:r>
          </a:p>
          <a:p>
            <a:pPr marL="0" lvl="0" indent="0">
              <a:buFont typeface="Arial" panose="020B0604020202020204" pitchFamily="34" charset="0"/>
              <a:buNone/>
            </a:pPr>
            <a:r>
              <a:rPr lang="en-US" dirty="0"/>
              <a:t>Formation or transfer of a water system can also be complicated, and compensation for acquisitions might not cover uncertain costs.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There is a lot more information on the slide than I just pointed out. Let me know if you would like to talk about the pros and cons of any type of partnership in more detail.</a:t>
            </a:r>
          </a:p>
        </p:txBody>
      </p:sp>
      <p:sp>
        <p:nvSpPr>
          <p:cNvPr id="5" name="Slide Image Placeholder 4">
            <a:extLst>
              <a:ext uri="{FF2B5EF4-FFF2-40B4-BE49-F238E27FC236}">
                <a16:creationId xmlns:a16="http://schemas.microsoft.com/office/drawing/2014/main" id="{D76BCDDD-E1EE-4EBF-B0EA-330B1D282EF2}"/>
              </a:ext>
            </a:extLst>
          </p:cNvPr>
          <p:cNvSpPr>
            <a:spLocks noGrp="1" noRot="1" noChangeAspect="1"/>
          </p:cNvSpPr>
          <p:nvPr>
            <p:ph type="sldImg"/>
          </p:nvPr>
        </p:nvSpPr>
        <p:spPr/>
      </p:sp>
    </p:spTree>
    <p:extLst>
      <p:ext uri="{BB962C8B-B14F-4D97-AF65-F5344CB8AC3E}">
        <p14:creationId xmlns:p14="http://schemas.microsoft.com/office/powerpoint/2010/main" val="739634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decision makers </a:t>
            </a:r>
            <a:r>
              <a:rPr lang="en-US" dirty="0">
                <a:solidFill>
                  <a:srgbClr val="FF0000"/>
                </a:solidFill>
                <a:highlight>
                  <a:srgbClr val="FFFF00"/>
                </a:highlight>
              </a:rPr>
              <a:t>i</a:t>
            </a:r>
            <a:r>
              <a:rPr lang="en-US" dirty="0">
                <a:solidFill>
                  <a:srgbClr val="FF0000"/>
                </a:solidFill>
              </a:rPr>
              <a:t>n</a:t>
            </a:r>
            <a:r>
              <a:rPr lang="en-US" dirty="0">
                <a:solidFill>
                  <a:srgbClr val="FF0000"/>
                </a:solidFill>
                <a:highlight>
                  <a:srgbClr val="FFFF00"/>
                </a:highlight>
              </a:rPr>
              <a:t> </a:t>
            </a:r>
            <a:r>
              <a:rPr lang="en-US" dirty="0"/>
              <a:t>your community, you may have been invited to attend today’s session because your water system, or water systems in your community, might benefit from water system partnerships. Or, you might be able to help interested water systems form partnerships or be interested in learning how partnerships could help your community at large.</a:t>
            </a:r>
          </a:p>
        </p:txBody>
      </p:sp>
      <p:sp>
        <p:nvSpPr>
          <p:cNvPr id="4" name="Slide Number Placeholder 3"/>
          <p:cNvSpPr>
            <a:spLocks noGrp="1"/>
          </p:cNvSpPr>
          <p:nvPr>
            <p:ph type="sldNum" sz="quarter" idx="5"/>
          </p:nvPr>
        </p:nvSpPr>
        <p:spPr/>
        <p:txBody>
          <a:bodyPr/>
          <a:lstStyle/>
          <a:p>
            <a:fld id="{B50FB5AF-5AC3-DC4E-99EC-4ED94D6DB19A}" type="slidenum">
              <a:rPr lang="en-US" smtClean="0"/>
              <a:t>2</a:t>
            </a:fld>
            <a:endParaRPr lang="en-US" dirty="0"/>
          </a:p>
        </p:txBody>
      </p:sp>
    </p:spTree>
    <p:extLst>
      <p:ext uri="{BB962C8B-B14F-4D97-AF65-F5344CB8AC3E}">
        <p14:creationId xmlns:p14="http://schemas.microsoft.com/office/powerpoint/2010/main" val="2377497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lvl="0"/>
            <a:fld id="{B50FB5AF-5AC3-DC4E-99EC-4ED94D6DB19A}" type="slidenum">
              <a:rPr lang="en-US" noProof="0" smtClean="0"/>
              <a:pPr lvl="0"/>
              <a:t>20</a:t>
            </a:fld>
            <a:endParaRPr lang="en-US" noProof="0" dirty="0"/>
          </a:p>
        </p:txBody>
      </p:sp>
      <p:sp>
        <p:nvSpPr>
          <p:cNvPr id="7" name="Notes Placeholder 6">
            <a:extLst>
              <a:ext uri="{FF2B5EF4-FFF2-40B4-BE49-F238E27FC236}">
                <a16:creationId xmlns:a16="http://schemas.microsoft.com/office/drawing/2014/main" id="{75A6EDE2-E803-48F8-A3CD-5E29BABE3712}"/>
              </a:ext>
            </a:extLst>
          </p:cNvPr>
          <p:cNvSpPr>
            <a:spLocks noGrp="1"/>
          </p:cNvSpPr>
          <p:nvPr>
            <p:ph type="body" idx="1"/>
          </p:nvPr>
        </p:nvSpPr>
        <p:spPr/>
        <p:txBody>
          <a:bodyPr/>
          <a:lstStyle/>
          <a:p>
            <a:r>
              <a:rPr lang="en-US" dirty="0"/>
              <a:t>Understanding your champions, allies, and stakeholders will help you gain their support. Their support could help build momentum for the partnership, making it a success.</a:t>
            </a:r>
          </a:p>
          <a:p>
            <a:endParaRPr lang="en-US" dirty="0"/>
          </a:p>
          <a:p>
            <a:pPr lvl="0"/>
            <a:r>
              <a:rPr lang="en-US" dirty="0"/>
              <a:t>A champion is a trusted community member who believes in the partnership and is willing to promote and communicate the value of the partnership. Champions hold a special key to success because they embody the driving force of the partnership, keeping momentum going through to the end. Examples include </a:t>
            </a:r>
            <a:r>
              <a:rPr lang="en-US" altLang="en-US" dirty="0"/>
              <a:t>a citizens’ committee, a technical assistance provider, or the owner of the water system.</a:t>
            </a:r>
            <a:endParaRPr lang="en-US" dirty="0"/>
          </a:p>
          <a:p>
            <a:pPr lvl="0"/>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Allies, such as community organizing groups or the local chamber of commerce, have an interest in the partnership’s success and are often willing to voice their support of the partnership and its benefits to the community.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Stakeholders include anyone who may be impacted by the partnership, such as water system customers, owners, and staff. </a:t>
            </a:r>
            <a:r>
              <a:rPr lang="en-US" sz="1200" dirty="0">
                <a:effectLst/>
                <a:latin typeface="Segoe UI" panose="020B0502040204020203" pitchFamily="34" charset="0"/>
              </a:rPr>
              <a:t>Stakeholders are not necessarily in favor of the project or partnership; however, including stakeholders in the process and incorporating their feedback is needed for success.</a:t>
            </a:r>
            <a:endParaRPr lang="en-US" sz="1200" dirty="0">
              <a:effectLst/>
              <a:latin typeface="Arial" panose="020B0604020202020204" pitchFamily="34" charset="0"/>
            </a:endParaRPr>
          </a:p>
          <a:p>
            <a:endParaRPr lang="en-US" altLang="en-US" dirty="0"/>
          </a:p>
        </p:txBody>
      </p:sp>
      <p:sp>
        <p:nvSpPr>
          <p:cNvPr id="5" name="Slide Image Placeholder 4">
            <a:extLst>
              <a:ext uri="{FF2B5EF4-FFF2-40B4-BE49-F238E27FC236}">
                <a16:creationId xmlns:a16="http://schemas.microsoft.com/office/drawing/2014/main" id="{B2102468-0F04-4AA9-B8F4-100C73928772}"/>
              </a:ext>
            </a:extLst>
          </p:cNvPr>
          <p:cNvSpPr>
            <a:spLocks noGrp="1" noRot="1" noChangeAspect="1"/>
          </p:cNvSpPr>
          <p:nvPr>
            <p:ph type="sldImg"/>
          </p:nvPr>
        </p:nvSpPr>
        <p:spPr/>
      </p:sp>
    </p:spTree>
    <p:extLst>
      <p:ext uri="{BB962C8B-B14F-4D97-AF65-F5344CB8AC3E}">
        <p14:creationId xmlns:p14="http://schemas.microsoft.com/office/powerpoint/2010/main" val="4258120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Let’s look at an example of a successful partnership.</a:t>
            </a:r>
          </a:p>
          <a:p>
            <a:endParaRPr lang="en-US" dirty="0"/>
          </a:p>
          <a:p>
            <a:r>
              <a:rPr lang="en-US" dirty="0"/>
              <a:t>A small water system in Beckham County, Oklahoma was experiencing challenges meeting technical demands and lost their only employee. In response, the Board assessed their needs and sought contract support. Water Systems Management was able to provide a variety of support, including maintaining infrastructure, managing billing and accounting, and conducting operations and maintenance activities.</a:t>
            </a:r>
          </a:p>
          <a:p>
            <a:endParaRPr lang="en-US" dirty="0"/>
          </a:p>
          <a:p>
            <a:r>
              <a:rPr lang="en-US" dirty="0"/>
              <a:t>The benefits of receiving contract support allowed Beckham to meet technical capacity needs. It was also cost-effective for Beckham County, as it was less expensive than hiring an operator and other necessary staff.</a:t>
            </a:r>
          </a:p>
          <a:p>
            <a:endParaRPr lang="en-US" dirty="0"/>
          </a:p>
          <a:p>
            <a:pPr lvl="0"/>
            <a:r>
              <a:rPr lang="en-US" i="1" dirty="0"/>
              <a:t>​[More information for this case study, as well as other examples, can be found on EPA’s Water System Partnerships Case Study Map: </a:t>
            </a:r>
            <a:r>
              <a:rPr lang="en-US" i="1" dirty="0">
                <a:hlinkClick r:id="rId3"/>
              </a:rPr>
              <a:t>https://epa.maps.arcgis.com/apps/Cascade/index.html?appid=a99dcae5390449e88ea74e4a7e3fcb07</a:t>
            </a:r>
            <a:r>
              <a:rPr lang="en-US" i="1" dirty="0"/>
              <a:t>]</a:t>
            </a:r>
          </a:p>
          <a:p>
            <a:endParaRPr lang="en-US" dirty="0"/>
          </a:p>
        </p:txBody>
      </p:sp>
      <p:sp>
        <p:nvSpPr>
          <p:cNvPr id="4" name="Slide Number Placeholder 3"/>
          <p:cNvSpPr>
            <a:spLocks noGrp="1"/>
          </p:cNvSpPr>
          <p:nvPr>
            <p:ph type="sldNum" sz="quarter" idx="5"/>
          </p:nvPr>
        </p:nvSpPr>
        <p:spPr/>
        <p:txBody>
          <a:bodyPr/>
          <a:lstStyle/>
          <a:p>
            <a:fld id="{B50FB5AF-5AC3-DC4E-99EC-4ED94D6DB19A}" type="slidenum">
              <a:rPr lang="en-US" smtClean="0"/>
              <a:pPr/>
              <a:t>21</a:t>
            </a:fld>
            <a:endParaRPr lang="en-US" dirty="0"/>
          </a:p>
        </p:txBody>
      </p:sp>
      <p:sp>
        <p:nvSpPr>
          <p:cNvPr id="7" name="Slide Image Placeholder 6">
            <a:extLst>
              <a:ext uri="{FF2B5EF4-FFF2-40B4-BE49-F238E27FC236}">
                <a16:creationId xmlns:a16="http://schemas.microsoft.com/office/drawing/2014/main" id="{E8114CD4-0FA1-4CDC-9FC6-14180BE2F1C2}"/>
              </a:ext>
            </a:extLst>
          </p:cNvPr>
          <p:cNvSpPr>
            <a:spLocks noGrp="1" noRot="1" noChangeAspect="1"/>
          </p:cNvSpPr>
          <p:nvPr>
            <p:ph type="sldImg"/>
          </p:nvPr>
        </p:nvSpPr>
        <p:spPr/>
      </p:sp>
    </p:spTree>
    <p:extLst>
      <p:ext uri="{BB962C8B-B14F-4D97-AF65-F5344CB8AC3E}">
        <p14:creationId xmlns:p14="http://schemas.microsoft.com/office/powerpoint/2010/main" val="1922467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Now we’re going to do a brainstorming activity to explore how to turn challenges into opportunities.</a:t>
            </a:r>
          </a:p>
          <a:p>
            <a:pPr lvl="0"/>
            <a:endParaRPr lang="en-US" dirty="0"/>
          </a:p>
          <a:p>
            <a:pPr lvl="0"/>
            <a:r>
              <a:rPr lang="en-US" dirty="0"/>
              <a:t>In the hypothetical scenario, a water system suffers from a poor-quality groundwater source, an untrained operator, and frequent distribution line breaks.  </a:t>
            </a:r>
          </a:p>
          <a:p>
            <a:pPr lvl="0"/>
            <a:endParaRPr lang="en-US" dirty="0"/>
          </a:p>
          <a:p>
            <a:pPr lvl="0"/>
            <a:r>
              <a:rPr lang="en-US" dirty="0"/>
              <a:t>First, brainstorm what challenges the water system is facing, specifically as it relates to TMF capacity. Second, consider how a partnership could overcome these challenges. Third, identify activities that could benefit the water system. If you have time, you can also think through these questions for your water system or a water system in your community.</a:t>
            </a:r>
          </a:p>
          <a:p>
            <a:pPr lvl="0"/>
            <a:endParaRPr lang="en-US" dirty="0"/>
          </a:p>
          <a:p>
            <a:pPr lvl="0"/>
            <a:r>
              <a:rPr lang="en-US" i="1" dirty="0"/>
              <a:t>[Attendees have the option to write down their answers, discuss with the person next to them, or share their ideas with the entire group, which may lead to other creative solutions to their problems. Attendees can utilize this activity to get to know the other attendees and find common ground.]</a:t>
            </a:r>
          </a:p>
          <a:p>
            <a:pPr lvl="0"/>
            <a:endParaRPr lang="en-US" dirty="0"/>
          </a:p>
        </p:txBody>
      </p:sp>
      <p:sp>
        <p:nvSpPr>
          <p:cNvPr id="4" name="Slide Number Placeholder 3"/>
          <p:cNvSpPr>
            <a:spLocks noGrp="1"/>
          </p:cNvSpPr>
          <p:nvPr>
            <p:ph type="sldNum" sz="quarter" idx="5"/>
          </p:nvPr>
        </p:nvSpPr>
        <p:spPr/>
        <p:txBody>
          <a:bodyPr/>
          <a:lstStyle/>
          <a:p>
            <a:fld id="{B50FB5AF-5AC3-DC4E-99EC-4ED94D6DB19A}" type="slidenum">
              <a:rPr lang="en-US" smtClean="0"/>
              <a:pPr/>
              <a:t>22</a:t>
            </a:fld>
            <a:endParaRPr lang="en-US" dirty="0"/>
          </a:p>
        </p:txBody>
      </p:sp>
      <p:sp>
        <p:nvSpPr>
          <p:cNvPr id="7" name="Slide Image Placeholder 6">
            <a:extLst>
              <a:ext uri="{FF2B5EF4-FFF2-40B4-BE49-F238E27FC236}">
                <a16:creationId xmlns:a16="http://schemas.microsoft.com/office/drawing/2014/main" id="{45F138FD-D89F-40A2-92F6-2EB873EBB86E}"/>
              </a:ext>
            </a:extLst>
          </p:cNvPr>
          <p:cNvSpPr>
            <a:spLocks noGrp="1" noRot="1" noChangeAspect="1"/>
          </p:cNvSpPr>
          <p:nvPr>
            <p:ph type="sldImg"/>
          </p:nvPr>
        </p:nvSpPr>
        <p:spPr/>
      </p:sp>
    </p:spTree>
    <p:extLst>
      <p:ext uri="{BB962C8B-B14F-4D97-AF65-F5344CB8AC3E}">
        <p14:creationId xmlns:p14="http://schemas.microsoft.com/office/powerpoint/2010/main" val="3090351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dirty="0"/>
              <a:t>Next, let’s explore the financial implications for a partnership.</a:t>
            </a:r>
          </a:p>
          <a:p>
            <a:endParaRPr lang="en-US" dirty="0"/>
          </a:p>
        </p:txBody>
      </p:sp>
      <p:sp>
        <p:nvSpPr>
          <p:cNvPr id="4" name="Slide Number Placeholder 3"/>
          <p:cNvSpPr>
            <a:spLocks noGrp="1"/>
          </p:cNvSpPr>
          <p:nvPr>
            <p:ph type="sldNum" sz="quarter" idx="5"/>
          </p:nvPr>
        </p:nvSpPr>
        <p:spPr/>
        <p:txBody>
          <a:bodyPr/>
          <a:lstStyle/>
          <a:p>
            <a:fld id="{B50FB5AF-5AC3-DC4E-99EC-4ED94D6DB19A}" type="slidenum">
              <a:rPr lang="en-US" smtClean="0"/>
              <a:t>23</a:t>
            </a:fld>
            <a:endParaRPr lang="en-US" dirty="0"/>
          </a:p>
        </p:txBody>
      </p:sp>
    </p:spTree>
    <p:extLst>
      <p:ext uri="{BB962C8B-B14F-4D97-AF65-F5344CB8AC3E}">
        <p14:creationId xmlns:p14="http://schemas.microsoft.com/office/powerpoint/2010/main" val="1762724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Partnerships often need funding to succeed. </a:t>
            </a:r>
            <a:r>
              <a:rPr lang="en-US" sz="1200" b="0" i="0" u="none" strike="noStrike" kern="1200" dirty="0">
                <a:solidFill>
                  <a:schemeClr val="tx1"/>
                </a:solidFill>
                <a:effectLst/>
                <a:latin typeface="+mn-lt"/>
                <a:ea typeface="+mn-ea"/>
                <a:cs typeface="+mn-cs"/>
              </a:rPr>
              <a:t>Funding can be used in a variety of ways, including to cover start-up costs, bring in </a:t>
            </a:r>
            <a:r>
              <a:rPr lang="en-US" sz="1200" b="0" i="0" kern="1200" dirty="0">
                <a:solidFill>
                  <a:schemeClr val="tx1"/>
                </a:solidFill>
                <a:effectLst/>
                <a:latin typeface="+mn-lt"/>
                <a:ea typeface="+mn-ea"/>
                <a:cs typeface="+mn-cs"/>
              </a:rPr>
              <a:t>technical assistance, or hire a</a:t>
            </a:r>
            <a:r>
              <a:rPr lang="en-US" sz="1200" b="0" i="0" u="none" strike="noStrike" kern="1200" dirty="0">
                <a:solidFill>
                  <a:schemeClr val="tx1"/>
                </a:solidFill>
                <a:effectLst/>
                <a:latin typeface="+mn-lt"/>
                <a:ea typeface="+mn-ea"/>
                <a:cs typeface="+mn-cs"/>
              </a:rPr>
              <a:t> business manager.</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marL="0" marR="0" lvl="0" indent="0" algn="l" defTabSz="457200" rtl="0" eaLnBrk="1" fontAlgn="base" latinLnBrk="0" hangingPunct="1">
              <a:lnSpc>
                <a:spcPct val="100000"/>
              </a:lnSpc>
              <a:spcBef>
                <a:spcPts val="0"/>
              </a:spcBef>
              <a:spcAft>
                <a:spcPts val="600"/>
              </a:spcAft>
              <a:buClrTx/>
              <a:buSzTx/>
              <a:buFontTx/>
              <a:buNone/>
              <a:tabLst/>
              <a:defRPr/>
            </a:pPr>
            <a:r>
              <a:rPr lang="en-US" sz="1200" b="0" i="0" u="none" strike="noStrike" kern="1200" dirty="0">
                <a:solidFill>
                  <a:schemeClr val="tx1"/>
                </a:solidFill>
                <a:effectLst/>
                <a:latin typeface="+mn-lt"/>
                <a:ea typeface="+mn-ea"/>
                <a:cs typeface="+mn-cs"/>
              </a:rPr>
              <a:t>Partnerships can also improve your water system’s financial capacity by helping gain efficiencies, reduce costs, and improve financial status over time.</a:t>
            </a:r>
            <a:r>
              <a:rPr lang="en-US" sz="1200" b="0" i="0" kern="1200" dirty="0">
                <a:solidFill>
                  <a:schemeClr val="tx1"/>
                </a:solidFill>
                <a:effectLst/>
                <a:latin typeface="+mn-lt"/>
                <a:ea typeface="+mn-ea"/>
                <a:cs typeface="+mn-cs"/>
              </a:rPr>
              <a:t>​</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50FB5AF-5AC3-DC4E-99EC-4ED94D6DB19A}" type="slidenum">
              <a:rPr lang="en-US" smtClean="0"/>
              <a:t>24</a:t>
            </a:fld>
            <a:endParaRPr lang="en-US" dirty="0"/>
          </a:p>
        </p:txBody>
      </p:sp>
    </p:spTree>
    <p:extLst>
      <p:ext uri="{BB962C8B-B14F-4D97-AF65-F5344CB8AC3E}">
        <p14:creationId xmlns:p14="http://schemas.microsoft.com/office/powerpoint/2010/main" val="1941526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At the state level, Capacity Development programs help states improve water quality by providing a framework for water systems and state water programs to work together and assess the strength of the water system.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Water systems must have TMF capacity to receive State Revolving Fund Program funding OR the funding must help the water system achieve TMF capacity. EPA can withhold 20 percent of the DWSRF capitalization grant funds from states that do not meet regulatory requirements for capacity development. This loss in funding could greatly reduce a state’s ability to support their water systems.</a:t>
            </a:r>
          </a:p>
          <a:p>
            <a:pPr marL="171450" indent="-171450">
              <a:buFont typeface="Arial" panose="020B0604020202020204" pitchFamily="34" charset="0"/>
              <a:buChar char="•"/>
            </a:pPr>
            <a:r>
              <a:rPr lang="en-US" dirty="0"/>
              <a:t>TMF capacity criteria for Drinking Water State Revolving Funds include, but are not limited to: criteria assessments that can prove the water system has long-standing compliance with water regulations, has repaid any loan portions of previous funding opportunities, and has documentation that can assure that management is involved in the day-to-day operation of the water system.</a:t>
            </a:r>
          </a:p>
          <a:p>
            <a:pPr marL="171450" indent="-171450">
              <a:buFont typeface="Arial" panose="020B0604020202020204" pitchFamily="34" charset="0"/>
              <a:buChar char="•"/>
            </a:pPr>
            <a:r>
              <a:rPr lang="en-US" dirty="0"/>
              <a:t>At the water system level, Capacity Development programs allow water systems to obtain more robust TMF capacity which helps them provide safe water. </a:t>
            </a:r>
          </a:p>
          <a:p>
            <a:pPr marL="171450" indent="-171450">
              <a:buFont typeface="Arial" panose="020B0604020202020204" pitchFamily="34" charset="0"/>
              <a:buChar char="•"/>
            </a:pPr>
            <a:r>
              <a:rPr lang="en-US" dirty="0"/>
              <a:t>Linking Capacity Development and SRF programs shows the importance placed on capacity.</a:t>
            </a:r>
          </a:p>
          <a:p>
            <a:pPr marL="171450" indent="-171450">
              <a:buFont typeface="Arial" panose="020B0604020202020204" pitchFamily="34" charset="0"/>
              <a:buChar char="•"/>
            </a:pPr>
            <a:r>
              <a:rPr lang="en-US" i="1" dirty="0"/>
              <a:t>[More information on the capacity necessary to receive DWSRF funding can be found here: </a:t>
            </a:r>
            <a:r>
              <a:rPr lang="en-US" i="1" dirty="0">
                <a:hlinkClick r:id="rId3"/>
              </a:rPr>
              <a:t>https://www.epa.gov/dwsrf/dwsrf-eligibility-handbook</a:t>
            </a:r>
            <a:r>
              <a:rPr lang="en-US" i="1" dirty="0"/>
              <a:t>]</a:t>
            </a:r>
          </a:p>
        </p:txBody>
      </p:sp>
      <p:sp>
        <p:nvSpPr>
          <p:cNvPr id="4" name="Slide Number Placeholder 3"/>
          <p:cNvSpPr>
            <a:spLocks noGrp="1"/>
          </p:cNvSpPr>
          <p:nvPr>
            <p:ph type="sldNum" sz="quarter" idx="5"/>
          </p:nvPr>
        </p:nvSpPr>
        <p:spPr/>
        <p:txBody>
          <a:bodyPr/>
          <a:lstStyle/>
          <a:p>
            <a:fld id="{B50FB5AF-5AC3-DC4E-99EC-4ED94D6DB19A}" type="slidenum">
              <a:rPr lang="en-US" smtClean="0"/>
              <a:t>25</a:t>
            </a:fld>
            <a:endParaRPr lang="en-US" dirty="0"/>
          </a:p>
        </p:txBody>
      </p:sp>
    </p:spTree>
    <p:extLst>
      <p:ext uri="{BB962C8B-B14F-4D97-AF65-F5344CB8AC3E}">
        <p14:creationId xmlns:p14="http://schemas.microsoft.com/office/powerpoint/2010/main" val="2217537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There are several funding options that can support partnership activities. Federal and state funding options include the State Revolving Fund Program, where some states prioritize, award points to, or incentivize projects that include consolidation or regionalization and planning activities can be included under set-asides activities; the U.S. Department of Agriculture (through Rural Development Loans and Grants), and Housing and Urban Development (through community development block grants).</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i="1" dirty="0"/>
              <a:t>[The full list of USDA Water &amp; Environmental Program loan and grants can be found at: </a:t>
            </a:r>
            <a:r>
              <a:rPr lang="en-US" i="1" dirty="0">
                <a:effectLst/>
                <a:latin typeface="Segoe UI" panose="020B0502040204020203" pitchFamily="34" charset="0"/>
                <a:hlinkClick r:id="rId3"/>
              </a:rPr>
              <a:t>https://www.rd.usda.gov/programs-services/all-programs/water-environmental-programs</a:t>
            </a:r>
            <a:r>
              <a:rPr lang="en-US" i="1" dirty="0">
                <a:effectLst/>
                <a:latin typeface="Segoe UI" panose="020B0502040204020203" pitchFamily="34" charset="0"/>
              </a:rPr>
              <a:t>]</a:t>
            </a:r>
            <a:endParaRPr lang="en-US" i="1" dirty="0"/>
          </a:p>
          <a:p>
            <a:pPr marL="0" marR="0" lvl="0" indent="0" algn="l" defTabSz="457200">
              <a:lnSpc>
                <a:spcPct val="100000"/>
              </a:lnSpc>
              <a:spcBef>
                <a:spcPts val="0"/>
              </a:spcBef>
              <a:spcAft>
                <a:spcPts val="600"/>
              </a:spcAft>
              <a:buClrTx/>
              <a:buSzTx/>
              <a:buFont typeface="Arial" panose="020B0604020202020204" pitchFamily="34" charset="0"/>
              <a:buNone/>
              <a:tabLst/>
              <a:defRPr/>
            </a:pPr>
            <a:endParaRPr lang="en-US" dirty="0">
              <a:cs typeface="Calibri"/>
            </a:endParaRPr>
          </a:p>
          <a:p>
            <a:pPr>
              <a:buFont typeface="Arial" panose="020B0604020202020204" pitchFamily="34" charset="0"/>
              <a:defRPr/>
            </a:pPr>
            <a:r>
              <a:rPr lang="en-US" dirty="0">
                <a:cs typeface="Calibri"/>
              </a:rPr>
              <a:t>Many states have coordinating groups to bring together different funding agencies. </a:t>
            </a:r>
          </a:p>
          <a:p>
            <a:pPr>
              <a:buFont typeface="Arial" panose="020B0604020202020204" pitchFamily="34" charset="0"/>
              <a:defRPr/>
            </a:pPr>
            <a:endParaRPr lang="en-US" dirty="0">
              <a:cs typeface="Calibri"/>
            </a:endParaRPr>
          </a:p>
          <a:p>
            <a:pPr>
              <a:buFont typeface="Arial" panose="020B0604020202020204" pitchFamily="34" charset="0"/>
              <a:defRPr/>
            </a:pPr>
            <a:r>
              <a:rPr lang="en-US" dirty="0"/>
              <a:t>There are also funding resources that water systems, states, or technical assistance providers may find helpful.</a:t>
            </a:r>
          </a:p>
          <a:p>
            <a:pPr marL="171450" indent="-171450">
              <a:buFont typeface="Arial" panose="020B0604020202020204" pitchFamily="34" charset="0"/>
              <a:buChar char="•"/>
              <a:defRPr/>
            </a:pPr>
            <a:r>
              <a:rPr lang="en-US" dirty="0"/>
              <a:t>The Water Finance Clearinghouse is an easily navigable web-based portal to help communities locate information and resources including sources of funding for partnership activities. </a:t>
            </a:r>
            <a:r>
              <a:rPr lang="en-US" i="1" dirty="0"/>
              <a:t>[The Water Finance Clearinghouse can be found on EPA’s website: </a:t>
            </a:r>
            <a:r>
              <a:rPr lang="en-US" i="1" dirty="0">
                <a:hlinkClick r:id="rId4"/>
              </a:rPr>
              <a:t>https://ofmpub.epa.gov/apex/wfc/f?p=WFC:12</a:t>
            </a:r>
            <a:r>
              <a:rPr lang="en-US" i="1" dirty="0"/>
              <a:t>]</a:t>
            </a:r>
            <a:endParaRPr lang="en-US" dirty="0"/>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Also, local finance centers or institutions may be available for informational or financial resources. </a:t>
            </a:r>
            <a:r>
              <a:rPr lang="en-US" dirty="0">
                <a:cs typeface="Calibri"/>
              </a:rPr>
              <a:t>Contact your state’s </a:t>
            </a:r>
            <a:r>
              <a:rPr lang="en-US" dirty="0"/>
              <a:t>State Revolving Fund </a:t>
            </a:r>
            <a:r>
              <a:rPr lang="en-US" dirty="0">
                <a:cs typeface="Calibri"/>
              </a:rPr>
              <a:t>office or Rural Development office for more information.</a:t>
            </a:r>
            <a:endParaRPr lang="en-US" dirty="0"/>
          </a:p>
          <a:p>
            <a:pPr lvl="0"/>
            <a:endParaRPr lang="en-US" dirty="0"/>
          </a:p>
        </p:txBody>
      </p:sp>
      <p:sp>
        <p:nvSpPr>
          <p:cNvPr id="4" name="Slide Number Placeholder 3"/>
          <p:cNvSpPr>
            <a:spLocks noGrp="1"/>
          </p:cNvSpPr>
          <p:nvPr>
            <p:ph type="sldNum" sz="quarter" idx="5"/>
          </p:nvPr>
        </p:nvSpPr>
        <p:spPr/>
        <p:txBody>
          <a:bodyPr/>
          <a:lstStyle/>
          <a:p>
            <a:fld id="{B50FB5AF-5AC3-DC4E-99EC-4ED94D6DB19A}" type="slidenum">
              <a:rPr lang="en-US" smtClean="0"/>
              <a:pPr/>
              <a:t>26</a:t>
            </a:fld>
            <a:endParaRPr lang="en-US" dirty="0"/>
          </a:p>
        </p:txBody>
      </p:sp>
      <p:sp>
        <p:nvSpPr>
          <p:cNvPr id="7" name="Slide Image Placeholder 6">
            <a:extLst>
              <a:ext uri="{FF2B5EF4-FFF2-40B4-BE49-F238E27FC236}">
                <a16:creationId xmlns:a16="http://schemas.microsoft.com/office/drawing/2014/main" id="{F0EDCA1F-E7EE-414B-94C7-4612903CAC70}"/>
              </a:ext>
            </a:extLst>
          </p:cNvPr>
          <p:cNvSpPr>
            <a:spLocks noGrp="1" noRot="1" noChangeAspect="1"/>
          </p:cNvSpPr>
          <p:nvPr>
            <p:ph type="sldImg"/>
          </p:nvPr>
        </p:nvSpPr>
        <p:spPr/>
      </p:sp>
    </p:spTree>
    <p:extLst>
      <p:ext uri="{BB962C8B-B14F-4D97-AF65-F5344CB8AC3E}">
        <p14:creationId xmlns:p14="http://schemas.microsoft.com/office/powerpoint/2010/main" val="3559671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i="1" dirty="0"/>
              <a:t>[This slide contains animation – click to reveal the example]</a:t>
            </a:r>
          </a:p>
          <a:p>
            <a:pPr lvl="0"/>
            <a:r>
              <a:rPr lang="en-US" dirty="0"/>
              <a:t>A feasibility study assesses the practicality of implementing a water system project or partnership activity. The study may evaluate multiple plans to determine the most favorable. Funds could come from state or other federal agencies.</a:t>
            </a:r>
          </a:p>
          <a:p>
            <a:pPr lvl="0"/>
            <a:endParaRPr lang="en-US" dirty="0"/>
          </a:p>
          <a:p>
            <a:pPr marL="0" marR="0" lvl="0" indent="0" algn="l" defTabSz="457200" rtl="0" eaLnBrk="1" fontAlgn="auto" latinLnBrk="0" hangingPunct="1">
              <a:lnSpc>
                <a:spcPct val="100000"/>
              </a:lnSpc>
              <a:spcBef>
                <a:spcPts val="0"/>
              </a:spcBef>
              <a:spcAft>
                <a:spcPts val="600"/>
              </a:spcAft>
              <a:buClrTx/>
              <a:buSzTx/>
              <a:buFontTx/>
              <a:buNone/>
              <a:tabLst/>
              <a:defRPr/>
            </a:pPr>
            <a:r>
              <a:rPr lang="en-US" i="0" dirty="0"/>
              <a:t>Many sources to fund feasibility studies are the same funding sources for overall partnerships activities. Some sources of funding for a feasibility study could include the state, the US Department of Agriculture Rural Development, state and local funding. Technical assistance for a feasibility study could include Rural Community Assistance Partnership (RCAP), or the National Rural Water Association (NRWA). Also, EPA’s Water Finance Center </a:t>
            </a:r>
            <a:r>
              <a:rPr lang="en-US" dirty="0"/>
              <a:t>provides a variety of financing information including searchable databases to identify appropriate funding: </a:t>
            </a:r>
            <a:r>
              <a:rPr lang="en-US" dirty="0">
                <a:hlinkClick r:id="rId3"/>
              </a:rPr>
              <a:t>https://www.epa.gov/waterfinancecenter</a:t>
            </a:r>
            <a:r>
              <a:rPr lang="en-US" dirty="0"/>
              <a:t> </a:t>
            </a:r>
            <a:endParaRPr lang="en-US" i="0" dirty="0"/>
          </a:p>
          <a:p>
            <a:pPr lvl="0"/>
            <a:endParaRPr lang="en-US" dirty="0"/>
          </a:p>
          <a:p>
            <a:pPr lvl="0"/>
            <a:r>
              <a:rPr lang="en-US" i="1" dirty="0"/>
              <a:t>[CLICK]</a:t>
            </a:r>
          </a:p>
          <a:p>
            <a:pPr lvl="0"/>
            <a:r>
              <a:rPr lang="en-US" dirty="0"/>
              <a:t>For example, if a new water treatment plant is needed for an area, a feasibility study could compare the cost of building the plant at various locations to the cost of connecting to an existing water system.</a:t>
            </a:r>
          </a:p>
          <a:p>
            <a:pPr lvl="0"/>
            <a:endParaRPr lang="en-US" dirty="0"/>
          </a:p>
          <a:p>
            <a:pPr lvl="0"/>
            <a:r>
              <a:rPr lang="en-US" sz="1100" i="1" dirty="0"/>
              <a:t>[CLICK]</a:t>
            </a:r>
          </a:p>
          <a:p>
            <a:pPr lvl="0"/>
            <a:r>
              <a:rPr lang="en-US" sz="1100" dirty="0"/>
              <a:t>Before we continue, let’s pause. How could a feasibility study be used to gain support for a partnership activity? </a:t>
            </a:r>
            <a:r>
              <a:rPr lang="en-US" sz="1100" i="1" dirty="0"/>
              <a:t>[Pause for a minute for attendees to share. If needed, prompt the attendees with an example: </a:t>
            </a:r>
            <a:r>
              <a:rPr lang="en-US" sz="1100" dirty="0"/>
              <a:t>For example, I think a feasibility study </a:t>
            </a:r>
            <a:r>
              <a:rPr lang="en-US" sz="1100" i="0" dirty="0"/>
              <a:t>could be brought to a Town Hall meeting as evidence for the practicality of a partnership.</a:t>
            </a:r>
            <a:r>
              <a:rPr lang="en-US" sz="1100" i="1" dirty="0"/>
              <a:t>]</a:t>
            </a:r>
            <a:endParaRPr lang="en-US" sz="1100" dirty="0"/>
          </a:p>
        </p:txBody>
      </p:sp>
      <p:sp>
        <p:nvSpPr>
          <p:cNvPr id="4" name="Slide Number Placeholder 3"/>
          <p:cNvSpPr>
            <a:spLocks noGrp="1"/>
          </p:cNvSpPr>
          <p:nvPr>
            <p:ph type="sldNum" sz="quarter" idx="5"/>
          </p:nvPr>
        </p:nvSpPr>
        <p:spPr/>
        <p:txBody>
          <a:bodyPr/>
          <a:lstStyle/>
          <a:p>
            <a:fld id="{B50FB5AF-5AC3-DC4E-99EC-4ED94D6DB19A}" type="slidenum">
              <a:rPr lang="en-US" smtClean="0"/>
              <a:pPr/>
              <a:t>27</a:t>
            </a:fld>
            <a:endParaRPr lang="en-US" dirty="0"/>
          </a:p>
        </p:txBody>
      </p:sp>
      <p:sp>
        <p:nvSpPr>
          <p:cNvPr id="7" name="Slide Image Placeholder 6">
            <a:extLst>
              <a:ext uri="{FF2B5EF4-FFF2-40B4-BE49-F238E27FC236}">
                <a16:creationId xmlns:a16="http://schemas.microsoft.com/office/drawing/2014/main" id="{E2861B84-5573-4F14-B83C-796658A1C7FF}"/>
              </a:ext>
            </a:extLst>
          </p:cNvPr>
          <p:cNvSpPr>
            <a:spLocks noGrp="1" noRot="1" noChangeAspect="1"/>
          </p:cNvSpPr>
          <p:nvPr>
            <p:ph type="sldImg"/>
          </p:nvPr>
        </p:nvSpPr>
        <p:spPr/>
      </p:sp>
    </p:spTree>
    <p:extLst>
      <p:ext uri="{BB962C8B-B14F-4D97-AF65-F5344CB8AC3E}">
        <p14:creationId xmlns:p14="http://schemas.microsoft.com/office/powerpoint/2010/main" val="3366224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b="0" i="1" dirty="0"/>
              <a:t>[</a:t>
            </a:r>
            <a:r>
              <a:rPr lang="en-US" i="1" dirty="0"/>
              <a:t>Add information relevant to your location. </a:t>
            </a:r>
            <a:r>
              <a:rPr lang="en-US" b="0" i="1" dirty="0"/>
              <a:t>Information can be found using the resources below.]</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1" dirty="0"/>
              <a:t>EPA Drinking Water State Revolving Fund Site: </a:t>
            </a:r>
            <a:r>
              <a:rPr lang="en-US" i="1" dirty="0">
                <a:hlinkClick r:id="rId3"/>
              </a:rPr>
              <a:t>https://www.epa.gov/dwsrf</a:t>
            </a:r>
            <a:r>
              <a:rPr lang="en-US" i="1" dirty="0"/>
              <a:t> </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1" dirty="0"/>
              <a:t>EPA Clean Water State Revolving Fund Site: </a:t>
            </a:r>
            <a:r>
              <a:rPr lang="en-US" i="1" dirty="0">
                <a:hlinkClick r:id="rId4"/>
              </a:rPr>
              <a:t>https://www.epa.gov/cwsrf</a:t>
            </a:r>
            <a:r>
              <a:rPr lang="en-US" i="1" dirty="0"/>
              <a:t> </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1" dirty="0"/>
              <a:t>EPA Water Finance Clearinghouse: </a:t>
            </a:r>
            <a:r>
              <a:rPr lang="en-US" i="1" dirty="0">
                <a:hlinkClick r:id="rId5"/>
              </a:rPr>
              <a:t>https://www.epa.gov/waterdata/water-finance-clearinghouse</a:t>
            </a:r>
            <a:r>
              <a:rPr lang="en-US" i="1" dirty="0"/>
              <a:t> </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1" dirty="0"/>
              <a:t>EPA State Specific Asset Management Initiatives Handout: </a:t>
            </a:r>
            <a:r>
              <a:rPr lang="en-US" i="1" dirty="0">
                <a:hlinkClick r:id="rId6"/>
              </a:rPr>
              <a:t>https://www.epa.gov/sites/production/files/2019-03/documents/asset_management_initiatives_document_508.pdf</a:t>
            </a:r>
            <a:r>
              <a:rPr lang="en-US" i="1" dirty="0"/>
              <a:t> </a:t>
            </a:r>
          </a:p>
          <a:p>
            <a:pPr marL="171450" lvl="0" indent="-171450">
              <a:buFont typeface="Arial" panose="020B0604020202020204" pitchFamily="34" charset="0"/>
              <a:buChar char="•"/>
              <a:defRPr/>
            </a:pPr>
            <a:r>
              <a:rPr lang="en-US" i="1" dirty="0"/>
              <a:t>Environmental Finance Center Network: </a:t>
            </a:r>
            <a:r>
              <a:rPr lang="en-US" i="1" dirty="0">
                <a:hlinkClick r:id="rId7"/>
              </a:rPr>
              <a:t>https://efcnetwork.org/funding-sources-by-state/</a:t>
            </a:r>
            <a:r>
              <a:rPr lang="en-US" i="1" dirty="0"/>
              <a:t> </a:t>
            </a:r>
          </a:p>
          <a:p>
            <a:pPr marL="171450" lvl="0" indent="-171450">
              <a:buFont typeface="Arial" panose="020B0604020202020204" pitchFamily="34" charset="0"/>
              <a:buChar char="•"/>
              <a:defRPr/>
            </a:pPr>
            <a:endParaRPr lang="en-US" i="1" dirty="0"/>
          </a:p>
          <a:p>
            <a:pPr lvl="0"/>
            <a:r>
              <a:rPr lang="en-US" sz="1200" i="1" dirty="0"/>
              <a:t>[CLICK]</a:t>
            </a:r>
          </a:p>
          <a:p>
            <a:pPr lvl="0"/>
            <a:r>
              <a:rPr lang="en-US" sz="1200" dirty="0"/>
              <a:t>Take a minute to review this list of state-specific funds that might be applicable. Can you think of, or have you used, any other funds for similar efforts? Please share with the </a:t>
            </a:r>
            <a:r>
              <a:rPr lang="en-US" sz="1200"/>
              <a:t>group.</a:t>
            </a:r>
            <a:endParaRPr lang="en-US" sz="1200" dirty="0"/>
          </a:p>
          <a:p>
            <a:pPr marL="0" lvl="0" indent="0">
              <a:buFont typeface="Arial" panose="020B0604020202020204" pitchFamily="34" charset="0"/>
              <a:buNone/>
              <a:defRPr/>
            </a:pPr>
            <a:endParaRPr lang="en-US" i="1" dirty="0"/>
          </a:p>
        </p:txBody>
      </p:sp>
      <p:sp>
        <p:nvSpPr>
          <p:cNvPr id="4" name="Slide Number Placeholder 3"/>
          <p:cNvSpPr>
            <a:spLocks noGrp="1"/>
          </p:cNvSpPr>
          <p:nvPr>
            <p:ph type="sldNum" sz="quarter" idx="5"/>
          </p:nvPr>
        </p:nvSpPr>
        <p:spPr/>
        <p:txBody>
          <a:bodyPr/>
          <a:lstStyle/>
          <a:p>
            <a:fld id="{B50FB5AF-5AC3-DC4E-99EC-4ED94D6DB19A}" type="slidenum">
              <a:rPr lang="en-US" smtClean="0"/>
              <a:t>28</a:t>
            </a:fld>
            <a:endParaRPr lang="en-US" dirty="0"/>
          </a:p>
        </p:txBody>
      </p:sp>
    </p:spTree>
    <p:extLst>
      <p:ext uri="{BB962C8B-B14F-4D97-AF65-F5344CB8AC3E}">
        <p14:creationId xmlns:p14="http://schemas.microsoft.com/office/powerpoint/2010/main" val="2244863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few minutes to explore how you, or water systems in your community, can create a partnership.</a:t>
            </a:r>
          </a:p>
        </p:txBody>
      </p:sp>
      <p:sp>
        <p:nvSpPr>
          <p:cNvPr id="4" name="Slide Number Placeholder 3"/>
          <p:cNvSpPr>
            <a:spLocks noGrp="1"/>
          </p:cNvSpPr>
          <p:nvPr>
            <p:ph type="sldNum" sz="quarter" idx="5"/>
          </p:nvPr>
        </p:nvSpPr>
        <p:spPr/>
        <p:txBody>
          <a:bodyPr/>
          <a:lstStyle/>
          <a:p>
            <a:fld id="{B50FB5AF-5AC3-DC4E-99EC-4ED94D6DB19A}" type="slidenum">
              <a:rPr lang="en-US" smtClean="0"/>
              <a:t>29</a:t>
            </a:fld>
            <a:endParaRPr lang="en-US" dirty="0"/>
          </a:p>
        </p:txBody>
      </p:sp>
    </p:spTree>
    <p:extLst>
      <p:ext uri="{BB962C8B-B14F-4D97-AF65-F5344CB8AC3E}">
        <p14:creationId xmlns:p14="http://schemas.microsoft.com/office/powerpoint/2010/main" val="704685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i="1" dirty="0"/>
              <a:t>[Add information relevant to location]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Please take a few minutes to fill out this excerpt in your Partnerships Checklist. These questions will help you determine if your water system or a water system in your community could benefit from a partnership. For example, maybe your water system or a water system in your community is struggling to meet technical, managerial, or financial capacity? Or, maybe your water system or a water system in your community is facing similar challenges to those nearby.</a:t>
            </a:r>
          </a:p>
          <a:p>
            <a:pPr lvl="0"/>
            <a:endParaRPr lang="en-US" dirty="0"/>
          </a:p>
          <a:p>
            <a:pPr lvl="0"/>
            <a:r>
              <a:rPr lang="en-US" dirty="0"/>
              <a:t>The Partnerships Checklist will be revisited at the end of this presentation.</a:t>
            </a:r>
          </a:p>
        </p:txBody>
      </p:sp>
      <p:sp>
        <p:nvSpPr>
          <p:cNvPr id="4" name="Slide Number Placeholder 3"/>
          <p:cNvSpPr>
            <a:spLocks noGrp="1"/>
          </p:cNvSpPr>
          <p:nvPr>
            <p:ph type="sldNum" sz="quarter" idx="5"/>
          </p:nvPr>
        </p:nvSpPr>
        <p:spPr/>
        <p:txBody>
          <a:bodyPr/>
          <a:lstStyle/>
          <a:p>
            <a:fld id="{B50FB5AF-5AC3-DC4E-99EC-4ED94D6DB19A}" type="slidenum">
              <a:rPr lang="en-US" smtClean="0"/>
              <a:pPr/>
              <a:t>3</a:t>
            </a:fld>
            <a:endParaRPr lang="en-US" dirty="0"/>
          </a:p>
        </p:txBody>
      </p:sp>
      <p:sp>
        <p:nvSpPr>
          <p:cNvPr id="7" name="Slide Image Placeholder 6">
            <a:extLst>
              <a:ext uri="{FF2B5EF4-FFF2-40B4-BE49-F238E27FC236}">
                <a16:creationId xmlns:a16="http://schemas.microsoft.com/office/drawing/2014/main" id="{C76D73AB-AA3B-4D01-AF35-AA1E06A75654}"/>
              </a:ext>
            </a:extLst>
          </p:cNvPr>
          <p:cNvSpPr>
            <a:spLocks noGrp="1" noRot="1" noChangeAspect="1"/>
          </p:cNvSpPr>
          <p:nvPr>
            <p:ph type="sldImg"/>
          </p:nvPr>
        </p:nvSpPr>
        <p:spPr/>
      </p:sp>
    </p:spTree>
    <p:extLst>
      <p:ext uri="{BB962C8B-B14F-4D97-AF65-F5344CB8AC3E}">
        <p14:creationId xmlns:p14="http://schemas.microsoft.com/office/powerpoint/2010/main" val="872734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As a review, you should generally follow these steps to make sure you are strategically evaluating all partnership possibilities. Finding the best fit for your water system is essential to maximizing the benefits from the partnership. </a:t>
            </a:r>
          </a:p>
          <a:p>
            <a:endParaRPr lang="en-US" dirty="0"/>
          </a:p>
          <a:p>
            <a:pPr lvl="0"/>
            <a:r>
              <a:rPr lang="en-US" dirty="0"/>
              <a:t>First, you should understand your water system’s </a:t>
            </a:r>
            <a:r>
              <a:rPr lang="en-US" b="1" dirty="0"/>
              <a:t>strengths</a:t>
            </a:r>
            <a:r>
              <a:rPr lang="en-US" dirty="0"/>
              <a:t> and </a:t>
            </a:r>
            <a:r>
              <a:rPr lang="en-US" b="1" dirty="0"/>
              <a:t>challenges</a:t>
            </a:r>
            <a:r>
              <a:rPr lang="en-US" dirty="0"/>
              <a:t> by assessing technical, managerial, and financial characteristics. Next, you should identify potential partners by evaluating certain considerations, such as physical conditions, geography, and state policies. Third, you should assess the </a:t>
            </a:r>
            <a:r>
              <a:rPr lang="en-US" b="1" dirty="0"/>
              <a:t>practicality</a:t>
            </a:r>
            <a:r>
              <a:rPr lang="en-US" dirty="0"/>
              <a:t> of partnerships by evaluating the </a:t>
            </a:r>
            <a:r>
              <a:rPr lang="en-US" b="1" dirty="0"/>
              <a:t>advantages</a:t>
            </a:r>
            <a:r>
              <a:rPr lang="en-US" dirty="0"/>
              <a:t> and </a:t>
            </a:r>
            <a:r>
              <a:rPr lang="en-US" b="1" dirty="0"/>
              <a:t>disadvantages</a:t>
            </a:r>
            <a:r>
              <a:rPr lang="en-US" dirty="0"/>
              <a:t> of potential partnership type(s). Fourth, you should understand your </a:t>
            </a:r>
            <a:r>
              <a:rPr lang="en-US" b="1" dirty="0"/>
              <a:t>champions, allies, and stakeholders</a:t>
            </a:r>
            <a:r>
              <a:rPr lang="en-US" dirty="0"/>
              <a:t>.</a:t>
            </a:r>
          </a:p>
          <a:p>
            <a:endParaRPr lang="en-US" dirty="0"/>
          </a:p>
          <a:p>
            <a:r>
              <a:rPr lang="en-US" dirty="0"/>
              <a:t>There might be other steps needed for unique situations, but this is a general outline that can be applied to all.</a:t>
            </a:r>
          </a:p>
          <a:p>
            <a:endParaRPr lang="en-US" dirty="0"/>
          </a:p>
          <a:p>
            <a:endParaRPr lang="en-US" dirty="0"/>
          </a:p>
        </p:txBody>
      </p:sp>
      <p:sp>
        <p:nvSpPr>
          <p:cNvPr id="4" name="Slide Number Placeholder 3"/>
          <p:cNvSpPr>
            <a:spLocks noGrp="1"/>
          </p:cNvSpPr>
          <p:nvPr>
            <p:ph type="sldNum" sz="quarter" idx="5"/>
          </p:nvPr>
        </p:nvSpPr>
        <p:spPr/>
        <p:txBody>
          <a:bodyPr/>
          <a:lstStyle/>
          <a:p>
            <a:fld id="{B50FB5AF-5AC3-DC4E-99EC-4ED94D6DB19A}" type="slidenum">
              <a:rPr lang="en-US" smtClean="0"/>
              <a:pPr/>
              <a:t>30</a:t>
            </a:fld>
            <a:endParaRPr lang="en-US" dirty="0"/>
          </a:p>
        </p:txBody>
      </p:sp>
      <p:sp>
        <p:nvSpPr>
          <p:cNvPr id="7" name="Slide Image Placeholder 6">
            <a:extLst>
              <a:ext uri="{FF2B5EF4-FFF2-40B4-BE49-F238E27FC236}">
                <a16:creationId xmlns:a16="http://schemas.microsoft.com/office/drawing/2014/main" id="{B7777169-A7F3-44E3-A767-0F26BA78CD89}"/>
              </a:ext>
            </a:extLst>
          </p:cNvPr>
          <p:cNvSpPr>
            <a:spLocks noGrp="1" noRot="1" noChangeAspect="1"/>
          </p:cNvSpPr>
          <p:nvPr>
            <p:ph type="sldImg"/>
          </p:nvPr>
        </p:nvSpPr>
        <p:spPr/>
      </p:sp>
    </p:spTree>
    <p:extLst>
      <p:ext uri="{BB962C8B-B14F-4D97-AF65-F5344CB8AC3E}">
        <p14:creationId xmlns:p14="http://schemas.microsoft.com/office/powerpoint/2010/main" val="1552740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accent1"/>
              </a:buClr>
              <a:buFont typeface="Arial" panose="020B0604020202020204" pitchFamily="34" charset="0"/>
              <a:buNone/>
            </a:pPr>
            <a:r>
              <a:rPr lang="en-US" b="0" i="1" dirty="0"/>
              <a:t>[This slide contains animation – click to reveal content] </a:t>
            </a:r>
          </a:p>
          <a:p>
            <a:pPr marL="0" indent="0">
              <a:buClr>
                <a:schemeClr val="accent1"/>
              </a:buClr>
              <a:buFont typeface="Arial" panose="020B0604020202020204" pitchFamily="34" charset="0"/>
              <a:buNone/>
            </a:pPr>
            <a:r>
              <a:rPr lang="en-US" b="0" i="1" dirty="0"/>
              <a:t>[CLICK]</a:t>
            </a:r>
          </a:p>
          <a:p>
            <a:pPr marL="0" indent="0">
              <a:buClr>
                <a:schemeClr val="accent1"/>
              </a:buClr>
              <a:buFont typeface="Arial" panose="020B0604020202020204" pitchFamily="34" charset="0"/>
              <a:buNone/>
            </a:pPr>
            <a:r>
              <a:rPr lang="en-US" b="0" dirty="0"/>
              <a:t>Informal Cooperation and Contractual Assistance partnerships can be accomplished in the short-term, whereas Joint Power Agency and Ownership Transfer partnerships can take years to complete and can encounter multiple obstacles during planning and implementation. </a:t>
            </a:r>
          </a:p>
          <a:p>
            <a:pPr marL="0" indent="0">
              <a:buClr>
                <a:schemeClr val="accent1"/>
              </a:buClr>
              <a:buFont typeface="Arial" panose="020B0604020202020204" pitchFamily="34" charset="0"/>
              <a:buNone/>
            </a:pPr>
            <a:endParaRPr lang="en-US" b="0" dirty="0"/>
          </a:p>
          <a:p>
            <a:pPr marL="0" marR="0" lvl="0" indent="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b="0" i="1" dirty="0"/>
              <a:t>[CLICK]</a:t>
            </a:r>
          </a:p>
          <a:p>
            <a:pPr marL="0" indent="0">
              <a:buClr>
                <a:schemeClr val="accent1"/>
              </a:buClr>
              <a:buFont typeface="Arial" panose="020B0604020202020204" pitchFamily="34" charset="0"/>
              <a:buNone/>
            </a:pPr>
            <a:r>
              <a:rPr lang="en-US" b="0" dirty="0"/>
              <a:t>Overall, having a true champion can greatly increase the success of complicated partnerships. </a:t>
            </a:r>
          </a:p>
          <a:p>
            <a:pPr marL="0" indent="0">
              <a:buClr>
                <a:schemeClr val="accent1"/>
              </a:buClr>
              <a:buFont typeface="Arial" panose="020B0604020202020204" pitchFamily="34" charset="0"/>
              <a:buNone/>
            </a:pPr>
            <a:endParaRPr lang="en-US" b="0" dirty="0"/>
          </a:p>
          <a:p>
            <a:pPr marL="0" marR="0" lvl="0" indent="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b="0" i="1" dirty="0"/>
              <a:t>[CLICK]</a:t>
            </a:r>
          </a:p>
          <a:p>
            <a:pPr marL="0" indent="0">
              <a:buClr>
                <a:schemeClr val="accent1"/>
              </a:buClr>
              <a:buFont typeface="Arial" panose="020B0604020202020204" pitchFamily="34" charset="0"/>
              <a:buNone/>
            </a:pPr>
            <a:r>
              <a:rPr lang="en-US" b="0" dirty="0"/>
              <a:t>Additionally, to optimize funding and efficiency of completing long-term complicated projects, you can utilize your relationships from, and planning done in, the short-term.</a:t>
            </a:r>
          </a:p>
          <a:p>
            <a:endParaRPr lang="en-US" dirty="0"/>
          </a:p>
        </p:txBody>
      </p:sp>
      <p:sp>
        <p:nvSpPr>
          <p:cNvPr id="4" name="Slide Number Placeholder 3"/>
          <p:cNvSpPr>
            <a:spLocks noGrp="1"/>
          </p:cNvSpPr>
          <p:nvPr>
            <p:ph type="sldNum" sz="quarter" idx="5"/>
          </p:nvPr>
        </p:nvSpPr>
        <p:spPr/>
        <p:txBody>
          <a:bodyPr/>
          <a:lstStyle/>
          <a:p>
            <a:fld id="{B50FB5AF-5AC3-DC4E-99EC-4ED94D6DB19A}" type="slidenum">
              <a:rPr lang="en-US" smtClean="0"/>
              <a:t>31</a:t>
            </a:fld>
            <a:endParaRPr lang="en-US" dirty="0"/>
          </a:p>
        </p:txBody>
      </p:sp>
    </p:spTree>
    <p:extLst>
      <p:ext uri="{BB962C8B-B14F-4D97-AF65-F5344CB8AC3E}">
        <p14:creationId xmlns:p14="http://schemas.microsoft.com/office/powerpoint/2010/main" val="2562704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Implementing partnerships can be an involved process that can take years; however, all partnerships involve similar processes and activities.</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Examples of activities include buy-in and trust building, developing a business plan, obtaining necessary approvals, securing funds, construction-related plans and specifications, and regional planning activities.</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rtl="0" fontAlgn="base"/>
            <a:r>
              <a:rPr lang="en-US" sz="1200" b="0" i="1" kern="1200" dirty="0">
                <a:solidFill>
                  <a:schemeClr val="tx1"/>
                </a:solidFill>
                <a:effectLst/>
                <a:latin typeface="+mn-lt"/>
                <a:ea typeface="+mn-ea"/>
                <a:cs typeface="+mn-cs"/>
              </a:rPr>
              <a:t>[More information on a few necessary activities is included below.] </a:t>
            </a:r>
          </a:p>
          <a:p>
            <a:pPr marL="171450" indent="-171450" rtl="0" fontAlgn="base">
              <a:buFont typeface="Arial" panose="020B0604020202020204" pitchFamily="34" charset="0"/>
              <a:buChar char="•"/>
            </a:pPr>
            <a:r>
              <a:rPr lang="en-US" sz="1200" b="1" i="1" u="none" strike="noStrike" kern="1200" dirty="0">
                <a:solidFill>
                  <a:schemeClr val="tx1"/>
                </a:solidFill>
                <a:effectLst/>
                <a:latin typeface="+mn-lt"/>
                <a:ea typeface="+mn-ea"/>
                <a:cs typeface="+mn-cs"/>
              </a:rPr>
              <a:t>Buy-in and trust building </a:t>
            </a:r>
            <a:r>
              <a:rPr lang="en-US" sz="1200" b="0" i="1" u="none" strike="noStrike" kern="1200" dirty="0">
                <a:solidFill>
                  <a:schemeClr val="tx1"/>
                </a:solidFill>
                <a:effectLst/>
                <a:latin typeface="+mn-lt"/>
                <a:ea typeface="+mn-ea"/>
                <a:cs typeface="+mn-cs"/>
              </a:rPr>
              <a:t>involves shared activities, open communication, and developing relationships with personnel. These are important steps to convince potential partners that a partnership will result in mutual benefit. This is an ongoing process that may take some time.</a:t>
            </a:r>
            <a:r>
              <a:rPr lang="en-US" sz="1200" b="0" i="1"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1" i="1" u="none" strike="noStrike" kern="1200" dirty="0">
                <a:solidFill>
                  <a:schemeClr val="tx1"/>
                </a:solidFill>
                <a:effectLst/>
                <a:latin typeface="+mn-lt"/>
                <a:ea typeface="+mn-ea"/>
                <a:cs typeface="+mn-cs"/>
              </a:rPr>
              <a:t>Developing a business plan </a:t>
            </a:r>
            <a:r>
              <a:rPr lang="en-US" sz="1200" b="0" i="1" u="none" strike="noStrike" kern="1200" dirty="0">
                <a:solidFill>
                  <a:schemeClr val="tx1"/>
                </a:solidFill>
                <a:effectLst/>
                <a:latin typeface="+mn-lt"/>
                <a:ea typeface="+mn-ea"/>
                <a:cs typeface="+mn-cs"/>
              </a:rPr>
              <a:t>involves ways to reduce redundancy of managerial and financial operations. The plan should provide guidance, tips, resources, and tools to use in the partnership.</a:t>
            </a:r>
            <a:r>
              <a:rPr lang="en-US" sz="1200" b="0" i="1"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1" i="1" u="none" strike="noStrike" kern="1200" dirty="0">
                <a:solidFill>
                  <a:schemeClr val="tx1"/>
                </a:solidFill>
                <a:effectLst/>
                <a:latin typeface="+mn-lt"/>
                <a:ea typeface="+mn-ea"/>
                <a:cs typeface="+mn-cs"/>
              </a:rPr>
              <a:t>Obtaining necessary approvals</a:t>
            </a:r>
            <a:r>
              <a:rPr lang="en-US" sz="1200" b="0" i="1" u="none" strike="noStrike" kern="1200" dirty="0">
                <a:solidFill>
                  <a:schemeClr val="tx1"/>
                </a:solidFill>
                <a:effectLst/>
                <a:latin typeface="+mn-lt"/>
                <a:ea typeface="+mn-ea"/>
                <a:cs typeface="+mn-cs"/>
              </a:rPr>
              <a:t> could include water system management, state legislatures, or other authorities who may need to review, approve, or pass legislation to allow for partnership.</a:t>
            </a:r>
            <a:endParaRPr lang="en-US" sz="1200" b="0" i="1"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1" i="1" u="none" strike="noStrike" kern="1200" dirty="0">
                <a:solidFill>
                  <a:schemeClr val="tx1"/>
                </a:solidFill>
                <a:effectLst/>
                <a:latin typeface="+mn-lt"/>
                <a:ea typeface="+mn-ea"/>
                <a:cs typeface="+mn-cs"/>
              </a:rPr>
              <a:t>Securing funds </a:t>
            </a:r>
            <a:r>
              <a:rPr lang="en-US" sz="1200" b="0" i="1" u="none" strike="noStrike" kern="1200" dirty="0">
                <a:solidFill>
                  <a:schemeClr val="tx1"/>
                </a:solidFill>
                <a:effectLst/>
                <a:latin typeface="+mn-lt"/>
                <a:ea typeface="+mn-ea"/>
                <a:cs typeface="+mn-cs"/>
              </a:rPr>
              <a:t>requires understanding of funding procedures and how other water systems have utilized funding for partnership to secure funding.</a:t>
            </a:r>
            <a:endParaRPr lang="en-US" sz="1200" b="0" i="1"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1" i="1" u="none" strike="noStrike" kern="1200" dirty="0">
                <a:solidFill>
                  <a:schemeClr val="tx1"/>
                </a:solidFill>
                <a:effectLst/>
                <a:latin typeface="+mn-lt"/>
                <a:ea typeface="+mn-ea"/>
                <a:cs typeface="+mn-cs"/>
              </a:rPr>
              <a:t>Construction-related plans and specifications</a:t>
            </a:r>
            <a:r>
              <a:rPr lang="en-US" sz="1200" b="0" i="1" u="none" strike="noStrike" kern="1200" dirty="0">
                <a:solidFill>
                  <a:schemeClr val="tx1"/>
                </a:solidFill>
                <a:effectLst/>
                <a:latin typeface="+mn-lt"/>
                <a:ea typeface="+mn-ea"/>
                <a:cs typeface="+mn-cs"/>
              </a:rPr>
              <a:t> shows that if there are any engineering changes, a plan review may be required.</a:t>
            </a:r>
            <a:r>
              <a:rPr lang="en-US" sz="1200" b="0" i="1"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1" i="1" u="none" strike="noStrike" kern="1200" dirty="0">
                <a:solidFill>
                  <a:schemeClr val="tx1"/>
                </a:solidFill>
                <a:effectLst/>
                <a:latin typeface="+mn-lt"/>
                <a:ea typeface="+mn-ea"/>
                <a:cs typeface="+mn-cs"/>
              </a:rPr>
              <a:t>Regional planning activities</a:t>
            </a:r>
            <a:r>
              <a:rPr lang="en-US" sz="1200" b="0" i="1" u="none" strike="noStrike" kern="1200" dirty="0">
                <a:solidFill>
                  <a:schemeClr val="tx1"/>
                </a:solidFill>
                <a:effectLst/>
                <a:latin typeface="+mn-lt"/>
                <a:ea typeface="+mn-ea"/>
                <a:cs typeface="+mn-cs"/>
              </a:rPr>
              <a:t> may be needed if the partnership is part of wider scale regional efforts. The partners may need to coordinate and work with other groups, such as the council of governments.</a:t>
            </a:r>
            <a:r>
              <a:rPr lang="en-US" sz="1200" b="0" i="1"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B50FB5AF-5AC3-DC4E-99EC-4ED94D6DB19A}" type="slidenum">
              <a:rPr lang="en-US" smtClean="0"/>
              <a:t>32</a:t>
            </a:fld>
            <a:endParaRPr lang="en-US" dirty="0"/>
          </a:p>
        </p:txBody>
      </p:sp>
    </p:spTree>
    <p:extLst>
      <p:ext uri="{BB962C8B-B14F-4D97-AF65-F5344CB8AC3E}">
        <p14:creationId xmlns:p14="http://schemas.microsoft.com/office/powerpoint/2010/main" val="3671533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For the final portion of this presentation, review another excerpt from your Partnerships Checklist to further explore TMF capacity at your water system or systems in your community. We hope this presentation has given you insight into ways partnerships can increase TMF capacity and of the many possibilities available to your water system or to water systems in your community. Take a few minutes to fill out the checklist and add anything specific that relates to your water system, or water systems in your community. This Partnerships Checklist can be a resource to you moving forward after this presentation as you consider partnership opportunities.</a:t>
            </a:r>
          </a:p>
        </p:txBody>
      </p:sp>
      <p:sp>
        <p:nvSpPr>
          <p:cNvPr id="4" name="Slide Number Placeholder 3"/>
          <p:cNvSpPr>
            <a:spLocks noGrp="1"/>
          </p:cNvSpPr>
          <p:nvPr>
            <p:ph type="sldNum" sz="quarter" idx="5"/>
          </p:nvPr>
        </p:nvSpPr>
        <p:spPr/>
        <p:txBody>
          <a:bodyPr/>
          <a:lstStyle/>
          <a:p>
            <a:fld id="{B50FB5AF-5AC3-DC4E-99EC-4ED94D6DB19A}" type="slidenum">
              <a:rPr lang="en-US" smtClean="0"/>
              <a:pPr/>
              <a:t>33</a:t>
            </a:fld>
            <a:endParaRPr lang="en-US" dirty="0"/>
          </a:p>
        </p:txBody>
      </p:sp>
      <p:sp>
        <p:nvSpPr>
          <p:cNvPr id="7" name="Slide Image Placeholder 6">
            <a:extLst>
              <a:ext uri="{FF2B5EF4-FFF2-40B4-BE49-F238E27FC236}">
                <a16:creationId xmlns:a16="http://schemas.microsoft.com/office/drawing/2014/main" id="{E7295ABC-BCA5-4D1E-B9F6-50E933BA85A8}"/>
              </a:ext>
            </a:extLst>
          </p:cNvPr>
          <p:cNvSpPr>
            <a:spLocks noGrp="1" noRot="1" noChangeAspect="1"/>
          </p:cNvSpPr>
          <p:nvPr>
            <p:ph type="sldImg"/>
          </p:nvPr>
        </p:nvSpPr>
        <p:spPr/>
      </p:sp>
    </p:spTree>
    <p:extLst>
      <p:ext uri="{BB962C8B-B14F-4D97-AF65-F5344CB8AC3E}">
        <p14:creationId xmlns:p14="http://schemas.microsoft.com/office/powerpoint/2010/main" val="290431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If you checked at least one of the boxes on the Partnerships Checklist, your water system or water systems in your community could benefit from a partnership and may start considering some of these next steps. </a:t>
            </a:r>
          </a:p>
          <a:p>
            <a:pPr lvl="0"/>
            <a:endParaRPr lang="en-US" dirty="0"/>
          </a:p>
          <a:p>
            <a:pPr lvl="0"/>
            <a:r>
              <a:rPr lang="en-US" dirty="0"/>
              <a:t>Next steps include:</a:t>
            </a:r>
          </a:p>
          <a:p>
            <a:pPr marL="171450" lvl="0" indent="-171450">
              <a:buFont typeface="Arial" panose="020B0604020202020204" pitchFamily="34" charset="0"/>
              <a:buChar char="•"/>
            </a:pPr>
            <a:r>
              <a:rPr lang="en-US" dirty="0"/>
              <a:t>Strategizing outreach to the water systems you identified</a:t>
            </a:r>
          </a:p>
          <a:p>
            <a:pPr marL="171450" lvl="0" indent="-171450">
              <a:buFont typeface="Arial" panose="020B0604020202020204" pitchFamily="34" charset="0"/>
              <a:buChar char="•"/>
            </a:pPr>
            <a:r>
              <a:rPr lang="en-US" dirty="0"/>
              <a:t>Facilitating partnership building between water systems (e.g., hosting an informal meeting, networking through trade associations) </a:t>
            </a:r>
          </a:p>
          <a:p>
            <a:pPr marL="171450" lvl="0" indent="-171450">
              <a:buFont typeface="Arial" panose="020B0604020202020204" pitchFamily="34" charset="0"/>
              <a:buChar char="•"/>
            </a:pPr>
            <a:r>
              <a:rPr lang="en-US" dirty="0"/>
              <a:t>Identifying potential stakeholders and champions who could facilitate partnerships building or support a workshop</a:t>
            </a:r>
          </a:p>
          <a:p>
            <a:pPr marL="171450" lvl="0" indent="-171450">
              <a:buFont typeface="Arial" panose="020B0604020202020204" pitchFamily="34" charset="0"/>
              <a:buChar char="•"/>
            </a:pPr>
            <a:r>
              <a:rPr lang="en-US" dirty="0"/>
              <a:t>Hosting a Water System Partnerships Training Workshop for the water systems that may benefit from water system partnership activities. Workshops provide guidance, discussions, and hands-on exercises. </a:t>
            </a:r>
          </a:p>
          <a:p>
            <a:pPr lvl="0"/>
            <a:endParaRPr lang="en-US" dirty="0"/>
          </a:p>
          <a:p>
            <a:pPr lvl="0"/>
            <a:r>
              <a:rPr lang="en-US" i="1" dirty="0"/>
              <a:t>[For more information visit: </a:t>
            </a:r>
            <a:r>
              <a:rPr lang="en-US" i="1" dirty="0">
                <a:hlinkClick r:id="rId3"/>
              </a:rPr>
              <a:t>https://www.epa.gov/dwcapacity/water-system-partnerships</a:t>
            </a:r>
            <a:r>
              <a:rPr lang="en-US" i="1" dirty="0"/>
              <a:t>.]</a:t>
            </a:r>
          </a:p>
          <a:p>
            <a:pPr lvl="0"/>
            <a:endParaRPr lang="en-US" dirty="0"/>
          </a:p>
          <a:p>
            <a:endParaRPr lang="en-US" dirty="0"/>
          </a:p>
        </p:txBody>
      </p:sp>
      <p:sp>
        <p:nvSpPr>
          <p:cNvPr id="4" name="Slide Number Placeholder 3"/>
          <p:cNvSpPr>
            <a:spLocks noGrp="1"/>
          </p:cNvSpPr>
          <p:nvPr>
            <p:ph type="sldNum" sz="quarter" idx="5"/>
          </p:nvPr>
        </p:nvSpPr>
        <p:spPr/>
        <p:txBody>
          <a:bodyPr/>
          <a:lstStyle/>
          <a:p>
            <a:fld id="{B50FB5AF-5AC3-DC4E-99EC-4ED94D6DB19A}" type="slidenum">
              <a:rPr lang="en-US" smtClean="0"/>
              <a:pPr/>
              <a:t>34</a:t>
            </a:fld>
            <a:endParaRPr lang="en-US" dirty="0"/>
          </a:p>
        </p:txBody>
      </p:sp>
      <p:sp>
        <p:nvSpPr>
          <p:cNvPr id="7" name="Slide Image Placeholder 6">
            <a:extLst>
              <a:ext uri="{FF2B5EF4-FFF2-40B4-BE49-F238E27FC236}">
                <a16:creationId xmlns:a16="http://schemas.microsoft.com/office/drawing/2014/main" id="{AE0BA22B-5AAA-4CB2-8D2E-CF0D77B5B4A3}"/>
              </a:ext>
            </a:extLst>
          </p:cNvPr>
          <p:cNvSpPr>
            <a:spLocks noGrp="1" noRot="1" noChangeAspect="1"/>
          </p:cNvSpPr>
          <p:nvPr>
            <p:ph type="sldImg"/>
          </p:nvPr>
        </p:nvSpPr>
        <p:spPr/>
      </p:sp>
    </p:spTree>
    <p:extLst>
      <p:ext uri="{BB962C8B-B14F-4D97-AF65-F5344CB8AC3E}">
        <p14:creationId xmlns:p14="http://schemas.microsoft.com/office/powerpoint/2010/main" val="100050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[Allocate ~10 minutes for Q&amp;A and discussion. This time should be used to continue conversations started during the mini-exercises and help attendees identify their next steps.]</a:t>
            </a:r>
          </a:p>
          <a:p>
            <a:r>
              <a:rPr lang="en-US" i="0" dirty="0"/>
              <a:t>Now I’ll take time to answer any questions. We can also start discussing next steps for implementing partnerships in the community if you’re feeling ready.</a:t>
            </a:r>
          </a:p>
        </p:txBody>
      </p:sp>
      <p:sp>
        <p:nvSpPr>
          <p:cNvPr id="4" name="Slide Number Placeholder 3"/>
          <p:cNvSpPr>
            <a:spLocks noGrp="1"/>
          </p:cNvSpPr>
          <p:nvPr>
            <p:ph type="sldNum" sz="quarter" idx="5"/>
          </p:nvPr>
        </p:nvSpPr>
        <p:spPr/>
        <p:txBody>
          <a:bodyPr/>
          <a:lstStyle/>
          <a:p>
            <a:fld id="{B50FB5AF-5AC3-DC4E-99EC-4ED94D6DB19A}" type="slidenum">
              <a:rPr lang="en-US" smtClean="0"/>
              <a:t>35</a:t>
            </a:fld>
            <a:endParaRPr lang="en-US" dirty="0"/>
          </a:p>
        </p:txBody>
      </p:sp>
    </p:spTree>
    <p:extLst>
      <p:ext uri="{BB962C8B-B14F-4D97-AF65-F5344CB8AC3E}">
        <p14:creationId xmlns:p14="http://schemas.microsoft.com/office/powerpoint/2010/main" val="4219478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i="1" dirty="0"/>
              <a:t>[Add information relevant to your location and audience]</a:t>
            </a:r>
          </a:p>
          <a:p>
            <a:pPr lvl="0"/>
            <a:r>
              <a:rPr lang="en-US" dirty="0"/>
              <a:t>You may find these resources helpful to visit for more information after today’s presentation.</a:t>
            </a:r>
          </a:p>
        </p:txBody>
      </p:sp>
      <p:sp>
        <p:nvSpPr>
          <p:cNvPr id="4" name="Slide Number Placeholder 3"/>
          <p:cNvSpPr>
            <a:spLocks noGrp="1"/>
          </p:cNvSpPr>
          <p:nvPr>
            <p:ph type="sldNum" sz="quarter" idx="5"/>
          </p:nvPr>
        </p:nvSpPr>
        <p:spPr/>
        <p:txBody>
          <a:bodyPr/>
          <a:lstStyle/>
          <a:p>
            <a:fld id="{B50FB5AF-5AC3-DC4E-99EC-4ED94D6DB19A}" type="slidenum">
              <a:rPr lang="en-US" smtClean="0"/>
              <a:pPr/>
              <a:t>36</a:t>
            </a:fld>
            <a:endParaRPr lang="en-US" dirty="0"/>
          </a:p>
        </p:txBody>
      </p:sp>
      <p:sp>
        <p:nvSpPr>
          <p:cNvPr id="7" name="Slide Image Placeholder 6">
            <a:extLst>
              <a:ext uri="{FF2B5EF4-FFF2-40B4-BE49-F238E27FC236}">
                <a16:creationId xmlns:a16="http://schemas.microsoft.com/office/drawing/2014/main" id="{15AB742B-3BFB-4F8E-BC04-E076FB0DC4BF}"/>
              </a:ext>
            </a:extLst>
          </p:cNvPr>
          <p:cNvSpPr>
            <a:spLocks noGrp="1" noRot="1" noChangeAspect="1"/>
          </p:cNvSpPr>
          <p:nvPr>
            <p:ph type="sldImg"/>
          </p:nvPr>
        </p:nvSpPr>
        <p:spPr/>
      </p:sp>
    </p:spTree>
    <p:extLst>
      <p:ext uri="{BB962C8B-B14F-4D97-AF65-F5344CB8AC3E}">
        <p14:creationId xmlns:p14="http://schemas.microsoft.com/office/powerpoint/2010/main" val="3615108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i="1" dirty="0"/>
              <a:t>[Add appropriate contact information to the slide.]</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i="0" dirty="0"/>
              <a:t>Thank you all for attending. Please reach out if you have any questions and follow up with any successful case studies that may have resulted from this </a:t>
            </a:r>
            <a:r>
              <a:rPr lang="en-US" i="0"/>
              <a:t>workshop.</a:t>
            </a:r>
            <a:endParaRPr lang="en-US" i="0" dirty="0"/>
          </a:p>
        </p:txBody>
      </p:sp>
      <p:sp>
        <p:nvSpPr>
          <p:cNvPr id="4" name="Slide Number Placeholder 3"/>
          <p:cNvSpPr>
            <a:spLocks noGrp="1"/>
          </p:cNvSpPr>
          <p:nvPr>
            <p:ph type="sldNum" sz="quarter" idx="5"/>
          </p:nvPr>
        </p:nvSpPr>
        <p:spPr/>
        <p:txBody>
          <a:bodyPr/>
          <a:lstStyle/>
          <a:p>
            <a:fld id="{B50FB5AF-5AC3-DC4E-99EC-4ED94D6DB19A}" type="slidenum">
              <a:rPr lang="en-US" smtClean="0"/>
              <a:pPr/>
              <a:t>37</a:t>
            </a:fld>
            <a:endParaRPr lang="en-US" dirty="0"/>
          </a:p>
        </p:txBody>
      </p:sp>
      <p:sp>
        <p:nvSpPr>
          <p:cNvPr id="7" name="Slide Image Placeholder 6">
            <a:extLst>
              <a:ext uri="{FF2B5EF4-FFF2-40B4-BE49-F238E27FC236}">
                <a16:creationId xmlns:a16="http://schemas.microsoft.com/office/drawing/2014/main" id="{299C1BE5-35F4-4DCF-9B91-632537803689}"/>
              </a:ext>
            </a:extLst>
          </p:cNvPr>
          <p:cNvSpPr>
            <a:spLocks noGrp="1" noRot="1" noChangeAspect="1"/>
          </p:cNvSpPr>
          <p:nvPr>
            <p:ph type="sldImg"/>
          </p:nvPr>
        </p:nvSpPr>
        <p:spPr/>
      </p:sp>
    </p:spTree>
    <p:extLst>
      <p:ext uri="{BB962C8B-B14F-4D97-AF65-F5344CB8AC3E}">
        <p14:creationId xmlns:p14="http://schemas.microsoft.com/office/powerpoint/2010/main" val="3301865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thought about some conditions where partnerships may be beneficial, let’s explore what we mean by water system partnerships.</a:t>
            </a:r>
          </a:p>
        </p:txBody>
      </p:sp>
      <p:sp>
        <p:nvSpPr>
          <p:cNvPr id="4" name="Slide Number Placeholder 3"/>
          <p:cNvSpPr>
            <a:spLocks noGrp="1"/>
          </p:cNvSpPr>
          <p:nvPr>
            <p:ph type="sldNum" sz="quarter" idx="5"/>
          </p:nvPr>
        </p:nvSpPr>
        <p:spPr/>
        <p:txBody>
          <a:bodyPr/>
          <a:lstStyle/>
          <a:p>
            <a:fld id="{B50FB5AF-5AC3-DC4E-99EC-4ED94D6DB19A}" type="slidenum">
              <a:rPr lang="en-US" smtClean="0"/>
              <a:t>4</a:t>
            </a:fld>
            <a:endParaRPr lang="en-US" dirty="0"/>
          </a:p>
        </p:txBody>
      </p:sp>
    </p:spTree>
    <p:extLst>
      <p:ext uri="{BB962C8B-B14F-4D97-AF65-F5344CB8AC3E}">
        <p14:creationId xmlns:p14="http://schemas.microsoft.com/office/powerpoint/2010/main" val="2800877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[This slide contains animation – click to reveal a discussion question]​</a:t>
            </a:r>
          </a:p>
          <a:p>
            <a:pPr lvl="0"/>
            <a:r>
              <a:rPr lang="en-US" dirty="0"/>
              <a:t>Water system partnerships are any informal or formal relationship or agreement that water systems engage in. They can assist small and mid-size water systems in overcoming unique challenges, build technical, managerial, and financial capacity for water systems, and provide a wide range of opportunities for water systems to work together.</a:t>
            </a:r>
          </a:p>
          <a:p>
            <a:pPr lvl="0"/>
            <a:endParaRPr lang="en-US" dirty="0"/>
          </a:p>
          <a:p>
            <a:pPr lvl="0"/>
            <a:r>
              <a:rPr lang="en-US" i="1" dirty="0"/>
              <a:t>[CLICK]</a:t>
            </a:r>
          </a:p>
          <a:p>
            <a:pPr lvl="0"/>
            <a:r>
              <a:rPr lang="en-US" dirty="0"/>
              <a:t>Before we continue, let’s pause for a brief discussion. Would anyone like to share how you or water systems in your community are taking part in partnership activities already? It’s okay if you don’t know yet. </a:t>
            </a:r>
          </a:p>
          <a:p>
            <a:pPr lvl="0"/>
            <a:endParaRPr lang="en-US" dirty="0"/>
          </a:p>
          <a:p>
            <a:pPr lvl="0"/>
            <a:r>
              <a:rPr lang="en-US" i="1" dirty="0"/>
              <a:t>[Pause for discussion.] </a:t>
            </a:r>
          </a:p>
          <a:p>
            <a:pPr lvl="0"/>
            <a:endParaRPr lang="en-US" dirty="0"/>
          </a:p>
          <a:p>
            <a:pPr lvl="0"/>
            <a:r>
              <a:rPr lang="en-US" dirty="0"/>
              <a:t>By the end of this presentation, you may realize how you or water systems in your community are indeed already partnering.</a:t>
            </a:r>
          </a:p>
          <a:p>
            <a:endParaRPr lang="en-US" dirty="0"/>
          </a:p>
        </p:txBody>
      </p:sp>
      <p:sp>
        <p:nvSpPr>
          <p:cNvPr id="4" name="Slide Number Placeholder 3"/>
          <p:cNvSpPr>
            <a:spLocks noGrp="1"/>
          </p:cNvSpPr>
          <p:nvPr>
            <p:ph type="sldNum" sz="quarter" idx="5"/>
          </p:nvPr>
        </p:nvSpPr>
        <p:spPr/>
        <p:txBody>
          <a:bodyPr/>
          <a:lstStyle/>
          <a:p>
            <a:fld id="{B50FB5AF-5AC3-DC4E-99EC-4ED94D6DB19A}" type="slidenum">
              <a:rPr lang="en-US" smtClean="0"/>
              <a:pPr/>
              <a:t>5</a:t>
            </a:fld>
            <a:endParaRPr lang="en-US" dirty="0"/>
          </a:p>
        </p:txBody>
      </p:sp>
      <p:sp>
        <p:nvSpPr>
          <p:cNvPr id="7" name="Slide Image Placeholder 6">
            <a:extLst>
              <a:ext uri="{FF2B5EF4-FFF2-40B4-BE49-F238E27FC236}">
                <a16:creationId xmlns:a16="http://schemas.microsoft.com/office/drawing/2014/main" id="{D6586C59-2429-4E1A-86E5-C763C4C1FDD2}"/>
              </a:ext>
            </a:extLst>
          </p:cNvPr>
          <p:cNvSpPr>
            <a:spLocks noGrp="1" noRot="1" noChangeAspect="1"/>
          </p:cNvSpPr>
          <p:nvPr>
            <p:ph type="sldImg"/>
          </p:nvPr>
        </p:nvSpPr>
        <p:spPr/>
      </p:sp>
    </p:spTree>
    <p:extLst>
      <p:ext uri="{BB962C8B-B14F-4D97-AF65-F5344CB8AC3E}">
        <p14:creationId xmlns:p14="http://schemas.microsoft.com/office/powerpoint/2010/main" val="596200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dirty="0"/>
              <a:t>Capacity is the ability to plan for, achieve, and maintain compliance with applicable drinking water and wastewater standards.</a:t>
            </a:r>
          </a:p>
          <a:p>
            <a:endParaRPr lang="en-US" dirty="0"/>
          </a:p>
          <a:p>
            <a:r>
              <a:rPr lang="en-US" dirty="0"/>
              <a:t>TMF capacity has been described as a “three-legged stool” because each capacity “leg” of the stool [(technical (T), managerial (M), and financial (F)] is essential but not sufficient for sustaining the water system alone, and many aspects of water system operations involve more than one capacity element. ​</a:t>
            </a:r>
          </a:p>
          <a:p>
            <a:r>
              <a:rPr lang="en-US" dirty="0"/>
              <a:t>​</a:t>
            </a:r>
          </a:p>
          <a:p>
            <a:r>
              <a:rPr lang="en-US" dirty="0"/>
              <a:t>Partnerships can help water systems overcome barriers to meeting capacity.</a:t>
            </a:r>
          </a:p>
          <a:p>
            <a:endParaRPr lang="en-US" dirty="0"/>
          </a:p>
          <a:p>
            <a:pPr lvl="0"/>
            <a:r>
              <a:rPr lang="en-US" i="1" dirty="0"/>
              <a:t>[You can find more information about capacity development on Environmental Protection Agency’s (EPA’s) Capacity Development website: </a:t>
            </a:r>
            <a:r>
              <a:rPr lang="en-US" i="1" dirty="0">
                <a:hlinkClick r:id="rId3"/>
              </a:rPr>
              <a:t>https://www.epa.gov/dwcapacity</a:t>
            </a:r>
            <a:r>
              <a:rPr lang="en-US" i="1" dirty="0"/>
              <a:t>.]</a:t>
            </a:r>
          </a:p>
          <a:p>
            <a:endParaRPr lang="en-US" dirty="0"/>
          </a:p>
        </p:txBody>
      </p:sp>
      <p:sp>
        <p:nvSpPr>
          <p:cNvPr id="4" name="Slide Number Placeholder 3"/>
          <p:cNvSpPr>
            <a:spLocks noGrp="1"/>
          </p:cNvSpPr>
          <p:nvPr>
            <p:ph type="sldNum" sz="quarter" idx="5"/>
          </p:nvPr>
        </p:nvSpPr>
        <p:spPr/>
        <p:txBody>
          <a:bodyPr/>
          <a:lstStyle/>
          <a:p>
            <a:fld id="{B50FB5AF-5AC3-DC4E-99EC-4ED94D6DB19A}" type="slidenum">
              <a:rPr lang="en-US" smtClean="0"/>
              <a:pPr/>
              <a:t>6</a:t>
            </a:fld>
            <a:endParaRPr lang="en-US" dirty="0"/>
          </a:p>
        </p:txBody>
      </p:sp>
      <p:sp>
        <p:nvSpPr>
          <p:cNvPr id="7" name="Slide Image Placeholder 6">
            <a:extLst>
              <a:ext uri="{FF2B5EF4-FFF2-40B4-BE49-F238E27FC236}">
                <a16:creationId xmlns:a16="http://schemas.microsoft.com/office/drawing/2014/main" id="{DC602457-EE02-4A61-8478-28E634898BEC}"/>
              </a:ext>
            </a:extLst>
          </p:cNvPr>
          <p:cNvSpPr>
            <a:spLocks noGrp="1" noRot="1" noChangeAspect="1"/>
          </p:cNvSpPr>
          <p:nvPr>
            <p:ph type="sldImg"/>
          </p:nvPr>
        </p:nvSpPr>
        <p:spPr/>
      </p:sp>
    </p:spTree>
    <p:extLst>
      <p:ext uri="{BB962C8B-B14F-4D97-AF65-F5344CB8AC3E}">
        <p14:creationId xmlns:p14="http://schemas.microsoft.com/office/powerpoint/2010/main" val="480838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Water system partnerships encompass a wide range of opportunities. They can generally be categorized into four types of partnerships:</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Informal Cooperation is a partnership type in which a water system works with other water systems, but without contractual obligations. Next, Contractual Assistance is a partnership type that requires a written contract, but this contract is under the water system’s control. Next, Joint Power Agency is the creation of a new entity by several water systems that continue to exist as independent entities. Lastly, Ownership Transfer is the takeover of a water system by an existing or newly created entity.</a:t>
            </a:r>
            <a:endParaRPr lang="en-US" sz="1200" b="0" i="0" u="none" strike="noStrike"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u="none" strike="noStrike"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effectLst/>
                <a:latin typeface="+mn-lt"/>
                <a:ea typeface="+mn-ea"/>
                <a:cs typeface="+mn-cs"/>
              </a:rPr>
              <a:t>A</a:t>
            </a:r>
            <a:r>
              <a:rPr lang="en-US" sz="1200" b="0" kern="1200" dirty="0">
                <a:solidFill>
                  <a:schemeClr val="tx1"/>
                </a:solidFill>
                <a:effectLst/>
                <a:latin typeface="+mn-lt"/>
                <a:ea typeface="+mn-ea"/>
                <a:cs typeface="+mn-cs"/>
              </a:rPr>
              <a:t>ll partnerships fall somewhere on this graphic. Most remain </a:t>
            </a:r>
            <a:r>
              <a:rPr lang="en-US" b="0" dirty="0"/>
              <a:t>Informal Cooperation</a:t>
            </a:r>
            <a:r>
              <a:rPr lang="en-US" sz="1200" b="0" kern="1200" dirty="0">
                <a:solidFill>
                  <a:schemeClr val="tx1"/>
                </a:solidFill>
                <a:effectLst/>
                <a:latin typeface="+mn-lt"/>
                <a:ea typeface="+mn-ea"/>
                <a:cs typeface="+mn-cs"/>
              </a:rPr>
              <a:t> or </a:t>
            </a:r>
            <a:r>
              <a:rPr lang="en-US" b="0" dirty="0"/>
              <a:t>Contractual Assistance </a:t>
            </a:r>
            <a:r>
              <a:rPr lang="en-US" sz="1200" b="0" kern="1200" dirty="0">
                <a:solidFill>
                  <a:schemeClr val="tx1"/>
                </a:solidFill>
                <a:effectLst/>
                <a:latin typeface="+mn-lt"/>
                <a:ea typeface="+mn-ea"/>
                <a:cs typeface="+mn-cs"/>
              </a:rPr>
              <a:t>partnerships, which usually take little time and money to establish. These early relationships are critical to the success of potential bigger, more complex future projects that take place in Joint Power Agency and Ownership Transfer partnerships</a:t>
            </a:r>
            <a:r>
              <a:rPr lang="en-US" sz="1200" b="0" i="0" u="none" strike="noStrike" kern="1200" baseline="0" dirty="0">
                <a:solidFill>
                  <a:schemeClr val="tx1"/>
                </a:solidFill>
                <a:latin typeface="+mn-lt"/>
                <a:ea typeface="+mn-ea"/>
                <a:cs typeface="+mn-cs"/>
              </a:rPr>
              <a:t>. Water systems can also use several types of partnerships in a layered approach to improve efficiency. Each partnership type is </a:t>
            </a:r>
            <a:r>
              <a:rPr lang="en-US" sz="1200" b="0" i="0" dirty="0"/>
              <a:t>discussed in greater detail </a:t>
            </a:r>
            <a:r>
              <a:rPr lang="en-US" b="0" i="0" dirty="0"/>
              <a:t>on the next slides.</a:t>
            </a:r>
          </a:p>
        </p:txBody>
      </p:sp>
      <p:sp>
        <p:nvSpPr>
          <p:cNvPr id="4" name="Slide Number Placeholder 3"/>
          <p:cNvSpPr>
            <a:spLocks noGrp="1"/>
          </p:cNvSpPr>
          <p:nvPr>
            <p:ph type="sldNum" sz="quarter" idx="5"/>
          </p:nvPr>
        </p:nvSpPr>
        <p:spPr/>
        <p:txBody>
          <a:bodyPr/>
          <a:lstStyle/>
          <a:p>
            <a:fld id="{B50FB5AF-5AC3-DC4E-99EC-4ED94D6DB19A}" type="slidenum">
              <a:rPr lang="en-US" smtClean="0"/>
              <a:t>7</a:t>
            </a:fld>
            <a:endParaRPr lang="en-US" dirty="0"/>
          </a:p>
        </p:txBody>
      </p:sp>
    </p:spTree>
    <p:extLst>
      <p:ext uri="{BB962C8B-B14F-4D97-AF65-F5344CB8AC3E}">
        <p14:creationId xmlns:p14="http://schemas.microsoft.com/office/powerpoint/2010/main" val="1852523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i="1" dirty="0"/>
              <a:t>[This slide contains animation – click to reveal the example]​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Informal Cooperation, or a General Agreement, is a coordinated activity without binding contractual obligations. Examples of Informal Cooperation include purchasing chemicals in bulk, sharing equipment with another water system, creating informal mutual aid agreements without contractual obligations, and sharing contacts when there are questions. ​</a:t>
            </a:r>
          </a:p>
          <a:p>
            <a:endParaRPr lang="en-US" dirty="0"/>
          </a:p>
          <a:p>
            <a:r>
              <a:rPr lang="en-US" dirty="0"/>
              <a:t>Informal Cooperation creates opportunities to increase economies of scale and technical expertise, creates communication pathways, and allows you to maintain local control and flexibility of service. Informal Cooperation partnerships happen all the time, but many don’t recognize the relationships as actual partnerships.​</a:t>
            </a:r>
          </a:p>
          <a:p>
            <a:endParaRPr lang="en-US" dirty="0"/>
          </a:p>
          <a:p>
            <a:r>
              <a:rPr lang="en-US" i="1" dirty="0"/>
              <a:t>[CLICK]​</a:t>
            </a:r>
          </a:p>
          <a:p>
            <a:r>
              <a:rPr lang="en-US" dirty="0"/>
              <a:t>In this example of Informal Cooperation, 35 municipal water systems in Massachusetts purchase laboratory supplies and chemicals together. The water systems take turns fulfilling key roles in the buying process so that each can maintain institutional knowledge and autonomy. ​</a:t>
            </a:r>
          </a:p>
          <a:p>
            <a:r>
              <a:rPr lang="en-US" dirty="0"/>
              <a:t>​</a:t>
            </a:r>
          </a:p>
          <a:p>
            <a:r>
              <a:rPr lang="en-US" i="1" dirty="0"/>
              <a:t>[More information for this case study can be found in EPA’s Gaining Operational and Managerial Efficiencies Through Water System Partnerships: </a:t>
            </a:r>
            <a:r>
              <a:rPr lang="en-US" i="1" dirty="0">
                <a:hlinkClick r:id="rId3"/>
              </a:rPr>
              <a:t>https://nepis.epa.gov/Exe/ZyPDF.cgi/P1006MD0.PDF?Dockey=P1006MD0.PDF</a:t>
            </a:r>
            <a:r>
              <a:rPr lang="en-US" i="1" dirty="0"/>
              <a:t> and in the Organizer and Facilitator’s Guide]​</a:t>
            </a:r>
          </a:p>
          <a:p>
            <a:r>
              <a:rPr lang="en-US" dirty="0"/>
              <a:t>​</a:t>
            </a:r>
          </a:p>
          <a:p>
            <a:r>
              <a:rPr lang="en-US" i="1" dirty="0"/>
              <a:t>[Additional detailed case studies can be found on EPA’s </a:t>
            </a:r>
            <a:r>
              <a:rPr lang="en-US" i="1" dirty="0">
                <a:hlinkClick r:id="rId4"/>
              </a:rPr>
              <a:t>Water System Partnerships Case Study Map</a:t>
            </a:r>
            <a:r>
              <a:rPr lang="en-US" i="1" dirty="0"/>
              <a:t>: </a:t>
            </a:r>
            <a:r>
              <a:rPr lang="en-US" i="1" dirty="0">
                <a:hlinkClick r:id="rId4"/>
              </a:rPr>
              <a:t>https://epa.maps.arcgis.com/apps/Cascade/index.html?appid=a99dcae5390449e88ea74e4a7e3fcb07</a:t>
            </a:r>
            <a:r>
              <a:rPr lang="en-US" i="1" dirty="0"/>
              <a:t>]​</a:t>
            </a:r>
          </a:p>
        </p:txBody>
      </p:sp>
      <p:sp>
        <p:nvSpPr>
          <p:cNvPr id="4" name="Slide Number Placeholder 3"/>
          <p:cNvSpPr>
            <a:spLocks noGrp="1"/>
          </p:cNvSpPr>
          <p:nvPr>
            <p:ph type="sldNum" sz="quarter" idx="5"/>
          </p:nvPr>
        </p:nvSpPr>
        <p:spPr/>
        <p:txBody>
          <a:bodyPr/>
          <a:lstStyle/>
          <a:p>
            <a:fld id="{B50FB5AF-5AC3-DC4E-99EC-4ED94D6DB19A}" type="slidenum">
              <a:rPr lang="en-US" smtClean="0"/>
              <a:pPr/>
              <a:t>8</a:t>
            </a:fld>
            <a:endParaRPr lang="en-US" dirty="0"/>
          </a:p>
        </p:txBody>
      </p:sp>
      <p:sp>
        <p:nvSpPr>
          <p:cNvPr id="10" name="Slide Image Placeholder 9">
            <a:extLst>
              <a:ext uri="{FF2B5EF4-FFF2-40B4-BE49-F238E27FC236}">
                <a16:creationId xmlns:a16="http://schemas.microsoft.com/office/drawing/2014/main" id="{AC0F1818-077A-45A0-A7E4-5E5FE49D6F47}"/>
              </a:ext>
            </a:extLst>
          </p:cNvPr>
          <p:cNvSpPr>
            <a:spLocks noGrp="1" noRot="1" noChangeAspect="1"/>
          </p:cNvSpPr>
          <p:nvPr>
            <p:ph type="sldImg"/>
          </p:nvPr>
        </p:nvSpPr>
        <p:spPr/>
      </p:sp>
    </p:spTree>
    <p:extLst>
      <p:ext uri="{BB962C8B-B14F-4D97-AF65-F5344CB8AC3E}">
        <p14:creationId xmlns:p14="http://schemas.microsoft.com/office/powerpoint/2010/main" val="1072940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i="1" dirty="0"/>
              <a:t>[This slide contains animation – click to reveal the example]​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Contractual Assistance is a type of partnership that involves an official contract with the water system or service provider. Examples of contractual assistance include purchasing water from another water system, contracting out operations and maintenance to another water system, and </a:t>
            </a:r>
            <a:r>
              <a:rPr lang="en-US" sz="1200" i="0" kern="1200" dirty="0">
                <a:solidFill>
                  <a:schemeClr val="tx1"/>
                </a:solidFill>
                <a:latin typeface="+mn-lt"/>
                <a:ea typeface="+mn-ea"/>
                <a:cs typeface="+mn-cs"/>
              </a:rPr>
              <a:t>creating formal mutual aid agreements such as </a:t>
            </a:r>
            <a:r>
              <a:rPr lang="en-US" dirty="0"/>
              <a:t>Water/Wastewater Agency Response N</a:t>
            </a:r>
            <a:r>
              <a:rPr lang="en-US" sz="1200" i="0" kern="1200" dirty="0">
                <a:solidFill>
                  <a:schemeClr val="tx1"/>
                </a:solidFill>
                <a:latin typeface="+mn-lt"/>
                <a:ea typeface="+mn-ea"/>
                <a:cs typeface="+mn-cs"/>
              </a:rPr>
              <a:t>etworks found in 49 of 50 states</a:t>
            </a:r>
            <a:r>
              <a:rPr lang="en-US" dirty="0"/>
              <a:t>. ​</a:t>
            </a:r>
          </a:p>
          <a:p>
            <a:pPr lvl="0"/>
            <a:endParaRPr lang="en-US" dirty="0"/>
          </a:p>
          <a:p>
            <a:pPr lvl="0"/>
            <a:r>
              <a:rPr lang="en-US" dirty="0"/>
              <a:t>Contractual Assistance can ensure a stable, written agreement​; significantly improve technical, managerial, and financial capacity​; and allows water systems to maintain local control.​ General agreement language should include: the background and purpose of the partnership; the parties involved; the activities that will be taking place and the benefits; the location where it will take place; the occurrence(s) or length of partnership; backup options; and more. ​</a:t>
            </a:r>
          </a:p>
          <a:p>
            <a:pPr lvl="0"/>
            <a:endParaRPr lang="en-US" dirty="0"/>
          </a:p>
          <a:p>
            <a:r>
              <a:rPr lang="en-US" i="1" dirty="0"/>
              <a:t>[CLICK]​</a:t>
            </a:r>
          </a:p>
          <a:p>
            <a:r>
              <a:rPr lang="en-US" dirty="0"/>
              <a:t>In this example of Contractual Assistance, a village in Illinois did not have a sufficient water supply to provide adequate fire protection for the town. Water supply concerns as well as infrastructure needs led the village to contract all public works services, including water, out to St. Louis-based Environmental Management Corporation (EMC).​</a:t>
            </a:r>
          </a:p>
          <a:p>
            <a:r>
              <a:rPr lang="en-US" dirty="0"/>
              <a:t>​</a:t>
            </a:r>
          </a:p>
          <a:p>
            <a:r>
              <a:rPr lang="en-US" i="1" dirty="0"/>
              <a:t>[More information for this case study can be found in EPA’s Restructuring Small Drinking Water Systems: </a:t>
            </a:r>
            <a:r>
              <a:rPr lang="en-US" i="1" dirty="0">
                <a:hlinkClick r:id="rId3"/>
              </a:rPr>
              <a:t>https://nepis.epa.gov/Exe/ZyPDF.cgi/20001RPX.PDF?Dockey=20001RPX.PDF</a:t>
            </a:r>
            <a:r>
              <a:rPr lang="en-US" i="1" dirty="0"/>
              <a:t> and in the WSP Training Toolbox Organizer and Facilitator’s Guide]​</a:t>
            </a:r>
          </a:p>
          <a:p>
            <a:r>
              <a:rPr lang="en-US" i="1" dirty="0"/>
              <a:t>​</a:t>
            </a:r>
          </a:p>
          <a:p>
            <a:r>
              <a:rPr lang="en-US" i="1" dirty="0"/>
              <a:t>[Additional detailed case studies be found on EPA’s </a:t>
            </a:r>
            <a:r>
              <a:rPr lang="en-US" i="1" dirty="0">
                <a:hlinkClick r:id="rId4"/>
              </a:rPr>
              <a:t>Water System Partnerships Case Study Map</a:t>
            </a:r>
            <a:r>
              <a:rPr lang="en-US" i="1" dirty="0"/>
              <a:t>: </a:t>
            </a:r>
            <a:r>
              <a:rPr lang="en-US" i="1" dirty="0">
                <a:hlinkClick r:id="rId4"/>
              </a:rPr>
              <a:t>https://epa.maps.arcgis.com/apps/Cascade/index.html?appid=a99dcae5390449e88ea74e4a7e3fcb07</a:t>
            </a:r>
            <a:r>
              <a:rPr lang="en-US" i="1" dirty="0"/>
              <a:t>]</a:t>
            </a:r>
          </a:p>
        </p:txBody>
      </p:sp>
      <p:sp>
        <p:nvSpPr>
          <p:cNvPr id="4" name="Slide Number Placeholder 3"/>
          <p:cNvSpPr>
            <a:spLocks noGrp="1"/>
          </p:cNvSpPr>
          <p:nvPr>
            <p:ph type="sldNum" sz="quarter" idx="5"/>
          </p:nvPr>
        </p:nvSpPr>
        <p:spPr/>
        <p:txBody>
          <a:bodyPr/>
          <a:lstStyle/>
          <a:p>
            <a:fld id="{B50FB5AF-5AC3-DC4E-99EC-4ED94D6DB19A}" type="slidenum">
              <a:rPr lang="en-US" smtClean="0"/>
              <a:pPr/>
              <a:t>9</a:t>
            </a:fld>
            <a:endParaRPr lang="en-US" dirty="0"/>
          </a:p>
        </p:txBody>
      </p:sp>
      <p:sp>
        <p:nvSpPr>
          <p:cNvPr id="7" name="Slide Image Placeholder 6">
            <a:extLst>
              <a:ext uri="{FF2B5EF4-FFF2-40B4-BE49-F238E27FC236}">
                <a16:creationId xmlns:a16="http://schemas.microsoft.com/office/drawing/2014/main" id="{A0372634-7905-477A-90A0-E47D6A81C4CD}"/>
              </a:ext>
            </a:extLst>
          </p:cNvPr>
          <p:cNvSpPr>
            <a:spLocks noGrp="1" noRot="1" noChangeAspect="1"/>
          </p:cNvSpPr>
          <p:nvPr>
            <p:ph type="sldImg"/>
          </p:nvPr>
        </p:nvSpPr>
        <p:spPr/>
      </p:sp>
    </p:spTree>
    <p:extLst>
      <p:ext uri="{BB962C8B-B14F-4D97-AF65-F5344CB8AC3E}">
        <p14:creationId xmlns:p14="http://schemas.microsoft.com/office/powerpoint/2010/main" val="1381222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15.xml"/><Relationship Id="rId7" Type="http://schemas.openxmlformats.org/officeDocument/2006/relationships/image" Target="../media/image5.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18.xml"/><Relationship Id="rId7" Type="http://schemas.openxmlformats.org/officeDocument/2006/relationships/image" Target="../media/image5.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2.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4.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7.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4EFFEB-DA1A-405A-88AE-3B8A64596EE3}"/>
              </a:ext>
            </a:extLst>
          </p:cNvPr>
          <p:cNvSpPr/>
          <p:nvPr userDrawn="1"/>
        </p:nvSpPr>
        <p:spPr>
          <a:xfrm>
            <a:off x="1846899" y="1225817"/>
            <a:ext cx="7294268" cy="2062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68E1AA92-8B5C-4F15-BB6E-D35CB1962A4F}"/>
              </a:ext>
            </a:extLst>
          </p:cNvPr>
          <p:cNvSpPr>
            <a:spLocks noGrp="1"/>
          </p:cNvSpPr>
          <p:nvPr>
            <p:ph type="ctrTitle"/>
          </p:nvPr>
        </p:nvSpPr>
        <p:spPr>
          <a:xfrm>
            <a:off x="2533649" y="1637838"/>
            <a:ext cx="6391277" cy="611715"/>
          </a:xfrm>
        </p:spPr>
        <p:txBody>
          <a:bodyPr anchor="b">
            <a:normAutofit/>
          </a:bodyPr>
          <a:lstStyle>
            <a:lvl1pPr algn="l">
              <a:defRPr sz="3000" b="1">
                <a:solidFill>
                  <a:schemeClr val="bg1">
                    <a:lumMod val="9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17CB351C-4F47-40F1-9036-AFE5F4F875DC}"/>
              </a:ext>
            </a:extLst>
          </p:cNvPr>
          <p:cNvSpPr>
            <a:spLocks noGrp="1"/>
          </p:cNvSpPr>
          <p:nvPr>
            <p:ph type="subTitle" idx="1"/>
          </p:nvPr>
        </p:nvSpPr>
        <p:spPr>
          <a:xfrm>
            <a:off x="2533649" y="2497409"/>
            <a:ext cx="6391277" cy="425149"/>
          </a:xfrm>
        </p:spPr>
        <p:txBody>
          <a:bodyPr>
            <a:normAutofit/>
          </a:bodyPr>
          <a:lstStyle>
            <a:lvl1pPr marL="0" indent="0" algn="l">
              <a:buNone/>
              <a:defRPr sz="1800" spc="150" baseline="0">
                <a:solidFill>
                  <a:schemeClr val="accent1">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EFBB66D3-3FF7-48D4-9EFC-1DA1360B5F4E}"/>
              </a:ext>
            </a:extLst>
          </p:cNvPr>
          <p:cNvSpPr/>
          <p:nvPr userDrawn="1"/>
        </p:nvSpPr>
        <p:spPr>
          <a:xfrm>
            <a:off x="1846899" y="3283779"/>
            <a:ext cx="7294268" cy="4321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944ECD38-C27A-40C1-956B-43ED9A03C404}"/>
              </a:ext>
            </a:extLst>
          </p:cNvPr>
          <p:cNvSpPr/>
          <p:nvPr userDrawn="1">
            <p:custDataLst>
              <p:tags r:id="rId1"/>
            </p:custDataLst>
          </p:nvPr>
        </p:nvSpPr>
        <p:spPr>
          <a:xfrm>
            <a:off x="0" y="0"/>
            <a:ext cx="1337310" cy="5143500"/>
          </a:xfrm>
          <a:prstGeom prst="rect">
            <a:avLst/>
          </a:prstGeom>
          <a:solidFill>
            <a:srgbClr val="FEF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a:extLst>
              <a:ext uri="{FF2B5EF4-FFF2-40B4-BE49-F238E27FC236}">
                <a16:creationId xmlns:a16="http://schemas.microsoft.com/office/drawing/2014/main" id="{9F011E62-41F1-4522-8D74-DAA8082AC5E2}"/>
              </a:ext>
            </a:extLst>
          </p:cNvPr>
          <p:cNvPicPr>
            <a:picLocks noChangeAspect="1"/>
          </p:cNvPicPr>
          <p:nvPr userDrawn="1"/>
        </p:nvPicPr>
        <p:blipFill rotWithShape="1">
          <a:blip r:embed="rId3"/>
          <a:srcRect r="1050"/>
          <a:stretch/>
        </p:blipFill>
        <p:spPr>
          <a:xfrm>
            <a:off x="-1048484" y="730105"/>
            <a:ext cx="3456095" cy="3460895"/>
          </a:xfrm>
          <a:prstGeom prst="ellipse">
            <a:avLst/>
          </a:prstGeom>
        </p:spPr>
      </p:pic>
      <p:sp>
        <p:nvSpPr>
          <p:cNvPr id="13" name="Slide Number Placeholder 12">
            <a:extLst>
              <a:ext uri="{FF2B5EF4-FFF2-40B4-BE49-F238E27FC236}">
                <a16:creationId xmlns:a16="http://schemas.microsoft.com/office/drawing/2014/main" id="{3BA90CE1-3C57-4E62-9E1C-2781DFE8F516}"/>
              </a:ext>
            </a:extLst>
          </p:cNvPr>
          <p:cNvSpPr>
            <a:spLocks noGrp="1"/>
          </p:cNvSpPr>
          <p:nvPr>
            <p:ph type="sldNum" sz="quarter" idx="10"/>
          </p:nvPr>
        </p:nvSpPr>
        <p:spPr/>
        <p:txBody>
          <a:bodyPr/>
          <a:lstStyle/>
          <a:p>
            <a:fld id="{6BD89BB1-B564-4AC0-B20C-E0360F9EEF2A}" type="slidenum">
              <a:rPr lang="en-US" smtClean="0"/>
              <a:pPr/>
              <a:t>‹#›</a:t>
            </a:fld>
            <a:endParaRPr lang="en-US" dirty="0"/>
          </a:p>
        </p:txBody>
      </p:sp>
    </p:spTree>
    <p:extLst>
      <p:ext uri="{BB962C8B-B14F-4D97-AF65-F5344CB8AC3E}">
        <p14:creationId xmlns:p14="http://schemas.microsoft.com/office/powerpoint/2010/main" val="202725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E8EEBF-CC18-412A-9507-1BDADE8C481E}"/>
              </a:ext>
            </a:extLst>
          </p:cNvPr>
          <p:cNvSpPr>
            <a:spLocks noGrp="1"/>
          </p:cNvSpPr>
          <p:nvPr>
            <p:ph type="title"/>
          </p:nvPr>
        </p:nvSpPr>
        <p:spPr>
          <a:xfrm>
            <a:off x="1834436" y="1619955"/>
            <a:ext cx="4159964" cy="1903590"/>
          </a:xfrm>
        </p:spPr>
        <p:txBody>
          <a:bodyPr>
            <a:normAutofit/>
          </a:bodyPr>
          <a:lstStyle>
            <a:lvl1pPr algn="ctr">
              <a:defRPr sz="3400" u="sng" cap="small" baseline="0"/>
            </a:lvl1pPr>
          </a:lstStyle>
          <a:p>
            <a:r>
              <a:rPr lang="en-US"/>
              <a:t>Click to edit Master title style</a:t>
            </a:r>
          </a:p>
        </p:txBody>
      </p:sp>
      <p:sp>
        <p:nvSpPr>
          <p:cNvPr id="2" name="Slide Number Placeholder 1">
            <a:extLst>
              <a:ext uri="{FF2B5EF4-FFF2-40B4-BE49-F238E27FC236}">
                <a16:creationId xmlns:a16="http://schemas.microsoft.com/office/drawing/2014/main" id="{C5735386-69E0-4D71-853E-AFB055B1E233}"/>
              </a:ext>
            </a:extLst>
          </p:cNvPr>
          <p:cNvSpPr>
            <a:spLocks noGrp="1"/>
          </p:cNvSpPr>
          <p:nvPr>
            <p:ph type="sldNum" sz="quarter" idx="10"/>
          </p:nvPr>
        </p:nvSpPr>
        <p:spPr/>
        <p:txBody>
          <a:bodyPr/>
          <a:lstStyle/>
          <a:p>
            <a:fld id="{6BD89BB1-B564-4AC0-B20C-E0360F9EEF2A}" type="slidenum">
              <a:rPr lang="en-US" smtClean="0"/>
              <a:pPr/>
              <a:t>‹#›</a:t>
            </a:fld>
            <a:endParaRPr lang="en-US" dirty="0"/>
          </a:p>
        </p:txBody>
      </p:sp>
      <p:pic>
        <p:nvPicPr>
          <p:cNvPr id="6" name="Graphic 5" descr="Document">
            <a:extLst>
              <a:ext uri="{FF2B5EF4-FFF2-40B4-BE49-F238E27FC236}">
                <a16:creationId xmlns:a16="http://schemas.microsoft.com/office/drawing/2014/main" id="{9925E770-0198-46E4-BE03-3A414DE47C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911" y="2096627"/>
            <a:ext cx="914400" cy="914400"/>
          </a:xfrm>
          <a:prstGeom prst="rect">
            <a:avLst/>
          </a:prstGeom>
        </p:spPr>
      </p:pic>
      <p:pic>
        <p:nvPicPr>
          <p:cNvPr id="7" name="Graphic 6" descr="Magnifying glass">
            <a:extLst>
              <a:ext uri="{FF2B5EF4-FFF2-40B4-BE49-F238E27FC236}">
                <a16:creationId xmlns:a16="http://schemas.microsoft.com/office/drawing/2014/main" id="{08A10275-067D-451E-BCFA-8DC2DD6D31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8486" y="2391902"/>
            <a:ext cx="647700" cy="647700"/>
          </a:xfrm>
          <a:prstGeom prst="rect">
            <a:avLst/>
          </a:prstGeom>
        </p:spPr>
      </p:pic>
      <p:pic>
        <p:nvPicPr>
          <p:cNvPr id="8" name="Graphic 7" descr="Document">
            <a:extLst>
              <a:ext uri="{FF2B5EF4-FFF2-40B4-BE49-F238E27FC236}">
                <a16:creationId xmlns:a16="http://schemas.microsoft.com/office/drawing/2014/main" id="{B5364DA5-8094-44B4-9ED1-66B77E8EC52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37123" y="829038"/>
            <a:ext cx="3445723" cy="3445723"/>
          </a:xfrm>
          <a:prstGeom prst="rect">
            <a:avLst/>
          </a:prstGeom>
        </p:spPr>
      </p:pic>
      <p:pic>
        <p:nvPicPr>
          <p:cNvPr id="9" name="Graphic 8" descr="Magnifying glass">
            <a:extLst>
              <a:ext uri="{FF2B5EF4-FFF2-40B4-BE49-F238E27FC236}">
                <a16:creationId xmlns:a16="http://schemas.microsoft.com/office/drawing/2014/main" id="{10DCD35D-D40F-4083-8C4E-E3DBB99D19AD}"/>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03102" y="1619955"/>
            <a:ext cx="2440720" cy="2440720"/>
          </a:xfrm>
          <a:prstGeom prst="rect">
            <a:avLst/>
          </a:prstGeom>
        </p:spPr>
      </p:pic>
    </p:spTree>
    <p:extLst>
      <p:ext uri="{BB962C8B-B14F-4D97-AF65-F5344CB8AC3E}">
        <p14:creationId xmlns:p14="http://schemas.microsoft.com/office/powerpoint/2010/main" val="294480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B85B8-65C8-495F-9FDE-E5744C8986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9B984C-608F-4328-8EF7-4832BC922073}"/>
              </a:ext>
            </a:extLst>
          </p:cNvPr>
          <p:cNvSpPr>
            <a:spLocks noGrp="1"/>
          </p:cNvSpPr>
          <p:nvPr>
            <p:ph idx="1"/>
          </p:nvPr>
        </p:nvSpPr>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71D35E3-7896-46DD-9F23-93ED8A93C83E}"/>
              </a:ext>
            </a:extLst>
          </p:cNvPr>
          <p:cNvSpPr>
            <a:spLocks noGrp="1"/>
          </p:cNvSpPr>
          <p:nvPr>
            <p:ph type="sldNum" sz="quarter" idx="10"/>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pic>
        <p:nvPicPr>
          <p:cNvPr id="5" name="Graphic 4" descr="Document">
            <a:extLst>
              <a:ext uri="{FF2B5EF4-FFF2-40B4-BE49-F238E27FC236}">
                <a16:creationId xmlns:a16="http://schemas.microsoft.com/office/drawing/2014/main" id="{A3C20C5E-7D05-4637-B194-0D6B61DBF0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4539" y="81215"/>
            <a:ext cx="485061" cy="485061"/>
          </a:xfrm>
          <a:prstGeom prst="rect">
            <a:avLst/>
          </a:prstGeom>
        </p:spPr>
      </p:pic>
      <p:pic>
        <p:nvPicPr>
          <p:cNvPr id="6" name="Graphic 5" descr="Magnifying glass">
            <a:extLst>
              <a:ext uri="{FF2B5EF4-FFF2-40B4-BE49-F238E27FC236}">
                <a16:creationId xmlns:a16="http://schemas.microsoft.com/office/drawing/2014/main" id="{4EAACED7-BA30-41FD-BC87-9A5E7B3E41A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28890" y="251266"/>
            <a:ext cx="343585" cy="343585"/>
          </a:xfrm>
          <a:prstGeom prst="rect">
            <a:avLst/>
          </a:prstGeom>
        </p:spPr>
      </p:pic>
    </p:spTree>
    <p:extLst>
      <p:ext uri="{BB962C8B-B14F-4D97-AF65-F5344CB8AC3E}">
        <p14:creationId xmlns:p14="http://schemas.microsoft.com/office/powerpoint/2010/main" val="1080954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591FC5-270B-4938-8696-A4331697E49F}"/>
              </a:ext>
            </a:extLst>
          </p:cNvPr>
          <p:cNvSpPr>
            <a:spLocks noGrp="1"/>
          </p:cNvSpPr>
          <p:nvPr>
            <p:ph type="sldNum" sz="quarter" idx="10"/>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sp>
        <p:nvSpPr>
          <p:cNvPr id="7" name="Title 6">
            <a:extLst>
              <a:ext uri="{FF2B5EF4-FFF2-40B4-BE49-F238E27FC236}">
                <a16:creationId xmlns:a16="http://schemas.microsoft.com/office/drawing/2014/main" id="{D447A716-B2CC-4204-B332-B64D44BA28D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2232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4EFFEB-DA1A-405A-88AE-3B8A64596EE3}"/>
              </a:ext>
            </a:extLst>
          </p:cNvPr>
          <p:cNvSpPr/>
          <p:nvPr userDrawn="1"/>
        </p:nvSpPr>
        <p:spPr>
          <a:xfrm>
            <a:off x="1846899" y="1225817"/>
            <a:ext cx="7294268" cy="2062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68E1AA92-8B5C-4F15-BB6E-D35CB1962A4F}"/>
              </a:ext>
            </a:extLst>
          </p:cNvPr>
          <p:cNvSpPr>
            <a:spLocks noGrp="1"/>
          </p:cNvSpPr>
          <p:nvPr>
            <p:ph type="ctrTitle"/>
          </p:nvPr>
        </p:nvSpPr>
        <p:spPr>
          <a:xfrm>
            <a:off x="2533649" y="1637838"/>
            <a:ext cx="6391277" cy="611715"/>
          </a:xfrm>
        </p:spPr>
        <p:txBody>
          <a:bodyPr anchor="b">
            <a:normAutofit/>
          </a:bodyPr>
          <a:lstStyle>
            <a:lvl1pPr algn="l">
              <a:defRPr sz="3000" b="1">
                <a:solidFill>
                  <a:schemeClr val="bg1">
                    <a:lumMod val="9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17CB351C-4F47-40F1-9036-AFE5F4F875DC}"/>
              </a:ext>
            </a:extLst>
          </p:cNvPr>
          <p:cNvSpPr>
            <a:spLocks noGrp="1"/>
          </p:cNvSpPr>
          <p:nvPr>
            <p:ph type="subTitle" idx="1"/>
          </p:nvPr>
        </p:nvSpPr>
        <p:spPr>
          <a:xfrm>
            <a:off x="2533649" y="2497409"/>
            <a:ext cx="6391277" cy="425149"/>
          </a:xfrm>
        </p:spPr>
        <p:txBody>
          <a:bodyPr>
            <a:normAutofit/>
          </a:bodyPr>
          <a:lstStyle>
            <a:lvl1pPr marL="0" indent="0" algn="l">
              <a:buNone/>
              <a:defRPr sz="1800" spc="150" baseline="0">
                <a:solidFill>
                  <a:schemeClr val="accent1">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EFBB66D3-3FF7-48D4-9EFC-1DA1360B5F4E}"/>
              </a:ext>
            </a:extLst>
          </p:cNvPr>
          <p:cNvSpPr/>
          <p:nvPr userDrawn="1"/>
        </p:nvSpPr>
        <p:spPr>
          <a:xfrm>
            <a:off x="1846899" y="3283779"/>
            <a:ext cx="7294268" cy="4321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944ECD38-C27A-40C1-956B-43ED9A03C404}"/>
              </a:ext>
            </a:extLst>
          </p:cNvPr>
          <p:cNvSpPr/>
          <p:nvPr userDrawn="1">
            <p:custDataLst>
              <p:tags r:id="rId1"/>
            </p:custDataLst>
          </p:nvPr>
        </p:nvSpPr>
        <p:spPr>
          <a:xfrm>
            <a:off x="0" y="0"/>
            <a:ext cx="1337310" cy="5143500"/>
          </a:xfrm>
          <a:prstGeom prst="rect">
            <a:avLst/>
          </a:prstGeom>
          <a:solidFill>
            <a:srgbClr val="FEF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a:extLst>
              <a:ext uri="{FF2B5EF4-FFF2-40B4-BE49-F238E27FC236}">
                <a16:creationId xmlns:a16="http://schemas.microsoft.com/office/drawing/2014/main" id="{9F011E62-41F1-4522-8D74-DAA8082AC5E2}"/>
              </a:ext>
            </a:extLst>
          </p:cNvPr>
          <p:cNvPicPr>
            <a:picLocks noChangeAspect="1"/>
          </p:cNvPicPr>
          <p:nvPr userDrawn="1"/>
        </p:nvPicPr>
        <p:blipFill rotWithShape="1">
          <a:blip r:embed="rId3"/>
          <a:srcRect r="1050"/>
          <a:stretch/>
        </p:blipFill>
        <p:spPr>
          <a:xfrm>
            <a:off x="-1048484" y="730105"/>
            <a:ext cx="3456095" cy="3460895"/>
          </a:xfrm>
          <a:prstGeom prst="ellipse">
            <a:avLst/>
          </a:prstGeom>
        </p:spPr>
      </p:pic>
      <p:sp>
        <p:nvSpPr>
          <p:cNvPr id="13" name="Slide Number Placeholder 12">
            <a:extLst>
              <a:ext uri="{FF2B5EF4-FFF2-40B4-BE49-F238E27FC236}">
                <a16:creationId xmlns:a16="http://schemas.microsoft.com/office/drawing/2014/main" id="{3BA90CE1-3C57-4E62-9E1C-2781DFE8F516}"/>
              </a:ext>
            </a:extLst>
          </p:cNvPr>
          <p:cNvSpPr>
            <a:spLocks noGrp="1"/>
          </p:cNvSpPr>
          <p:nvPr>
            <p:ph type="sldNum" sz="quarter" idx="10"/>
          </p:nvPr>
        </p:nvSpPr>
        <p:spPr/>
        <p:txBody>
          <a:bodyPr/>
          <a:lstStyle/>
          <a:p>
            <a:fld id="{6BD89BB1-B564-4AC0-B20C-E0360F9EEF2A}" type="slidenum">
              <a:rPr lang="en-US" smtClean="0"/>
              <a:pPr/>
              <a:t>‹#›</a:t>
            </a:fld>
            <a:endParaRPr lang="en-US" dirty="0"/>
          </a:p>
        </p:txBody>
      </p:sp>
    </p:spTree>
    <p:extLst>
      <p:ext uri="{BB962C8B-B14F-4D97-AF65-F5344CB8AC3E}">
        <p14:creationId xmlns:p14="http://schemas.microsoft.com/office/powerpoint/2010/main" val="2027257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76575" y="1558073"/>
            <a:ext cx="5290185" cy="1132006"/>
          </a:xfrm>
        </p:spPr>
        <p:txBody>
          <a:bodyPr anchor="ctr" anchorCtr="0">
            <a:normAutofit/>
          </a:bodyPr>
          <a:lstStyle>
            <a:lvl1pPr>
              <a:lnSpc>
                <a:spcPct val="85000"/>
              </a:lnSpc>
              <a:defRPr sz="3000" b="1">
                <a:solidFill>
                  <a:schemeClr val="accent2"/>
                </a:solidFill>
                <a:latin typeface="+mn-lt"/>
              </a:defRPr>
            </a:lvl1pPr>
          </a:lstStyle>
          <a:p>
            <a:r>
              <a:rPr lang="en-US"/>
              <a:t>Click to edit Master title style</a:t>
            </a:r>
          </a:p>
        </p:txBody>
      </p:sp>
      <p:sp>
        <p:nvSpPr>
          <p:cNvPr id="3" name="Text Placeholder 2"/>
          <p:cNvSpPr>
            <a:spLocks noGrp="1"/>
          </p:cNvSpPr>
          <p:nvPr>
            <p:ph type="body" idx="1"/>
          </p:nvPr>
        </p:nvSpPr>
        <p:spPr>
          <a:xfrm>
            <a:off x="3076575" y="2828926"/>
            <a:ext cx="5290185" cy="857250"/>
          </a:xfrm>
        </p:spPr>
        <p:txBody>
          <a:bodyPr lIns="91440" rIns="91440" anchor="t" anchorCtr="0">
            <a:normAutofit/>
          </a:bodyPr>
          <a:lstStyle>
            <a:lvl1pPr marL="0" indent="0">
              <a:buNone/>
              <a:defRPr sz="2100" b="1" cap="none" spc="150" baseline="0">
                <a:solidFill>
                  <a:schemeClr val="accent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13" name="Rectangle 12">
            <a:extLst>
              <a:ext uri="{FF2B5EF4-FFF2-40B4-BE49-F238E27FC236}">
                <a16:creationId xmlns:a16="http://schemas.microsoft.com/office/drawing/2014/main" id="{09AE6DB3-F7A7-4B12-A881-C5C57DB6C8D4}"/>
              </a:ext>
            </a:extLst>
          </p:cNvPr>
          <p:cNvSpPr/>
          <p:nvPr userDrawn="1"/>
        </p:nvSpPr>
        <p:spPr>
          <a:xfrm>
            <a:off x="1" y="-1"/>
            <a:ext cx="1339571" cy="5207794"/>
          </a:xfrm>
          <a:prstGeom prst="rect">
            <a:avLst/>
          </a:prstGeom>
          <a:solidFill>
            <a:srgbClr val="FEF7E3"/>
          </a:solidFill>
          <a:ln>
            <a:noFill/>
          </a:ln>
          <a:effectLst>
            <a:outerShdw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dirty="0">
              <a:solidFill>
                <a:schemeClr val="tx1"/>
              </a:solidFill>
            </a:endParaRPr>
          </a:p>
        </p:txBody>
      </p:sp>
      <p:pic>
        <p:nvPicPr>
          <p:cNvPr id="14" name="Picture 13">
            <a:extLst>
              <a:ext uri="{FF2B5EF4-FFF2-40B4-BE49-F238E27FC236}">
                <a16:creationId xmlns:a16="http://schemas.microsoft.com/office/drawing/2014/main" id="{22E47BD6-FAB5-438B-A53C-689B598F07FD}"/>
              </a:ext>
            </a:extLst>
          </p:cNvPr>
          <p:cNvPicPr>
            <a:picLocks noChangeAspect="1"/>
          </p:cNvPicPr>
          <p:nvPr userDrawn="1"/>
        </p:nvPicPr>
        <p:blipFill rotWithShape="1">
          <a:blip r:embed="rId2"/>
          <a:srcRect r="1050"/>
          <a:stretch/>
        </p:blipFill>
        <p:spPr>
          <a:xfrm>
            <a:off x="160987" y="1144077"/>
            <a:ext cx="2915588" cy="2919638"/>
          </a:xfrm>
          <a:prstGeom prst="ellipse">
            <a:avLst/>
          </a:prstGeom>
        </p:spPr>
      </p:pic>
      <p:sp>
        <p:nvSpPr>
          <p:cNvPr id="4" name="Slide Number Placeholder 3">
            <a:extLst>
              <a:ext uri="{FF2B5EF4-FFF2-40B4-BE49-F238E27FC236}">
                <a16:creationId xmlns:a16="http://schemas.microsoft.com/office/drawing/2014/main" id="{C5AB637F-B75D-4F37-82C6-E44B56B35A06}"/>
              </a:ext>
            </a:extLst>
          </p:cNvPr>
          <p:cNvSpPr>
            <a:spLocks noGrp="1"/>
          </p:cNvSpPr>
          <p:nvPr>
            <p:ph type="sldNum" sz="quarter" idx="10"/>
          </p:nvPr>
        </p:nvSpPr>
        <p:spPr/>
        <p:txBody>
          <a:bodyPr/>
          <a:lstStyle/>
          <a:p>
            <a:fld id="{6BD89BB1-B564-4AC0-B20C-E0360F9EEF2A}" type="slidenum">
              <a:rPr lang="en-US" smtClean="0"/>
              <a:pPr/>
              <a:t>‹#›</a:t>
            </a:fld>
            <a:endParaRPr lang="en-US" dirty="0"/>
          </a:p>
        </p:txBody>
      </p:sp>
    </p:spTree>
    <p:extLst>
      <p:ext uri="{BB962C8B-B14F-4D97-AF65-F5344CB8AC3E}">
        <p14:creationId xmlns:p14="http://schemas.microsoft.com/office/powerpoint/2010/main" val="2927993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ub Section Heade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AB637F-B75D-4F37-82C6-E44B56B35A06}"/>
              </a:ext>
            </a:extLst>
          </p:cNvPr>
          <p:cNvSpPr>
            <a:spLocks noGrp="1"/>
          </p:cNvSpPr>
          <p:nvPr>
            <p:ph type="sldNum" sz="quarter" idx="10"/>
          </p:nvPr>
        </p:nvSpPr>
        <p:spPr/>
        <p:txBody>
          <a:bodyPr/>
          <a:lstStyle/>
          <a:p>
            <a:fld id="{6BD89BB1-B564-4AC0-B20C-E0360F9EEF2A}" type="slidenum">
              <a:rPr lang="en-US" smtClean="0"/>
              <a:pPr/>
              <a:t>‹#›</a:t>
            </a:fld>
            <a:endParaRPr lang="en-US" dirty="0"/>
          </a:p>
        </p:txBody>
      </p:sp>
      <p:sp>
        <p:nvSpPr>
          <p:cNvPr id="6" name="Text Placeholder 2">
            <a:extLst>
              <a:ext uri="{FF2B5EF4-FFF2-40B4-BE49-F238E27FC236}">
                <a16:creationId xmlns:a16="http://schemas.microsoft.com/office/drawing/2014/main" id="{37C7C717-3EFF-4622-8591-836DC87595B0}"/>
              </a:ext>
            </a:extLst>
          </p:cNvPr>
          <p:cNvSpPr>
            <a:spLocks noGrp="1"/>
          </p:cNvSpPr>
          <p:nvPr>
            <p:ph type="body" idx="1"/>
          </p:nvPr>
        </p:nvSpPr>
        <p:spPr>
          <a:xfrm>
            <a:off x="3076575" y="2828926"/>
            <a:ext cx="5290185" cy="857250"/>
          </a:xfrm>
        </p:spPr>
        <p:txBody>
          <a:bodyPr lIns="91440" rIns="91440" anchor="t" anchorCtr="0">
            <a:normAutofit/>
          </a:bodyPr>
          <a:lstStyle>
            <a:lvl1pPr marL="0" indent="0">
              <a:buNone/>
              <a:defRPr sz="2400" b="1" cap="none" spc="150" baseline="0">
                <a:solidFill>
                  <a:schemeClr val="tx2"/>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8" name="Rectangle 7">
            <a:extLst>
              <a:ext uri="{FF2B5EF4-FFF2-40B4-BE49-F238E27FC236}">
                <a16:creationId xmlns:a16="http://schemas.microsoft.com/office/drawing/2014/main" id="{99F7B9F8-1C4C-4280-B445-68A39005E64E}"/>
              </a:ext>
            </a:extLst>
          </p:cNvPr>
          <p:cNvSpPr/>
          <p:nvPr userDrawn="1"/>
        </p:nvSpPr>
        <p:spPr>
          <a:xfrm>
            <a:off x="1" y="-1"/>
            <a:ext cx="1339571" cy="5207794"/>
          </a:xfrm>
          <a:prstGeom prst="rect">
            <a:avLst/>
          </a:prstGeom>
          <a:solidFill>
            <a:srgbClr val="FEF7E3"/>
          </a:solidFill>
          <a:ln>
            <a:noFill/>
          </a:ln>
          <a:effectLst>
            <a:outerShdw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dirty="0">
              <a:solidFill>
                <a:schemeClr val="tx1"/>
              </a:solidFill>
            </a:endParaRPr>
          </a:p>
        </p:txBody>
      </p:sp>
      <p:pic>
        <p:nvPicPr>
          <p:cNvPr id="9" name="Picture 8">
            <a:extLst>
              <a:ext uri="{FF2B5EF4-FFF2-40B4-BE49-F238E27FC236}">
                <a16:creationId xmlns:a16="http://schemas.microsoft.com/office/drawing/2014/main" id="{7FE7F1A2-891B-4870-9003-424132F2CF14}"/>
              </a:ext>
            </a:extLst>
          </p:cNvPr>
          <p:cNvPicPr>
            <a:picLocks noChangeAspect="1"/>
          </p:cNvPicPr>
          <p:nvPr userDrawn="1"/>
        </p:nvPicPr>
        <p:blipFill rotWithShape="1">
          <a:blip r:embed="rId2">
            <a:alphaModFix amt="48000"/>
          </a:blip>
          <a:srcRect r="1050"/>
          <a:stretch/>
        </p:blipFill>
        <p:spPr>
          <a:xfrm>
            <a:off x="160987" y="1144077"/>
            <a:ext cx="2915588" cy="2919638"/>
          </a:xfrm>
          <a:prstGeom prst="ellipse">
            <a:avLst/>
          </a:prstGeom>
        </p:spPr>
      </p:pic>
    </p:spTree>
    <p:extLst>
      <p:ext uri="{BB962C8B-B14F-4D97-AF65-F5344CB8AC3E}">
        <p14:creationId xmlns:p14="http://schemas.microsoft.com/office/powerpoint/2010/main" val="402657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B85B8-65C8-495F-9FDE-E5744C8986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9B984C-608F-4328-8EF7-4832BC922073}"/>
              </a:ext>
            </a:extLst>
          </p:cNvPr>
          <p:cNvSpPr>
            <a:spLocks noGrp="1"/>
          </p:cNvSpPr>
          <p:nvPr>
            <p:ph idx="1"/>
          </p:nvPr>
        </p:nvSpPr>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71D35E3-7896-46DD-9F23-93ED8A93C83E}"/>
              </a:ext>
            </a:extLst>
          </p:cNvPr>
          <p:cNvSpPr>
            <a:spLocks noGrp="1"/>
          </p:cNvSpPr>
          <p:nvPr>
            <p:ph type="sldNum" sz="quarter" idx="10"/>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spTree>
    <p:extLst>
      <p:ext uri="{BB962C8B-B14F-4D97-AF65-F5344CB8AC3E}">
        <p14:creationId xmlns:p14="http://schemas.microsoft.com/office/powerpoint/2010/main" val="4267580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71D35E3-7896-46DD-9F23-93ED8A93C83E}"/>
              </a:ext>
            </a:extLst>
          </p:cNvPr>
          <p:cNvSpPr>
            <a:spLocks noGrp="1"/>
          </p:cNvSpPr>
          <p:nvPr>
            <p:ph type="sldNum" sz="quarter" idx="10"/>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sp>
        <p:nvSpPr>
          <p:cNvPr id="4" name="Rectangle 3">
            <a:extLst>
              <a:ext uri="{FF2B5EF4-FFF2-40B4-BE49-F238E27FC236}">
                <a16:creationId xmlns:a16="http://schemas.microsoft.com/office/drawing/2014/main" id="{711EA430-B5A4-4E6B-94D8-36253CB06D06}"/>
              </a:ext>
            </a:extLst>
          </p:cNvPr>
          <p:cNvSpPr/>
          <p:nvPr userDrawn="1"/>
        </p:nvSpPr>
        <p:spPr>
          <a:xfrm>
            <a:off x="825500" y="704850"/>
            <a:ext cx="7543800"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5218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B127BA6-70D4-4B8E-A247-DBE6091340FD}"/>
              </a:ext>
            </a:extLst>
          </p:cNvPr>
          <p:cNvCxnSpPr/>
          <p:nvPr userDrawn="1"/>
        </p:nvCxnSpPr>
        <p:spPr>
          <a:xfrm>
            <a:off x="891540" y="895350"/>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E3C6D8-9146-4A8B-A9A7-3BC1E2F41603}"/>
              </a:ext>
            </a:extLst>
          </p:cNvPr>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31B8D0F5-73C3-45BB-BFDC-4061356C15BF}"/>
              </a:ext>
            </a:extLst>
          </p:cNvPr>
          <p:cNvSpPr>
            <a:spLocks noGrp="1"/>
          </p:cNvSpPr>
          <p:nvPr>
            <p:ph sz="quarter" idx="11"/>
          </p:nvPr>
        </p:nvSpPr>
        <p:spPr>
          <a:xfrm>
            <a:off x="914400" y="1047750"/>
            <a:ext cx="3619500" cy="342265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9965256A-D9F5-470F-84BF-4F795C79AE69}"/>
              </a:ext>
            </a:extLst>
          </p:cNvPr>
          <p:cNvSpPr>
            <a:spLocks noGrp="1"/>
          </p:cNvSpPr>
          <p:nvPr>
            <p:ph sz="quarter" idx="12"/>
          </p:nvPr>
        </p:nvSpPr>
        <p:spPr>
          <a:xfrm>
            <a:off x="4648200" y="1047750"/>
            <a:ext cx="3717925" cy="342265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C8C9C42E-EBDD-4008-8AA1-FDC7779D41E2}"/>
              </a:ext>
            </a:extLst>
          </p:cNvPr>
          <p:cNvSpPr>
            <a:spLocks noGrp="1"/>
          </p:cNvSpPr>
          <p:nvPr>
            <p:ph type="sldNum" sz="quarter" idx="13"/>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spTree>
    <p:extLst>
      <p:ext uri="{BB962C8B-B14F-4D97-AF65-F5344CB8AC3E}">
        <p14:creationId xmlns:p14="http://schemas.microsoft.com/office/powerpoint/2010/main" val="1838273254"/>
      </p:ext>
    </p:extLst>
  </p:cSld>
  <p:clrMapOvr>
    <a:masterClrMapping/>
  </p:clrMapOvr>
  <p:extLst>
    <p:ext uri="{DCECCB84-F9BA-43D5-87BE-67443E8EF086}">
      <p15:sldGuideLst xmlns:p15="http://schemas.microsoft.com/office/powerpoint/2012/main">
        <p15:guide id="1" pos="2856" userDrawn="1">
          <p15:clr>
            <a:srgbClr val="FBAE40"/>
          </p15:clr>
        </p15:guide>
        <p15:guide id="2" pos="292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xample_Circl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B127BA6-70D4-4B8E-A247-DBE6091340FD}"/>
              </a:ext>
            </a:extLst>
          </p:cNvPr>
          <p:cNvCxnSpPr/>
          <p:nvPr userDrawn="1"/>
        </p:nvCxnSpPr>
        <p:spPr>
          <a:xfrm>
            <a:off x="891540" y="895350"/>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E3C6D8-9146-4A8B-A9A7-3BC1E2F41603}"/>
              </a:ext>
            </a:extLst>
          </p:cNvPr>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31B8D0F5-73C3-45BB-BFDC-4061356C15BF}"/>
              </a:ext>
            </a:extLst>
          </p:cNvPr>
          <p:cNvSpPr>
            <a:spLocks noGrp="1"/>
          </p:cNvSpPr>
          <p:nvPr>
            <p:ph sz="quarter" idx="11"/>
          </p:nvPr>
        </p:nvSpPr>
        <p:spPr>
          <a:xfrm>
            <a:off x="914400" y="1047750"/>
            <a:ext cx="3810000" cy="342265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9965256A-D9F5-470F-84BF-4F795C79AE69}"/>
              </a:ext>
            </a:extLst>
          </p:cNvPr>
          <p:cNvSpPr>
            <a:spLocks noGrp="1"/>
          </p:cNvSpPr>
          <p:nvPr>
            <p:ph sz="quarter" idx="12"/>
          </p:nvPr>
        </p:nvSpPr>
        <p:spPr>
          <a:xfrm>
            <a:off x="5553075" y="1047750"/>
            <a:ext cx="3200400" cy="3200400"/>
          </a:xfrm>
        </p:spPr>
        <p:txBody>
          <a:bodyPr>
            <a:normAutofit/>
          </a:bodyPr>
          <a:lstStyle>
            <a:lvl1pPr algn="ctr">
              <a:lnSpc>
                <a:spcPct val="100000"/>
              </a:lnSpc>
              <a:spcBef>
                <a:spcPts val="0"/>
              </a:spcBef>
              <a:spcAft>
                <a:spcPts val="600"/>
              </a:spcAft>
              <a:defRPr sz="1800" b="0"/>
            </a:lvl1pPr>
            <a:lvl2pPr marL="1588" indent="0" algn="ctr">
              <a:buNone/>
              <a:defRPr/>
            </a:lvl2pPr>
            <a:lvl3pPr marL="284163" indent="0" algn="ctr">
              <a:buNone/>
              <a:defRPr/>
            </a:lvl3pPr>
            <a:lvl4pPr marL="574675" indent="0" algn="ctr">
              <a:buNone/>
              <a:defRPr/>
            </a:lvl4pPr>
            <a:lvl5pPr marL="915988" indent="0" algn="ctr">
              <a:buNone/>
              <a:defRPr/>
            </a:lvl5pPr>
          </a:lstStyle>
          <a:p>
            <a:pPr lvl="0"/>
            <a:r>
              <a:rPr lang="en-US"/>
              <a:t>Click to edit Master text styles</a:t>
            </a:r>
          </a:p>
          <a:p>
            <a:pPr lvl="0"/>
            <a:r>
              <a:rPr lang="en-US"/>
              <a:t>Second level</a:t>
            </a:r>
          </a:p>
        </p:txBody>
      </p:sp>
      <p:sp>
        <p:nvSpPr>
          <p:cNvPr id="3" name="Slide Number Placeholder 2">
            <a:extLst>
              <a:ext uri="{FF2B5EF4-FFF2-40B4-BE49-F238E27FC236}">
                <a16:creationId xmlns:a16="http://schemas.microsoft.com/office/drawing/2014/main" id="{C8C9C42E-EBDD-4008-8AA1-FDC7779D41E2}"/>
              </a:ext>
            </a:extLst>
          </p:cNvPr>
          <p:cNvSpPr>
            <a:spLocks noGrp="1"/>
          </p:cNvSpPr>
          <p:nvPr>
            <p:ph type="sldNum" sz="quarter" idx="13"/>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spTree>
    <p:extLst>
      <p:ext uri="{BB962C8B-B14F-4D97-AF65-F5344CB8AC3E}">
        <p14:creationId xmlns:p14="http://schemas.microsoft.com/office/powerpoint/2010/main" val="301651220"/>
      </p:ext>
    </p:extLst>
  </p:cSld>
  <p:clrMapOvr>
    <a:masterClrMapping/>
  </p:clrMapOvr>
  <p:extLst>
    <p:ext uri="{DCECCB84-F9BA-43D5-87BE-67443E8EF086}">
      <p15:sldGuideLst xmlns:p15="http://schemas.microsoft.com/office/powerpoint/2012/main">
        <p15:guide id="1" pos="2856">
          <p15:clr>
            <a:srgbClr val="FBAE40"/>
          </p15:clr>
        </p15:guide>
        <p15:guide id="2" pos="29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76575" y="1558073"/>
            <a:ext cx="5290185" cy="1132006"/>
          </a:xfrm>
        </p:spPr>
        <p:txBody>
          <a:bodyPr anchor="ctr" anchorCtr="0">
            <a:normAutofit/>
          </a:bodyPr>
          <a:lstStyle>
            <a:lvl1pPr>
              <a:lnSpc>
                <a:spcPct val="85000"/>
              </a:lnSpc>
              <a:defRPr sz="3000" b="1">
                <a:solidFill>
                  <a:schemeClr val="accent2"/>
                </a:solidFill>
                <a:latin typeface="+mn-lt"/>
              </a:defRPr>
            </a:lvl1pPr>
          </a:lstStyle>
          <a:p>
            <a:r>
              <a:rPr lang="en-US"/>
              <a:t>Click to edit Master title style</a:t>
            </a:r>
          </a:p>
        </p:txBody>
      </p:sp>
      <p:sp>
        <p:nvSpPr>
          <p:cNvPr id="3" name="Text Placeholder 2"/>
          <p:cNvSpPr>
            <a:spLocks noGrp="1"/>
          </p:cNvSpPr>
          <p:nvPr>
            <p:ph type="body" idx="1"/>
          </p:nvPr>
        </p:nvSpPr>
        <p:spPr>
          <a:xfrm>
            <a:off x="3076575" y="2828926"/>
            <a:ext cx="5290185" cy="857250"/>
          </a:xfrm>
        </p:spPr>
        <p:txBody>
          <a:bodyPr lIns="91440" rIns="91440" anchor="t" anchorCtr="0">
            <a:normAutofit/>
          </a:bodyPr>
          <a:lstStyle>
            <a:lvl1pPr marL="0" indent="0">
              <a:buNone/>
              <a:defRPr sz="2100" b="1" cap="none" spc="150" baseline="0">
                <a:solidFill>
                  <a:schemeClr val="accent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13" name="Rectangle 12">
            <a:extLst>
              <a:ext uri="{FF2B5EF4-FFF2-40B4-BE49-F238E27FC236}">
                <a16:creationId xmlns:a16="http://schemas.microsoft.com/office/drawing/2014/main" id="{09AE6DB3-F7A7-4B12-A881-C5C57DB6C8D4}"/>
              </a:ext>
            </a:extLst>
          </p:cNvPr>
          <p:cNvSpPr/>
          <p:nvPr userDrawn="1"/>
        </p:nvSpPr>
        <p:spPr>
          <a:xfrm>
            <a:off x="1" y="-1"/>
            <a:ext cx="1339571" cy="5207794"/>
          </a:xfrm>
          <a:prstGeom prst="rect">
            <a:avLst/>
          </a:prstGeom>
          <a:solidFill>
            <a:srgbClr val="FEF7E3"/>
          </a:solidFill>
          <a:ln>
            <a:noFill/>
          </a:ln>
          <a:effectLst>
            <a:outerShdw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dirty="0">
              <a:solidFill>
                <a:schemeClr val="tx1"/>
              </a:solidFill>
            </a:endParaRPr>
          </a:p>
        </p:txBody>
      </p:sp>
      <p:pic>
        <p:nvPicPr>
          <p:cNvPr id="14" name="Picture 13">
            <a:extLst>
              <a:ext uri="{FF2B5EF4-FFF2-40B4-BE49-F238E27FC236}">
                <a16:creationId xmlns:a16="http://schemas.microsoft.com/office/drawing/2014/main" id="{22E47BD6-FAB5-438B-A53C-689B598F07FD}"/>
              </a:ext>
            </a:extLst>
          </p:cNvPr>
          <p:cNvPicPr>
            <a:picLocks noChangeAspect="1"/>
          </p:cNvPicPr>
          <p:nvPr userDrawn="1"/>
        </p:nvPicPr>
        <p:blipFill rotWithShape="1">
          <a:blip r:embed="rId2"/>
          <a:srcRect r="1050"/>
          <a:stretch/>
        </p:blipFill>
        <p:spPr>
          <a:xfrm>
            <a:off x="160987" y="1144077"/>
            <a:ext cx="2915588" cy="2919638"/>
          </a:xfrm>
          <a:prstGeom prst="ellipse">
            <a:avLst/>
          </a:prstGeom>
        </p:spPr>
      </p:pic>
      <p:sp>
        <p:nvSpPr>
          <p:cNvPr id="4" name="Slide Number Placeholder 3">
            <a:extLst>
              <a:ext uri="{FF2B5EF4-FFF2-40B4-BE49-F238E27FC236}">
                <a16:creationId xmlns:a16="http://schemas.microsoft.com/office/drawing/2014/main" id="{C5AB637F-B75D-4F37-82C6-E44B56B35A06}"/>
              </a:ext>
            </a:extLst>
          </p:cNvPr>
          <p:cNvSpPr>
            <a:spLocks noGrp="1"/>
          </p:cNvSpPr>
          <p:nvPr>
            <p:ph type="sldNum" sz="quarter" idx="10"/>
          </p:nvPr>
        </p:nvSpPr>
        <p:spPr/>
        <p:txBody>
          <a:bodyPr/>
          <a:lstStyle/>
          <a:p>
            <a:fld id="{6BD89BB1-B564-4AC0-B20C-E0360F9EEF2A}" type="slidenum">
              <a:rPr lang="en-US" smtClean="0"/>
              <a:pPr/>
              <a:t>‹#›</a:t>
            </a:fld>
            <a:endParaRPr lang="en-US" dirty="0"/>
          </a:p>
        </p:txBody>
      </p:sp>
    </p:spTree>
    <p:extLst>
      <p:ext uri="{BB962C8B-B14F-4D97-AF65-F5344CB8AC3E}">
        <p14:creationId xmlns:p14="http://schemas.microsoft.com/office/powerpoint/2010/main" val="2927993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8" name="Rectangle 7"/>
          <p:cNvSpPr/>
          <p:nvPr>
            <p:custDataLst>
              <p:tags r:id="rId1"/>
            </p:custDataLst>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7" name="Content Placeholder 6">
            <a:extLst>
              <a:ext uri="{FF2B5EF4-FFF2-40B4-BE49-F238E27FC236}">
                <a16:creationId xmlns:a16="http://schemas.microsoft.com/office/drawing/2014/main" id="{D229B082-9045-47FF-A467-D22EC3928741}"/>
              </a:ext>
            </a:extLst>
          </p:cNvPr>
          <p:cNvSpPr>
            <a:spLocks noGrp="1"/>
          </p:cNvSpPr>
          <p:nvPr>
            <p:ph sz="quarter" idx="10"/>
          </p:nvPr>
        </p:nvSpPr>
        <p:spPr>
          <a:xfrm>
            <a:off x="342900" y="3248025"/>
            <a:ext cx="2400300" cy="1501775"/>
          </a:xfrm>
        </p:spPr>
        <p:txBody>
          <a:bodyPr>
            <a:normAutofit/>
          </a:bodyPr>
          <a:lstStyle>
            <a:lvl1pPr>
              <a:defRPr sz="1600">
                <a:solidFill>
                  <a:schemeClr val="bg1">
                    <a:lumMod val="95000"/>
                  </a:schemeClr>
                </a:solidFill>
              </a:defRPr>
            </a:lvl1pPr>
          </a:lstStyle>
          <a:p>
            <a:pPr lvl="0"/>
            <a:r>
              <a:rPr lang="en-US"/>
              <a:t>Click to edit Master text styles</a:t>
            </a:r>
          </a:p>
        </p:txBody>
      </p:sp>
      <p:sp>
        <p:nvSpPr>
          <p:cNvPr id="9" name="Rectangle 8"/>
          <p:cNvSpPr/>
          <p:nvPr>
            <p:custDataLst>
              <p:tags r:id="rId2"/>
            </p:custDataLst>
          </p:nvPr>
        </p:nvSpPr>
        <p:spPr>
          <a:xfrm>
            <a:off x="3030053" y="0"/>
            <a:ext cx="48006" cy="5143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2" name="Title 1"/>
          <p:cNvSpPr>
            <a:spLocks noGrp="1"/>
          </p:cNvSpPr>
          <p:nvPr>
            <p:ph type="title"/>
            <p:custDataLst>
              <p:tags r:id="rId3"/>
            </p:custDataLst>
          </p:nvPr>
        </p:nvSpPr>
        <p:spPr>
          <a:xfrm>
            <a:off x="342900" y="445769"/>
            <a:ext cx="2400300" cy="1714500"/>
          </a:xfrm>
        </p:spPr>
        <p:txBody>
          <a:bodyPr anchor="b">
            <a:normAutofit/>
          </a:bodyPr>
          <a:lstStyle>
            <a:lvl1pPr>
              <a:defRPr sz="2700" b="0">
                <a:solidFill>
                  <a:schemeClr val="bg1">
                    <a:lumMod val="95000"/>
                  </a:schemeClr>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49A1D59D-FBE9-41BF-94F4-108A45108849}"/>
              </a:ext>
            </a:extLst>
          </p:cNvPr>
          <p:cNvSpPr>
            <a:spLocks noGrp="1"/>
          </p:cNvSpPr>
          <p:nvPr>
            <p:ph sz="quarter" idx="11"/>
          </p:nvPr>
        </p:nvSpPr>
        <p:spPr>
          <a:xfrm>
            <a:off x="3581400" y="552450"/>
            <a:ext cx="5131420" cy="4123627"/>
          </a:xfrm>
        </p:spPr>
        <p:txBody>
          <a:bodyPr/>
          <a:lstStyle>
            <a:lvl1pPr>
              <a:lnSpc>
                <a:spcPct val="100000"/>
              </a:lnSpc>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5A2C3948-C012-4CD9-8FFC-DA9A925D3D84}"/>
              </a:ext>
            </a:extLst>
          </p:cNvPr>
          <p:cNvSpPr>
            <a:spLocks noGrp="1"/>
          </p:cNvSpPr>
          <p:nvPr>
            <p:ph type="sldNum" sz="quarter" idx="12"/>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pic>
        <p:nvPicPr>
          <p:cNvPr id="10" name="Graphic 9" descr="Document">
            <a:extLst>
              <a:ext uri="{FF2B5EF4-FFF2-40B4-BE49-F238E27FC236}">
                <a16:creationId xmlns:a16="http://schemas.microsoft.com/office/drawing/2014/main" id="{B3A32914-C17D-49C7-9C89-F3EC8F6F5B5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70289" y="67389"/>
            <a:ext cx="485061" cy="485061"/>
          </a:xfrm>
          <a:prstGeom prst="rect">
            <a:avLst/>
          </a:prstGeom>
        </p:spPr>
      </p:pic>
      <p:pic>
        <p:nvPicPr>
          <p:cNvPr id="12" name="Graphic 11" descr="Magnifying glass">
            <a:extLst>
              <a:ext uri="{FF2B5EF4-FFF2-40B4-BE49-F238E27FC236}">
                <a16:creationId xmlns:a16="http://schemas.microsoft.com/office/drawing/2014/main" id="{A8D2AF64-825D-479E-8EDE-5C80B1EB715D}"/>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54640" y="237440"/>
            <a:ext cx="343585" cy="343585"/>
          </a:xfrm>
          <a:prstGeom prst="rect">
            <a:avLst/>
          </a:prstGeom>
        </p:spPr>
      </p:pic>
    </p:spTree>
    <p:extLst>
      <p:ext uri="{BB962C8B-B14F-4D97-AF65-F5344CB8AC3E}">
        <p14:creationId xmlns:p14="http://schemas.microsoft.com/office/powerpoint/2010/main" val="1207202994"/>
      </p:ext>
    </p:extLst>
  </p:cSld>
  <p:clrMapOvr>
    <a:masterClrMapping/>
  </p:clrMapOvr>
  <p:extLst>
    <p:ext uri="{DCECCB84-F9BA-43D5-87BE-67443E8EF086}">
      <p15:sldGuideLst xmlns:p15="http://schemas.microsoft.com/office/powerpoint/2012/main">
        <p15:guide id="1" pos="2256" userDrawn="1">
          <p15:clr>
            <a:srgbClr val="FBAE40"/>
          </p15:clr>
        </p15:guide>
        <p15:guide id="2" orient="horz" pos="34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aseStudy_Timelines">
    <p:spTree>
      <p:nvGrpSpPr>
        <p:cNvPr id="1" name=""/>
        <p:cNvGrpSpPr/>
        <p:nvPr/>
      </p:nvGrpSpPr>
      <p:grpSpPr>
        <a:xfrm>
          <a:off x="0" y="0"/>
          <a:ext cx="0" cy="0"/>
          <a:chOff x="0" y="0"/>
          <a:chExt cx="0" cy="0"/>
        </a:xfrm>
      </p:grpSpPr>
      <p:sp>
        <p:nvSpPr>
          <p:cNvPr id="8" name="Rectangle 7"/>
          <p:cNvSpPr/>
          <p:nvPr>
            <p:custDataLst>
              <p:tags r:id="rId1"/>
            </p:custDataLst>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7" name="Content Placeholder 6">
            <a:extLst>
              <a:ext uri="{FF2B5EF4-FFF2-40B4-BE49-F238E27FC236}">
                <a16:creationId xmlns:a16="http://schemas.microsoft.com/office/drawing/2014/main" id="{D229B082-9045-47FF-A467-D22EC3928741}"/>
              </a:ext>
            </a:extLst>
          </p:cNvPr>
          <p:cNvSpPr>
            <a:spLocks noGrp="1"/>
          </p:cNvSpPr>
          <p:nvPr>
            <p:ph sz="quarter" idx="10"/>
          </p:nvPr>
        </p:nvSpPr>
        <p:spPr>
          <a:xfrm>
            <a:off x="342900" y="3248025"/>
            <a:ext cx="2400300" cy="1501775"/>
          </a:xfrm>
        </p:spPr>
        <p:txBody>
          <a:bodyPr>
            <a:normAutofit/>
          </a:bodyPr>
          <a:lstStyle>
            <a:lvl1pPr>
              <a:defRPr sz="1600">
                <a:solidFill>
                  <a:schemeClr val="bg1">
                    <a:lumMod val="95000"/>
                  </a:schemeClr>
                </a:solidFill>
              </a:defRPr>
            </a:lvl1pPr>
          </a:lstStyle>
          <a:p>
            <a:pPr lvl="0"/>
            <a:r>
              <a:rPr lang="en-US"/>
              <a:t>Click to edit Master text styles</a:t>
            </a:r>
          </a:p>
        </p:txBody>
      </p:sp>
      <p:sp>
        <p:nvSpPr>
          <p:cNvPr id="9" name="Rectangle 8"/>
          <p:cNvSpPr/>
          <p:nvPr>
            <p:custDataLst>
              <p:tags r:id="rId2"/>
            </p:custDataLst>
          </p:nvPr>
        </p:nvSpPr>
        <p:spPr>
          <a:xfrm>
            <a:off x="3030053" y="0"/>
            <a:ext cx="48006" cy="5143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2" name="Title 1"/>
          <p:cNvSpPr>
            <a:spLocks noGrp="1"/>
          </p:cNvSpPr>
          <p:nvPr>
            <p:ph type="title"/>
            <p:custDataLst>
              <p:tags r:id="rId3"/>
            </p:custDataLst>
          </p:nvPr>
        </p:nvSpPr>
        <p:spPr>
          <a:xfrm>
            <a:off x="342900" y="445769"/>
            <a:ext cx="2400300" cy="1714500"/>
          </a:xfrm>
        </p:spPr>
        <p:txBody>
          <a:bodyPr anchor="b">
            <a:normAutofit/>
          </a:bodyPr>
          <a:lstStyle>
            <a:lvl1pPr>
              <a:defRPr sz="2700" b="0">
                <a:solidFill>
                  <a:schemeClr val="bg1">
                    <a:lumMod val="95000"/>
                  </a:schemeClr>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121FE763-B28D-4CD0-8706-B4B9CD1CFA24}"/>
              </a:ext>
            </a:extLst>
          </p:cNvPr>
          <p:cNvSpPr>
            <a:spLocks noGrp="1"/>
          </p:cNvSpPr>
          <p:nvPr>
            <p:ph type="sldNum" sz="quarter" idx="11"/>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pic>
        <p:nvPicPr>
          <p:cNvPr id="12" name="Graphic 11" descr="Document">
            <a:extLst>
              <a:ext uri="{FF2B5EF4-FFF2-40B4-BE49-F238E27FC236}">
                <a16:creationId xmlns:a16="http://schemas.microsoft.com/office/drawing/2014/main" id="{0BE071D9-939C-45B3-97E0-80B5BD11496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70289" y="67389"/>
            <a:ext cx="485061" cy="485061"/>
          </a:xfrm>
          <a:prstGeom prst="rect">
            <a:avLst/>
          </a:prstGeom>
        </p:spPr>
      </p:pic>
      <p:pic>
        <p:nvPicPr>
          <p:cNvPr id="13" name="Graphic 12" descr="Magnifying glass">
            <a:extLst>
              <a:ext uri="{FF2B5EF4-FFF2-40B4-BE49-F238E27FC236}">
                <a16:creationId xmlns:a16="http://schemas.microsoft.com/office/drawing/2014/main" id="{BF8FDF3F-788B-4A8D-A63E-3578E0472BD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54640" y="237440"/>
            <a:ext cx="343585" cy="343585"/>
          </a:xfrm>
          <a:prstGeom prst="rect">
            <a:avLst/>
          </a:prstGeom>
        </p:spPr>
      </p:pic>
    </p:spTree>
    <p:extLst>
      <p:ext uri="{BB962C8B-B14F-4D97-AF65-F5344CB8AC3E}">
        <p14:creationId xmlns:p14="http://schemas.microsoft.com/office/powerpoint/2010/main" val="3242278789"/>
      </p:ext>
    </p:extLst>
  </p:cSld>
  <p:clrMapOvr>
    <a:masterClrMapping/>
  </p:clrMapOvr>
  <p:extLst>
    <p:ext uri="{DCECCB84-F9BA-43D5-87BE-67443E8EF086}">
      <p15:sldGuideLst xmlns:p15="http://schemas.microsoft.com/office/powerpoint/2012/main">
        <p15:guide id="1" pos="2256">
          <p15:clr>
            <a:srgbClr val="FBAE40"/>
          </p15:clr>
        </p15:guide>
        <p15:guide id="2" orient="horz" pos="3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xercise Slides">
    <p:spTree>
      <p:nvGrpSpPr>
        <p:cNvPr id="1" name=""/>
        <p:cNvGrpSpPr/>
        <p:nvPr/>
      </p:nvGrpSpPr>
      <p:grpSpPr>
        <a:xfrm>
          <a:off x="0" y="0"/>
          <a:ext cx="0" cy="0"/>
          <a:chOff x="0" y="0"/>
          <a:chExt cx="0" cy="0"/>
        </a:xfrm>
      </p:grpSpPr>
      <p:sp>
        <p:nvSpPr>
          <p:cNvPr id="8" name="Rectangle 7"/>
          <p:cNvSpPr/>
          <p:nvPr>
            <p:custDataLst>
              <p:tags r:id="rId1"/>
            </p:custDataLst>
          </p:nvPr>
        </p:nvSpPr>
        <p:spPr>
          <a:xfrm>
            <a:off x="13" y="0"/>
            <a:ext cx="3038093" cy="51435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7" name="Content Placeholder 6">
            <a:extLst>
              <a:ext uri="{FF2B5EF4-FFF2-40B4-BE49-F238E27FC236}">
                <a16:creationId xmlns:a16="http://schemas.microsoft.com/office/drawing/2014/main" id="{D229B082-9045-47FF-A467-D22EC3928741}"/>
              </a:ext>
            </a:extLst>
          </p:cNvPr>
          <p:cNvSpPr>
            <a:spLocks noGrp="1"/>
          </p:cNvSpPr>
          <p:nvPr>
            <p:ph sz="quarter" idx="10"/>
          </p:nvPr>
        </p:nvSpPr>
        <p:spPr>
          <a:xfrm>
            <a:off x="342900" y="3248025"/>
            <a:ext cx="2400300" cy="1501775"/>
          </a:xfrm>
        </p:spPr>
        <p:txBody>
          <a:bodyPr>
            <a:normAutofit/>
          </a:bodyPr>
          <a:lstStyle>
            <a:lvl1pPr>
              <a:defRPr sz="1600">
                <a:solidFill>
                  <a:schemeClr val="bg1">
                    <a:lumMod val="95000"/>
                  </a:schemeClr>
                </a:solidFill>
              </a:defRPr>
            </a:lvl1pPr>
          </a:lstStyle>
          <a:p>
            <a:pPr lvl="0"/>
            <a:r>
              <a:rPr lang="en-US"/>
              <a:t>Click to edit Master text styles</a:t>
            </a:r>
          </a:p>
        </p:txBody>
      </p:sp>
      <p:sp>
        <p:nvSpPr>
          <p:cNvPr id="9" name="Rectangle 8"/>
          <p:cNvSpPr/>
          <p:nvPr>
            <p:custDataLst>
              <p:tags r:id="rId2"/>
            </p:custDataLst>
          </p:nvPr>
        </p:nvSpPr>
        <p:spPr>
          <a:xfrm>
            <a:off x="3030053" y="0"/>
            <a:ext cx="48006" cy="51435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2" name="Title 1"/>
          <p:cNvSpPr>
            <a:spLocks noGrp="1"/>
          </p:cNvSpPr>
          <p:nvPr>
            <p:ph type="title"/>
            <p:custDataLst>
              <p:tags r:id="rId3"/>
            </p:custDataLst>
          </p:nvPr>
        </p:nvSpPr>
        <p:spPr>
          <a:xfrm>
            <a:off x="342900" y="445769"/>
            <a:ext cx="2400300" cy="1714500"/>
          </a:xfrm>
        </p:spPr>
        <p:txBody>
          <a:bodyPr anchor="b">
            <a:normAutofit/>
          </a:bodyPr>
          <a:lstStyle>
            <a:lvl1pPr>
              <a:defRPr sz="2700" b="0">
                <a:solidFill>
                  <a:schemeClr val="bg1">
                    <a:lumMod val="95000"/>
                  </a:schemeClr>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49A1D59D-FBE9-41BF-94F4-108A45108849}"/>
              </a:ext>
            </a:extLst>
          </p:cNvPr>
          <p:cNvSpPr>
            <a:spLocks noGrp="1"/>
          </p:cNvSpPr>
          <p:nvPr>
            <p:ph sz="quarter" idx="11"/>
          </p:nvPr>
        </p:nvSpPr>
        <p:spPr>
          <a:xfrm>
            <a:off x="3581400" y="552450"/>
            <a:ext cx="5131420" cy="4123627"/>
          </a:xfrm>
        </p:spPr>
        <p:txBody>
          <a:bodyPr/>
          <a:lstStyle>
            <a:lvl1pPr>
              <a:lnSpc>
                <a:spcPct val="100000"/>
              </a:lnSpc>
              <a:spcAft>
                <a:spcPts val="600"/>
              </a:spcAft>
              <a:defRPr/>
            </a:lvl1pPr>
            <a:lvl2pPr>
              <a:lnSpc>
                <a:spcPct val="100000"/>
              </a:lnSpc>
              <a:spcBef>
                <a:spcPts val="0"/>
              </a:spcBef>
              <a:spcAft>
                <a:spcPts val="600"/>
              </a:spcAft>
              <a:buClr>
                <a:schemeClr val="accent4"/>
              </a:buClr>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80359721-4052-42B6-9965-8C1DA3597B2F}"/>
              </a:ext>
            </a:extLst>
          </p:cNvPr>
          <p:cNvSpPr>
            <a:spLocks noGrp="1"/>
          </p:cNvSpPr>
          <p:nvPr>
            <p:ph type="sldNum" sz="quarter" idx="12"/>
          </p:nvPr>
        </p:nvSpPr>
        <p:spPr/>
        <p:txBody>
          <a:bodyPr/>
          <a:lstStyle>
            <a:lvl1pPr>
              <a:defRPr>
                <a:solidFill>
                  <a:schemeClr val="bg1"/>
                </a:solidFill>
              </a:defRPr>
            </a:lvl1pPr>
          </a:lstStyle>
          <a:p>
            <a:fld id="{6BD89BB1-B564-4AC0-B20C-E0360F9EEF2A}" type="slidenum">
              <a:rPr lang="en-US" smtClean="0"/>
              <a:pPr/>
              <a:t>‹#›</a:t>
            </a:fld>
            <a:endParaRPr lang="en-US" dirty="0"/>
          </a:p>
        </p:txBody>
      </p:sp>
      <p:pic>
        <p:nvPicPr>
          <p:cNvPr id="10" name="Graphic 9" descr="Pencil">
            <a:extLst>
              <a:ext uri="{FF2B5EF4-FFF2-40B4-BE49-F238E27FC236}">
                <a16:creationId xmlns:a16="http://schemas.microsoft.com/office/drawing/2014/main" id="{C4037157-8098-44DC-AE14-83E6DD9F0D7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52470" y="31750"/>
            <a:ext cx="520700" cy="520700"/>
          </a:xfrm>
          <a:prstGeom prst="rect">
            <a:avLst/>
          </a:prstGeom>
        </p:spPr>
      </p:pic>
    </p:spTree>
    <p:extLst>
      <p:ext uri="{BB962C8B-B14F-4D97-AF65-F5344CB8AC3E}">
        <p14:creationId xmlns:p14="http://schemas.microsoft.com/office/powerpoint/2010/main" val="2580330585"/>
      </p:ext>
    </p:extLst>
  </p:cSld>
  <p:clrMapOvr>
    <a:masterClrMapping/>
  </p:clrMapOvr>
  <p:extLst>
    <p:ext uri="{DCECCB84-F9BA-43D5-87BE-67443E8EF086}">
      <p15:sldGuideLst xmlns:p15="http://schemas.microsoft.com/office/powerpoint/2012/main">
        <p15:guide id="1" pos="2256">
          <p15:clr>
            <a:srgbClr val="FBAE40"/>
          </p15:clr>
        </p15:guide>
        <p15:guide id="2" orient="horz" pos="34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E8EEBF-CC18-412A-9507-1BDADE8C481E}"/>
              </a:ext>
            </a:extLst>
          </p:cNvPr>
          <p:cNvSpPr>
            <a:spLocks noGrp="1"/>
          </p:cNvSpPr>
          <p:nvPr>
            <p:ph type="title"/>
          </p:nvPr>
        </p:nvSpPr>
        <p:spPr>
          <a:xfrm>
            <a:off x="1834436" y="1619955"/>
            <a:ext cx="4159964" cy="1903590"/>
          </a:xfrm>
        </p:spPr>
        <p:txBody>
          <a:bodyPr>
            <a:normAutofit/>
          </a:bodyPr>
          <a:lstStyle>
            <a:lvl1pPr algn="ctr">
              <a:defRPr sz="3400" u="sng" cap="small" baseline="0"/>
            </a:lvl1pPr>
          </a:lstStyle>
          <a:p>
            <a:r>
              <a:rPr lang="en-US"/>
              <a:t>Click to edit Master title style</a:t>
            </a:r>
          </a:p>
        </p:txBody>
      </p:sp>
      <p:sp>
        <p:nvSpPr>
          <p:cNvPr id="2" name="Slide Number Placeholder 1">
            <a:extLst>
              <a:ext uri="{FF2B5EF4-FFF2-40B4-BE49-F238E27FC236}">
                <a16:creationId xmlns:a16="http://schemas.microsoft.com/office/drawing/2014/main" id="{C5735386-69E0-4D71-853E-AFB055B1E233}"/>
              </a:ext>
            </a:extLst>
          </p:cNvPr>
          <p:cNvSpPr>
            <a:spLocks noGrp="1"/>
          </p:cNvSpPr>
          <p:nvPr>
            <p:ph type="sldNum" sz="quarter" idx="10"/>
          </p:nvPr>
        </p:nvSpPr>
        <p:spPr/>
        <p:txBody>
          <a:bodyPr/>
          <a:lstStyle/>
          <a:p>
            <a:fld id="{6BD89BB1-B564-4AC0-B20C-E0360F9EEF2A}" type="slidenum">
              <a:rPr lang="en-US" smtClean="0"/>
              <a:pPr/>
              <a:t>‹#›</a:t>
            </a:fld>
            <a:endParaRPr lang="en-US" dirty="0"/>
          </a:p>
        </p:txBody>
      </p:sp>
      <p:pic>
        <p:nvPicPr>
          <p:cNvPr id="6" name="Graphic 5" descr="Document">
            <a:extLst>
              <a:ext uri="{FF2B5EF4-FFF2-40B4-BE49-F238E27FC236}">
                <a16:creationId xmlns:a16="http://schemas.microsoft.com/office/drawing/2014/main" id="{9925E770-0198-46E4-BE03-3A414DE47C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911" y="2096627"/>
            <a:ext cx="914400" cy="914400"/>
          </a:xfrm>
          <a:prstGeom prst="rect">
            <a:avLst/>
          </a:prstGeom>
        </p:spPr>
      </p:pic>
      <p:pic>
        <p:nvPicPr>
          <p:cNvPr id="7" name="Graphic 6" descr="Magnifying glass">
            <a:extLst>
              <a:ext uri="{FF2B5EF4-FFF2-40B4-BE49-F238E27FC236}">
                <a16:creationId xmlns:a16="http://schemas.microsoft.com/office/drawing/2014/main" id="{08A10275-067D-451E-BCFA-8DC2DD6D31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8486" y="2391902"/>
            <a:ext cx="647700" cy="647700"/>
          </a:xfrm>
          <a:prstGeom prst="rect">
            <a:avLst/>
          </a:prstGeom>
        </p:spPr>
      </p:pic>
      <p:pic>
        <p:nvPicPr>
          <p:cNvPr id="8" name="Graphic 7" descr="Document">
            <a:extLst>
              <a:ext uri="{FF2B5EF4-FFF2-40B4-BE49-F238E27FC236}">
                <a16:creationId xmlns:a16="http://schemas.microsoft.com/office/drawing/2014/main" id="{B5364DA5-8094-44B4-9ED1-66B77E8EC52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37123" y="829038"/>
            <a:ext cx="3445723" cy="3445723"/>
          </a:xfrm>
          <a:prstGeom prst="rect">
            <a:avLst/>
          </a:prstGeom>
        </p:spPr>
      </p:pic>
      <p:pic>
        <p:nvPicPr>
          <p:cNvPr id="9" name="Graphic 8" descr="Magnifying glass">
            <a:extLst>
              <a:ext uri="{FF2B5EF4-FFF2-40B4-BE49-F238E27FC236}">
                <a16:creationId xmlns:a16="http://schemas.microsoft.com/office/drawing/2014/main" id="{10DCD35D-D40F-4083-8C4E-E3DBB99D19AD}"/>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03102" y="1619955"/>
            <a:ext cx="2440720" cy="2440720"/>
          </a:xfrm>
          <a:prstGeom prst="rect">
            <a:avLst/>
          </a:prstGeom>
        </p:spPr>
      </p:pic>
    </p:spTree>
    <p:extLst>
      <p:ext uri="{BB962C8B-B14F-4D97-AF65-F5344CB8AC3E}">
        <p14:creationId xmlns:p14="http://schemas.microsoft.com/office/powerpoint/2010/main" val="2944806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B85B8-65C8-495F-9FDE-E5744C8986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9B984C-608F-4328-8EF7-4832BC922073}"/>
              </a:ext>
            </a:extLst>
          </p:cNvPr>
          <p:cNvSpPr>
            <a:spLocks noGrp="1"/>
          </p:cNvSpPr>
          <p:nvPr>
            <p:ph idx="1"/>
          </p:nvPr>
        </p:nvSpPr>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71D35E3-7896-46DD-9F23-93ED8A93C83E}"/>
              </a:ext>
            </a:extLst>
          </p:cNvPr>
          <p:cNvSpPr>
            <a:spLocks noGrp="1"/>
          </p:cNvSpPr>
          <p:nvPr>
            <p:ph type="sldNum" sz="quarter" idx="10"/>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pic>
        <p:nvPicPr>
          <p:cNvPr id="5" name="Graphic 4" descr="Document">
            <a:extLst>
              <a:ext uri="{FF2B5EF4-FFF2-40B4-BE49-F238E27FC236}">
                <a16:creationId xmlns:a16="http://schemas.microsoft.com/office/drawing/2014/main" id="{A3C20C5E-7D05-4637-B194-0D6B61DBF0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4539" y="81215"/>
            <a:ext cx="485061" cy="485061"/>
          </a:xfrm>
          <a:prstGeom prst="rect">
            <a:avLst/>
          </a:prstGeom>
        </p:spPr>
      </p:pic>
      <p:pic>
        <p:nvPicPr>
          <p:cNvPr id="6" name="Graphic 5" descr="Magnifying glass">
            <a:extLst>
              <a:ext uri="{FF2B5EF4-FFF2-40B4-BE49-F238E27FC236}">
                <a16:creationId xmlns:a16="http://schemas.microsoft.com/office/drawing/2014/main" id="{4EAACED7-BA30-41FD-BC87-9A5E7B3E41A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28890" y="251266"/>
            <a:ext cx="343585" cy="343585"/>
          </a:xfrm>
          <a:prstGeom prst="rect">
            <a:avLst/>
          </a:prstGeom>
        </p:spPr>
      </p:pic>
    </p:spTree>
    <p:extLst>
      <p:ext uri="{BB962C8B-B14F-4D97-AF65-F5344CB8AC3E}">
        <p14:creationId xmlns:p14="http://schemas.microsoft.com/office/powerpoint/2010/main" val="1080954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591FC5-270B-4938-8696-A4331697E49F}"/>
              </a:ext>
            </a:extLst>
          </p:cNvPr>
          <p:cNvSpPr>
            <a:spLocks noGrp="1"/>
          </p:cNvSpPr>
          <p:nvPr>
            <p:ph type="sldNum" sz="quarter" idx="10"/>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sp>
        <p:nvSpPr>
          <p:cNvPr id="7" name="Title 6">
            <a:extLst>
              <a:ext uri="{FF2B5EF4-FFF2-40B4-BE49-F238E27FC236}">
                <a16:creationId xmlns:a16="http://schemas.microsoft.com/office/drawing/2014/main" id="{D447A716-B2CC-4204-B332-B64D44BA28D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2232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C65218-C4A6-446B-B589-65A42C50596A}"/>
              </a:ext>
            </a:extLst>
          </p:cNvPr>
          <p:cNvSpPr/>
          <p:nvPr userDrawn="1">
            <p:custDataLst>
              <p:tags r:id="rId1"/>
            </p:custDataLst>
          </p:nvPr>
        </p:nvSpPr>
        <p:spPr>
          <a:xfrm>
            <a:off x="8366760" y="0"/>
            <a:ext cx="779045" cy="5143500"/>
          </a:xfrm>
          <a:prstGeom prst="rect">
            <a:avLst/>
          </a:prstGeom>
          <a:solidFill>
            <a:srgbClr val="FEF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729F4DA8-E06D-4D93-BBF9-6E1355273651}"/>
              </a:ext>
            </a:extLst>
          </p:cNvPr>
          <p:cNvSpPr/>
          <p:nvPr userDrawn="1"/>
        </p:nvSpPr>
        <p:spPr>
          <a:xfrm>
            <a:off x="1" y="4679572"/>
            <a:ext cx="9143999" cy="4715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8E258F93-8ABC-42B2-9086-FA9F408BE03D}"/>
              </a:ext>
            </a:extLst>
          </p:cNvPr>
          <p:cNvPicPr>
            <a:picLocks noChangeAspect="1"/>
          </p:cNvPicPr>
          <p:nvPr userDrawn="1"/>
        </p:nvPicPr>
        <p:blipFill rotWithShape="1">
          <a:blip r:embed="rId3"/>
          <a:srcRect l="-1" r="1050" b="792"/>
          <a:stretch/>
        </p:blipFill>
        <p:spPr>
          <a:xfrm>
            <a:off x="8144200" y="4298069"/>
            <a:ext cx="721193" cy="716467"/>
          </a:xfrm>
          <a:prstGeom prst="ellipse">
            <a:avLst/>
          </a:prstGeom>
        </p:spPr>
      </p:pic>
      <p:sp>
        <p:nvSpPr>
          <p:cNvPr id="5" name="Slide Number Placeholder 4">
            <a:extLst>
              <a:ext uri="{FF2B5EF4-FFF2-40B4-BE49-F238E27FC236}">
                <a16:creationId xmlns:a16="http://schemas.microsoft.com/office/drawing/2014/main" id="{F94BC572-DCDE-4923-A319-3D82CEC9F9E4}"/>
              </a:ext>
            </a:extLst>
          </p:cNvPr>
          <p:cNvSpPr>
            <a:spLocks noGrp="1"/>
          </p:cNvSpPr>
          <p:nvPr>
            <p:ph type="sldNum" sz="quarter" idx="10"/>
          </p:nvPr>
        </p:nvSpPr>
        <p:spPr/>
        <p:txBody>
          <a:bodyPr/>
          <a:lstStyle/>
          <a:p>
            <a:fld id="{6BD89BB1-B564-4AC0-B20C-E0360F9EEF2A}" type="slidenum">
              <a:rPr lang="en-US" smtClean="0"/>
              <a:pPr/>
              <a:t>‹#›</a:t>
            </a:fld>
            <a:endParaRPr lang="en-US" dirty="0"/>
          </a:p>
        </p:txBody>
      </p:sp>
    </p:spTree>
    <p:extLst>
      <p:ext uri="{BB962C8B-B14F-4D97-AF65-F5344CB8AC3E}">
        <p14:creationId xmlns:p14="http://schemas.microsoft.com/office/powerpoint/2010/main" val="2760080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EFE07-15B6-4EB3-91EC-08A8E7550B1A}"/>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FF727B-C152-4C81-BC1D-7B8933610284}"/>
              </a:ext>
            </a:extLst>
          </p:cNvPr>
          <p:cNvSpPr>
            <a:spLocks noGrp="1"/>
          </p:cNvSpPr>
          <p:nvPr>
            <p:ph type="pic" idx="1"/>
          </p:nvPr>
        </p:nvSpPr>
        <p:spPr>
          <a:xfrm>
            <a:off x="3887788" y="342901"/>
            <a:ext cx="4629150" cy="40528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792C21B-F3BE-46EB-A360-9A74EDB2048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1F089F7C-0860-4E2D-847D-CAB8C650C52A}"/>
              </a:ext>
            </a:extLst>
          </p:cNvPr>
          <p:cNvSpPr/>
          <p:nvPr userDrawn="1">
            <p:custDataLst>
              <p:tags r:id="rId1"/>
            </p:custDataLst>
          </p:nvPr>
        </p:nvSpPr>
        <p:spPr>
          <a:xfrm>
            <a:off x="8366760" y="0"/>
            <a:ext cx="779045" cy="5143500"/>
          </a:xfrm>
          <a:prstGeom prst="rect">
            <a:avLst/>
          </a:prstGeom>
          <a:solidFill>
            <a:srgbClr val="FEF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33D5A4FE-81F8-40CF-8359-4DD40D95D3E1}"/>
              </a:ext>
            </a:extLst>
          </p:cNvPr>
          <p:cNvSpPr/>
          <p:nvPr userDrawn="1"/>
        </p:nvSpPr>
        <p:spPr>
          <a:xfrm>
            <a:off x="1" y="4679572"/>
            <a:ext cx="9143999" cy="4715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3E6FAA36-7D74-4DCD-BDBA-5F886F5C7F25}"/>
              </a:ext>
            </a:extLst>
          </p:cNvPr>
          <p:cNvPicPr>
            <a:picLocks noChangeAspect="1"/>
          </p:cNvPicPr>
          <p:nvPr userDrawn="1"/>
        </p:nvPicPr>
        <p:blipFill rotWithShape="1">
          <a:blip r:embed="rId3"/>
          <a:srcRect l="-1" r="1050" b="792"/>
          <a:stretch/>
        </p:blipFill>
        <p:spPr>
          <a:xfrm>
            <a:off x="8144200" y="4298069"/>
            <a:ext cx="721193" cy="716467"/>
          </a:xfrm>
          <a:prstGeom prst="ellipse">
            <a:avLst/>
          </a:prstGeom>
        </p:spPr>
      </p:pic>
      <p:sp>
        <p:nvSpPr>
          <p:cNvPr id="11" name="Slide Number Placeholder 10">
            <a:extLst>
              <a:ext uri="{FF2B5EF4-FFF2-40B4-BE49-F238E27FC236}">
                <a16:creationId xmlns:a16="http://schemas.microsoft.com/office/drawing/2014/main" id="{7D10A662-6DEA-4338-A2F7-3CA79B724914}"/>
              </a:ext>
            </a:extLst>
          </p:cNvPr>
          <p:cNvSpPr>
            <a:spLocks noGrp="1"/>
          </p:cNvSpPr>
          <p:nvPr>
            <p:ph type="sldNum" sz="quarter" idx="10"/>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spTree>
    <p:extLst>
      <p:ext uri="{BB962C8B-B14F-4D97-AF65-F5344CB8AC3E}">
        <p14:creationId xmlns:p14="http://schemas.microsoft.com/office/powerpoint/2010/main" val="299759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B85B8-65C8-495F-9FDE-E5744C8986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9B984C-608F-4328-8EF7-4832BC922073}"/>
              </a:ext>
            </a:extLst>
          </p:cNvPr>
          <p:cNvSpPr>
            <a:spLocks noGrp="1"/>
          </p:cNvSpPr>
          <p:nvPr>
            <p:ph idx="1"/>
          </p:nvPr>
        </p:nvSpPr>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71D35E3-7896-46DD-9F23-93ED8A93C83E}"/>
              </a:ext>
            </a:extLst>
          </p:cNvPr>
          <p:cNvSpPr>
            <a:spLocks noGrp="1"/>
          </p:cNvSpPr>
          <p:nvPr>
            <p:ph type="sldNum" sz="quarter" idx="10"/>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spTree>
    <p:extLst>
      <p:ext uri="{BB962C8B-B14F-4D97-AF65-F5344CB8AC3E}">
        <p14:creationId xmlns:p14="http://schemas.microsoft.com/office/powerpoint/2010/main" val="4267580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71D35E3-7896-46DD-9F23-93ED8A93C83E}"/>
              </a:ext>
            </a:extLst>
          </p:cNvPr>
          <p:cNvSpPr>
            <a:spLocks noGrp="1"/>
          </p:cNvSpPr>
          <p:nvPr>
            <p:ph type="sldNum" sz="quarter" idx="10"/>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sp>
        <p:nvSpPr>
          <p:cNvPr id="4" name="Rectangle 3">
            <a:extLst>
              <a:ext uri="{FF2B5EF4-FFF2-40B4-BE49-F238E27FC236}">
                <a16:creationId xmlns:a16="http://schemas.microsoft.com/office/drawing/2014/main" id="{711EA430-B5A4-4E6B-94D8-36253CB06D06}"/>
              </a:ext>
            </a:extLst>
          </p:cNvPr>
          <p:cNvSpPr/>
          <p:nvPr userDrawn="1"/>
        </p:nvSpPr>
        <p:spPr>
          <a:xfrm>
            <a:off x="825500" y="704850"/>
            <a:ext cx="7543800"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5218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B127BA6-70D4-4B8E-A247-DBE6091340FD}"/>
              </a:ext>
            </a:extLst>
          </p:cNvPr>
          <p:cNvCxnSpPr/>
          <p:nvPr userDrawn="1"/>
        </p:nvCxnSpPr>
        <p:spPr>
          <a:xfrm>
            <a:off x="891540" y="895350"/>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E3C6D8-9146-4A8B-A9A7-3BC1E2F41603}"/>
              </a:ext>
            </a:extLst>
          </p:cNvPr>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31B8D0F5-73C3-45BB-BFDC-4061356C15BF}"/>
              </a:ext>
            </a:extLst>
          </p:cNvPr>
          <p:cNvSpPr>
            <a:spLocks noGrp="1"/>
          </p:cNvSpPr>
          <p:nvPr>
            <p:ph sz="quarter" idx="11"/>
          </p:nvPr>
        </p:nvSpPr>
        <p:spPr>
          <a:xfrm>
            <a:off x="914400" y="1047750"/>
            <a:ext cx="3619500" cy="342265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9965256A-D9F5-470F-84BF-4F795C79AE69}"/>
              </a:ext>
            </a:extLst>
          </p:cNvPr>
          <p:cNvSpPr>
            <a:spLocks noGrp="1"/>
          </p:cNvSpPr>
          <p:nvPr>
            <p:ph sz="quarter" idx="12"/>
          </p:nvPr>
        </p:nvSpPr>
        <p:spPr>
          <a:xfrm>
            <a:off x="4648200" y="1047750"/>
            <a:ext cx="3717925" cy="342265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C8C9C42E-EBDD-4008-8AA1-FDC7779D41E2}"/>
              </a:ext>
            </a:extLst>
          </p:cNvPr>
          <p:cNvSpPr>
            <a:spLocks noGrp="1"/>
          </p:cNvSpPr>
          <p:nvPr>
            <p:ph type="sldNum" sz="quarter" idx="13"/>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spTree>
    <p:extLst>
      <p:ext uri="{BB962C8B-B14F-4D97-AF65-F5344CB8AC3E}">
        <p14:creationId xmlns:p14="http://schemas.microsoft.com/office/powerpoint/2010/main" val="1838273254"/>
      </p:ext>
    </p:extLst>
  </p:cSld>
  <p:clrMapOvr>
    <a:masterClrMapping/>
  </p:clrMapOvr>
  <p:extLst>
    <p:ext uri="{DCECCB84-F9BA-43D5-87BE-67443E8EF086}">
      <p15:sldGuideLst xmlns:p15="http://schemas.microsoft.com/office/powerpoint/2012/main">
        <p15:guide id="1" pos="2856" userDrawn="1">
          <p15:clr>
            <a:srgbClr val="FBAE40"/>
          </p15:clr>
        </p15:guide>
        <p15:guide id="2" pos="29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_Circl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B127BA6-70D4-4B8E-A247-DBE6091340FD}"/>
              </a:ext>
            </a:extLst>
          </p:cNvPr>
          <p:cNvCxnSpPr/>
          <p:nvPr userDrawn="1"/>
        </p:nvCxnSpPr>
        <p:spPr>
          <a:xfrm>
            <a:off x="891540" y="895350"/>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E3C6D8-9146-4A8B-A9A7-3BC1E2F41603}"/>
              </a:ext>
            </a:extLst>
          </p:cNvPr>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31B8D0F5-73C3-45BB-BFDC-4061356C15BF}"/>
              </a:ext>
            </a:extLst>
          </p:cNvPr>
          <p:cNvSpPr>
            <a:spLocks noGrp="1"/>
          </p:cNvSpPr>
          <p:nvPr>
            <p:ph sz="quarter" idx="11"/>
          </p:nvPr>
        </p:nvSpPr>
        <p:spPr>
          <a:xfrm>
            <a:off x="914400" y="1047750"/>
            <a:ext cx="3810000" cy="342265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9965256A-D9F5-470F-84BF-4F795C79AE69}"/>
              </a:ext>
            </a:extLst>
          </p:cNvPr>
          <p:cNvSpPr>
            <a:spLocks noGrp="1"/>
          </p:cNvSpPr>
          <p:nvPr>
            <p:ph sz="quarter" idx="12"/>
          </p:nvPr>
        </p:nvSpPr>
        <p:spPr>
          <a:xfrm>
            <a:off x="5553075" y="1047750"/>
            <a:ext cx="3200400" cy="3200400"/>
          </a:xfrm>
        </p:spPr>
        <p:txBody>
          <a:bodyPr>
            <a:normAutofit/>
          </a:bodyPr>
          <a:lstStyle>
            <a:lvl1pPr algn="ctr">
              <a:lnSpc>
                <a:spcPct val="100000"/>
              </a:lnSpc>
              <a:spcBef>
                <a:spcPts val="0"/>
              </a:spcBef>
              <a:spcAft>
                <a:spcPts val="600"/>
              </a:spcAft>
              <a:defRPr sz="1800" b="0"/>
            </a:lvl1pPr>
            <a:lvl2pPr marL="1588" indent="0" algn="ctr">
              <a:buNone/>
              <a:defRPr/>
            </a:lvl2pPr>
            <a:lvl3pPr marL="284163" indent="0" algn="ctr">
              <a:buNone/>
              <a:defRPr/>
            </a:lvl3pPr>
            <a:lvl4pPr marL="574675" indent="0" algn="ctr">
              <a:buNone/>
              <a:defRPr/>
            </a:lvl4pPr>
            <a:lvl5pPr marL="915988" indent="0" algn="ctr">
              <a:buNone/>
              <a:defRPr/>
            </a:lvl5pPr>
          </a:lstStyle>
          <a:p>
            <a:pPr lvl="0"/>
            <a:r>
              <a:rPr lang="en-US"/>
              <a:t>Click to edit Master text styles</a:t>
            </a:r>
          </a:p>
          <a:p>
            <a:pPr lvl="0"/>
            <a:r>
              <a:rPr lang="en-US"/>
              <a:t>Second level</a:t>
            </a:r>
          </a:p>
        </p:txBody>
      </p:sp>
      <p:sp>
        <p:nvSpPr>
          <p:cNvPr id="3" name="Slide Number Placeholder 2">
            <a:extLst>
              <a:ext uri="{FF2B5EF4-FFF2-40B4-BE49-F238E27FC236}">
                <a16:creationId xmlns:a16="http://schemas.microsoft.com/office/drawing/2014/main" id="{C8C9C42E-EBDD-4008-8AA1-FDC7779D41E2}"/>
              </a:ext>
            </a:extLst>
          </p:cNvPr>
          <p:cNvSpPr>
            <a:spLocks noGrp="1"/>
          </p:cNvSpPr>
          <p:nvPr>
            <p:ph type="sldNum" sz="quarter" idx="13"/>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spTree>
    <p:extLst>
      <p:ext uri="{BB962C8B-B14F-4D97-AF65-F5344CB8AC3E}">
        <p14:creationId xmlns:p14="http://schemas.microsoft.com/office/powerpoint/2010/main" val="301651220"/>
      </p:ext>
    </p:extLst>
  </p:cSld>
  <p:clrMapOvr>
    <a:masterClrMapping/>
  </p:clrMapOvr>
  <p:extLst>
    <p:ext uri="{DCECCB84-F9BA-43D5-87BE-67443E8EF086}">
      <p15:sldGuideLst xmlns:p15="http://schemas.microsoft.com/office/powerpoint/2012/main">
        <p15:guide id="1" pos="2856">
          <p15:clr>
            <a:srgbClr val="FBAE40"/>
          </p15:clr>
        </p15:guide>
        <p15:guide id="2" pos="292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8" name="Rectangle 7"/>
          <p:cNvSpPr/>
          <p:nvPr>
            <p:custDataLst>
              <p:tags r:id="rId1"/>
            </p:custDataLst>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7" name="Content Placeholder 6">
            <a:extLst>
              <a:ext uri="{FF2B5EF4-FFF2-40B4-BE49-F238E27FC236}">
                <a16:creationId xmlns:a16="http://schemas.microsoft.com/office/drawing/2014/main" id="{D229B082-9045-47FF-A467-D22EC3928741}"/>
              </a:ext>
            </a:extLst>
          </p:cNvPr>
          <p:cNvSpPr>
            <a:spLocks noGrp="1"/>
          </p:cNvSpPr>
          <p:nvPr>
            <p:ph sz="quarter" idx="10"/>
          </p:nvPr>
        </p:nvSpPr>
        <p:spPr>
          <a:xfrm>
            <a:off x="342900" y="3248025"/>
            <a:ext cx="2400300" cy="1501775"/>
          </a:xfrm>
        </p:spPr>
        <p:txBody>
          <a:bodyPr>
            <a:normAutofit/>
          </a:bodyPr>
          <a:lstStyle>
            <a:lvl1pPr>
              <a:defRPr sz="1600">
                <a:solidFill>
                  <a:schemeClr val="bg1">
                    <a:lumMod val="95000"/>
                  </a:schemeClr>
                </a:solidFill>
              </a:defRPr>
            </a:lvl1pPr>
          </a:lstStyle>
          <a:p>
            <a:pPr lvl="0"/>
            <a:r>
              <a:rPr lang="en-US"/>
              <a:t>Click to edit Master text styles</a:t>
            </a:r>
          </a:p>
        </p:txBody>
      </p:sp>
      <p:sp>
        <p:nvSpPr>
          <p:cNvPr id="9" name="Rectangle 8"/>
          <p:cNvSpPr/>
          <p:nvPr>
            <p:custDataLst>
              <p:tags r:id="rId2"/>
            </p:custDataLst>
          </p:nvPr>
        </p:nvSpPr>
        <p:spPr>
          <a:xfrm>
            <a:off x="3030053" y="0"/>
            <a:ext cx="48006" cy="5143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2" name="Title 1"/>
          <p:cNvSpPr>
            <a:spLocks noGrp="1"/>
          </p:cNvSpPr>
          <p:nvPr>
            <p:ph type="title"/>
            <p:custDataLst>
              <p:tags r:id="rId3"/>
            </p:custDataLst>
          </p:nvPr>
        </p:nvSpPr>
        <p:spPr>
          <a:xfrm>
            <a:off x="342900" y="445769"/>
            <a:ext cx="2400300" cy="1714500"/>
          </a:xfrm>
        </p:spPr>
        <p:txBody>
          <a:bodyPr anchor="b">
            <a:normAutofit/>
          </a:bodyPr>
          <a:lstStyle>
            <a:lvl1pPr>
              <a:defRPr sz="2700" b="0">
                <a:solidFill>
                  <a:schemeClr val="bg1">
                    <a:lumMod val="95000"/>
                  </a:schemeClr>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49A1D59D-FBE9-41BF-94F4-108A45108849}"/>
              </a:ext>
            </a:extLst>
          </p:cNvPr>
          <p:cNvSpPr>
            <a:spLocks noGrp="1"/>
          </p:cNvSpPr>
          <p:nvPr>
            <p:ph sz="quarter" idx="11"/>
          </p:nvPr>
        </p:nvSpPr>
        <p:spPr>
          <a:xfrm>
            <a:off x="3581400" y="552450"/>
            <a:ext cx="5131420" cy="4123627"/>
          </a:xfrm>
        </p:spPr>
        <p:txBody>
          <a:bodyPr/>
          <a:lstStyle>
            <a:lvl1pPr>
              <a:lnSpc>
                <a:spcPct val="100000"/>
              </a:lnSpc>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5A2C3948-C012-4CD9-8FFC-DA9A925D3D84}"/>
              </a:ext>
            </a:extLst>
          </p:cNvPr>
          <p:cNvSpPr>
            <a:spLocks noGrp="1"/>
          </p:cNvSpPr>
          <p:nvPr>
            <p:ph type="sldNum" sz="quarter" idx="12"/>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pic>
        <p:nvPicPr>
          <p:cNvPr id="10" name="Graphic 9" descr="Document">
            <a:extLst>
              <a:ext uri="{FF2B5EF4-FFF2-40B4-BE49-F238E27FC236}">
                <a16:creationId xmlns:a16="http://schemas.microsoft.com/office/drawing/2014/main" id="{B3A32914-C17D-49C7-9C89-F3EC8F6F5B5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70289" y="67389"/>
            <a:ext cx="485061" cy="485061"/>
          </a:xfrm>
          <a:prstGeom prst="rect">
            <a:avLst/>
          </a:prstGeom>
        </p:spPr>
      </p:pic>
      <p:pic>
        <p:nvPicPr>
          <p:cNvPr id="12" name="Graphic 11" descr="Magnifying glass">
            <a:extLst>
              <a:ext uri="{FF2B5EF4-FFF2-40B4-BE49-F238E27FC236}">
                <a16:creationId xmlns:a16="http://schemas.microsoft.com/office/drawing/2014/main" id="{A8D2AF64-825D-479E-8EDE-5C80B1EB715D}"/>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54640" y="237440"/>
            <a:ext cx="343585" cy="343585"/>
          </a:xfrm>
          <a:prstGeom prst="rect">
            <a:avLst/>
          </a:prstGeom>
        </p:spPr>
      </p:pic>
    </p:spTree>
    <p:extLst>
      <p:ext uri="{BB962C8B-B14F-4D97-AF65-F5344CB8AC3E}">
        <p14:creationId xmlns:p14="http://schemas.microsoft.com/office/powerpoint/2010/main" val="1207202994"/>
      </p:ext>
    </p:extLst>
  </p:cSld>
  <p:clrMapOvr>
    <a:masterClrMapping/>
  </p:clrMapOvr>
  <p:extLst>
    <p:ext uri="{DCECCB84-F9BA-43D5-87BE-67443E8EF086}">
      <p15:sldGuideLst xmlns:p15="http://schemas.microsoft.com/office/powerpoint/2012/main">
        <p15:guide id="1" pos="2256" userDrawn="1">
          <p15:clr>
            <a:srgbClr val="FBAE40"/>
          </p15:clr>
        </p15:guide>
        <p15:guide id="2" orient="horz" pos="3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aseStudy_Timelines">
    <p:spTree>
      <p:nvGrpSpPr>
        <p:cNvPr id="1" name=""/>
        <p:cNvGrpSpPr/>
        <p:nvPr/>
      </p:nvGrpSpPr>
      <p:grpSpPr>
        <a:xfrm>
          <a:off x="0" y="0"/>
          <a:ext cx="0" cy="0"/>
          <a:chOff x="0" y="0"/>
          <a:chExt cx="0" cy="0"/>
        </a:xfrm>
      </p:grpSpPr>
      <p:sp>
        <p:nvSpPr>
          <p:cNvPr id="8" name="Rectangle 7"/>
          <p:cNvSpPr/>
          <p:nvPr>
            <p:custDataLst>
              <p:tags r:id="rId1"/>
            </p:custDataLst>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7" name="Content Placeholder 6">
            <a:extLst>
              <a:ext uri="{FF2B5EF4-FFF2-40B4-BE49-F238E27FC236}">
                <a16:creationId xmlns:a16="http://schemas.microsoft.com/office/drawing/2014/main" id="{D229B082-9045-47FF-A467-D22EC3928741}"/>
              </a:ext>
            </a:extLst>
          </p:cNvPr>
          <p:cNvSpPr>
            <a:spLocks noGrp="1"/>
          </p:cNvSpPr>
          <p:nvPr>
            <p:ph sz="quarter" idx="10"/>
          </p:nvPr>
        </p:nvSpPr>
        <p:spPr>
          <a:xfrm>
            <a:off x="342900" y="3248025"/>
            <a:ext cx="2400300" cy="1501775"/>
          </a:xfrm>
        </p:spPr>
        <p:txBody>
          <a:bodyPr>
            <a:normAutofit/>
          </a:bodyPr>
          <a:lstStyle>
            <a:lvl1pPr>
              <a:defRPr sz="1600">
                <a:solidFill>
                  <a:schemeClr val="bg1">
                    <a:lumMod val="95000"/>
                  </a:schemeClr>
                </a:solidFill>
              </a:defRPr>
            </a:lvl1pPr>
          </a:lstStyle>
          <a:p>
            <a:pPr lvl="0"/>
            <a:r>
              <a:rPr lang="en-US"/>
              <a:t>Click to edit Master text styles</a:t>
            </a:r>
          </a:p>
        </p:txBody>
      </p:sp>
      <p:sp>
        <p:nvSpPr>
          <p:cNvPr id="9" name="Rectangle 8"/>
          <p:cNvSpPr/>
          <p:nvPr>
            <p:custDataLst>
              <p:tags r:id="rId2"/>
            </p:custDataLst>
          </p:nvPr>
        </p:nvSpPr>
        <p:spPr>
          <a:xfrm>
            <a:off x="3030053" y="0"/>
            <a:ext cx="48006" cy="5143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2" name="Title 1"/>
          <p:cNvSpPr>
            <a:spLocks noGrp="1"/>
          </p:cNvSpPr>
          <p:nvPr>
            <p:ph type="title"/>
            <p:custDataLst>
              <p:tags r:id="rId3"/>
            </p:custDataLst>
          </p:nvPr>
        </p:nvSpPr>
        <p:spPr>
          <a:xfrm>
            <a:off x="342900" y="445769"/>
            <a:ext cx="2400300" cy="1714500"/>
          </a:xfrm>
        </p:spPr>
        <p:txBody>
          <a:bodyPr anchor="b">
            <a:normAutofit/>
          </a:bodyPr>
          <a:lstStyle>
            <a:lvl1pPr>
              <a:defRPr sz="2700" b="0">
                <a:solidFill>
                  <a:schemeClr val="bg1">
                    <a:lumMod val="95000"/>
                  </a:schemeClr>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121FE763-B28D-4CD0-8706-B4B9CD1CFA24}"/>
              </a:ext>
            </a:extLst>
          </p:cNvPr>
          <p:cNvSpPr>
            <a:spLocks noGrp="1"/>
          </p:cNvSpPr>
          <p:nvPr>
            <p:ph type="sldNum" sz="quarter" idx="11"/>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pic>
        <p:nvPicPr>
          <p:cNvPr id="12" name="Graphic 11" descr="Document">
            <a:extLst>
              <a:ext uri="{FF2B5EF4-FFF2-40B4-BE49-F238E27FC236}">
                <a16:creationId xmlns:a16="http://schemas.microsoft.com/office/drawing/2014/main" id="{0BE071D9-939C-45B3-97E0-80B5BD11496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70289" y="67389"/>
            <a:ext cx="485061" cy="485061"/>
          </a:xfrm>
          <a:prstGeom prst="rect">
            <a:avLst/>
          </a:prstGeom>
        </p:spPr>
      </p:pic>
      <p:pic>
        <p:nvPicPr>
          <p:cNvPr id="13" name="Graphic 12" descr="Magnifying glass">
            <a:extLst>
              <a:ext uri="{FF2B5EF4-FFF2-40B4-BE49-F238E27FC236}">
                <a16:creationId xmlns:a16="http://schemas.microsoft.com/office/drawing/2014/main" id="{BF8FDF3F-788B-4A8D-A63E-3578E0472BD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54640" y="237440"/>
            <a:ext cx="343585" cy="343585"/>
          </a:xfrm>
          <a:prstGeom prst="rect">
            <a:avLst/>
          </a:prstGeom>
        </p:spPr>
      </p:pic>
    </p:spTree>
    <p:extLst>
      <p:ext uri="{BB962C8B-B14F-4D97-AF65-F5344CB8AC3E}">
        <p14:creationId xmlns:p14="http://schemas.microsoft.com/office/powerpoint/2010/main" val="3242278789"/>
      </p:ext>
    </p:extLst>
  </p:cSld>
  <p:clrMapOvr>
    <a:masterClrMapping/>
  </p:clrMapOvr>
  <p:extLst>
    <p:ext uri="{DCECCB84-F9BA-43D5-87BE-67443E8EF086}">
      <p15:sldGuideLst xmlns:p15="http://schemas.microsoft.com/office/powerpoint/2012/main">
        <p15:guide id="1" pos="2256">
          <p15:clr>
            <a:srgbClr val="FBAE40"/>
          </p15:clr>
        </p15:guide>
        <p15:guide id="2" orient="horz" pos="3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xercise Slides">
    <p:spTree>
      <p:nvGrpSpPr>
        <p:cNvPr id="1" name=""/>
        <p:cNvGrpSpPr/>
        <p:nvPr/>
      </p:nvGrpSpPr>
      <p:grpSpPr>
        <a:xfrm>
          <a:off x="0" y="0"/>
          <a:ext cx="0" cy="0"/>
          <a:chOff x="0" y="0"/>
          <a:chExt cx="0" cy="0"/>
        </a:xfrm>
      </p:grpSpPr>
      <p:sp>
        <p:nvSpPr>
          <p:cNvPr id="8" name="Rectangle 7"/>
          <p:cNvSpPr/>
          <p:nvPr>
            <p:custDataLst>
              <p:tags r:id="rId1"/>
            </p:custDataLst>
          </p:nvPr>
        </p:nvSpPr>
        <p:spPr>
          <a:xfrm>
            <a:off x="13" y="0"/>
            <a:ext cx="3038093" cy="51435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7" name="Content Placeholder 6">
            <a:extLst>
              <a:ext uri="{FF2B5EF4-FFF2-40B4-BE49-F238E27FC236}">
                <a16:creationId xmlns:a16="http://schemas.microsoft.com/office/drawing/2014/main" id="{D229B082-9045-47FF-A467-D22EC3928741}"/>
              </a:ext>
            </a:extLst>
          </p:cNvPr>
          <p:cNvSpPr>
            <a:spLocks noGrp="1"/>
          </p:cNvSpPr>
          <p:nvPr>
            <p:ph sz="quarter" idx="10"/>
          </p:nvPr>
        </p:nvSpPr>
        <p:spPr>
          <a:xfrm>
            <a:off x="342900" y="3248025"/>
            <a:ext cx="2400300" cy="1501775"/>
          </a:xfrm>
        </p:spPr>
        <p:txBody>
          <a:bodyPr>
            <a:normAutofit/>
          </a:bodyPr>
          <a:lstStyle>
            <a:lvl1pPr>
              <a:defRPr sz="1600">
                <a:solidFill>
                  <a:schemeClr val="bg1">
                    <a:lumMod val="95000"/>
                  </a:schemeClr>
                </a:solidFill>
              </a:defRPr>
            </a:lvl1pPr>
          </a:lstStyle>
          <a:p>
            <a:pPr lvl="0"/>
            <a:r>
              <a:rPr lang="en-US"/>
              <a:t>Click to edit Master text styles</a:t>
            </a:r>
          </a:p>
        </p:txBody>
      </p:sp>
      <p:sp>
        <p:nvSpPr>
          <p:cNvPr id="9" name="Rectangle 8"/>
          <p:cNvSpPr/>
          <p:nvPr>
            <p:custDataLst>
              <p:tags r:id="rId2"/>
            </p:custDataLst>
          </p:nvPr>
        </p:nvSpPr>
        <p:spPr>
          <a:xfrm>
            <a:off x="3030053" y="0"/>
            <a:ext cx="48006" cy="51435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2" name="Title 1"/>
          <p:cNvSpPr>
            <a:spLocks noGrp="1"/>
          </p:cNvSpPr>
          <p:nvPr>
            <p:ph type="title"/>
            <p:custDataLst>
              <p:tags r:id="rId3"/>
            </p:custDataLst>
          </p:nvPr>
        </p:nvSpPr>
        <p:spPr>
          <a:xfrm>
            <a:off x="342900" y="445769"/>
            <a:ext cx="2400300" cy="1714500"/>
          </a:xfrm>
        </p:spPr>
        <p:txBody>
          <a:bodyPr anchor="b">
            <a:normAutofit/>
          </a:bodyPr>
          <a:lstStyle>
            <a:lvl1pPr>
              <a:defRPr sz="2700" b="0">
                <a:solidFill>
                  <a:schemeClr val="bg1">
                    <a:lumMod val="95000"/>
                  </a:schemeClr>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49A1D59D-FBE9-41BF-94F4-108A45108849}"/>
              </a:ext>
            </a:extLst>
          </p:cNvPr>
          <p:cNvSpPr>
            <a:spLocks noGrp="1"/>
          </p:cNvSpPr>
          <p:nvPr>
            <p:ph sz="quarter" idx="11"/>
          </p:nvPr>
        </p:nvSpPr>
        <p:spPr>
          <a:xfrm>
            <a:off x="3581400" y="552450"/>
            <a:ext cx="5131420" cy="4123627"/>
          </a:xfrm>
        </p:spPr>
        <p:txBody>
          <a:bodyPr/>
          <a:lstStyle>
            <a:lvl1pPr>
              <a:lnSpc>
                <a:spcPct val="100000"/>
              </a:lnSpc>
              <a:spcAft>
                <a:spcPts val="600"/>
              </a:spcAft>
              <a:defRPr/>
            </a:lvl1pPr>
            <a:lvl2pPr>
              <a:lnSpc>
                <a:spcPct val="100000"/>
              </a:lnSpc>
              <a:spcBef>
                <a:spcPts val="0"/>
              </a:spcBef>
              <a:spcAft>
                <a:spcPts val="600"/>
              </a:spcAft>
              <a:buClr>
                <a:schemeClr val="accent4"/>
              </a:buClr>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80359721-4052-42B6-9965-8C1DA3597B2F}"/>
              </a:ext>
            </a:extLst>
          </p:cNvPr>
          <p:cNvSpPr>
            <a:spLocks noGrp="1"/>
          </p:cNvSpPr>
          <p:nvPr>
            <p:ph type="sldNum" sz="quarter" idx="12"/>
          </p:nvPr>
        </p:nvSpPr>
        <p:spPr/>
        <p:txBody>
          <a:bodyPr/>
          <a:lstStyle>
            <a:lvl1pPr>
              <a:defRPr>
                <a:solidFill>
                  <a:schemeClr val="bg1"/>
                </a:solidFill>
              </a:defRPr>
            </a:lvl1pPr>
          </a:lstStyle>
          <a:p>
            <a:fld id="{6BD89BB1-B564-4AC0-B20C-E0360F9EEF2A}" type="slidenum">
              <a:rPr lang="en-US" smtClean="0"/>
              <a:pPr/>
              <a:t>‹#›</a:t>
            </a:fld>
            <a:endParaRPr lang="en-US" dirty="0"/>
          </a:p>
        </p:txBody>
      </p:sp>
      <p:pic>
        <p:nvPicPr>
          <p:cNvPr id="10" name="Graphic 9" descr="Pencil">
            <a:extLst>
              <a:ext uri="{FF2B5EF4-FFF2-40B4-BE49-F238E27FC236}">
                <a16:creationId xmlns:a16="http://schemas.microsoft.com/office/drawing/2014/main" id="{C4037157-8098-44DC-AE14-83E6DD9F0D7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52470" y="31750"/>
            <a:ext cx="520700" cy="520700"/>
          </a:xfrm>
          <a:prstGeom prst="rect">
            <a:avLst/>
          </a:prstGeom>
        </p:spPr>
      </p:pic>
    </p:spTree>
    <p:extLst>
      <p:ext uri="{BB962C8B-B14F-4D97-AF65-F5344CB8AC3E}">
        <p14:creationId xmlns:p14="http://schemas.microsoft.com/office/powerpoint/2010/main" val="2580330585"/>
      </p:ext>
    </p:extLst>
  </p:cSld>
  <p:clrMapOvr>
    <a:masterClrMapping/>
  </p:clrMapOvr>
  <p:extLst>
    <p:ext uri="{DCECCB84-F9BA-43D5-87BE-67443E8EF086}">
      <p15:sldGuideLst xmlns:p15="http://schemas.microsoft.com/office/powerpoint/2012/main">
        <p15:guide id="1" pos="2256">
          <p15:clr>
            <a:srgbClr val="FBAE40"/>
          </p15:clr>
        </p15:guide>
        <p15:guide id="2" orient="horz" pos="34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11.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362F8E-1FDE-4398-8426-1A46742F5B99}"/>
              </a:ext>
            </a:extLst>
          </p:cNvPr>
          <p:cNvSpPr>
            <a:spLocks noGrp="1"/>
          </p:cNvSpPr>
          <p:nvPr>
            <p:ph type="title"/>
          </p:nvPr>
        </p:nvSpPr>
        <p:spPr>
          <a:xfrm>
            <a:off x="914400" y="128964"/>
            <a:ext cx="7452360" cy="75895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328EA83F-978B-4375-94B6-69F82E9E6009}"/>
              </a:ext>
            </a:extLst>
          </p:cNvPr>
          <p:cNvSpPr>
            <a:spLocks noGrp="1"/>
          </p:cNvSpPr>
          <p:nvPr>
            <p:ph type="body" idx="1"/>
          </p:nvPr>
        </p:nvSpPr>
        <p:spPr>
          <a:xfrm>
            <a:off x="914400" y="1047749"/>
            <a:ext cx="7452360" cy="35845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C9C6113-5934-44C6-8DB6-DF1BA0319E02}"/>
              </a:ext>
            </a:extLst>
          </p:cNvPr>
          <p:cNvCxnSpPr/>
          <p:nvPr userDrawn="1"/>
        </p:nvCxnSpPr>
        <p:spPr>
          <a:xfrm>
            <a:off x="914400" y="887916"/>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2920A496-856F-43D8-8666-1544FCB55CCA}"/>
              </a:ext>
            </a:extLst>
          </p:cNvPr>
          <p:cNvSpPr>
            <a:spLocks noGrp="1"/>
          </p:cNvSpPr>
          <p:nvPr>
            <p:ph type="sldNum" sz="quarter" idx="4"/>
          </p:nvPr>
        </p:nvSpPr>
        <p:spPr>
          <a:xfrm>
            <a:off x="102540" y="4767263"/>
            <a:ext cx="651562"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fld id="{6BD89BB1-B564-4AC0-B20C-E0360F9EEF2A}" type="slidenum">
              <a:rPr lang="en-US" smtClean="0"/>
              <a:pPr/>
              <a:t>‹#›</a:t>
            </a:fld>
            <a:endParaRPr lang="en-US" dirty="0"/>
          </a:p>
        </p:txBody>
      </p:sp>
      <p:pic>
        <p:nvPicPr>
          <p:cNvPr id="12" name="Picture 11" descr="Water Partnership presentation shell2.png">
            <a:extLst>
              <a:ext uri="{FF2B5EF4-FFF2-40B4-BE49-F238E27FC236}">
                <a16:creationId xmlns:a16="http://schemas.microsoft.com/office/drawing/2014/main" id="{D5025699-F593-46F1-A21E-61B26ED16487}"/>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25000" t="22328" b="2672"/>
          <a:stretch/>
        </p:blipFill>
        <p:spPr>
          <a:xfrm>
            <a:off x="1270" y="0"/>
            <a:ext cx="9144000" cy="5143500"/>
          </a:xfrm>
          <a:prstGeom prst="rect">
            <a:avLst/>
          </a:prstGeom>
        </p:spPr>
      </p:pic>
    </p:spTree>
    <p:extLst>
      <p:ext uri="{BB962C8B-B14F-4D97-AF65-F5344CB8AC3E}">
        <p14:creationId xmlns:p14="http://schemas.microsoft.com/office/powerpoint/2010/main" val="2324928621"/>
      </p:ext>
    </p:extLst>
  </p:cSld>
  <p:clrMap bg1="lt1" tx1="dk1" bg2="lt2" tx2="dk2" accent1="accent1" accent2="accent2" accent3="accent3" accent4="accent4" accent5="accent5" accent6="accent6" hlink="hlink" folHlink="folHlink"/>
  <p:sldLayoutIdLst>
    <p:sldLayoutId id="2147483704" r:id="rId1"/>
    <p:sldLayoutId id="2147483715" r:id="rId2"/>
    <p:sldLayoutId id="2147483705" r:id="rId3"/>
    <p:sldLayoutId id="2147483725" r:id="rId4"/>
    <p:sldLayoutId id="2147483716" r:id="rId5"/>
    <p:sldLayoutId id="2147483721" r:id="rId6"/>
    <p:sldLayoutId id="2147483717" r:id="rId7"/>
    <p:sldLayoutId id="2147483722" r:id="rId8"/>
    <p:sldLayoutId id="2147483723" r:id="rId9"/>
    <p:sldLayoutId id="2147483718" r:id="rId10"/>
    <p:sldLayoutId id="2147483724" r:id="rId11"/>
    <p:sldLayoutId id="2147483709" r:id="rId12"/>
  </p:sldLayoutIdLst>
  <p:hf hdr="0" ftr="0" dt="0"/>
  <p:txStyles>
    <p:titleStyle>
      <a:lvl1pPr algn="l" defTabSz="914400" rtl="0" eaLnBrk="1" latinLnBrk="0" hangingPunct="1">
        <a:lnSpc>
          <a:spcPct val="85000"/>
        </a:lnSpc>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kern="1200" spc="40" baseline="0">
          <a:solidFill>
            <a:schemeClr val="tx2"/>
          </a:solidFill>
          <a:latin typeface="+mn-lt"/>
          <a:ea typeface="+mn-ea"/>
          <a:cs typeface="+mn-cs"/>
        </a:defRPr>
      </a:lvl1pPr>
      <a:lvl2pPr marL="230188"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512763"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2000" kern="1200">
          <a:solidFill>
            <a:schemeClr val="tx2"/>
          </a:solidFill>
          <a:latin typeface="+mn-lt"/>
          <a:ea typeface="+mn-ea"/>
          <a:cs typeface="+mn-cs"/>
        </a:defRPr>
      </a:lvl3pPr>
      <a:lvl4pPr marL="803275" indent="-228600" algn="l" defTabSz="914400" rtl="0" eaLnBrk="1" latinLnBrk="0" hangingPunct="1">
        <a:lnSpc>
          <a:spcPct val="90000"/>
        </a:lnSpc>
        <a:spcBef>
          <a:spcPts val="500"/>
        </a:spcBef>
        <a:buSzPct val="85000"/>
        <a:buFont typeface="Wingdings" panose="05000000000000000000" pitchFamily="2" charset="2"/>
        <a:buChar char="§"/>
        <a:defRPr sz="2000" kern="1200">
          <a:solidFill>
            <a:schemeClr val="tx2"/>
          </a:solidFill>
          <a:latin typeface="+mn-lt"/>
          <a:ea typeface="+mn-ea"/>
          <a:cs typeface="+mn-cs"/>
        </a:defRPr>
      </a:lvl4pPr>
      <a:lvl5pPr marL="1144588" indent="-228600" algn="l" defTabSz="914400" rtl="0" eaLnBrk="1" latinLnBrk="0" hangingPunct="1">
        <a:lnSpc>
          <a:spcPct val="90000"/>
        </a:lnSpc>
        <a:spcBef>
          <a:spcPts val="500"/>
        </a:spcBef>
        <a:buSzPct val="85000"/>
        <a:buFont typeface="Courier New" panose="02070309020205020404" pitchFamily="49" charset="0"/>
        <a:buChar char="o"/>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F26B43"/>
          </p15:clr>
        </p15:guide>
        <p15:guide id="2" orient="horz" pos="564" userDrawn="1">
          <p15:clr>
            <a:srgbClr val="F26B43"/>
          </p15:clr>
        </p15:guide>
        <p15:guide id="3" orient="horz" pos="6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362F8E-1FDE-4398-8426-1A46742F5B99}"/>
              </a:ext>
            </a:extLst>
          </p:cNvPr>
          <p:cNvSpPr>
            <a:spLocks noGrp="1"/>
          </p:cNvSpPr>
          <p:nvPr>
            <p:ph type="title"/>
          </p:nvPr>
        </p:nvSpPr>
        <p:spPr>
          <a:xfrm>
            <a:off x="914400" y="128964"/>
            <a:ext cx="7452360" cy="75895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328EA83F-978B-4375-94B6-69F82E9E6009}"/>
              </a:ext>
            </a:extLst>
          </p:cNvPr>
          <p:cNvSpPr>
            <a:spLocks noGrp="1"/>
          </p:cNvSpPr>
          <p:nvPr>
            <p:ph type="body" idx="1"/>
          </p:nvPr>
        </p:nvSpPr>
        <p:spPr>
          <a:xfrm>
            <a:off x="914400" y="1047749"/>
            <a:ext cx="7452360" cy="35845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C9C6113-5934-44C6-8DB6-DF1BA0319E02}"/>
              </a:ext>
            </a:extLst>
          </p:cNvPr>
          <p:cNvCxnSpPr/>
          <p:nvPr userDrawn="1"/>
        </p:nvCxnSpPr>
        <p:spPr>
          <a:xfrm>
            <a:off x="914400" y="887916"/>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11C6F6C-0FB7-4DE1-AB5B-338CFA1706CA}"/>
              </a:ext>
            </a:extLst>
          </p:cNvPr>
          <p:cNvSpPr/>
          <p:nvPr userDrawn="1">
            <p:custDataLst>
              <p:tags r:id="rId17"/>
            </p:custDataLst>
          </p:nvPr>
        </p:nvSpPr>
        <p:spPr>
          <a:xfrm>
            <a:off x="8366760" y="0"/>
            <a:ext cx="779045" cy="5143500"/>
          </a:xfrm>
          <a:prstGeom prst="rect">
            <a:avLst/>
          </a:prstGeom>
          <a:solidFill>
            <a:srgbClr val="FEF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47FFAF9F-CD9F-4D33-B82D-643B7AE7CB68}"/>
              </a:ext>
            </a:extLst>
          </p:cNvPr>
          <p:cNvSpPr/>
          <p:nvPr userDrawn="1"/>
        </p:nvSpPr>
        <p:spPr>
          <a:xfrm>
            <a:off x="1" y="4679572"/>
            <a:ext cx="9143999" cy="4715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0F82372D-F0D8-46F2-9B84-5CF42656FBFA}"/>
              </a:ext>
            </a:extLst>
          </p:cNvPr>
          <p:cNvPicPr>
            <a:picLocks noChangeAspect="1"/>
          </p:cNvPicPr>
          <p:nvPr userDrawn="1"/>
        </p:nvPicPr>
        <p:blipFill rotWithShape="1">
          <a:blip r:embed="rId18"/>
          <a:srcRect l="-1" r="1050" b="792"/>
          <a:stretch/>
        </p:blipFill>
        <p:spPr>
          <a:xfrm>
            <a:off x="8144200" y="4298069"/>
            <a:ext cx="721193" cy="716467"/>
          </a:xfrm>
          <a:prstGeom prst="ellipse">
            <a:avLst/>
          </a:prstGeom>
        </p:spPr>
      </p:pic>
      <p:sp>
        <p:nvSpPr>
          <p:cNvPr id="11" name="Slide Number Placeholder 10">
            <a:extLst>
              <a:ext uri="{FF2B5EF4-FFF2-40B4-BE49-F238E27FC236}">
                <a16:creationId xmlns:a16="http://schemas.microsoft.com/office/drawing/2014/main" id="{2920A496-856F-43D8-8666-1544FCB55CCA}"/>
              </a:ext>
            </a:extLst>
          </p:cNvPr>
          <p:cNvSpPr>
            <a:spLocks noGrp="1"/>
          </p:cNvSpPr>
          <p:nvPr>
            <p:ph type="sldNum" sz="quarter" idx="4"/>
          </p:nvPr>
        </p:nvSpPr>
        <p:spPr>
          <a:xfrm>
            <a:off x="102540" y="4767263"/>
            <a:ext cx="651562"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fld id="{6BD89BB1-B564-4AC0-B20C-E0360F9EEF2A}" type="slidenum">
              <a:rPr lang="en-US" smtClean="0"/>
              <a:pPr/>
              <a:t>‹#›</a:t>
            </a:fld>
            <a:endParaRPr lang="en-US" dirty="0"/>
          </a:p>
        </p:txBody>
      </p:sp>
    </p:spTree>
    <p:extLst>
      <p:ext uri="{BB962C8B-B14F-4D97-AF65-F5344CB8AC3E}">
        <p14:creationId xmlns:p14="http://schemas.microsoft.com/office/powerpoint/2010/main" val="232492862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27"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10" r:id="rId14"/>
    <p:sldLayoutId id="2147483712" r:id="rId15"/>
  </p:sldLayoutIdLst>
  <p:hf hdr="0" ftr="0" dt="0"/>
  <p:txStyles>
    <p:titleStyle>
      <a:lvl1pPr algn="l" defTabSz="914400" rtl="0" eaLnBrk="1" latinLnBrk="0" hangingPunct="1">
        <a:lnSpc>
          <a:spcPct val="85000"/>
        </a:lnSpc>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kern="1200" spc="40" baseline="0">
          <a:solidFill>
            <a:schemeClr val="tx2"/>
          </a:solidFill>
          <a:latin typeface="+mn-lt"/>
          <a:ea typeface="+mn-ea"/>
          <a:cs typeface="+mn-cs"/>
        </a:defRPr>
      </a:lvl1pPr>
      <a:lvl2pPr marL="230188"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512763"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2000" kern="1200">
          <a:solidFill>
            <a:schemeClr val="tx2"/>
          </a:solidFill>
          <a:latin typeface="+mn-lt"/>
          <a:ea typeface="+mn-ea"/>
          <a:cs typeface="+mn-cs"/>
        </a:defRPr>
      </a:lvl3pPr>
      <a:lvl4pPr marL="803275" indent="-228600" algn="l" defTabSz="914400" rtl="0" eaLnBrk="1" latinLnBrk="0" hangingPunct="1">
        <a:lnSpc>
          <a:spcPct val="90000"/>
        </a:lnSpc>
        <a:spcBef>
          <a:spcPts val="500"/>
        </a:spcBef>
        <a:buSzPct val="85000"/>
        <a:buFont typeface="Wingdings" panose="05000000000000000000" pitchFamily="2" charset="2"/>
        <a:buChar char="§"/>
        <a:defRPr sz="2000" kern="1200">
          <a:solidFill>
            <a:schemeClr val="tx2"/>
          </a:solidFill>
          <a:latin typeface="+mn-lt"/>
          <a:ea typeface="+mn-ea"/>
          <a:cs typeface="+mn-cs"/>
        </a:defRPr>
      </a:lvl4pPr>
      <a:lvl5pPr marL="1144588" indent="-228600" algn="l" defTabSz="914400" rtl="0" eaLnBrk="1" latinLnBrk="0" hangingPunct="1">
        <a:lnSpc>
          <a:spcPct val="90000"/>
        </a:lnSpc>
        <a:spcBef>
          <a:spcPts val="500"/>
        </a:spcBef>
        <a:buSzPct val="85000"/>
        <a:buFont typeface="Courier New" panose="02070309020205020404" pitchFamily="49" charset="0"/>
        <a:buChar char="o"/>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F26B43"/>
          </p15:clr>
        </p15:guide>
        <p15:guide id="2" orient="horz" pos="564" userDrawn="1">
          <p15:clr>
            <a:srgbClr val="F26B43"/>
          </p15:clr>
        </p15:guide>
        <p15:guide id="3" orient="horz" pos="6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3.sv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pa.maps.arcgis.com/apps/Cascade/index.html?appid=b66053d1b56747df9a66c1a4057afc1c"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s://www.epa.gov/dwcapacity/water-system-partnerships" TargetMode="External"/><Relationship Id="rId5" Type="http://schemas.openxmlformats.org/officeDocument/2006/relationships/hyperlink" Target="https://epa.maps.arcgis.com/apps/Cascade/index.html?appid=cfccb8b4975d4d72869bd0770510c1b0" TargetMode="External"/><Relationship Id="rId4" Type="http://schemas.openxmlformats.org/officeDocument/2006/relationships/hyperlink" Target="https://www.epa.gov/sites/production/files/2017-08/documents/water_system_partnerships_guide_0.pdf"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CE82-B74F-43DB-99C1-045A29FE906F}"/>
              </a:ext>
            </a:extLst>
          </p:cNvPr>
          <p:cNvSpPr>
            <a:spLocks noGrp="1"/>
          </p:cNvSpPr>
          <p:nvPr>
            <p:ph type="ctrTitle"/>
          </p:nvPr>
        </p:nvSpPr>
        <p:spPr>
          <a:xfrm>
            <a:off x="2533649" y="1325880"/>
            <a:ext cx="6391277" cy="1175431"/>
          </a:xfrm>
        </p:spPr>
        <p:txBody>
          <a:bodyPr>
            <a:normAutofit fontScale="90000"/>
          </a:bodyPr>
          <a:lstStyle/>
          <a:p>
            <a:r>
              <a:rPr lang="en-US" dirty="0"/>
              <a:t>Water System Partnerships: Opportunities to Solve Water System Challenges</a:t>
            </a:r>
          </a:p>
        </p:txBody>
      </p:sp>
      <p:sp>
        <p:nvSpPr>
          <p:cNvPr id="3" name="Subtitle 2">
            <a:extLst>
              <a:ext uri="{FF2B5EF4-FFF2-40B4-BE49-F238E27FC236}">
                <a16:creationId xmlns:a16="http://schemas.microsoft.com/office/drawing/2014/main" id="{153CEE89-A40C-4ABC-BF9A-3CFE2779AAA2}"/>
              </a:ext>
            </a:extLst>
          </p:cNvPr>
          <p:cNvSpPr>
            <a:spLocks noGrp="1"/>
          </p:cNvSpPr>
          <p:nvPr>
            <p:ph type="subTitle" idx="1"/>
          </p:nvPr>
        </p:nvSpPr>
        <p:spPr>
          <a:xfrm>
            <a:off x="2533649" y="2642189"/>
            <a:ext cx="6391277" cy="425149"/>
          </a:xfrm>
        </p:spPr>
        <p:txBody>
          <a:bodyPr>
            <a:normAutofit/>
          </a:bodyPr>
          <a:lstStyle/>
          <a:p>
            <a:r>
              <a:rPr lang="en-US" dirty="0"/>
              <a:t>Office of Water, U.S. EPA</a:t>
            </a:r>
          </a:p>
        </p:txBody>
      </p:sp>
      <p:sp>
        <p:nvSpPr>
          <p:cNvPr id="4" name="Slide Number Placeholder 3">
            <a:extLst>
              <a:ext uri="{FF2B5EF4-FFF2-40B4-BE49-F238E27FC236}">
                <a16:creationId xmlns:a16="http://schemas.microsoft.com/office/drawing/2014/main" id="{B6DD0264-8156-4888-BFDF-B2F80405FB2A}"/>
              </a:ext>
            </a:extLst>
          </p:cNvPr>
          <p:cNvSpPr>
            <a:spLocks noGrp="1"/>
          </p:cNvSpPr>
          <p:nvPr>
            <p:ph type="sldNum" sz="quarter" idx="10"/>
          </p:nvPr>
        </p:nvSpPr>
        <p:spPr>
          <a:xfrm>
            <a:off x="102540" y="4767263"/>
            <a:ext cx="651562" cy="274637"/>
          </a:xfrm>
        </p:spPr>
        <p:txBody>
          <a:bodyPr/>
          <a:lstStyle/>
          <a:p>
            <a:fld id="{6BD89BB1-B564-4AC0-B20C-E0360F9EEF2A}" type="slidenum">
              <a:rPr lang="en-US" smtClean="0"/>
              <a:pPr/>
              <a:t>1</a:t>
            </a:fld>
            <a:endParaRPr lang="en-US" dirty="0"/>
          </a:p>
        </p:txBody>
      </p:sp>
    </p:spTree>
    <p:extLst>
      <p:ext uri="{BB962C8B-B14F-4D97-AF65-F5344CB8AC3E}">
        <p14:creationId xmlns:p14="http://schemas.microsoft.com/office/powerpoint/2010/main" val="4202671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B7B1-8E20-4297-8F04-789B14F7F687}"/>
              </a:ext>
            </a:extLst>
          </p:cNvPr>
          <p:cNvSpPr>
            <a:spLocks noGrp="1"/>
          </p:cNvSpPr>
          <p:nvPr>
            <p:ph type="title"/>
          </p:nvPr>
        </p:nvSpPr>
        <p:spPr/>
        <p:txBody>
          <a:bodyPr/>
          <a:lstStyle/>
          <a:p>
            <a:r>
              <a:rPr lang="en-US" b="1" dirty="0"/>
              <a:t>Joint Power Agency</a:t>
            </a:r>
          </a:p>
        </p:txBody>
      </p:sp>
      <p:sp>
        <p:nvSpPr>
          <p:cNvPr id="3" name="Content Placeholder 2">
            <a:extLst>
              <a:ext uri="{FF2B5EF4-FFF2-40B4-BE49-F238E27FC236}">
                <a16:creationId xmlns:a16="http://schemas.microsoft.com/office/drawing/2014/main" id="{C283D141-E70D-485D-98AE-91E9BEDD19FB}"/>
              </a:ext>
            </a:extLst>
          </p:cNvPr>
          <p:cNvSpPr>
            <a:spLocks noGrp="1"/>
          </p:cNvSpPr>
          <p:nvPr>
            <p:ph sz="quarter" idx="11"/>
          </p:nvPr>
        </p:nvSpPr>
        <p:spPr>
          <a:xfrm>
            <a:off x="914400" y="1047750"/>
            <a:ext cx="3981450" cy="3422650"/>
          </a:xfrm>
        </p:spPr>
        <p:txBody>
          <a:bodyPr/>
          <a:lstStyle/>
          <a:p>
            <a:r>
              <a:rPr lang="en-US" dirty="0"/>
              <a:t>New entity is created to serve the water systems that formed it</a:t>
            </a:r>
          </a:p>
          <a:p>
            <a:pPr lvl="1"/>
            <a:r>
              <a:rPr lang="en-US" dirty="0"/>
              <a:t>Water systems share management, operators, facilities, or source water</a:t>
            </a:r>
          </a:p>
          <a:p>
            <a:endParaRPr lang="en-US" dirty="0"/>
          </a:p>
        </p:txBody>
      </p:sp>
      <p:sp>
        <p:nvSpPr>
          <p:cNvPr id="11" name="Content Placeholder 18">
            <a:extLst>
              <a:ext uri="{FF2B5EF4-FFF2-40B4-BE49-F238E27FC236}">
                <a16:creationId xmlns:a16="http://schemas.microsoft.com/office/drawing/2014/main" id="{0716B22B-CAB0-443C-A45F-6EF92E3C9D04}"/>
              </a:ext>
            </a:extLst>
          </p:cNvPr>
          <p:cNvSpPr>
            <a:spLocks noGrp="1"/>
          </p:cNvSpPr>
          <p:nvPr>
            <p:ph sz="quarter" idx="12"/>
          </p:nvPr>
        </p:nvSpPr>
        <p:spPr>
          <a:xfrm>
            <a:off x="5027816" y="460734"/>
            <a:ext cx="3840480" cy="384048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1600" b="1" dirty="0"/>
              <a:t>Example</a:t>
            </a:r>
          </a:p>
          <a:p>
            <a:r>
              <a:rPr lang="en-US" sz="1600" dirty="0"/>
              <a:t>Eleven water systems in Texas faced over-pumping of the Edwards Aquifer. The Texas Water Development Board encouraged the water systems to form the Canyon Regional Water Authority (CRWA) to manage water use and plan for long-term sustainability.</a:t>
            </a:r>
          </a:p>
        </p:txBody>
      </p:sp>
      <p:sp>
        <p:nvSpPr>
          <p:cNvPr id="4" name="Slide Number Placeholder 3">
            <a:extLst>
              <a:ext uri="{FF2B5EF4-FFF2-40B4-BE49-F238E27FC236}">
                <a16:creationId xmlns:a16="http://schemas.microsoft.com/office/drawing/2014/main" id="{C275C559-934E-412E-AE95-BC1D363FEBE1}"/>
              </a:ext>
            </a:extLst>
          </p:cNvPr>
          <p:cNvSpPr>
            <a:spLocks noGrp="1"/>
          </p:cNvSpPr>
          <p:nvPr>
            <p:ph type="sldNum" sz="quarter" idx="13"/>
          </p:nvPr>
        </p:nvSpPr>
        <p:spPr/>
        <p:txBody>
          <a:bodyPr/>
          <a:lstStyle/>
          <a:p>
            <a:fld id="{6BD89BB1-B564-4AC0-B20C-E0360F9EEF2A}" type="slidenum">
              <a:rPr lang="en-US" smtClean="0"/>
              <a:pPr/>
              <a:t>10</a:t>
            </a:fld>
            <a:endParaRPr lang="en-US" dirty="0"/>
          </a:p>
        </p:txBody>
      </p:sp>
    </p:spTree>
    <p:extLst>
      <p:ext uri="{BB962C8B-B14F-4D97-AF65-F5344CB8AC3E}">
        <p14:creationId xmlns:p14="http://schemas.microsoft.com/office/powerpoint/2010/main" val="65625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3B02-EDBE-49DD-AFD6-744DC3EBC0D7}"/>
              </a:ext>
            </a:extLst>
          </p:cNvPr>
          <p:cNvSpPr>
            <a:spLocks noGrp="1"/>
          </p:cNvSpPr>
          <p:nvPr>
            <p:ph type="title"/>
          </p:nvPr>
        </p:nvSpPr>
        <p:spPr/>
        <p:txBody>
          <a:bodyPr/>
          <a:lstStyle/>
          <a:p>
            <a:r>
              <a:rPr lang="en-US" b="1" dirty="0"/>
              <a:t>Ownership Transfer</a:t>
            </a:r>
          </a:p>
        </p:txBody>
      </p:sp>
      <p:sp>
        <p:nvSpPr>
          <p:cNvPr id="3" name="Content Placeholder 2">
            <a:extLst>
              <a:ext uri="{FF2B5EF4-FFF2-40B4-BE49-F238E27FC236}">
                <a16:creationId xmlns:a16="http://schemas.microsoft.com/office/drawing/2014/main" id="{72BD8FCB-4B6E-418C-966C-AF00B18878AE}"/>
              </a:ext>
            </a:extLst>
          </p:cNvPr>
          <p:cNvSpPr>
            <a:spLocks noGrp="1"/>
          </p:cNvSpPr>
          <p:nvPr>
            <p:ph sz="quarter" idx="11"/>
          </p:nvPr>
        </p:nvSpPr>
        <p:spPr>
          <a:xfrm>
            <a:off x="914400" y="1047750"/>
            <a:ext cx="3924300" cy="3422650"/>
          </a:xfrm>
        </p:spPr>
        <p:txBody>
          <a:bodyPr/>
          <a:lstStyle/>
          <a:p>
            <a:r>
              <a:rPr lang="en-US" dirty="0"/>
              <a:t>Merger or mutual transfer of an existing entity or newly created entity</a:t>
            </a:r>
          </a:p>
          <a:p>
            <a:pPr lvl="1"/>
            <a:r>
              <a:rPr lang="en-US" dirty="0"/>
              <a:t>One water system acquiring another</a:t>
            </a:r>
          </a:p>
          <a:p>
            <a:pPr lvl="1"/>
            <a:r>
              <a:rPr lang="en-US" dirty="0"/>
              <a:t>One water system formally connecting to another through a physical, financial, and managerial connection</a:t>
            </a:r>
          </a:p>
          <a:p>
            <a:endParaRPr lang="en-US" dirty="0"/>
          </a:p>
          <a:p>
            <a:endParaRPr lang="en-US" dirty="0"/>
          </a:p>
        </p:txBody>
      </p:sp>
      <p:sp>
        <p:nvSpPr>
          <p:cNvPr id="17" name="Content Placeholder 18">
            <a:extLst>
              <a:ext uri="{FF2B5EF4-FFF2-40B4-BE49-F238E27FC236}">
                <a16:creationId xmlns:a16="http://schemas.microsoft.com/office/drawing/2014/main" id="{F88C7AC9-A56D-43D2-B475-29F5DDC20B0E}"/>
              </a:ext>
            </a:extLst>
          </p:cNvPr>
          <p:cNvSpPr>
            <a:spLocks noGrp="1"/>
          </p:cNvSpPr>
          <p:nvPr>
            <p:ph sz="quarter" idx="12"/>
          </p:nvPr>
        </p:nvSpPr>
        <p:spPr>
          <a:xfrm>
            <a:off x="5034594" y="460734"/>
            <a:ext cx="3840480" cy="384048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1600" b="1" dirty="0"/>
              <a:t>Example</a:t>
            </a:r>
          </a:p>
          <a:p>
            <a:r>
              <a:rPr lang="en-US" sz="1600" dirty="0"/>
              <a:t>Isle of Pines water system, located in South Carolina, suffered from a poor-quality ground water source, an untrained operator, and frequent distribution line breaks. The neighboring Town of Chapin extended drinking water service to Isle of Pines and assumed ownership of the water system.</a:t>
            </a:r>
          </a:p>
        </p:txBody>
      </p:sp>
      <p:sp>
        <p:nvSpPr>
          <p:cNvPr id="4" name="Slide Number Placeholder 3">
            <a:extLst>
              <a:ext uri="{FF2B5EF4-FFF2-40B4-BE49-F238E27FC236}">
                <a16:creationId xmlns:a16="http://schemas.microsoft.com/office/drawing/2014/main" id="{F1136210-F8EE-4419-9231-0D3500E9C27A}"/>
              </a:ext>
            </a:extLst>
          </p:cNvPr>
          <p:cNvSpPr>
            <a:spLocks noGrp="1"/>
          </p:cNvSpPr>
          <p:nvPr>
            <p:ph type="sldNum" sz="quarter" idx="13"/>
          </p:nvPr>
        </p:nvSpPr>
        <p:spPr/>
        <p:txBody>
          <a:bodyPr/>
          <a:lstStyle/>
          <a:p>
            <a:fld id="{6BD89BB1-B564-4AC0-B20C-E0360F9EEF2A}" type="slidenum">
              <a:rPr lang="en-US" smtClean="0"/>
              <a:pPr/>
              <a:t>11</a:t>
            </a:fld>
            <a:endParaRPr lang="en-US" dirty="0"/>
          </a:p>
        </p:txBody>
      </p:sp>
    </p:spTree>
    <p:extLst>
      <p:ext uri="{BB962C8B-B14F-4D97-AF65-F5344CB8AC3E}">
        <p14:creationId xmlns:p14="http://schemas.microsoft.com/office/powerpoint/2010/main" val="136075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4E8334-FD6E-444F-BD29-6B13C4488602}"/>
              </a:ext>
            </a:extLst>
          </p:cNvPr>
          <p:cNvSpPr>
            <a:spLocks noGrp="1"/>
          </p:cNvSpPr>
          <p:nvPr>
            <p:ph type="title"/>
          </p:nvPr>
        </p:nvSpPr>
        <p:spPr/>
        <p:txBody>
          <a:bodyPr>
            <a:normAutofit fontScale="90000"/>
          </a:bodyPr>
          <a:lstStyle/>
          <a:p>
            <a:r>
              <a:rPr lang="en-US" dirty="0"/>
              <a:t>Part 2: How do partnerships benefit water systems and customers?</a:t>
            </a:r>
            <a:br>
              <a:rPr lang="en-US" dirty="0"/>
            </a:br>
            <a:endParaRPr lang="en-US" dirty="0"/>
          </a:p>
        </p:txBody>
      </p:sp>
      <p:sp>
        <p:nvSpPr>
          <p:cNvPr id="5" name="Text Placeholder 4">
            <a:extLst>
              <a:ext uri="{FF2B5EF4-FFF2-40B4-BE49-F238E27FC236}">
                <a16:creationId xmlns:a16="http://schemas.microsoft.com/office/drawing/2014/main" id="{89212024-9AE6-4668-997D-C34013722710}"/>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3896D7B4-20BC-400C-B0B5-5DD5C9665E7F}"/>
              </a:ext>
            </a:extLst>
          </p:cNvPr>
          <p:cNvSpPr>
            <a:spLocks noGrp="1"/>
          </p:cNvSpPr>
          <p:nvPr>
            <p:ph type="sldNum" sz="quarter" idx="10"/>
          </p:nvPr>
        </p:nvSpPr>
        <p:spPr/>
        <p:txBody>
          <a:bodyPr/>
          <a:lstStyle/>
          <a:p>
            <a:fld id="{6BD89BB1-B564-4AC0-B20C-E0360F9EEF2A}" type="slidenum">
              <a:rPr lang="en-US" smtClean="0"/>
              <a:pPr/>
              <a:t>12</a:t>
            </a:fld>
            <a:endParaRPr lang="en-US" dirty="0"/>
          </a:p>
        </p:txBody>
      </p:sp>
    </p:spTree>
    <p:extLst>
      <p:ext uri="{BB962C8B-B14F-4D97-AF65-F5344CB8AC3E}">
        <p14:creationId xmlns:p14="http://schemas.microsoft.com/office/powerpoint/2010/main" val="1554625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4EAF2-CF2D-486E-88FC-1F33E328BB6F}"/>
              </a:ext>
            </a:extLst>
          </p:cNvPr>
          <p:cNvSpPr>
            <a:spLocks noGrp="1"/>
          </p:cNvSpPr>
          <p:nvPr>
            <p:ph type="title" idx="4294967295"/>
          </p:nvPr>
        </p:nvSpPr>
        <p:spPr>
          <a:xfrm>
            <a:off x="914400" y="0"/>
            <a:ext cx="5198442" cy="890446"/>
          </a:xfrm>
        </p:spPr>
        <p:txBody>
          <a:bodyPr>
            <a:normAutofit/>
          </a:bodyPr>
          <a:lstStyle/>
          <a:p>
            <a:r>
              <a:rPr lang="en-US" sz="1000" dirty="0"/>
              <a:t>Partnerships Benefits</a:t>
            </a:r>
          </a:p>
        </p:txBody>
      </p:sp>
      <p:grpSp>
        <p:nvGrpSpPr>
          <p:cNvPr id="635" name="Group 634" descr="Partnerships Benefits&#10;For the water system, benefits include economies of scale, long-term savings, improved customer service, planning for future operations, increased TMF capacity, public health protection, and improved emergency response. For the state program, benefits include improved compliance, potential reduction in number of regulated water systems, resource savings, and public health protection. For the customer, benefits include improved water quality, increased reliability of supply, public health protection, increased customer confidence, and increased community and economic development.">
            <a:extLst>
              <a:ext uri="{FF2B5EF4-FFF2-40B4-BE49-F238E27FC236}">
                <a16:creationId xmlns:a16="http://schemas.microsoft.com/office/drawing/2014/main" id="{009AE428-FEC1-410A-A15B-232978E93F63}"/>
              </a:ext>
            </a:extLst>
          </p:cNvPr>
          <p:cNvGrpSpPr/>
          <p:nvPr/>
        </p:nvGrpSpPr>
        <p:grpSpPr>
          <a:xfrm>
            <a:off x="228600" y="200192"/>
            <a:ext cx="8012875" cy="4377216"/>
            <a:chOff x="228600" y="200192"/>
            <a:chExt cx="8729270" cy="4377216"/>
          </a:xfrm>
        </p:grpSpPr>
        <p:grpSp>
          <p:nvGrpSpPr>
            <p:cNvPr id="636" name="Group 635">
              <a:extLst>
                <a:ext uri="{FF2B5EF4-FFF2-40B4-BE49-F238E27FC236}">
                  <a16:creationId xmlns:a16="http://schemas.microsoft.com/office/drawing/2014/main" id="{84FA81F8-6009-4F29-B429-12BEFBFB0B4D}"/>
                </a:ext>
              </a:extLst>
            </p:cNvPr>
            <p:cNvGrpSpPr/>
            <p:nvPr/>
          </p:nvGrpSpPr>
          <p:grpSpPr>
            <a:xfrm>
              <a:off x="228600" y="200192"/>
              <a:ext cx="8729270" cy="4377216"/>
              <a:chOff x="228600" y="200192"/>
              <a:chExt cx="8729270" cy="4377216"/>
            </a:xfrm>
          </p:grpSpPr>
          <p:pic>
            <p:nvPicPr>
              <p:cNvPr id="644" name="Graphic 643" descr="Water outline">
                <a:extLst>
                  <a:ext uri="{FF2B5EF4-FFF2-40B4-BE49-F238E27FC236}">
                    <a16:creationId xmlns:a16="http://schemas.microsoft.com/office/drawing/2014/main" id="{453CFD23-6349-4353-8D3E-6333FE713B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6856" y="1150234"/>
                <a:ext cx="482187" cy="482187"/>
              </a:xfrm>
              <a:prstGeom prst="rect">
                <a:avLst/>
              </a:prstGeom>
            </p:spPr>
          </p:pic>
          <p:grpSp>
            <p:nvGrpSpPr>
              <p:cNvPr id="645" name="Group 644">
                <a:extLst>
                  <a:ext uri="{FF2B5EF4-FFF2-40B4-BE49-F238E27FC236}">
                    <a16:creationId xmlns:a16="http://schemas.microsoft.com/office/drawing/2014/main" id="{E34BD89A-CB0C-43D6-8835-20CBBDD12C14}"/>
                  </a:ext>
                </a:extLst>
              </p:cNvPr>
              <p:cNvGrpSpPr/>
              <p:nvPr/>
            </p:nvGrpSpPr>
            <p:grpSpPr>
              <a:xfrm>
                <a:off x="228600" y="200192"/>
                <a:ext cx="8729270" cy="4377216"/>
                <a:chOff x="228600" y="200192"/>
                <a:chExt cx="8729270" cy="4377216"/>
              </a:xfrm>
            </p:grpSpPr>
            <p:grpSp>
              <p:nvGrpSpPr>
                <p:cNvPr id="646" name="Group 645">
                  <a:extLst>
                    <a:ext uri="{FF2B5EF4-FFF2-40B4-BE49-F238E27FC236}">
                      <a16:creationId xmlns:a16="http://schemas.microsoft.com/office/drawing/2014/main" id="{BF7C377C-0E60-49B6-BFB0-25B390F1AF1A}"/>
                    </a:ext>
                  </a:extLst>
                </p:cNvPr>
                <p:cNvGrpSpPr/>
                <p:nvPr/>
              </p:nvGrpSpPr>
              <p:grpSpPr>
                <a:xfrm>
                  <a:off x="228600" y="200192"/>
                  <a:ext cx="8729270" cy="3841457"/>
                  <a:chOff x="228600" y="-44410"/>
                  <a:chExt cx="8729270" cy="4346536"/>
                </a:xfrm>
              </p:grpSpPr>
              <p:sp>
                <p:nvSpPr>
                  <p:cNvPr id="651" name="Rectangle 6">
                    <a:extLst>
                      <a:ext uri="{FF2B5EF4-FFF2-40B4-BE49-F238E27FC236}">
                        <a16:creationId xmlns:a16="http://schemas.microsoft.com/office/drawing/2014/main" id="{979505DB-B8EF-4833-A48A-4746AD9C2A69}"/>
                      </a:ext>
                    </a:extLst>
                  </p:cNvPr>
                  <p:cNvSpPr>
                    <a:spLocks noChangeArrowheads="1"/>
                  </p:cNvSpPr>
                  <p:nvPr/>
                </p:nvSpPr>
                <p:spPr bwMode="auto">
                  <a:xfrm>
                    <a:off x="228600" y="527050"/>
                    <a:ext cx="2743200" cy="427038"/>
                  </a:xfrm>
                  <a:prstGeom prst="rect">
                    <a:avLst/>
                  </a:prstGeom>
                  <a:solidFill>
                    <a:srgbClr val="3465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2" name="Rectangle 7">
                    <a:extLst>
                      <a:ext uri="{FF2B5EF4-FFF2-40B4-BE49-F238E27FC236}">
                        <a16:creationId xmlns:a16="http://schemas.microsoft.com/office/drawing/2014/main" id="{990CC894-AB92-46F7-837F-A78F95FA28D8}"/>
                      </a:ext>
                    </a:extLst>
                  </p:cNvPr>
                  <p:cNvSpPr>
                    <a:spLocks noChangeArrowheads="1"/>
                  </p:cNvSpPr>
                  <p:nvPr/>
                </p:nvSpPr>
                <p:spPr bwMode="auto">
                  <a:xfrm>
                    <a:off x="228600" y="527050"/>
                    <a:ext cx="2743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3" name="Rectangle 8">
                    <a:extLst>
                      <a:ext uri="{FF2B5EF4-FFF2-40B4-BE49-F238E27FC236}">
                        <a16:creationId xmlns:a16="http://schemas.microsoft.com/office/drawing/2014/main" id="{AC362E71-7EDD-45F6-8B33-0894B08DDCAE}"/>
                      </a:ext>
                    </a:extLst>
                  </p:cNvPr>
                  <p:cNvSpPr>
                    <a:spLocks noChangeArrowheads="1"/>
                  </p:cNvSpPr>
                  <p:nvPr/>
                </p:nvSpPr>
                <p:spPr bwMode="auto">
                  <a:xfrm>
                    <a:off x="3206750" y="527050"/>
                    <a:ext cx="2743200" cy="427038"/>
                  </a:xfrm>
                  <a:prstGeom prst="rect">
                    <a:avLst/>
                  </a:prstGeom>
                  <a:solidFill>
                    <a:srgbClr val="3465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4" name="Rectangle 9">
                    <a:extLst>
                      <a:ext uri="{FF2B5EF4-FFF2-40B4-BE49-F238E27FC236}">
                        <a16:creationId xmlns:a16="http://schemas.microsoft.com/office/drawing/2014/main" id="{AAAAC156-91C8-401B-B193-EED14666BDF2}"/>
                      </a:ext>
                    </a:extLst>
                  </p:cNvPr>
                  <p:cNvSpPr>
                    <a:spLocks noChangeArrowheads="1"/>
                  </p:cNvSpPr>
                  <p:nvPr/>
                </p:nvSpPr>
                <p:spPr bwMode="auto">
                  <a:xfrm>
                    <a:off x="3206750" y="527050"/>
                    <a:ext cx="2743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5" name="Rectangle 10">
                    <a:extLst>
                      <a:ext uri="{FF2B5EF4-FFF2-40B4-BE49-F238E27FC236}">
                        <a16:creationId xmlns:a16="http://schemas.microsoft.com/office/drawing/2014/main" id="{2299C665-CEDC-4ACA-9F3A-6DD3446D0B65}"/>
                      </a:ext>
                    </a:extLst>
                  </p:cNvPr>
                  <p:cNvSpPr>
                    <a:spLocks noChangeArrowheads="1"/>
                  </p:cNvSpPr>
                  <p:nvPr/>
                </p:nvSpPr>
                <p:spPr bwMode="auto">
                  <a:xfrm>
                    <a:off x="6175375" y="527050"/>
                    <a:ext cx="2743200" cy="427038"/>
                  </a:xfrm>
                  <a:prstGeom prst="rect">
                    <a:avLst/>
                  </a:prstGeom>
                  <a:solidFill>
                    <a:srgbClr val="3465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6" name="Rectangle 11">
                    <a:extLst>
                      <a:ext uri="{FF2B5EF4-FFF2-40B4-BE49-F238E27FC236}">
                        <a16:creationId xmlns:a16="http://schemas.microsoft.com/office/drawing/2014/main" id="{8AD23E70-4D64-4BE1-82D5-442C027A5138}"/>
                      </a:ext>
                    </a:extLst>
                  </p:cNvPr>
                  <p:cNvSpPr>
                    <a:spLocks noChangeArrowheads="1"/>
                  </p:cNvSpPr>
                  <p:nvPr/>
                </p:nvSpPr>
                <p:spPr bwMode="auto">
                  <a:xfrm>
                    <a:off x="6175375" y="527050"/>
                    <a:ext cx="2743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7" name="Rectangle 13">
                    <a:extLst>
                      <a:ext uri="{FF2B5EF4-FFF2-40B4-BE49-F238E27FC236}">
                        <a16:creationId xmlns:a16="http://schemas.microsoft.com/office/drawing/2014/main" id="{E2799DBC-C950-4DCA-B06E-5DD24DCEBA8E}"/>
                      </a:ext>
                    </a:extLst>
                  </p:cNvPr>
                  <p:cNvSpPr>
                    <a:spLocks noChangeArrowheads="1"/>
                  </p:cNvSpPr>
                  <p:nvPr/>
                </p:nvSpPr>
                <p:spPr bwMode="auto">
                  <a:xfrm>
                    <a:off x="6442075" y="661988"/>
                    <a:ext cx="1562100" cy="155575"/>
                  </a:xfrm>
                  <a:prstGeom prst="rect">
                    <a:avLst/>
                  </a:prstGeom>
                  <a:solidFill>
                    <a:srgbClr val="3465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8" name="Rectangle 14">
                    <a:extLst>
                      <a:ext uri="{FF2B5EF4-FFF2-40B4-BE49-F238E27FC236}">
                        <a16:creationId xmlns:a16="http://schemas.microsoft.com/office/drawing/2014/main" id="{11AE86F9-71C3-401C-96A3-0AAB1E8D9698}"/>
                      </a:ext>
                    </a:extLst>
                  </p:cNvPr>
                  <p:cNvSpPr>
                    <a:spLocks noChangeArrowheads="1"/>
                  </p:cNvSpPr>
                  <p:nvPr/>
                </p:nvSpPr>
                <p:spPr bwMode="auto">
                  <a:xfrm>
                    <a:off x="6426200" y="601663"/>
                    <a:ext cx="159402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dirty="0">
                        <a:ln>
                          <a:noFill/>
                        </a:ln>
                        <a:solidFill>
                          <a:prstClr val="white"/>
                        </a:solidFill>
                        <a:effectLst/>
                        <a:uLnTx/>
                        <a:uFillTx/>
                        <a:latin typeface="Myriad Pro Light" panose="020B0403030403020204" pitchFamily="34" charset="0"/>
                        <a:ea typeface="+mn-ea"/>
                        <a:cs typeface="+mn-cs"/>
                      </a:rPr>
                      <a:t>For the customer</a:t>
                    </a:r>
                    <a:endPar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659" name="Group 658">
                    <a:extLst>
                      <a:ext uri="{FF2B5EF4-FFF2-40B4-BE49-F238E27FC236}">
                        <a16:creationId xmlns:a16="http://schemas.microsoft.com/office/drawing/2014/main" id="{60C44E07-A874-44EE-A024-46AA696E72D8}"/>
                      </a:ext>
                    </a:extLst>
                  </p:cNvPr>
                  <p:cNvGrpSpPr/>
                  <p:nvPr/>
                </p:nvGrpSpPr>
                <p:grpSpPr>
                  <a:xfrm>
                    <a:off x="6302375" y="1778000"/>
                    <a:ext cx="336550" cy="454025"/>
                    <a:chOff x="6302375" y="1778000"/>
                    <a:chExt cx="336550" cy="454025"/>
                  </a:xfrm>
                </p:grpSpPr>
                <p:sp>
                  <p:nvSpPr>
                    <p:cNvPr id="918" name="Freeform 23">
                      <a:extLst>
                        <a:ext uri="{FF2B5EF4-FFF2-40B4-BE49-F238E27FC236}">
                          <a16:creationId xmlns:a16="http://schemas.microsoft.com/office/drawing/2014/main" id="{6DA8B481-B7AD-4268-BA1B-D338BFEF9F0B}"/>
                        </a:ext>
                      </a:extLst>
                    </p:cNvPr>
                    <p:cNvSpPr>
                      <a:spLocks noEditPoints="1"/>
                    </p:cNvSpPr>
                    <p:nvPr/>
                  </p:nvSpPr>
                  <p:spPr bwMode="auto">
                    <a:xfrm>
                      <a:off x="6302375" y="1778000"/>
                      <a:ext cx="336550" cy="454025"/>
                    </a:xfrm>
                    <a:custGeom>
                      <a:avLst/>
                      <a:gdLst>
                        <a:gd name="T0" fmla="*/ 0 w 106"/>
                        <a:gd name="T1" fmla="*/ 95 h 143"/>
                        <a:gd name="T2" fmla="*/ 0 w 106"/>
                        <a:gd name="T3" fmla="*/ 18 h 143"/>
                        <a:gd name="T4" fmla="*/ 5 w 106"/>
                        <a:gd name="T5" fmla="*/ 17 h 143"/>
                        <a:gd name="T6" fmla="*/ 39 w 106"/>
                        <a:gd name="T7" fmla="*/ 11 h 143"/>
                        <a:gd name="T8" fmla="*/ 52 w 106"/>
                        <a:gd name="T9" fmla="*/ 0 h 143"/>
                        <a:gd name="T10" fmla="*/ 54 w 106"/>
                        <a:gd name="T11" fmla="*/ 0 h 143"/>
                        <a:gd name="T12" fmla="*/ 77 w 106"/>
                        <a:gd name="T13" fmla="*/ 14 h 143"/>
                        <a:gd name="T14" fmla="*/ 102 w 106"/>
                        <a:gd name="T15" fmla="*/ 17 h 143"/>
                        <a:gd name="T16" fmla="*/ 106 w 106"/>
                        <a:gd name="T17" fmla="*/ 18 h 143"/>
                        <a:gd name="T18" fmla="*/ 106 w 106"/>
                        <a:gd name="T19" fmla="*/ 95 h 143"/>
                        <a:gd name="T20" fmla="*/ 106 w 106"/>
                        <a:gd name="T21" fmla="*/ 97 h 143"/>
                        <a:gd name="T22" fmla="*/ 96 w 106"/>
                        <a:gd name="T23" fmla="*/ 114 h 143"/>
                        <a:gd name="T24" fmla="*/ 63 w 106"/>
                        <a:gd name="T25" fmla="*/ 139 h 143"/>
                        <a:gd name="T26" fmla="*/ 55 w 106"/>
                        <a:gd name="T27" fmla="*/ 143 h 143"/>
                        <a:gd name="T28" fmla="*/ 51 w 106"/>
                        <a:gd name="T29" fmla="*/ 143 h 143"/>
                        <a:gd name="T30" fmla="*/ 44 w 106"/>
                        <a:gd name="T31" fmla="*/ 139 h 143"/>
                        <a:gd name="T32" fmla="*/ 15 w 106"/>
                        <a:gd name="T33" fmla="*/ 119 h 143"/>
                        <a:gd name="T34" fmla="*/ 0 w 106"/>
                        <a:gd name="T35" fmla="*/ 95 h 143"/>
                        <a:gd name="T36" fmla="*/ 12 w 106"/>
                        <a:gd name="T37" fmla="*/ 60 h 143"/>
                        <a:gd name="T38" fmla="*/ 12 w 106"/>
                        <a:gd name="T39" fmla="*/ 82 h 143"/>
                        <a:gd name="T40" fmla="*/ 22 w 106"/>
                        <a:gd name="T41" fmla="*/ 107 h 143"/>
                        <a:gd name="T42" fmla="*/ 48 w 106"/>
                        <a:gd name="T43" fmla="*/ 125 h 143"/>
                        <a:gd name="T44" fmla="*/ 58 w 106"/>
                        <a:gd name="T45" fmla="*/ 125 h 143"/>
                        <a:gd name="T46" fmla="*/ 87 w 106"/>
                        <a:gd name="T47" fmla="*/ 104 h 143"/>
                        <a:gd name="T48" fmla="*/ 95 w 106"/>
                        <a:gd name="T49" fmla="*/ 87 h 143"/>
                        <a:gd name="T50" fmla="*/ 95 w 106"/>
                        <a:gd name="T51" fmla="*/ 32 h 143"/>
                        <a:gd name="T52" fmla="*/ 92 w 106"/>
                        <a:gd name="T53" fmla="*/ 29 h 143"/>
                        <a:gd name="T54" fmla="*/ 77 w 106"/>
                        <a:gd name="T55" fmla="*/ 28 h 143"/>
                        <a:gd name="T56" fmla="*/ 54 w 106"/>
                        <a:gd name="T57" fmla="*/ 16 h 143"/>
                        <a:gd name="T58" fmla="*/ 52 w 106"/>
                        <a:gd name="T59" fmla="*/ 16 h 143"/>
                        <a:gd name="T60" fmla="*/ 35 w 106"/>
                        <a:gd name="T61" fmla="*/ 26 h 143"/>
                        <a:gd name="T62" fmla="*/ 15 w 106"/>
                        <a:gd name="T63" fmla="*/ 29 h 143"/>
                        <a:gd name="T64" fmla="*/ 12 w 106"/>
                        <a:gd name="T65" fmla="*/ 32 h 143"/>
                        <a:gd name="T66" fmla="*/ 12 w 106"/>
                        <a:gd name="T67" fmla="*/ 6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143">
                          <a:moveTo>
                            <a:pt x="0" y="95"/>
                          </a:moveTo>
                          <a:cubicBezTo>
                            <a:pt x="0" y="69"/>
                            <a:pt x="0" y="44"/>
                            <a:pt x="0" y="18"/>
                          </a:cubicBezTo>
                          <a:cubicBezTo>
                            <a:pt x="2" y="17"/>
                            <a:pt x="4" y="17"/>
                            <a:pt x="5" y="17"/>
                          </a:cubicBezTo>
                          <a:cubicBezTo>
                            <a:pt x="17" y="17"/>
                            <a:pt x="28" y="16"/>
                            <a:pt x="39" y="11"/>
                          </a:cubicBezTo>
                          <a:cubicBezTo>
                            <a:pt x="44" y="8"/>
                            <a:pt x="49" y="5"/>
                            <a:pt x="52" y="0"/>
                          </a:cubicBezTo>
                          <a:cubicBezTo>
                            <a:pt x="53" y="0"/>
                            <a:pt x="53" y="0"/>
                            <a:pt x="54" y="0"/>
                          </a:cubicBezTo>
                          <a:cubicBezTo>
                            <a:pt x="59" y="8"/>
                            <a:pt x="68" y="12"/>
                            <a:pt x="77" y="14"/>
                          </a:cubicBezTo>
                          <a:cubicBezTo>
                            <a:pt x="85" y="16"/>
                            <a:pt x="93" y="17"/>
                            <a:pt x="102" y="17"/>
                          </a:cubicBezTo>
                          <a:cubicBezTo>
                            <a:pt x="103" y="17"/>
                            <a:pt x="105" y="17"/>
                            <a:pt x="106" y="18"/>
                          </a:cubicBezTo>
                          <a:cubicBezTo>
                            <a:pt x="106" y="44"/>
                            <a:pt x="106" y="70"/>
                            <a:pt x="106" y="95"/>
                          </a:cubicBezTo>
                          <a:cubicBezTo>
                            <a:pt x="106" y="95"/>
                            <a:pt x="106" y="96"/>
                            <a:pt x="106" y="97"/>
                          </a:cubicBezTo>
                          <a:cubicBezTo>
                            <a:pt x="104" y="103"/>
                            <a:pt x="101" y="109"/>
                            <a:pt x="96" y="114"/>
                          </a:cubicBezTo>
                          <a:cubicBezTo>
                            <a:pt x="87" y="124"/>
                            <a:pt x="75" y="132"/>
                            <a:pt x="63" y="139"/>
                          </a:cubicBezTo>
                          <a:cubicBezTo>
                            <a:pt x="60" y="140"/>
                            <a:pt x="57" y="141"/>
                            <a:pt x="55" y="143"/>
                          </a:cubicBezTo>
                          <a:cubicBezTo>
                            <a:pt x="54" y="143"/>
                            <a:pt x="53" y="143"/>
                            <a:pt x="51" y="143"/>
                          </a:cubicBezTo>
                          <a:cubicBezTo>
                            <a:pt x="49" y="141"/>
                            <a:pt x="47" y="140"/>
                            <a:pt x="44" y="139"/>
                          </a:cubicBezTo>
                          <a:cubicBezTo>
                            <a:pt x="34" y="133"/>
                            <a:pt x="24" y="127"/>
                            <a:pt x="15" y="119"/>
                          </a:cubicBezTo>
                          <a:cubicBezTo>
                            <a:pt x="8" y="112"/>
                            <a:pt x="3" y="104"/>
                            <a:pt x="0" y="95"/>
                          </a:cubicBezTo>
                          <a:close/>
                          <a:moveTo>
                            <a:pt x="12" y="60"/>
                          </a:moveTo>
                          <a:cubicBezTo>
                            <a:pt x="12" y="67"/>
                            <a:pt x="12" y="75"/>
                            <a:pt x="12" y="82"/>
                          </a:cubicBezTo>
                          <a:cubicBezTo>
                            <a:pt x="11" y="92"/>
                            <a:pt x="15" y="100"/>
                            <a:pt x="22" y="107"/>
                          </a:cubicBezTo>
                          <a:cubicBezTo>
                            <a:pt x="30" y="115"/>
                            <a:pt x="39" y="120"/>
                            <a:pt x="48" y="125"/>
                          </a:cubicBezTo>
                          <a:cubicBezTo>
                            <a:pt x="52" y="127"/>
                            <a:pt x="55" y="127"/>
                            <a:pt x="58" y="125"/>
                          </a:cubicBezTo>
                          <a:cubicBezTo>
                            <a:pt x="69" y="120"/>
                            <a:pt x="79" y="113"/>
                            <a:pt x="87" y="104"/>
                          </a:cubicBezTo>
                          <a:cubicBezTo>
                            <a:pt x="91" y="99"/>
                            <a:pt x="95" y="93"/>
                            <a:pt x="95" y="87"/>
                          </a:cubicBezTo>
                          <a:cubicBezTo>
                            <a:pt x="95" y="68"/>
                            <a:pt x="95" y="50"/>
                            <a:pt x="95" y="32"/>
                          </a:cubicBezTo>
                          <a:cubicBezTo>
                            <a:pt x="95" y="30"/>
                            <a:pt x="94" y="29"/>
                            <a:pt x="92" y="29"/>
                          </a:cubicBezTo>
                          <a:cubicBezTo>
                            <a:pt x="87" y="29"/>
                            <a:pt x="82" y="29"/>
                            <a:pt x="77" y="28"/>
                          </a:cubicBezTo>
                          <a:cubicBezTo>
                            <a:pt x="69" y="26"/>
                            <a:pt x="60" y="24"/>
                            <a:pt x="54" y="16"/>
                          </a:cubicBezTo>
                          <a:cubicBezTo>
                            <a:pt x="54" y="15"/>
                            <a:pt x="53" y="15"/>
                            <a:pt x="52" y="16"/>
                          </a:cubicBezTo>
                          <a:cubicBezTo>
                            <a:pt x="48" y="22"/>
                            <a:pt x="42" y="25"/>
                            <a:pt x="35" y="26"/>
                          </a:cubicBezTo>
                          <a:cubicBezTo>
                            <a:pt x="29" y="28"/>
                            <a:pt x="22" y="29"/>
                            <a:pt x="15" y="29"/>
                          </a:cubicBezTo>
                          <a:cubicBezTo>
                            <a:pt x="13" y="29"/>
                            <a:pt x="12" y="30"/>
                            <a:pt x="12" y="32"/>
                          </a:cubicBezTo>
                          <a:cubicBezTo>
                            <a:pt x="12" y="41"/>
                            <a:pt x="12" y="50"/>
                            <a:pt x="12" y="60"/>
                          </a:cubicBezTo>
                          <a:close/>
                        </a:path>
                      </a:pathLst>
                    </a:custGeom>
                    <a:solidFill>
                      <a:srgbClr val="599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9" name="Freeform 24">
                      <a:extLst>
                        <a:ext uri="{FF2B5EF4-FFF2-40B4-BE49-F238E27FC236}">
                          <a16:creationId xmlns:a16="http://schemas.microsoft.com/office/drawing/2014/main" id="{CD38C66F-C4C3-4133-AD4F-47B5CF3ED5CE}"/>
                        </a:ext>
                      </a:extLst>
                    </p:cNvPr>
                    <p:cNvSpPr>
                      <a:spLocks/>
                    </p:cNvSpPr>
                    <p:nvPr/>
                  </p:nvSpPr>
                  <p:spPr bwMode="auto">
                    <a:xfrm>
                      <a:off x="6372225" y="1908175"/>
                      <a:ext cx="215900" cy="193675"/>
                    </a:xfrm>
                    <a:custGeom>
                      <a:avLst/>
                      <a:gdLst>
                        <a:gd name="T0" fmla="*/ 8 w 68"/>
                        <a:gd name="T1" fmla="*/ 24 h 61"/>
                        <a:gd name="T2" fmla="*/ 10 w 68"/>
                        <a:gd name="T3" fmla="*/ 26 h 61"/>
                        <a:gd name="T4" fmla="*/ 21 w 68"/>
                        <a:gd name="T5" fmla="*/ 34 h 61"/>
                        <a:gd name="T6" fmla="*/ 25 w 68"/>
                        <a:gd name="T7" fmla="*/ 34 h 61"/>
                        <a:gd name="T8" fmla="*/ 61 w 68"/>
                        <a:gd name="T9" fmla="*/ 3 h 61"/>
                        <a:gd name="T10" fmla="*/ 65 w 68"/>
                        <a:gd name="T11" fmla="*/ 3 h 61"/>
                        <a:gd name="T12" fmla="*/ 65 w 68"/>
                        <a:gd name="T13" fmla="*/ 8 h 61"/>
                        <a:gd name="T14" fmla="*/ 30 w 68"/>
                        <a:gd name="T15" fmla="*/ 58 h 61"/>
                        <a:gd name="T16" fmla="*/ 26 w 68"/>
                        <a:gd name="T17" fmla="*/ 59 h 61"/>
                        <a:gd name="T18" fmla="*/ 1 w 68"/>
                        <a:gd name="T19" fmla="*/ 33 h 61"/>
                        <a:gd name="T20" fmla="*/ 2 w 68"/>
                        <a:gd name="T21" fmla="*/ 30 h 61"/>
                        <a:gd name="T22" fmla="*/ 7 w 68"/>
                        <a:gd name="T23" fmla="*/ 25 h 61"/>
                        <a:gd name="T24" fmla="*/ 8 w 68"/>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61">
                          <a:moveTo>
                            <a:pt x="8" y="24"/>
                          </a:moveTo>
                          <a:cubicBezTo>
                            <a:pt x="9" y="25"/>
                            <a:pt x="10" y="25"/>
                            <a:pt x="10" y="26"/>
                          </a:cubicBezTo>
                          <a:cubicBezTo>
                            <a:pt x="14" y="29"/>
                            <a:pt x="18" y="31"/>
                            <a:pt x="21" y="34"/>
                          </a:cubicBezTo>
                          <a:cubicBezTo>
                            <a:pt x="23" y="36"/>
                            <a:pt x="24" y="36"/>
                            <a:pt x="25" y="34"/>
                          </a:cubicBezTo>
                          <a:cubicBezTo>
                            <a:pt x="36" y="22"/>
                            <a:pt x="48" y="12"/>
                            <a:pt x="61" y="3"/>
                          </a:cubicBezTo>
                          <a:cubicBezTo>
                            <a:pt x="62" y="2"/>
                            <a:pt x="64" y="0"/>
                            <a:pt x="65" y="3"/>
                          </a:cubicBezTo>
                          <a:cubicBezTo>
                            <a:pt x="68" y="6"/>
                            <a:pt x="68" y="6"/>
                            <a:pt x="65" y="8"/>
                          </a:cubicBezTo>
                          <a:cubicBezTo>
                            <a:pt x="51" y="23"/>
                            <a:pt x="39" y="39"/>
                            <a:pt x="30" y="58"/>
                          </a:cubicBezTo>
                          <a:cubicBezTo>
                            <a:pt x="29" y="61"/>
                            <a:pt x="28" y="61"/>
                            <a:pt x="26" y="59"/>
                          </a:cubicBezTo>
                          <a:cubicBezTo>
                            <a:pt x="18" y="50"/>
                            <a:pt x="10" y="42"/>
                            <a:pt x="1" y="33"/>
                          </a:cubicBezTo>
                          <a:cubicBezTo>
                            <a:pt x="0" y="32"/>
                            <a:pt x="0" y="31"/>
                            <a:pt x="2" y="30"/>
                          </a:cubicBezTo>
                          <a:cubicBezTo>
                            <a:pt x="3" y="28"/>
                            <a:pt x="5" y="27"/>
                            <a:pt x="7" y="25"/>
                          </a:cubicBezTo>
                          <a:cubicBezTo>
                            <a:pt x="7" y="25"/>
                            <a:pt x="8" y="25"/>
                            <a:pt x="8" y="24"/>
                          </a:cubicBezTo>
                          <a:close/>
                        </a:path>
                      </a:pathLst>
                    </a:custGeom>
                    <a:solidFill>
                      <a:srgbClr val="599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60" name="Rectangle 25">
                    <a:extLst>
                      <a:ext uri="{FF2B5EF4-FFF2-40B4-BE49-F238E27FC236}">
                        <a16:creationId xmlns:a16="http://schemas.microsoft.com/office/drawing/2014/main" id="{CFAA9C58-E4E4-4879-9E91-5C4F1C48A4B9}"/>
                      </a:ext>
                    </a:extLst>
                  </p:cNvPr>
                  <p:cNvSpPr>
                    <a:spLocks noChangeArrowheads="1"/>
                  </p:cNvSpPr>
                  <p:nvPr/>
                </p:nvSpPr>
                <p:spPr bwMode="auto">
                  <a:xfrm>
                    <a:off x="6858000" y="1141413"/>
                    <a:ext cx="14922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t>Improved water quality</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61" name="Rectangle 37">
                    <a:extLst>
                      <a:ext uri="{FF2B5EF4-FFF2-40B4-BE49-F238E27FC236}">
                        <a16:creationId xmlns:a16="http://schemas.microsoft.com/office/drawing/2014/main" id="{09C21695-32A4-4243-9EBF-200D7C8AD0C4}"/>
                      </a:ext>
                    </a:extLst>
                  </p:cNvPr>
                  <p:cNvSpPr>
                    <a:spLocks noChangeArrowheads="1"/>
                  </p:cNvSpPr>
                  <p:nvPr/>
                </p:nvSpPr>
                <p:spPr bwMode="auto">
                  <a:xfrm>
                    <a:off x="6858000" y="1790700"/>
                    <a:ext cx="1238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t>Increased reliability</a:t>
                    </a:r>
                    <a:b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br>
                    <a: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t>of supply</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62" name="Rectangle 46">
                    <a:extLst>
                      <a:ext uri="{FF2B5EF4-FFF2-40B4-BE49-F238E27FC236}">
                        <a16:creationId xmlns:a16="http://schemas.microsoft.com/office/drawing/2014/main" id="{82F0BC3A-65C5-4CDB-A0AC-59067D89EC2F}"/>
                      </a:ext>
                    </a:extLst>
                  </p:cNvPr>
                  <p:cNvSpPr>
                    <a:spLocks noChangeArrowheads="1"/>
                  </p:cNvSpPr>
                  <p:nvPr/>
                </p:nvSpPr>
                <p:spPr bwMode="auto">
                  <a:xfrm>
                    <a:off x="6858000" y="2628900"/>
                    <a:ext cx="15425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t>Public health protection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63" name="Rectangle 54">
                    <a:extLst>
                      <a:ext uri="{FF2B5EF4-FFF2-40B4-BE49-F238E27FC236}">
                        <a16:creationId xmlns:a16="http://schemas.microsoft.com/office/drawing/2014/main" id="{8F3CA7BC-1D3C-47DB-9BFF-FFA61FC59A53}"/>
                      </a:ext>
                    </a:extLst>
                  </p:cNvPr>
                  <p:cNvSpPr>
                    <a:spLocks noChangeArrowheads="1"/>
                  </p:cNvSpPr>
                  <p:nvPr/>
                </p:nvSpPr>
                <p:spPr bwMode="auto">
                  <a:xfrm>
                    <a:off x="511175" y="661988"/>
                    <a:ext cx="1327150" cy="200025"/>
                  </a:xfrm>
                  <a:prstGeom prst="rect">
                    <a:avLst/>
                  </a:prstGeom>
                  <a:solidFill>
                    <a:srgbClr val="3465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4" name="Rectangle 55">
                    <a:extLst>
                      <a:ext uri="{FF2B5EF4-FFF2-40B4-BE49-F238E27FC236}">
                        <a16:creationId xmlns:a16="http://schemas.microsoft.com/office/drawing/2014/main" id="{417DB244-89C5-4DEC-8ACD-8E3FD9881422}"/>
                      </a:ext>
                    </a:extLst>
                  </p:cNvPr>
                  <p:cNvSpPr>
                    <a:spLocks noChangeArrowheads="1"/>
                  </p:cNvSpPr>
                  <p:nvPr/>
                </p:nvSpPr>
                <p:spPr bwMode="auto">
                  <a:xfrm>
                    <a:off x="495300" y="601662"/>
                    <a:ext cx="1889941" cy="29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dirty="0">
                        <a:ln>
                          <a:noFill/>
                        </a:ln>
                        <a:solidFill>
                          <a:prstClr val="white"/>
                        </a:solidFill>
                        <a:effectLst/>
                        <a:uLnTx/>
                        <a:uFillTx/>
                        <a:latin typeface="Myriad Pro Light" panose="020B0403030403020204" pitchFamily="34" charset="0"/>
                        <a:ea typeface="+mn-ea"/>
                        <a:cs typeface="+mn-cs"/>
                      </a:rPr>
                      <a:t>For the water </a:t>
                    </a:r>
                    <a:r>
                      <a:rPr kumimoji="0" lang="en-US" sz="1700" b="1" i="0" u="none" strike="noStrike" kern="1200" cap="none" spc="0" normalizeH="0" baseline="0" noProof="0" dirty="0">
                        <a:ln>
                          <a:noFill/>
                        </a:ln>
                        <a:solidFill>
                          <a:prstClr val="white"/>
                        </a:solidFill>
                        <a:effectLst/>
                        <a:uLnTx/>
                        <a:uFillTx/>
                        <a:latin typeface="Myriad Pro Light" panose="020B0403030403020204"/>
                        <a:ea typeface="+mn-ea"/>
                        <a:cs typeface="+mn-cs"/>
                      </a:rPr>
                      <a:t>system</a:t>
                    </a:r>
                    <a:endParaRPr kumimoji="0" lang="en-US" altLang="en-US" sz="1700" b="1" i="0" u="none" strike="noStrike" kern="1200" cap="none" spc="0" normalizeH="0" baseline="0" noProof="0" dirty="0">
                      <a:ln>
                        <a:noFill/>
                      </a:ln>
                      <a:solidFill>
                        <a:prstClr val="white"/>
                      </a:solidFill>
                      <a:effectLst/>
                      <a:uLnTx/>
                      <a:uFillTx/>
                      <a:latin typeface="Myriad Pro Light" panose="020B0403030403020204"/>
                      <a:ea typeface="+mn-ea"/>
                      <a:cs typeface="+mn-cs"/>
                    </a:endParaRPr>
                  </a:p>
                </p:txBody>
              </p:sp>
              <p:grpSp>
                <p:nvGrpSpPr>
                  <p:cNvPr id="665" name="Group 664">
                    <a:extLst>
                      <a:ext uri="{FF2B5EF4-FFF2-40B4-BE49-F238E27FC236}">
                        <a16:creationId xmlns:a16="http://schemas.microsoft.com/office/drawing/2014/main" id="{E36DE001-2DB8-469A-87B9-3AD2EDCD1405}"/>
                      </a:ext>
                    </a:extLst>
                  </p:cNvPr>
                  <p:cNvGrpSpPr/>
                  <p:nvPr/>
                </p:nvGrpSpPr>
                <p:grpSpPr>
                  <a:xfrm>
                    <a:off x="422275" y="1058863"/>
                    <a:ext cx="390525" cy="393700"/>
                    <a:chOff x="422275" y="1398588"/>
                    <a:chExt cx="390525" cy="393700"/>
                  </a:xfrm>
                </p:grpSpPr>
                <p:sp>
                  <p:nvSpPr>
                    <p:cNvPr id="912" name="Freeform 61">
                      <a:extLst>
                        <a:ext uri="{FF2B5EF4-FFF2-40B4-BE49-F238E27FC236}">
                          <a16:creationId xmlns:a16="http://schemas.microsoft.com/office/drawing/2014/main" id="{0A3DA744-CC54-4A3B-BCF8-8BDE922B523B}"/>
                        </a:ext>
                      </a:extLst>
                    </p:cNvPr>
                    <p:cNvSpPr>
                      <a:spLocks noEditPoints="1"/>
                    </p:cNvSpPr>
                    <p:nvPr/>
                  </p:nvSpPr>
                  <p:spPr bwMode="auto">
                    <a:xfrm>
                      <a:off x="422275" y="1398588"/>
                      <a:ext cx="390525" cy="250825"/>
                    </a:xfrm>
                    <a:custGeom>
                      <a:avLst/>
                      <a:gdLst>
                        <a:gd name="T0" fmla="*/ 103 w 123"/>
                        <a:gd name="T1" fmla="*/ 12 h 79"/>
                        <a:gd name="T2" fmla="*/ 117 w 123"/>
                        <a:gd name="T3" fmla="*/ 54 h 79"/>
                        <a:gd name="T4" fmla="*/ 122 w 123"/>
                        <a:gd name="T5" fmla="*/ 55 h 79"/>
                        <a:gd name="T6" fmla="*/ 103 w 123"/>
                        <a:gd name="T7" fmla="*/ 79 h 79"/>
                        <a:gd name="T8" fmla="*/ 98 w 123"/>
                        <a:gd name="T9" fmla="*/ 76 h 79"/>
                        <a:gd name="T10" fmla="*/ 119 w 123"/>
                        <a:gd name="T11" fmla="*/ 58 h 79"/>
                        <a:gd name="T12" fmla="*/ 89 w 123"/>
                        <a:gd name="T13" fmla="*/ 58 h 79"/>
                        <a:gd name="T14" fmla="*/ 83 w 123"/>
                        <a:gd name="T15" fmla="*/ 53 h 79"/>
                        <a:gd name="T16" fmla="*/ 97 w 123"/>
                        <a:gd name="T17" fmla="*/ 8 h 79"/>
                        <a:gd name="T18" fmla="*/ 96 w 123"/>
                        <a:gd name="T19" fmla="*/ 7 h 79"/>
                        <a:gd name="T20" fmla="*/ 66 w 123"/>
                        <a:gd name="T21" fmla="*/ 8 h 79"/>
                        <a:gd name="T22" fmla="*/ 63 w 123"/>
                        <a:gd name="T23" fmla="*/ 11 h 79"/>
                        <a:gd name="T24" fmla="*/ 63 w 123"/>
                        <a:gd name="T25" fmla="*/ 46 h 79"/>
                        <a:gd name="T26" fmla="*/ 59 w 123"/>
                        <a:gd name="T27" fmla="*/ 46 h 79"/>
                        <a:gd name="T28" fmla="*/ 59 w 123"/>
                        <a:gd name="T29" fmla="*/ 10 h 79"/>
                        <a:gd name="T30" fmla="*/ 56 w 123"/>
                        <a:gd name="T31" fmla="*/ 7 h 79"/>
                        <a:gd name="T32" fmla="*/ 26 w 123"/>
                        <a:gd name="T33" fmla="*/ 7 h 79"/>
                        <a:gd name="T34" fmla="*/ 35 w 123"/>
                        <a:gd name="T35" fmla="*/ 57 h 79"/>
                        <a:gd name="T36" fmla="*/ 5 w 123"/>
                        <a:gd name="T37" fmla="*/ 58 h 79"/>
                        <a:gd name="T38" fmla="*/ 25 w 123"/>
                        <a:gd name="T39" fmla="*/ 75 h 79"/>
                        <a:gd name="T40" fmla="*/ 21 w 123"/>
                        <a:gd name="T41" fmla="*/ 79 h 79"/>
                        <a:gd name="T42" fmla="*/ 0 w 123"/>
                        <a:gd name="T43" fmla="*/ 57 h 79"/>
                        <a:gd name="T44" fmla="*/ 4 w 123"/>
                        <a:gd name="T45" fmla="*/ 54 h 79"/>
                        <a:gd name="T46" fmla="*/ 6 w 123"/>
                        <a:gd name="T47" fmla="*/ 54 h 79"/>
                        <a:gd name="T48" fmla="*/ 21 w 123"/>
                        <a:gd name="T49" fmla="*/ 8 h 79"/>
                        <a:gd name="T50" fmla="*/ 17 w 123"/>
                        <a:gd name="T51" fmla="*/ 7 h 79"/>
                        <a:gd name="T52" fmla="*/ 13 w 123"/>
                        <a:gd name="T53" fmla="*/ 10 h 79"/>
                        <a:gd name="T54" fmla="*/ 11 w 123"/>
                        <a:gd name="T55" fmla="*/ 2 h 79"/>
                        <a:gd name="T56" fmla="*/ 17 w 123"/>
                        <a:gd name="T57" fmla="*/ 4 h 79"/>
                        <a:gd name="T58" fmla="*/ 57 w 123"/>
                        <a:gd name="T59" fmla="*/ 3 h 79"/>
                        <a:gd name="T60" fmla="*/ 66 w 123"/>
                        <a:gd name="T61" fmla="*/ 3 h 79"/>
                        <a:gd name="T62" fmla="*/ 104 w 123"/>
                        <a:gd name="T63" fmla="*/ 4 h 79"/>
                        <a:gd name="T64" fmla="*/ 110 w 123"/>
                        <a:gd name="T65" fmla="*/ 2 h 79"/>
                        <a:gd name="T66" fmla="*/ 110 w 123"/>
                        <a:gd name="T67" fmla="*/ 10 h 79"/>
                        <a:gd name="T68" fmla="*/ 104 w 123"/>
                        <a:gd name="T69" fmla="*/ 7 h 79"/>
                        <a:gd name="T70" fmla="*/ 85 w 123"/>
                        <a:gd name="T71" fmla="*/ 54 h 79"/>
                        <a:gd name="T72" fmla="*/ 99 w 123"/>
                        <a:gd name="T73" fmla="*/ 13 h 79"/>
                        <a:gd name="T74" fmla="*/ 85 w 123"/>
                        <a:gd name="T75" fmla="*/ 54 h 79"/>
                        <a:gd name="T76" fmla="*/ 24 w 123"/>
                        <a:gd name="T77" fmla="*/ 13 h 79"/>
                        <a:gd name="T78" fmla="*/ 10 w 123"/>
                        <a:gd name="T7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79">
                          <a:moveTo>
                            <a:pt x="101" y="7"/>
                          </a:moveTo>
                          <a:cubicBezTo>
                            <a:pt x="102" y="9"/>
                            <a:pt x="102" y="11"/>
                            <a:pt x="103" y="12"/>
                          </a:cubicBezTo>
                          <a:cubicBezTo>
                            <a:pt x="107" y="26"/>
                            <a:pt x="112" y="40"/>
                            <a:pt x="116" y="54"/>
                          </a:cubicBezTo>
                          <a:cubicBezTo>
                            <a:pt x="116" y="54"/>
                            <a:pt x="116" y="54"/>
                            <a:pt x="117" y="54"/>
                          </a:cubicBezTo>
                          <a:cubicBezTo>
                            <a:pt x="118" y="54"/>
                            <a:pt x="119" y="54"/>
                            <a:pt x="120" y="54"/>
                          </a:cubicBezTo>
                          <a:cubicBezTo>
                            <a:pt x="120" y="54"/>
                            <a:pt x="121" y="55"/>
                            <a:pt x="122" y="55"/>
                          </a:cubicBezTo>
                          <a:cubicBezTo>
                            <a:pt x="122" y="56"/>
                            <a:pt x="123" y="57"/>
                            <a:pt x="122" y="58"/>
                          </a:cubicBezTo>
                          <a:cubicBezTo>
                            <a:pt x="121" y="68"/>
                            <a:pt x="114" y="77"/>
                            <a:pt x="103" y="79"/>
                          </a:cubicBezTo>
                          <a:cubicBezTo>
                            <a:pt x="102" y="79"/>
                            <a:pt x="101" y="79"/>
                            <a:pt x="99" y="79"/>
                          </a:cubicBezTo>
                          <a:cubicBezTo>
                            <a:pt x="99" y="78"/>
                            <a:pt x="99" y="77"/>
                            <a:pt x="98" y="76"/>
                          </a:cubicBezTo>
                          <a:cubicBezTo>
                            <a:pt x="105" y="76"/>
                            <a:pt x="110" y="73"/>
                            <a:pt x="114" y="68"/>
                          </a:cubicBezTo>
                          <a:cubicBezTo>
                            <a:pt x="117" y="65"/>
                            <a:pt x="118" y="62"/>
                            <a:pt x="119" y="58"/>
                          </a:cubicBezTo>
                          <a:cubicBezTo>
                            <a:pt x="118" y="58"/>
                            <a:pt x="118" y="58"/>
                            <a:pt x="118" y="58"/>
                          </a:cubicBezTo>
                          <a:cubicBezTo>
                            <a:pt x="108" y="58"/>
                            <a:pt x="99" y="58"/>
                            <a:pt x="89" y="58"/>
                          </a:cubicBezTo>
                          <a:cubicBezTo>
                            <a:pt x="89" y="58"/>
                            <a:pt x="89" y="58"/>
                            <a:pt x="88" y="58"/>
                          </a:cubicBezTo>
                          <a:cubicBezTo>
                            <a:pt x="87" y="56"/>
                            <a:pt x="85" y="54"/>
                            <a:pt x="83" y="53"/>
                          </a:cubicBezTo>
                          <a:cubicBezTo>
                            <a:pt x="82" y="53"/>
                            <a:pt x="82" y="52"/>
                            <a:pt x="82" y="52"/>
                          </a:cubicBezTo>
                          <a:cubicBezTo>
                            <a:pt x="87" y="37"/>
                            <a:pt x="92" y="23"/>
                            <a:pt x="97" y="8"/>
                          </a:cubicBezTo>
                          <a:cubicBezTo>
                            <a:pt x="97" y="8"/>
                            <a:pt x="97" y="8"/>
                            <a:pt x="97" y="7"/>
                          </a:cubicBezTo>
                          <a:cubicBezTo>
                            <a:pt x="96" y="7"/>
                            <a:pt x="96" y="7"/>
                            <a:pt x="96" y="7"/>
                          </a:cubicBezTo>
                          <a:cubicBezTo>
                            <a:pt x="86" y="7"/>
                            <a:pt x="77" y="7"/>
                            <a:pt x="67" y="7"/>
                          </a:cubicBezTo>
                          <a:cubicBezTo>
                            <a:pt x="66" y="7"/>
                            <a:pt x="66" y="7"/>
                            <a:pt x="66" y="8"/>
                          </a:cubicBezTo>
                          <a:cubicBezTo>
                            <a:pt x="65" y="9"/>
                            <a:pt x="65" y="10"/>
                            <a:pt x="64" y="10"/>
                          </a:cubicBezTo>
                          <a:cubicBezTo>
                            <a:pt x="63" y="10"/>
                            <a:pt x="63" y="11"/>
                            <a:pt x="63" y="11"/>
                          </a:cubicBezTo>
                          <a:cubicBezTo>
                            <a:pt x="63" y="23"/>
                            <a:pt x="63" y="34"/>
                            <a:pt x="63" y="45"/>
                          </a:cubicBezTo>
                          <a:cubicBezTo>
                            <a:pt x="63" y="46"/>
                            <a:pt x="63" y="46"/>
                            <a:pt x="63" y="46"/>
                          </a:cubicBezTo>
                          <a:cubicBezTo>
                            <a:pt x="62" y="46"/>
                            <a:pt x="61" y="46"/>
                            <a:pt x="59" y="46"/>
                          </a:cubicBezTo>
                          <a:cubicBezTo>
                            <a:pt x="59" y="46"/>
                            <a:pt x="59" y="46"/>
                            <a:pt x="59" y="46"/>
                          </a:cubicBezTo>
                          <a:cubicBezTo>
                            <a:pt x="59" y="34"/>
                            <a:pt x="59" y="23"/>
                            <a:pt x="59" y="11"/>
                          </a:cubicBezTo>
                          <a:cubicBezTo>
                            <a:pt x="59" y="11"/>
                            <a:pt x="59" y="10"/>
                            <a:pt x="59" y="10"/>
                          </a:cubicBezTo>
                          <a:cubicBezTo>
                            <a:pt x="58" y="10"/>
                            <a:pt x="57" y="9"/>
                            <a:pt x="57" y="8"/>
                          </a:cubicBezTo>
                          <a:cubicBezTo>
                            <a:pt x="56" y="7"/>
                            <a:pt x="56" y="7"/>
                            <a:pt x="56" y="7"/>
                          </a:cubicBezTo>
                          <a:cubicBezTo>
                            <a:pt x="46" y="7"/>
                            <a:pt x="36" y="7"/>
                            <a:pt x="26" y="7"/>
                          </a:cubicBezTo>
                          <a:cubicBezTo>
                            <a:pt x="26" y="7"/>
                            <a:pt x="26" y="7"/>
                            <a:pt x="26" y="7"/>
                          </a:cubicBezTo>
                          <a:cubicBezTo>
                            <a:pt x="31" y="23"/>
                            <a:pt x="35" y="38"/>
                            <a:pt x="40" y="53"/>
                          </a:cubicBezTo>
                          <a:cubicBezTo>
                            <a:pt x="39" y="54"/>
                            <a:pt x="37" y="55"/>
                            <a:pt x="35" y="57"/>
                          </a:cubicBezTo>
                          <a:cubicBezTo>
                            <a:pt x="35" y="58"/>
                            <a:pt x="34" y="58"/>
                            <a:pt x="33" y="58"/>
                          </a:cubicBezTo>
                          <a:cubicBezTo>
                            <a:pt x="23" y="58"/>
                            <a:pt x="14" y="58"/>
                            <a:pt x="5" y="58"/>
                          </a:cubicBezTo>
                          <a:cubicBezTo>
                            <a:pt x="4" y="58"/>
                            <a:pt x="4" y="58"/>
                            <a:pt x="4" y="58"/>
                          </a:cubicBezTo>
                          <a:cubicBezTo>
                            <a:pt x="5" y="67"/>
                            <a:pt x="13" y="76"/>
                            <a:pt x="25" y="75"/>
                          </a:cubicBezTo>
                          <a:cubicBezTo>
                            <a:pt x="24" y="77"/>
                            <a:pt x="24" y="78"/>
                            <a:pt x="24" y="79"/>
                          </a:cubicBezTo>
                          <a:cubicBezTo>
                            <a:pt x="23" y="79"/>
                            <a:pt x="22" y="79"/>
                            <a:pt x="21" y="79"/>
                          </a:cubicBezTo>
                          <a:cubicBezTo>
                            <a:pt x="13" y="78"/>
                            <a:pt x="8" y="74"/>
                            <a:pt x="4" y="68"/>
                          </a:cubicBezTo>
                          <a:cubicBezTo>
                            <a:pt x="1" y="65"/>
                            <a:pt x="0" y="61"/>
                            <a:pt x="0" y="57"/>
                          </a:cubicBezTo>
                          <a:cubicBezTo>
                            <a:pt x="0" y="56"/>
                            <a:pt x="0" y="56"/>
                            <a:pt x="0" y="56"/>
                          </a:cubicBezTo>
                          <a:cubicBezTo>
                            <a:pt x="1" y="55"/>
                            <a:pt x="2" y="54"/>
                            <a:pt x="4" y="54"/>
                          </a:cubicBezTo>
                          <a:cubicBezTo>
                            <a:pt x="4" y="54"/>
                            <a:pt x="5" y="54"/>
                            <a:pt x="6" y="54"/>
                          </a:cubicBezTo>
                          <a:cubicBezTo>
                            <a:pt x="6" y="54"/>
                            <a:pt x="6" y="54"/>
                            <a:pt x="6" y="54"/>
                          </a:cubicBezTo>
                          <a:cubicBezTo>
                            <a:pt x="8" y="48"/>
                            <a:pt x="10" y="43"/>
                            <a:pt x="12" y="38"/>
                          </a:cubicBezTo>
                          <a:cubicBezTo>
                            <a:pt x="15" y="28"/>
                            <a:pt x="18" y="18"/>
                            <a:pt x="21" y="8"/>
                          </a:cubicBezTo>
                          <a:cubicBezTo>
                            <a:pt x="21" y="7"/>
                            <a:pt x="21" y="7"/>
                            <a:pt x="21" y="7"/>
                          </a:cubicBezTo>
                          <a:cubicBezTo>
                            <a:pt x="20" y="7"/>
                            <a:pt x="18" y="7"/>
                            <a:pt x="17" y="7"/>
                          </a:cubicBezTo>
                          <a:cubicBezTo>
                            <a:pt x="16" y="8"/>
                            <a:pt x="16" y="8"/>
                            <a:pt x="16" y="8"/>
                          </a:cubicBezTo>
                          <a:cubicBezTo>
                            <a:pt x="15" y="9"/>
                            <a:pt x="14" y="10"/>
                            <a:pt x="13" y="10"/>
                          </a:cubicBezTo>
                          <a:cubicBezTo>
                            <a:pt x="11" y="10"/>
                            <a:pt x="10" y="9"/>
                            <a:pt x="9" y="7"/>
                          </a:cubicBezTo>
                          <a:cubicBezTo>
                            <a:pt x="8" y="5"/>
                            <a:pt x="9" y="3"/>
                            <a:pt x="11" y="2"/>
                          </a:cubicBezTo>
                          <a:cubicBezTo>
                            <a:pt x="13" y="1"/>
                            <a:pt x="15" y="1"/>
                            <a:pt x="16" y="3"/>
                          </a:cubicBezTo>
                          <a:cubicBezTo>
                            <a:pt x="16" y="4"/>
                            <a:pt x="17" y="4"/>
                            <a:pt x="17" y="4"/>
                          </a:cubicBezTo>
                          <a:cubicBezTo>
                            <a:pt x="30" y="4"/>
                            <a:pt x="43" y="4"/>
                            <a:pt x="56" y="4"/>
                          </a:cubicBezTo>
                          <a:cubicBezTo>
                            <a:pt x="56" y="4"/>
                            <a:pt x="56" y="4"/>
                            <a:pt x="57" y="3"/>
                          </a:cubicBezTo>
                          <a:cubicBezTo>
                            <a:pt x="58" y="1"/>
                            <a:pt x="59" y="0"/>
                            <a:pt x="61" y="0"/>
                          </a:cubicBezTo>
                          <a:cubicBezTo>
                            <a:pt x="63" y="0"/>
                            <a:pt x="65" y="1"/>
                            <a:pt x="66" y="3"/>
                          </a:cubicBezTo>
                          <a:cubicBezTo>
                            <a:pt x="66" y="4"/>
                            <a:pt x="66" y="4"/>
                            <a:pt x="67" y="4"/>
                          </a:cubicBezTo>
                          <a:cubicBezTo>
                            <a:pt x="79" y="4"/>
                            <a:pt x="92" y="4"/>
                            <a:pt x="104" y="4"/>
                          </a:cubicBezTo>
                          <a:cubicBezTo>
                            <a:pt x="105" y="4"/>
                            <a:pt x="105" y="4"/>
                            <a:pt x="105" y="3"/>
                          </a:cubicBezTo>
                          <a:cubicBezTo>
                            <a:pt x="106" y="2"/>
                            <a:pt x="108" y="1"/>
                            <a:pt x="110" y="2"/>
                          </a:cubicBezTo>
                          <a:cubicBezTo>
                            <a:pt x="112" y="2"/>
                            <a:pt x="113" y="4"/>
                            <a:pt x="113" y="6"/>
                          </a:cubicBezTo>
                          <a:cubicBezTo>
                            <a:pt x="113" y="8"/>
                            <a:pt x="111" y="9"/>
                            <a:pt x="110" y="10"/>
                          </a:cubicBezTo>
                          <a:cubicBezTo>
                            <a:pt x="108" y="10"/>
                            <a:pt x="106" y="9"/>
                            <a:pt x="105" y="8"/>
                          </a:cubicBezTo>
                          <a:cubicBezTo>
                            <a:pt x="105" y="7"/>
                            <a:pt x="105" y="7"/>
                            <a:pt x="104" y="7"/>
                          </a:cubicBezTo>
                          <a:cubicBezTo>
                            <a:pt x="103" y="7"/>
                            <a:pt x="102" y="7"/>
                            <a:pt x="101" y="7"/>
                          </a:cubicBezTo>
                          <a:close/>
                          <a:moveTo>
                            <a:pt x="85" y="54"/>
                          </a:moveTo>
                          <a:cubicBezTo>
                            <a:pt x="95" y="54"/>
                            <a:pt x="103" y="54"/>
                            <a:pt x="112" y="54"/>
                          </a:cubicBezTo>
                          <a:cubicBezTo>
                            <a:pt x="108" y="40"/>
                            <a:pt x="104" y="27"/>
                            <a:pt x="99" y="13"/>
                          </a:cubicBezTo>
                          <a:cubicBezTo>
                            <a:pt x="99" y="13"/>
                            <a:pt x="99" y="13"/>
                            <a:pt x="99" y="13"/>
                          </a:cubicBezTo>
                          <a:cubicBezTo>
                            <a:pt x="94" y="27"/>
                            <a:pt x="90" y="40"/>
                            <a:pt x="85" y="54"/>
                          </a:cubicBezTo>
                          <a:close/>
                          <a:moveTo>
                            <a:pt x="37" y="54"/>
                          </a:moveTo>
                          <a:cubicBezTo>
                            <a:pt x="33" y="40"/>
                            <a:pt x="28" y="27"/>
                            <a:pt x="24" y="13"/>
                          </a:cubicBezTo>
                          <a:cubicBezTo>
                            <a:pt x="23" y="13"/>
                            <a:pt x="23" y="13"/>
                            <a:pt x="23" y="13"/>
                          </a:cubicBezTo>
                          <a:cubicBezTo>
                            <a:pt x="19" y="27"/>
                            <a:pt x="15" y="40"/>
                            <a:pt x="10" y="54"/>
                          </a:cubicBezTo>
                          <a:cubicBezTo>
                            <a:pt x="19" y="54"/>
                            <a:pt x="28" y="54"/>
                            <a:pt x="37" y="54"/>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3" name="Freeform 62">
                      <a:extLst>
                        <a:ext uri="{FF2B5EF4-FFF2-40B4-BE49-F238E27FC236}">
                          <a16:creationId xmlns:a16="http://schemas.microsoft.com/office/drawing/2014/main" id="{5A377BBD-8C45-4037-8BDA-565F06287712}"/>
                        </a:ext>
                      </a:extLst>
                    </p:cNvPr>
                    <p:cNvSpPr>
                      <a:spLocks noEditPoints="1"/>
                    </p:cNvSpPr>
                    <p:nvPr/>
                  </p:nvSpPr>
                  <p:spPr bwMode="auto">
                    <a:xfrm>
                      <a:off x="511175" y="1560513"/>
                      <a:ext cx="212725" cy="212725"/>
                    </a:xfrm>
                    <a:custGeom>
                      <a:avLst/>
                      <a:gdLst>
                        <a:gd name="T0" fmla="*/ 34 w 67"/>
                        <a:gd name="T1" fmla="*/ 0 h 67"/>
                        <a:gd name="T2" fmla="*/ 67 w 67"/>
                        <a:gd name="T3" fmla="*/ 33 h 67"/>
                        <a:gd name="T4" fmla="*/ 33 w 67"/>
                        <a:gd name="T5" fmla="*/ 67 h 67"/>
                        <a:gd name="T6" fmla="*/ 0 w 67"/>
                        <a:gd name="T7" fmla="*/ 33 h 67"/>
                        <a:gd name="T8" fmla="*/ 34 w 67"/>
                        <a:gd name="T9" fmla="*/ 0 h 67"/>
                        <a:gd name="T10" fmla="*/ 33 w 67"/>
                        <a:gd name="T11" fmla="*/ 65 h 67"/>
                        <a:gd name="T12" fmla="*/ 65 w 67"/>
                        <a:gd name="T13" fmla="*/ 33 h 67"/>
                        <a:gd name="T14" fmla="*/ 34 w 67"/>
                        <a:gd name="T15" fmla="*/ 2 h 67"/>
                        <a:gd name="T16" fmla="*/ 2 w 67"/>
                        <a:gd name="T17" fmla="*/ 33 h 67"/>
                        <a:gd name="T18" fmla="*/ 33 w 67"/>
                        <a:gd name="T19" fmla="*/ 6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34" y="0"/>
                          </a:moveTo>
                          <a:cubicBezTo>
                            <a:pt x="52" y="0"/>
                            <a:pt x="67" y="15"/>
                            <a:pt x="67" y="33"/>
                          </a:cubicBezTo>
                          <a:cubicBezTo>
                            <a:pt x="67" y="52"/>
                            <a:pt x="52" y="67"/>
                            <a:pt x="33" y="67"/>
                          </a:cubicBezTo>
                          <a:cubicBezTo>
                            <a:pt x="15" y="67"/>
                            <a:pt x="0" y="52"/>
                            <a:pt x="0" y="33"/>
                          </a:cubicBezTo>
                          <a:cubicBezTo>
                            <a:pt x="0" y="15"/>
                            <a:pt x="15" y="0"/>
                            <a:pt x="34" y="0"/>
                          </a:cubicBezTo>
                          <a:close/>
                          <a:moveTo>
                            <a:pt x="33" y="65"/>
                          </a:moveTo>
                          <a:cubicBezTo>
                            <a:pt x="52" y="64"/>
                            <a:pt x="65" y="50"/>
                            <a:pt x="65" y="33"/>
                          </a:cubicBezTo>
                          <a:cubicBezTo>
                            <a:pt x="65" y="15"/>
                            <a:pt x="50" y="2"/>
                            <a:pt x="34" y="2"/>
                          </a:cubicBezTo>
                          <a:cubicBezTo>
                            <a:pt x="17" y="2"/>
                            <a:pt x="2" y="15"/>
                            <a:pt x="2" y="33"/>
                          </a:cubicBezTo>
                          <a:cubicBezTo>
                            <a:pt x="2" y="49"/>
                            <a:pt x="14" y="64"/>
                            <a:pt x="33" y="65"/>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4" name="Freeform 63">
                      <a:extLst>
                        <a:ext uri="{FF2B5EF4-FFF2-40B4-BE49-F238E27FC236}">
                          <a16:creationId xmlns:a16="http://schemas.microsoft.com/office/drawing/2014/main" id="{9826B3D3-CB8C-41D1-A887-1ABA9DC0E71A}"/>
                        </a:ext>
                      </a:extLst>
                    </p:cNvPr>
                    <p:cNvSpPr>
                      <a:spLocks/>
                    </p:cNvSpPr>
                    <p:nvPr/>
                  </p:nvSpPr>
                  <p:spPr bwMode="auto">
                    <a:xfrm>
                      <a:off x="508000" y="1757363"/>
                      <a:ext cx="219075" cy="34925"/>
                    </a:xfrm>
                    <a:custGeom>
                      <a:avLst/>
                      <a:gdLst>
                        <a:gd name="T0" fmla="*/ 0 w 69"/>
                        <a:gd name="T1" fmla="*/ 11 h 11"/>
                        <a:gd name="T2" fmla="*/ 0 w 69"/>
                        <a:gd name="T3" fmla="*/ 2 h 11"/>
                        <a:gd name="T4" fmla="*/ 1 w 69"/>
                        <a:gd name="T5" fmla="*/ 2 h 11"/>
                        <a:gd name="T6" fmla="*/ 9 w 69"/>
                        <a:gd name="T7" fmla="*/ 2 h 11"/>
                        <a:gd name="T8" fmla="*/ 10 w 69"/>
                        <a:gd name="T9" fmla="*/ 1 h 11"/>
                        <a:gd name="T10" fmla="*/ 10 w 69"/>
                        <a:gd name="T11" fmla="*/ 0 h 11"/>
                        <a:gd name="T12" fmla="*/ 34 w 69"/>
                        <a:gd name="T13" fmla="*/ 9 h 11"/>
                        <a:gd name="T14" fmla="*/ 59 w 69"/>
                        <a:gd name="T15" fmla="*/ 1 h 11"/>
                        <a:gd name="T16" fmla="*/ 59 w 69"/>
                        <a:gd name="T17" fmla="*/ 2 h 11"/>
                        <a:gd name="T18" fmla="*/ 68 w 69"/>
                        <a:gd name="T19" fmla="*/ 2 h 11"/>
                        <a:gd name="T20" fmla="*/ 69 w 69"/>
                        <a:gd name="T21" fmla="*/ 2 h 11"/>
                        <a:gd name="T22" fmla="*/ 69 w 69"/>
                        <a:gd name="T23" fmla="*/ 11 h 11"/>
                        <a:gd name="T24" fmla="*/ 0 w 69"/>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1">
                          <a:moveTo>
                            <a:pt x="0" y="11"/>
                          </a:moveTo>
                          <a:cubicBezTo>
                            <a:pt x="0" y="8"/>
                            <a:pt x="0" y="5"/>
                            <a:pt x="0" y="2"/>
                          </a:cubicBezTo>
                          <a:cubicBezTo>
                            <a:pt x="1" y="2"/>
                            <a:pt x="1" y="2"/>
                            <a:pt x="1" y="2"/>
                          </a:cubicBezTo>
                          <a:cubicBezTo>
                            <a:pt x="3" y="2"/>
                            <a:pt x="6" y="2"/>
                            <a:pt x="9" y="2"/>
                          </a:cubicBezTo>
                          <a:cubicBezTo>
                            <a:pt x="10" y="2"/>
                            <a:pt x="10" y="2"/>
                            <a:pt x="10" y="1"/>
                          </a:cubicBezTo>
                          <a:cubicBezTo>
                            <a:pt x="10" y="0"/>
                            <a:pt x="10" y="0"/>
                            <a:pt x="10" y="0"/>
                          </a:cubicBezTo>
                          <a:cubicBezTo>
                            <a:pt x="17" y="6"/>
                            <a:pt x="25" y="9"/>
                            <a:pt x="34" y="9"/>
                          </a:cubicBezTo>
                          <a:cubicBezTo>
                            <a:pt x="43" y="9"/>
                            <a:pt x="52" y="6"/>
                            <a:pt x="59" y="1"/>
                          </a:cubicBezTo>
                          <a:cubicBezTo>
                            <a:pt x="59" y="1"/>
                            <a:pt x="59" y="1"/>
                            <a:pt x="59" y="2"/>
                          </a:cubicBezTo>
                          <a:cubicBezTo>
                            <a:pt x="62" y="2"/>
                            <a:pt x="65" y="2"/>
                            <a:pt x="68" y="2"/>
                          </a:cubicBezTo>
                          <a:cubicBezTo>
                            <a:pt x="69" y="2"/>
                            <a:pt x="69" y="2"/>
                            <a:pt x="69" y="2"/>
                          </a:cubicBezTo>
                          <a:cubicBezTo>
                            <a:pt x="69" y="5"/>
                            <a:pt x="69" y="8"/>
                            <a:pt x="69" y="11"/>
                          </a:cubicBezTo>
                          <a:cubicBezTo>
                            <a:pt x="46" y="11"/>
                            <a:pt x="23" y="11"/>
                            <a:pt x="0" y="11"/>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5" name="Freeform 64">
                      <a:extLst>
                        <a:ext uri="{FF2B5EF4-FFF2-40B4-BE49-F238E27FC236}">
                          <a16:creationId xmlns:a16="http://schemas.microsoft.com/office/drawing/2014/main" id="{06D7F743-9F5D-40BB-837F-676DF18EC049}"/>
                        </a:ext>
                      </a:extLst>
                    </p:cNvPr>
                    <p:cNvSpPr>
                      <a:spLocks noEditPoints="1"/>
                    </p:cNvSpPr>
                    <p:nvPr/>
                  </p:nvSpPr>
                  <p:spPr bwMode="auto">
                    <a:xfrm>
                      <a:off x="523875" y="1573213"/>
                      <a:ext cx="187325" cy="187325"/>
                    </a:xfrm>
                    <a:custGeom>
                      <a:avLst/>
                      <a:gdLst>
                        <a:gd name="T0" fmla="*/ 30 w 59"/>
                        <a:gd name="T1" fmla="*/ 0 h 59"/>
                        <a:gd name="T2" fmla="*/ 59 w 59"/>
                        <a:gd name="T3" fmla="*/ 29 h 59"/>
                        <a:gd name="T4" fmla="*/ 29 w 59"/>
                        <a:gd name="T5" fmla="*/ 59 h 59"/>
                        <a:gd name="T6" fmla="*/ 0 w 59"/>
                        <a:gd name="T7" fmla="*/ 29 h 59"/>
                        <a:gd name="T8" fmla="*/ 30 w 59"/>
                        <a:gd name="T9" fmla="*/ 0 h 59"/>
                        <a:gd name="T10" fmla="*/ 32 w 59"/>
                        <a:gd name="T11" fmla="*/ 17 h 59"/>
                        <a:gd name="T12" fmla="*/ 32 w 59"/>
                        <a:gd name="T13" fmla="*/ 17 h 59"/>
                        <a:gd name="T14" fmla="*/ 32 w 59"/>
                        <a:gd name="T15" fmla="*/ 17 h 59"/>
                        <a:gd name="T16" fmla="*/ 34 w 59"/>
                        <a:gd name="T17" fmla="*/ 20 h 59"/>
                        <a:gd name="T18" fmla="*/ 35 w 59"/>
                        <a:gd name="T19" fmla="*/ 20 h 59"/>
                        <a:gd name="T20" fmla="*/ 39 w 59"/>
                        <a:gd name="T21" fmla="*/ 20 h 59"/>
                        <a:gd name="T22" fmla="*/ 43 w 59"/>
                        <a:gd name="T23" fmla="*/ 19 h 59"/>
                        <a:gd name="T24" fmla="*/ 41 w 59"/>
                        <a:gd name="T25" fmla="*/ 16 h 59"/>
                        <a:gd name="T26" fmla="*/ 34 w 59"/>
                        <a:gd name="T27" fmla="*/ 12 h 59"/>
                        <a:gd name="T28" fmla="*/ 32 w 59"/>
                        <a:gd name="T29" fmla="*/ 11 h 59"/>
                        <a:gd name="T30" fmla="*/ 32 w 59"/>
                        <a:gd name="T31" fmla="*/ 9 h 59"/>
                        <a:gd name="T32" fmla="*/ 29 w 59"/>
                        <a:gd name="T33" fmla="*/ 9 h 59"/>
                        <a:gd name="T34" fmla="*/ 29 w 59"/>
                        <a:gd name="T35" fmla="*/ 11 h 59"/>
                        <a:gd name="T36" fmla="*/ 25 w 59"/>
                        <a:gd name="T37" fmla="*/ 12 h 59"/>
                        <a:gd name="T38" fmla="*/ 18 w 59"/>
                        <a:gd name="T39" fmla="*/ 19 h 59"/>
                        <a:gd name="T40" fmla="*/ 23 w 59"/>
                        <a:gd name="T41" fmla="*/ 29 h 59"/>
                        <a:gd name="T42" fmla="*/ 28 w 59"/>
                        <a:gd name="T43" fmla="*/ 30 h 59"/>
                        <a:gd name="T44" fmla="*/ 29 w 59"/>
                        <a:gd name="T45" fmla="*/ 31 h 59"/>
                        <a:gd name="T46" fmla="*/ 29 w 59"/>
                        <a:gd name="T47" fmla="*/ 37 h 59"/>
                        <a:gd name="T48" fmla="*/ 29 w 59"/>
                        <a:gd name="T49" fmla="*/ 38 h 59"/>
                        <a:gd name="T50" fmla="*/ 25 w 59"/>
                        <a:gd name="T51" fmla="*/ 33 h 59"/>
                        <a:gd name="T52" fmla="*/ 17 w 59"/>
                        <a:gd name="T53" fmla="*/ 34 h 59"/>
                        <a:gd name="T54" fmla="*/ 17 w 59"/>
                        <a:gd name="T55" fmla="*/ 34 h 59"/>
                        <a:gd name="T56" fmla="*/ 17 w 59"/>
                        <a:gd name="T57" fmla="*/ 35 h 59"/>
                        <a:gd name="T58" fmla="*/ 25 w 59"/>
                        <a:gd name="T59" fmla="*/ 43 h 59"/>
                        <a:gd name="T60" fmla="*/ 29 w 59"/>
                        <a:gd name="T61" fmla="*/ 44 h 59"/>
                        <a:gd name="T62" fmla="*/ 29 w 59"/>
                        <a:gd name="T63" fmla="*/ 48 h 59"/>
                        <a:gd name="T64" fmla="*/ 32 w 59"/>
                        <a:gd name="T65" fmla="*/ 48 h 59"/>
                        <a:gd name="T66" fmla="*/ 32 w 59"/>
                        <a:gd name="T67" fmla="*/ 44 h 59"/>
                        <a:gd name="T68" fmla="*/ 32 w 59"/>
                        <a:gd name="T69" fmla="*/ 44 h 59"/>
                        <a:gd name="T70" fmla="*/ 32 w 59"/>
                        <a:gd name="T71" fmla="*/ 44 h 59"/>
                        <a:gd name="T72" fmla="*/ 40 w 59"/>
                        <a:gd name="T73" fmla="*/ 41 h 59"/>
                        <a:gd name="T74" fmla="*/ 38 w 59"/>
                        <a:gd name="T75" fmla="*/ 25 h 59"/>
                        <a:gd name="T76" fmla="*/ 32 w 59"/>
                        <a:gd name="T77" fmla="*/ 23 h 59"/>
                        <a:gd name="T78" fmla="*/ 32 w 59"/>
                        <a:gd name="T79" fmla="*/ 23 h 59"/>
                        <a:gd name="T80" fmla="*/ 32 w 59"/>
                        <a:gd name="T8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9">
                          <a:moveTo>
                            <a:pt x="30" y="0"/>
                          </a:moveTo>
                          <a:cubicBezTo>
                            <a:pt x="46" y="0"/>
                            <a:pt x="58" y="14"/>
                            <a:pt x="59" y="29"/>
                          </a:cubicBezTo>
                          <a:cubicBezTo>
                            <a:pt x="59" y="45"/>
                            <a:pt x="45" y="59"/>
                            <a:pt x="29" y="59"/>
                          </a:cubicBezTo>
                          <a:cubicBezTo>
                            <a:pt x="13" y="59"/>
                            <a:pt x="0" y="45"/>
                            <a:pt x="0" y="29"/>
                          </a:cubicBezTo>
                          <a:cubicBezTo>
                            <a:pt x="0" y="13"/>
                            <a:pt x="14" y="0"/>
                            <a:pt x="30" y="0"/>
                          </a:cubicBezTo>
                          <a:close/>
                          <a:moveTo>
                            <a:pt x="32" y="17"/>
                          </a:moveTo>
                          <a:cubicBezTo>
                            <a:pt x="32" y="17"/>
                            <a:pt x="32" y="17"/>
                            <a:pt x="32" y="17"/>
                          </a:cubicBezTo>
                          <a:cubicBezTo>
                            <a:pt x="32" y="17"/>
                            <a:pt x="32" y="17"/>
                            <a:pt x="32" y="17"/>
                          </a:cubicBezTo>
                          <a:cubicBezTo>
                            <a:pt x="33" y="18"/>
                            <a:pt x="34" y="19"/>
                            <a:pt x="34" y="20"/>
                          </a:cubicBezTo>
                          <a:cubicBezTo>
                            <a:pt x="34" y="20"/>
                            <a:pt x="35" y="20"/>
                            <a:pt x="35" y="20"/>
                          </a:cubicBezTo>
                          <a:cubicBezTo>
                            <a:pt x="36" y="20"/>
                            <a:pt x="38" y="20"/>
                            <a:pt x="39" y="20"/>
                          </a:cubicBezTo>
                          <a:cubicBezTo>
                            <a:pt x="40" y="19"/>
                            <a:pt x="41" y="19"/>
                            <a:pt x="43" y="19"/>
                          </a:cubicBezTo>
                          <a:cubicBezTo>
                            <a:pt x="42" y="18"/>
                            <a:pt x="42" y="17"/>
                            <a:pt x="41" y="16"/>
                          </a:cubicBezTo>
                          <a:cubicBezTo>
                            <a:pt x="40" y="13"/>
                            <a:pt x="37" y="12"/>
                            <a:pt x="34" y="12"/>
                          </a:cubicBezTo>
                          <a:cubicBezTo>
                            <a:pt x="34" y="11"/>
                            <a:pt x="33" y="11"/>
                            <a:pt x="32" y="11"/>
                          </a:cubicBezTo>
                          <a:cubicBezTo>
                            <a:pt x="32" y="10"/>
                            <a:pt x="32" y="10"/>
                            <a:pt x="32" y="9"/>
                          </a:cubicBezTo>
                          <a:cubicBezTo>
                            <a:pt x="31" y="9"/>
                            <a:pt x="30" y="9"/>
                            <a:pt x="29" y="9"/>
                          </a:cubicBezTo>
                          <a:cubicBezTo>
                            <a:pt x="29" y="10"/>
                            <a:pt x="29" y="11"/>
                            <a:pt x="29" y="11"/>
                          </a:cubicBezTo>
                          <a:cubicBezTo>
                            <a:pt x="27" y="11"/>
                            <a:pt x="26" y="11"/>
                            <a:pt x="25" y="12"/>
                          </a:cubicBezTo>
                          <a:cubicBezTo>
                            <a:pt x="21" y="13"/>
                            <a:pt x="18" y="15"/>
                            <a:pt x="18" y="19"/>
                          </a:cubicBezTo>
                          <a:cubicBezTo>
                            <a:pt x="17" y="23"/>
                            <a:pt x="19" y="27"/>
                            <a:pt x="23" y="29"/>
                          </a:cubicBezTo>
                          <a:cubicBezTo>
                            <a:pt x="25" y="29"/>
                            <a:pt x="26" y="30"/>
                            <a:pt x="28" y="30"/>
                          </a:cubicBezTo>
                          <a:cubicBezTo>
                            <a:pt x="28" y="30"/>
                            <a:pt x="29" y="31"/>
                            <a:pt x="29" y="31"/>
                          </a:cubicBezTo>
                          <a:cubicBezTo>
                            <a:pt x="29" y="33"/>
                            <a:pt x="29" y="35"/>
                            <a:pt x="29" y="37"/>
                          </a:cubicBezTo>
                          <a:cubicBezTo>
                            <a:pt x="29" y="37"/>
                            <a:pt x="29" y="37"/>
                            <a:pt x="29" y="38"/>
                          </a:cubicBezTo>
                          <a:cubicBezTo>
                            <a:pt x="26" y="37"/>
                            <a:pt x="26" y="35"/>
                            <a:pt x="25" y="33"/>
                          </a:cubicBezTo>
                          <a:cubicBezTo>
                            <a:pt x="22" y="34"/>
                            <a:pt x="19" y="34"/>
                            <a:pt x="17" y="34"/>
                          </a:cubicBezTo>
                          <a:cubicBezTo>
                            <a:pt x="17" y="34"/>
                            <a:pt x="17" y="34"/>
                            <a:pt x="17" y="34"/>
                          </a:cubicBezTo>
                          <a:cubicBezTo>
                            <a:pt x="17" y="35"/>
                            <a:pt x="17" y="35"/>
                            <a:pt x="17" y="35"/>
                          </a:cubicBezTo>
                          <a:cubicBezTo>
                            <a:pt x="18" y="39"/>
                            <a:pt x="20" y="42"/>
                            <a:pt x="25" y="43"/>
                          </a:cubicBezTo>
                          <a:cubicBezTo>
                            <a:pt x="26" y="44"/>
                            <a:pt x="27" y="44"/>
                            <a:pt x="29" y="44"/>
                          </a:cubicBezTo>
                          <a:cubicBezTo>
                            <a:pt x="29" y="45"/>
                            <a:pt x="29" y="47"/>
                            <a:pt x="29" y="48"/>
                          </a:cubicBezTo>
                          <a:cubicBezTo>
                            <a:pt x="30" y="48"/>
                            <a:pt x="31" y="48"/>
                            <a:pt x="32" y="48"/>
                          </a:cubicBezTo>
                          <a:cubicBezTo>
                            <a:pt x="32" y="47"/>
                            <a:pt x="32" y="45"/>
                            <a:pt x="32" y="44"/>
                          </a:cubicBezTo>
                          <a:cubicBezTo>
                            <a:pt x="32" y="44"/>
                            <a:pt x="32" y="44"/>
                            <a:pt x="32" y="44"/>
                          </a:cubicBezTo>
                          <a:cubicBezTo>
                            <a:pt x="32" y="44"/>
                            <a:pt x="32" y="44"/>
                            <a:pt x="32" y="44"/>
                          </a:cubicBezTo>
                          <a:cubicBezTo>
                            <a:pt x="35" y="44"/>
                            <a:pt x="38" y="43"/>
                            <a:pt x="40" y="41"/>
                          </a:cubicBezTo>
                          <a:cubicBezTo>
                            <a:pt x="45" y="37"/>
                            <a:pt x="45" y="28"/>
                            <a:pt x="38" y="25"/>
                          </a:cubicBezTo>
                          <a:cubicBezTo>
                            <a:pt x="36" y="25"/>
                            <a:pt x="34" y="24"/>
                            <a:pt x="32" y="23"/>
                          </a:cubicBezTo>
                          <a:cubicBezTo>
                            <a:pt x="32" y="23"/>
                            <a:pt x="32" y="23"/>
                            <a:pt x="32" y="23"/>
                          </a:cubicBezTo>
                          <a:cubicBezTo>
                            <a:pt x="32" y="21"/>
                            <a:pt x="32" y="19"/>
                            <a:pt x="32" y="17"/>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6" name="Freeform 65">
                      <a:extLst>
                        <a:ext uri="{FF2B5EF4-FFF2-40B4-BE49-F238E27FC236}">
                          <a16:creationId xmlns:a16="http://schemas.microsoft.com/office/drawing/2014/main" id="{279AB929-6940-4A59-9145-86F8D4F86A9F}"/>
                        </a:ext>
                      </a:extLst>
                    </p:cNvPr>
                    <p:cNvSpPr>
                      <a:spLocks/>
                    </p:cNvSpPr>
                    <p:nvPr/>
                  </p:nvSpPr>
                  <p:spPr bwMode="auto">
                    <a:xfrm>
                      <a:off x="625475" y="1671638"/>
                      <a:ext cx="9525" cy="22225"/>
                    </a:xfrm>
                    <a:custGeom>
                      <a:avLst/>
                      <a:gdLst>
                        <a:gd name="T0" fmla="*/ 0 w 3"/>
                        <a:gd name="T1" fmla="*/ 0 h 7"/>
                        <a:gd name="T2" fmla="*/ 3 w 3"/>
                        <a:gd name="T3" fmla="*/ 4 h 7"/>
                        <a:gd name="T4" fmla="*/ 0 w 3"/>
                        <a:gd name="T5" fmla="*/ 7 h 7"/>
                        <a:gd name="T6" fmla="*/ 0 w 3"/>
                        <a:gd name="T7" fmla="*/ 0 h 7"/>
                      </a:gdLst>
                      <a:ahLst/>
                      <a:cxnLst>
                        <a:cxn ang="0">
                          <a:pos x="T0" y="T1"/>
                        </a:cxn>
                        <a:cxn ang="0">
                          <a:pos x="T2" y="T3"/>
                        </a:cxn>
                        <a:cxn ang="0">
                          <a:pos x="T4" y="T5"/>
                        </a:cxn>
                        <a:cxn ang="0">
                          <a:pos x="T6" y="T7"/>
                        </a:cxn>
                      </a:cxnLst>
                      <a:rect l="0" t="0" r="r" b="b"/>
                      <a:pathLst>
                        <a:path w="3" h="7">
                          <a:moveTo>
                            <a:pt x="0" y="0"/>
                          </a:moveTo>
                          <a:cubicBezTo>
                            <a:pt x="2" y="1"/>
                            <a:pt x="3" y="2"/>
                            <a:pt x="3" y="4"/>
                          </a:cubicBezTo>
                          <a:cubicBezTo>
                            <a:pt x="3" y="6"/>
                            <a:pt x="2" y="7"/>
                            <a:pt x="0" y="7"/>
                          </a:cubicBezTo>
                          <a:cubicBezTo>
                            <a:pt x="0" y="5"/>
                            <a:pt x="0" y="3"/>
                            <a:pt x="0" y="0"/>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7" name="Freeform 66">
                      <a:extLst>
                        <a:ext uri="{FF2B5EF4-FFF2-40B4-BE49-F238E27FC236}">
                          <a16:creationId xmlns:a16="http://schemas.microsoft.com/office/drawing/2014/main" id="{986C37F6-61B9-475D-995F-45C9B224E4A8}"/>
                        </a:ext>
                      </a:extLst>
                    </p:cNvPr>
                    <p:cNvSpPr>
                      <a:spLocks/>
                    </p:cNvSpPr>
                    <p:nvPr/>
                  </p:nvSpPr>
                  <p:spPr bwMode="auto">
                    <a:xfrm>
                      <a:off x="606425" y="1627188"/>
                      <a:ext cx="9525" cy="15875"/>
                    </a:xfrm>
                    <a:custGeom>
                      <a:avLst/>
                      <a:gdLst>
                        <a:gd name="T0" fmla="*/ 3 w 3"/>
                        <a:gd name="T1" fmla="*/ 0 h 5"/>
                        <a:gd name="T2" fmla="*/ 3 w 3"/>
                        <a:gd name="T3" fmla="*/ 5 h 5"/>
                        <a:gd name="T4" fmla="*/ 0 w 3"/>
                        <a:gd name="T5" fmla="*/ 3 h 5"/>
                        <a:gd name="T6" fmla="*/ 3 w 3"/>
                        <a:gd name="T7" fmla="*/ 0 h 5"/>
                      </a:gdLst>
                      <a:ahLst/>
                      <a:cxnLst>
                        <a:cxn ang="0">
                          <a:pos x="T0" y="T1"/>
                        </a:cxn>
                        <a:cxn ang="0">
                          <a:pos x="T2" y="T3"/>
                        </a:cxn>
                        <a:cxn ang="0">
                          <a:pos x="T4" y="T5"/>
                        </a:cxn>
                        <a:cxn ang="0">
                          <a:pos x="T6" y="T7"/>
                        </a:cxn>
                      </a:cxnLst>
                      <a:rect l="0" t="0" r="r" b="b"/>
                      <a:pathLst>
                        <a:path w="3" h="5">
                          <a:moveTo>
                            <a:pt x="3" y="0"/>
                          </a:moveTo>
                          <a:cubicBezTo>
                            <a:pt x="3" y="2"/>
                            <a:pt x="3" y="4"/>
                            <a:pt x="3" y="5"/>
                          </a:cubicBezTo>
                          <a:cubicBezTo>
                            <a:pt x="1" y="5"/>
                            <a:pt x="0" y="4"/>
                            <a:pt x="0" y="3"/>
                          </a:cubicBezTo>
                          <a:cubicBezTo>
                            <a:pt x="0" y="1"/>
                            <a:pt x="1" y="0"/>
                            <a:pt x="3" y="0"/>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66" name="Group 665">
                    <a:extLst>
                      <a:ext uri="{FF2B5EF4-FFF2-40B4-BE49-F238E27FC236}">
                        <a16:creationId xmlns:a16="http://schemas.microsoft.com/office/drawing/2014/main" id="{6994C5CC-F5BF-4AB9-AA43-EDCFC47EF1E6}"/>
                      </a:ext>
                    </a:extLst>
                  </p:cNvPr>
                  <p:cNvGrpSpPr/>
                  <p:nvPr/>
                </p:nvGrpSpPr>
                <p:grpSpPr>
                  <a:xfrm>
                    <a:off x="438150" y="1566863"/>
                    <a:ext cx="358775" cy="446088"/>
                    <a:chOff x="438150" y="1906588"/>
                    <a:chExt cx="358775" cy="446088"/>
                  </a:xfrm>
                </p:grpSpPr>
                <p:sp>
                  <p:nvSpPr>
                    <p:cNvPr id="909" name="Freeform 67">
                      <a:extLst>
                        <a:ext uri="{FF2B5EF4-FFF2-40B4-BE49-F238E27FC236}">
                          <a16:creationId xmlns:a16="http://schemas.microsoft.com/office/drawing/2014/main" id="{F7508DB0-C4D5-4CD3-857A-9B2FB57EE7A3}"/>
                        </a:ext>
                      </a:extLst>
                    </p:cNvPr>
                    <p:cNvSpPr>
                      <a:spLocks noEditPoints="1"/>
                    </p:cNvSpPr>
                    <p:nvPr/>
                  </p:nvSpPr>
                  <p:spPr bwMode="auto">
                    <a:xfrm>
                      <a:off x="628650" y="1906588"/>
                      <a:ext cx="168275" cy="169863"/>
                    </a:xfrm>
                    <a:custGeom>
                      <a:avLst/>
                      <a:gdLst>
                        <a:gd name="T0" fmla="*/ 36 w 53"/>
                        <a:gd name="T1" fmla="*/ 0 h 53"/>
                        <a:gd name="T2" fmla="*/ 39 w 53"/>
                        <a:gd name="T3" fmla="*/ 6 h 53"/>
                        <a:gd name="T4" fmla="*/ 39 w 53"/>
                        <a:gd name="T5" fmla="*/ 21 h 53"/>
                        <a:gd name="T6" fmla="*/ 39 w 53"/>
                        <a:gd name="T7" fmla="*/ 22 h 53"/>
                        <a:gd name="T8" fmla="*/ 47 w 53"/>
                        <a:gd name="T9" fmla="*/ 22 h 53"/>
                        <a:gd name="T10" fmla="*/ 49 w 53"/>
                        <a:gd name="T11" fmla="*/ 23 h 53"/>
                        <a:gd name="T12" fmla="*/ 51 w 53"/>
                        <a:gd name="T13" fmla="*/ 29 h 53"/>
                        <a:gd name="T14" fmla="*/ 49 w 53"/>
                        <a:gd name="T15" fmla="*/ 31 h 53"/>
                        <a:gd name="T16" fmla="*/ 30 w 53"/>
                        <a:gd name="T17" fmla="*/ 50 h 53"/>
                        <a:gd name="T18" fmla="*/ 23 w 53"/>
                        <a:gd name="T19" fmla="*/ 50 h 53"/>
                        <a:gd name="T20" fmla="*/ 2 w 53"/>
                        <a:gd name="T21" fmla="*/ 30 h 53"/>
                        <a:gd name="T22" fmla="*/ 1 w 53"/>
                        <a:gd name="T23" fmla="*/ 25 h 53"/>
                        <a:gd name="T24" fmla="*/ 5 w 53"/>
                        <a:gd name="T25" fmla="*/ 22 h 53"/>
                        <a:gd name="T26" fmla="*/ 13 w 53"/>
                        <a:gd name="T27" fmla="*/ 22 h 53"/>
                        <a:gd name="T28" fmla="*/ 13 w 53"/>
                        <a:gd name="T29" fmla="*/ 21 h 53"/>
                        <a:gd name="T30" fmla="*/ 13 w 53"/>
                        <a:gd name="T31" fmla="*/ 6 h 53"/>
                        <a:gd name="T32" fmla="*/ 17 w 53"/>
                        <a:gd name="T33" fmla="*/ 0 h 53"/>
                        <a:gd name="T34" fmla="*/ 36 w 53"/>
                        <a:gd name="T35" fmla="*/ 0 h 53"/>
                        <a:gd name="T36" fmla="*/ 26 w 53"/>
                        <a:gd name="T37" fmla="*/ 42 h 53"/>
                        <a:gd name="T38" fmla="*/ 37 w 53"/>
                        <a:gd name="T39" fmla="*/ 31 h 53"/>
                        <a:gd name="T40" fmla="*/ 36 w 53"/>
                        <a:gd name="T41" fmla="*/ 31 h 53"/>
                        <a:gd name="T42" fmla="*/ 31 w 53"/>
                        <a:gd name="T43" fmla="*/ 26 h 53"/>
                        <a:gd name="T44" fmla="*/ 31 w 53"/>
                        <a:gd name="T45" fmla="*/ 14 h 53"/>
                        <a:gd name="T46" fmla="*/ 31 w 53"/>
                        <a:gd name="T47" fmla="*/ 9 h 53"/>
                        <a:gd name="T48" fmla="*/ 22 w 53"/>
                        <a:gd name="T49" fmla="*/ 9 h 53"/>
                        <a:gd name="T50" fmla="*/ 22 w 53"/>
                        <a:gd name="T51" fmla="*/ 11 h 53"/>
                        <a:gd name="T52" fmla="*/ 22 w 53"/>
                        <a:gd name="T53" fmla="*/ 27 h 53"/>
                        <a:gd name="T54" fmla="*/ 18 w 53"/>
                        <a:gd name="T55" fmla="*/ 31 h 53"/>
                        <a:gd name="T56" fmla="*/ 16 w 53"/>
                        <a:gd name="T57" fmla="*/ 31 h 53"/>
                        <a:gd name="T58" fmla="*/ 26 w 53"/>
                        <a:gd name="T5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3">
                          <a:moveTo>
                            <a:pt x="36" y="0"/>
                          </a:moveTo>
                          <a:cubicBezTo>
                            <a:pt x="39" y="2"/>
                            <a:pt x="39" y="3"/>
                            <a:pt x="39" y="6"/>
                          </a:cubicBezTo>
                          <a:cubicBezTo>
                            <a:pt x="39" y="11"/>
                            <a:pt x="39" y="16"/>
                            <a:pt x="39" y="21"/>
                          </a:cubicBezTo>
                          <a:cubicBezTo>
                            <a:pt x="39" y="21"/>
                            <a:pt x="39" y="22"/>
                            <a:pt x="39" y="22"/>
                          </a:cubicBezTo>
                          <a:cubicBezTo>
                            <a:pt x="42" y="22"/>
                            <a:pt x="45" y="22"/>
                            <a:pt x="47" y="22"/>
                          </a:cubicBezTo>
                          <a:cubicBezTo>
                            <a:pt x="48" y="22"/>
                            <a:pt x="49" y="23"/>
                            <a:pt x="49" y="23"/>
                          </a:cubicBezTo>
                          <a:cubicBezTo>
                            <a:pt x="52" y="24"/>
                            <a:pt x="53" y="27"/>
                            <a:pt x="51" y="29"/>
                          </a:cubicBezTo>
                          <a:cubicBezTo>
                            <a:pt x="51" y="30"/>
                            <a:pt x="50" y="31"/>
                            <a:pt x="49" y="31"/>
                          </a:cubicBezTo>
                          <a:cubicBezTo>
                            <a:pt x="43" y="38"/>
                            <a:pt x="36" y="44"/>
                            <a:pt x="30" y="50"/>
                          </a:cubicBezTo>
                          <a:cubicBezTo>
                            <a:pt x="28" y="53"/>
                            <a:pt x="25" y="53"/>
                            <a:pt x="23" y="50"/>
                          </a:cubicBezTo>
                          <a:cubicBezTo>
                            <a:pt x="16" y="44"/>
                            <a:pt x="9" y="37"/>
                            <a:pt x="2" y="30"/>
                          </a:cubicBezTo>
                          <a:cubicBezTo>
                            <a:pt x="1" y="29"/>
                            <a:pt x="0" y="27"/>
                            <a:pt x="1" y="25"/>
                          </a:cubicBezTo>
                          <a:cubicBezTo>
                            <a:pt x="2" y="23"/>
                            <a:pt x="3" y="22"/>
                            <a:pt x="5" y="22"/>
                          </a:cubicBezTo>
                          <a:cubicBezTo>
                            <a:pt x="8" y="22"/>
                            <a:pt x="11" y="22"/>
                            <a:pt x="13" y="22"/>
                          </a:cubicBezTo>
                          <a:cubicBezTo>
                            <a:pt x="13" y="22"/>
                            <a:pt x="13" y="21"/>
                            <a:pt x="13" y="21"/>
                          </a:cubicBezTo>
                          <a:cubicBezTo>
                            <a:pt x="13" y="16"/>
                            <a:pt x="14" y="11"/>
                            <a:pt x="13" y="6"/>
                          </a:cubicBezTo>
                          <a:cubicBezTo>
                            <a:pt x="13" y="3"/>
                            <a:pt x="14" y="2"/>
                            <a:pt x="17" y="0"/>
                          </a:cubicBezTo>
                          <a:cubicBezTo>
                            <a:pt x="23" y="0"/>
                            <a:pt x="30" y="0"/>
                            <a:pt x="36" y="0"/>
                          </a:cubicBezTo>
                          <a:close/>
                          <a:moveTo>
                            <a:pt x="26" y="42"/>
                          </a:moveTo>
                          <a:cubicBezTo>
                            <a:pt x="30" y="38"/>
                            <a:pt x="33" y="35"/>
                            <a:pt x="37" y="31"/>
                          </a:cubicBezTo>
                          <a:cubicBezTo>
                            <a:pt x="36" y="31"/>
                            <a:pt x="36" y="31"/>
                            <a:pt x="36" y="31"/>
                          </a:cubicBezTo>
                          <a:cubicBezTo>
                            <a:pt x="32" y="31"/>
                            <a:pt x="31" y="29"/>
                            <a:pt x="31" y="26"/>
                          </a:cubicBezTo>
                          <a:cubicBezTo>
                            <a:pt x="31" y="22"/>
                            <a:pt x="31" y="18"/>
                            <a:pt x="31" y="14"/>
                          </a:cubicBezTo>
                          <a:cubicBezTo>
                            <a:pt x="31" y="13"/>
                            <a:pt x="31" y="11"/>
                            <a:pt x="31" y="9"/>
                          </a:cubicBezTo>
                          <a:cubicBezTo>
                            <a:pt x="28" y="9"/>
                            <a:pt x="25" y="9"/>
                            <a:pt x="22" y="9"/>
                          </a:cubicBezTo>
                          <a:cubicBezTo>
                            <a:pt x="22" y="10"/>
                            <a:pt x="22" y="10"/>
                            <a:pt x="22" y="11"/>
                          </a:cubicBezTo>
                          <a:cubicBezTo>
                            <a:pt x="22" y="16"/>
                            <a:pt x="22" y="21"/>
                            <a:pt x="22" y="27"/>
                          </a:cubicBezTo>
                          <a:cubicBezTo>
                            <a:pt x="22" y="29"/>
                            <a:pt x="20" y="31"/>
                            <a:pt x="18" y="31"/>
                          </a:cubicBezTo>
                          <a:cubicBezTo>
                            <a:pt x="17" y="31"/>
                            <a:pt x="17" y="31"/>
                            <a:pt x="16" y="31"/>
                          </a:cubicBezTo>
                          <a:cubicBezTo>
                            <a:pt x="20" y="35"/>
                            <a:pt x="23" y="38"/>
                            <a:pt x="26" y="42"/>
                          </a:cubicBezTo>
                          <a:close/>
                        </a:path>
                      </a:pathLst>
                    </a:custGeom>
                    <a:solidFill>
                      <a:srgbClr val="FBA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0" name="Freeform 68">
                      <a:extLst>
                        <a:ext uri="{FF2B5EF4-FFF2-40B4-BE49-F238E27FC236}">
                          <a16:creationId xmlns:a16="http://schemas.microsoft.com/office/drawing/2014/main" id="{14FCEBF1-D01F-4D20-A018-14CB57F677CF}"/>
                        </a:ext>
                      </a:extLst>
                    </p:cNvPr>
                    <p:cNvSpPr>
                      <a:spLocks noEditPoints="1"/>
                    </p:cNvSpPr>
                    <p:nvPr/>
                  </p:nvSpPr>
                  <p:spPr bwMode="auto">
                    <a:xfrm>
                      <a:off x="438150" y="1989138"/>
                      <a:ext cx="330200" cy="363538"/>
                    </a:xfrm>
                    <a:custGeom>
                      <a:avLst/>
                      <a:gdLst>
                        <a:gd name="T0" fmla="*/ 0 w 104"/>
                        <a:gd name="T1" fmla="*/ 56 h 114"/>
                        <a:gd name="T2" fmla="*/ 0 w 104"/>
                        <a:gd name="T3" fmla="*/ 36 h 114"/>
                        <a:gd name="T4" fmla="*/ 7 w 104"/>
                        <a:gd name="T5" fmla="*/ 18 h 114"/>
                        <a:gd name="T6" fmla="*/ 28 w 104"/>
                        <a:gd name="T7" fmla="*/ 4 h 114"/>
                        <a:gd name="T8" fmla="*/ 51 w 104"/>
                        <a:gd name="T9" fmla="*/ 0 h 114"/>
                        <a:gd name="T10" fmla="*/ 56 w 104"/>
                        <a:gd name="T11" fmla="*/ 5 h 114"/>
                        <a:gd name="T12" fmla="*/ 51 w 104"/>
                        <a:gd name="T13" fmla="*/ 9 h 114"/>
                        <a:gd name="T14" fmla="*/ 26 w 104"/>
                        <a:gd name="T15" fmla="*/ 14 h 114"/>
                        <a:gd name="T16" fmla="*/ 14 w 104"/>
                        <a:gd name="T17" fmla="*/ 22 h 114"/>
                        <a:gd name="T18" fmla="*/ 14 w 104"/>
                        <a:gd name="T19" fmla="*/ 47 h 114"/>
                        <a:gd name="T20" fmla="*/ 31 w 104"/>
                        <a:gd name="T21" fmla="*/ 57 h 114"/>
                        <a:gd name="T22" fmla="*/ 78 w 104"/>
                        <a:gd name="T23" fmla="*/ 55 h 114"/>
                        <a:gd name="T24" fmla="*/ 91 w 104"/>
                        <a:gd name="T25" fmla="*/ 46 h 114"/>
                        <a:gd name="T26" fmla="*/ 95 w 104"/>
                        <a:gd name="T27" fmla="*/ 35 h 114"/>
                        <a:gd name="T28" fmla="*/ 99 w 104"/>
                        <a:gd name="T29" fmla="*/ 30 h 114"/>
                        <a:gd name="T30" fmla="*/ 104 w 104"/>
                        <a:gd name="T31" fmla="*/ 35 h 114"/>
                        <a:gd name="T32" fmla="*/ 104 w 104"/>
                        <a:gd name="T33" fmla="*/ 75 h 114"/>
                        <a:gd name="T34" fmla="*/ 92 w 104"/>
                        <a:gd name="T35" fmla="*/ 99 h 114"/>
                        <a:gd name="T36" fmla="*/ 65 w 104"/>
                        <a:gd name="T37" fmla="*/ 111 h 114"/>
                        <a:gd name="T38" fmla="*/ 23 w 104"/>
                        <a:gd name="T39" fmla="*/ 106 h 114"/>
                        <a:gd name="T40" fmla="*/ 6 w 104"/>
                        <a:gd name="T41" fmla="*/ 93 h 114"/>
                        <a:gd name="T42" fmla="*/ 0 w 104"/>
                        <a:gd name="T43" fmla="*/ 77 h 114"/>
                        <a:gd name="T44" fmla="*/ 0 w 104"/>
                        <a:gd name="T45" fmla="*/ 56 h 114"/>
                        <a:gd name="T46" fmla="*/ 95 w 104"/>
                        <a:gd name="T47" fmla="*/ 54 h 114"/>
                        <a:gd name="T48" fmla="*/ 52 w 104"/>
                        <a:gd name="T49" fmla="*/ 69 h 114"/>
                        <a:gd name="T50" fmla="*/ 9 w 104"/>
                        <a:gd name="T51" fmla="*/ 54 h 114"/>
                        <a:gd name="T52" fmla="*/ 13 w 104"/>
                        <a:gd name="T53" fmla="*/ 67 h 114"/>
                        <a:gd name="T54" fmla="*/ 28 w 104"/>
                        <a:gd name="T55" fmla="*/ 78 h 114"/>
                        <a:gd name="T56" fmla="*/ 67 w 104"/>
                        <a:gd name="T57" fmla="*/ 81 h 114"/>
                        <a:gd name="T58" fmla="*/ 87 w 104"/>
                        <a:gd name="T59" fmla="*/ 72 h 114"/>
                        <a:gd name="T60" fmla="*/ 95 w 104"/>
                        <a:gd name="T61" fmla="*/ 54 h 114"/>
                        <a:gd name="T62" fmla="*/ 9 w 104"/>
                        <a:gd name="T63" fmla="*/ 75 h 114"/>
                        <a:gd name="T64" fmla="*/ 15 w 104"/>
                        <a:gd name="T65" fmla="*/ 91 h 114"/>
                        <a:gd name="T66" fmla="*/ 31 w 104"/>
                        <a:gd name="T67" fmla="*/ 100 h 114"/>
                        <a:gd name="T68" fmla="*/ 66 w 104"/>
                        <a:gd name="T69" fmla="*/ 102 h 114"/>
                        <a:gd name="T70" fmla="*/ 85 w 104"/>
                        <a:gd name="T71" fmla="*/ 95 h 114"/>
                        <a:gd name="T72" fmla="*/ 93 w 104"/>
                        <a:gd name="T73" fmla="*/ 86 h 114"/>
                        <a:gd name="T74" fmla="*/ 95 w 104"/>
                        <a:gd name="T75" fmla="*/ 75 h 114"/>
                        <a:gd name="T76" fmla="*/ 9 w 104"/>
                        <a:gd name="T77" fmla="*/ 7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 h="114">
                          <a:moveTo>
                            <a:pt x="0" y="56"/>
                          </a:moveTo>
                          <a:cubicBezTo>
                            <a:pt x="0" y="50"/>
                            <a:pt x="0" y="43"/>
                            <a:pt x="0" y="36"/>
                          </a:cubicBezTo>
                          <a:cubicBezTo>
                            <a:pt x="0" y="29"/>
                            <a:pt x="3" y="23"/>
                            <a:pt x="7" y="18"/>
                          </a:cubicBezTo>
                          <a:cubicBezTo>
                            <a:pt x="13" y="11"/>
                            <a:pt x="20" y="7"/>
                            <a:pt x="28" y="4"/>
                          </a:cubicBezTo>
                          <a:cubicBezTo>
                            <a:pt x="35" y="2"/>
                            <a:pt x="43" y="0"/>
                            <a:pt x="51" y="0"/>
                          </a:cubicBezTo>
                          <a:cubicBezTo>
                            <a:pt x="54" y="0"/>
                            <a:pt x="56" y="2"/>
                            <a:pt x="56" y="5"/>
                          </a:cubicBezTo>
                          <a:cubicBezTo>
                            <a:pt x="56" y="7"/>
                            <a:pt x="54" y="9"/>
                            <a:pt x="51" y="9"/>
                          </a:cubicBezTo>
                          <a:cubicBezTo>
                            <a:pt x="43" y="9"/>
                            <a:pt x="34" y="10"/>
                            <a:pt x="26" y="14"/>
                          </a:cubicBezTo>
                          <a:cubicBezTo>
                            <a:pt x="21" y="16"/>
                            <a:pt x="17" y="19"/>
                            <a:pt x="14" y="22"/>
                          </a:cubicBezTo>
                          <a:cubicBezTo>
                            <a:pt x="7" y="30"/>
                            <a:pt x="7" y="40"/>
                            <a:pt x="14" y="47"/>
                          </a:cubicBezTo>
                          <a:cubicBezTo>
                            <a:pt x="18" y="52"/>
                            <a:pt x="24" y="56"/>
                            <a:pt x="31" y="57"/>
                          </a:cubicBezTo>
                          <a:cubicBezTo>
                            <a:pt x="47" y="62"/>
                            <a:pt x="63" y="62"/>
                            <a:pt x="78" y="55"/>
                          </a:cubicBezTo>
                          <a:cubicBezTo>
                            <a:pt x="83" y="53"/>
                            <a:pt x="88" y="50"/>
                            <a:pt x="91" y="46"/>
                          </a:cubicBezTo>
                          <a:cubicBezTo>
                            <a:pt x="94" y="42"/>
                            <a:pt x="95" y="39"/>
                            <a:pt x="95" y="35"/>
                          </a:cubicBezTo>
                          <a:cubicBezTo>
                            <a:pt x="95" y="32"/>
                            <a:pt x="97" y="30"/>
                            <a:pt x="99" y="30"/>
                          </a:cubicBezTo>
                          <a:cubicBezTo>
                            <a:pt x="102" y="30"/>
                            <a:pt x="104" y="32"/>
                            <a:pt x="104" y="35"/>
                          </a:cubicBezTo>
                          <a:cubicBezTo>
                            <a:pt x="104" y="48"/>
                            <a:pt x="103" y="62"/>
                            <a:pt x="104" y="75"/>
                          </a:cubicBezTo>
                          <a:cubicBezTo>
                            <a:pt x="104" y="85"/>
                            <a:pt x="100" y="93"/>
                            <a:pt x="92" y="99"/>
                          </a:cubicBezTo>
                          <a:cubicBezTo>
                            <a:pt x="84" y="106"/>
                            <a:pt x="75" y="109"/>
                            <a:pt x="65" y="111"/>
                          </a:cubicBezTo>
                          <a:cubicBezTo>
                            <a:pt x="51" y="114"/>
                            <a:pt x="37" y="112"/>
                            <a:pt x="23" y="106"/>
                          </a:cubicBezTo>
                          <a:cubicBezTo>
                            <a:pt x="17" y="103"/>
                            <a:pt x="10" y="99"/>
                            <a:pt x="6" y="93"/>
                          </a:cubicBezTo>
                          <a:cubicBezTo>
                            <a:pt x="2" y="88"/>
                            <a:pt x="0" y="83"/>
                            <a:pt x="0" y="77"/>
                          </a:cubicBezTo>
                          <a:cubicBezTo>
                            <a:pt x="0" y="70"/>
                            <a:pt x="0" y="63"/>
                            <a:pt x="0" y="56"/>
                          </a:cubicBezTo>
                          <a:close/>
                          <a:moveTo>
                            <a:pt x="95" y="54"/>
                          </a:moveTo>
                          <a:cubicBezTo>
                            <a:pt x="83" y="65"/>
                            <a:pt x="68" y="69"/>
                            <a:pt x="52" y="69"/>
                          </a:cubicBezTo>
                          <a:cubicBezTo>
                            <a:pt x="36" y="69"/>
                            <a:pt x="21" y="65"/>
                            <a:pt x="9" y="54"/>
                          </a:cubicBezTo>
                          <a:cubicBezTo>
                            <a:pt x="9" y="59"/>
                            <a:pt x="10" y="63"/>
                            <a:pt x="13" y="67"/>
                          </a:cubicBezTo>
                          <a:cubicBezTo>
                            <a:pt x="17" y="73"/>
                            <a:pt x="22" y="76"/>
                            <a:pt x="28" y="78"/>
                          </a:cubicBezTo>
                          <a:cubicBezTo>
                            <a:pt x="41" y="83"/>
                            <a:pt x="54" y="83"/>
                            <a:pt x="67" y="81"/>
                          </a:cubicBezTo>
                          <a:cubicBezTo>
                            <a:pt x="74" y="79"/>
                            <a:pt x="81" y="77"/>
                            <a:pt x="87" y="72"/>
                          </a:cubicBezTo>
                          <a:cubicBezTo>
                            <a:pt x="92" y="67"/>
                            <a:pt x="96" y="62"/>
                            <a:pt x="95" y="54"/>
                          </a:cubicBezTo>
                          <a:close/>
                          <a:moveTo>
                            <a:pt x="9" y="75"/>
                          </a:moveTo>
                          <a:cubicBezTo>
                            <a:pt x="8" y="82"/>
                            <a:pt x="11" y="87"/>
                            <a:pt x="15" y="91"/>
                          </a:cubicBezTo>
                          <a:cubicBezTo>
                            <a:pt x="19" y="96"/>
                            <a:pt x="25" y="99"/>
                            <a:pt x="31" y="100"/>
                          </a:cubicBezTo>
                          <a:cubicBezTo>
                            <a:pt x="42" y="104"/>
                            <a:pt x="54" y="105"/>
                            <a:pt x="66" y="102"/>
                          </a:cubicBezTo>
                          <a:cubicBezTo>
                            <a:pt x="73" y="101"/>
                            <a:pt x="79" y="99"/>
                            <a:pt x="85" y="95"/>
                          </a:cubicBezTo>
                          <a:cubicBezTo>
                            <a:pt x="89" y="92"/>
                            <a:pt x="91" y="89"/>
                            <a:pt x="93" y="86"/>
                          </a:cubicBezTo>
                          <a:cubicBezTo>
                            <a:pt x="95" y="82"/>
                            <a:pt x="95" y="79"/>
                            <a:pt x="95" y="75"/>
                          </a:cubicBezTo>
                          <a:cubicBezTo>
                            <a:pt x="74" y="96"/>
                            <a:pt x="30" y="96"/>
                            <a:pt x="9" y="75"/>
                          </a:cubicBezTo>
                          <a:close/>
                        </a:path>
                      </a:pathLst>
                    </a:custGeom>
                    <a:solidFill>
                      <a:srgbClr val="FBA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1" name="Freeform 69">
                      <a:extLst>
                        <a:ext uri="{FF2B5EF4-FFF2-40B4-BE49-F238E27FC236}">
                          <a16:creationId xmlns:a16="http://schemas.microsoft.com/office/drawing/2014/main" id="{A8786854-C7D1-4D25-89DF-D382E7A44FFA}"/>
                        </a:ext>
                      </a:extLst>
                    </p:cNvPr>
                    <p:cNvSpPr>
                      <a:spLocks/>
                    </p:cNvSpPr>
                    <p:nvPr/>
                  </p:nvSpPr>
                  <p:spPr bwMode="auto">
                    <a:xfrm>
                      <a:off x="546100" y="2025650"/>
                      <a:ext cx="114300" cy="152400"/>
                    </a:xfrm>
                    <a:custGeom>
                      <a:avLst/>
                      <a:gdLst>
                        <a:gd name="T0" fmla="*/ 14 w 36"/>
                        <a:gd name="T1" fmla="*/ 7 h 48"/>
                        <a:gd name="T2" fmla="*/ 14 w 36"/>
                        <a:gd name="T3" fmla="*/ 4 h 48"/>
                        <a:gd name="T4" fmla="*/ 18 w 36"/>
                        <a:gd name="T5" fmla="*/ 0 h 48"/>
                        <a:gd name="T6" fmla="*/ 22 w 36"/>
                        <a:gd name="T7" fmla="*/ 4 h 48"/>
                        <a:gd name="T8" fmla="*/ 22 w 36"/>
                        <a:gd name="T9" fmla="*/ 7 h 48"/>
                        <a:gd name="T10" fmla="*/ 31 w 36"/>
                        <a:gd name="T11" fmla="*/ 7 h 48"/>
                        <a:gd name="T12" fmla="*/ 35 w 36"/>
                        <a:gd name="T13" fmla="*/ 9 h 48"/>
                        <a:gd name="T14" fmla="*/ 34 w 36"/>
                        <a:gd name="T15" fmla="*/ 14 h 48"/>
                        <a:gd name="T16" fmla="*/ 30 w 36"/>
                        <a:gd name="T17" fmla="*/ 15 h 48"/>
                        <a:gd name="T18" fmla="*/ 12 w 36"/>
                        <a:gd name="T19" fmla="*/ 15 h 48"/>
                        <a:gd name="T20" fmla="*/ 9 w 36"/>
                        <a:gd name="T21" fmla="*/ 17 h 48"/>
                        <a:gd name="T22" fmla="*/ 11 w 36"/>
                        <a:gd name="T23" fmla="*/ 19 h 48"/>
                        <a:gd name="T24" fmla="*/ 24 w 36"/>
                        <a:gd name="T25" fmla="*/ 19 h 48"/>
                        <a:gd name="T26" fmla="*/ 35 w 36"/>
                        <a:gd name="T27" fmla="*/ 29 h 48"/>
                        <a:gd name="T28" fmla="*/ 34 w 36"/>
                        <a:gd name="T29" fmla="*/ 34 h 48"/>
                        <a:gd name="T30" fmla="*/ 23 w 36"/>
                        <a:gd name="T31" fmla="*/ 41 h 48"/>
                        <a:gd name="T32" fmla="*/ 23 w 36"/>
                        <a:gd name="T33" fmla="*/ 41 h 48"/>
                        <a:gd name="T34" fmla="*/ 22 w 36"/>
                        <a:gd name="T35" fmla="*/ 41 h 48"/>
                        <a:gd name="T36" fmla="*/ 22 w 36"/>
                        <a:gd name="T37" fmla="*/ 43 h 48"/>
                        <a:gd name="T38" fmla="*/ 18 w 36"/>
                        <a:gd name="T39" fmla="*/ 47 h 48"/>
                        <a:gd name="T40" fmla="*/ 14 w 36"/>
                        <a:gd name="T41" fmla="*/ 43 h 48"/>
                        <a:gd name="T42" fmla="*/ 14 w 36"/>
                        <a:gd name="T43" fmla="*/ 41 h 48"/>
                        <a:gd name="T44" fmla="*/ 5 w 36"/>
                        <a:gd name="T45" fmla="*/ 41 h 48"/>
                        <a:gd name="T46" fmla="*/ 1 w 36"/>
                        <a:gd name="T47" fmla="*/ 38 h 48"/>
                        <a:gd name="T48" fmla="*/ 3 w 36"/>
                        <a:gd name="T49" fmla="*/ 33 h 48"/>
                        <a:gd name="T50" fmla="*/ 5 w 36"/>
                        <a:gd name="T51" fmla="*/ 32 h 48"/>
                        <a:gd name="T52" fmla="*/ 24 w 36"/>
                        <a:gd name="T53" fmla="*/ 32 h 48"/>
                        <a:gd name="T54" fmla="*/ 27 w 36"/>
                        <a:gd name="T55" fmla="*/ 30 h 48"/>
                        <a:gd name="T56" fmla="*/ 24 w 36"/>
                        <a:gd name="T57" fmla="*/ 28 h 48"/>
                        <a:gd name="T58" fmla="*/ 12 w 36"/>
                        <a:gd name="T59" fmla="*/ 28 h 48"/>
                        <a:gd name="T60" fmla="*/ 1 w 36"/>
                        <a:gd name="T61" fmla="*/ 19 h 48"/>
                        <a:gd name="T62" fmla="*/ 1 w 36"/>
                        <a:gd name="T63" fmla="*/ 14 h 48"/>
                        <a:gd name="T64" fmla="*/ 12 w 36"/>
                        <a:gd name="T65" fmla="*/ 7 h 48"/>
                        <a:gd name="T66" fmla="*/ 14 w 36"/>
                        <a:gd name="T67"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8">
                          <a:moveTo>
                            <a:pt x="14" y="7"/>
                          </a:moveTo>
                          <a:cubicBezTo>
                            <a:pt x="14" y="6"/>
                            <a:pt x="14" y="5"/>
                            <a:pt x="14" y="4"/>
                          </a:cubicBezTo>
                          <a:cubicBezTo>
                            <a:pt x="14" y="2"/>
                            <a:pt x="16" y="0"/>
                            <a:pt x="18" y="0"/>
                          </a:cubicBezTo>
                          <a:cubicBezTo>
                            <a:pt x="20" y="0"/>
                            <a:pt x="22" y="2"/>
                            <a:pt x="22" y="4"/>
                          </a:cubicBezTo>
                          <a:cubicBezTo>
                            <a:pt x="22" y="5"/>
                            <a:pt x="22" y="6"/>
                            <a:pt x="22" y="7"/>
                          </a:cubicBezTo>
                          <a:cubicBezTo>
                            <a:pt x="25" y="7"/>
                            <a:pt x="28" y="7"/>
                            <a:pt x="31" y="7"/>
                          </a:cubicBezTo>
                          <a:cubicBezTo>
                            <a:pt x="33" y="7"/>
                            <a:pt x="34" y="7"/>
                            <a:pt x="35" y="9"/>
                          </a:cubicBezTo>
                          <a:cubicBezTo>
                            <a:pt x="36" y="11"/>
                            <a:pt x="35" y="12"/>
                            <a:pt x="34" y="14"/>
                          </a:cubicBezTo>
                          <a:cubicBezTo>
                            <a:pt x="33" y="15"/>
                            <a:pt x="32" y="15"/>
                            <a:pt x="30" y="15"/>
                          </a:cubicBezTo>
                          <a:cubicBezTo>
                            <a:pt x="24" y="15"/>
                            <a:pt x="18" y="15"/>
                            <a:pt x="12" y="15"/>
                          </a:cubicBezTo>
                          <a:cubicBezTo>
                            <a:pt x="10" y="15"/>
                            <a:pt x="9" y="16"/>
                            <a:pt x="9" y="17"/>
                          </a:cubicBezTo>
                          <a:cubicBezTo>
                            <a:pt x="9" y="19"/>
                            <a:pt x="10" y="19"/>
                            <a:pt x="11" y="19"/>
                          </a:cubicBezTo>
                          <a:cubicBezTo>
                            <a:pt x="16" y="20"/>
                            <a:pt x="20" y="19"/>
                            <a:pt x="24" y="19"/>
                          </a:cubicBezTo>
                          <a:cubicBezTo>
                            <a:pt x="29" y="19"/>
                            <a:pt x="34" y="24"/>
                            <a:pt x="35" y="29"/>
                          </a:cubicBezTo>
                          <a:cubicBezTo>
                            <a:pt x="35" y="31"/>
                            <a:pt x="35" y="33"/>
                            <a:pt x="34" y="34"/>
                          </a:cubicBezTo>
                          <a:cubicBezTo>
                            <a:pt x="32" y="38"/>
                            <a:pt x="29" y="41"/>
                            <a:pt x="23" y="41"/>
                          </a:cubicBezTo>
                          <a:cubicBezTo>
                            <a:pt x="23" y="41"/>
                            <a:pt x="23" y="41"/>
                            <a:pt x="23" y="41"/>
                          </a:cubicBezTo>
                          <a:cubicBezTo>
                            <a:pt x="22" y="41"/>
                            <a:pt x="22" y="41"/>
                            <a:pt x="22" y="41"/>
                          </a:cubicBezTo>
                          <a:cubicBezTo>
                            <a:pt x="22" y="42"/>
                            <a:pt x="22" y="42"/>
                            <a:pt x="22" y="43"/>
                          </a:cubicBezTo>
                          <a:cubicBezTo>
                            <a:pt x="22" y="46"/>
                            <a:pt x="20" y="48"/>
                            <a:pt x="18" y="47"/>
                          </a:cubicBezTo>
                          <a:cubicBezTo>
                            <a:pt x="16" y="47"/>
                            <a:pt x="14" y="46"/>
                            <a:pt x="14" y="43"/>
                          </a:cubicBezTo>
                          <a:cubicBezTo>
                            <a:pt x="14" y="42"/>
                            <a:pt x="14" y="42"/>
                            <a:pt x="14" y="41"/>
                          </a:cubicBezTo>
                          <a:cubicBezTo>
                            <a:pt x="11" y="41"/>
                            <a:pt x="8" y="41"/>
                            <a:pt x="5" y="41"/>
                          </a:cubicBezTo>
                          <a:cubicBezTo>
                            <a:pt x="3" y="41"/>
                            <a:pt x="1" y="40"/>
                            <a:pt x="1" y="38"/>
                          </a:cubicBezTo>
                          <a:cubicBezTo>
                            <a:pt x="0" y="36"/>
                            <a:pt x="1" y="34"/>
                            <a:pt x="3" y="33"/>
                          </a:cubicBezTo>
                          <a:cubicBezTo>
                            <a:pt x="3" y="33"/>
                            <a:pt x="4" y="32"/>
                            <a:pt x="5" y="32"/>
                          </a:cubicBezTo>
                          <a:cubicBezTo>
                            <a:pt x="12" y="32"/>
                            <a:pt x="18" y="32"/>
                            <a:pt x="24" y="32"/>
                          </a:cubicBezTo>
                          <a:cubicBezTo>
                            <a:pt x="26" y="32"/>
                            <a:pt x="27" y="32"/>
                            <a:pt x="27" y="30"/>
                          </a:cubicBezTo>
                          <a:cubicBezTo>
                            <a:pt x="27" y="29"/>
                            <a:pt x="26" y="28"/>
                            <a:pt x="24" y="28"/>
                          </a:cubicBezTo>
                          <a:cubicBezTo>
                            <a:pt x="20" y="28"/>
                            <a:pt x="16" y="28"/>
                            <a:pt x="12" y="28"/>
                          </a:cubicBezTo>
                          <a:cubicBezTo>
                            <a:pt x="7" y="28"/>
                            <a:pt x="2" y="24"/>
                            <a:pt x="1" y="19"/>
                          </a:cubicBezTo>
                          <a:cubicBezTo>
                            <a:pt x="1" y="17"/>
                            <a:pt x="1" y="16"/>
                            <a:pt x="1" y="14"/>
                          </a:cubicBezTo>
                          <a:cubicBezTo>
                            <a:pt x="3" y="10"/>
                            <a:pt x="8" y="6"/>
                            <a:pt x="12" y="7"/>
                          </a:cubicBezTo>
                          <a:cubicBezTo>
                            <a:pt x="13" y="7"/>
                            <a:pt x="13" y="7"/>
                            <a:pt x="14" y="7"/>
                          </a:cubicBezTo>
                          <a:close/>
                        </a:path>
                      </a:pathLst>
                    </a:custGeom>
                    <a:solidFill>
                      <a:srgbClr val="FBA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67" name="Freeform 70">
                    <a:extLst>
                      <a:ext uri="{FF2B5EF4-FFF2-40B4-BE49-F238E27FC236}">
                        <a16:creationId xmlns:a16="http://schemas.microsoft.com/office/drawing/2014/main" id="{2BBFD20E-EDC3-44F4-995A-C5DBFC5032BE}"/>
                      </a:ext>
                    </a:extLst>
                  </p:cNvPr>
                  <p:cNvSpPr>
                    <a:spLocks/>
                  </p:cNvSpPr>
                  <p:nvPr/>
                </p:nvSpPr>
                <p:spPr bwMode="auto">
                  <a:xfrm>
                    <a:off x="438150" y="2079625"/>
                    <a:ext cx="355600" cy="396875"/>
                  </a:xfrm>
                  <a:custGeom>
                    <a:avLst/>
                    <a:gdLst>
                      <a:gd name="T0" fmla="*/ 112 w 112"/>
                      <a:gd name="T1" fmla="*/ 67 h 125"/>
                      <a:gd name="T2" fmla="*/ 112 w 112"/>
                      <a:gd name="T3" fmla="*/ 81 h 125"/>
                      <a:gd name="T4" fmla="*/ 101 w 112"/>
                      <a:gd name="T5" fmla="*/ 91 h 125"/>
                      <a:gd name="T6" fmla="*/ 100 w 112"/>
                      <a:gd name="T7" fmla="*/ 92 h 125"/>
                      <a:gd name="T8" fmla="*/ 95 w 112"/>
                      <a:gd name="T9" fmla="*/ 100 h 125"/>
                      <a:gd name="T10" fmla="*/ 87 w 112"/>
                      <a:gd name="T11" fmla="*/ 105 h 125"/>
                      <a:gd name="T12" fmla="*/ 67 w 112"/>
                      <a:gd name="T13" fmla="*/ 113 h 125"/>
                      <a:gd name="T14" fmla="*/ 66 w 112"/>
                      <a:gd name="T15" fmla="*/ 115 h 125"/>
                      <a:gd name="T16" fmla="*/ 60 w 112"/>
                      <a:gd name="T17" fmla="*/ 122 h 125"/>
                      <a:gd name="T18" fmla="*/ 51 w 112"/>
                      <a:gd name="T19" fmla="*/ 124 h 125"/>
                      <a:gd name="T20" fmla="*/ 42 w 112"/>
                      <a:gd name="T21" fmla="*/ 118 h 125"/>
                      <a:gd name="T22" fmla="*/ 48 w 112"/>
                      <a:gd name="T23" fmla="*/ 109 h 125"/>
                      <a:gd name="T24" fmla="*/ 57 w 112"/>
                      <a:gd name="T25" fmla="*/ 107 h 125"/>
                      <a:gd name="T26" fmla="*/ 63 w 112"/>
                      <a:gd name="T27" fmla="*/ 108 h 125"/>
                      <a:gd name="T28" fmla="*/ 64 w 112"/>
                      <a:gd name="T29" fmla="*/ 108 h 125"/>
                      <a:gd name="T30" fmla="*/ 86 w 112"/>
                      <a:gd name="T31" fmla="*/ 100 h 125"/>
                      <a:gd name="T32" fmla="*/ 96 w 112"/>
                      <a:gd name="T33" fmla="*/ 89 h 125"/>
                      <a:gd name="T34" fmla="*/ 95 w 112"/>
                      <a:gd name="T35" fmla="*/ 88 h 125"/>
                      <a:gd name="T36" fmla="*/ 93 w 112"/>
                      <a:gd name="T37" fmla="*/ 81 h 125"/>
                      <a:gd name="T38" fmla="*/ 93 w 112"/>
                      <a:gd name="T39" fmla="*/ 53 h 125"/>
                      <a:gd name="T40" fmla="*/ 97 w 112"/>
                      <a:gd name="T41" fmla="*/ 45 h 125"/>
                      <a:gd name="T42" fmla="*/ 97 w 112"/>
                      <a:gd name="T43" fmla="*/ 43 h 125"/>
                      <a:gd name="T44" fmla="*/ 70 w 112"/>
                      <a:gd name="T45" fmla="*/ 12 h 125"/>
                      <a:gd name="T46" fmla="*/ 57 w 112"/>
                      <a:gd name="T47" fmla="*/ 9 h 125"/>
                      <a:gd name="T48" fmla="*/ 15 w 112"/>
                      <a:gd name="T49" fmla="*/ 43 h 125"/>
                      <a:gd name="T50" fmla="*/ 16 w 112"/>
                      <a:gd name="T51" fmla="*/ 45 h 125"/>
                      <a:gd name="T52" fmla="*/ 20 w 112"/>
                      <a:gd name="T53" fmla="*/ 53 h 125"/>
                      <a:gd name="T54" fmla="*/ 20 w 112"/>
                      <a:gd name="T55" fmla="*/ 81 h 125"/>
                      <a:gd name="T56" fmla="*/ 12 w 112"/>
                      <a:gd name="T57" fmla="*/ 91 h 125"/>
                      <a:gd name="T58" fmla="*/ 1 w 112"/>
                      <a:gd name="T59" fmla="*/ 83 h 125"/>
                      <a:gd name="T60" fmla="*/ 0 w 112"/>
                      <a:gd name="T61" fmla="*/ 80 h 125"/>
                      <a:gd name="T62" fmla="*/ 0 w 112"/>
                      <a:gd name="T63" fmla="*/ 53 h 125"/>
                      <a:gd name="T64" fmla="*/ 8 w 112"/>
                      <a:gd name="T65" fmla="*/ 43 h 125"/>
                      <a:gd name="T66" fmla="*/ 9 w 112"/>
                      <a:gd name="T67" fmla="*/ 42 h 125"/>
                      <a:gd name="T68" fmla="*/ 20 w 112"/>
                      <a:gd name="T69" fmla="*/ 19 h 125"/>
                      <a:gd name="T70" fmla="*/ 50 w 112"/>
                      <a:gd name="T71" fmla="*/ 3 h 125"/>
                      <a:gd name="T72" fmla="*/ 103 w 112"/>
                      <a:gd name="T73" fmla="*/ 39 h 125"/>
                      <a:gd name="T74" fmla="*/ 104 w 112"/>
                      <a:gd name="T75" fmla="*/ 42 h 125"/>
                      <a:gd name="T76" fmla="*/ 105 w 112"/>
                      <a:gd name="T77" fmla="*/ 43 h 125"/>
                      <a:gd name="T78" fmla="*/ 112 w 112"/>
                      <a:gd name="T79" fmla="*/ 53 h 125"/>
                      <a:gd name="T80" fmla="*/ 112 w 112"/>
                      <a:gd name="T81" fmla="*/ 6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5">
                        <a:moveTo>
                          <a:pt x="112" y="67"/>
                        </a:moveTo>
                        <a:cubicBezTo>
                          <a:pt x="112" y="72"/>
                          <a:pt x="112" y="76"/>
                          <a:pt x="112" y="81"/>
                        </a:cubicBezTo>
                        <a:cubicBezTo>
                          <a:pt x="112" y="87"/>
                          <a:pt x="107" y="92"/>
                          <a:pt x="101" y="91"/>
                        </a:cubicBezTo>
                        <a:cubicBezTo>
                          <a:pt x="100" y="92"/>
                          <a:pt x="100" y="92"/>
                          <a:pt x="100" y="92"/>
                        </a:cubicBezTo>
                        <a:cubicBezTo>
                          <a:pt x="99" y="94"/>
                          <a:pt x="97" y="97"/>
                          <a:pt x="95" y="100"/>
                        </a:cubicBezTo>
                        <a:cubicBezTo>
                          <a:pt x="93" y="102"/>
                          <a:pt x="90" y="104"/>
                          <a:pt x="87" y="105"/>
                        </a:cubicBezTo>
                        <a:cubicBezTo>
                          <a:pt x="81" y="108"/>
                          <a:pt x="74" y="111"/>
                          <a:pt x="67" y="113"/>
                        </a:cubicBezTo>
                        <a:cubicBezTo>
                          <a:pt x="66" y="114"/>
                          <a:pt x="66" y="114"/>
                          <a:pt x="66" y="115"/>
                        </a:cubicBezTo>
                        <a:cubicBezTo>
                          <a:pt x="66" y="118"/>
                          <a:pt x="63" y="121"/>
                          <a:pt x="60" y="122"/>
                        </a:cubicBezTo>
                        <a:cubicBezTo>
                          <a:pt x="57" y="123"/>
                          <a:pt x="54" y="123"/>
                          <a:pt x="51" y="124"/>
                        </a:cubicBezTo>
                        <a:cubicBezTo>
                          <a:pt x="47" y="125"/>
                          <a:pt x="43" y="122"/>
                          <a:pt x="42" y="118"/>
                        </a:cubicBezTo>
                        <a:cubicBezTo>
                          <a:pt x="41" y="114"/>
                          <a:pt x="44" y="110"/>
                          <a:pt x="48" y="109"/>
                        </a:cubicBezTo>
                        <a:cubicBezTo>
                          <a:pt x="51" y="108"/>
                          <a:pt x="54" y="107"/>
                          <a:pt x="57" y="107"/>
                        </a:cubicBezTo>
                        <a:cubicBezTo>
                          <a:pt x="59" y="106"/>
                          <a:pt x="61" y="107"/>
                          <a:pt x="63" y="108"/>
                        </a:cubicBezTo>
                        <a:cubicBezTo>
                          <a:pt x="64" y="108"/>
                          <a:pt x="64" y="108"/>
                          <a:pt x="64" y="108"/>
                        </a:cubicBezTo>
                        <a:cubicBezTo>
                          <a:pt x="71" y="106"/>
                          <a:pt x="79" y="103"/>
                          <a:pt x="86" y="100"/>
                        </a:cubicBezTo>
                        <a:cubicBezTo>
                          <a:pt x="90" y="98"/>
                          <a:pt x="93" y="94"/>
                          <a:pt x="96" y="89"/>
                        </a:cubicBezTo>
                        <a:cubicBezTo>
                          <a:pt x="95" y="88"/>
                          <a:pt x="95" y="88"/>
                          <a:pt x="95" y="88"/>
                        </a:cubicBezTo>
                        <a:cubicBezTo>
                          <a:pt x="93" y="86"/>
                          <a:pt x="93" y="84"/>
                          <a:pt x="93" y="81"/>
                        </a:cubicBezTo>
                        <a:cubicBezTo>
                          <a:pt x="93" y="71"/>
                          <a:pt x="93" y="62"/>
                          <a:pt x="93" y="53"/>
                        </a:cubicBezTo>
                        <a:cubicBezTo>
                          <a:pt x="93" y="50"/>
                          <a:pt x="94" y="47"/>
                          <a:pt x="97" y="45"/>
                        </a:cubicBezTo>
                        <a:cubicBezTo>
                          <a:pt x="97" y="44"/>
                          <a:pt x="97" y="44"/>
                          <a:pt x="97" y="43"/>
                        </a:cubicBezTo>
                        <a:cubicBezTo>
                          <a:pt x="94" y="28"/>
                          <a:pt x="85" y="17"/>
                          <a:pt x="70" y="12"/>
                        </a:cubicBezTo>
                        <a:cubicBezTo>
                          <a:pt x="66" y="10"/>
                          <a:pt x="62" y="10"/>
                          <a:pt x="57" y="9"/>
                        </a:cubicBezTo>
                        <a:cubicBezTo>
                          <a:pt x="40" y="8"/>
                          <a:pt x="19" y="21"/>
                          <a:pt x="15" y="43"/>
                        </a:cubicBezTo>
                        <a:cubicBezTo>
                          <a:pt x="15" y="44"/>
                          <a:pt x="15" y="44"/>
                          <a:pt x="16" y="45"/>
                        </a:cubicBezTo>
                        <a:cubicBezTo>
                          <a:pt x="18" y="47"/>
                          <a:pt x="20" y="49"/>
                          <a:pt x="20" y="53"/>
                        </a:cubicBezTo>
                        <a:cubicBezTo>
                          <a:pt x="20" y="62"/>
                          <a:pt x="20" y="72"/>
                          <a:pt x="20" y="81"/>
                        </a:cubicBezTo>
                        <a:cubicBezTo>
                          <a:pt x="20" y="86"/>
                          <a:pt x="16" y="90"/>
                          <a:pt x="12" y="91"/>
                        </a:cubicBezTo>
                        <a:cubicBezTo>
                          <a:pt x="6" y="91"/>
                          <a:pt x="2" y="88"/>
                          <a:pt x="1" y="83"/>
                        </a:cubicBezTo>
                        <a:cubicBezTo>
                          <a:pt x="0" y="82"/>
                          <a:pt x="0" y="81"/>
                          <a:pt x="0" y="80"/>
                        </a:cubicBezTo>
                        <a:cubicBezTo>
                          <a:pt x="0" y="71"/>
                          <a:pt x="0" y="62"/>
                          <a:pt x="0" y="53"/>
                        </a:cubicBezTo>
                        <a:cubicBezTo>
                          <a:pt x="0" y="48"/>
                          <a:pt x="3" y="44"/>
                          <a:pt x="8" y="43"/>
                        </a:cubicBezTo>
                        <a:cubicBezTo>
                          <a:pt x="9" y="42"/>
                          <a:pt x="9" y="42"/>
                          <a:pt x="9" y="42"/>
                        </a:cubicBezTo>
                        <a:cubicBezTo>
                          <a:pt x="11" y="33"/>
                          <a:pt x="14" y="25"/>
                          <a:pt x="20" y="19"/>
                        </a:cubicBezTo>
                        <a:cubicBezTo>
                          <a:pt x="28" y="10"/>
                          <a:pt x="38" y="5"/>
                          <a:pt x="50" y="3"/>
                        </a:cubicBezTo>
                        <a:cubicBezTo>
                          <a:pt x="74" y="0"/>
                          <a:pt x="97" y="16"/>
                          <a:pt x="103" y="39"/>
                        </a:cubicBezTo>
                        <a:cubicBezTo>
                          <a:pt x="103" y="40"/>
                          <a:pt x="103" y="41"/>
                          <a:pt x="104" y="42"/>
                        </a:cubicBezTo>
                        <a:cubicBezTo>
                          <a:pt x="104" y="43"/>
                          <a:pt x="104" y="43"/>
                          <a:pt x="105" y="43"/>
                        </a:cubicBezTo>
                        <a:cubicBezTo>
                          <a:pt x="109" y="44"/>
                          <a:pt x="112" y="48"/>
                          <a:pt x="112" y="53"/>
                        </a:cubicBezTo>
                        <a:cubicBezTo>
                          <a:pt x="112" y="58"/>
                          <a:pt x="112" y="62"/>
                          <a:pt x="112" y="67"/>
                        </a:cubicBezTo>
                        <a:close/>
                      </a:path>
                    </a:pathLst>
                  </a:custGeom>
                  <a:solidFill>
                    <a:srgbClr val="599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68" name="Group 667">
                    <a:extLst>
                      <a:ext uri="{FF2B5EF4-FFF2-40B4-BE49-F238E27FC236}">
                        <a16:creationId xmlns:a16="http://schemas.microsoft.com/office/drawing/2014/main" id="{59F6FD4A-66DE-462F-9B77-13C3054762CC}"/>
                      </a:ext>
                    </a:extLst>
                  </p:cNvPr>
                  <p:cNvGrpSpPr/>
                  <p:nvPr/>
                </p:nvGrpSpPr>
                <p:grpSpPr>
                  <a:xfrm>
                    <a:off x="409575" y="3214688"/>
                    <a:ext cx="415925" cy="412750"/>
                    <a:chOff x="409575" y="3554413"/>
                    <a:chExt cx="415925" cy="412750"/>
                  </a:xfrm>
                </p:grpSpPr>
                <p:sp>
                  <p:nvSpPr>
                    <p:cNvPr id="892" name="Freeform 71">
                      <a:extLst>
                        <a:ext uri="{FF2B5EF4-FFF2-40B4-BE49-F238E27FC236}">
                          <a16:creationId xmlns:a16="http://schemas.microsoft.com/office/drawing/2014/main" id="{232843B2-EEC9-4548-8E4D-7DD24DCE453E}"/>
                        </a:ext>
                      </a:extLst>
                    </p:cNvPr>
                    <p:cNvSpPr>
                      <a:spLocks noEditPoints="1"/>
                    </p:cNvSpPr>
                    <p:nvPr/>
                  </p:nvSpPr>
                  <p:spPr bwMode="auto">
                    <a:xfrm>
                      <a:off x="425450" y="3570288"/>
                      <a:ext cx="381000" cy="381000"/>
                    </a:xfrm>
                    <a:custGeom>
                      <a:avLst/>
                      <a:gdLst>
                        <a:gd name="T0" fmla="*/ 120 w 120"/>
                        <a:gd name="T1" fmla="*/ 60 h 120"/>
                        <a:gd name="T2" fmla="*/ 60 w 120"/>
                        <a:gd name="T3" fmla="*/ 120 h 120"/>
                        <a:gd name="T4" fmla="*/ 0 w 120"/>
                        <a:gd name="T5" fmla="*/ 60 h 120"/>
                        <a:gd name="T6" fmla="*/ 60 w 120"/>
                        <a:gd name="T7" fmla="*/ 0 h 120"/>
                        <a:gd name="T8" fmla="*/ 120 w 120"/>
                        <a:gd name="T9" fmla="*/ 60 h 120"/>
                        <a:gd name="T10" fmla="*/ 116 w 120"/>
                        <a:gd name="T11" fmla="*/ 60 h 120"/>
                        <a:gd name="T12" fmla="*/ 60 w 120"/>
                        <a:gd name="T13" fmla="*/ 4 h 120"/>
                        <a:gd name="T14" fmla="*/ 4 w 120"/>
                        <a:gd name="T15" fmla="*/ 60 h 120"/>
                        <a:gd name="T16" fmla="*/ 60 w 120"/>
                        <a:gd name="T17" fmla="*/ 116 h 120"/>
                        <a:gd name="T18" fmla="*/ 116 w 120"/>
                        <a:gd name="T19"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120" y="60"/>
                          </a:moveTo>
                          <a:cubicBezTo>
                            <a:pt x="120" y="93"/>
                            <a:pt x="93" y="120"/>
                            <a:pt x="60" y="120"/>
                          </a:cubicBezTo>
                          <a:cubicBezTo>
                            <a:pt x="27" y="120"/>
                            <a:pt x="0" y="93"/>
                            <a:pt x="0" y="60"/>
                          </a:cubicBezTo>
                          <a:cubicBezTo>
                            <a:pt x="0" y="27"/>
                            <a:pt x="27" y="0"/>
                            <a:pt x="60" y="0"/>
                          </a:cubicBezTo>
                          <a:cubicBezTo>
                            <a:pt x="93" y="0"/>
                            <a:pt x="120" y="27"/>
                            <a:pt x="120" y="60"/>
                          </a:cubicBezTo>
                          <a:close/>
                          <a:moveTo>
                            <a:pt x="116" y="60"/>
                          </a:moveTo>
                          <a:cubicBezTo>
                            <a:pt x="116" y="30"/>
                            <a:pt x="91" y="4"/>
                            <a:pt x="60" y="4"/>
                          </a:cubicBezTo>
                          <a:cubicBezTo>
                            <a:pt x="30" y="4"/>
                            <a:pt x="5" y="29"/>
                            <a:pt x="4" y="60"/>
                          </a:cubicBezTo>
                          <a:cubicBezTo>
                            <a:pt x="4" y="90"/>
                            <a:pt x="29" y="116"/>
                            <a:pt x="60" y="116"/>
                          </a:cubicBezTo>
                          <a:cubicBezTo>
                            <a:pt x="91" y="116"/>
                            <a:pt x="116" y="91"/>
                            <a:pt x="116" y="60"/>
                          </a:cubicBez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3" name="Freeform 72">
                      <a:extLst>
                        <a:ext uri="{FF2B5EF4-FFF2-40B4-BE49-F238E27FC236}">
                          <a16:creationId xmlns:a16="http://schemas.microsoft.com/office/drawing/2014/main" id="{57B19A8C-A79B-4B51-90E2-2FB3AEA34797}"/>
                        </a:ext>
                      </a:extLst>
                    </p:cNvPr>
                    <p:cNvSpPr>
                      <a:spLocks noEditPoints="1"/>
                    </p:cNvSpPr>
                    <p:nvPr/>
                  </p:nvSpPr>
                  <p:spPr bwMode="auto">
                    <a:xfrm>
                      <a:off x="422275" y="3567113"/>
                      <a:ext cx="387350" cy="387350"/>
                    </a:xfrm>
                    <a:custGeom>
                      <a:avLst/>
                      <a:gdLst>
                        <a:gd name="T0" fmla="*/ 121 w 122"/>
                        <a:gd name="T1" fmla="*/ 61 h 122"/>
                        <a:gd name="T2" fmla="*/ 120 w 122"/>
                        <a:gd name="T3" fmla="*/ 61 h 122"/>
                        <a:gd name="T4" fmla="*/ 120 w 122"/>
                        <a:gd name="T5" fmla="*/ 61 h 122"/>
                        <a:gd name="T6" fmla="*/ 61 w 122"/>
                        <a:gd name="T7" fmla="*/ 120 h 122"/>
                        <a:gd name="T8" fmla="*/ 61 w 122"/>
                        <a:gd name="T9" fmla="*/ 120 h 122"/>
                        <a:gd name="T10" fmla="*/ 61 w 122"/>
                        <a:gd name="T11" fmla="*/ 120 h 122"/>
                        <a:gd name="T12" fmla="*/ 2 w 122"/>
                        <a:gd name="T13" fmla="*/ 61 h 122"/>
                        <a:gd name="T14" fmla="*/ 2 w 122"/>
                        <a:gd name="T15" fmla="*/ 61 h 122"/>
                        <a:gd name="T16" fmla="*/ 61 w 122"/>
                        <a:gd name="T17" fmla="*/ 2 h 122"/>
                        <a:gd name="T18" fmla="*/ 61 w 122"/>
                        <a:gd name="T19" fmla="*/ 2 h 122"/>
                        <a:gd name="T20" fmla="*/ 120 w 122"/>
                        <a:gd name="T21" fmla="*/ 61 h 122"/>
                        <a:gd name="T22" fmla="*/ 121 w 122"/>
                        <a:gd name="T23" fmla="*/ 61 h 122"/>
                        <a:gd name="T24" fmla="*/ 122 w 122"/>
                        <a:gd name="T25" fmla="*/ 61 h 122"/>
                        <a:gd name="T26" fmla="*/ 61 w 122"/>
                        <a:gd name="T27" fmla="*/ 0 h 122"/>
                        <a:gd name="T28" fmla="*/ 61 w 122"/>
                        <a:gd name="T29" fmla="*/ 0 h 122"/>
                        <a:gd name="T30" fmla="*/ 0 w 122"/>
                        <a:gd name="T31" fmla="*/ 61 h 122"/>
                        <a:gd name="T32" fmla="*/ 0 w 122"/>
                        <a:gd name="T33" fmla="*/ 61 h 122"/>
                        <a:gd name="T34" fmla="*/ 61 w 122"/>
                        <a:gd name="T35" fmla="*/ 122 h 122"/>
                        <a:gd name="T36" fmla="*/ 61 w 122"/>
                        <a:gd name="T37" fmla="*/ 122 h 122"/>
                        <a:gd name="T38" fmla="*/ 61 w 122"/>
                        <a:gd name="T39" fmla="*/ 122 h 122"/>
                        <a:gd name="T40" fmla="*/ 122 w 122"/>
                        <a:gd name="T41" fmla="*/ 61 h 122"/>
                        <a:gd name="T42" fmla="*/ 122 w 122"/>
                        <a:gd name="T43" fmla="*/ 61 h 122"/>
                        <a:gd name="T44" fmla="*/ 121 w 122"/>
                        <a:gd name="T45" fmla="*/ 61 h 122"/>
                        <a:gd name="T46" fmla="*/ 117 w 122"/>
                        <a:gd name="T47" fmla="*/ 61 h 122"/>
                        <a:gd name="T48" fmla="*/ 118 w 122"/>
                        <a:gd name="T49" fmla="*/ 61 h 122"/>
                        <a:gd name="T50" fmla="*/ 118 w 122"/>
                        <a:gd name="T51" fmla="*/ 61 h 122"/>
                        <a:gd name="T52" fmla="*/ 61 w 122"/>
                        <a:gd name="T53" fmla="*/ 4 h 122"/>
                        <a:gd name="T54" fmla="*/ 61 w 122"/>
                        <a:gd name="T55" fmla="*/ 4 h 122"/>
                        <a:gd name="T56" fmla="*/ 61 w 122"/>
                        <a:gd name="T57" fmla="*/ 4 h 122"/>
                        <a:gd name="T58" fmla="*/ 4 w 122"/>
                        <a:gd name="T59" fmla="*/ 61 h 122"/>
                        <a:gd name="T60" fmla="*/ 4 w 122"/>
                        <a:gd name="T61" fmla="*/ 61 h 122"/>
                        <a:gd name="T62" fmla="*/ 61 w 122"/>
                        <a:gd name="T63" fmla="*/ 118 h 122"/>
                        <a:gd name="T64" fmla="*/ 61 w 122"/>
                        <a:gd name="T65" fmla="*/ 118 h 122"/>
                        <a:gd name="T66" fmla="*/ 61 w 122"/>
                        <a:gd name="T67" fmla="*/ 118 h 122"/>
                        <a:gd name="T68" fmla="*/ 118 w 122"/>
                        <a:gd name="T69" fmla="*/ 61 h 122"/>
                        <a:gd name="T70" fmla="*/ 117 w 122"/>
                        <a:gd name="T71" fmla="*/ 61 h 122"/>
                        <a:gd name="T72" fmla="*/ 116 w 122"/>
                        <a:gd name="T73" fmla="*/ 61 h 122"/>
                        <a:gd name="T74" fmla="*/ 61 w 122"/>
                        <a:gd name="T75" fmla="*/ 116 h 122"/>
                        <a:gd name="T76" fmla="*/ 61 w 122"/>
                        <a:gd name="T77" fmla="*/ 116 h 122"/>
                        <a:gd name="T78" fmla="*/ 61 w 122"/>
                        <a:gd name="T79" fmla="*/ 116 h 122"/>
                        <a:gd name="T80" fmla="*/ 6 w 122"/>
                        <a:gd name="T81" fmla="*/ 61 h 122"/>
                        <a:gd name="T82" fmla="*/ 6 w 122"/>
                        <a:gd name="T83" fmla="*/ 61 h 122"/>
                        <a:gd name="T84" fmla="*/ 61 w 122"/>
                        <a:gd name="T85" fmla="*/ 6 h 122"/>
                        <a:gd name="T86" fmla="*/ 61 w 122"/>
                        <a:gd name="T87" fmla="*/ 6 h 122"/>
                        <a:gd name="T88" fmla="*/ 61 w 122"/>
                        <a:gd name="T89" fmla="*/ 6 h 122"/>
                        <a:gd name="T90" fmla="*/ 116 w 122"/>
                        <a:gd name="T91" fmla="*/ 61 h 122"/>
                        <a:gd name="T92" fmla="*/ 116 w 122"/>
                        <a:gd name="T93" fmla="*/ 61 h 122"/>
                        <a:gd name="T94" fmla="*/ 117 w 122"/>
                        <a:gd name="T95"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2">
                          <a:moveTo>
                            <a:pt x="121" y="61"/>
                          </a:moveTo>
                          <a:cubicBezTo>
                            <a:pt x="120" y="61"/>
                            <a:pt x="120" y="61"/>
                            <a:pt x="120" y="61"/>
                          </a:cubicBezTo>
                          <a:cubicBezTo>
                            <a:pt x="120" y="61"/>
                            <a:pt x="120" y="61"/>
                            <a:pt x="120" y="61"/>
                          </a:cubicBezTo>
                          <a:cubicBezTo>
                            <a:pt x="120" y="93"/>
                            <a:pt x="94" y="120"/>
                            <a:pt x="61" y="120"/>
                          </a:cubicBezTo>
                          <a:cubicBezTo>
                            <a:pt x="61" y="120"/>
                            <a:pt x="61" y="120"/>
                            <a:pt x="61" y="120"/>
                          </a:cubicBezTo>
                          <a:cubicBezTo>
                            <a:pt x="61" y="120"/>
                            <a:pt x="61" y="120"/>
                            <a:pt x="61" y="120"/>
                          </a:cubicBezTo>
                          <a:cubicBezTo>
                            <a:pt x="29" y="120"/>
                            <a:pt x="2" y="94"/>
                            <a:pt x="2" y="61"/>
                          </a:cubicBezTo>
                          <a:cubicBezTo>
                            <a:pt x="2" y="61"/>
                            <a:pt x="2" y="61"/>
                            <a:pt x="2" y="61"/>
                          </a:cubicBezTo>
                          <a:cubicBezTo>
                            <a:pt x="2" y="29"/>
                            <a:pt x="29" y="2"/>
                            <a:pt x="61" y="2"/>
                          </a:cubicBezTo>
                          <a:cubicBezTo>
                            <a:pt x="61" y="2"/>
                            <a:pt x="61" y="2"/>
                            <a:pt x="61" y="2"/>
                          </a:cubicBezTo>
                          <a:cubicBezTo>
                            <a:pt x="94" y="2"/>
                            <a:pt x="120" y="28"/>
                            <a:pt x="120" y="61"/>
                          </a:cubicBezTo>
                          <a:cubicBezTo>
                            <a:pt x="121" y="61"/>
                            <a:pt x="121" y="61"/>
                            <a:pt x="121" y="61"/>
                          </a:cubicBezTo>
                          <a:cubicBezTo>
                            <a:pt x="122" y="61"/>
                            <a:pt x="122" y="61"/>
                            <a:pt x="122" y="61"/>
                          </a:cubicBezTo>
                          <a:cubicBezTo>
                            <a:pt x="122" y="27"/>
                            <a:pt x="95" y="0"/>
                            <a:pt x="61" y="0"/>
                          </a:cubicBezTo>
                          <a:cubicBezTo>
                            <a:pt x="61" y="0"/>
                            <a:pt x="61" y="0"/>
                            <a:pt x="61" y="0"/>
                          </a:cubicBezTo>
                          <a:cubicBezTo>
                            <a:pt x="28" y="0"/>
                            <a:pt x="0" y="27"/>
                            <a:pt x="0" y="61"/>
                          </a:cubicBezTo>
                          <a:cubicBezTo>
                            <a:pt x="0" y="61"/>
                            <a:pt x="0" y="61"/>
                            <a:pt x="0" y="61"/>
                          </a:cubicBezTo>
                          <a:cubicBezTo>
                            <a:pt x="0" y="95"/>
                            <a:pt x="28" y="122"/>
                            <a:pt x="61" y="122"/>
                          </a:cubicBezTo>
                          <a:cubicBezTo>
                            <a:pt x="61" y="122"/>
                            <a:pt x="61" y="122"/>
                            <a:pt x="61" y="122"/>
                          </a:cubicBezTo>
                          <a:cubicBezTo>
                            <a:pt x="61" y="122"/>
                            <a:pt x="61" y="122"/>
                            <a:pt x="61" y="122"/>
                          </a:cubicBezTo>
                          <a:cubicBezTo>
                            <a:pt x="95" y="122"/>
                            <a:pt x="122" y="95"/>
                            <a:pt x="122" y="61"/>
                          </a:cubicBezTo>
                          <a:cubicBezTo>
                            <a:pt x="122" y="61"/>
                            <a:pt x="122" y="61"/>
                            <a:pt x="122" y="61"/>
                          </a:cubicBezTo>
                          <a:lnTo>
                            <a:pt x="121" y="61"/>
                          </a:lnTo>
                          <a:close/>
                          <a:moveTo>
                            <a:pt x="117" y="61"/>
                          </a:moveTo>
                          <a:cubicBezTo>
                            <a:pt x="118" y="61"/>
                            <a:pt x="118" y="61"/>
                            <a:pt x="118" y="61"/>
                          </a:cubicBezTo>
                          <a:cubicBezTo>
                            <a:pt x="118" y="61"/>
                            <a:pt x="118" y="61"/>
                            <a:pt x="118" y="61"/>
                          </a:cubicBezTo>
                          <a:cubicBezTo>
                            <a:pt x="118" y="30"/>
                            <a:pt x="93" y="4"/>
                            <a:pt x="61" y="4"/>
                          </a:cubicBezTo>
                          <a:cubicBezTo>
                            <a:pt x="61" y="4"/>
                            <a:pt x="61" y="4"/>
                            <a:pt x="61" y="4"/>
                          </a:cubicBezTo>
                          <a:cubicBezTo>
                            <a:pt x="61" y="4"/>
                            <a:pt x="61" y="4"/>
                            <a:pt x="61" y="4"/>
                          </a:cubicBezTo>
                          <a:cubicBezTo>
                            <a:pt x="30" y="4"/>
                            <a:pt x="5" y="30"/>
                            <a:pt x="4" y="61"/>
                          </a:cubicBezTo>
                          <a:cubicBezTo>
                            <a:pt x="4" y="61"/>
                            <a:pt x="4" y="61"/>
                            <a:pt x="4" y="61"/>
                          </a:cubicBezTo>
                          <a:cubicBezTo>
                            <a:pt x="4" y="92"/>
                            <a:pt x="30" y="118"/>
                            <a:pt x="61" y="118"/>
                          </a:cubicBezTo>
                          <a:cubicBezTo>
                            <a:pt x="61" y="118"/>
                            <a:pt x="61" y="118"/>
                            <a:pt x="61" y="118"/>
                          </a:cubicBezTo>
                          <a:cubicBezTo>
                            <a:pt x="61" y="118"/>
                            <a:pt x="61" y="118"/>
                            <a:pt x="61" y="118"/>
                          </a:cubicBezTo>
                          <a:cubicBezTo>
                            <a:pt x="92" y="118"/>
                            <a:pt x="118" y="93"/>
                            <a:pt x="118" y="61"/>
                          </a:cubicBezTo>
                          <a:cubicBezTo>
                            <a:pt x="117" y="61"/>
                            <a:pt x="117" y="61"/>
                            <a:pt x="117" y="61"/>
                          </a:cubicBezTo>
                          <a:cubicBezTo>
                            <a:pt x="116" y="61"/>
                            <a:pt x="116" y="61"/>
                            <a:pt x="116" y="61"/>
                          </a:cubicBezTo>
                          <a:cubicBezTo>
                            <a:pt x="116" y="91"/>
                            <a:pt x="91" y="116"/>
                            <a:pt x="61" y="116"/>
                          </a:cubicBezTo>
                          <a:cubicBezTo>
                            <a:pt x="61" y="116"/>
                            <a:pt x="61" y="116"/>
                            <a:pt x="61" y="116"/>
                          </a:cubicBezTo>
                          <a:cubicBezTo>
                            <a:pt x="61" y="116"/>
                            <a:pt x="61" y="116"/>
                            <a:pt x="61" y="116"/>
                          </a:cubicBezTo>
                          <a:cubicBezTo>
                            <a:pt x="31" y="116"/>
                            <a:pt x="6" y="91"/>
                            <a:pt x="6" y="61"/>
                          </a:cubicBezTo>
                          <a:cubicBezTo>
                            <a:pt x="6" y="61"/>
                            <a:pt x="6" y="61"/>
                            <a:pt x="6" y="61"/>
                          </a:cubicBezTo>
                          <a:cubicBezTo>
                            <a:pt x="7" y="31"/>
                            <a:pt x="31" y="6"/>
                            <a:pt x="61" y="6"/>
                          </a:cubicBezTo>
                          <a:cubicBezTo>
                            <a:pt x="61" y="6"/>
                            <a:pt x="61" y="6"/>
                            <a:pt x="61" y="6"/>
                          </a:cubicBezTo>
                          <a:cubicBezTo>
                            <a:pt x="61" y="6"/>
                            <a:pt x="61" y="6"/>
                            <a:pt x="61" y="6"/>
                          </a:cubicBezTo>
                          <a:cubicBezTo>
                            <a:pt x="92" y="6"/>
                            <a:pt x="116" y="31"/>
                            <a:pt x="116" y="61"/>
                          </a:cubicBezTo>
                          <a:cubicBezTo>
                            <a:pt x="116" y="61"/>
                            <a:pt x="116" y="61"/>
                            <a:pt x="116" y="61"/>
                          </a:cubicBezTo>
                          <a:lnTo>
                            <a:pt x="117" y="61"/>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4" name="Freeform 73">
                      <a:extLst>
                        <a:ext uri="{FF2B5EF4-FFF2-40B4-BE49-F238E27FC236}">
                          <a16:creationId xmlns:a16="http://schemas.microsoft.com/office/drawing/2014/main" id="{E793AE19-B86E-4133-9AB0-7BAF662C1D3E}"/>
                        </a:ext>
                      </a:extLst>
                    </p:cNvPr>
                    <p:cNvSpPr>
                      <a:spLocks/>
                    </p:cNvSpPr>
                    <p:nvPr/>
                  </p:nvSpPr>
                  <p:spPr bwMode="auto">
                    <a:xfrm>
                      <a:off x="412750" y="3557588"/>
                      <a:ext cx="66675" cy="63500"/>
                    </a:xfrm>
                    <a:custGeom>
                      <a:avLst/>
                      <a:gdLst>
                        <a:gd name="T0" fmla="*/ 18 w 21"/>
                        <a:gd name="T1" fmla="*/ 20 h 20"/>
                        <a:gd name="T2" fmla="*/ 4 w 21"/>
                        <a:gd name="T3" fmla="*/ 7 h 20"/>
                        <a:gd name="T4" fmla="*/ 4 w 21"/>
                        <a:gd name="T5" fmla="*/ 15 h 20"/>
                        <a:gd name="T6" fmla="*/ 0 w 21"/>
                        <a:gd name="T7" fmla="*/ 15 h 20"/>
                        <a:gd name="T8" fmla="*/ 0 w 21"/>
                        <a:gd name="T9" fmla="*/ 12 h 20"/>
                        <a:gd name="T10" fmla="*/ 0 w 21"/>
                        <a:gd name="T11" fmla="*/ 2 h 20"/>
                        <a:gd name="T12" fmla="*/ 2 w 21"/>
                        <a:gd name="T13" fmla="*/ 0 h 20"/>
                        <a:gd name="T14" fmla="*/ 15 w 21"/>
                        <a:gd name="T15" fmla="*/ 0 h 20"/>
                        <a:gd name="T16" fmla="*/ 15 w 21"/>
                        <a:gd name="T17" fmla="*/ 4 h 20"/>
                        <a:gd name="T18" fmla="*/ 7 w 21"/>
                        <a:gd name="T19" fmla="*/ 4 h 20"/>
                        <a:gd name="T20" fmla="*/ 21 w 21"/>
                        <a:gd name="T21" fmla="*/ 17 h 20"/>
                        <a:gd name="T22" fmla="*/ 18 w 21"/>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0">
                          <a:moveTo>
                            <a:pt x="18" y="20"/>
                          </a:moveTo>
                          <a:cubicBezTo>
                            <a:pt x="13" y="16"/>
                            <a:pt x="9" y="12"/>
                            <a:pt x="4" y="7"/>
                          </a:cubicBezTo>
                          <a:cubicBezTo>
                            <a:pt x="4" y="10"/>
                            <a:pt x="4" y="12"/>
                            <a:pt x="4" y="15"/>
                          </a:cubicBezTo>
                          <a:cubicBezTo>
                            <a:pt x="3" y="15"/>
                            <a:pt x="1" y="15"/>
                            <a:pt x="0" y="15"/>
                          </a:cubicBezTo>
                          <a:cubicBezTo>
                            <a:pt x="0" y="14"/>
                            <a:pt x="0" y="13"/>
                            <a:pt x="0" y="12"/>
                          </a:cubicBezTo>
                          <a:cubicBezTo>
                            <a:pt x="0" y="9"/>
                            <a:pt x="0" y="6"/>
                            <a:pt x="0" y="2"/>
                          </a:cubicBezTo>
                          <a:cubicBezTo>
                            <a:pt x="0" y="1"/>
                            <a:pt x="1" y="0"/>
                            <a:pt x="2" y="0"/>
                          </a:cubicBezTo>
                          <a:cubicBezTo>
                            <a:pt x="7" y="0"/>
                            <a:pt x="11" y="0"/>
                            <a:pt x="15" y="0"/>
                          </a:cubicBezTo>
                          <a:cubicBezTo>
                            <a:pt x="15" y="1"/>
                            <a:pt x="15" y="2"/>
                            <a:pt x="15" y="4"/>
                          </a:cubicBezTo>
                          <a:cubicBezTo>
                            <a:pt x="12" y="4"/>
                            <a:pt x="10" y="4"/>
                            <a:pt x="7" y="4"/>
                          </a:cubicBezTo>
                          <a:cubicBezTo>
                            <a:pt x="12" y="9"/>
                            <a:pt x="16" y="13"/>
                            <a:pt x="21" y="17"/>
                          </a:cubicBezTo>
                          <a:cubicBezTo>
                            <a:pt x="20" y="18"/>
                            <a:pt x="19" y="19"/>
                            <a:pt x="18" y="20"/>
                          </a:cubicBez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5" name="Freeform 74">
                      <a:extLst>
                        <a:ext uri="{FF2B5EF4-FFF2-40B4-BE49-F238E27FC236}">
                          <a16:creationId xmlns:a16="http://schemas.microsoft.com/office/drawing/2014/main" id="{950F81D3-A362-4F30-A49C-3D36138201F4}"/>
                        </a:ext>
                      </a:extLst>
                    </p:cNvPr>
                    <p:cNvSpPr>
                      <a:spLocks/>
                    </p:cNvSpPr>
                    <p:nvPr/>
                  </p:nvSpPr>
                  <p:spPr bwMode="auto">
                    <a:xfrm>
                      <a:off x="409575" y="3554413"/>
                      <a:ext cx="73025" cy="73025"/>
                    </a:xfrm>
                    <a:custGeom>
                      <a:avLst/>
                      <a:gdLst>
                        <a:gd name="T0" fmla="*/ 19 w 23"/>
                        <a:gd name="T1" fmla="*/ 21 h 23"/>
                        <a:gd name="T2" fmla="*/ 4 w 23"/>
                        <a:gd name="T3" fmla="*/ 6 h 23"/>
                        <a:gd name="T4" fmla="*/ 4 w 23"/>
                        <a:gd name="T5" fmla="*/ 16 h 23"/>
                        <a:gd name="T6" fmla="*/ 5 w 23"/>
                        <a:gd name="T7" fmla="*/ 15 h 23"/>
                        <a:gd name="T8" fmla="*/ 1 w 23"/>
                        <a:gd name="T9" fmla="*/ 16 h 23"/>
                        <a:gd name="T10" fmla="*/ 2 w 23"/>
                        <a:gd name="T11" fmla="*/ 14 h 23"/>
                        <a:gd name="T12" fmla="*/ 2 w 23"/>
                        <a:gd name="T13" fmla="*/ 7 h 23"/>
                        <a:gd name="T14" fmla="*/ 2 w 23"/>
                        <a:gd name="T15" fmla="*/ 2 h 23"/>
                        <a:gd name="T16" fmla="*/ 3 w 23"/>
                        <a:gd name="T17" fmla="*/ 2 h 23"/>
                        <a:gd name="T18" fmla="*/ 16 w 23"/>
                        <a:gd name="T19" fmla="*/ 2 h 23"/>
                        <a:gd name="T20" fmla="*/ 15 w 23"/>
                        <a:gd name="T21" fmla="*/ 1 h 23"/>
                        <a:gd name="T22" fmla="*/ 16 w 23"/>
                        <a:gd name="T23" fmla="*/ 5 h 23"/>
                        <a:gd name="T24" fmla="*/ 8 w 23"/>
                        <a:gd name="T25" fmla="*/ 4 h 23"/>
                        <a:gd name="T26" fmla="*/ 8 w 23"/>
                        <a:gd name="T27" fmla="*/ 6 h 23"/>
                        <a:gd name="T28" fmla="*/ 22 w 23"/>
                        <a:gd name="T29" fmla="*/ 18 h 23"/>
                        <a:gd name="T30" fmla="*/ 18 w 23"/>
                        <a:gd name="T31" fmla="*/ 21 h 23"/>
                        <a:gd name="T32" fmla="*/ 19 w 23"/>
                        <a:gd name="T33" fmla="*/ 21 h 23"/>
                        <a:gd name="T34" fmla="*/ 19 w 23"/>
                        <a:gd name="T35" fmla="*/ 22 h 23"/>
                        <a:gd name="T36" fmla="*/ 23 w 23"/>
                        <a:gd name="T37" fmla="*/ 18 h 23"/>
                        <a:gd name="T38" fmla="*/ 9 w 23"/>
                        <a:gd name="T39" fmla="*/ 4 h 23"/>
                        <a:gd name="T40" fmla="*/ 8 w 23"/>
                        <a:gd name="T41" fmla="*/ 6 h 23"/>
                        <a:gd name="T42" fmla="*/ 17 w 23"/>
                        <a:gd name="T43" fmla="*/ 6 h 23"/>
                        <a:gd name="T44" fmla="*/ 17 w 23"/>
                        <a:gd name="T45" fmla="*/ 1 h 23"/>
                        <a:gd name="T46" fmla="*/ 16 w 23"/>
                        <a:gd name="T47" fmla="*/ 0 h 23"/>
                        <a:gd name="T48" fmla="*/ 3 w 23"/>
                        <a:gd name="T49" fmla="*/ 0 h 23"/>
                        <a:gd name="T50" fmla="*/ 1 w 23"/>
                        <a:gd name="T51" fmla="*/ 1 h 23"/>
                        <a:gd name="T52" fmla="*/ 0 w 23"/>
                        <a:gd name="T53" fmla="*/ 7 h 23"/>
                        <a:gd name="T54" fmla="*/ 0 w 23"/>
                        <a:gd name="T55" fmla="*/ 14 h 23"/>
                        <a:gd name="T56" fmla="*/ 0 w 23"/>
                        <a:gd name="T57" fmla="*/ 17 h 23"/>
                        <a:gd name="T58" fmla="*/ 5 w 23"/>
                        <a:gd name="T59" fmla="*/ 17 h 23"/>
                        <a:gd name="T60" fmla="*/ 6 w 23"/>
                        <a:gd name="T61" fmla="*/ 16 h 23"/>
                        <a:gd name="T62" fmla="*/ 5 w 23"/>
                        <a:gd name="T63" fmla="*/ 8 h 23"/>
                        <a:gd name="T64" fmla="*/ 18 w 23"/>
                        <a:gd name="T65" fmla="*/ 22 h 23"/>
                        <a:gd name="T66" fmla="*/ 19 w 23"/>
                        <a:gd name="T6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23">
                          <a:moveTo>
                            <a:pt x="19" y="21"/>
                          </a:moveTo>
                          <a:cubicBezTo>
                            <a:pt x="19" y="21"/>
                            <a:pt x="19" y="21"/>
                            <a:pt x="19" y="21"/>
                          </a:cubicBezTo>
                          <a:cubicBezTo>
                            <a:pt x="15" y="16"/>
                            <a:pt x="11" y="12"/>
                            <a:pt x="6" y="7"/>
                          </a:cubicBezTo>
                          <a:cubicBezTo>
                            <a:pt x="4" y="6"/>
                            <a:pt x="4" y="6"/>
                            <a:pt x="4" y="6"/>
                          </a:cubicBezTo>
                          <a:cubicBezTo>
                            <a:pt x="4" y="8"/>
                            <a:pt x="4" y="8"/>
                            <a:pt x="4" y="8"/>
                          </a:cubicBezTo>
                          <a:cubicBezTo>
                            <a:pt x="4" y="11"/>
                            <a:pt x="4" y="13"/>
                            <a:pt x="4" y="16"/>
                          </a:cubicBezTo>
                          <a:cubicBezTo>
                            <a:pt x="5" y="16"/>
                            <a:pt x="5" y="16"/>
                            <a:pt x="5" y="16"/>
                          </a:cubicBezTo>
                          <a:cubicBezTo>
                            <a:pt x="5" y="15"/>
                            <a:pt x="5" y="15"/>
                            <a:pt x="5" y="15"/>
                          </a:cubicBezTo>
                          <a:cubicBezTo>
                            <a:pt x="4" y="15"/>
                            <a:pt x="2" y="15"/>
                            <a:pt x="1" y="15"/>
                          </a:cubicBezTo>
                          <a:cubicBezTo>
                            <a:pt x="1" y="16"/>
                            <a:pt x="1" y="16"/>
                            <a:pt x="1" y="16"/>
                          </a:cubicBezTo>
                          <a:cubicBezTo>
                            <a:pt x="2" y="16"/>
                            <a:pt x="2" y="16"/>
                            <a:pt x="2" y="16"/>
                          </a:cubicBezTo>
                          <a:cubicBezTo>
                            <a:pt x="2" y="15"/>
                            <a:pt x="2" y="14"/>
                            <a:pt x="2" y="14"/>
                          </a:cubicBezTo>
                          <a:cubicBezTo>
                            <a:pt x="2" y="13"/>
                            <a:pt x="2" y="13"/>
                            <a:pt x="2" y="13"/>
                          </a:cubicBezTo>
                          <a:cubicBezTo>
                            <a:pt x="2" y="11"/>
                            <a:pt x="2" y="9"/>
                            <a:pt x="2" y="7"/>
                          </a:cubicBezTo>
                          <a:cubicBezTo>
                            <a:pt x="2" y="6"/>
                            <a:pt x="2" y="4"/>
                            <a:pt x="2" y="3"/>
                          </a:cubicBezTo>
                          <a:cubicBezTo>
                            <a:pt x="2" y="3"/>
                            <a:pt x="2" y="2"/>
                            <a:pt x="2" y="2"/>
                          </a:cubicBezTo>
                          <a:cubicBezTo>
                            <a:pt x="2" y="2"/>
                            <a:pt x="3" y="2"/>
                            <a:pt x="3" y="2"/>
                          </a:cubicBezTo>
                          <a:cubicBezTo>
                            <a:pt x="3" y="2"/>
                            <a:pt x="3" y="2"/>
                            <a:pt x="3" y="2"/>
                          </a:cubicBezTo>
                          <a:cubicBezTo>
                            <a:pt x="5" y="2"/>
                            <a:pt x="7" y="2"/>
                            <a:pt x="9" y="2"/>
                          </a:cubicBezTo>
                          <a:cubicBezTo>
                            <a:pt x="11" y="2"/>
                            <a:pt x="13" y="2"/>
                            <a:pt x="16" y="2"/>
                          </a:cubicBezTo>
                          <a:cubicBezTo>
                            <a:pt x="16" y="1"/>
                            <a:pt x="16" y="1"/>
                            <a:pt x="16" y="1"/>
                          </a:cubicBezTo>
                          <a:cubicBezTo>
                            <a:pt x="15" y="1"/>
                            <a:pt x="15" y="1"/>
                            <a:pt x="15" y="1"/>
                          </a:cubicBezTo>
                          <a:cubicBezTo>
                            <a:pt x="15" y="2"/>
                            <a:pt x="15" y="3"/>
                            <a:pt x="15" y="5"/>
                          </a:cubicBezTo>
                          <a:cubicBezTo>
                            <a:pt x="16" y="5"/>
                            <a:pt x="16" y="5"/>
                            <a:pt x="16" y="5"/>
                          </a:cubicBezTo>
                          <a:cubicBezTo>
                            <a:pt x="16" y="4"/>
                            <a:pt x="16" y="4"/>
                            <a:pt x="16" y="4"/>
                          </a:cubicBezTo>
                          <a:cubicBezTo>
                            <a:pt x="13" y="4"/>
                            <a:pt x="11" y="4"/>
                            <a:pt x="8" y="4"/>
                          </a:cubicBezTo>
                          <a:cubicBezTo>
                            <a:pt x="6" y="4"/>
                            <a:pt x="6" y="4"/>
                            <a:pt x="6" y="4"/>
                          </a:cubicBezTo>
                          <a:cubicBezTo>
                            <a:pt x="8" y="6"/>
                            <a:pt x="8" y="6"/>
                            <a:pt x="8" y="6"/>
                          </a:cubicBezTo>
                          <a:cubicBezTo>
                            <a:pt x="12" y="10"/>
                            <a:pt x="17" y="15"/>
                            <a:pt x="21" y="19"/>
                          </a:cubicBezTo>
                          <a:cubicBezTo>
                            <a:pt x="22" y="18"/>
                            <a:pt x="22" y="18"/>
                            <a:pt x="22" y="18"/>
                          </a:cubicBezTo>
                          <a:cubicBezTo>
                            <a:pt x="21" y="18"/>
                            <a:pt x="21" y="18"/>
                            <a:pt x="21" y="18"/>
                          </a:cubicBezTo>
                          <a:cubicBezTo>
                            <a:pt x="20" y="19"/>
                            <a:pt x="19" y="20"/>
                            <a:pt x="18" y="21"/>
                          </a:cubicBezTo>
                          <a:cubicBezTo>
                            <a:pt x="19" y="21"/>
                            <a:pt x="19" y="21"/>
                            <a:pt x="19" y="21"/>
                          </a:cubicBezTo>
                          <a:cubicBezTo>
                            <a:pt x="19" y="21"/>
                            <a:pt x="19" y="21"/>
                            <a:pt x="19" y="21"/>
                          </a:cubicBezTo>
                          <a:cubicBezTo>
                            <a:pt x="19" y="21"/>
                            <a:pt x="19" y="21"/>
                            <a:pt x="19" y="21"/>
                          </a:cubicBezTo>
                          <a:cubicBezTo>
                            <a:pt x="19" y="22"/>
                            <a:pt x="19" y="22"/>
                            <a:pt x="19" y="22"/>
                          </a:cubicBezTo>
                          <a:cubicBezTo>
                            <a:pt x="20" y="21"/>
                            <a:pt x="21" y="20"/>
                            <a:pt x="23" y="19"/>
                          </a:cubicBezTo>
                          <a:cubicBezTo>
                            <a:pt x="23" y="18"/>
                            <a:pt x="23" y="18"/>
                            <a:pt x="23" y="18"/>
                          </a:cubicBezTo>
                          <a:cubicBezTo>
                            <a:pt x="23" y="18"/>
                            <a:pt x="23" y="18"/>
                            <a:pt x="23" y="18"/>
                          </a:cubicBezTo>
                          <a:cubicBezTo>
                            <a:pt x="18" y="13"/>
                            <a:pt x="14" y="9"/>
                            <a:pt x="9" y="4"/>
                          </a:cubicBezTo>
                          <a:cubicBezTo>
                            <a:pt x="8" y="5"/>
                            <a:pt x="8" y="5"/>
                            <a:pt x="8" y="5"/>
                          </a:cubicBezTo>
                          <a:cubicBezTo>
                            <a:pt x="8" y="6"/>
                            <a:pt x="8" y="6"/>
                            <a:pt x="8" y="6"/>
                          </a:cubicBezTo>
                          <a:cubicBezTo>
                            <a:pt x="11" y="6"/>
                            <a:pt x="13" y="6"/>
                            <a:pt x="16" y="6"/>
                          </a:cubicBezTo>
                          <a:cubicBezTo>
                            <a:pt x="17" y="6"/>
                            <a:pt x="17" y="6"/>
                            <a:pt x="17" y="6"/>
                          </a:cubicBezTo>
                          <a:cubicBezTo>
                            <a:pt x="17" y="5"/>
                            <a:pt x="17" y="5"/>
                            <a:pt x="17" y="5"/>
                          </a:cubicBezTo>
                          <a:cubicBezTo>
                            <a:pt x="17" y="3"/>
                            <a:pt x="17" y="2"/>
                            <a:pt x="17" y="1"/>
                          </a:cubicBezTo>
                          <a:cubicBezTo>
                            <a:pt x="17" y="0"/>
                            <a:pt x="17" y="0"/>
                            <a:pt x="17" y="0"/>
                          </a:cubicBezTo>
                          <a:cubicBezTo>
                            <a:pt x="16" y="0"/>
                            <a:pt x="16" y="0"/>
                            <a:pt x="16" y="0"/>
                          </a:cubicBezTo>
                          <a:cubicBezTo>
                            <a:pt x="13" y="0"/>
                            <a:pt x="11" y="0"/>
                            <a:pt x="9" y="0"/>
                          </a:cubicBezTo>
                          <a:cubicBezTo>
                            <a:pt x="7" y="0"/>
                            <a:pt x="5" y="0"/>
                            <a:pt x="3" y="0"/>
                          </a:cubicBezTo>
                          <a:cubicBezTo>
                            <a:pt x="3" y="0"/>
                            <a:pt x="3" y="0"/>
                            <a:pt x="3" y="0"/>
                          </a:cubicBezTo>
                          <a:cubicBezTo>
                            <a:pt x="2" y="0"/>
                            <a:pt x="1" y="0"/>
                            <a:pt x="1" y="1"/>
                          </a:cubicBezTo>
                          <a:cubicBezTo>
                            <a:pt x="0" y="1"/>
                            <a:pt x="0" y="2"/>
                            <a:pt x="0" y="3"/>
                          </a:cubicBezTo>
                          <a:cubicBezTo>
                            <a:pt x="0" y="4"/>
                            <a:pt x="0" y="6"/>
                            <a:pt x="0" y="7"/>
                          </a:cubicBezTo>
                          <a:cubicBezTo>
                            <a:pt x="0" y="9"/>
                            <a:pt x="0" y="11"/>
                            <a:pt x="0" y="13"/>
                          </a:cubicBezTo>
                          <a:cubicBezTo>
                            <a:pt x="0" y="14"/>
                            <a:pt x="0" y="14"/>
                            <a:pt x="0" y="14"/>
                          </a:cubicBezTo>
                          <a:cubicBezTo>
                            <a:pt x="0" y="14"/>
                            <a:pt x="0" y="15"/>
                            <a:pt x="0" y="16"/>
                          </a:cubicBezTo>
                          <a:cubicBezTo>
                            <a:pt x="0" y="17"/>
                            <a:pt x="0" y="17"/>
                            <a:pt x="0" y="17"/>
                          </a:cubicBezTo>
                          <a:cubicBezTo>
                            <a:pt x="1" y="17"/>
                            <a:pt x="1" y="17"/>
                            <a:pt x="1" y="17"/>
                          </a:cubicBezTo>
                          <a:cubicBezTo>
                            <a:pt x="2" y="17"/>
                            <a:pt x="4" y="17"/>
                            <a:pt x="5" y="17"/>
                          </a:cubicBezTo>
                          <a:cubicBezTo>
                            <a:pt x="6" y="17"/>
                            <a:pt x="6" y="17"/>
                            <a:pt x="6" y="17"/>
                          </a:cubicBezTo>
                          <a:cubicBezTo>
                            <a:pt x="6" y="16"/>
                            <a:pt x="6" y="16"/>
                            <a:pt x="6" y="16"/>
                          </a:cubicBezTo>
                          <a:cubicBezTo>
                            <a:pt x="6" y="13"/>
                            <a:pt x="6" y="11"/>
                            <a:pt x="6" y="8"/>
                          </a:cubicBezTo>
                          <a:cubicBezTo>
                            <a:pt x="5" y="8"/>
                            <a:pt x="5" y="8"/>
                            <a:pt x="5" y="8"/>
                          </a:cubicBezTo>
                          <a:cubicBezTo>
                            <a:pt x="5" y="9"/>
                            <a:pt x="5" y="9"/>
                            <a:pt x="5" y="9"/>
                          </a:cubicBezTo>
                          <a:cubicBezTo>
                            <a:pt x="9" y="13"/>
                            <a:pt x="13" y="18"/>
                            <a:pt x="18" y="22"/>
                          </a:cubicBezTo>
                          <a:cubicBezTo>
                            <a:pt x="19" y="23"/>
                            <a:pt x="19" y="23"/>
                            <a:pt x="19" y="23"/>
                          </a:cubicBezTo>
                          <a:cubicBezTo>
                            <a:pt x="19" y="22"/>
                            <a:pt x="19" y="22"/>
                            <a:pt x="19" y="22"/>
                          </a:cubicBezTo>
                          <a:lnTo>
                            <a:pt x="19" y="21"/>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6" name="Freeform 75">
                      <a:extLst>
                        <a:ext uri="{FF2B5EF4-FFF2-40B4-BE49-F238E27FC236}">
                          <a16:creationId xmlns:a16="http://schemas.microsoft.com/office/drawing/2014/main" id="{517ADAA4-CF26-4D05-9C7E-08DF74836A91}"/>
                        </a:ext>
                      </a:extLst>
                    </p:cNvPr>
                    <p:cNvSpPr>
                      <a:spLocks/>
                    </p:cNvSpPr>
                    <p:nvPr/>
                  </p:nvSpPr>
                  <p:spPr bwMode="auto">
                    <a:xfrm>
                      <a:off x="755650" y="3557588"/>
                      <a:ext cx="66675" cy="66675"/>
                    </a:xfrm>
                    <a:custGeom>
                      <a:avLst/>
                      <a:gdLst>
                        <a:gd name="T0" fmla="*/ 3 w 21"/>
                        <a:gd name="T1" fmla="*/ 21 h 21"/>
                        <a:gd name="T2" fmla="*/ 0 w 21"/>
                        <a:gd name="T3" fmla="*/ 18 h 21"/>
                        <a:gd name="T4" fmla="*/ 13 w 21"/>
                        <a:gd name="T5" fmla="*/ 4 h 21"/>
                        <a:gd name="T6" fmla="*/ 13 w 21"/>
                        <a:gd name="T7" fmla="*/ 4 h 21"/>
                        <a:gd name="T8" fmla="*/ 6 w 21"/>
                        <a:gd name="T9" fmla="*/ 4 h 21"/>
                        <a:gd name="T10" fmla="*/ 6 w 21"/>
                        <a:gd name="T11" fmla="*/ 0 h 21"/>
                        <a:gd name="T12" fmla="*/ 6 w 21"/>
                        <a:gd name="T13" fmla="*/ 0 h 21"/>
                        <a:gd name="T14" fmla="*/ 18 w 21"/>
                        <a:gd name="T15" fmla="*/ 0 h 21"/>
                        <a:gd name="T16" fmla="*/ 21 w 21"/>
                        <a:gd name="T17" fmla="*/ 2 h 21"/>
                        <a:gd name="T18" fmla="*/ 21 w 21"/>
                        <a:gd name="T19" fmla="*/ 15 h 21"/>
                        <a:gd name="T20" fmla="*/ 16 w 21"/>
                        <a:gd name="T21" fmla="*/ 15 h 21"/>
                        <a:gd name="T22" fmla="*/ 16 w 21"/>
                        <a:gd name="T23" fmla="*/ 7 h 21"/>
                        <a:gd name="T24" fmla="*/ 3 w 21"/>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1">
                          <a:moveTo>
                            <a:pt x="3" y="21"/>
                          </a:moveTo>
                          <a:cubicBezTo>
                            <a:pt x="2" y="19"/>
                            <a:pt x="1" y="19"/>
                            <a:pt x="0" y="18"/>
                          </a:cubicBezTo>
                          <a:cubicBezTo>
                            <a:pt x="4" y="13"/>
                            <a:pt x="9" y="9"/>
                            <a:pt x="13" y="4"/>
                          </a:cubicBezTo>
                          <a:cubicBezTo>
                            <a:pt x="13" y="4"/>
                            <a:pt x="13" y="4"/>
                            <a:pt x="13" y="4"/>
                          </a:cubicBezTo>
                          <a:cubicBezTo>
                            <a:pt x="11" y="4"/>
                            <a:pt x="8" y="4"/>
                            <a:pt x="6" y="4"/>
                          </a:cubicBezTo>
                          <a:cubicBezTo>
                            <a:pt x="6" y="3"/>
                            <a:pt x="6" y="1"/>
                            <a:pt x="6" y="0"/>
                          </a:cubicBezTo>
                          <a:cubicBezTo>
                            <a:pt x="6" y="0"/>
                            <a:pt x="6" y="0"/>
                            <a:pt x="6" y="0"/>
                          </a:cubicBezTo>
                          <a:cubicBezTo>
                            <a:pt x="10" y="0"/>
                            <a:pt x="14" y="0"/>
                            <a:pt x="18" y="0"/>
                          </a:cubicBezTo>
                          <a:cubicBezTo>
                            <a:pt x="20" y="0"/>
                            <a:pt x="21" y="1"/>
                            <a:pt x="21" y="2"/>
                          </a:cubicBezTo>
                          <a:cubicBezTo>
                            <a:pt x="21" y="6"/>
                            <a:pt x="21" y="10"/>
                            <a:pt x="21" y="15"/>
                          </a:cubicBezTo>
                          <a:cubicBezTo>
                            <a:pt x="19" y="15"/>
                            <a:pt x="18" y="15"/>
                            <a:pt x="16" y="15"/>
                          </a:cubicBezTo>
                          <a:cubicBezTo>
                            <a:pt x="16" y="12"/>
                            <a:pt x="16" y="10"/>
                            <a:pt x="16" y="7"/>
                          </a:cubicBezTo>
                          <a:cubicBezTo>
                            <a:pt x="12" y="12"/>
                            <a:pt x="7" y="16"/>
                            <a:pt x="3" y="21"/>
                          </a:cubicBez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7" name="Freeform 76">
                      <a:extLst>
                        <a:ext uri="{FF2B5EF4-FFF2-40B4-BE49-F238E27FC236}">
                          <a16:creationId xmlns:a16="http://schemas.microsoft.com/office/drawing/2014/main" id="{41567A5A-1B44-4F5B-BDB3-892C52C6B51A}"/>
                        </a:ext>
                      </a:extLst>
                    </p:cNvPr>
                    <p:cNvSpPr>
                      <a:spLocks/>
                    </p:cNvSpPr>
                    <p:nvPr/>
                  </p:nvSpPr>
                  <p:spPr bwMode="auto">
                    <a:xfrm>
                      <a:off x="752475" y="3554413"/>
                      <a:ext cx="73025" cy="73025"/>
                    </a:xfrm>
                    <a:custGeom>
                      <a:avLst/>
                      <a:gdLst>
                        <a:gd name="T0" fmla="*/ 5 w 23"/>
                        <a:gd name="T1" fmla="*/ 21 h 23"/>
                        <a:gd name="T2" fmla="*/ 1 w 23"/>
                        <a:gd name="T3" fmla="*/ 19 h 23"/>
                        <a:gd name="T4" fmla="*/ 15 w 23"/>
                        <a:gd name="T5" fmla="*/ 6 h 23"/>
                        <a:gd name="T6" fmla="*/ 15 w 23"/>
                        <a:gd name="T7" fmla="*/ 5 h 23"/>
                        <a:gd name="T8" fmla="*/ 14 w 23"/>
                        <a:gd name="T9" fmla="*/ 4 h 23"/>
                        <a:gd name="T10" fmla="*/ 7 w 23"/>
                        <a:gd name="T11" fmla="*/ 5 h 23"/>
                        <a:gd name="T12" fmla="*/ 8 w 23"/>
                        <a:gd name="T13" fmla="*/ 1 h 23"/>
                        <a:gd name="T14" fmla="*/ 7 w 23"/>
                        <a:gd name="T15" fmla="*/ 2 h 23"/>
                        <a:gd name="T16" fmla="*/ 7 w 23"/>
                        <a:gd name="T17" fmla="*/ 1 h 23"/>
                        <a:gd name="T18" fmla="*/ 14 w 23"/>
                        <a:gd name="T19" fmla="*/ 2 h 23"/>
                        <a:gd name="T20" fmla="*/ 19 w 23"/>
                        <a:gd name="T21" fmla="*/ 2 h 23"/>
                        <a:gd name="T22" fmla="*/ 21 w 23"/>
                        <a:gd name="T23" fmla="*/ 3 h 23"/>
                        <a:gd name="T24" fmla="*/ 21 w 23"/>
                        <a:gd name="T25" fmla="*/ 16 h 23"/>
                        <a:gd name="T26" fmla="*/ 22 w 23"/>
                        <a:gd name="T27" fmla="*/ 15 h 23"/>
                        <a:gd name="T28" fmla="*/ 17 w 23"/>
                        <a:gd name="T29" fmla="*/ 16 h 23"/>
                        <a:gd name="T30" fmla="*/ 18 w 23"/>
                        <a:gd name="T31" fmla="*/ 8 h 23"/>
                        <a:gd name="T32" fmla="*/ 17 w 23"/>
                        <a:gd name="T33" fmla="*/ 7 h 23"/>
                        <a:gd name="T34" fmla="*/ 4 w 23"/>
                        <a:gd name="T35" fmla="*/ 22 h 23"/>
                        <a:gd name="T36" fmla="*/ 4 w 23"/>
                        <a:gd name="T37" fmla="*/ 22 h 23"/>
                        <a:gd name="T38" fmla="*/ 18 w 23"/>
                        <a:gd name="T39" fmla="*/ 9 h 23"/>
                        <a:gd name="T40" fmla="*/ 16 w 23"/>
                        <a:gd name="T41" fmla="*/ 8 h 23"/>
                        <a:gd name="T42" fmla="*/ 16 w 23"/>
                        <a:gd name="T43" fmla="*/ 17 h 23"/>
                        <a:gd name="T44" fmla="*/ 22 w 23"/>
                        <a:gd name="T45" fmla="*/ 17 h 23"/>
                        <a:gd name="T46" fmla="*/ 23 w 23"/>
                        <a:gd name="T47" fmla="*/ 16 h 23"/>
                        <a:gd name="T48" fmla="*/ 23 w 23"/>
                        <a:gd name="T49" fmla="*/ 3 h 23"/>
                        <a:gd name="T50" fmla="*/ 19 w 23"/>
                        <a:gd name="T51" fmla="*/ 0 h 23"/>
                        <a:gd name="T52" fmla="*/ 14 w 23"/>
                        <a:gd name="T53" fmla="*/ 0 h 23"/>
                        <a:gd name="T54" fmla="*/ 7 w 23"/>
                        <a:gd name="T55" fmla="*/ 0 h 23"/>
                        <a:gd name="T56" fmla="*/ 6 w 23"/>
                        <a:gd name="T57" fmla="*/ 0 h 23"/>
                        <a:gd name="T58" fmla="*/ 6 w 23"/>
                        <a:gd name="T59" fmla="*/ 5 h 23"/>
                        <a:gd name="T60" fmla="*/ 7 w 23"/>
                        <a:gd name="T61" fmla="*/ 6 h 23"/>
                        <a:gd name="T62" fmla="*/ 14 w 23"/>
                        <a:gd name="T63" fmla="*/ 5 h 23"/>
                        <a:gd name="T64" fmla="*/ 13 w 23"/>
                        <a:gd name="T65" fmla="*/ 6 h 23"/>
                        <a:gd name="T66" fmla="*/ 13 w 23"/>
                        <a:gd name="T67" fmla="*/ 5 h 23"/>
                        <a:gd name="T68" fmla="*/ 0 w 23"/>
                        <a:gd name="T69" fmla="*/ 19 h 23"/>
                        <a:gd name="T70" fmla="*/ 3 w 23"/>
                        <a:gd name="T71" fmla="*/ 22 h 23"/>
                        <a:gd name="T72" fmla="*/ 5 w 23"/>
                        <a:gd name="T7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23">
                          <a:moveTo>
                            <a:pt x="4" y="22"/>
                          </a:moveTo>
                          <a:cubicBezTo>
                            <a:pt x="5" y="21"/>
                            <a:pt x="5" y="21"/>
                            <a:pt x="5" y="21"/>
                          </a:cubicBezTo>
                          <a:cubicBezTo>
                            <a:pt x="3" y="20"/>
                            <a:pt x="3" y="19"/>
                            <a:pt x="2" y="18"/>
                          </a:cubicBezTo>
                          <a:cubicBezTo>
                            <a:pt x="1" y="19"/>
                            <a:pt x="1" y="19"/>
                            <a:pt x="1" y="19"/>
                          </a:cubicBezTo>
                          <a:cubicBezTo>
                            <a:pt x="2" y="19"/>
                            <a:pt x="2" y="19"/>
                            <a:pt x="2" y="19"/>
                          </a:cubicBezTo>
                          <a:cubicBezTo>
                            <a:pt x="6" y="15"/>
                            <a:pt x="10" y="11"/>
                            <a:pt x="15" y="6"/>
                          </a:cubicBezTo>
                          <a:cubicBezTo>
                            <a:pt x="15" y="6"/>
                            <a:pt x="15" y="6"/>
                            <a:pt x="15" y="6"/>
                          </a:cubicBezTo>
                          <a:cubicBezTo>
                            <a:pt x="15" y="5"/>
                            <a:pt x="15" y="5"/>
                            <a:pt x="15" y="5"/>
                          </a:cubicBezTo>
                          <a:cubicBezTo>
                            <a:pt x="15" y="4"/>
                            <a:pt x="15" y="4"/>
                            <a:pt x="15" y="4"/>
                          </a:cubicBezTo>
                          <a:cubicBezTo>
                            <a:pt x="14" y="4"/>
                            <a:pt x="14" y="4"/>
                            <a:pt x="14" y="4"/>
                          </a:cubicBezTo>
                          <a:cubicBezTo>
                            <a:pt x="12" y="4"/>
                            <a:pt x="9" y="4"/>
                            <a:pt x="7" y="4"/>
                          </a:cubicBezTo>
                          <a:cubicBezTo>
                            <a:pt x="7" y="5"/>
                            <a:pt x="7" y="5"/>
                            <a:pt x="7" y="5"/>
                          </a:cubicBezTo>
                          <a:cubicBezTo>
                            <a:pt x="8" y="5"/>
                            <a:pt x="8" y="5"/>
                            <a:pt x="8" y="5"/>
                          </a:cubicBezTo>
                          <a:cubicBezTo>
                            <a:pt x="8" y="4"/>
                            <a:pt x="8" y="2"/>
                            <a:pt x="8" y="1"/>
                          </a:cubicBezTo>
                          <a:cubicBezTo>
                            <a:pt x="7" y="1"/>
                            <a:pt x="7" y="1"/>
                            <a:pt x="7" y="1"/>
                          </a:cubicBezTo>
                          <a:cubicBezTo>
                            <a:pt x="7" y="2"/>
                            <a:pt x="7" y="2"/>
                            <a:pt x="7" y="2"/>
                          </a:cubicBezTo>
                          <a:cubicBezTo>
                            <a:pt x="7" y="2"/>
                            <a:pt x="7" y="2"/>
                            <a:pt x="7" y="2"/>
                          </a:cubicBezTo>
                          <a:cubicBezTo>
                            <a:pt x="7" y="1"/>
                            <a:pt x="7" y="1"/>
                            <a:pt x="7" y="1"/>
                          </a:cubicBezTo>
                          <a:cubicBezTo>
                            <a:pt x="7" y="2"/>
                            <a:pt x="7" y="2"/>
                            <a:pt x="7" y="2"/>
                          </a:cubicBezTo>
                          <a:cubicBezTo>
                            <a:pt x="10" y="2"/>
                            <a:pt x="12" y="2"/>
                            <a:pt x="14" y="2"/>
                          </a:cubicBezTo>
                          <a:cubicBezTo>
                            <a:pt x="16" y="2"/>
                            <a:pt x="18" y="2"/>
                            <a:pt x="19" y="2"/>
                          </a:cubicBezTo>
                          <a:cubicBezTo>
                            <a:pt x="19" y="2"/>
                            <a:pt x="19" y="2"/>
                            <a:pt x="19" y="2"/>
                          </a:cubicBezTo>
                          <a:cubicBezTo>
                            <a:pt x="20" y="2"/>
                            <a:pt x="20" y="2"/>
                            <a:pt x="20" y="2"/>
                          </a:cubicBezTo>
                          <a:cubicBezTo>
                            <a:pt x="20" y="2"/>
                            <a:pt x="21" y="2"/>
                            <a:pt x="21" y="3"/>
                          </a:cubicBezTo>
                          <a:cubicBezTo>
                            <a:pt x="21" y="5"/>
                            <a:pt x="21" y="7"/>
                            <a:pt x="21" y="8"/>
                          </a:cubicBezTo>
                          <a:cubicBezTo>
                            <a:pt x="21" y="11"/>
                            <a:pt x="21" y="13"/>
                            <a:pt x="21" y="16"/>
                          </a:cubicBezTo>
                          <a:cubicBezTo>
                            <a:pt x="22" y="16"/>
                            <a:pt x="22" y="16"/>
                            <a:pt x="22" y="16"/>
                          </a:cubicBezTo>
                          <a:cubicBezTo>
                            <a:pt x="22" y="15"/>
                            <a:pt x="22" y="15"/>
                            <a:pt x="22" y="15"/>
                          </a:cubicBezTo>
                          <a:cubicBezTo>
                            <a:pt x="20" y="15"/>
                            <a:pt x="19" y="15"/>
                            <a:pt x="17" y="15"/>
                          </a:cubicBezTo>
                          <a:cubicBezTo>
                            <a:pt x="17" y="16"/>
                            <a:pt x="17" y="16"/>
                            <a:pt x="17" y="16"/>
                          </a:cubicBezTo>
                          <a:cubicBezTo>
                            <a:pt x="18" y="16"/>
                            <a:pt x="18" y="16"/>
                            <a:pt x="18" y="16"/>
                          </a:cubicBezTo>
                          <a:cubicBezTo>
                            <a:pt x="18" y="13"/>
                            <a:pt x="18" y="11"/>
                            <a:pt x="18" y="8"/>
                          </a:cubicBezTo>
                          <a:cubicBezTo>
                            <a:pt x="18" y="6"/>
                            <a:pt x="18" y="6"/>
                            <a:pt x="18" y="6"/>
                          </a:cubicBezTo>
                          <a:cubicBezTo>
                            <a:pt x="17" y="7"/>
                            <a:pt x="17" y="7"/>
                            <a:pt x="17" y="7"/>
                          </a:cubicBezTo>
                          <a:cubicBezTo>
                            <a:pt x="12" y="12"/>
                            <a:pt x="8" y="16"/>
                            <a:pt x="3" y="21"/>
                          </a:cubicBezTo>
                          <a:cubicBezTo>
                            <a:pt x="4" y="22"/>
                            <a:pt x="4" y="22"/>
                            <a:pt x="4" y="22"/>
                          </a:cubicBezTo>
                          <a:cubicBezTo>
                            <a:pt x="5" y="21"/>
                            <a:pt x="5" y="21"/>
                            <a:pt x="5" y="21"/>
                          </a:cubicBezTo>
                          <a:cubicBezTo>
                            <a:pt x="4" y="22"/>
                            <a:pt x="4" y="22"/>
                            <a:pt x="4" y="22"/>
                          </a:cubicBezTo>
                          <a:cubicBezTo>
                            <a:pt x="5" y="22"/>
                            <a:pt x="5" y="22"/>
                            <a:pt x="5" y="22"/>
                          </a:cubicBezTo>
                          <a:cubicBezTo>
                            <a:pt x="9" y="18"/>
                            <a:pt x="13" y="13"/>
                            <a:pt x="18" y="9"/>
                          </a:cubicBezTo>
                          <a:cubicBezTo>
                            <a:pt x="17" y="8"/>
                            <a:pt x="17" y="8"/>
                            <a:pt x="17" y="8"/>
                          </a:cubicBezTo>
                          <a:cubicBezTo>
                            <a:pt x="16" y="8"/>
                            <a:pt x="16" y="8"/>
                            <a:pt x="16" y="8"/>
                          </a:cubicBezTo>
                          <a:cubicBezTo>
                            <a:pt x="16" y="11"/>
                            <a:pt x="16" y="13"/>
                            <a:pt x="16" y="16"/>
                          </a:cubicBezTo>
                          <a:cubicBezTo>
                            <a:pt x="16" y="17"/>
                            <a:pt x="16" y="17"/>
                            <a:pt x="16" y="17"/>
                          </a:cubicBezTo>
                          <a:cubicBezTo>
                            <a:pt x="17" y="17"/>
                            <a:pt x="17" y="17"/>
                            <a:pt x="17" y="17"/>
                          </a:cubicBezTo>
                          <a:cubicBezTo>
                            <a:pt x="19" y="17"/>
                            <a:pt x="20" y="17"/>
                            <a:pt x="22" y="17"/>
                          </a:cubicBezTo>
                          <a:cubicBezTo>
                            <a:pt x="23" y="17"/>
                            <a:pt x="23" y="17"/>
                            <a:pt x="23" y="17"/>
                          </a:cubicBezTo>
                          <a:cubicBezTo>
                            <a:pt x="23" y="16"/>
                            <a:pt x="23" y="16"/>
                            <a:pt x="23" y="16"/>
                          </a:cubicBezTo>
                          <a:cubicBezTo>
                            <a:pt x="23" y="13"/>
                            <a:pt x="23" y="11"/>
                            <a:pt x="23" y="8"/>
                          </a:cubicBezTo>
                          <a:cubicBezTo>
                            <a:pt x="23" y="7"/>
                            <a:pt x="23" y="5"/>
                            <a:pt x="23" y="3"/>
                          </a:cubicBezTo>
                          <a:cubicBezTo>
                            <a:pt x="23" y="2"/>
                            <a:pt x="22" y="1"/>
                            <a:pt x="22" y="1"/>
                          </a:cubicBezTo>
                          <a:cubicBezTo>
                            <a:pt x="21" y="0"/>
                            <a:pt x="20" y="0"/>
                            <a:pt x="19" y="0"/>
                          </a:cubicBezTo>
                          <a:cubicBezTo>
                            <a:pt x="19" y="0"/>
                            <a:pt x="19" y="0"/>
                            <a:pt x="19" y="0"/>
                          </a:cubicBezTo>
                          <a:cubicBezTo>
                            <a:pt x="18" y="0"/>
                            <a:pt x="16" y="0"/>
                            <a:pt x="14" y="0"/>
                          </a:cubicBezTo>
                          <a:cubicBezTo>
                            <a:pt x="12" y="0"/>
                            <a:pt x="10" y="0"/>
                            <a:pt x="7" y="0"/>
                          </a:cubicBezTo>
                          <a:cubicBezTo>
                            <a:pt x="7" y="0"/>
                            <a:pt x="7" y="0"/>
                            <a:pt x="7" y="0"/>
                          </a:cubicBezTo>
                          <a:cubicBezTo>
                            <a:pt x="6" y="0"/>
                            <a:pt x="6" y="0"/>
                            <a:pt x="6" y="0"/>
                          </a:cubicBezTo>
                          <a:cubicBezTo>
                            <a:pt x="6" y="0"/>
                            <a:pt x="6" y="0"/>
                            <a:pt x="6" y="0"/>
                          </a:cubicBezTo>
                          <a:cubicBezTo>
                            <a:pt x="6" y="1"/>
                            <a:pt x="6" y="1"/>
                            <a:pt x="6" y="1"/>
                          </a:cubicBezTo>
                          <a:cubicBezTo>
                            <a:pt x="6" y="2"/>
                            <a:pt x="6" y="4"/>
                            <a:pt x="6" y="5"/>
                          </a:cubicBezTo>
                          <a:cubicBezTo>
                            <a:pt x="6" y="6"/>
                            <a:pt x="6" y="6"/>
                            <a:pt x="6" y="6"/>
                          </a:cubicBezTo>
                          <a:cubicBezTo>
                            <a:pt x="7" y="6"/>
                            <a:pt x="7" y="6"/>
                            <a:pt x="7" y="6"/>
                          </a:cubicBezTo>
                          <a:cubicBezTo>
                            <a:pt x="9" y="6"/>
                            <a:pt x="12" y="6"/>
                            <a:pt x="14" y="6"/>
                          </a:cubicBezTo>
                          <a:cubicBezTo>
                            <a:pt x="14" y="5"/>
                            <a:pt x="14" y="5"/>
                            <a:pt x="14" y="5"/>
                          </a:cubicBezTo>
                          <a:cubicBezTo>
                            <a:pt x="13" y="6"/>
                            <a:pt x="13" y="6"/>
                            <a:pt x="13" y="6"/>
                          </a:cubicBezTo>
                          <a:cubicBezTo>
                            <a:pt x="13" y="6"/>
                            <a:pt x="13" y="6"/>
                            <a:pt x="13" y="6"/>
                          </a:cubicBezTo>
                          <a:cubicBezTo>
                            <a:pt x="14" y="5"/>
                            <a:pt x="14" y="5"/>
                            <a:pt x="14" y="5"/>
                          </a:cubicBezTo>
                          <a:cubicBezTo>
                            <a:pt x="13" y="5"/>
                            <a:pt x="13" y="5"/>
                            <a:pt x="13" y="5"/>
                          </a:cubicBezTo>
                          <a:cubicBezTo>
                            <a:pt x="9" y="9"/>
                            <a:pt x="5" y="13"/>
                            <a:pt x="0" y="18"/>
                          </a:cubicBezTo>
                          <a:cubicBezTo>
                            <a:pt x="0" y="19"/>
                            <a:pt x="0" y="19"/>
                            <a:pt x="0" y="19"/>
                          </a:cubicBezTo>
                          <a:cubicBezTo>
                            <a:pt x="0" y="19"/>
                            <a:pt x="0" y="19"/>
                            <a:pt x="0" y="19"/>
                          </a:cubicBezTo>
                          <a:cubicBezTo>
                            <a:pt x="1" y="20"/>
                            <a:pt x="2" y="21"/>
                            <a:pt x="3" y="22"/>
                          </a:cubicBezTo>
                          <a:cubicBezTo>
                            <a:pt x="4" y="23"/>
                            <a:pt x="4" y="23"/>
                            <a:pt x="4" y="23"/>
                          </a:cubicBezTo>
                          <a:cubicBezTo>
                            <a:pt x="5" y="22"/>
                            <a:pt x="5" y="22"/>
                            <a:pt x="5" y="22"/>
                          </a:cubicBezTo>
                          <a:lnTo>
                            <a:pt x="4" y="22"/>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8" name="Freeform 77">
                      <a:extLst>
                        <a:ext uri="{FF2B5EF4-FFF2-40B4-BE49-F238E27FC236}">
                          <a16:creationId xmlns:a16="http://schemas.microsoft.com/office/drawing/2014/main" id="{5D68D16C-F4B7-4DAC-9A92-919E4D31237D}"/>
                        </a:ext>
                      </a:extLst>
                    </p:cNvPr>
                    <p:cNvSpPr>
                      <a:spLocks/>
                    </p:cNvSpPr>
                    <p:nvPr/>
                  </p:nvSpPr>
                  <p:spPr bwMode="auto">
                    <a:xfrm>
                      <a:off x="412750" y="3897313"/>
                      <a:ext cx="66675" cy="66675"/>
                    </a:xfrm>
                    <a:custGeom>
                      <a:avLst/>
                      <a:gdLst>
                        <a:gd name="T0" fmla="*/ 0 w 21"/>
                        <a:gd name="T1" fmla="*/ 6 h 21"/>
                        <a:gd name="T2" fmla="*/ 4 w 21"/>
                        <a:gd name="T3" fmla="*/ 6 h 21"/>
                        <a:gd name="T4" fmla="*/ 4 w 21"/>
                        <a:gd name="T5" fmla="*/ 14 h 21"/>
                        <a:gd name="T6" fmla="*/ 17 w 21"/>
                        <a:gd name="T7" fmla="*/ 0 h 21"/>
                        <a:gd name="T8" fmla="*/ 21 w 21"/>
                        <a:gd name="T9" fmla="*/ 4 h 21"/>
                        <a:gd name="T10" fmla="*/ 7 w 21"/>
                        <a:gd name="T11" fmla="*/ 17 h 21"/>
                        <a:gd name="T12" fmla="*/ 15 w 21"/>
                        <a:gd name="T13" fmla="*/ 17 h 21"/>
                        <a:gd name="T14" fmla="*/ 15 w 21"/>
                        <a:gd name="T15" fmla="*/ 21 h 21"/>
                        <a:gd name="T16" fmla="*/ 14 w 21"/>
                        <a:gd name="T17" fmla="*/ 21 h 21"/>
                        <a:gd name="T18" fmla="*/ 2 w 21"/>
                        <a:gd name="T19" fmla="*/ 21 h 21"/>
                        <a:gd name="T20" fmla="*/ 0 w 21"/>
                        <a:gd name="T21" fmla="*/ 19 h 21"/>
                        <a:gd name="T22" fmla="*/ 0 w 21"/>
                        <a:gd name="T23"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1">
                          <a:moveTo>
                            <a:pt x="0" y="6"/>
                          </a:moveTo>
                          <a:cubicBezTo>
                            <a:pt x="1" y="6"/>
                            <a:pt x="3" y="6"/>
                            <a:pt x="4" y="6"/>
                          </a:cubicBezTo>
                          <a:cubicBezTo>
                            <a:pt x="4" y="9"/>
                            <a:pt x="4" y="11"/>
                            <a:pt x="4" y="14"/>
                          </a:cubicBezTo>
                          <a:cubicBezTo>
                            <a:pt x="9" y="9"/>
                            <a:pt x="13" y="5"/>
                            <a:pt x="17" y="0"/>
                          </a:cubicBezTo>
                          <a:cubicBezTo>
                            <a:pt x="19" y="2"/>
                            <a:pt x="20" y="3"/>
                            <a:pt x="21" y="4"/>
                          </a:cubicBezTo>
                          <a:cubicBezTo>
                            <a:pt x="16" y="8"/>
                            <a:pt x="12" y="12"/>
                            <a:pt x="7" y="17"/>
                          </a:cubicBezTo>
                          <a:cubicBezTo>
                            <a:pt x="10" y="17"/>
                            <a:pt x="12" y="17"/>
                            <a:pt x="15" y="17"/>
                          </a:cubicBezTo>
                          <a:cubicBezTo>
                            <a:pt x="15" y="19"/>
                            <a:pt x="15" y="20"/>
                            <a:pt x="15" y="21"/>
                          </a:cubicBezTo>
                          <a:cubicBezTo>
                            <a:pt x="14" y="21"/>
                            <a:pt x="14" y="21"/>
                            <a:pt x="14" y="21"/>
                          </a:cubicBezTo>
                          <a:cubicBezTo>
                            <a:pt x="10" y="21"/>
                            <a:pt x="6" y="21"/>
                            <a:pt x="2" y="21"/>
                          </a:cubicBezTo>
                          <a:cubicBezTo>
                            <a:pt x="1" y="21"/>
                            <a:pt x="0" y="21"/>
                            <a:pt x="0" y="19"/>
                          </a:cubicBezTo>
                          <a:cubicBezTo>
                            <a:pt x="0" y="15"/>
                            <a:pt x="0" y="11"/>
                            <a:pt x="0" y="6"/>
                          </a:cubicBez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9" name="Freeform 78">
                      <a:extLst>
                        <a:ext uri="{FF2B5EF4-FFF2-40B4-BE49-F238E27FC236}">
                          <a16:creationId xmlns:a16="http://schemas.microsoft.com/office/drawing/2014/main" id="{94EAB1FD-AF21-4F4F-B0AE-67F6CB354040}"/>
                        </a:ext>
                      </a:extLst>
                    </p:cNvPr>
                    <p:cNvSpPr>
                      <a:spLocks/>
                    </p:cNvSpPr>
                    <p:nvPr/>
                  </p:nvSpPr>
                  <p:spPr bwMode="auto">
                    <a:xfrm>
                      <a:off x="409575" y="3894138"/>
                      <a:ext cx="73025" cy="73025"/>
                    </a:xfrm>
                    <a:custGeom>
                      <a:avLst/>
                      <a:gdLst>
                        <a:gd name="T0" fmla="*/ 1 w 23"/>
                        <a:gd name="T1" fmla="*/ 8 h 23"/>
                        <a:gd name="T2" fmla="*/ 5 w 23"/>
                        <a:gd name="T3" fmla="*/ 7 h 23"/>
                        <a:gd name="T4" fmla="*/ 4 w 23"/>
                        <a:gd name="T5" fmla="*/ 15 h 23"/>
                        <a:gd name="T6" fmla="*/ 6 w 23"/>
                        <a:gd name="T7" fmla="*/ 15 h 23"/>
                        <a:gd name="T8" fmla="*/ 18 w 23"/>
                        <a:gd name="T9" fmla="*/ 1 h 23"/>
                        <a:gd name="T10" fmla="*/ 21 w 23"/>
                        <a:gd name="T11" fmla="*/ 5 h 23"/>
                        <a:gd name="T12" fmla="*/ 21 w 23"/>
                        <a:gd name="T13" fmla="*/ 4 h 23"/>
                        <a:gd name="T14" fmla="*/ 6 w 23"/>
                        <a:gd name="T15" fmla="*/ 19 h 23"/>
                        <a:gd name="T16" fmla="*/ 16 w 23"/>
                        <a:gd name="T17" fmla="*/ 19 h 23"/>
                        <a:gd name="T18" fmla="*/ 15 w 23"/>
                        <a:gd name="T19" fmla="*/ 18 h 23"/>
                        <a:gd name="T20" fmla="*/ 16 w 23"/>
                        <a:gd name="T21" fmla="*/ 22 h 23"/>
                        <a:gd name="T22" fmla="*/ 15 w 23"/>
                        <a:gd name="T23" fmla="*/ 21 h 23"/>
                        <a:gd name="T24" fmla="*/ 8 w 23"/>
                        <a:gd name="T25" fmla="*/ 21 h 23"/>
                        <a:gd name="T26" fmla="*/ 3 w 23"/>
                        <a:gd name="T27" fmla="*/ 21 h 23"/>
                        <a:gd name="T28" fmla="*/ 2 w 23"/>
                        <a:gd name="T29" fmla="*/ 20 h 23"/>
                        <a:gd name="T30" fmla="*/ 2 w 23"/>
                        <a:gd name="T31" fmla="*/ 7 h 23"/>
                        <a:gd name="T32" fmla="*/ 1 w 23"/>
                        <a:gd name="T33" fmla="*/ 8 h 23"/>
                        <a:gd name="T34" fmla="*/ 0 w 23"/>
                        <a:gd name="T35" fmla="*/ 7 h 23"/>
                        <a:gd name="T36" fmla="*/ 0 w 23"/>
                        <a:gd name="T37" fmla="*/ 20 h 23"/>
                        <a:gd name="T38" fmla="*/ 3 w 23"/>
                        <a:gd name="T39" fmla="*/ 23 h 23"/>
                        <a:gd name="T40" fmla="*/ 8 w 23"/>
                        <a:gd name="T41" fmla="*/ 23 h 23"/>
                        <a:gd name="T42" fmla="*/ 15 w 23"/>
                        <a:gd name="T43" fmla="*/ 23 h 23"/>
                        <a:gd name="T44" fmla="*/ 17 w 23"/>
                        <a:gd name="T45" fmla="*/ 23 h 23"/>
                        <a:gd name="T46" fmla="*/ 17 w 23"/>
                        <a:gd name="T47" fmla="*/ 18 h 23"/>
                        <a:gd name="T48" fmla="*/ 16 w 23"/>
                        <a:gd name="T49" fmla="*/ 17 h 23"/>
                        <a:gd name="T50" fmla="*/ 8 w 23"/>
                        <a:gd name="T51" fmla="*/ 18 h 23"/>
                        <a:gd name="T52" fmla="*/ 22 w 23"/>
                        <a:gd name="T53" fmla="*/ 5 h 23"/>
                        <a:gd name="T54" fmla="*/ 22 w 23"/>
                        <a:gd name="T55" fmla="*/ 4 h 23"/>
                        <a:gd name="T56" fmla="*/ 18 w 23"/>
                        <a:gd name="T57" fmla="*/ 0 h 23"/>
                        <a:gd name="T58" fmla="*/ 4 w 23"/>
                        <a:gd name="T59" fmla="*/ 14 h 23"/>
                        <a:gd name="T60" fmla="*/ 6 w 23"/>
                        <a:gd name="T61" fmla="*/ 15 h 23"/>
                        <a:gd name="T62" fmla="*/ 6 w 23"/>
                        <a:gd name="T63" fmla="*/ 6 h 23"/>
                        <a:gd name="T64" fmla="*/ 1 w 23"/>
                        <a:gd name="T65" fmla="*/ 6 h 23"/>
                        <a:gd name="T66" fmla="*/ 0 w 23"/>
                        <a:gd name="T6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23">
                          <a:moveTo>
                            <a:pt x="1" y="7"/>
                          </a:moveTo>
                          <a:cubicBezTo>
                            <a:pt x="1" y="8"/>
                            <a:pt x="1" y="8"/>
                            <a:pt x="1" y="8"/>
                          </a:cubicBezTo>
                          <a:cubicBezTo>
                            <a:pt x="2" y="8"/>
                            <a:pt x="4" y="8"/>
                            <a:pt x="5" y="8"/>
                          </a:cubicBezTo>
                          <a:cubicBezTo>
                            <a:pt x="5" y="7"/>
                            <a:pt x="5" y="7"/>
                            <a:pt x="5" y="7"/>
                          </a:cubicBezTo>
                          <a:cubicBezTo>
                            <a:pt x="4" y="7"/>
                            <a:pt x="4" y="7"/>
                            <a:pt x="4" y="7"/>
                          </a:cubicBezTo>
                          <a:cubicBezTo>
                            <a:pt x="4" y="10"/>
                            <a:pt x="4" y="12"/>
                            <a:pt x="4" y="15"/>
                          </a:cubicBezTo>
                          <a:cubicBezTo>
                            <a:pt x="4" y="17"/>
                            <a:pt x="4" y="17"/>
                            <a:pt x="4" y="17"/>
                          </a:cubicBezTo>
                          <a:cubicBezTo>
                            <a:pt x="6" y="15"/>
                            <a:pt x="6" y="15"/>
                            <a:pt x="6" y="15"/>
                          </a:cubicBezTo>
                          <a:cubicBezTo>
                            <a:pt x="10" y="11"/>
                            <a:pt x="15" y="7"/>
                            <a:pt x="19" y="2"/>
                          </a:cubicBezTo>
                          <a:cubicBezTo>
                            <a:pt x="18" y="1"/>
                            <a:pt x="18" y="1"/>
                            <a:pt x="18" y="1"/>
                          </a:cubicBezTo>
                          <a:cubicBezTo>
                            <a:pt x="18" y="2"/>
                            <a:pt x="18" y="2"/>
                            <a:pt x="18" y="2"/>
                          </a:cubicBezTo>
                          <a:cubicBezTo>
                            <a:pt x="19" y="3"/>
                            <a:pt x="20" y="4"/>
                            <a:pt x="21" y="5"/>
                          </a:cubicBezTo>
                          <a:cubicBezTo>
                            <a:pt x="22" y="5"/>
                            <a:pt x="22" y="5"/>
                            <a:pt x="22" y="5"/>
                          </a:cubicBezTo>
                          <a:cubicBezTo>
                            <a:pt x="21" y="4"/>
                            <a:pt x="21" y="4"/>
                            <a:pt x="21" y="4"/>
                          </a:cubicBezTo>
                          <a:cubicBezTo>
                            <a:pt x="16" y="8"/>
                            <a:pt x="12" y="13"/>
                            <a:pt x="7" y="17"/>
                          </a:cubicBezTo>
                          <a:cubicBezTo>
                            <a:pt x="6" y="19"/>
                            <a:pt x="6" y="19"/>
                            <a:pt x="6" y="19"/>
                          </a:cubicBezTo>
                          <a:cubicBezTo>
                            <a:pt x="8" y="19"/>
                            <a:pt x="8" y="19"/>
                            <a:pt x="8" y="19"/>
                          </a:cubicBezTo>
                          <a:cubicBezTo>
                            <a:pt x="11" y="19"/>
                            <a:pt x="13" y="19"/>
                            <a:pt x="16" y="19"/>
                          </a:cubicBezTo>
                          <a:cubicBezTo>
                            <a:pt x="16" y="18"/>
                            <a:pt x="16" y="18"/>
                            <a:pt x="16" y="18"/>
                          </a:cubicBezTo>
                          <a:cubicBezTo>
                            <a:pt x="15" y="18"/>
                            <a:pt x="15" y="18"/>
                            <a:pt x="15" y="18"/>
                          </a:cubicBezTo>
                          <a:cubicBezTo>
                            <a:pt x="15" y="20"/>
                            <a:pt x="15" y="21"/>
                            <a:pt x="15" y="22"/>
                          </a:cubicBezTo>
                          <a:cubicBezTo>
                            <a:pt x="16" y="22"/>
                            <a:pt x="16" y="22"/>
                            <a:pt x="16" y="22"/>
                          </a:cubicBezTo>
                          <a:cubicBezTo>
                            <a:pt x="16" y="21"/>
                            <a:pt x="16" y="21"/>
                            <a:pt x="16" y="21"/>
                          </a:cubicBezTo>
                          <a:cubicBezTo>
                            <a:pt x="15" y="21"/>
                            <a:pt x="15" y="21"/>
                            <a:pt x="15" y="21"/>
                          </a:cubicBezTo>
                          <a:cubicBezTo>
                            <a:pt x="15" y="21"/>
                            <a:pt x="15" y="21"/>
                            <a:pt x="15" y="21"/>
                          </a:cubicBezTo>
                          <a:cubicBezTo>
                            <a:pt x="13" y="21"/>
                            <a:pt x="10" y="21"/>
                            <a:pt x="8" y="21"/>
                          </a:cubicBezTo>
                          <a:cubicBezTo>
                            <a:pt x="7" y="21"/>
                            <a:pt x="5" y="21"/>
                            <a:pt x="3" y="21"/>
                          </a:cubicBezTo>
                          <a:cubicBezTo>
                            <a:pt x="3" y="21"/>
                            <a:pt x="3" y="21"/>
                            <a:pt x="3" y="21"/>
                          </a:cubicBezTo>
                          <a:cubicBezTo>
                            <a:pt x="3" y="21"/>
                            <a:pt x="2" y="21"/>
                            <a:pt x="2" y="21"/>
                          </a:cubicBezTo>
                          <a:cubicBezTo>
                            <a:pt x="2" y="21"/>
                            <a:pt x="2" y="21"/>
                            <a:pt x="2" y="20"/>
                          </a:cubicBezTo>
                          <a:cubicBezTo>
                            <a:pt x="2" y="18"/>
                            <a:pt x="2" y="17"/>
                            <a:pt x="2" y="15"/>
                          </a:cubicBezTo>
                          <a:cubicBezTo>
                            <a:pt x="2" y="12"/>
                            <a:pt x="2" y="10"/>
                            <a:pt x="2" y="7"/>
                          </a:cubicBezTo>
                          <a:cubicBezTo>
                            <a:pt x="1" y="7"/>
                            <a:pt x="1" y="7"/>
                            <a:pt x="1" y="7"/>
                          </a:cubicBezTo>
                          <a:cubicBezTo>
                            <a:pt x="1" y="8"/>
                            <a:pt x="1" y="8"/>
                            <a:pt x="1" y="8"/>
                          </a:cubicBezTo>
                          <a:cubicBezTo>
                            <a:pt x="1" y="7"/>
                            <a:pt x="1" y="7"/>
                            <a:pt x="1" y="7"/>
                          </a:cubicBezTo>
                          <a:cubicBezTo>
                            <a:pt x="0" y="7"/>
                            <a:pt x="0" y="7"/>
                            <a:pt x="0" y="7"/>
                          </a:cubicBezTo>
                          <a:cubicBezTo>
                            <a:pt x="0" y="10"/>
                            <a:pt x="0" y="12"/>
                            <a:pt x="0" y="15"/>
                          </a:cubicBezTo>
                          <a:cubicBezTo>
                            <a:pt x="0" y="17"/>
                            <a:pt x="0" y="18"/>
                            <a:pt x="0" y="20"/>
                          </a:cubicBezTo>
                          <a:cubicBezTo>
                            <a:pt x="0" y="21"/>
                            <a:pt x="0" y="22"/>
                            <a:pt x="1" y="23"/>
                          </a:cubicBezTo>
                          <a:cubicBezTo>
                            <a:pt x="2" y="23"/>
                            <a:pt x="2" y="23"/>
                            <a:pt x="3" y="23"/>
                          </a:cubicBezTo>
                          <a:cubicBezTo>
                            <a:pt x="3" y="23"/>
                            <a:pt x="3" y="23"/>
                            <a:pt x="3" y="23"/>
                          </a:cubicBezTo>
                          <a:cubicBezTo>
                            <a:pt x="5" y="23"/>
                            <a:pt x="7" y="23"/>
                            <a:pt x="8" y="23"/>
                          </a:cubicBezTo>
                          <a:cubicBezTo>
                            <a:pt x="10" y="23"/>
                            <a:pt x="13" y="23"/>
                            <a:pt x="15" y="23"/>
                          </a:cubicBezTo>
                          <a:cubicBezTo>
                            <a:pt x="15" y="23"/>
                            <a:pt x="15" y="23"/>
                            <a:pt x="15" y="23"/>
                          </a:cubicBezTo>
                          <a:cubicBezTo>
                            <a:pt x="15" y="23"/>
                            <a:pt x="16" y="23"/>
                            <a:pt x="16" y="23"/>
                          </a:cubicBezTo>
                          <a:cubicBezTo>
                            <a:pt x="17" y="23"/>
                            <a:pt x="17" y="23"/>
                            <a:pt x="17" y="23"/>
                          </a:cubicBezTo>
                          <a:cubicBezTo>
                            <a:pt x="17" y="22"/>
                            <a:pt x="17" y="22"/>
                            <a:pt x="17" y="22"/>
                          </a:cubicBezTo>
                          <a:cubicBezTo>
                            <a:pt x="17" y="21"/>
                            <a:pt x="17" y="20"/>
                            <a:pt x="17" y="18"/>
                          </a:cubicBezTo>
                          <a:cubicBezTo>
                            <a:pt x="17" y="17"/>
                            <a:pt x="17" y="17"/>
                            <a:pt x="17" y="17"/>
                          </a:cubicBezTo>
                          <a:cubicBezTo>
                            <a:pt x="16" y="17"/>
                            <a:pt x="16" y="17"/>
                            <a:pt x="16" y="17"/>
                          </a:cubicBezTo>
                          <a:cubicBezTo>
                            <a:pt x="13" y="17"/>
                            <a:pt x="11" y="17"/>
                            <a:pt x="8" y="17"/>
                          </a:cubicBezTo>
                          <a:cubicBezTo>
                            <a:pt x="8" y="18"/>
                            <a:pt x="8" y="18"/>
                            <a:pt x="8" y="18"/>
                          </a:cubicBezTo>
                          <a:cubicBezTo>
                            <a:pt x="9" y="19"/>
                            <a:pt x="9" y="19"/>
                            <a:pt x="9" y="19"/>
                          </a:cubicBezTo>
                          <a:cubicBezTo>
                            <a:pt x="14" y="14"/>
                            <a:pt x="18" y="10"/>
                            <a:pt x="22" y="5"/>
                          </a:cubicBezTo>
                          <a:cubicBezTo>
                            <a:pt x="23" y="5"/>
                            <a:pt x="23" y="5"/>
                            <a:pt x="23" y="5"/>
                          </a:cubicBezTo>
                          <a:cubicBezTo>
                            <a:pt x="22" y="4"/>
                            <a:pt x="22" y="4"/>
                            <a:pt x="22" y="4"/>
                          </a:cubicBezTo>
                          <a:cubicBezTo>
                            <a:pt x="21" y="3"/>
                            <a:pt x="20" y="2"/>
                            <a:pt x="19" y="1"/>
                          </a:cubicBezTo>
                          <a:cubicBezTo>
                            <a:pt x="18" y="0"/>
                            <a:pt x="18" y="0"/>
                            <a:pt x="18" y="0"/>
                          </a:cubicBezTo>
                          <a:cubicBezTo>
                            <a:pt x="18" y="1"/>
                            <a:pt x="18" y="1"/>
                            <a:pt x="18" y="1"/>
                          </a:cubicBezTo>
                          <a:cubicBezTo>
                            <a:pt x="13" y="5"/>
                            <a:pt x="9" y="10"/>
                            <a:pt x="4" y="14"/>
                          </a:cubicBezTo>
                          <a:cubicBezTo>
                            <a:pt x="5" y="15"/>
                            <a:pt x="5" y="15"/>
                            <a:pt x="5" y="15"/>
                          </a:cubicBezTo>
                          <a:cubicBezTo>
                            <a:pt x="6" y="15"/>
                            <a:pt x="6" y="15"/>
                            <a:pt x="6" y="15"/>
                          </a:cubicBezTo>
                          <a:cubicBezTo>
                            <a:pt x="6" y="12"/>
                            <a:pt x="6" y="10"/>
                            <a:pt x="6" y="7"/>
                          </a:cubicBezTo>
                          <a:cubicBezTo>
                            <a:pt x="6" y="6"/>
                            <a:pt x="6" y="6"/>
                            <a:pt x="6" y="6"/>
                          </a:cubicBezTo>
                          <a:cubicBezTo>
                            <a:pt x="5" y="6"/>
                            <a:pt x="5" y="6"/>
                            <a:pt x="5" y="6"/>
                          </a:cubicBezTo>
                          <a:cubicBezTo>
                            <a:pt x="4" y="6"/>
                            <a:pt x="2" y="6"/>
                            <a:pt x="1" y="6"/>
                          </a:cubicBezTo>
                          <a:cubicBezTo>
                            <a:pt x="0" y="6"/>
                            <a:pt x="0" y="6"/>
                            <a:pt x="0" y="6"/>
                          </a:cubicBezTo>
                          <a:cubicBezTo>
                            <a:pt x="0" y="7"/>
                            <a:pt x="0" y="7"/>
                            <a:pt x="0" y="7"/>
                          </a:cubicBezTo>
                          <a:lnTo>
                            <a:pt x="1" y="7"/>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0" name="Freeform 79">
                      <a:extLst>
                        <a:ext uri="{FF2B5EF4-FFF2-40B4-BE49-F238E27FC236}">
                          <a16:creationId xmlns:a16="http://schemas.microsoft.com/office/drawing/2014/main" id="{3DD9696E-A189-42E8-9637-FAE1206F86D3}"/>
                        </a:ext>
                      </a:extLst>
                    </p:cNvPr>
                    <p:cNvSpPr>
                      <a:spLocks/>
                    </p:cNvSpPr>
                    <p:nvPr/>
                  </p:nvSpPr>
                  <p:spPr bwMode="auto">
                    <a:xfrm>
                      <a:off x="755650" y="3900488"/>
                      <a:ext cx="66675" cy="63500"/>
                    </a:xfrm>
                    <a:custGeom>
                      <a:avLst/>
                      <a:gdLst>
                        <a:gd name="T0" fmla="*/ 21 w 21"/>
                        <a:gd name="T1" fmla="*/ 5 h 20"/>
                        <a:gd name="T2" fmla="*/ 21 w 21"/>
                        <a:gd name="T3" fmla="*/ 18 h 20"/>
                        <a:gd name="T4" fmla="*/ 18 w 21"/>
                        <a:gd name="T5" fmla="*/ 20 h 20"/>
                        <a:gd name="T6" fmla="*/ 6 w 21"/>
                        <a:gd name="T7" fmla="*/ 20 h 20"/>
                        <a:gd name="T8" fmla="*/ 6 w 21"/>
                        <a:gd name="T9" fmla="*/ 16 h 20"/>
                        <a:gd name="T10" fmla="*/ 13 w 21"/>
                        <a:gd name="T11" fmla="*/ 16 h 20"/>
                        <a:gd name="T12" fmla="*/ 0 w 21"/>
                        <a:gd name="T13" fmla="*/ 3 h 20"/>
                        <a:gd name="T14" fmla="*/ 3 w 21"/>
                        <a:gd name="T15" fmla="*/ 0 h 20"/>
                        <a:gd name="T16" fmla="*/ 16 w 21"/>
                        <a:gd name="T17" fmla="*/ 13 h 20"/>
                        <a:gd name="T18" fmla="*/ 16 w 21"/>
                        <a:gd name="T19" fmla="*/ 13 h 20"/>
                        <a:gd name="T20" fmla="*/ 16 w 21"/>
                        <a:gd name="T21" fmla="*/ 5 h 20"/>
                        <a:gd name="T22" fmla="*/ 21 w 21"/>
                        <a:gd name="T23"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0">
                          <a:moveTo>
                            <a:pt x="21" y="5"/>
                          </a:moveTo>
                          <a:cubicBezTo>
                            <a:pt x="21" y="10"/>
                            <a:pt x="21" y="14"/>
                            <a:pt x="21" y="18"/>
                          </a:cubicBezTo>
                          <a:cubicBezTo>
                            <a:pt x="21" y="20"/>
                            <a:pt x="20" y="20"/>
                            <a:pt x="18" y="20"/>
                          </a:cubicBezTo>
                          <a:cubicBezTo>
                            <a:pt x="14" y="20"/>
                            <a:pt x="10" y="20"/>
                            <a:pt x="6" y="20"/>
                          </a:cubicBezTo>
                          <a:cubicBezTo>
                            <a:pt x="6" y="19"/>
                            <a:pt x="6" y="18"/>
                            <a:pt x="6" y="16"/>
                          </a:cubicBezTo>
                          <a:cubicBezTo>
                            <a:pt x="8" y="16"/>
                            <a:pt x="10" y="16"/>
                            <a:pt x="13" y="16"/>
                          </a:cubicBezTo>
                          <a:cubicBezTo>
                            <a:pt x="9" y="12"/>
                            <a:pt x="4" y="7"/>
                            <a:pt x="0" y="3"/>
                          </a:cubicBezTo>
                          <a:cubicBezTo>
                            <a:pt x="1" y="2"/>
                            <a:pt x="2" y="1"/>
                            <a:pt x="3" y="0"/>
                          </a:cubicBezTo>
                          <a:cubicBezTo>
                            <a:pt x="7" y="4"/>
                            <a:pt x="11" y="9"/>
                            <a:pt x="16" y="13"/>
                          </a:cubicBezTo>
                          <a:cubicBezTo>
                            <a:pt x="16" y="13"/>
                            <a:pt x="16" y="13"/>
                            <a:pt x="16" y="13"/>
                          </a:cubicBezTo>
                          <a:cubicBezTo>
                            <a:pt x="16" y="10"/>
                            <a:pt x="16" y="8"/>
                            <a:pt x="16" y="5"/>
                          </a:cubicBezTo>
                          <a:cubicBezTo>
                            <a:pt x="18" y="5"/>
                            <a:pt x="19" y="5"/>
                            <a:pt x="21" y="5"/>
                          </a:cubicBez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1" name="Freeform 80">
                      <a:extLst>
                        <a:ext uri="{FF2B5EF4-FFF2-40B4-BE49-F238E27FC236}">
                          <a16:creationId xmlns:a16="http://schemas.microsoft.com/office/drawing/2014/main" id="{111EDB75-0CB6-4BC7-89DB-DCCE99FB812E}"/>
                        </a:ext>
                      </a:extLst>
                    </p:cNvPr>
                    <p:cNvSpPr>
                      <a:spLocks/>
                    </p:cNvSpPr>
                    <p:nvPr/>
                  </p:nvSpPr>
                  <p:spPr bwMode="auto">
                    <a:xfrm>
                      <a:off x="749300" y="3894138"/>
                      <a:ext cx="76200" cy="73025"/>
                    </a:xfrm>
                    <a:custGeom>
                      <a:avLst/>
                      <a:gdLst>
                        <a:gd name="T0" fmla="*/ 22 w 24"/>
                        <a:gd name="T1" fmla="*/ 7 h 23"/>
                        <a:gd name="T2" fmla="*/ 22 w 24"/>
                        <a:gd name="T3" fmla="*/ 20 h 23"/>
                        <a:gd name="T4" fmla="*/ 20 w 24"/>
                        <a:gd name="T5" fmla="*/ 21 h 23"/>
                        <a:gd name="T6" fmla="*/ 15 w 24"/>
                        <a:gd name="T7" fmla="*/ 21 h 23"/>
                        <a:gd name="T8" fmla="*/ 8 w 24"/>
                        <a:gd name="T9" fmla="*/ 22 h 23"/>
                        <a:gd name="T10" fmla="*/ 9 w 24"/>
                        <a:gd name="T11" fmla="*/ 18 h 23"/>
                        <a:gd name="T12" fmla="*/ 8 w 24"/>
                        <a:gd name="T13" fmla="*/ 19 h 23"/>
                        <a:gd name="T14" fmla="*/ 18 w 24"/>
                        <a:gd name="T15" fmla="*/ 19 h 23"/>
                        <a:gd name="T16" fmla="*/ 2 w 24"/>
                        <a:gd name="T17" fmla="*/ 4 h 23"/>
                        <a:gd name="T18" fmla="*/ 2 w 24"/>
                        <a:gd name="T19" fmla="*/ 6 h 23"/>
                        <a:gd name="T20" fmla="*/ 5 w 24"/>
                        <a:gd name="T21" fmla="*/ 2 h 23"/>
                        <a:gd name="T22" fmla="*/ 17 w 24"/>
                        <a:gd name="T23" fmla="*/ 16 h 23"/>
                        <a:gd name="T24" fmla="*/ 19 w 24"/>
                        <a:gd name="T25" fmla="*/ 16 h 23"/>
                        <a:gd name="T26" fmla="*/ 19 w 24"/>
                        <a:gd name="T27" fmla="*/ 15 h 23"/>
                        <a:gd name="T28" fmla="*/ 18 w 24"/>
                        <a:gd name="T29" fmla="*/ 7 h 23"/>
                        <a:gd name="T30" fmla="*/ 23 w 24"/>
                        <a:gd name="T31" fmla="*/ 8 h 23"/>
                        <a:gd name="T32" fmla="*/ 22 w 24"/>
                        <a:gd name="T33" fmla="*/ 7 h 23"/>
                        <a:gd name="T34" fmla="*/ 23 w 24"/>
                        <a:gd name="T35" fmla="*/ 6 h 23"/>
                        <a:gd name="T36" fmla="*/ 17 w 24"/>
                        <a:gd name="T37" fmla="*/ 6 h 23"/>
                        <a:gd name="T38" fmla="*/ 17 w 24"/>
                        <a:gd name="T39" fmla="*/ 15 h 23"/>
                        <a:gd name="T40" fmla="*/ 18 w 24"/>
                        <a:gd name="T41" fmla="*/ 14 h 23"/>
                        <a:gd name="T42" fmla="*/ 18 w 24"/>
                        <a:gd name="T43" fmla="*/ 15 h 23"/>
                        <a:gd name="T44" fmla="*/ 5 w 24"/>
                        <a:gd name="T45" fmla="*/ 1 h 23"/>
                        <a:gd name="T46" fmla="*/ 4 w 24"/>
                        <a:gd name="T47" fmla="*/ 1 h 23"/>
                        <a:gd name="T48" fmla="*/ 0 w 24"/>
                        <a:gd name="T49" fmla="*/ 5 h 23"/>
                        <a:gd name="T50" fmla="*/ 14 w 24"/>
                        <a:gd name="T51" fmla="*/ 19 h 23"/>
                        <a:gd name="T52" fmla="*/ 15 w 24"/>
                        <a:gd name="T53" fmla="*/ 17 h 23"/>
                        <a:gd name="T54" fmla="*/ 7 w 24"/>
                        <a:gd name="T55" fmla="*/ 17 h 23"/>
                        <a:gd name="T56" fmla="*/ 7 w 24"/>
                        <a:gd name="T57" fmla="*/ 22 h 23"/>
                        <a:gd name="T58" fmla="*/ 8 w 24"/>
                        <a:gd name="T59" fmla="*/ 23 h 23"/>
                        <a:gd name="T60" fmla="*/ 20 w 24"/>
                        <a:gd name="T61" fmla="*/ 23 h 23"/>
                        <a:gd name="T62" fmla="*/ 23 w 24"/>
                        <a:gd name="T63" fmla="*/ 23 h 23"/>
                        <a:gd name="T64" fmla="*/ 24 w 24"/>
                        <a:gd name="T65" fmla="*/ 15 h 23"/>
                        <a:gd name="T66" fmla="*/ 24 w 24"/>
                        <a:gd name="T67" fmla="*/ 6 h 23"/>
                        <a:gd name="T68" fmla="*/ 23 w 24"/>
                        <a:gd name="T6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23">
                          <a:moveTo>
                            <a:pt x="23" y="7"/>
                          </a:moveTo>
                          <a:cubicBezTo>
                            <a:pt x="22" y="7"/>
                            <a:pt x="22" y="7"/>
                            <a:pt x="22" y="7"/>
                          </a:cubicBezTo>
                          <a:cubicBezTo>
                            <a:pt x="22" y="10"/>
                            <a:pt x="22" y="12"/>
                            <a:pt x="22" y="15"/>
                          </a:cubicBezTo>
                          <a:cubicBezTo>
                            <a:pt x="22" y="17"/>
                            <a:pt x="22" y="18"/>
                            <a:pt x="22" y="20"/>
                          </a:cubicBezTo>
                          <a:cubicBezTo>
                            <a:pt x="22" y="21"/>
                            <a:pt x="21" y="21"/>
                            <a:pt x="21" y="21"/>
                          </a:cubicBezTo>
                          <a:cubicBezTo>
                            <a:pt x="21" y="21"/>
                            <a:pt x="21" y="21"/>
                            <a:pt x="20" y="21"/>
                          </a:cubicBezTo>
                          <a:cubicBezTo>
                            <a:pt x="20" y="21"/>
                            <a:pt x="20" y="21"/>
                            <a:pt x="20" y="21"/>
                          </a:cubicBezTo>
                          <a:cubicBezTo>
                            <a:pt x="19" y="21"/>
                            <a:pt x="17" y="21"/>
                            <a:pt x="15" y="21"/>
                          </a:cubicBezTo>
                          <a:cubicBezTo>
                            <a:pt x="13" y="21"/>
                            <a:pt x="10" y="21"/>
                            <a:pt x="8" y="21"/>
                          </a:cubicBezTo>
                          <a:cubicBezTo>
                            <a:pt x="8" y="22"/>
                            <a:pt x="8" y="22"/>
                            <a:pt x="8" y="22"/>
                          </a:cubicBezTo>
                          <a:cubicBezTo>
                            <a:pt x="9" y="22"/>
                            <a:pt x="9" y="22"/>
                            <a:pt x="9" y="22"/>
                          </a:cubicBezTo>
                          <a:cubicBezTo>
                            <a:pt x="9" y="21"/>
                            <a:pt x="9" y="20"/>
                            <a:pt x="9" y="18"/>
                          </a:cubicBezTo>
                          <a:cubicBezTo>
                            <a:pt x="8" y="18"/>
                            <a:pt x="8" y="18"/>
                            <a:pt x="8" y="18"/>
                          </a:cubicBezTo>
                          <a:cubicBezTo>
                            <a:pt x="8" y="19"/>
                            <a:pt x="8" y="19"/>
                            <a:pt x="8" y="19"/>
                          </a:cubicBezTo>
                          <a:cubicBezTo>
                            <a:pt x="10" y="19"/>
                            <a:pt x="12" y="19"/>
                            <a:pt x="15" y="19"/>
                          </a:cubicBezTo>
                          <a:cubicBezTo>
                            <a:pt x="18" y="19"/>
                            <a:pt x="18" y="19"/>
                            <a:pt x="18" y="19"/>
                          </a:cubicBezTo>
                          <a:cubicBezTo>
                            <a:pt x="16" y="17"/>
                            <a:pt x="16" y="17"/>
                            <a:pt x="16" y="17"/>
                          </a:cubicBezTo>
                          <a:cubicBezTo>
                            <a:pt x="11" y="13"/>
                            <a:pt x="7" y="8"/>
                            <a:pt x="2" y="4"/>
                          </a:cubicBezTo>
                          <a:cubicBezTo>
                            <a:pt x="2" y="5"/>
                            <a:pt x="2" y="5"/>
                            <a:pt x="2" y="5"/>
                          </a:cubicBezTo>
                          <a:cubicBezTo>
                            <a:pt x="2" y="6"/>
                            <a:pt x="2" y="6"/>
                            <a:pt x="2" y="6"/>
                          </a:cubicBezTo>
                          <a:cubicBezTo>
                            <a:pt x="4" y="4"/>
                            <a:pt x="5" y="4"/>
                            <a:pt x="5" y="3"/>
                          </a:cubicBezTo>
                          <a:cubicBezTo>
                            <a:pt x="5" y="2"/>
                            <a:pt x="5" y="2"/>
                            <a:pt x="5" y="2"/>
                          </a:cubicBezTo>
                          <a:cubicBezTo>
                            <a:pt x="4" y="3"/>
                            <a:pt x="4" y="3"/>
                            <a:pt x="4" y="3"/>
                          </a:cubicBezTo>
                          <a:cubicBezTo>
                            <a:pt x="8" y="7"/>
                            <a:pt x="13" y="11"/>
                            <a:pt x="17" y="16"/>
                          </a:cubicBezTo>
                          <a:cubicBezTo>
                            <a:pt x="18" y="16"/>
                            <a:pt x="18" y="16"/>
                            <a:pt x="18" y="16"/>
                          </a:cubicBezTo>
                          <a:cubicBezTo>
                            <a:pt x="19" y="16"/>
                            <a:pt x="19" y="16"/>
                            <a:pt x="19" y="16"/>
                          </a:cubicBezTo>
                          <a:cubicBezTo>
                            <a:pt x="19" y="15"/>
                            <a:pt x="19" y="15"/>
                            <a:pt x="19" y="15"/>
                          </a:cubicBezTo>
                          <a:cubicBezTo>
                            <a:pt x="19" y="15"/>
                            <a:pt x="19" y="15"/>
                            <a:pt x="19" y="15"/>
                          </a:cubicBezTo>
                          <a:cubicBezTo>
                            <a:pt x="19" y="12"/>
                            <a:pt x="19" y="10"/>
                            <a:pt x="19" y="7"/>
                          </a:cubicBezTo>
                          <a:cubicBezTo>
                            <a:pt x="18" y="7"/>
                            <a:pt x="18" y="7"/>
                            <a:pt x="18" y="7"/>
                          </a:cubicBezTo>
                          <a:cubicBezTo>
                            <a:pt x="18" y="8"/>
                            <a:pt x="18" y="8"/>
                            <a:pt x="18" y="8"/>
                          </a:cubicBezTo>
                          <a:cubicBezTo>
                            <a:pt x="20" y="8"/>
                            <a:pt x="21" y="8"/>
                            <a:pt x="23" y="8"/>
                          </a:cubicBezTo>
                          <a:cubicBezTo>
                            <a:pt x="23" y="7"/>
                            <a:pt x="23" y="7"/>
                            <a:pt x="23" y="7"/>
                          </a:cubicBezTo>
                          <a:cubicBezTo>
                            <a:pt x="22" y="7"/>
                            <a:pt x="22" y="7"/>
                            <a:pt x="22" y="7"/>
                          </a:cubicBezTo>
                          <a:cubicBezTo>
                            <a:pt x="23" y="7"/>
                            <a:pt x="23" y="7"/>
                            <a:pt x="23" y="7"/>
                          </a:cubicBezTo>
                          <a:cubicBezTo>
                            <a:pt x="23" y="6"/>
                            <a:pt x="23" y="6"/>
                            <a:pt x="23" y="6"/>
                          </a:cubicBezTo>
                          <a:cubicBezTo>
                            <a:pt x="21" y="6"/>
                            <a:pt x="20" y="6"/>
                            <a:pt x="18" y="6"/>
                          </a:cubicBezTo>
                          <a:cubicBezTo>
                            <a:pt x="17" y="6"/>
                            <a:pt x="17" y="6"/>
                            <a:pt x="17" y="6"/>
                          </a:cubicBezTo>
                          <a:cubicBezTo>
                            <a:pt x="17" y="7"/>
                            <a:pt x="17" y="7"/>
                            <a:pt x="17" y="7"/>
                          </a:cubicBezTo>
                          <a:cubicBezTo>
                            <a:pt x="17" y="10"/>
                            <a:pt x="17" y="12"/>
                            <a:pt x="17" y="15"/>
                          </a:cubicBezTo>
                          <a:cubicBezTo>
                            <a:pt x="18" y="15"/>
                            <a:pt x="18" y="15"/>
                            <a:pt x="18" y="15"/>
                          </a:cubicBezTo>
                          <a:cubicBezTo>
                            <a:pt x="18" y="14"/>
                            <a:pt x="18" y="14"/>
                            <a:pt x="18" y="14"/>
                          </a:cubicBezTo>
                          <a:cubicBezTo>
                            <a:pt x="17" y="14"/>
                            <a:pt x="17" y="14"/>
                            <a:pt x="17" y="14"/>
                          </a:cubicBezTo>
                          <a:cubicBezTo>
                            <a:pt x="18" y="15"/>
                            <a:pt x="18" y="15"/>
                            <a:pt x="18" y="15"/>
                          </a:cubicBezTo>
                          <a:cubicBezTo>
                            <a:pt x="19" y="14"/>
                            <a:pt x="19" y="14"/>
                            <a:pt x="19" y="14"/>
                          </a:cubicBezTo>
                          <a:cubicBezTo>
                            <a:pt x="14" y="10"/>
                            <a:pt x="10" y="6"/>
                            <a:pt x="5" y="1"/>
                          </a:cubicBezTo>
                          <a:cubicBezTo>
                            <a:pt x="5" y="0"/>
                            <a:pt x="5" y="0"/>
                            <a:pt x="5" y="0"/>
                          </a:cubicBezTo>
                          <a:cubicBezTo>
                            <a:pt x="4" y="1"/>
                            <a:pt x="4" y="1"/>
                            <a:pt x="4" y="1"/>
                          </a:cubicBezTo>
                          <a:cubicBezTo>
                            <a:pt x="3" y="2"/>
                            <a:pt x="2" y="3"/>
                            <a:pt x="1" y="4"/>
                          </a:cubicBezTo>
                          <a:cubicBezTo>
                            <a:pt x="0" y="5"/>
                            <a:pt x="0" y="5"/>
                            <a:pt x="0" y="5"/>
                          </a:cubicBezTo>
                          <a:cubicBezTo>
                            <a:pt x="1" y="5"/>
                            <a:pt x="1" y="5"/>
                            <a:pt x="1" y="5"/>
                          </a:cubicBezTo>
                          <a:cubicBezTo>
                            <a:pt x="5" y="10"/>
                            <a:pt x="10" y="14"/>
                            <a:pt x="14" y="19"/>
                          </a:cubicBezTo>
                          <a:cubicBezTo>
                            <a:pt x="15" y="18"/>
                            <a:pt x="15" y="18"/>
                            <a:pt x="15" y="18"/>
                          </a:cubicBezTo>
                          <a:cubicBezTo>
                            <a:pt x="15" y="17"/>
                            <a:pt x="15" y="17"/>
                            <a:pt x="15" y="17"/>
                          </a:cubicBezTo>
                          <a:cubicBezTo>
                            <a:pt x="12" y="17"/>
                            <a:pt x="10" y="17"/>
                            <a:pt x="8" y="17"/>
                          </a:cubicBezTo>
                          <a:cubicBezTo>
                            <a:pt x="7" y="17"/>
                            <a:pt x="7" y="17"/>
                            <a:pt x="7" y="17"/>
                          </a:cubicBezTo>
                          <a:cubicBezTo>
                            <a:pt x="7" y="18"/>
                            <a:pt x="7" y="18"/>
                            <a:pt x="7" y="18"/>
                          </a:cubicBezTo>
                          <a:cubicBezTo>
                            <a:pt x="7" y="20"/>
                            <a:pt x="7" y="21"/>
                            <a:pt x="7" y="22"/>
                          </a:cubicBezTo>
                          <a:cubicBezTo>
                            <a:pt x="7" y="23"/>
                            <a:pt x="7" y="23"/>
                            <a:pt x="7" y="23"/>
                          </a:cubicBezTo>
                          <a:cubicBezTo>
                            <a:pt x="8" y="23"/>
                            <a:pt x="8" y="23"/>
                            <a:pt x="8" y="23"/>
                          </a:cubicBezTo>
                          <a:cubicBezTo>
                            <a:pt x="10" y="23"/>
                            <a:pt x="13" y="23"/>
                            <a:pt x="15" y="23"/>
                          </a:cubicBezTo>
                          <a:cubicBezTo>
                            <a:pt x="17" y="23"/>
                            <a:pt x="19" y="23"/>
                            <a:pt x="20" y="23"/>
                          </a:cubicBezTo>
                          <a:cubicBezTo>
                            <a:pt x="20" y="23"/>
                            <a:pt x="20" y="23"/>
                            <a:pt x="20" y="23"/>
                          </a:cubicBezTo>
                          <a:cubicBezTo>
                            <a:pt x="21" y="23"/>
                            <a:pt x="22" y="23"/>
                            <a:pt x="23" y="23"/>
                          </a:cubicBezTo>
                          <a:cubicBezTo>
                            <a:pt x="23" y="22"/>
                            <a:pt x="24" y="21"/>
                            <a:pt x="24" y="20"/>
                          </a:cubicBezTo>
                          <a:cubicBezTo>
                            <a:pt x="24" y="19"/>
                            <a:pt x="24" y="17"/>
                            <a:pt x="24" y="15"/>
                          </a:cubicBezTo>
                          <a:cubicBezTo>
                            <a:pt x="24" y="12"/>
                            <a:pt x="24" y="10"/>
                            <a:pt x="24" y="7"/>
                          </a:cubicBezTo>
                          <a:cubicBezTo>
                            <a:pt x="24" y="6"/>
                            <a:pt x="24" y="6"/>
                            <a:pt x="24" y="6"/>
                          </a:cubicBezTo>
                          <a:cubicBezTo>
                            <a:pt x="23" y="6"/>
                            <a:pt x="23" y="6"/>
                            <a:pt x="23" y="6"/>
                          </a:cubicBezTo>
                          <a:lnTo>
                            <a:pt x="23" y="7"/>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2" name="Freeform 81">
                      <a:extLst>
                        <a:ext uri="{FF2B5EF4-FFF2-40B4-BE49-F238E27FC236}">
                          <a16:creationId xmlns:a16="http://schemas.microsoft.com/office/drawing/2014/main" id="{F24F0C27-516B-439A-B25F-77C10C46FF0E}"/>
                        </a:ext>
                      </a:extLst>
                    </p:cNvPr>
                    <p:cNvSpPr>
                      <a:spLocks/>
                    </p:cNvSpPr>
                    <p:nvPr/>
                  </p:nvSpPr>
                  <p:spPr bwMode="auto">
                    <a:xfrm>
                      <a:off x="466725" y="3592513"/>
                      <a:ext cx="155575" cy="260350"/>
                    </a:xfrm>
                    <a:custGeom>
                      <a:avLst/>
                      <a:gdLst>
                        <a:gd name="T0" fmla="*/ 4 w 98"/>
                        <a:gd name="T1" fmla="*/ 164 h 164"/>
                        <a:gd name="T2" fmla="*/ 0 w 98"/>
                        <a:gd name="T3" fmla="*/ 158 h 164"/>
                        <a:gd name="T4" fmla="*/ 94 w 98"/>
                        <a:gd name="T5" fmla="*/ 104 h 164"/>
                        <a:gd name="T6" fmla="*/ 94 w 98"/>
                        <a:gd name="T7" fmla="*/ 0 h 164"/>
                        <a:gd name="T8" fmla="*/ 98 w 98"/>
                        <a:gd name="T9" fmla="*/ 0 h 164"/>
                        <a:gd name="T10" fmla="*/ 98 w 98"/>
                        <a:gd name="T11" fmla="*/ 106 h 164"/>
                        <a:gd name="T12" fmla="*/ 4 w 98"/>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98" h="164">
                          <a:moveTo>
                            <a:pt x="4" y="164"/>
                          </a:moveTo>
                          <a:lnTo>
                            <a:pt x="0" y="158"/>
                          </a:lnTo>
                          <a:lnTo>
                            <a:pt x="94" y="104"/>
                          </a:lnTo>
                          <a:lnTo>
                            <a:pt x="94" y="0"/>
                          </a:lnTo>
                          <a:lnTo>
                            <a:pt x="98" y="0"/>
                          </a:lnTo>
                          <a:lnTo>
                            <a:pt x="98" y="106"/>
                          </a:lnTo>
                          <a:lnTo>
                            <a:pt x="4" y="164"/>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3" name="Freeform 82">
                      <a:extLst>
                        <a:ext uri="{FF2B5EF4-FFF2-40B4-BE49-F238E27FC236}">
                          <a16:creationId xmlns:a16="http://schemas.microsoft.com/office/drawing/2014/main" id="{9A027218-304A-48B3-B6B6-A824EB8041E4}"/>
                        </a:ext>
                      </a:extLst>
                    </p:cNvPr>
                    <p:cNvSpPr>
                      <a:spLocks/>
                    </p:cNvSpPr>
                    <p:nvPr/>
                  </p:nvSpPr>
                  <p:spPr bwMode="auto">
                    <a:xfrm>
                      <a:off x="463550" y="3589338"/>
                      <a:ext cx="161925" cy="266700"/>
                    </a:xfrm>
                    <a:custGeom>
                      <a:avLst/>
                      <a:gdLst>
                        <a:gd name="T0" fmla="*/ 6 w 102"/>
                        <a:gd name="T1" fmla="*/ 166 h 168"/>
                        <a:gd name="T2" fmla="*/ 8 w 102"/>
                        <a:gd name="T3" fmla="*/ 164 h 168"/>
                        <a:gd name="T4" fmla="*/ 6 w 102"/>
                        <a:gd name="T5" fmla="*/ 160 h 168"/>
                        <a:gd name="T6" fmla="*/ 98 w 102"/>
                        <a:gd name="T7" fmla="*/ 106 h 168"/>
                        <a:gd name="T8" fmla="*/ 98 w 102"/>
                        <a:gd name="T9" fmla="*/ 4 h 168"/>
                        <a:gd name="T10" fmla="*/ 98 w 102"/>
                        <a:gd name="T11" fmla="*/ 4 h 168"/>
                        <a:gd name="T12" fmla="*/ 98 w 102"/>
                        <a:gd name="T13" fmla="*/ 108 h 168"/>
                        <a:gd name="T14" fmla="*/ 4 w 102"/>
                        <a:gd name="T15" fmla="*/ 164 h 168"/>
                        <a:gd name="T16" fmla="*/ 6 w 102"/>
                        <a:gd name="T17" fmla="*/ 166 h 168"/>
                        <a:gd name="T18" fmla="*/ 8 w 102"/>
                        <a:gd name="T19" fmla="*/ 164 h 168"/>
                        <a:gd name="T20" fmla="*/ 6 w 102"/>
                        <a:gd name="T21" fmla="*/ 166 h 168"/>
                        <a:gd name="T22" fmla="*/ 6 w 102"/>
                        <a:gd name="T23" fmla="*/ 166 h 168"/>
                        <a:gd name="T24" fmla="*/ 102 w 102"/>
                        <a:gd name="T25" fmla="*/ 110 h 168"/>
                        <a:gd name="T26" fmla="*/ 102 w 102"/>
                        <a:gd name="T27" fmla="*/ 0 h 168"/>
                        <a:gd name="T28" fmla="*/ 96 w 102"/>
                        <a:gd name="T29" fmla="*/ 0 h 168"/>
                        <a:gd name="T30" fmla="*/ 94 w 102"/>
                        <a:gd name="T31" fmla="*/ 0 h 168"/>
                        <a:gd name="T32" fmla="*/ 94 w 102"/>
                        <a:gd name="T33" fmla="*/ 104 h 168"/>
                        <a:gd name="T34" fmla="*/ 0 w 102"/>
                        <a:gd name="T35" fmla="*/ 160 h 168"/>
                        <a:gd name="T36" fmla="*/ 4 w 102"/>
                        <a:gd name="T37" fmla="*/ 168 h 168"/>
                        <a:gd name="T38" fmla="*/ 6 w 102"/>
                        <a:gd name="T39" fmla="*/ 166 h 168"/>
                        <a:gd name="T40" fmla="*/ 6 w 102"/>
                        <a:gd name="T41" fmla="*/ 16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68">
                          <a:moveTo>
                            <a:pt x="6" y="166"/>
                          </a:moveTo>
                          <a:lnTo>
                            <a:pt x="8" y="164"/>
                          </a:lnTo>
                          <a:lnTo>
                            <a:pt x="6" y="160"/>
                          </a:lnTo>
                          <a:lnTo>
                            <a:pt x="98" y="106"/>
                          </a:lnTo>
                          <a:lnTo>
                            <a:pt x="98" y="4"/>
                          </a:lnTo>
                          <a:lnTo>
                            <a:pt x="98" y="4"/>
                          </a:lnTo>
                          <a:lnTo>
                            <a:pt x="98" y="108"/>
                          </a:lnTo>
                          <a:lnTo>
                            <a:pt x="4" y="164"/>
                          </a:lnTo>
                          <a:lnTo>
                            <a:pt x="6" y="166"/>
                          </a:lnTo>
                          <a:lnTo>
                            <a:pt x="8" y="164"/>
                          </a:lnTo>
                          <a:lnTo>
                            <a:pt x="6" y="166"/>
                          </a:lnTo>
                          <a:lnTo>
                            <a:pt x="6" y="166"/>
                          </a:lnTo>
                          <a:lnTo>
                            <a:pt x="102" y="110"/>
                          </a:lnTo>
                          <a:lnTo>
                            <a:pt x="102" y="0"/>
                          </a:lnTo>
                          <a:lnTo>
                            <a:pt x="96" y="0"/>
                          </a:lnTo>
                          <a:lnTo>
                            <a:pt x="94" y="0"/>
                          </a:lnTo>
                          <a:lnTo>
                            <a:pt x="94" y="104"/>
                          </a:lnTo>
                          <a:lnTo>
                            <a:pt x="0" y="160"/>
                          </a:lnTo>
                          <a:lnTo>
                            <a:pt x="4" y="168"/>
                          </a:lnTo>
                          <a:lnTo>
                            <a:pt x="6" y="166"/>
                          </a:lnTo>
                          <a:lnTo>
                            <a:pt x="6" y="166"/>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4" name="Freeform 83">
                      <a:extLst>
                        <a:ext uri="{FF2B5EF4-FFF2-40B4-BE49-F238E27FC236}">
                          <a16:creationId xmlns:a16="http://schemas.microsoft.com/office/drawing/2014/main" id="{59918E3D-A4BF-411C-92EE-488CC06F2790}"/>
                        </a:ext>
                      </a:extLst>
                    </p:cNvPr>
                    <p:cNvSpPr>
                      <a:spLocks/>
                    </p:cNvSpPr>
                    <p:nvPr/>
                  </p:nvSpPr>
                  <p:spPr bwMode="auto">
                    <a:xfrm>
                      <a:off x="615950" y="3592513"/>
                      <a:ext cx="155575" cy="260350"/>
                    </a:xfrm>
                    <a:custGeom>
                      <a:avLst/>
                      <a:gdLst>
                        <a:gd name="T0" fmla="*/ 94 w 98"/>
                        <a:gd name="T1" fmla="*/ 164 h 164"/>
                        <a:gd name="T2" fmla="*/ 0 w 98"/>
                        <a:gd name="T3" fmla="*/ 106 h 164"/>
                        <a:gd name="T4" fmla="*/ 0 w 98"/>
                        <a:gd name="T5" fmla="*/ 0 h 164"/>
                        <a:gd name="T6" fmla="*/ 4 w 98"/>
                        <a:gd name="T7" fmla="*/ 0 h 164"/>
                        <a:gd name="T8" fmla="*/ 4 w 98"/>
                        <a:gd name="T9" fmla="*/ 104 h 164"/>
                        <a:gd name="T10" fmla="*/ 98 w 98"/>
                        <a:gd name="T11" fmla="*/ 158 h 164"/>
                        <a:gd name="T12" fmla="*/ 94 w 98"/>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98" h="164">
                          <a:moveTo>
                            <a:pt x="94" y="164"/>
                          </a:moveTo>
                          <a:lnTo>
                            <a:pt x="0" y="106"/>
                          </a:lnTo>
                          <a:lnTo>
                            <a:pt x="0" y="0"/>
                          </a:lnTo>
                          <a:lnTo>
                            <a:pt x="4" y="0"/>
                          </a:lnTo>
                          <a:lnTo>
                            <a:pt x="4" y="104"/>
                          </a:lnTo>
                          <a:lnTo>
                            <a:pt x="98" y="158"/>
                          </a:lnTo>
                          <a:lnTo>
                            <a:pt x="94" y="164"/>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5" name="Freeform 84">
                      <a:extLst>
                        <a:ext uri="{FF2B5EF4-FFF2-40B4-BE49-F238E27FC236}">
                          <a16:creationId xmlns:a16="http://schemas.microsoft.com/office/drawing/2014/main" id="{3D8A87D6-0D72-4F92-B446-5067A943FE9C}"/>
                        </a:ext>
                      </a:extLst>
                    </p:cNvPr>
                    <p:cNvSpPr>
                      <a:spLocks/>
                    </p:cNvSpPr>
                    <p:nvPr/>
                  </p:nvSpPr>
                  <p:spPr bwMode="auto">
                    <a:xfrm>
                      <a:off x="612775" y="3589338"/>
                      <a:ext cx="161925" cy="266700"/>
                    </a:xfrm>
                    <a:custGeom>
                      <a:avLst/>
                      <a:gdLst>
                        <a:gd name="T0" fmla="*/ 96 w 102"/>
                        <a:gd name="T1" fmla="*/ 166 h 168"/>
                        <a:gd name="T2" fmla="*/ 98 w 102"/>
                        <a:gd name="T3" fmla="*/ 164 h 168"/>
                        <a:gd name="T4" fmla="*/ 4 w 102"/>
                        <a:gd name="T5" fmla="*/ 108 h 168"/>
                        <a:gd name="T6" fmla="*/ 4 w 102"/>
                        <a:gd name="T7" fmla="*/ 4 h 168"/>
                        <a:gd name="T8" fmla="*/ 4 w 102"/>
                        <a:gd name="T9" fmla="*/ 4 h 168"/>
                        <a:gd name="T10" fmla="*/ 4 w 102"/>
                        <a:gd name="T11" fmla="*/ 106 h 168"/>
                        <a:gd name="T12" fmla="*/ 96 w 102"/>
                        <a:gd name="T13" fmla="*/ 160 h 168"/>
                        <a:gd name="T14" fmla="*/ 94 w 102"/>
                        <a:gd name="T15" fmla="*/ 164 h 168"/>
                        <a:gd name="T16" fmla="*/ 96 w 102"/>
                        <a:gd name="T17" fmla="*/ 166 h 168"/>
                        <a:gd name="T18" fmla="*/ 98 w 102"/>
                        <a:gd name="T19" fmla="*/ 164 h 168"/>
                        <a:gd name="T20" fmla="*/ 96 w 102"/>
                        <a:gd name="T21" fmla="*/ 166 h 168"/>
                        <a:gd name="T22" fmla="*/ 98 w 102"/>
                        <a:gd name="T23" fmla="*/ 166 h 168"/>
                        <a:gd name="T24" fmla="*/ 102 w 102"/>
                        <a:gd name="T25" fmla="*/ 162 h 168"/>
                        <a:gd name="T26" fmla="*/ 102 w 102"/>
                        <a:gd name="T27" fmla="*/ 160 h 168"/>
                        <a:gd name="T28" fmla="*/ 8 w 102"/>
                        <a:gd name="T29" fmla="*/ 104 h 168"/>
                        <a:gd name="T30" fmla="*/ 8 w 102"/>
                        <a:gd name="T31" fmla="*/ 0 h 168"/>
                        <a:gd name="T32" fmla="*/ 2 w 102"/>
                        <a:gd name="T33" fmla="*/ 0 h 168"/>
                        <a:gd name="T34" fmla="*/ 0 w 102"/>
                        <a:gd name="T35" fmla="*/ 0 h 168"/>
                        <a:gd name="T36" fmla="*/ 0 w 102"/>
                        <a:gd name="T37" fmla="*/ 110 h 168"/>
                        <a:gd name="T38" fmla="*/ 98 w 102"/>
                        <a:gd name="T39" fmla="*/ 168 h 168"/>
                        <a:gd name="T40" fmla="*/ 98 w 102"/>
                        <a:gd name="T41" fmla="*/ 166 h 168"/>
                        <a:gd name="T42" fmla="*/ 96 w 102"/>
                        <a:gd name="T43" fmla="*/ 16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168">
                          <a:moveTo>
                            <a:pt x="96" y="166"/>
                          </a:moveTo>
                          <a:lnTo>
                            <a:pt x="98" y="164"/>
                          </a:lnTo>
                          <a:lnTo>
                            <a:pt x="4" y="108"/>
                          </a:lnTo>
                          <a:lnTo>
                            <a:pt x="4" y="4"/>
                          </a:lnTo>
                          <a:lnTo>
                            <a:pt x="4" y="4"/>
                          </a:lnTo>
                          <a:lnTo>
                            <a:pt x="4" y="106"/>
                          </a:lnTo>
                          <a:lnTo>
                            <a:pt x="96" y="160"/>
                          </a:lnTo>
                          <a:lnTo>
                            <a:pt x="94" y="164"/>
                          </a:lnTo>
                          <a:lnTo>
                            <a:pt x="96" y="166"/>
                          </a:lnTo>
                          <a:lnTo>
                            <a:pt x="98" y="164"/>
                          </a:lnTo>
                          <a:lnTo>
                            <a:pt x="96" y="166"/>
                          </a:lnTo>
                          <a:lnTo>
                            <a:pt x="98" y="166"/>
                          </a:lnTo>
                          <a:lnTo>
                            <a:pt x="102" y="162"/>
                          </a:lnTo>
                          <a:lnTo>
                            <a:pt x="102" y="160"/>
                          </a:lnTo>
                          <a:lnTo>
                            <a:pt x="8" y="104"/>
                          </a:lnTo>
                          <a:lnTo>
                            <a:pt x="8" y="0"/>
                          </a:lnTo>
                          <a:lnTo>
                            <a:pt x="2" y="0"/>
                          </a:lnTo>
                          <a:lnTo>
                            <a:pt x="0" y="0"/>
                          </a:lnTo>
                          <a:lnTo>
                            <a:pt x="0" y="110"/>
                          </a:lnTo>
                          <a:lnTo>
                            <a:pt x="98" y="168"/>
                          </a:lnTo>
                          <a:lnTo>
                            <a:pt x="98" y="166"/>
                          </a:lnTo>
                          <a:lnTo>
                            <a:pt x="96" y="166"/>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6" name="Freeform 85">
                      <a:extLst>
                        <a:ext uri="{FF2B5EF4-FFF2-40B4-BE49-F238E27FC236}">
                          <a16:creationId xmlns:a16="http://schemas.microsoft.com/office/drawing/2014/main" id="{9A223D03-E52A-4D9E-8EE3-BA046E3C26BE}"/>
                        </a:ext>
                      </a:extLst>
                    </p:cNvPr>
                    <p:cNvSpPr>
                      <a:spLocks/>
                    </p:cNvSpPr>
                    <p:nvPr/>
                  </p:nvSpPr>
                  <p:spPr bwMode="auto">
                    <a:xfrm>
                      <a:off x="698500" y="3687763"/>
                      <a:ext cx="34925" cy="57150"/>
                    </a:xfrm>
                    <a:custGeom>
                      <a:avLst/>
                      <a:gdLst>
                        <a:gd name="T0" fmla="*/ 0 w 22"/>
                        <a:gd name="T1" fmla="*/ 0 h 36"/>
                        <a:gd name="T2" fmla="*/ 22 w 22"/>
                        <a:gd name="T3" fmla="*/ 0 h 36"/>
                        <a:gd name="T4" fmla="*/ 22 w 22"/>
                        <a:gd name="T5" fmla="*/ 4 h 36"/>
                        <a:gd name="T6" fmla="*/ 8 w 22"/>
                        <a:gd name="T7" fmla="*/ 4 h 36"/>
                        <a:gd name="T8" fmla="*/ 8 w 22"/>
                        <a:gd name="T9" fmla="*/ 14 h 36"/>
                        <a:gd name="T10" fmla="*/ 20 w 22"/>
                        <a:gd name="T11" fmla="*/ 14 h 36"/>
                        <a:gd name="T12" fmla="*/ 20 w 22"/>
                        <a:gd name="T13" fmla="*/ 20 h 36"/>
                        <a:gd name="T14" fmla="*/ 8 w 22"/>
                        <a:gd name="T15" fmla="*/ 20 h 36"/>
                        <a:gd name="T16" fmla="*/ 8 w 22"/>
                        <a:gd name="T17" fmla="*/ 36 h 36"/>
                        <a:gd name="T18" fmla="*/ 0 w 22"/>
                        <a:gd name="T19" fmla="*/ 36 h 36"/>
                        <a:gd name="T20" fmla="*/ 0 w 22"/>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6">
                          <a:moveTo>
                            <a:pt x="0" y="0"/>
                          </a:moveTo>
                          <a:lnTo>
                            <a:pt x="22" y="0"/>
                          </a:lnTo>
                          <a:lnTo>
                            <a:pt x="22" y="4"/>
                          </a:lnTo>
                          <a:lnTo>
                            <a:pt x="8" y="4"/>
                          </a:lnTo>
                          <a:lnTo>
                            <a:pt x="8" y="14"/>
                          </a:lnTo>
                          <a:lnTo>
                            <a:pt x="20" y="14"/>
                          </a:lnTo>
                          <a:lnTo>
                            <a:pt x="20" y="20"/>
                          </a:lnTo>
                          <a:lnTo>
                            <a:pt x="8" y="20"/>
                          </a:lnTo>
                          <a:lnTo>
                            <a:pt x="8" y="36"/>
                          </a:lnTo>
                          <a:lnTo>
                            <a:pt x="0" y="36"/>
                          </a:lnTo>
                          <a:lnTo>
                            <a:pt x="0" y="0"/>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7" name="Freeform 86">
                      <a:extLst>
                        <a:ext uri="{FF2B5EF4-FFF2-40B4-BE49-F238E27FC236}">
                          <a16:creationId xmlns:a16="http://schemas.microsoft.com/office/drawing/2014/main" id="{F822BBD6-FB19-46EC-A009-343D6C19361D}"/>
                        </a:ext>
                      </a:extLst>
                    </p:cNvPr>
                    <p:cNvSpPr>
                      <a:spLocks/>
                    </p:cNvSpPr>
                    <p:nvPr/>
                  </p:nvSpPr>
                  <p:spPr bwMode="auto">
                    <a:xfrm>
                      <a:off x="508000" y="3687763"/>
                      <a:ext cx="44450" cy="57150"/>
                    </a:xfrm>
                    <a:custGeom>
                      <a:avLst/>
                      <a:gdLst>
                        <a:gd name="T0" fmla="*/ 10 w 28"/>
                        <a:gd name="T1" fmla="*/ 6 h 36"/>
                        <a:gd name="T2" fmla="*/ 0 w 28"/>
                        <a:gd name="T3" fmla="*/ 6 h 36"/>
                        <a:gd name="T4" fmla="*/ 0 w 28"/>
                        <a:gd name="T5" fmla="*/ 0 h 36"/>
                        <a:gd name="T6" fmla="*/ 28 w 28"/>
                        <a:gd name="T7" fmla="*/ 0 h 36"/>
                        <a:gd name="T8" fmla="*/ 28 w 28"/>
                        <a:gd name="T9" fmla="*/ 6 h 36"/>
                        <a:gd name="T10" fmla="*/ 18 w 28"/>
                        <a:gd name="T11" fmla="*/ 6 h 36"/>
                        <a:gd name="T12" fmla="*/ 18 w 28"/>
                        <a:gd name="T13" fmla="*/ 36 h 36"/>
                        <a:gd name="T14" fmla="*/ 10 w 28"/>
                        <a:gd name="T15" fmla="*/ 36 h 36"/>
                        <a:gd name="T16" fmla="*/ 10 w 28"/>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6">
                          <a:moveTo>
                            <a:pt x="10" y="6"/>
                          </a:moveTo>
                          <a:lnTo>
                            <a:pt x="0" y="6"/>
                          </a:lnTo>
                          <a:lnTo>
                            <a:pt x="0" y="0"/>
                          </a:lnTo>
                          <a:lnTo>
                            <a:pt x="28" y="0"/>
                          </a:lnTo>
                          <a:lnTo>
                            <a:pt x="28" y="6"/>
                          </a:lnTo>
                          <a:lnTo>
                            <a:pt x="18" y="6"/>
                          </a:lnTo>
                          <a:lnTo>
                            <a:pt x="18" y="36"/>
                          </a:lnTo>
                          <a:lnTo>
                            <a:pt x="10" y="36"/>
                          </a:lnTo>
                          <a:lnTo>
                            <a:pt x="10" y="6"/>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8" name="Freeform 87">
                      <a:extLst>
                        <a:ext uri="{FF2B5EF4-FFF2-40B4-BE49-F238E27FC236}">
                          <a16:creationId xmlns:a16="http://schemas.microsoft.com/office/drawing/2014/main" id="{95F49D11-2ED3-4FB6-BFD1-226610B3EB4C}"/>
                        </a:ext>
                      </a:extLst>
                    </p:cNvPr>
                    <p:cNvSpPr>
                      <a:spLocks/>
                    </p:cNvSpPr>
                    <p:nvPr/>
                  </p:nvSpPr>
                  <p:spPr bwMode="auto">
                    <a:xfrm>
                      <a:off x="587375" y="3824288"/>
                      <a:ext cx="60325" cy="57150"/>
                    </a:xfrm>
                    <a:custGeom>
                      <a:avLst/>
                      <a:gdLst>
                        <a:gd name="T0" fmla="*/ 15 w 19"/>
                        <a:gd name="T1" fmla="*/ 10 h 18"/>
                        <a:gd name="T2" fmla="*/ 15 w 19"/>
                        <a:gd name="T3" fmla="*/ 3 h 18"/>
                        <a:gd name="T4" fmla="*/ 15 w 19"/>
                        <a:gd name="T5" fmla="*/ 3 h 18"/>
                        <a:gd name="T6" fmla="*/ 13 w 19"/>
                        <a:gd name="T7" fmla="*/ 10 h 18"/>
                        <a:gd name="T8" fmla="*/ 10 w 19"/>
                        <a:gd name="T9" fmla="*/ 17 h 18"/>
                        <a:gd name="T10" fmla="*/ 8 w 19"/>
                        <a:gd name="T11" fmla="*/ 17 h 18"/>
                        <a:gd name="T12" fmla="*/ 5 w 19"/>
                        <a:gd name="T13" fmla="*/ 10 h 18"/>
                        <a:gd name="T14" fmla="*/ 4 w 19"/>
                        <a:gd name="T15" fmla="*/ 3 h 18"/>
                        <a:gd name="T16" fmla="*/ 4 w 19"/>
                        <a:gd name="T17" fmla="*/ 3 h 18"/>
                        <a:gd name="T18" fmla="*/ 3 w 19"/>
                        <a:gd name="T19" fmla="*/ 10 h 18"/>
                        <a:gd name="T20" fmla="*/ 3 w 19"/>
                        <a:gd name="T21" fmla="*/ 18 h 18"/>
                        <a:gd name="T22" fmla="*/ 0 w 19"/>
                        <a:gd name="T23" fmla="*/ 18 h 18"/>
                        <a:gd name="T24" fmla="*/ 1 w 19"/>
                        <a:gd name="T25" fmla="*/ 0 h 18"/>
                        <a:gd name="T26" fmla="*/ 5 w 19"/>
                        <a:gd name="T27" fmla="*/ 0 h 18"/>
                        <a:gd name="T28" fmla="*/ 8 w 19"/>
                        <a:gd name="T29" fmla="*/ 7 h 18"/>
                        <a:gd name="T30" fmla="*/ 9 w 19"/>
                        <a:gd name="T31" fmla="*/ 13 h 18"/>
                        <a:gd name="T32" fmla="*/ 9 w 19"/>
                        <a:gd name="T33" fmla="*/ 13 h 18"/>
                        <a:gd name="T34" fmla="*/ 11 w 19"/>
                        <a:gd name="T35" fmla="*/ 7 h 18"/>
                        <a:gd name="T36" fmla="*/ 14 w 19"/>
                        <a:gd name="T37" fmla="*/ 0 h 18"/>
                        <a:gd name="T38" fmla="*/ 18 w 19"/>
                        <a:gd name="T39" fmla="*/ 0 h 18"/>
                        <a:gd name="T40" fmla="*/ 19 w 19"/>
                        <a:gd name="T41" fmla="*/ 18 h 18"/>
                        <a:gd name="T42" fmla="*/ 16 w 19"/>
                        <a:gd name="T43" fmla="*/ 18 h 18"/>
                        <a:gd name="T44" fmla="*/ 15 w 19"/>
                        <a:gd name="T45"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18">
                          <a:moveTo>
                            <a:pt x="15" y="10"/>
                          </a:moveTo>
                          <a:cubicBezTo>
                            <a:pt x="15" y="8"/>
                            <a:pt x="15" y="5"/>
                            <a:pt x="15" y="3"/>
                          </a:cubicBezTo>
                          <a:cubicBezTo>
                            <a:pt x="15" y="3"/>
                            <a:pt x="15" y="3"/>
                            <a:pt x="15" y="3"/>
                          </a:cubicBezTo>
                          <a:cubicBezTo>
                            <a:pt x="15" y="5"/>
                            <a:pt x="14" y="7"/>
                            <a:pt x="13" y="10"/>
                          </a:cubicBezTo>
                          <a:cubicBezTo>
                            <a:pt x="10" y="17"/>
                            <a:pt x="10" y="17"/>
                            <a:pt x="10" y="17"/>
                          </a:cubicBezTo>
                          <a:cubicBezTo>
                            <a:pt x="8" y="17"/>
                            <a:pt x="8" y="17"/>
                            <a:pt x="8" y="17"/>
                          </a:cubicBezTo>
                          <a:cubicBezTo>
                            <a:pt x="5" y="10"/>
                            <a:pt x="5" y="10"/>
                            <a:pt x="5" y="10"/>
                          </a:cubicBezTo>
                          <a:cubicBezTo>
                            <a:pt x="5" y="7"/>
                            <a:pt x="4" y="5"/>
                            <a:pt x="4" y="3"/>
                          </a:cubicBezTo>
                          <a:cubicBezTo>
                            <a:pt x="4" y="3"/>
                            <a:pt x="4" y="3"/>
                            <a:pt x="4" y="3"/>
                          </a:cubicBezTo>
                          <a:cubicBezTo>
                            <a:pt x="4" y="5"/>
                            <a:pt x="3" y="8"/>
                            <a:pt x="3" y="10"/>
                          </a:cubicBezTo>
                          <a:cubicBezTo>
                            <a:pt x="3" y="18"/>
                            <a:pt x="3" y="18"/>
                            <a:pt x="3" y="18"/>
                          </a:cubicBezTo>
                          <a:cubicBezTo>
                            <a:pt x="0" y="18"/>
                            <a:pt x="0" y="18"/>
                            <a:pt x="0" y="18"/>
                          </a:cubicBezTo>
                          <a:cubicBezTo>
                            <a:pt x="1" y="0"/>
                            <a:pt x="1" y="0"/>
                            <a:pt x="1" y="0"/>
                          </a:cubicBezTo>
                          <a:cubicBezTo>
                            <a:pt x="5" y="0"/>
                            <a:pt x="5" y="0"/>
                            <a:pt x="5" y="0"/>
                          </a:cubicBezTo>
                          <a:cubicBezTo>
                            <a:pt x="8" y="7"/>
                            <a:pt x="8" y="7"/>
                            <a:pt x="8" y="7"/>
                          </a:cubicBezTo>
                          <a:cubicBezTo>
                            <a:pt x="8" y="9"/>
                            <a:pt x="9" y="11"/>
                            <a:pt x="9" y="13"/>
                          </a:cubicBezTo>
                          <a:cubicBezTo>
                            <a:pt x="9" y="13"/>
                            <a:pt x="9" y="13"/>
                            <a:pt x="9" y="13"/>
                          </a:cubicBezTo>
                          <a:cubicBezTo>
                            <a:pt x="10" y="11"/>
                            <a:pt x="11" y="9"/>
                            <a:pt x="11" y="7"/>
                          </a:cubicBezTo>
                          <a:cubicBezTo>
                            <a:pt x="14" y="0"/>
                            <a:pt x="14" y="0"/>
                            <a:pt x="14" y="0"/>
                          </a:cubicBezTo>
                          <a:cubicBezTo>
                            <a:pt x="18" y="0"/>
                            <a:pt x="18" y="0"/>
                            <a:pt x="18" y="0"/>
                          </a:cubicBezTo>
                          <a:cubicBezTo>
                            <a:pt x="19" y="18"/>
                            <a:pt x="19" y="18"/>
                            <a:pt x="19" y="18"/>
                          </a:cubicBezTo>
                          <a:cubicBezTo>
                            <a:pt x="16" y="18"/>
                            <a:pt x="16" y="18"/>
                            <a:pt x="16" y="18"/>
                          </a:cubicBezTo>
                          <a:lnTo>
                            <a:pt x="15" y="10"/>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69" name="Group 668">
                    <a:extLst>
                      <a:ext uri="{FF2B5EF4-FFF2-40B4-BE49-F238E27FC236}">
                        <a16:creationId xmlns:a16="http://schemas.microsoft.com/office/drawing/2014/main" id="{1B5D7C06-1C7F-4ED0-85D4-A42D8253E66F}"/>
                      </a:ext>
                    </a:extLst>
                  </p:cNvPr>
                  <p:cNvGrpSpPr/>
                  <p:nvPr/>
                </p:nvGrpSpPr>
                <p:grpSpPr>
                  <a:xfrm>
                    <a:off x="406400" y="2667000"/>
                    <a:ext cx="422275" cy="363538"/>
                    <a:chOff x="406400" y="3006725"/>
                    <a:chExt cx="422275" cy="363538"/>
                  </a:xfrm>
                </p:grpSpPr>
                <p:sp>
                  <p:nvSpPr>
                    <p:cNvPr id="887" name="Freeform 88">
                      <a:extLst>
                        <a:ext uri="{FF2B5EF4-FFF2-40B4-BE49-F238E27FC236}">
                          <a16:creationId xmlns:a16="http://schemas.microsoft.com/office/drawing/2014/main" id="{3E0BDB06-D32F-497B-A290-EC3E6A59CBE9}"/>
                        </a:ext>
                      </a:extLst>
                    </p:cNvPr>
                    <p:cNvSpPr>
                      <a:spLocks noEditPoints="1"/>
                    </p:cNvSpPr>
                    <p:nvPr/>
                  </p:nvSpPr>
                  <p:spPr bwMode="auto">
                    <a:xfrm>
                      <a:off x="406400" y="3006725"/>
                      <a:ext cx="422275" cy="363538"/>
                    </a:xfrm>
                    <a:custGeom>
                      <a:avLst/>
                      <a:gdLst>
                        <a:gd name="T0" fmla="*/ 68 w 133"/>
                        <a:gd name="T1" fmla="*/ 89 h 114"/>
                        <a:gd name="T2" fmla="*/ 68 w 133"/>
                        <a:gd name="T3" fmla="*/ 100 h 114"/>
                        <a:gd name="T4" fmla="*/ 72 w 133"/>
                        <a:gd name="T5" fmla="*/ 103 h 114"/>
                        <a:gd name="T6" fmla="*/ 73 w 133"/>
                        <a:gd name="T7" fmla="*/ 110 h 114"/>
                        <a:gd name="T8" fmla="*/ 66 w 133"/>
                        <a:gd name="T9" fmla="*/ 114 h 114"/>
                        <a:gd name="T10" fmla="*/ 59 w 133"/>
                        <a:gd name="T11" fmla="*/ 108 h 114"/>
                        <a:gd name="T12" fmla="*/ 64 w 133"/>
                        <a:gd name="T13" fmla="*/ 101 h 114"/>
                        <a:gd name="T14" fmla="*/ 64 w 133"/>
                        <a:gd name="T15" fmla="*/ 100 h 114"/>
                        <a:gd name="T16" fmla="*/ 64 w 133"/>
                        <a:gd name="T17" fmla="*/ 90 h 114"/>
                        <a:gd name="T18" fmla="*/ 64 w 133"/>
                        <a:gd name="T19" fmla="*/ 89 h 114"/>
                        <a:gd name="T20" fmla="*/ 63 w 133"/>
                        <a:gd name="T21" fmla="*/ 89 h 114"/>
                        <a:gd name="T22" fmla="*/ 44 w 133"/>
                        <a:gd name="T23" fmla="*/ 89 h 114"/>
                        <a:gd name="T24" fmla="*/ 7 w 133"/>
                        <a:gd name="T25" fmla="*/ 89 h 114"/>
                        <a:gd name="T26" fmla="*/ 4 w 133"/>
                        <a:gd name="T27" fmla="*/ 88 h 114"/>
                        <a:gd name="T28" fmla="*/ 6 w 133"/>
                        <a:gd name="T29" fmla="*/ 85 h 114"/>
                        <a:gd name="T30" fmla="*/ 7 w 133"/>
                        <a:gd name="T31" fmla="*/ 85 h 114"/>
                        <a:gd name="T32" fmla="*/ 7 w 133"/>
                        <a:gd name="T33" fmla="*/ 13 h 114"/>
                        <a:gd name="T34" fmla="*/ 4 w 133"/>
                        <a:gd name="T35" fmla="*/ 11 h 114"/>
                        <a:gd name="T36" fmla="*/ 1 w 133"/>
                        <a:gd name="T37" fmla="*/ 5 h 114"/>
                        <a:gd name="T38" fmla="*/ 6 w 133"/>
                        <a:gd name="T39" fmla="*/ 0 h 114"/>
                        <a:gd name="T40" fmla="*/ 16 w 133"/>
                        <a:gd name="T41" fmla="*/ 0 h 114"/>
                        <a:gd name="T42" fmla="*/ 17 w 133"/>
                        <a:gd name="T43" fmla="*/ 0 h 114"/>
                        <a:gd name="T44" fmla="*/ 61 w 133"/>
                        <a:gd name="T45" fmla="*/ 0 h 114"/>
                        <a:gd name="T46" fmla="*/ 115 w 133"/>
                        <a:gd name="T47" fmla="*/ 0 h 114"/>
                        <a:gd name="T48" fmla="*/ 126 w 133"/>
                        <a:gd name="T49" fmla="*/ 0 h 114"/>
                        <a:gd name="T50" fmla="*/ 132 w 133"/>
                        <a:gd name="T51" fmla="*/ 5 h 114"/>
                        <a:gd name="T52" fmla="*/ 127 w 133"/>
                        <a:gd name="T53" fmla="*/ 12 h 114"/>
                        <a:gd name="T54" fmla="*/ 126 w 133"/>
                        <a:gd name="T55" fmla="*/ 12 h 114"/>
                        <a:gd name="T56" fmla="*/ 126 w 133"/>
                        <a:gd name="T57" fmla="*/ 85 h 114"/>
                        <a:gd name="T58" fmla="*/ 128 w 133"/>
                        <a:gd name="T59" fmla="*/ 86 h 114"/>
                        <a:gd name="T60" fmla="*/ 127 w 133"/>
                        <a:gd name="T61" fmla="*/ 89 h 114"/>
                        <a:gd name="T62" fmla="*/ 126 w 133"/>
                        <a:gd name="T63" fmla="*/ 89 h 114"/>
                        <a:gd name="T64" fmla="*/ 89 w 133"/>
                        <a:gd name="T65" fmla="*/ 89 h 114"/>
                        <a:gd name="T66" fmla="*/ 69 w 133"/>
                        <a:gd name="T67" fmla="*/ 89 h 114"/>
                        <a:gd name="T68" fmla="*/ 68 w 133"/>
                        <a:gd name="T69" fmla="*/ 89 h 114"/>
                        <a:gd name="T70" fmla="*/ 11 w 133"/>
                        <a:gd name="T71" fmla="*/ 12 h 114"/>
                        <a:gd name="T72" fmla="*/ 11 w 133"/>
                        <a:gd name="T73" fmla="*/ 84 h 114"/>
                        <a:gd name="T74" fmla="*/ 121 w 133"/>
                        <a:gd name="T75" fmla="*/ 84 h 114"/>
                        <a:gd name="T76" fmla="*/ 121 w 133"/>
                        <a:gd name="T77" fmla="*/ 12 h 114"/>
                        <a:gd name="T78" fmla="*/ 11 w 133"/>
                        <a:gd name="T79" fmla="*/ 12 h 114"/>
                        <a:gd name="T80" fmla="*/ 66 w 133"/>
                        <a:gd name="T81" fmla="*/ 112 h 114"/>
                        <a:gd name="T82" fmla="*/ 71 w 133"/>
                        <a:gd name="T83" fmla="*/ 107 h 114"/>
                        <a:gd name="T84" fmla="*/ 66 w 133"/>
                        <a:gd name="T85" fmla="*/ 102 h 114"/>
                        <a:gd name="T86" fmla="*/ 62 w 133"/>
                        <a:gd name="T87" fmla="*/ 107 h 114"/>
                        <a:gd name="T88" fmla="*/ 66 w 133"/>
                        <a:gd name="T89" fmla="*/ 11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114">
                          <a:moveTo>
                            <a:pt x="68" y="89"/>
                          </a:moveTo>
                          <a:cubicBezTo>
                            <a:pt x="68" y="93"/>
                            <a:pt x="68" y="97"/>
                            <a:pt x="68" y="100"/>
                          </a:cubicBezTo>
                          <a:cubicBezTo>
                            <a:pt x="70" y="101"/>
                            <a:pt x="71" y="101"/>
                            <a:pt x="72" y="103"/>
                          </a:cubicBezTo>
                          <a:cubicBezTo>
                            <a:pt x="74" y="105"/>
                            <a:pt x="74" y="108"/>
                            <a:pt x="73" y="110"/>
                          </a:cubicBezTo>
                          <a:cubicBezTo>
                            <a:pt x="71" y="113"/>
                            <a:pt x="69" y="114"/>
                            <a:pt x="66" y="114"/>
                          </a:cubicBezTo>
                          <a:cubicBezTo>
                            <a:pt x="62" y="114"/>
                            <a:pt x="60" y="112"/>
                            <a:pt x="59" y="108"/>
                          </a:cubicBezTo>
                          <a:cubicBezTo>
                            <a:pt x="59" y="105"/>
                            <a:pt x="60" y="102"/>
                            <a:pt x="64" y="101"/>
                          </a:cubicBezTo>
                          <a:cubicBezTo>
                            <a:pt x="64" y="100"/>
                            <a:pt x="64" y="100"/>
                            <a:pt x="64" y="100"/>
                          </a:cubicBezTo>
                          <a:cubicBezTo>
                            <a:pt x="64" y="97"/>
                            <a:pt x="64" y="93"/>
                            <a:pt x="64" y="90"/>
                          </a:cubicBezTo>
                          <a:cubicBezTo>
                            <a:pt x="64" y="89"/>
                            <a:pt x="64" y="89"/>
                            <a:pt x="64" y="89"/>
                          </a:cubicBezTo>
                          <a:cubicBezTo>
                            <a:pt x="64" y="89"/>
                            <a:pt x="64" y="89"/>
                            <a:pt x="63" y="89"/>
                          </a:cubicBezTo>
                          <a:cubicBezTo>
                            <a:pt x="57" y="89"/>
                            <a:pt x="50" y="89"/>
                            <a:pt x="44" y="89"/>
                          </a:cubicBezTo>
                          <a:cubicBezTo>
                            <a:pt x="31" y="89"/>
                            <a:pt x="19" y="89"/>
                            <a:pt x="7" y="89"/>
                          </a:cubicBezTo>
                          <a:cubicBezTo>
                            <a:pt x="6" y="89"/>
                            <a:pt x="5" y="89"/>
                            <a:pt x="4" y="88"/>
                          </a:cubicBezTo>
                          <a:cubicBezTo>
                            <a:pt x="3" y="87"/>
                            <a:pt x="4" y="85"/>
                            <a:pt x="6" y="85"/>
                          </a:cubicBezTo>
                          <a:cubicBezTo>
                            <a:pt x="7" y="85"/>
                            <a:pt x="7" y="85"/>
                            <a:pt x="7" y="85"/>
                          </a:cubicBezTo>
                          <a:cubicBezTo>
                            <a:pt x="7" y="61"/>
                            <a:pt x="7" y="36"/>
                            <a:pt x="7" y="13"/>
                          </a:cubicBezTo>
                          <a:cubicBezTo>
                            <a:pt x="6" y="12"/>
                            <a:pt x="4" y="12"/>
                            <a:pt x="4" y="11"/>
                          </a:cubicBezTo>
                          <a:cubicBezTo>
                            <a:pt x="1" y="10"/>
                            <a:pt x="0" y="7"/>
                            <a:pt x="1" y="5"/>
                          </a:cubicBezTo>
                          <a:cubicBezTo>
                            <a:pt x="1" y="2"/>
                            <a:pt x="4" y="0"/>
                            <a:pt x="6" y="0"/>
                          </a:cubicBezTo>
                          <a:cubicBezTo>
                            <a:pt x="10" y="0"/>
                            <a:pt x="13" y="0"/>
                            <a:pt x="16" y="0"/>
                          </a:cubicBezTo>
                          <a:cubicBezTo>
                            <a:pt x="17" y="0"/>
                            <a:pt x="17" y="0"/>
                            <a:pt x="17" y="0"/>
                          </a:cubicBezTo>
                          <a:cubicBezTo>
                            <a:pt x="32" y="0"/>
                            <a:pt x="46" y="0"/>
                            <a:pt x="61" y="0"/>
                          </a:cubicBezTo>
                          <a:cubicBezTo>
                            <a:pt x="79" y="0"/>
                            <a:pt x="97" y="0"/>
                            <a:pt x="115" y="0"/>
                          </a:cubicBezTo>
                          <a:cubicBezTo>
                            <a:pt x="118" y="0"/>
                            <a:pt x="122" y="0"/>
                            <a:pt x="126" y="0"/>
                          </a:cubicBezTo>
                          <a:cubicBezTo>
                            <a:pt x="129" y="0"/>
                            <a:pt x="131" y="2"/>
                            <a:pt x="132" y="5"/>
                          </a:cubicBezTo>
                          <a:cubicBezTo>
                            <a:pt x="133" y="8"/>
                            <a:pt x="130" y="12"/>
                            <a:pt x="127" y="12"/>
                          </a:cubicBezTo>
                          <a:cubicBezTo>
                            <a:pt x="126" y="12"/>
                            <a:pt x="126" y="12"/>
                            <a:pt x="126" y="12"/>
                          </a:cubicBezTo>
                          <a:cubicBezTo>
                            <a:pt x="126" y="36"/>
                            <a:pt x="126" y="60"/>
                            <a:pt x="126" y="85"/>
                          </a:cubicBezTo>
                          <a:cubicBezTo>
                            <a:pt x="127" y="85"/>
                            <a:pt x="128" y="85"/>
                            <a:pt x="128" y="86"/>
                          </a:cubicBezTo>
                          <a:cubicBezTo>
                            <a:pt x="129" y="87"/>
                            <a:pt x="128" y="89"/>
                            <a:pt x="127" y="89"/>
                          </a:cubicBezTo>
                          <a:cubicBezTo>
                            <a:pt x="126" y="89"/>
                            <a:pt x="126" y="89"/>
                            <a:pt x="126" y="89"/>
                          </a:cubicBezTo>
                          <a:cubicBezTo>
                            <a:pt x="114" y="89"/>
                            <a:pt x="102" y="89"/>
                            <a:pt x="89" y="89"/>
                          </a:cubicBezTo>
                          <a:cubicBezTo>
                            <a:pt x="83" y="89"/>
                            <a:pt x="76" y="89"/>
                            <a:pt x="69" y="89"/>
                          </a:cubicBezTo>
                          <a:lnTo>
                            <a:pt x="68" y="89"/>
                          </a:lnTo>
                          <a:close/>
                          <a:moveTo>
                            <a:pt x="11" y="12"/>
                          </a:moveTo>
                          <a:cubicBezTo>
                            <a:pt x="11" y="36"/>
                            <a:pt x="11" y="60"/>
                            <a:pt x="11" y="84"/>
                          </a:cubicBezTo>
                          <a:cubicBezTo>
                            <a:pt x="48" y="84"/>
                            <a:pt x="85" y="84"/>
                            <a:pt x="121" y="84"/>
                          </a:cubicBezTo>
                          <a:cubicBezTo>
                            <a:pt x="121" y="60"/>
                            <a:pt x="121" y="36"/>
                            <a:pt x="121" y="12"/>
                          </a:cubicBezTo>
                          <a:cubicBezTo>
                            <a:pt x="85" y="12"/>
                            <a:pt x="48" y="12"/>
                            <a:pt x="11" y="12"/>
                          </a:cubicBezTo>
                          <a:close/>
                          <a:moveTo>
                            <a:pt x="66" y="112"/>
                          </a:moveTo>
                          <a:cubicBezTo>
                            <a:pt x="69" y="112"/>
                            <a:pt x="71" y="110"/>
                            <a:pt x="71" y="107"/>
                          </a:cubicBezTo>
                          <a:cubicBezTo>
                            <a:pt x="71" y="104"/>
                            <a:pt x="69" y="102"/>
                            <a:pt x="66" y="102"/>
                          </a:cubicBezTo>
                          <a:cubicBezTo>
                            <a:pt x="64" y="102"/>
                            <a:pt x="61" y="105"/>
                            <a:pt x="62" y="107"/>
                          </a:cubicBezTo>
                          <a:cubicBezTo>
                            <a:pt x="62" y="110"/>
                            <a:pt x="64" y="112"/>
                            <a:pt x="66" y="112"/>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8" name="Freeform 89">
                      <a:extLst>
                        <a:ext uri="{FF2B5EF4-FFF2-40B4-BE49-F238E27FC236}">
                          <a16:creationId xmlns:a16="http://schemas.microsoft.com/office/drawing/2014/main" id="{9DAF58DF-E319-47DD-BAA0-AD10118F8B28}"/>
                        </a:ext>
                      </a:extLst>
                    </p:cNvPr>
                    <p:cNvSpPr>
                      <a:spLocks/>
                    </p:cNvSpPr>
                    <p:nvPr/>
                  </p:nvSpPr>
                  <p:spPr bwMode="auto">
                    <a:xfrm>
                      <a:off x="488950" y="3101975"/>
                      <a:ext cx="244475" cy="131763"/>
                    </a:xfrm>
                    <a:custGeom>
                      <a:avLst/>
                      <a:gdLst>
                        <a:gd name="T0" fmla="*/ 72 w 77"/>
                        <a:gd name="T1" fmla="*/ 9 h 41"/>
                        <a:gd name="T2" fmla="*/ 70 w 77"/>
                        <a:gd name="T3" fmla="*/ 11 h 41"/>
                        <a:gd name="T4" fmla="*/ 50 w 77"/>
                        <a:gd name="T5" fmla="*/ 31 h 41"/>
                        <a:gd name="T6" fmla="*/ 45 w 77"/>
                        <a:gd name="T7" fmla="*/ 31 h 41"/>
                        <a:gd name="T8" fmla="*/ 30 w 77"/>
                        <a:gd name="T9" fmla="*/ 16 h 41"/>
                        <a:gd name="T10" fmla="*/ 30 w 77"/>
                        <a:gd name="T11" fmla="*/ 16 h 41"/>
                        <a:gd name="T12" fmla="*/ 23 w 77"/>
                        <a:gd name="T13" fmla="*/ 22 h 41"/>
                        <a:gd name="T14" fmla="*/ 5 w 77"/>
                        <a:gd name="T15" fmla="*/ 40 h 41"/>
                        <a:gd name="T16" fmla="*/ 2 w 77"/>
                        <a:gd name="T17" fmla="*/ 41 h 41"/>
                        <a:gd name="T18" fmla="*/ 0 w 77"/>
                        <a:gd name="T19" fmla="*/ 39 h 41"/>
                        <a:gd name="T20" fmla="*/ 1 w 77"/>
                        <a:gd name="T21" fmla="*/ 37 h 41"/>
                        <a:gd name="T22" fmla="*/ 14 w 77"/>
                        <a:gd name="T23" fmla="*/ 24 h 41"/>
                        <a:gd name="T24" fmla="*/ 25 w 77"/>
                        <a:gd name="T25" fmla="*/ 13 h 41"/>
                        <a:gd name="T26" fmla="*/ 28 w 77"/>
                        <a:gd name="T27" fmla="*/ 10 h 41"/>
                        <a:gd name="T28" fmla="*/ 32 w 77"/>
                        <a:gd name="T29" fmla="*/ 10 h 41"/>
                        <a:gd name="T30" fmla="*/ 44 w 77"/>
                        <a:gd name="T31" fmla="*/ 23 h 41"/>
                        <a:gd name="T32" fmla="*/ 48 w 77"/>
                        <a:gd name="T33" fmla="*/ 26 h 41"/>
                        <a:gd name="T34" fmla="*/ 68 w 77"/>
                        <a:gd name="T35" fmla="*/ 5 h 41"/>
                        <a:gd name="T36" fmla="*/ 68 w 77"/>
                        <a:gd name="T37" fmla="*/ 5 h 41"/>
                        <a:gd name="T38" fmla="*/ 63 w 77"/>
                        <a:gd name="T39" fmla="*/ 5 h 41"/>
                        <a:gd name="T40" fmla="*/ 60 w 77"/>
                        <a:gd name="T41" fmla="*/ 2 h 41"/>
                        <a:gd name="T42" fmla="*/ 63 w 77"/>
                        <a:gd name="T43" fmla="*/ 0 h 41"/>
                        <a:gd name="T44" fmla="*/ 75 w 77"/>
                        <a:gd name="T45" fmla="*/ 0 h 41"/>
                        <a:gd name="T46" fmla="*/ 77 w 77"/>
                        <a:gd name="T47" fmla="*/ 3 h 41"/>
                        <a:gd name="T48" fmla="*/ 77 w 77"/>
                        <a:gd name="T49" fmla="*/ 15 h 41"/>
                        <a:gd name="T50" fmla="*/ 76 w 77"/>
                        <a:gd name="T51" fmla="*/ 18 h 41"/>
                        <a:gd name="T52" fmla="*/ 73 w 77"/>
                        <a:gd name="T53" fmla="*/ 17 h 41"/>
                        <a:gd name="T54" fmla="*/ 72 w 77"/>
                        <a:gd name="T55" fmla="*/ 15 h 41"/>
                        <a:gd name="T56" fmla="*/ 72 w 77"/>
                        <a:gd name="T57"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41">
                          <a:moveTo>
                            <a:pt x="72" y="9"/>
                          </a:moveTo>
                          <a:cubicBezTo>
                            <a:pt x="71" y="10"/>
                            <a:pt x="71" y="10"/>
                            <a:pt x="70" y="11"/>
                          </a:cubicBezTo>
                          <a:cubicBezTo>
                            <a:pt x="64" y="18"/>
                            <a:pt x="57" y="25"/>
                            <a:pt x="50" y="31"/>
                          </a:cubicBezTo>
                          <a:cubicBezTo>
                            <a:pt x="48" y="33"/>
                            <a:pt x="47" y="33"/>
                            <a:pt x="45" y="31"/>
                          </a:cubicBezTo>
                          <a:cubicBezTo>
                            <a:pt x="40" y="26"/>
                            <a:pt x="35" y="21"/>
                            <a:pt x="30" y="16"/>
                          </a:cubicBezTo>
                          <a:cubicBezTo>
                            <a:pt x="30" y="16"/>
                            <a:pt x="30" y="16"/>
                            <a:pt x="30" y="16"/>
                          </a:cubicBezTo>
                          <a:cubicBezTo>
                            <a:pt x="28" y="18"/>
                            <a:pt x="25" y="20"/>
                            <a:pt x="23" y="22"/>
                          </a:cubicBezTo>
                          <a:cubicBezTo>
                            <a:pt x="17" y="28"/>
                            <a:pt x="11" y="34"/>
                            <a:pt x="5" y="40"/>
                          </a:cubicBezTo>
                          <a:cubicBezTo>
                            <a:pt x="4" y="41"/>
                            <a:pt x="3" y="41"/>
                            <a:pt x="2" y="41"/>
                          </a:cubicBezTo>
                          <a:cubicBezTo>
                            <a:pt x="1" y="41"/>
                            <a:pt x="1" y="40"/>
                            <a:pt x="0" y="39"/>
                          </a:cubicBezTo>
                          <a:cubicBezTo>
                            <a:pt x="0" y="38"/>
                            <a:pt x="1" y="37"/>
                            <a:pt x="1" y="37"/>
                          </a:cubicBezTo>
                          <a:cubicBezTo>
                            <a:pt x="5" y="32"/>
                            <a:pt x="10" y="28"/>
                            <a:pt x="14" y="24"/>
                          </a:cubicBezTo>
                          <a:cubicBezTo>
                            <a:pt x="17" y="21"/>
                            <a:pt x="21" y="17"/>
                            <a:pt x="25" y="13"/>
                          </a:cubicBezTo>
                          <a:cubicBezTo>
                            <a:pt x="26" y="12"/>
                            <a:pt x="27" y="11"/>
                            <a:pt x="28" y="10"/>
                          </a:cubicBezTo>
                          <a:cubicBezTo>
                            <a:pt x="29" y="9"/>
                            <a:pt x="31" y="9"/>
                            <a:pt x="32" y="10"/>
                          </a:cubicBezTo>
                          <a:cubicBezTo>
                            <a:pt x="36" y="14"/>
                            <a:pt x="40" y="18"/>
                            <a:pt x="44" y="23"/>
                          </a:cubicBezTo>
                          <a:cubicBezTo>
                            <a:pt x="45" y="24"/>
                            <a:pt x="46" y="25"/>
                            <a:pt x="48" y="26"/>
                          </a:cubicBezTo>
                          <a:cubicBezTo>
                            <a:pt x="55" y="19"/>
                            <a:pt x="61" y="12"/>
                            <a:pt x="68" y="5"/>
                          </a:cubicBezTo>
                          <a:cubicBezTo>
                            <a:pt x="68" y="5"/>
                            <a:pt x="68" y="5"/>
                            <a:pt x="68" y="5"/>
                          </a:cubicBezTo>
                          <a:cubicBezTo>
                            <a:pt x="66" y="5"/>
                            <a:pt x="65" y="5"/>
                            <a:pt x="63" y="5"/>
                          </a:cubicBezTo>
                          <a:cubicBezTo>
                            <a:pt x="61" y="5"/>
                            <a:pt x="60" y="3"/>
                            <a:pt x="60" y="2"/>
                          </a:cubicBezTo>
                          <a:cubicBezTo>
                            <a:pt x="61" y="1"/>
                            <a:pt x="62" y="0"/>
                            <a:pt x="63" y="0"/>
                          </a:cubicBezTo>
                          <a:cubicBezTo>
                            <a:pt x="67" y="0"/>
                            <a:pt x="71" y="0"/>
                            <a:pt x="75" y="0"/>
                          </a:cubicBezTo>
                          <a:cubicBezTo>
                            <a:pt x="76" y="0"/>
                            <a:pt x="77" y="1"/>
                            <a:pt x="77" y="3"/>
                          </a:cubicBezTo>
                          <a:cubicBezTo>
                            <a:pt x="77" y="7"/>
                            <a:pt x="77" y="11"/>
                            <a:pt x="77" y="15"/>
                          </a:cubicBezTo>
                          <a:cubicBezTo>
                            <a:pt x="77" y="16"/>
                            <a:pt x="77" y="17"/>
                            <a:pt x="76" y="18"/>
                          </a:cubicBezTo>
                          <a:cubicBezTo>
                            <a:pt x="75" y="18"/>
                            <a:pt x="74" y="18"/>
                            <a:pt x="73" y="17"/>
                          </a:cubicBezTo>
                          <a:cubicBezTo>
                            <a:pt x="73" y="16"/>
                            <a:pt x="72" y="16"/>
                            <a:pt x="72" y="15"/>
                          </a:cubicBezTo>
                          <a:cubicBezTo>
                            <a:pt x="72" y="13"/>
                            <a:pt x="72" y="11"/>
                            <a:pt x="72" y="9"/>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4658A"/>
                        </a:solidFill>
                        <a:effectLst/>
                        <a:uLnTx/>
                        <a:uFillTx/>
                        <a:latin typeface="Calibri" panose="020F0502020204030204"/>
                        <a:ea typeface="+mn-ea"/>
                        <a:cs typeface="+mn-cs"/>
                      </a:endParaRPr>
                    </a:p>
                  </p:txBody>
                </p:sp>
                <p:sp>
                  <p:nvSpPr>
                    <p:cNvPr id="889" name="Freeform 90">
                      <a:extLst>
                        <a:ext uri="{FF2B5EF4-FFF2-40B4-BE49-F238E27FC236}">
                          <a16:creationId xmlns:a16="http://schemas.microsoft.com/office/drawing/2014/main" id="{CC8ABC50-AF83-4AFD-9987-97D15DB5A153}"/>
                        </a:ext>
                      </a:extLst>
                    </p:cNvPr>
                    <p:cNvSpPr>
                      <a:spLocks/>
                    </p:cNvSpPr>
                    <p:nvPr/>
                  </p:nvSpPr>
                  <p:spPr bwMode="auto">
                    <a:xfrm>
                      <a:off x="488950" y="3057525"/>
                      <a:ext cx="12700" cy="138113"/>
                    </a:xfrm>
                    <a:custGeom>
                      <a:avLst/>
                      <a:gdLst>
                        <a:gd name="T0" fmla="*/ 0 w 4"/>
                        <a:gd name="T1" fmla="*/ 22 h 43"/>
                        <a:gd name="T2" fmla="*/ 0 w 4"/>
                        <a:gd name="T3" fmla="*/ 3 h 43"/>
                        <a:gd name="T4" fmla="*/ 1 w 4"/>
                        <a:gd name="T5" fmla="*/ 1 h 43"/>
                        <a:gd name="T6" fmla="*/ 4 w 4"/>
                        <a:gd name="T7" fmla="*/ 2 h 43"/>
                        <a:gd name="T8" fmla="*/ 4 w 4"/>
                        <a:gd name="T9" fmla="*/ 3 h 43"/>
                        <a:gd name="T10" fmla="*/ 4 w 4"/>
                        <a:gd name="T11" fmla="*/ 41 h 43"/>
                        <a:gd name="T12" fmla="*/ 2 w 4"/>
                        <a:gd name="T13" fmla="*/ 43 h 43"/>
                        <a:gd name="T14" fmla="*/ 0 w 4"/>
                        <a:gd name="T15" fmla="*/ 41 h 43"/>
                        <a:gd name="T16" fmla="*/ 0 w 4"/>
                        <a:gd name="T17" fmla="*/ 40 h 43"/>
                        <a:gd name="T18" fmla="*/ 0 w 4"/>
                        <a:gd name="T19"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3">
                          <a:moveTo>
                            <a:pt x="0" y="22"/>
                          </a:moveTo>
                          <a:cubicBezTo>
                            <a:pt x="0" y="15"/>
                            <a:pt x="0" y="9"/>
                            <a:pt x="0" y="3"/>
                          </a:cubicBezTo>
                          <a:cubicBezTo>
                            <a:pt x="0" y="2"/>
                            <a:pt x="0" y="1"/>
                            <a:pt x="1" y="1"/>
                          </a:cubicBezTo>
                          <a:cubicBezTo>
                            <a:pt x="2" y="0"/>
                            <a:pt x="4" y="1"/>
                            <a:pt x="4" y="2"/>
                          </a:cubicBezTo>
                          <a:cubicBezTo>
                            <a:pt x="4" y="3"/>
                            <a:pt x="4" y="3"/>
                            <a:pt x="4" y="3"/>
                          </a:cubicBezTo>
                          <a:cubicBezTo>
                            <a:pt x="4" y="15"/>
                            <a:pt x="4" y="28"/>
                            <a:pt x="4" y="41"/>
                          </a:cubicBezTo>
                          <a:cubicBezTo>
                            <a:pt x="4" y="42"/>
                            <a:pt x="3" y="43"/>
                            <a:pt x="2" y="43"/>
                          </a:cubicBezTo>
                          <a:cubicBezTo>
                            <a:pt x="1" y="43"/>
                            <a:pt x="0" y="42"/>
                            <a:pt x="0" y="41"/>
                          </a:cubicBezTo>
                          <a:cubicBezTo>
                            <a:pt x="0" y="40"/>
                            <a:pt x="0" y="40"/>
                            <a:pt x="0" y="40"/>
                          </a:cubicBezTo>
                          <a:cubicBezTo>
                            <a:pt x="0" y="34"/>
                            <a:pt x="0" y="28"/>
                            <a:pt x="0" y="22"/>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0" name="Freeform 91">
                      <a:extLst>
                        <a:ext uri="{FF2B5EF4-FFF2-40B4-BE49-F238E27FC236}">
                          <a16:creationId xmlns:a16="http://schemas.microsoft.com/office/drawing/2014/main" id="{C8BC3011-7A99-4C26-9639-FAF522073E11}"/>
                        </a:ext>
                      </a:extLst>
                    </p:cNvPr>
                    <p:cNvSpPr>
                      <a:spLocks/>
                    </p:cNvSpPr>
                    <p:nvPr/>
                  </p:nvSpPr>
                  <p:spPr bwMode="auto">
                    <a:xfrm>
                      <a:off x="520700" y="3057525"/>
                      <a:ext cx="12700" cy="106363"/>
                    </a:xfrm>
                    <a:custGeom>
                      <a:avLst/>
                      <a:gdLst>
                        <a:gd name="T0" fmla="*/ 4 w 4"/>
                        <a:gd name="T1" fmla="*/ 17 h 33"/>
                        <a:gd name="T2" fmla="*/ 4 w 4"/>
                        <a:gd name="T3" fmla="*/ 23 h 33"/>
                        <a:gd name="T4" fmla="*/ 4 w 4"/>
                        <a:gd name="T5" fmla="*/ 31 h 33"/>
                        <a:gd name="T6" fmla="*/ 3 w 4"/>
                        <a:gd name="T7" fmla="*/ 33 h 33"/>
                        <a:gd name="T8" fmla="*/ 1 w 4"/>
                        <a:gd name="T9" fmla="*/ 32 h 33"/>
                        <a:gd name="T10" fmla="*/ 0 w 4"/>
                        <a:gd name="T11" fmla="*/ 31 h 33"/>
                        <a:gd name="T12" fmla="*/ 0 w 4"/>
                        <a:gd name="T13" fmla="*/ 21 h 33"/>
                        <a:gd name="T14" fmla="*/ 0 w 4"/>
                        <a:gd name="T15" fmla="*/ 3 h 33"/>
                        <a:gd name="T16" fmla="*/ 1 w 4"/>
                        <a:gd name="T17" fmla="*/ 1 h 33"/>
                        <a:gd name="T18" fmla="*/ 4 w 4"/>
                        <a:gd name="T19" fmla="*/ 2 h 33"/>
                        <a:gd name="T20" fmla="*/ 4 w 4"/>
                        <a:gd name="T21" fmla="*/ 3 h 33"/>
                        <a:gd name="T22" fmla="*/ 4 w 4"/>
                        <a:gd name="T23" fmla="*/ 16 h 33"/>
                        <a:gd name="T24" fmla="*/ 4 w 4"/>
                        <a:gd name="T25"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3">
                          <a:moveTo>
                            <a:pt x="4" y="17"/>
                          </a:moveTo>
                          <a:cubicBezTo>
                            <a:pt x="4" y="19"/>
                            <a:pt x="4" y="21"/>
                            <a:pt x="4" y="23"/>
                          </a:cubicBezTo>
                          <a:cubicBezTo>
                            <a:pt x="4" y="26"/>
                            <a:pt x="4" y="28"/>
                            <a:pt x="4" y="31"/>
                          </a:cubicBezTo>
                          <a:cubicBezTo>
                            <a:pt x="4" y="32"/>
                            <a:pt x="4" y="32"/>
                            <a:pt x="3" y="33"/>
                          </a:cubicBezTo>
                          <a:cubicBezTo>
                            <a:pt x="2" y="33"/>
                            <a:pt x="1" y="33"/>
                            <a:pt x="1" y="32"/>
                          </a:cubicBezTo>
                          <a:cubicBezTo>
                            <a:pt x="1" y="32"/>
                            <a:pt x="0" y="31"/>
                            <a:pt x="0" y="31"/>
                          </a:cubicBezTo>
                          <a:cubicBezTo>
                            <a:pt x="0" y="27"/>
                            <a:pt x="0" y="24"/>
                            <a:pt x="0" y="21"/>
                          </a:cubicBezTo>
                          <a:cubicBezTo>
                            <a:pt x="0" y="15"/>
                            <a:pt x="0" y="9"/>
                            <a:pt x="0" y="3"/>
                          </a:cubicBezTo>
                          <a:cubicBezTo>
                            <a:pt x="0" y="2"/>
                            <a:pt x="1" y="1"/>
                            <a:pt x="1" y="1"/>
                          </a:cubicBezTo>
                          <a:cubicBezTo>
                            <a:pt x="3" y="0"/>
                            <a:pt x="4" y="1"/>
                            <a:pt x="4" y="2"/>
                          </a:cubicBezTo>
                          <a:cubicBezTo>
                            <a:pt x="4" y="3"/>
                            <a:pt x="4" y="3"/>
                            <a:pt x="4" y="3"/>
                          </a:cubicBezTo>
                          <a:cubicBezTo>
                            <a:pt x="4" y="7"/>
                            <a:pt x="4" y="12"/>
                            <a:pt x="4" y="16"/>
                          </a:cubicBezTo>
                          <a:lnTo>
                            <a:pt x="4" y="17"/>
                          </a:ln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1" name="Freeform 92">
                      <a:extLst>
                        <a:ext uri="{FF2B5EF4-FFF2-40B4-BE49-F238E27FC236}">
                          <a16:creationId xmlns:a16="http://schemas.microsoft.com/office/drawing/2014/main" id="{6C89A1CE-817E-4A80-BAFE-4A4B766CEF4A}"/>
                        </a:ext>
                      </a:extLst>
                    </p:cNvPr>
                    <p:cNvSpPr>
                      <a:spLocks/>
                    </p:cNvSpPr>
                    <p:nvPr/>
                  </p:nvSpPr>
                  <p:spPr bwMode="auto">
                    <a:xfrm>
                      <a:off x="552450" y="3060700"/>
                      <a:ext cx="12700" cy="77788"/>
                    </a:xfrm>
                    <a:custGeom>
                      <a:avLst/>
                      <a:gdLst>
                        <a:gd name="T0" fmla="*/ 4 w 4"/>
                        <a:gd name="T1" fmla="*/ 12 h 24"/>
                        <a:gd name="T2" fmla="*/ 4 w 4"/>
                        <a:gd name="T3" fmla="*/ 22 h 24"/>
                        <a:gd name="T4" fmla="*/ 3 w 4"/>
                        <a:gd name="T5" fmla="*/ 24 h 24"/>
                        <a:gd name="T6" fmla="*/ 1 w 4"/>
                        <a:gd name="T7" fmla="*/ 24 h 24"/>
                        <a:gd name="T8" fmla="*/ 0 w 4"/>
                        <a:gd name="T9" fmla="*/ 22 h 24"/>
                        <a:gd name="T10" fmla="*/ 0 w 4"/>
                        <a:gd name="T11" fmla="*/ 11 h 24"/>
                        <a:gd name="T12" fmla="*/ 0 w 4"/>
                        <a:gd name="T13" fmla="*/ 2 h 24"/>
                        <a:gd name="T14" fmla="*/ 0 w 4"/>
                        <a:gd name="T15" fmla="*/ 1 h 24"/>
                        <a:gd name="T16" fmla="*/ 2 w 4"/>
                        <a:gd name="T17" fmla="*/ 0 h 24"/>
                        <a:gd name="T18" fmla="*/ 4 w 4"/>
                        <a:gd name="T19" fmla="*/ 2 h 24"/>
                        <a:gd name="T20" fmla="*/ 4 w 4"/>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4">
                          <a:moveTo>
                            <a:pt x="4" y="12"/>
                          </a:moveTo>
                          <a:cubicBezTo>
                            <a:pt x="4" y="15"/>
                            <a:pt x="4" y="19"/>
                            <a:pt x="4" y="22"/>
                          </a:cubicBezTo>
                          <a:cubicBezTo>
                            <a:pt x="4" y="23"/>
                            <a:pt x="4" y="24"/>
                            <a:pt x="3" y="24"/>
                          </a:cubicBezTo>
                          <a:cubicBezTo>
                            <a:pt x="2" y="24"/>
                            <a:pt x="2" y="24"/>
                            <a:pt x="1" y="24"/>
                          </a:cubicBezTo>
                          <a:cubicBezTo>
                            <a:pt x="1" y="23"/>
                            <a:pt x="0" y="23"/>
                            <a:pt x="0" y="22"/>
                          </a:cubicBezTo>
                          <a:cubicBezTo>
                            <a:pt x="0" y="18"/>
                            <a:pt x="0" y="15"/>
                            <a:pt x="0" y="11"/>
                          </a:cubicBezTo>
                          <a:cubicBezTo>
                            <a:pt x="0" y="8"/>
                            <a:pt x="0" y="5"/>
                            <a:pt x="0" y="2"/>
                          </a:cubicBezTo>
                          <a:cubicBezTo>
                            <a:pt x="0" y="1"/>
                            <a:pt x="0" y="1"/>
                            <a:pt x="0" y="1"/>
                          </a:cubicBezTo>
                          <a:cubicBezTo>
                            <a:pt x="0" y="0"/>
                            <a:pt x="1" y="0"/>
                            <a:pt x="2" y="0"/>
                          </a:cubicBezTo>
                          <a:cubicBezTo>
                            <a:pt x="3" y="0"/>
                            <a:pt x="4" y="0"/>
                            <a:pt x="4" y="2"/>
                          </a:cubicBezTo>
                          <a:cubicBezTo>
                            <a:pt x="4" y="5"/>
                            <a:pt x="4" y="8"/>
                            <a:pt x="4" y="12"/>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70" name="Rectangle 93">
                    <a:extLst>
                      <a:ext uri="{FF2B5EF4-FFF2-40B4-BE49-F238E27FC236}">
                        <a16:creationId xmlns:a16="http://schemas.microsoft.com/office/drawing/2014/main" id="{E8463DE7-0B61-4D0A-81D4-A82BE276BA0D}"/>
                      </a:ext>
                    </a:extLst>
                  </p:cNvPr>
                  <p:cNvSpPr>
                    <a:spLocks noChangeArrowheads="1"/>
                  </p:cNvSpPr>
                  <p:nvPr/>
                </p:nvSpPr>
                <p:spPr bwMode="auto">
                  <a:xfrm>
                    <a:off x="1028700" y="1147763"/>
                    <a:ext cx="12103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t>Economies of scale</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71" name="Rectangle 96">
                    <a:extLst>
                      <a:ext uri="{FF2B5EF4-FFF2-40B4-BE49-F238E27FC236}">
                        <a16:creationId xmlns:a16="http://schemas.microsoft.com/office/drawing/2014/main" id="{3DADEE2A-28B6-4772-B98B-B0884DE567AA}"/>
                      </a:ext>
                    </a:extLst>
                  </p:cNvPr>
                  <p:cNvSpPr>
                    <a:spLocks noChangeArrowheads="1"/>
                  </p:cNvSpPr>
                  <p:nvPr/>
                </p:nvSpPr>
                <p:spPr bwMode="auto">
                  <a:xfrm>
                    <a:off x="1028700" y="1644650"/>
                    <a:ext cx="11857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t>Long-term savings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72" name="Rectangle 104">
                    <a:extLst>
                      <a:ext uri="{FF2B5EF4-FFF2-40B4-BE49-F238E27FC236}">
                        <a16:creationId xmlns:a16="http://schemas.microsoft.com/office/drawing/2014/main" id="{42F90E7A-6A62-44C1-A74B-F48E28973048}"/>
                      </a:ext>
                    </a:extLst>
                  </p:cNvPr>
                  <p:cNvSpPr>
                    <a:spLocks noChangeArrowheads="1"/>
                  </p:cNvSpPr>
                  <p:nvPr/>
                </p:nvSpPr>
                <p:spPr bwMode="auto">
                  <a:xfrm>
                    <a:off x="1028700" y="2139950"/>
                    <a:ext cx="18294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t>Improved customer service</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73" name="Rectangle 132">
                    <a:extLst>
                      <a:ext uri="{FF2B5EF4-FFF2-40B4-BE49-F238E27FC236}">
                        <a16:creationId xmlns:a16="http://schemas.microsoft.com/office/drawing/2014/main" id="{4877F719-A45B-483F-99A3-26E29CAF234F}"/>
                      </a:ext>
                    </a:extLst>
                  </p:cNvPr>
                  <p:cNvSpPr>
                    <a:spLocks noChangeArrowheads="1"/>
                  </p:cNvSpPr>
                  <p:nvPr/>
                </p:nvSpPr>
                <p:spPr bwMode="auto">
                  <a:xfrm>
                    <a:off x="1028700" y="4010025"/>
                    <a:ext cx="15425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t>Public health protection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674" name="Group 673">
                    <a:extLst>
                      <a:ext uri="{FF2B5EF4-FFF2-40B4-BE49-F238E27FC236}">
                        <a16:creationId xmlns:a16="http://schemas.microsoft.com/office/drawing/2014/main" id="{3E4F5AAE-C214-4DF9-B18E-C90F53370856}"/>
                      </a:ext>
                    </a:extLst>
                  </p:cNvPr>
                  <p:cNvGrpSpPr/>
                  <p:nvPr/>
                </p:nvGrpSpPr>
                <p:grpSpPr>
                  <a:xfrm>
                    <a:off x="371475" y="3814763"/>
                    <a:ext cx="495300" cy="487363"/>
                    <a:chOff x="371475" y="4154488"/>
                    <a:chExt cx="495300" cy="487363"/>
                  </a:xfrm>
                </p:grpSpPr>
                <p:sp>
                  <p:nvSpPr>
                    <p:cNvPr id="876" name="Freeform 140">
                      <a:extLst>
                        <a:ext uri="{FF2B5EF4-FFF2-40B4-BE49-F238E27FC236}">
                          <a16:creationId xmlns:a16="http://schemas.microsoft.com/office/drawing/2014/main" id="{E3973B52-1893-4E6C-8388-E66860984EEF}"/>
                        </a:ext>
                      </a:extLst>
                    </p:cNvPr>
                    <p:cNvSpPr>
                      <a:spLocks noEditPoints="1"/>
                    </p:cNvSpPr>
                    <p:nvPr/>
                  </p:nvSpPr>
                  <p:spPr bwMode="auto">
                    <a:xfrm>
                      <a:off x="371475" y="4154488"/>
                      <a:ext cx="495300" cy="487363"/>
                    </a:xfrm>
                    <a:custGeom>
                      <a:avLst/>
                      <a:gdLst>
                        <a:gd name="T0" fmla="*/ 46 w 156"/>
                        <a:gd name="T1" fmla="*/ 76 h 153"/>
                        <a:gd name="T2" fmla="*/ 37 w 156"/>
                        <a:gd name="T3" fmla="*/ 51 h 153"/>
                        <a:gd name="T4" fmla="*/ 12 w 156"/>
                        <a:gd name="T5" fmla="*/ 37 h 153"/>
                        <a:gd name="T6" fmla="*/ 38 w 156"/>
                        <a:gd name="T7" fmla="*/ 6 h 153"/>
                        <a:gd name="T8" fmla="*/ 68 w 156"/>
                        <a:gd name="T9" fmla="*/ 1 h 153"/>
                        <a:gd name="T10" fmla="*/ 97 w 156"/>
                        <a:gd name="T11" fmla="*/ 6 h 153"/>
                        <a:gd name="T12" fmla="*/ 121 w 156"/>
                        <a:gd name="T13" fmla="*/ 38 h 153"/>
                        <a:gd name="T14" fmla="*/ 99 w 156"/>
                        <a:gd name="T15" fmla="*/ 63 h 153"/>
                        <a:gd name="T16" fmla="*/ 149 w 156"/>
                        <a:gd name="T17" fmla="*/ 67 h 153"/>
                        <a:gd name="T18" fmla="*/ 118 w 156"/>
                        <a:gd name="T19" fmla="*/ 152 h 153"/>
                        <a:gd name="T20" fmla="*/ 80 w 156"/>
                        <a:gd name="T21" fmla="*/ 122 h 153"/>
                        <a:gd name="T22" fmla="*/ 60 w 156"/>
                        <a:gd name="T23" fmla="*/ 142 h 153"/>
                        <a:gd name="T24" fmla="*/ 54 w 156"/>
                        <a:gd name="T25" fmla="*/ 115 h 153"/>
                        <a:gd name="T26" fmla="*/ 86 w 156"/>
                        <a:gd name="T27" fmla="*/ 105 h 153"/>
                        <a:gd name="T28" fmla="*/ 90 w 156"/>
                        <a:gd name="T29" fmla="*/ 123 h 153"/>
                        <a:gd name="T30" fmla="*/ 116 w 156"/>
                        <a:gd name="T31" fmla="*/ 103 h 153"/>
                        <a:gd name="T32" fmla="*/ 136 w 156"/>
                        <a:gd name="T33" fmla="*/ 71 h 153"/>
                        <a:gd name="T34" fmla="*/ 88 w 156"/>
                        <a:gd name="T35" fmla="*/ 76 h 153"/>
                        <a:gd name="T36" fmla="*/ 86 w 156"/>
                        <a:gd name="T37" fmla="*/ 105 h 153"/>
                        <a:gd name="T38" fmla="*/ 19 w 156"/>
                        <a:gd name="T39" fmla="*/ 37 h 153"/>
                        <a:gd name="T40" fmla="*/ 37 w 156"/>
                        <a:gd name="T41" fmla="*/ 42 h 153"/>
                        <a:gd name="T42" fmla="*/ 44 w 156"/>
                        <a:gd name="T43" fmla="*/ 47 h 153"/>
                        <a:gd name="T44" fmla="*/ 57 w 156"/>
                        <a:gd name="T45" fmla="*/ 43 h 153"/>
                        <a:gd name="T46" fmla="*/ 63 w 156"/>
                        <a:gd name="T47" fmla="*/ 67 h 153"/>
                        <a:gd name="T48" fmla="*/ 50 w 156"/>
                        <a:gd name="T49" fmla="*/ 59 h 153"/>
                        <a:gd name="T50" fmla="*/ 56 w 156"/>
                        <a:gd name="T51" fmla="*/ 51 h 153"/>
                        <a:gd name="T52" fmla="*/ 47 w 156"/>
                        <a:gd name="T53" fmla="*/ 68 h 153"/>
                        <a:gd name="T54" fmla="*/ 56 w 156"/>
                        <a:gd name="T55" fmla="*/ 95 h 153"/>
                        <a:gd name="T56" fmla="*/ 62 w 156"/>
                        <a:gd name="T57" fmla="*/ 116 h 153"/>
                        <a:gd name="T58" fmla="*/ 65 w 156"/>
                        <a:gd name="T59" fmla="*/ 141 h 153"/>
                        <a:gd name="T60" fmla="*/ 70 w 156"/>
                        <a:gd name="T61" fmla="*/ 133 h 153"/>
                        <a:gd name="T62" fmla="*/ 75 w 156"/>
                        <a:gd name="T63" fmla="*/ 111 h 153"/>
                        <a:gd name="T64" fmla="*/ 73 w 156"/>
                        <a:gd name="T65" fmla="*/ 92 h 153"/>
                        <a:gd name="T66" fmla="*/ 85 w 156"/>
                        <a:gd name="T67" fmla="*/ 69 h 153"/>
                        <a:gd name="T68" fmla="*/ 76 w 156"/>
                        <a:gd name="T69" fmla="*/ 52 h 153"/>
                        <a:gd name="T70" fmla="*/ 84 w 156"/>
                        <a:gd name="T71" fmla="*/ 59 h 153"/>
                        <a:gd name="T72" fmla="*/ 72 w 156"/>
                        <a:gd name="T73" fmla="*/ 66 h 153"/>
                        <a:gd name="T74" fmla="*/ 71 w 156"/>
                        <a:gd name="T75" fmla="*/ 48 h 153"/>
                        <a:gd name="T76" fmla="*/ 83 w 156"/>
                        <a:gd name="T77" fmla="*/ 44 h 153"/>
                        <a:gd name="T78" fmla="*/ 89 w 156"/>
                        <a:gd name="T79" fmla="*/ 43 h 153"/>
                        <a:gd name="T80" fmla="*/ 92 w 156"/>
                        <a:gd name="T81" fmla="*/ 45 h 153"/>
                        <a:gd name="T82" fmla="*/ 96 w 156"/>
                        <a:gd name="T83" fmla="*/ 41 h 153"/>
                        <a:gd name="T84" fmla="*/ 103 w 156"/>
                        <a:gd name="T85" fmla="*/ 39 h 153"/>
                        <a:gd name="T86" fmla="*/ 112 w 156"/>
                        <a:gd name="T87" fmla="*/ 35 h 153"/>
                        <a:gd name="T88" fmla="*/ 125 w 156"/>
                        <a:gd name="T89" fmla="*/ 24 h 153"/>
                        <a:gd name="T90" fmla="*/ 124 w 156"/>
                        <a:gd name="T91" fmla="*/ 14 h 153"/>
                        <a:gd name="T92" fmla="*/ 84 w 156"/>
                        <a:gd name="T93" fmla="*/ 19 h 153"/>
                        <a:gd name="T94" fmla="*/ 37 w 156"/>
                        <a:gd name="T95" fmla="*/ 12 h 153"/>
                        <a:gd name="T96" fmla="*/ 8 w 156"/>
                        <a:gd name="T97" fmla="*/ 19 h 153"/>
                        <a:gd name="T98" fmla="*/ 15 w 156"/>
                        <a:gd name="T99" fmla="*/ 28 h 153"/>
                        <a:gd name="T100" fmla="*/ 147 w 156"/>
                        <a:gd name="T101" fmla="*/ 85 h 153"/>
                        <a:gd name="T102" fmla="*/ 142 w 156"/>
                        <a:gd name="T103" fmla="*/ 76 h 153"/>
                        <a:gd name="T104" fmla="*/ 96 w 156"/>
                        <a:gd name="T105" fmla="*/ 132 h 153"/>
                        <a:gd name="T106" fmla="*/ 142 w 156"/>
                        <a:gd name="T107" fmla="*/ 98 h 153"/>
                        <a:gd name="T108" fmla="*/ 103 w 156"/>
                        <a:gd name="T109" fmla="*/ 141 h 153"/>
                        <a:gd name="T110" fmla="*/ 149 w 156"/>
                        <a:gd name="T111" fmla="*/ 97 h 153"/>
                        <a:gd name="T112" fmla="*/ 67 w 156"/>
                        <a:gd name="T113" fmla="*/ 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 h="153">
                          <a:moveTo>
                            <a:pt x="49" y="95"/>
                          </a:moveTo>
                          <a:cubicBezTo>
                            <a:pt x="51" y="93"/>
                            <a:pt x="51" y="92"/>
                            <a:pt x="49" y="91"/>
                          </a:cubicBezTo>
                          <a:cubicBezTo>
                            <a:pt x="45" y="86"/>
                            <a:pt x="44" y="81"/>
                            <a:pt x="46" y="76"/>
                          </a:cubicBezTo>
                          <a:cubicBezTo>
                            <a:pt x="47" y="74"/>
                            <a:pt x="46" y="73"/>
                            <a:pt x="45" y="73"/>
                          </a:cubicBezTo>
                          <a:cubicBezTo>
                            <a:pt x="43" y="72"/>
                            <a:pt x="41" y="71"/>
                            <a:pt x="40" y="70"/>
                          </a:cubicBezTo>
                          <a:cubicBezTo>
                            <a:pt x="33" y="65"/>
                            <a:pt x="32" y="59"/>
                            <a:pt x="37" y="51"/>
                          </a:cubicBezTo>
                          <a:cubicBezTo>
                            <a:pt x="34" y="50"/>
                            <a:pt x="30" y="49"/>
                            <a:pt x="28" y="48"/>
                          </a:cubicBezTo>
                          <a:cubicBezTo>
                            <a:pt x="23" y="45"/>
                            <a:pt x="17" y="43"/>
                            <a:pt x="13" y="38"/>
                          </a:cubicBezTo>
                          <a:cubicBezTo>
                            <a:pt x="13" y="38"/>
                            <a:pt x="13" y="38"/>
                            <a:pt x="12" y="37"/>
                          </a:cubicBezTo>
                          <a:cubicBezTo>
                            <a:pt x="5" y="32"/>
                            <a:pt x="2" y="24"/>
                            <a:pt x="1" y="15"/>
                          </a:cubicBezTo>
                          <a:cubicBezTo>
                            <a:pt x="0" y="11"/>
                            <a:pt x="3" y="8"/>
                            <a:pt x="7" y="8"/>
                          </a:cubicBezTo>
                          <a:cubicBezTo>
                            <a:pt x="17" y="9"/>
                            <a:pt x="28" y="8"/>
                            <a:pt x="38" y="6"/>
                          </a:cubicBezTo>
                          <a:cubicBezTo>
                            <a:pt x="45" y="5"/>
                            <a:pt x="49" y="9"/>
                            <a:pt x="53" y="14"/>
                          </a:cubicBezTo>
                          <a:cubicBezTo>
                            <a:pt x="54" y="9"/>
                            <a:pt x="56" y="5"/>
                            <a:pt x="59" y="3"/>
                          </a:cubicBezTo>
                          <a:cubicBezTo>
                            <a:pt x="62" y="1"/>
                            <a:pt x="65" y="0"/>
                            <a:pt x="68" y="1"/>
                          </a:cubicBezTo>
                          <a:cubicBezTo>
                            <a:pt x="75" y="1"/>
                            <a:pt x="79" y="6"/>
                            <a:pt x="80" y="14"/>
                          </a:cubicBezTo>
                          <a:cubicBezTo>
                            <a:pt x="81" y="14"/>
                            <a:pt x="81" y="13"/>
                            <a:pt x="82" y="12"/>
                          </a:cubicBezTo>
                          <a:cubicBezTo>
                            <a:pt x="86" y="7"/>
                            <a:pt x="91" y="5"/>
                            <a:pt x="97" y="6"/>
                          </a:cubicBezTo>
                          <a:cubicBezTo>
                            <a:pt x="106" y="8"/>
                            <a:pt x="116" y="9"/>
                            <a:pt x="125" y="8"/>
                          </a:cubicBezTo>
                          <a:cubicBezTo>
                            <a:pt x="131" y="8"/>
                            <a:pt x="133" y="10"/>
                            <a:pt x="133" y="16"/>
                          </a:cubicBezTo>
                          <a:cubicBezTo>
                            <a:pt x="132" y="24"/>
                            <a:pt x="128" y="31"/>
                            <a:pt x="121" y="38"/>
                          </a:cubicBezTo>
                          <a:cubicBezTo>
                            <a:pt x="118" y="41"/>
                            <a:pt x="113" y="43"/>
                            <a:pt x="109" y="46"/>
                          </a:cubicBezTo>
                          <a:cubicBezTo>
                            <a:pt x="106" y="49"/>
                            <a:pt x="101" y="49"/>
                            <a:pt x="97" y="51"/>
                          </a:cubicBezTo>
                          <a:cubicBezTo>
                            <a:pt x="99" y="55"/>
                            <a:pt x="100" y="59"/>
                            <a:pt x="99" y="63"/>
                          </a:cubicBezTo>
                          <a:cubicBezTo>
                            <a:pt x="98" y="65"/>
                            <a:pt x="100" y="65"/>
                            <a:pt x="101" y="65"/>
                          </a:cubicBezTo>
                          <a:cubicBezTo>
                            <a:pt x="110" y="64"/>
                            <a:pt x="119" y="64"/>
                            <a:pt x="127" y="64"/>
                          </a:cubicBezTo>
                          <a:cubicBezTo>
                            <a:pt x="135" y="65"/>
                            <a:pt x="142" y="66"/>
                            <a:pt x="149" y="67"/>
                          </a:cubicBezTo>
                          <a:cubicBezTo>
                            <a:pt x="153" y="68"/>
                            <a:pt x="155" y="70"/>
                            <a:pt x="155" y="73"/>
                          </a:cubicBezTo>
                          <a:cubicBezTo>
                            <a:pt x="155" y="86"/>
                            <a:pt x="156" y="98"/>
                            <a:pt x="155" y="111"/>
                          </a:cubicBezTo>
                          <a:cubicBezTo>
                            <a:pt x="153" y="130"/>
                            <a:pt x="136" y="148"/>
                            <a:pt x="118" y="152"/>
                          </a:cubicBezTo>
                          <a:cubicBezTo>
                            <a:pt x="116" y="153"/>
                            <a:pt x="114" y="152"/>
                            <a:pt x="113" y="152"/>
                          </a:cubicBezTo>
                          <a:cubicBezTo>
                            <a:pt x="98" y="147"/>
                            <a:pt x="87" y="138"/>
                            <a:pt x="81" y="124"/>
                          </a:cubicBezTo>
                          <a:cubicBezTo>
                            <a:pt x="81" y="123"/>
                            <a:pt x="80" y="123"/>
                            <a:pt x="80" y="122"/>
                          </a:cubicBezTo>
                          <a:cubicBezTo>
                            <a:pt x="78" y="129"/>
                            <a:pt x="75" y="135"/>
                            <a:pt x="74" y="141"/>
                          </a:cubicBezTo>
                          <a:cubicBezTo>
                            <a:pt x="73" y="145"/>
                            <a:pt x="70" y="148"/>
                            <a:pt x="67" y="148"/>
                          </a:cubicBezTo>
                          <a:cubicBezTo>
                            <a:pt x="63" y="148"/>
                            <a:pt x="61" y="145"/>
                            <a:pt x="60" y="142"/>
                          </a:cubicBezTo>
                          <a:cubicBezTo>
                            <a:pt x="58" y="137"/>
                            <a:pt x="58" y="132"/>
                            <a:pt x="55" y="128"/>
                          </a:cubicBezTo>
                          <a:cubicBezTo>
                            <a:pt x="54" y="125"/>
                            <a:pt x="54" y="121"/>
                            <a:pt x="55" y="118"/>
                          </a:cubicBezTo>
                          <a:cubicBezTo>
                            <a:pt x="55" y="116"/>
                            <a:pt x="55" y="115"/>
                            <a:pt x="54" y="115"/>
                          </a:cubicBezTo>
                          <a:cubicBezTo>
                            <a:pt x="50" y="112"/>
                            <a:pt x="48" y="108"/>
                            <a:pt x="47" y="104"/>
                          </a:cubicBezTo>
                          <a:cubicBezTo>
                            <a:pt x="47" y="101"/>
                            <a:pt x="47" y="97"/>
                            <a:pt x="49" y="95"/>
                          </a:cubicBezTo>
                          <a:close/>
                          <a:moveTo>
                            <a:pt x="86" y="105"/>
                          </a:moveTo>
                          <a:cubicBezTo>
                            <a:pt x="83" y="110"/>
                            <a:pt x="82" y="116"/>
                            <a:pt x="86" y="122"/>
                          </a:cubicBezTo>
                          <a:cubicBezTo>
                            <a:pt x="86" y="122"/>
                            <a:pt x="86" y="122"/>
                            <a:pt x="86" y="122"/>
                          </a:cubicBezTo>
                          <a:cubicBezTo>
                            <a:pt x="87" y="124"/>
                            <a:pt x="88" y="124"/>
                            <a:pt x="90" y="123"/>
                          </a:cubicBezTo>
                          <a:cubicBezTo>
                            <a:pt x="99" y="119"/>
                            <a:pt x="106" y="114"/>
                            <a:pt x="112" y="107"/>
                          </a:cubicBezTo>
                          <a:cubicBezTo>
                            <a:pt x="113" y="107"/>
                            <a:pt x="113" y="106"/>
                            <a:pt x="113" y="106"/>
                          </a:cubicBezTo>
                          <a:cubicBezTo>
                            <a:pt x="115" y="105"/>
                            <a:pt x="116" y="104"/>
                            <a:pt x="116" y="103"/>
                          </a:cubicBezTo>
                          <a:cubicBezTo>
                            <a:pt x="118" y="101"/>
                            <a:pt x="119" y="99"/>
                            <a:pt x="121" y="98"/>
                          </a:cubicBezTo>
                          <a:cubicBezTo>
                            <a:pt x="128" y="90"/>
                            <a:pt x="133" y="81"/>
                            <a:pt x="138" y="71"/>
                          </a:cubicBezTo>
                          <a:cubicBezTo>
                            <a:pt x="137" y="71"/>
                            <a:pt x="137" y="71"/>
                            <a:pt x="136" y="71"/>
                          </a:cubicBezTo>
                          <a:cubicBezTo>
                            <a:pt x="125" y="69"/>
                            <a:pt x="114" y="69"/>
                            <a:pt x="102" y="70"/>
                          </a:cubicBezTo>
                          <a:cubicBezTo>
                            <a:pt x="98" y="70"/>
                            <a:pt x="93" y="70"/>
                            <a:pt x="89" y="73"/>
                          </a:cubicBezTo>
                          <a:cubicBezTo>
                            <a:pt x="87" y="74"/>
                            <a:pt x="87" y="74"/>
                            <a:pt x="88" y="76"/>
                          </a:cubicBezTo>
                          <a:cubicBezTo>
                            <a:pt x="90" y="81"/>
                            <a:pt x="89" y="86"/>
                            <a:pt x="85" y="90"/>
                          </a:cubicBezTo>
                          <a:cubicBezTo>
                            <a:pt x="83" y="92"/>
                            <a:pt x="83" y="93"/>
                            <a:pt x="85" y="95"/>
                          </a:cubicBezTo>
                          <a:cubicBezTo>
                            <a:pt x="87" y="98"/>
                            <a:pt x="87" y="102"/>
                            <a:pt x="86" y="105"/>
                          </a:cubicBezTo>
                          <a:close/>
                          <a:moveTo>
                            <a:pt x="23" y="35"/>
                          </a:moveTo>
                          <a:cubicBezTo>
                            <a:pt x="23" y="34"/>
                            <a:pt x="23" y="34"/>
                            <a:pt x="23" y="34"/>
                          </a:cubicBezTo>
                          <a:cubicBezTo>
                            <a:pt x="22" y="36"/>
                            <a:pt x="20" y="35"/>
                            <a:pt x="19" y="37"/>
                          </a:cubicBezTo>
                          <a:cubicBezTo>
                            <a:pt x="22" y="40"/>
                            <a:pt x="26" y="39"/>
                            <a:pt x="30" y="39"/>
                          </a:cubicBezTo>
                          <a:cubicBezTo>
                            <a:pt x="30" y="40"/>
                            <a:pt x="28" y="41"/>
                            <a:pt x="28" y="42"/>
                          </a:cubicBezTo>
                          <a:cubicBezTo>
                            <a:pt x="31" y="44"/>
                            <a:pt x="34" y="42"/>
                            <a:pt x="37" y="42"/>
                          </a:cubicBezTo>
                          <a:cubicBezTo>
                            <a:pt x="37" y="43"/>
                            <a:pt x="37" y="44"/>
                            <a:pt x="36" y="45"/>
                          </a:cubicBezTo>
                          <a:cubicBezTo>
                            <a:pt x="40" y="46"/>
                            <a:pt x="42" y="45"/>
                            <a:pt x="44" y="42"/>
                          </a:cubicBezTo>
                          <a:cubicBezTo>
                            <a:pt x="45" y="44"/>
                            <a:pt x="43" y="46"/>
                            <a:pt x="44" y="47"/>
                          </a:cubicBezTo>
                          <a:cubicBezTo>
                            <a:pt x="47" y="48"/>
                            <a:pt x="49" y="45"/>
                            <a:pt x="51" y="43"/>
                          </a:cubicBezTo>
                          <a:cubicBezTo>
                            <a:pt x="52" y="45"/>
                            <a:pt x="50" y="48"/>
                            <a:pt x="52" y="48"/>
                          </a:cubicBezTo>
                          <a:cubicBezTo>
                            <a:pt x="55" y="48"/>
                            <a:pt x="56" y="46"/>
                            <a:pt x="57" y="43"/>
                          </a:cubicBezTo>
                          <a:cubicBezTo>
                            <a:pt x="58" y="46"/>
                            <a:pt x="59" y="49"/>
                            <a:pt x="62" y="48"/>
                          </a:cubicBezTo>
                          <a:cubicBezTo>
                            <a:pt x="63" y="48"/>
                            <a:pt x="63" y="49"/>
                            <a:pt x="63" y="50"/>
                          </a:cubicBezTo>
                          <a:cubicBezTo>
                            <a:pt x="63" y="55"/>
                            <a:pt x="63" y="61"/>
                            <a:pt x="63" y="67"/>
                          </a:cubicBezTo>
                          <a:cubicBezTo>
                            <a:pt x="59" y="65"/>
                            <a:pt x="54" y="64"/>
                            <a:pt x="50" y="62"/>
                          </a:cubicBezTo>
                          <a:cubicBezTo>
                            <a:pt x="49" y="62"/>
                            <a:pt x="47" y="62"/>
                            <a:pt x="48" y="60"/>
                          </a:cubicBezTo>
                          <a:cubicBezTo>
                            <a:pt x="48" y="59"/>
                            <a:pt x="49" y="59"/>
                            <a:pt x="50" y="59"/>
                          </a:cubicBezTo>
                          <a:cubicBezTo>
                            <a:pt x="52" y="60"/>
                            <a:pt x="53" y="60"/>
                            <a:pt x="55" y="60"/>
                          </a:cubicBezTo>
                          <a:cubicBezTo>
                            <a:pt x="57" y="60"/>
                            <a:pt x="59" y="60"/>
                            <a:pt x="60" y="57"/>
                          </a:cubicBezTo>
                          <a:cubicBezTo>
                            <a:pt x="61" y="54"/>
                            <a:pt x="59" y="52"/>
                            <a:pt x="56" y="51"/>
                          </a:cubicBezTo>
                          <a:cubicBezTo>
                            <a:pt x="54" y="51"/>
                            <a:pt x="52" y="51"/>
                            <a:pt x="50" y="51"/>
                          </a:cubicBezTo>
                          <a:cubicBezTo>
                            <a:pt x="44" y="52"/>
                            <a:pt x="40" y="54"/>
                            <a:pt x="39" y="58"/>
                          </a:cubicBezTo>
                          <a:cubicBezTo>
                            <a:pt x="39" y="62"/>
                            <a:pt x="42" y="66"/>
                            <a:pt x="47" y="68"/>
                          </a:cubicBezTo>
                          <a:cubicBezTo>
                            <a:pt x="51" y="69"/>
                            <a:pt x="54" y="70"/>
                            <a:pt x="57" y="71"/>
                          </a:cubicBezTo>
                          <a:cubicBezTo>
                            <a:pt x="47" y="80"/>
                            <a:pt x="47" y="82"/>
                            <a:pt x="60" y="92"/>
                          </a:cubicBezTo>
                          <a:cubicBezTo>
                            <a:pt x="59" y="93"/>
                            <a:pt x="57" y="94"/>
                            <a:pt x="56" y="95"/>
                          </a:cubicBezTo>
                          <a:cubicBezTo>
                            <a:pt x="51" y="99"/>
                            <a:pt x="51" y="103"/>
                            <a:pt x="55" y="108"/>
                          </a:cubicBezTo>
                          <a:cubicBezTo>
                            <a:pt x="57" y="110"/>
                            <a:pt x="59" y="112"/>
                            <a:pt x="61" y="113"/>
                          </a:cubicBezTo>
                          <a:cubicBezTo>
                            <a:pt x="63" y="114"/>
                            <a:pt x="63" y="114"/>
                            <a:pt x="62" y="116"/>
                          </a:cubicBezTo>
                          <a:cubicBezTo>
                            <a:pt x="58" y="121"/>
                            <a:pt x="59" y="125"/>
                            <a:pt x="63" y="130"/>
                          </a:cubicBezTo>
                          <a:cubicBezTo>
                            <a:pt x="63" y="130"/>
                            <a:pt x="64" y="131"/>
                            <a:pt x="64" y="132"/>
                          </a:cubicBezTo>
                          <a:cubicBezTo>
                            <a:pt x="62" y="135"/>
                            <a:pt x="65" y="138"/>
                            <a:pt x="65" y="141"/>
                          </a:cubicBezTo>
                          <a:cubicBezTo>
                            <a:pt x="65" y="142"/>
                            <a:pt x="66" y="142"/>
                            <a:pt x="67" y="142"/>
                          </a:cubicBezTo>
                          <a:cubicBezTo>
                            <a:pt x="67" y="142"/>
                            <a:pt x="68" y="142"/>
                            <a:pt x="68" y="141"/>
                          </a:cubicBezTo>
                          <a:cubicBezTo>
                            <a:pt x="69" y="138"/>
                            <a:pt x="71" y="136"/>
                            <a:pt x="70" y="133"/>
                          </a:cubicBezTo>
                          <a:cubicBezTo>
                            <a:pt x="69" y="131"/>
                            <a:pt x="70" y="131"/>
                            <a:pt x="71" y="130"/>
                          </a:cubicBezTo>
                          <a:cubicBezTo>
                            <a:pt x="74" y="126"/>
                            <a:pt x="76" y="122"/>
                            <a:pt x="73" y="118"/>
                          </a:cubicBezTo>
                          <a:cubicBezTo>
                            <a:pt x="69" y="114"/>
                            <a:pt x="72" y="113"/>
                            <a:pt x="75" y="111"/>
                          </a:cubicBezTo>
                          <a:cubicBezTo>
                            <a:pt x="75" y="111"/>
                            <a:pt x="76" y="111"/>
                            <a:pt x="76" y="110"/>
                          </a:cubicBezTo>
                          <a:cubicBezTo>
                            <a:pt x="81" y="107"/>
                            <a:pt x="83" y="102"/>
                            <a:pt x="80" y="97"/>
                          </a:cubicBezTo>
                          <a:cubicBezTo>
                            <a:pt x="78" y="94"/>
                            <a:pt x="75" y="94"/>
                            <a:pt x="73" y="92"/>
                          </a:cubicBezTo>
                          <a:cubicBezTo>
                            <a:pt x="77" y="89"/>
                            <a:pt x="82" y="88"/>
                            <a:pt x="83" y="83"/>
                          </a:cubicBezTo>
                          <a:cubicBezTo>
                            <a:pt x="84" y="77"/>
                            <a:pt x="80" y="74"/>
                            <a:pt x="76" y="71"/>
                          </a:cubicBezTo>
                          <a:cubicBezTo>
                            <a:pt x="79" y="70"/>
                            <a:pt x="82" y="70"/>
                            <a:pt x="85" y="69"/>
                          </a:cubicBezTo>
                          <a:cubicBezTo>
                            <a:pt x="87" y="68"/>
                            <a:pt x="90" y="67"/>
                            <a:pt x="91" y="65"/>
                          </a:cubicBezTo>
                          <a:cubicBezTo>
                            <a:pt x="95" y="61"/>
                            <a:pt x="95" y="56"/>
                            <a:pt x="91" y="53"/>
                          </a:cubicBezTo>
                          <a:cubicBezTo>
                            <a:pt x="86" y="50"/>
                            <a:pt x="81" y="50"/>
                            <a:pt x="76" y="52"/>
                          </a:cubicBezTo>
                          <a:cubicBezTo>
                            <a:pt x="73" y="52"/>
                            <a:pt x="72" y="55"/>
                            <a:pt x="73" y="57"/>
                          </a:cubicBezTo>
                          <a:cubicBezTo>
                            <a:pt x="73" y="60"/>
                            <a:pt x="75" y="60"/>
                            <a:pt x="78" y="60"/>
                          </a:cubicBezTo>
                          <a:cubicBezTo>
                            <a:pt x="80" y="60"/>
                            <a:pt x="82" y="60"/>
                            <a:pt x="84" y="59"/>
                          </a:cubicBezTo>
                          <a:cubicBezTo>
                            <a:pt x="85" y="59"/>
                            <a:pt x="86" y="59"/>
                            <a:pt x="86" y="60"/>
                          </a:cubicBezTo>
                          <a:cubicBezTo>
                            <a:pt x="86" y="61"/>
                            <a:pt x="85" y="62"/>
                            <a:pt x="85" y="62"/>
                          </a:cubicBezTo>
                          <a:cubicBezTo>
                            <a:pt x="80" y="63"/>
                            <a:pt x="76" y="65"/>
                            <a:pt x="72" y="66"/>
                          </a:cubicBezTo>
                          <a:cubicBezTo>
                            <a:pt x="70" y="67"/>
                            <a:pt x="70" y="66"/>
                            <a:pt x="70" y="65"/>
                          </a:cubicBezTo>
                          <a:cubicBezTo>
                            <a:pt x="70" y="60"/>
                            <a:pt x="70" y="55"/>
                            <a:pt x="70" y="50"/>
                          </a:cubicBezTo>
                          <a:cubicBezTo>
                            <a:pt x="70" y="49"/>
                            <a:pt x="70" y="48"/>
                            <a:pt x="71" y="48"/>
                          </a:cubicBezTo>
                          <a:cubicBezTo>
                            <a:pt x="75" y="49"/>
                            <a:pt x="75" y="45"/>
                            <a:pt x="76" y="43"/>
                          </a:cubicBezTo>
                          <a:cubicBezTo>
                            <a:pt x="77" y="46"/>
                            <a:pt x="78" y="48"/>
                            <a:pt x="81" y="48"/>
                          </a:cubicBezTo>
                          <a:cubicBezTo>
                            <a:pt x="83" y="48"/>
                            <a:pt x="82" y="45"/>
                            <a:pt x="83" y="44"/>
                          </a:cubicBezTo>
                          <a:cubicBezTo>
                            <a:pt x="84" y="45"/>
                            <a:pt x="84" y="45"/>
                            <a:pt x="84" y="45"/>
                          </a:cubicBezTo>
                          <a:cubicBezTo>
                            <a:pt x="85" y="46"/>
                            <a:pt x="87" y="48"/>
                            <a:pt x="89" y="47"/>
                          </a:cubicBezTo>
                          <a:cubicBezTo>
                            <a:pt x="91" y="46"/>
                            <a:pt x="89" y="44"/>
                            <a:pt x="89" y="43"/>
                          </a:cubicBezTo>
                          <a:cubicBezTo>
                            <a:pt x="89" y="43"/>
                            <a:pt x="89" y="43"/>
                            <a:pt x="89" y="43"/>
                          </a:cubicBezTo>
                          <a:cubicBezTo>
                            <a:pt x="89" y="43"/>
                            <a:pt x="89" y="43"/>
                            <a:pt x="89" y="43"/>
                          </a:cubicBezTo>
                          <a:cubicBezTo>
                            <a:pt x="90" y="43"/>
                            <a:pt x="91" y="44"/>
                            <a:pt x="92" y="45"/>
                          </a:cubicBezTo>
                          <a:cubicBezTo>
                            <a:pt x="94" y="46"/>
                            <a:pt x="96" y="46"/>
                            <a:pt x="97" y="45"/>
                          </a:cubicBezTo>
                          <a:cubicBezTo>
                            <a:pt x="98" y="44"/>
                            <a:pt x="96" y="43"/>
                            <a:pt x="96" y="42"/>
                          </a:cubicBezTo>
                          <a:cubicBezTo>
                            <a:pt x="96" y="42"/>
                            <a:pt x="96" y="41"/>
                            <a:pt x="96" y="41"/>
                          </a:cubicBezTo>
                          <a:cubicBezTo>
                            <a:pt x="97" y="42"/>
                            <a:pt x="99" y="43"/>
                            <a:pt x="101" y="43"/>
                          </a:cubicBezTo>
                          <a:cubicBezTo>
                            <a:pt x="102" y="43"/>
                            <a:pt x="104" y="43"/>
                            <a:pt x="105" y="42"/>
                          </a:cubicBezTo>
                          <a:cubicBezTo>
                            <a:pt x="106" y="41"/>
                            <a:pt x="103" y="40"/>
                            <a:pt x="103" y="39"/>
                          </a:cubicBezTo>
                          <a:cubicBezTo>
                            <a:pt x="103" y="39"/>
                            <a:pt x="103" y="39"/>
                            <a:pt x="103" y="39"/>
                          </a:cubicBezTo>
                          <a:cubicBezTo>
                            <a:pt x="107" y="39"/>
                            <a:pt x="111" y="40"/>
                            <a:pt x="114" y="37"/>
                          </a:cubicBezTo>
                          <a:cubicBezTo>
                            <a:pt x="114" y="36"/>
                            <a:pt x="112" y="36"/>
                            <a:pt x="112" y="35"/>
                          </a:cubicBezTo>
                          <a:cubicBezTo>
                            <a:pt x="118" y="34"/>
                            <a:pt x="119" y="33"/>
                            <a:pt x="121" y="30"/>
                          </a:cubicBezTo>
                          <a:cubicBezTo>
                            <a:pt x="120" y="29"/>
                            <a:pt x="119" y="30"/>
                            <a:pt x="118" y="28"/>
                          </a:cubicBezTo>
                          <a:cubicBezTo>
                            <a:pt x="121" y="28"/>
                            <a:pt x="123" y="27"/>
                            <a:pt x="125" y="24"/>
                          </a:cubicBezTo>
                          <a:cubicBezTo>
                            <a:pt x="126" y="23"/>
                            <a:pt x="127" y="21"/>
                            <a:pt x="123" y="21"/>
                          </a:cubicBezTo>
                          <a:cubicBezTo>
                            <a:pt x="125" y="20"/>
                            <a:pt x="126" y="19"/>
                            <a:pt x="127" y="18"/>
                          </a:cubicBezTo>
                          <a:cubicBezTo>
                            <a:pt x="128" y="15"/>
                            <a:pt x="127" y="14"/>
                            <a:pt x="124" y="14"/>
                          </a:cubicBezTo>
                          <a:cubicBezTo>
                            <a:pt x="115" y="14"/>
                            <a:pt x="105" y="13"/>
                            <a:pt x="96" y="12"/>
                          </a:cubicBezTo>
                          <a:cubicBezTo>
                            <a:pt x="92" y="11"/>
                            <a:pt x="89" y="12"/>
                            <a:pt x="86" y="16"/>
                          </a:cubicBezTo>
                          <a:cubicBezTo>
                            <a:pt x="85" y="17"/>
                            <a:pt x="85" y="18"/>
                            <a:pt x="84" y="19"/>
                          </a:cubicBezTo>
                          <a:cubicBezTo>
                            <a:pt x="79" y="25"/>
                            <a:pt x="68" y="30"/>
                            <a:pt x="58" y="25"/>
                          </a:cubicBezTo>
                          <a:cubicBezTo>
                            <a:pt x="54" y="23"/>
                            <a:pt x="51" y="20"/>
                            <a:pt x="49" y="17"/>
                          </a:cubicBezTo>
                          <a:cubicBezTo>
                            <a:pt x="46" y="13"/>
                            <a:pt x="42" y="11"/>
                            <a:pt x="37" y="12"/>
                          </a:cubicBezTo>
                          <a:cubicBezTo>
                            <a:pt x="28" y="13"/>
                            <a:pt x="19" y="14"/>
                            <a:pt x="10" y="14"/>
                          </a:cubicBezTo>
                          <a:cubicBezTo>
                            <a:pt x="9" y="14"/>
                            <a:pt x="7" y="13"/>
                            <a:pt x="7" y="15"/>
                          </a:cubicBezTo>
                          <a:cubicBezTo>
                            <a:pt x="6" y="16"/>
                            <a:pt x="7" y="18"/>
                            <a:pt x="8" y="19"/>
                          </a:cubicBezTo>
                          <a:cubicBezTo>
                            <a:pt x="9" y="20"/>
                            <a:pt x="9" y="20"/>
                            <a:pt x="10" y="21"/>
                          </a:cubicBezTo>
                          <a:cubicBezTo>
                            <a:pt x="9" y="21"/>
                            <a:pt x="8" y="21"/>
                            <a:pt x="7" y="22"/>
                          </a:cubicBezTo>
                          <a:cubicBezTo>
                            <a:pt x="9" y="26"/>
                            <a:pt x="12" y="27"/>
                            <a:pt x="15" y="28"/>
                          </a:cubicBezTo>
                          <a:cubicBezTo>
                            <a:pt x="15" y="30"/>
                            <a:pt x="13" y="29"/>
                            <a:pt x="12" y="30"/>
                          </a:cubicBezTo>
                          <a:cubicBezTo>
                            <a:pt x="15" y="33"/>
                            <a:pt x="16" y="34"/>
                            <a:pt x="23" y="35"/>
                          </a:cubicBezTo>
                          <a:close/>
                          <a:moveTo>
                            <a:pt x="147" y="85"/>
                          </a:moveTo>
                          <a:cubicBezTo>
                            <a:pt x="147" y="82"/>
                            <a:pt x="147" y="80"/>
                            <a:pt x="147" y="77"/>
                          </a:cubicBezTo>
                          <a:cubicBezTo>
                            <a:pt x="147" y="76"/>
                            <a:pt x="147" y="75"/>
                            <a:pt x="145" y="75"/>
                          </a:cubicBezTo>
                          <a:cubicBezTo>
                            <a:pt x="144" y="75"/>
                            <a:pt x="143" y="74"/>
                            <a:pt x="142" y="76"/>
                          </a:cubicBezTo>
                          <a:cubicBezTo>
                            <a:pt x="136" y="86"/>
                            <a:pt x="130" y="96"/>
                            <a:pt x="122" y="105"/>
                          </a:cubicBezTo>
                          <a:cubicBezTo>
                            <a:pt x="115" y="113"/>
                            <a:pt x="107" y="120"/>
                            <a:pt x="97" y="126"/>
                          </a:cubicBezTo>
                          <a:cubicBezTo>
                            <a:pt x="93" y="129"/>
                            <a:pt x="93" y="128"/>
                            <a:pt x="96" y="132"/>
                          </a:cubicBezTo>
                          <a:cubicBezTo>
                            <a:pt x="97" y="133"/>
                            <a:pt x="97" y="133"/>
                            <a:pt x="97" y="133"/>
                          </a:cubicBezTo>
                          <a:cubicBezTo>
                            <a:pt x="99" y="136"/>
                            <a:pt x="101" y="136"/>
                            <a:pt x="104" y="134"/>
                          </a:cubicBezTo>
                          <a:cubicBezTo>
                            <a:pt x="119" y="124"/>
                            <a:pt x="132" y="113"/>
                            <a:pt x="142" y="98"/>
                          </a:cubicBezTo>
                          <a:cubicBezTo>
                            <a:pt x="146" y="94"/>
                            <a:pt x="148" y="89"/>
                            <a:pt x="147" y="85"/>
                          </a:cubicBezTo>
                          <a:close/>
                          <a:moveTo>
                            <a:pt x="149" y="97"/>
                          </a:moveTo>
                          <a:cubicBezTo>
                            <a:pt x="137" y="116"/>
                            <a:pt x="121" y="130"/>
                            <a:pt x="103" y="141"/>
                          </a:cubicBezTo>
                          <a:cubicBezTo>
                            <a:pt x="106" y="143"/>
                            <a:pt x="112" y="146"/>
                            <a:pt x="115" y="147"/>
                          </a:cubicBezTo>
                          <a:cubicBezTo>
                            <a:pt x="116" y="147"/>
                            <a:pt x="117" y="147"/>
                            <a:pt x="118" y="147"/>
                          </a:cubicBezTo>
                          <a:cubicBezTo>
                            <a:pt x="139" y="140"/>
                            <a:pt x="152" y="120"/>
                            <a:pt x="149" y="97"/>
                          </a:cubicBezTo>
                          <a:close/>
                          <a:moveTo>
                            <a:pt x="67" y="21"/>
                          </a:moveTo>
                          <a:cubicBezTo>
                            <a:pt x="71" y="21"/>
                            <a:pt x="75" y="18"/>
                            <a:pt x="75" y="14"/>
                          </a:cubicBezTo>
                          <a:cubicBezTo>
                            <a:pt x="75" y="9"/>
                            <a:pt x="71" y="6"/>
                            <a:pt x="67" y="6"/>
                          </a:cubicBezTo>
                          <a:cubicBezTo>
                            <a:pt x="62" y="6"/>
                            <a:pt x="59" y="9"/>
                            <a:pt x="59" y="14"/>
                          </a:cubicBezTo>
                          <a:cubicBezTo>
                            <a:pt x="59" y="18"/>
                            <a:pt x="63" y="21"/>
                            <a:pt x="67" y="21"/>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7" name="Freeform 141">
                      <a:extLst>
                        <a:ext uri="{FF2B5EF4-FFF2-40B4-BE49-F238E27FC236}">
                          <a16:creationId xmlns:a16="http://schemas.microsoft.com/office/drawing/2014/main" id="{B269BF23-A1DE-4157-9362-29EB4987745D}"/>
                        </a:ext>
                      </a:extLst>
                    </p:cNvPr>
                    <p:cNvSpPr>
                      <a:spLocks/>
                    </p:cNvSpPr>
                    <p:nvPr/>
                  </p:nvSpPr>
                  <p:spPr bwMode="auto">
                    <a:xfrm>
                      <a:off x="587375" y="4394200"/>
                      <a:ext cx="31750" cy="41275"/>
                    </a:xfrm>
                    <a:custGeom>
                      <a:avLst/>
                      <a:gdLst>
                        <a:gd name="T0" fmla="*/ 2 w 10"/>
                        <a:gd name="T1" fmla="*/ 6 h 13"/>
                        <a:gd name="T2" fmla="*/ 2 w 10"/>
                        <a:gd name="T3" fmla="*/ 1 h 13"/>
                        <a:gd name="T4" fmla="*/ 8 w 10"/>
                        <a:gd name="T5" fmla="*/ 3 h 13"/>
                        <a:gd name="T6" fmla="*/ 8 w 10"/>
                        <a:gd name="T7" fmla="*/ 9 h 13"/>
                        <a:gd name="T8" fmla="*/ 2 w 10"/>
                        <a:gd name="T9" fmla="*/ 12 h 13"/>
                        <a:gd name="T10" fmla="*/ 2 w 10"/>
                        <a:gd name="T11" fmla="*/ 6 h 13"/>
                      </a:gdLst>
                      <a:ahLst/>
                      <a:cxnLst>
                        <a:cxn ang="0">
                          <a:pos x="T0" y="T1"/>
                        </a:cxn>
                        <a:cxn ang="0">
                          <a:pos x="T2" y="T3"/>
                        </a:cxn>
                        <a:cxn ang="0">
                          <a:pos x="T4" y="T5"/>
                        </a:cxn>
                        <a:cxn ang="0">
                          <a:pos x="T6" y="T7"/>
                        </a:cxn>
                        <a:cxn ang="0">
                          <a:pos x="T8" y="T9"/>
                        </a:cxn>
                        <a:cxn ang="0">
                          <a:pos x="T10" y="T11"/>
                        </a:cxn>
                      </a:cxnLst>
                      <a:rect l="0" t="0" r="r" b="b"/>
                      <a:pathLst>
                        <a:path w="10" h="13">
                          <a:moveTo>
                            <a:pt x="2" y="6"/>
                          </a:moveTo>
                          <a:cubicBezTo>
                            <a:pt x="2" y="4"/>
                            <a:pt x="1" y="2"/>
                            <a:pt x="2" y="1"/>
                          </a:cubicBezTo>
                          <a:cubicBezTo>
                            <a:pt x="4" y="0"/>
                            <a:pt x="6" y="2"/>
                            <a:pt x="8" y="3"/>
                          </a:cubicBezTo>
                          <a:cubicBezTo>
                            <a:pt x="10" y="5"/>
                            <a:pt x="10" y="7"/>
                            <a:pt x="8" y="9"/>
                          </a:cubicBezTo>
                          <a:cubicBezTo>
                            <a:pt x="6" y="10"/>
                            <a:pt x="5" y="13"/>
                            <a:pt x="2" y="12"/>
                          </a:cubicBezTo>
                          <a:cubicBezTo>
                            <a:pt x="0" y="11"/>
                            <a:pt x="2" y="8"/>
                            <a:pt x="2" y="6"/>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8" name="Freeform 142">
                      <a:extLst>
                        <a:ext uri="{FF2B5EF4-FFF2-40B4-BE49-F238E27FC236}">
                          <a16:creationId xmlns:a16="http://schemas.microsoft.com/office/drawing/2014/main" id="{706BA0A6-6177-406D-A121-3F49CE6204A3}"/>
                        </a:ext>
                      </a:extLst>
                    </p:cNvPr>
                    <p:cNvSpPr>
                      <a:spLocks/>
                    </p:cNvSpPr>
                    <p:nvPr/>
                  </p:nvSpPr>
                  <p:spPr bwMode="auto">
                    <a:xfrm>
                      <a:off x="590550" y="4460875"/>
                      <a:ext cx="28575" cy="44450"/>
                    </a:xfrm>
                    <a:custGeom>
                      <a:avLst/>
                      <a:gdLst>
                        <a:gd name="T0" fmla="*/ 0 w 9"/>
                        <a:gd name="T1" fmla="*/ 14 h 14"/>
                        <a:gd name="T2" fmla="*/ 0 w 9"/>
                        <a:gd name="T3" fmla="*/ 2 h 14"/>
                        <a:gd name="T4" fmla="*/ 3 w 9"/>
                        <a:gd name="T5" fmla="*/ 1 h 14"/>
                        <a:gd name="T6" fmla="*/ 6 w 9"/>
                        <a:gd name="T7" fmla="*/ 3 h 14"/>
                        <a:gd name="T8" fmla="*/ 7 w 9"/>
                        <a:gd name="T9" fmla="*/ 8 h 14"/>
                        <a:gd name="T10" fmla="*/ 0 w 9"/>
                        <a:gd name="T11" fmla="*/ 14 h 14"/>
                      </a:gdLst>
                      <a:ahLst/>
                      <a:cxnLst>
                        <a:cxn ang="0">
                          <a:pos x="T0" y="T1"/>
                        </a:cxn>
                        <a:cxn ang="0">
                          <a:pos x="T2" y="T3"/>
                        </a:cxn>
                        <a:cxn ang="0">
                          <a:pos x="T4" y="T5"/>
                        </a:cxn>
                        <a:cxn ang="0">
                          <a:pos x="T6" y="T7"/>
                        </a:cxn>
                        <a:cxn ang="0">
                          <a:pos x="T8" y="T9"/>
                        </a:cxn>
                        <a:cxn ang="0">
                          <a:pos x="T10" y="T11"/>
                        </a:cxn>
                      </a:cxnLst>
                      <a:rect l="0" t="0" r="r" b="b"/>
                      <a:pathLst>
                        <a:path w="9" h="14">
                          <a:moveTo>
                            <a:pt x="0" y="14"/>
                          </a:moveTo>
                          <a:cubicBezTo>
                            <a:pt x="0" y="10"/>
                            <a:pt x="0" y="6"/>
                            <a:pt x="0" y="2"/>
                          </a:cubicBezTo>
                          <a:cubicBezTo>
                            <a:pt x="0" y="1"/>
                            <a:pt x="1" y="0"/>
                            <a:pt x="3" y="1"/>
                          </a:cubicBezTo>
                          <a:cubicBezTo>
                            <a:pt x="4" y="2"/>
                            <a:pt x="5" y="2"/>
                            <a:pt x="6" y="3"/>
                          </a:cubicBezTo>
                          <a:cubicBezTo>
                            <a:pt x="8" y="4"/>
                            <a:pt x="9" y="6"/>
                            <a:pt x="7" y="8"/>
                          </a:cubicBezTo>
                          <a:cubicBezTo>
                            <a:pt x="5" y="10"/>
                            <a:pt x="4" y="13"/>
                            <a:pt x="0" y="14"/>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9" name="Freeform 143">
                      <a:extLst>
                        <a:ext uri="{FF2B5EF4-FFF2-40B4-BE49-F238E27FC236}">
                          <a16:creationId xmlns:a16="http://schemas.microsoft.com/office/drawing/2014/main" id="{75105C06-73D0-4E67-AAAA-2A30FA19DC50}"/>
                        </a:ext>
                      </a:extLst>
                    </p:cNvPr>
                    <p:cNvSpPr>
                      <a:spLocks/>
                    </p:cNvSpPr>
                    <p:nvPr/>
                  </p:nvSpPr>
                  <p:spPr bwMode="auto">
                    <a:xfrm>
                      <a:off x="546100" y="4394200"/>
                      <a:ext cx="31750" cy="41275"/>
                    </a:xfrm>
                    <a:custGeom>
                      <a:avLst/>
                      <a:gdLst>
                        <a:gd name="T0" fmla="*/ 9 w 10"/>
                        <a:gd name="T1" fmla="*/ 7 h 13"/>
                        <a:gd name="T2" fmla="*/ 8 w 10"/>
                        <a:gd name="T3" fmla="*/ 12 h 13"/>
                        <a:gd name="T4" fmla="*/ 3 w 10"/>
                        <a:gd name="T5" fmla="*/ 9 h 13"/>
                        <a:gd name="T6" fmla="*/ 3 w 10"/>
                        <a:gd name="T7" fmla="*/ 3 h 13"/>
                        <a:gd name="T8" fmla="*/ 6 w 10"/>
                        <a:gd name="T9" fmla="*/ 1 h 13"/>
                        <a:gd name="T10" fmla="*/ 9 w 10"/>
                        <a:gd name="T11" fmla="*/ 3 h 13"/>
                        <a:gd name="T12" fmla="*/ 9 w 10"/>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9" y="7"/>
                          </a:moveTo>
                          <a:cubicBezTo>
                            <a:pt x="8" y="8"/>
                            <a:pt x="10" y="11"/>
                            <a:pt x="8" y="12"/>
                          </a:cubicBezTo>
                          <a:cubicBezTo>
                            <a:pt x="6" y="13"/>
                            <a:pt x="4" y="10"/>
                            <a:pt x="3" y="9"/>
                          </a:cubicBezTo>
                          <a:cubicBezTo>
                            <a:pt x="0" y="7"/>
                            <a:pt x="0" y="5"/>
                            <a:pt x="3" y="3"/>
                          </a:cubicBezTo>
                          <a:cubicBezTo>
                            <a:pt x="4" y="2"/>
                            <a:pt x="5" y="2"/>
                            <a:pt x="6" y="1"/>
                          </a:cubicBezTo>
                          <a:cubicBezTo>
                            <a:pt x="8" y="0"/>
                            <a:pt x="9" y="0"/>
                            <a:pt x="9" y="3"/>
                          </a:cubicBezTo>
                          <a:cubicBezTo>
                            <a:pt x="9" y="4"/>
                            <a:pt x="9" y="5"/>
                            <a:pt x="9" y="7"/>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0" name="Freeform 144">
                      <a:extLst>
                        <a:ext uri="{FF2B5EF4-FFF2-40B4-BE49-F238E27FC236}">
                          <a16:creationId xmlns:a16="http://schemas.microsoft.com/office/drawing/2014/main" id="{FC6E3051-D508-47D0-8451-2641081B95E6}"/>
                        </a:ext>
                      </a:extLst>
                    </p:cNvPr>
                    <p:cNvSpPr>
                      <a:spLocks/>
                    </p:cNvSpPr>
                    <p:nvPr/>
                  </p:nvSpPr>
                  <p:spPr bwMode="auto">
                    <a:xfrm>
                      <a:off x="549275" y="4460875"/>
                      <a:ext cx="28575" cy="44450"/>
                    </a:xfrm>
                    <a:custGeom>
                      <a:avLst/>
                      <a:gdLst>
                        <a:gd name="T0" fmla="*/ 8 w 9"/>
                        <a:gd name="T1" fmla="*/ 14 h 14"/>
                        <a:gd name="T2" fmla="*/ 2 w 9"/>
                        <a:gd name="T3" fmla="*/ 8 h 14"/>
                        <a:gd name="T4" fmla="*/ 2 w 9"/>
                        <a:gd name="T5" fmla="*/ 3 h 14"/>
                        <a:gd name="T6" fmla="*/ 7 w 9"/>
                        <a:gd name="T7" fmla="*/ 1 h 14"/>
                        <a:gd name="T8" fmla="*/ 8 w 9"/>
                        <a:gd name="T9" fmla="*/ 6 h 14"/>
                        <a:gd name="T10" fmla="*/ 8 w 9"/>
                        <a:gd name="T11" fmla="*/ 14 h 14"/>
                      </a:gdLst>
                      <a:ahLst/>
                      <a:cxnLst>
                        <a:cxn ang="0">
                          <a:pos x="T0" y="T1"/>
                        </a:cxn>
                        <a:cxn ang="0">
                          <a:pos x="T2" y="T3"/>
                        </a:cxn>
                        <a:cxn ang="0">
                          <a:pos x="T4" y="T5"/>
                        </a:cxn>
                        <a:cxn ang="0">
                          <a:pos x="T6" y="T7"/>
                        </a:cxn>
                        <a:cxn ang="0">
                          <a:pos x="T8" y="T9"/>
                        </a:cxn>
                        <a:cxn ang="0">
                          <a:pos x="T10" y="T11"/>
                        </a:cxn>
                      </a:cxnLst>
                      <a:rect l="0" t="0" r="r" b="b"/>
                      <a:pathLst>
                        <a:path w="9" h="14">
                          <a:moveTo>
                            <a:pt x="8" y="14"/>
                          </a:moveTo>
                          <a:cubicBezTo>
                            <a:pt x="5" y="12"/>
                            <a:pt x="3" y="11"/>
                            <a:pt x="2" y="8"/>
                          </a:cubicBezTo>
                          <a:cubicBezTo>
                            <a:pt x="1" y="7"/>
                            <a:pt x="0" y="5"/>
                            <a:pt x="2" y="3"/>
                          </a:cubicBezTo>
                          <a:cubicBezTo>
                            <a:pt x="4" y="2"/>
                            <a:pt x="5" y="0"/>
                            <a:pt x="7" y="1"/>
                          </a:cubicBezTo>
                          <a:cubicBezTo>
                            <a:pt x="9" y="2"/>
                            <a:pt x="8" y="4"/>
                            <a:pt x="8" y="6"/>
                          </a:cubicBezTo>
                          <a:cubicBezTo>
                            <a:pt x="8" y="8"/>
                            <a:pt x="8" y="11"/>
                            <a:pt x="8" y="14"/>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1" name="Freeform 145">
                      <a:extLst>
                        <a:ext uri="{FF2B5EF4-FFF2-40B4-BE49-F238E27FC236}">
                          <a16:creationId xmlns:a16="http://schemas.microsoft.com/office/drawing/2014/main" id="{5BE11ACD-9616-4F58-ABCB-C09E796C7227}"/>
                        </a:ext>
                      </a:extLst>
                    </p:cNvPr>
                    <p:cNvSpPr>
                      <a:spLocks/>
                    </p:cNvSpPr>
                    <p:nvPr/>
                  </p:nvSpPr>
                  <p:spPr bwMode="auto">
                    <a:xfrm>
                      <a:off x="590550" y="4533900"/>
                      <a:ext cx="6350" cy="22225"/>
                    </a:xfrm>
                    <a:custGeom>
                      <a:avLst/>
                      <a:gdLst>
                        <a:gd name="T0" fmla="*/ 0 w 2"/>
                        <a:gd name="T1" fmla="*/ 7 h 7"/>
                        <a:gd name="T2" fmla="*/ 0 w 2"/>
                        <a:gd name="T3" fmla="*/ 0 h 7"/>
                        <a:gd name="T4" fmla="*/ 0 w 2"/>
                        <a:gd name="T5" fmla="*/ 7 h 7"/>
                      </a:gdLst>
                      <a:ahLst/>
                      <a:cxnLst>
                        <a:cxn ang="0">
                          <a:pos x="T0" y="T1"/>
                        </a:cxn>
                        <a:cxn ang="0">
                          <a:pos x="T2" y="T3"/>
                        </a:cxn>
                        <a:cxn ang="0">
                          <a:pos x="T4" y="T5"/>
                        </a:cxn>
                      </a:cxnLst>
                      <a:rect l="0" t="0" r="r" b="b"/>
                      <a:pathLst>
                        <a:path w="2" h="7">
                          <a:moveTo>
                            <a:pt x="0" y="7"/>
                          </a:moveTo>
                          <a:cubicBezTo>
                            <a:pt x="0" y="5"/>
                            <a:pt x="0" y="3"/>
                            <a:pt x="0" y="0"/>
                          </a:cubicBezTo>
                          <a:cubicBezTo>
                            <a:pt x="2" y="3"/>
                            <a:pt x="1" y="5"/>
                            <a:pt x="0" y="7"/>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2" name="Freeform 146">
                      <a:extLst>
                        <a:ext uri="{FF2B5EF4-FFF2-40B4-BE49-F238E27FC236}">
                          <a16:creationId xmlns:a16="http://schemas.microsoft.com/office/drawing/2014/main" id="{27B415A3-AA26-4B68-92B3-9DEFEF686DFD}"/>
                        </a:ext>
                      </a:extLst>
                    </p:cNvPr>
                    <p:cNvSpPr>
                      <a:spLocks/>
                    </p:cNvSpPr>
                    <p:nvPr/>
                  </p:nvSpPr>
                  <p:spPr bwMode="auto">
                    <a:xfrm>
                      <a:off x="571500" y="4533900"/>
                      <a:ext cx="3175" cy="22225"/>
                    </a:xfrm>
                    <a:custGeom>
                      <a:avLst/>
                      <a:gdLst>
                        <a:gd name="T0" fmla="*/ 1 w 1"/>
                        <a:gd name="T1" fmla="*/ 7 h 7"/>
                        <a:gd name="T2" fmla="*/ 1 w 1"/>
                        <a:gd name="T3" fmla="*/ 0 h 7"/>
                        <a:gd name="T4" fmla="*/ 1 w 1"/>
                        <a:gd name="T5" fmla="*/ 7 h 7"/>
                      </a:gdLst>
                      <a:ahLst/>
                      <a:cxnLst>
                        <a:cxn ang="0">
                          <a:pos x="T0" y="T1"/>
                        </a:cxn>
                        <a:cxn ang="0">
                          <a:pos x="T2" y="T3"/>
                        </a:cxn>
                        <a:cxn ang="0">
                          <a:pos x="T4" y="T5"/>
                        </a:cxn>
                      </a:cxnLst>
                      <a:rect l="0" t="0" r="r" b="b"/>
                      <a:pathLst>
                        <a:path w="1" h="7">
                          <a:moveTo>
                            <a:pt x="1" y="7"/>
                          </a:moveTo>
                          <a:cubicBezTo>
                            <a:pt x="0" y="5"/>
                            <a:pt x="0" y="3"/>
                            <a:pt x="1" y="0"/>
                          </a:cubicBezTo>
                          <a:cubicBezTo>
                            <a:pt x="1" y="3"/>
                            <a:pt x="1" y="5"/>
                            <a:pt x="1" y="7"/>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3" name="Rectangle 147">
                      <a:extLst>
                        <a:ext uri="{FF2B5EF4-FFF2-40B4-BE49-F238E27FC236}">
                          <a16:creationId xmlns:a16="http://schemas.microsoft.com/office/drawing/2014/main" id="{0426C816-0CFF-4D89-BD8A-DFEC4FAB2BAE}"/>
                        </a:ext>
                      </a:extLst>
                    </p:cNvPr>
                    <p:cNvSpPr>
                      <a:spLocks noChangeArrowheads="1"/>
                    </p:cNvSpPr>
                    <p:nvPr/>
                  </p:nvSpPr>
                  <p:spPr bwMode="auto">
                    <a:xfrm>
                      <a:off x="444500" y="4264025"/>
                      <a:ext cx="1588" cy="3175"/>
                    </a:xfrm>
                    <a:prstGeom prst="rect">
                      <a:avLst/>
                    </a:prstGeom>
                    <a:solidFill>
                      <a:srgbClr val="3465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4" name="Freeform 148">
                      <a:extLst>
                        <a:ext uri="{FF2B5EF4-FFF2-40B4-BE49-F238E27FC236}">
                          <a16:creationId xmlns:a16="http://schemas.microsoft.com/office/drawing/2014/main" id="{00D82BC0-675F-4BAB-98C9-9B96B0DC63F0}"/>
                        </a:ext>
                      </a:extLst>
                    </p:cNvPr>
                    <p:cNvSpPr>
                      <a:spLocks/>
                    </p:cNvSpPr>
                    <p:nvPr/>
                  </p:nvSpPr>
                  <p:spPr bwMode="auto">
                    <a:xfrm>
                      <a:off x="654050" y="4289425"/>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5" name="Freeform 149">
                      <a:extLst>
                        <a:ext uri="{FF2B5EF4-FFF2-40B4-BE49-F238E27FC236}">
                          <a16:creationId xmlns:a16="http://schemas.microsoft.com/office/drawing/2014/main" id="{F58FC008-33DF-4402-B11A-EC1D7770E074}"/>
                        </a:ext>
                      </a:extLst>
                    </p:cNvPr>
                    <p:cNvSpPr>
                      <a:spLocks/>
                    </p:cNvSpPr>
                    <p:nvPr/>
                  </p:nvSpPr>
                  <p:spPr bwMode="auto">
                    <a:xfrm>
                      <a:off x="698500" y="4276725"/>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6" name="Freeform 150">
                      <a:extLst>
                        <a:ext uri="{FF2B5EF4-FFF2-40B4-BE49-F238E27FC236}">
                          <a16:creationId xmlns:a16="http://schemas.microsoft.com/office/drawing/2014/main" id="{D65665E2-3C1A-4EC2-84AC-944BE6E0482D}"/>
                        </a:ext>
                      </a:extLst>
                    </p:cNvPr>
                    <p:cNvSpPr>
                      <a:spLocks/>
                    </p:cNvSpPr>
                    <p:nvPr/>
                  </p:nvSpPr>
                  <p:spPr bwMode="auto">
                    <a:xfrm>
                      <a:off x="660400" y="4413250"/>
                      <a:ext cx="85725" cy="63500"/>
                    </a:xfrm>
                    <a:custGeom>
                      <a:avLst/>
                      <a:gdLst>
                        <a:gd name="T0" fmla="*/ 22 w 27"/>
                        <a:gd name="T1" fmla="*/ 8 h 20"/>
                        <a:gd name="T2" fmla="*/ 18 w 27"/>
                        <a:gd name="T3" fmla="*/ 13 h 20"/>
                        <a:gd name="T4" fmla="*/ 16 w 27"/>
                        <a:gd name="T5" fmla="*/ 15 h 20"/>
                        <a:gd name="T6" fmla="*/ 9 w 27"/>
                        <a:gd name="T7" fmla="*/ 20 h 20"/>
                        <a:gd name="T8" fmla="*/ 1 w 27"/>
                        <a:gd name="T9" fmla="*/ 13 h 20"/>
                        <a:gd name="T10" fmla="*/ 1 w 27"/>
                        <a:gd name="T11" fmla="*/ 9 h 20"/>
                        <a:gd name="T12" fmla="*/ 5 w 27"/>
                        <a:gd name="T13" fmla="*/ 9 h 20"/>
                        <a:gd name="T14" fmla="*/ 10 w 27"/>
                        <a:gd name="T15" fmla="*/ 13 h 20"/>
                        <a:gd name="T16" fmla="*/ 14 w 27"/>
                        <a:gd name="T17" fmla="*/ 9 h 20"/>
                        <a:gd name="T18" fmla="*/ 22 w 27"/>
                        <a:gd name="T19" fmla="*/ 1 h 20"/>
                        <a:gd name="T20" fmla="*/ 26 w 27"/>
                        <a:gd name="T21" fmla="*/ 1 h 20"/>
                        <a:gd name="T22" fmla="*/ 25 w 27"/>
                        <a:gd name="T23" fmla="*/ 5 h 20"/>
                        <a:gd name="T24" fmla="*/ 22 w 27"/>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0">
                          <a:moveTo>
                            <a:pt x="22" y="8"/>
                          </a:moveTo>
                          <a:cubicBezTo>
                            <a:pt x="21" y="10"/>
                            <a:pt x="19" y="11"/>
                            <a:pt x="18" y="13"/>
                          </a:cubicBezTo>
                          <a:cubicBezTo>
                            <a:pt x="17" y="13"/>
                            <a:pt x="16" y="14"/>
                            <a:pt x="16" y="15"/>
                          </a:cubicBezTo>
                          <a:cubicBezTo>
                            <a:pt x="13" y="17"/>
                            <a:pt x="12" y="19"/>
                            <a:pt x="9" y="20"/>
                          </a:cubicBezTo>
                          <a:cubicBezTo>
                            <a:pt x="6" y="18"/>
                            <a:pt x="4" y="16"/>
                            <a:pt x="1" y="13"/>
                          </a:cubicBezTo>
                          <a:cubicBezTo>
                            <a:pt x="0" y="12"/>
                            <a:pt x="0" y="10"/>
                            <a:pt x="1" y="9"/>
                          </a:cubicBezTo>
                          <a:cubicBezTo>
                            <a:pt x="3" y="8"/>
                            <a:pt x="4" y="8"/>
                            <a:pt x="5" y="9"/>
                          </a:cubicBezTo>
                          <a:cubicBezTo>
                            <a:pt x="7" y="11"/>
                            <a:pt x="8" y="14"/>
                            <a:pt x="10" y="13"/>
                          </a:cubicBezTo>
                          <a:cubicBezTo>
                            <a:pt x="12" y="13"/>
                            <a:pt x="13" y="10"/>
                            <a:pt x="14" y="9"/>
                          </a:cubicBezTo>
                          <a:cubicBezTo>
                            <a:pt x="17" y="6"/>
                            <a:pt x="19" y="4"/>
                            <a:pt x="22" y="1"/>
                          </a:cubicBezTo>
                          <a:cubicBezTo>
                            <a:pt x="23" y="0"/>
                            <a:pt x="25" y="0"/>
                            <a:pt x="26" y="1"/>
                          </a:cubicBezTo>
                          <a:cubicBezTo>
                            <a:pt x="27" y="3"/>
                            <a:pt x="27" y="4"/>
                            <a:pt x="25" y="5"/>
                          </a:cubicBezTo>
                          <a:cubicBezTo>
                            <a:pt x="24" y="6"/>
                            <a:pt x="23" y="7"/>
                            <a:pt x="22" y="8"/>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75" name="Rectangle 151">
                    <a:extLst>
                      <a:ext uri="{FF2B5EF4-FFF2-40B4-BE49-F238E27FC236}">
                        <a16:creationId xmlns:a16="http://schemas.microsoft.com/office/drawing/2014/main" id="{7BADA0E1-2613-489E-B491-BAF923B91841}"/>
                      </a:ext>
                    </a:extLst>
                  </p:cNvPr>
                  <p:cNvSpPr>
                    <a:spLocks noChangeArrowheads="1"/>
                  </p:cNvSpPr>
                  <p:nvPr/>
                </p:nvSpPr>
                <p:spPr bwMode="auto">
                  <a:xfrm>
                    <a:off x="3502025" y="661988"/>
                    <a:ext cx="1993900" cy="196850"/>
                  </a:xfrm>
                  <a:prstGeom prst="rect">
                    <a:avLst/>
                  </a:prstGeom>
                  <a:solidFill>
                    <a:srgbClr val="3465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6" name="Rectangle 152">
                    <a:extLst>
                      <a:ext uri="{FF2B5EF4-FFF2-40B4-BE49-F238E27FC236}">
                        <a16:creationId xmlns:a16="http://schemas.microsoft.com/office/drawing/2014/main" id="{4F024A7E-B573-4A74-987B-9A8C01184FE1}"/>
                      </a:ext>
                    </a:extLst>
                  </p:cNvPr>
                  <p:cNvSpPr>
                    <a:spLocks noChangeArrowheads="1"/>
                  </p:cNvSpPr>
                  <p:nvPr/>
                </p:nvSpPr>
                <p:spPr bwMode="auto">
                  <a:xfrm>
                    <a:off x="3486150" y="601663"/>
                    <a:ext cx="20399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dirty="0">
                        <a:ln>
                          <a:noFill/>
                        </a:ln>
                        <a:solidFill>
                          <a:prstClr val="white"/>
                        </a:solidFill>
                        <a:effectLst/>
                        <a:uLnTx/>
                        <a:uFillTx/>
                        <a:latin typeface="Myriad Pro Light" panose="020B0403030403020204" pitchFamily="34" charset="0"/>
                        <a:ea typeface="+mn-ea"/>
                        <a:cs typeface="+mn-cs"/>
                      </a:rPr>
                      <a:t>For the state program</a:t>
                    </a:r>
                    <a:endPar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677" name="Group 676">
                    <a:extLst>
                      <a:ext uri="{FF2B5EF4-FFF2-40B4-BE49-F238E27FC236}">
                        <a16:creationId xmlns:a16="http://schemas.microsoft.com/office/drawing/2014/main" id="{C5722FD9-863F-4A4B-B804-D45A1536C840}"/>
                      </a:ext>
                    </a:extLst>
                  </p:cNvPr>
                  <p:cNvGrpSpPr/>
                  <p:nvPr/>
                </p:nvGrpSpPr>
                <p:grpSpPr>
                  <a:xfrm>
                    <a:off x="3409950" y="2298700"/>
                    <a:ext cx="358775" cy="444500"/>
                    <a:chOff x="3409950" y="2298700"/>
                    <a:chExt cx="358775" cy="444500"/>
                  </a:xfrm>
                </p:grpSpPr>
                <p:sp>
                  <p:nvSpPr>
                    <p:cNvPr id="873" name="Freeform 162">
                      <a:extLst>
                        <a:ext uri="{FF2B5EF4-FFF2-40B4-BE49-F238E27FC236}">
                          <a16:creationId xmlns:a16="http://schemas.microsoft.com/office/drawing/2014/main" id="{257F8893-443D-4F0C-83DC-058E865DFF69}"/>
                        </a:ext>
                      </a:extLst>
                    </p:cNvPr>
                    <p:cNvSpPr>
                      <a:spLocks noEditPoints="1"/>
                    </p:cNvSpPr>
                    <p:nvPr/>
                  </p:nvSpPr>
                  <p:spPr bwMode="auto">
                    <a:xfrm>
                      <a:off x="3600450" y="2298700"/>
                      <a:ext cx="168275" cy="168275"/>
                    </a:xfrm>
                    <a:custGeom>
                      <a:avLst/>
                      <a:gdLst>
                        <a:gd name="T0" fmla="*/ 36 w 53"/>
                        <a:gd name="T1" fmla="*/ 0 h 53"/>
                        <a:gd name="T2" fmla="*/ 40 w 53"/>
                        <a:gd name="T3" fmla="*/ 6 h 53"/>
                        <a:gd name="T4" fmla="*/ 40 w 53"/>
                        <a:gd name="T5" fmla="*/ 21 h 53"/>
                        <a:gd name="T6" fmla="*/ 40 w 53"/>
                        <a:gd name="T7" fmla="*/ 22 h 53"/>
                        <a:gd name="T8" fmla="*/ 47 w 53"/>
                        <a:gd name="T9" fmla="*/ 22 h 53"/>
                        <a:gd name="T10" fmla="*/ 50 w 53"/>
                        <a:gd name="T11" fmla="*/ 23 h 53"/>
                        <a:gd name="T12" fmla="*/ 52 w 53"/>
                        <a:gd name="T13" fmla="*/ 29 h 53"/>
                        <a:gd name="T14" fmla="*/ 50 w 53"/>
                        <a:gd name="T15" fmla="*/ 31 h 53"/>
                        <a:gd name="T16" fmla="*/ 30 w 53"/>
                        <a:gd name="T17" fmla="*/ 50 h 53"/>
                        <a:gd name="T18" fmla="*/ 23 w 53"/>
                        <a:gd name="T19" fmla="*/ 50 h 53"/>
                        <a:gd name="T20" fmla="*/ 2 w 53"/>
                        <a:gd name="T21" fmla="*/ 30 h 53"/>
                        <a:gd name="T22" fmla="*/ 1 w 53"/>
                        <a:gd name="T23" fmla="*/ 25 h 53"/>
                        <a:gd name="T24" fmla="*/ 5 w 53"/>
                        <a:gd name="T25" fmla="*/ 22 h 53"/>
                        <a:gd name="T26" fmla="*/ 14 w 53"/>
                        <a:gd name="T27" fmla="*/ 22 h 53"/>
                        <a:gd name="T28" fmla="*/ 14 w 53"/>
                        <a:gd name="T29" fmla="*/ 21 h 53"/>
                        <a:gd name="T30" fmla="*/ 14 w 53"/>
                        <a:gd name="T31" fmla="*/ 6 h 53"/>
                        <a:gd name="T32" fmla="*/ 17 w 53"/>
                        <a:gd name="T33" fmla="*/ 0 h 53"/>
                        <a:gd name="T34" fmla="*/ 36 w 53"/>
                        <a:gd name="T35" fmla="*/ 0 h 53"/>
                        <a:gd name="T36" fmla="*/ 27 w 53"/>
                        <a:gd name="T37" fmla="*/ 42 h 53"/>
                        <a:gd name="T38" fmla="*/ 37 w 53"/>
                        <a:gd name="T39" fmla="*/ 31 h 53"/>
                        <a:gd name="T40" fmla="*/ 36 w 53"/>
                        <a:gd name="T41" fmla="*/ 31 h 53"/>
                        <a:gd name="T42" fmla="*/ 31 w 53"/>
                        <a:gd name="T43" fmla="*/ 26 h 53"/>
                        <a:gd name="T44" fmla="*/ 31 w 53"/>
                        <a:gd name="T45" fmla="*/ 14 h 53"/>
                        <a:gd name="T46" fmla="*/ 31 w 53"/>
                        <a:gd name="T47" fmla="*/ 9 h 53"/>
                        <a:gd name="T48" fmla="*/ 22 w 53"/>
                        <a:gd name="T49" fmla="*/ 9 h 53"/>
                        <a:gd name="T50" fmla="*/ 22 w 53"/>
                        <a:gd name="T51" fmla="*/ 11 h 53"/>
                        <a:gd name="T52" fmla="*/ 22 w 53"/>
                        <a:gd name="T53" fmla="*/ 27 h 53"/>
                        <a:gd name="T54" fmla="*/ 18 w 53"/>
                        <a:gd name="T55" fmla="*/ 31 h 53"/>
                        <a:gd name="T56" fmla="*/ 17 w 53"/>
                        <a:gd name="T57" fmla="*/ 31 h 53"/>
                        <a:gd name="T58" fmla="*/ 27 w 53"/>
                        <a:gd name="T5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3">
                          <a:moveTo>
                            <a:pt x="36" y="0"/>
                          </a:moveTo>
                          <a:cubicBezTo>
                            <a:pt x="39" y="1"/>
                            <a:pt x="40" y="3"/>
                            <a:pt x="40" y="6"/>
                          </a:cubicBezTo>
                          <a:cubicBezTo>
                            <a:pt x="40" y="11"/>
                            <a:pt x="40" y="16"/>
                            <a:pt x="40" y="21"/>
                          </a:cubicBezTo>
                          <a:cubicBezTo>
                            <a:pt x="40" y="21"/>
                            <a:pt x="40" y="22"/>
                            <a:pt x="40" y="22"/>
                          </a:cubicBezTo>
                          <a:cubicBezTo>
                            <a:pt x="42" y="22"/>
                            <a:pt x="45" y="22"/>
                            <a:pt x="47" y="22"/>
                          </a:cubicBezTo>
                          <a:cubicBezTo>
                            <a:pt x="48" y="22"/>
                            <a:pt x="49" y="22"/>
                            <a:pt x="50" y="23"/>
                          </a:cubicBezTo>
                          <a:cubicBezTo>
                            <a:pt x="52" y="24"/>
                            <a:pt x="53" y="27"/>
                            <a:pt x="52" y="29"/>
                          </a:cubicBezTo>
                          <a:cubicBezTo>
                            <a:pt x="51" y="30"/>
                            <a:pt x="50" y="31"/>
                            <a:pt x="50" y="31"/>
                          </a:cubicBezTo>
                          <a:cubicBezTo>
                            <a:pt x="43" y="38"/>
                            <a:pt x="37" y="44"/>
                            <a:pt x="30" y="50"/>
                          </a:cubicBezTo>
                          <a:cubicBezTo>
                            <a:pt x="28" y="53"/>
                            <a:pt x="26" y="53"/>
                            <a:pt x="23" y="50"/>
                          </a:cubicBezTo>
                          <a:cubicBezTo>
                            <a:pt x="16" y="44"/>
                            <a:pt x="9" y="37"/>
                            <a:pt x="2" y="30"/>
                          </a:cubicBezTo>
                          <a:cubicBezTo>
                            <a:pt x="1" y="29"/>
                            <a:pt x="0" y="27"/>
                            <a:pt x="1" y="25"/>
                          </a:cubicBezTo>
                          <a:cubicBezTo>
                            <a:pt x="2" y="23"/>
                            <a:pt x="3" y="22"/>
                            <a:pt x="5" y="22"/>
                          </a:cubicBezTo>
                          <a:cubicBezTo>
                            <a:pt x="8" y="22"/>
                            <a:pt x="11" y="22"/>
                            <a:pt x="14" y="22"/>
                          </a:cubicBezTo>
                          <a:cubicBezTo>
                            <a:pt x="14" y="22"/>
                            <a:pt x="14" y="21"/>
                            <a:pt x="14" y="21"/>
                          </a:cubicBezTo>
                          <a:cubicBezTo>
                            <a:pt x="14" y="16"/>
                            <a:pt x="14" y="11"/>
                            <a:pt x="14" y="6"/>
                          </a:cubicBezTo>
                          <a:cubicBezTo>
                            <a:pt x="14" y="3"/>
                            <a:pt x="15" y="1"/>
                            <a:pt x="17" y="0"/>
                          </a:cubicBezTo>
                          <a:cubicBezTo>
                            <a:pt x="23" y="0"/>
                            <a:pt x="30" y="0"/>
                            <a:pt x="36" y="0"/>
                          </a:cubicBezTo>
                          <a:close/>
                          <a:moveTo>
                            <a:pt x="27" y="42"/>
                          </a:moveTo>
                          <a:cubicBezTo>
                            <a:pt x="30" y="38"/>
                            <a:pt x="34" y="35"/>
                            <a:pt x="37" y="31"/>
                          </a:cubicBezTo>
                          <a:cubicBezTo>
                            <a:pt x="37" y="31"/>
                            <a:pt x="36" y="31"/>
                            <a:pt x="36" y="31"/>
                          </a:cubicBezTo>
                          <a:cubicBezTo>
                            <a:pt x="33" y="31"/>
                            <a:pt x="31" y="29"/>
                            <a:pt x="31" y="26"/>
                          </a:cubicBezTo>
                          <a:cubicBezTo>
                            <a:pt x="31" y="22"/>
                            <a:pt x="31" y="18"/>
                            <a:pt x="31" y="14"/>
                          </a:cubicBezTo>
                          <a:cubicBezTo>
                            <a:pt x="31" y="13"/>
                            <a:pt x="31" y="11"/>
                            <a:pt x="31" y="9"/>
                          </a:cubicBezTo>
                          <a:cubicBezTo>
                            <a:pt x="28" y="9"/>
                            <a:pt x="25" y="9"/>
                            <a:pt x="22" y="9"/>
                          </a:cubicBezTo>
                          <a:cubicBezTo>
                            <a:pt x="22" y="10"/>
                            <a:pt x="22" y="10"/>
                            <a:pt x="22" y="11"/>
                          </a:cubicBezTo>
                          <a:cubicBezTo>
                            <a:pt x="22" y="16"/>
                            <a:pt x="22" y="21"/>
                            <a:pt x="22" y="27"/>
                          </a:cubicBezTo>
                          <a:cubicBezTo>
                            <a:pt x="22" y="29"/>
                            <a:pt x="21" y="31"/>
                            <a:pt x="18" y="31"/>
                          </a:cubicBezTo>
                          <a:cubicBezTo>
                            <a:pt x="17" y="31"/>
                            <a:pt x="17" y="31"/>
                            <a:pt x="17" y="31"/>
                          </a:cubicBezTo>
                          <a:cubicBezTo>
                            <a:pt x="20" y="35"/>
                            <a:pt x="23" y="38"/>
                            <a:pt x="27" y="42"/>
                          </a:cubicBezTo>
                          <a:close/>
                        </a:path>
                      </a:pathLst>
                    </a:custGeom>
                    <a:solidFill>
                      <a:srgbClr val="FBA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4" name="Freeform 163">
                      <a:extLst>
                        <a:ext uri="{FF2B5EF4-FFF2-40B4-BE49-F238E27FC236}">
                          <a16:creationId xmlns:a16="http://schemas.microsoft.com/office/drawing/2014/main" id="{E8B241CF-319F-49CE-9D51-09ECDF9D3152}"/>
                        </a:ext>
                      </a:extLst>
                    </p:cNvPr>
                    <p:cNvSpPr>
                      <a:spLocks noEditPoints="1"/>
                    </p:cNvSpPr>
                    <p:nvPr/>
                  </p:nvSpPr>
                  <p:spPr bwMode="auto">
                    <a:xfrm>
                      <a:off x="3409950" y="2381250"/>
                      <a:ext cx="330200" cy="361950"/>
                    </a:xfrm>
                    <a:custGeom>
                      <a:avLst/>
                      <a:gdLst>
                        <a:gd name="T0" fmla="*/ 1 w 104"/>
                        <a:gd name="T1" fmla="*/ 56 h 114"/>
                        <a:gd name="T2" fmla="*/ 1 w 104"/>
                        <a:gd name="T3" fmla="*/ 36 h 114"/>
                        <a:gd name="T4" fmla="*/ 7 w 104"/>
                        <a:gd name="T5" fmla="*/ 18 h 114"/>
                        <a:gd name="T6" fmla="*/ 28 w 104"/>
                        <a:gd name="T7" fmla="*/ 4 h 114"/>
                        <a:gd name="T8" fmla="*/ 52 w 104"/>
                        <a:gd name="T9" fmla="*/ 0 h 114"/>
                        <a:gd name="T10" fmla="*/ 57 w 104"/>
                        <a:gd name="T11" fmla="*/ 5 h 114"/>
                        <a:gd name="T12" fmla="*/ 52 w 104"/>
                        <a:gd name="T13" fmla="*/ 9 h 114"/>
                        <a:gd name="T14" fmla="*/ 26 w 104"/>
                        <a:gd name="T15" fmla="*/ 14 h 114"/>
                        <a:gd name="T16" fmla="*/ 14 w 104"/>
                        <a:gd name="T17" fmla="*/ 22 h 114"/>
                        <a:gd name="T18" fmla="*/ 14 w 104"/>
                        <a:gd name="T19" fmla="*/ 47 h 114"/>
                        <a:gd name="T20" fmla="*/ 31 w 104"/>
                        <a:gd name="T21" fmla="*/ 57 h 114"/>
                        <a:gd name="T22" fmla="*/ 79 w 104"/>
                        <a:gd name="T23" fmla="*/ 55 h 114"/>
                        <a:gd name="T24" fmla="*/ 92 w 104"/>
                        <a:gd name="T25" fmla="*/ 46 h 114"/>
                        <a:gd name="T26" fmla="*/ 95 w 104"/>
                        <a:gd name="T27" fmla="*/ 35 h 114"/>
                        <a:gd name="T28" fmla="*/ 100 w 104"/>
                        <a:gd name="T29" fmla="*/ 30 h 114"/>
                        <a:gd name="T30" fmla="*/ 104 w 104"/>
                        <a:gd name="T31" fmla="*/ 35 h 114"/>
                        <a:gd name="T32" fmla="*/ 104 w 104"/>
                        <a:gd name="T33" fmla="*/ 75 h 114"/>
                        <a:gd name="T34" fmla="*/ 92 w 104"/>
                        <a:gd name="T35" fmla="*/ 99 h 114"/>
                        <a:gd name="T36" fmla="*/ 66 w 104"/>
                        <a:gd name="T37" fmla="*/ 111 h 114"/>
                        <a:gd name="T38" fmla="*/ 24 w 104"/>
                        <a:gd name="T39" fmla="*/ 106 h 114"/>
                        <a:gd name="T40" fmla="*/ 6 w 104"/>
                        <a:gd name="T41" fmla="*/ 93 h 114"/>
                        <a:gd name="T42" fmla="*/ 1 w 104"/>
                        <a:gd name="T43" fmla="*/ 77 h 114"/>
                        <a:gd name="T44" fmla="*/ 1 w 104"/>
                        <a:gd name="T45" fmla="*/ 56 h 114"/>
                        <a:gd name="T46" fmla="*/ 95 w 104"/>
                        <a:gd name="T47" fmla="*/ 54 h 114"/>
                        <a:gd name="T48" fmla="*/ 52 w 104"/>
                        <a:gd name="T49" fmla="*/ 69 h 114"/>
                        <a:gd name="T50" fmla="*/ 9 w 104"/>
                        <a:gd name="T51" fmla="*/ 54 h 114"/>
                        <a:gd name="T52" fmla="*/ 13 w 104"/>
                        <a:gd name="T53" fmla="*/ 67 h 114"/>
                        <a:gd name="T54" fmla="*/ 29 w 104"/>
                        <a:gd name="T55" fmla="*/ 78 h 114"/>
                        <a:gd name="T56" fmla="*/ 67 w 104"/>
                        <a:gd name="T57" fmla="*/ 81 h 114"/>
                        <a:gd name="T58" fmla="*/ 87 w 104"/>
                        <a:gd name="T59" fmla="*/ 72 h 114"/>
                        <a:gd name="T60" fmla="*/ 95 w 104"/>
                        <a:gd name="T61" fmla="*/ 54 h 114"/>
                        <a:gd name="T62" fmla="*/ 9 w 104"/>
                        <a:gd name="T63" fmla="*/ 75 h 114"/>
                        <a:gd name="T64" fmla="*/ 15 w 104"/>
                        <a:gd name="T65" fmla="*/ 91 h 114"/>
                        <a:gd name="T66" fmla="*/ 31 w 104"/>
                        <a:gd name="T67" fmla="*/ 100 h 114"/>
                        <a:gd name="T68" fmla="*/ 66 w 104"/>
                        <a:gd name="T69" fmla="*/ 102 h 114"/>
                        <a:gd name="T70" fmla="*/ 86 w 104"/>
                        <a:gd name="T71" fmla="*/ 95 h 114"/>
                        <a:gd name="T72" fmla="*/ 94 w 104"/>
                        <a:gd name="T73" fmla="*/ 85 h 114"/>
                        <a:gd name="T74" fmla="*/ 95 w 104"/>
                        <a:gd name="T75" fmla="*/ 75 h 114"/>
                        <a:gd name="T76" fmla="*/ 9 w 104"/>
                        <a:gd name="T77" fmla="*/ 7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 h="114">
                          <a:moveTo>
                            <a:pt x="1" y="56"/>
                          </a:moveTo>
                          <a:cubicBezTo>
                            <a:pt x="1" y="49"/>
                            <a:pt x="1" y="43"/>
                            <a:pt x="1" y="36"/>
                          </a:cubicBezTo>
                          <a:cubicBezTo>
                            <a:pt x="0" y="29"/>
                            <a:pt x="3" y="23"/>
                            <a:pt x="7" y="18"/>
                          </a:cubicBezTo>
                          <a:cubicBezTo>
                            <a:pt x="13" y="11"/>
                            <a:pt x="20" y="7"/>
                            <a:pt x="28" y="4"/>
                          </a:cubicBezTo>
                          <a:cubicBezTo>
                            <a:pt x="36" y="2"/>
                            <a:pt x="44" y="0"/>
                            <a:pt x="52" y="0"/>
                          </a:cubicBezTo>
                          <a:cubicBezTo>
                            <a:pt x="55" y="0"/>
                            <a:pt x="57" y="2"/>
                            <a:pt x="57" y="5"/>
                          </a:cubicBezTo>
                          <a:cubicBezTo>
                            <a:pt x="57" y="7"/>
                            <a:pt x="55" y="9"/>
                            <a:pt x="52" y="9"/>
                          </a:cubicBezTo>
                          <a:cubicBezTo>
                            <a:pt x="43" y="9"/>
                            <a:pt x="34" y="10"/>
                            <a:pt x="26" y="14"/>
                          </a:cubicBezTo>
                          <a:cubicBezTo>
                            <a:pt x="21" y="16"/>
                            <a:pt x="17" y="19"/>
                            <a:pt x="14" y="22"/>
                          </a:cubicBezTo>
                          <a:cubicBezTo>
                            <a:pt x="8" y="30"/>
                            <a:pt x="8" y="40"/>
                            <a:pt x="14" y="47"/>
                          </a:cubicBezTo>
                          <a:cubicBezTo>
                            <a:pt x="19" y="52"/>
                            <a:pt x="25" y="55"/>
                            <a:pt x="31" y="57"/>
                          </a:cubicBezTo>
                          <a:cubicBezTo>
                            <a:pt x="47" y="62"/>
                            <a:pt x="63" y="62"/>
                            <a:pt x="79" y="55"/>
                          </a:cubicBezTo>
                          <a:cubicBezTo>
                            <a:pt x="84" y="53"/>
                            <a:pt x="88" y="50"/>
                            <a:pt x="92" y="46"/>
                          </a:cubicBezTo>
                          <a:cubicBezTo>
                            <a:pt x="94" y="42"/>
                            <a:pt x="95" y="39"/>
                            <a:pt x="95" y="35"/>
                          </a:cubicBezTo>
                          <a:cubicBezTo>
                            <a:pt x="95" y="32"/>
                            <a:pt x="97" y="30"/>
                            <a:pt x="100" y="30"/>
                          </a:cubicBezTo>
                          <a:cubicBezTo>
                            <a:pt x="102" y="30"/>
                            <a:pt x="104" y="32"/>
                            <a:pt x="104" y="35"/>
                          </a:cubicBezTo>
                          <a:cubicBezTo>
                            <a:pt x="104" y="48"/>
                            <a:pt x="104" y="62"/>
                            <a:pt x="104" y="75"/>
                          </a:cubicBezTo>
                          <a:cubicBezTo>
                            <a:pt x="104" y="85"/>
                            <a:pt x="100" y="93"/>
                            <a:pt x="92" y="99"/>
                          </a:cubicBezTo>
                          <a:cubicBezTo>
                            <a:pt x="85" y="106"/>
                            <a:pt x="75" y="109"/>
                            <a:pt x="66" y="111"/>
                          </a:cubicBezTo>
                          <a:cubicBezTo>
                            <a:pt x="51" y="114"/>
                            <a:pt x="37" y="112"/>
                            <a:pt x="24" y="106"/>
                          </a:cubicBezTo>
                          <a:cubicBezTo>
                            <a:pt x="17" y="103"/>
                            <a:pt x="11" y="99"/>
                            <a:pt x="6" y="93"/>
                          </a:cubicBezTo>
                          <a:cubicBezTo>
                            <a:pt x="2" y="88"/>
                            <a:pt x="0" y="83"/>
                            <a:pt x="1" y="77"/>
                          </a:cubicBezTo>
                          <a:cubicBezTo>
                            <a:pt x="1" y="70"/>
                            <a:pt x="1" y="63"/>
                            <a:pt x="1" y="56"/>
                          </a:cubicBezTo>
                          <a:close/>
                          <a:moveTo>
                            <a:pt x="95" y="54"/>
                          </a:moveTo>
                          <a:cubicBezTo>
                            <a:pt x="83" y="65"/>
                            <a:pt x="68" y="69"/>
                            <a:pt x="52" y="69"/>
                          </a:cubicBezTo>
                          <a:cubicBezTo>
                            <a:pt x="36" y="69"/>
                            <a:pt x="22" y="65"/>
                            <a:pt x="9" y="54"/>
                          </a:cubicBezTo>
                          <a:cubicBezTo>
                            <a:pt x="9" y="59"/>
                            <a:pt x="10" y="63"/>
                            <a:pt x="13" y="67"/>
                          </a:cubicBezTo>
                          <a:cubicBezTo>
                            <a:pt x="17" y="72"/>
                            <a:pt x="22" y="76"/>
                            <a:pt x="29" y="78"/>
                          </a:cubicBezTo>
                          <a:cubicBezTo>
                            <a:pt x="41" y="83"/>
                            <a:pt x="54" y="83"/>
                            <a:pt x="67" y="81"/>
                          </a:cubicBezTo>
                          <a:cubicBezTo>
                            <a:pt x="74" y="79"/>
                            <a:pt x="81" y="77"/>
                            <a:pt x="87" y="72"/>
                          </a:cubicBezTo>
                          <a:cubicBezTo>
                            <a:pt x="93" y="67"/>
                            <a:pt x="96" y="62"/>
                            <a:pt x="95" y="54"/>
                          </a:cubicBezTo>
                          <a:close/>
                          <a:moveTo>
                            <a:pt x="9" y="75"/>
                          </a:moveTo>
                          <a:cubicBezTo>
                            <a:pt x="9" y="82"/>
                            <a:pt x="11" y="87"/>
                            <a:pt x="15" y="91"/>
                          </a:cubicBezTo>
                          <a:cubicBezTo>
                            <a:pt x="20" y="96"/>
                            <a:pt x="25" y="99"/>
                            <a:pt x="31" y="100"/>
                          </a:cubicBezTo>
                          <a:cubicBezTo>
                            <a:pt x="42" y="104"/>
                            <a:pt x="54" y="105"/>
                            <a:pt x="66" y="102"/>
                          </a:cubicBezTo>
                          <a:cubicBezTo>
                            <a:pt x="73" y="101"/>
                            <a:pt x="80" y="99"/>
                            <a:pt x="86" y="95"/>
                          </a:cubicBezTo>
                          <a:cubicBezTo>
                            <a:pt x="89" y="92"/>
                            <a:pt x="92" y="89"/>
                            <a:pt x="94" y="85"/>
                          </a:cubicBezTo>
                          <a:cubicBezTo>
                            <a:pt x="95" y="82"/>
                            <a:pt x="96" y="79"/>
                            <a:pt x="95" y="75"/>
                          </a:cubicBezTo>
                          <a:cubicBezTo>
                            <a:pt x="74" y="96"/>
                            <a:pt x="31" y="96"/>
                            <a:pt x="9" y="75"/>
                          </a:cubicBezTo>
                          <a:close/>
                        </a:path>
                      </a:pathLst>
                    </a:custGeom>
                    <a:solidFill>
                      <a:srgbClr val="FBA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5" name="Freeform 164">
                      <a:extLst>
                        <a:ext uri="{FF2B5EF4-FFF2-40B4-BE49-F238E27FC236}">
                          <a16:creationId xmlns:a16="http://schemas.microsoft.com/office/drawing/2014/main" id="{D65F4B9F-28E0-469B-B008-0C61699CBA2C}"/>
                        </a:ext>
                      </a:extLst>
                    </p:cNvPr>
                    <p:cNvSpPr>
                      <a:spLocks/>
                    </p:cNvSpPr>
                    <p:nvPr/>
                  </p:nvSpPr>
                  <p:spPr bwMode="auto">
                    <a:xfrm>
                      <a:off x="3521075" y="2416175"/>
                      <a:ext cx="111125" cy="149225"/>
                    </a:xfrm>
                    <a:custGeom>
                      <a:avLst/>
                      <a:gdLst>
                        <a:gd name="T0" fmla="*/ 13 w 35"/>
                        <a:gd name="T1" fmla="*/ 7 h 47"/>
                        <a:gd name="T2" fmla="*/ 13 w 35"/>
                        <a:gd name="T3" fmla="*/ 4 h 47"/>
                        <a:gd name="T4" fmla="*/ 17 w 35"/>
                        <a:gd name="T5" fmla="*/ 0 h 47"/>
                        <a:gd name="T6" fmla="*/ 22 w 35"/>
                        <a:gd name="T7" fmla="*/ 4 h 47"/>
                        <a:gd name="T8" fmla="*/ 22 w 35"/>
                        <a:gd name="T9" fmla="*/ 7 h 47"/>
                        <a:gd name="T10" fmla="*/ 30 w 35"/>
                        <a:gd name="T11" fmla="*/ 7 h 47"/>
                        <a:gd name="T12" fmla="*/ 34 w 35"/>
                        <a:gd name="T13" fmla="*/ 9 h 47"/>
                        <a:gd name="T14" fmla="*/ 34 w 35"/>
                        <a:gd name="T15" fmla="*/ 13 h 47"/>
                        <a:gd name="T16" fmla="*/ 30 w 35"/>
                        <a:gd name="T17" fmla="*/ 15 h 47"/>
                        <a:gd name="T18" fmla="*/ 11 w 35"/>
                        <a:gd name="T19" fmla="*/ 15 h 47"/>
                        <a:gd name="T20" fmla="*/ 9 w 35"/>
                        <a:gd name="T21" fmla="*/ 17 h 47"/>
                        <a:gd name="T22" fmla="*/ 11 w 35"/>
                        <a:gd name="T23" fmla="*/ 19 h 47"/>
                        <a:gd name="T24" fmla="*/ 23 w 35"/>
                        <a:gd name="T25" fmla="*/ 19 h 47"/>
                        <a:gd name="T26" fmla="*/ 34 w 35"/>
                        <a:gd name="T27" fmla="*/ 29 h 47"/>
                        <a:gd name="T28" fmla="*/ 34 w 35"/>
                        <a:gd name="T29" fmla="*/ 34 h 47"/>
                        <a:gd name="T30" fmla="*/ 23 w 35"/>
                        <a:gd name="T31" fmla="*/ 41 h 47"/>
                        <a:gd name="T32" fmla="*/ 22 w 35"/>
                        <a:gd name="T33" fmla="*/ 41 h 47"/>
                        <a:gd name="T34" fmla="*/ 22 w 35"/>
                        <a:gd name="T35" fmla="*/ 41 h 47"/>
                        <a:gd name="T36" fmla="*/ 22 w 35"/>
                        <a:gd name="T37" fmla="*/ 43 h 47"/>
                        <a:gd name="T38" fmla="*/ 17 w 35"/>
                        <a:gd name="T39" fmla="*/ 47 h 47"/>
                        <a:gd name="T40" fmla="*/ 13 w 35"/>
                        <a:gd name="T41" fmla="*/ 43 h 47"/>
                        <a:gd name="T42" fmla="*/ 13 w 35"/>
                        <a:gd name="T43" fmla="*/ 41 h 47"/>
                        <a:gd name="T44" fmla="*/ 4 w 35"/>
                        <a:gd name="T45" fmla="*/ 41 h 47"/>
                        <a:gd name="T46" fmla="*/ 0 w 35"/>
                        <a:gd name="T47" fmla="*/ 38 h 47"/>
                        <a:gd name="T48" fmla="*/ 2 w 35"/>
                        <a:gd name="T49" fmla="*/ 33 h 47"/>
                        <a:gd name="T50" fmla="*/ 5 w 35"/>
                        <a:gd name="T51" fmla="*/ 32 h 47"/>
                        <a:gd name="T52" fmla="*/ 24 w 35"/>
                        <a:gd name="T53" fmla="*/ 32 h 47"/>
                        <a:gd name="T54" fmla="*/ 26 w 35"/>
                        <a:gd name="T55" fmla="*/ 30 h 47"/>
                        <a:gd name="T56" fmla="*/ 24 w 35"/>
                        <a:gd name="T57" fmla="*/ 28 h 47"/>
                        <a:gd name="T58" fmla="*/ 11 w 35"/>
                        <a:gd name="T59" fmla="*/ 28 h 47"/>
                        <a:gd name="T60" fmla="*/ 0 w 35"/>
                        <a:gd name="T61" fmla="*/ 18 h 47"/>
                        <a:gd name="T62" fmla="*/ 1 w 35"/>
                        <a:gd name="T63" fmla="*/ 14 h 47"/>
                        <a:gd name="T64" fmla="*/ 12 w 35"/>
                        <a:gd name="T65" fmla="*/ 7 h 47"/>
                        <a:gd name="T66" fmla="*/ 13 w 35"/>
                        <a:gd name="T67"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7">
                          <a:moveTo>
                            <a:pt x="13" y="7"/>
                          </a:moveTo>
                          <a:cubicBezTo>
                            <a:pt x="13" y="6"/>
                            <a:pt x="13" y="5"/>
                            <a:pt x="13" y="4"/>
                          </a:cubicBezTo>
                          <a:cubicBezTo>
                            <a:pt x="13" y="2"/>
                            <a:pt x="15" y="0"/>
                            <a:pt x="17" y="0"/>
                          </a:cubicBezTo>
                          <a:cubicBezTo>
                            <a:pt x="20" y="0"/>
                            <a:pt x="21" y="2"/>
                            <a:pt x="22" y="4"/>
                          </a:cubicBezTo>
                          <a:cubicBezTo>
                            <a:pt x="22" y="5"/>
                            <a:pt x="22" y="6"/>
                            <a:pt x="22" y="7"/>
                          </a:cubicBezTo>
                          <a:cubicBezTo>
                            <a:pt x="25" y="7"/>
                            <a:pt x="27" y="6"/>
                            <a:pt x="30" y="7"/>
                          </a:cubicBezTo>
                          <a:cubicBezTo>
                            <a:pt x="32" y="7"/>
                            <a:pt x="33" y="7"/>
                            <a:pt x="34" y="9"/>
                          </a:cubicBezTo>
                          <a:cubicBezTo>
                            <a:pt x="35" y="11"/>
                            <a:pt x="35" y="12"/>
                            <a:pt x="34" y="13"/>
                          </a:cubicBezTo>
                          <a:cubicBezTo>
                            <a:pt x="33" y="15"/>
                            <a:pt x="31" y="15"/>
                            <a:pt x="30" y="15"/>
                          </a:cubicBezTo>
                          <a:cubicBezTo>
                            <a:pt x="23" y="15"/>
                            <a:pt x="17" y="15"/>
                            <a:pt x="11" y="15"/>
                          </a:cubicBezTo>
                          <a:cubicBezTo>
                            <a:pt x="9" y="15"/>
                            <a:pt x="9" y="16"/>
                            <a:pt x="9" y="17"/>
                          </a:cubicBezTo>
                          <a:cubicBezTo>
                            <a:pt x="9" y="19"/>
                            <a:pt x="9" y="19"/>
                            <a:pt x="11" y="19"/>
                          </a:cubicBezTo>
                          <a:cubicBezTo>
                            <a:pt x="15" y="19"/>
                            <a:pt x="19" y="19"/>
                            <a:pt x="23" y="19"/>
                          </a:cubicBezTo>
                          <a:cubicBezTo>
                            <a:pt x="28" y="19"/>
                            <a:pt x="34" y="24"/>
                            <a:pt x="34" y="29"/>
                          </a:cubicBezTo>
                          <a:cubicBezTo>
                            <a:pt x="35" y="31"/>
                            <a:pt x="34" y="32"/>
                            <a:pt x="34" y="34"/>
                          </a:cubicBezTo>
                          <a:cubicBezTo>
                            <a:pt x="31" y="38"/>
                            <a:pt x="28" y="41"/>
                            <a:pt x="23" y="41"/>
                          </a:cubicBezTo>
                          <a:cubicBezTo>
                            <a:pt x="22" y="41"/>
                            <a:pt x="22" y="41"/>
                            <a:pt x="22" y="41"/>
                          </a:cubicBezTo>
                          <a:cubicBezTo>
                            <a:pt x="22" y="41"/>
                            <a:pt x="22" y="41"/>
                            <a:pt x="22" y="41"/>
                          </a:cubicBezTo>
                          <a:cubicBezTo>
                            <a:pt x="22" y="42"/>
                            <a:pt x="22" y="42"/>
                            <a:pt x="22" y="43"/>
                          </a:cubicBezTo>
                          <a:cubicBezTo>
                            <a:pt x="21" y="46"/>
                            <a:pt x="20" y="47"/>
                            <a:pt x="17" y="47"/>
                          </a:cubicBezTo>
                          <a:cubicBezTo>
                            <a:pt x="15" y="47"/>
                            <a:pt x="13" y="46"/>
                            <a:pt x="13" y="43"/>
                          </a:cubicBezTo>
                          <a:cubicBezTo>
                            <a:pt x="13" y="42"/>
                            <a:pt x="13" y="42"/>
                            <a:pt x="13" y="41"/>
                          </a:cubicBezTo>
                          <a:cubicBezTo>
                            <a:pt x="10" y="41"/>
                            <a:pt x="7" y="41"/>
                            <a:pt x="4" y="41"/>
                          </a:cubicBezTo>
                          <a:cubicBezTo>
                            <a:pt x="2" y="41"/>
                            <a:pt x="1" y="40"/>
                            <a:pt x="0" y="38"/>
                          </a:cubicBezTo>
                          <a:cubicBezTo>
                            <a:pt x="0" y="36"/>
                            <a:pt x="0" y="34"/>
                            <a:pt x="2" y="33"/>
                          </a:cubicBezTo>
                          <a:cubicBezTo>
                            <a:pt x="3" y="33"/>
                            <a:pt x="4" y="32"/>
                            <a:pt x="5" y="32"/>
                          </a:cubicBezTo>
                          <a:cubicBezTo>
                            <a:pt x="11" y="32"/>
                            <a:pt x="17" y="32"/>
                            <a:pt x="24" y="32"/>
                          </a:cubicBezTo>
                          <a:cubicBezTo>
                            <a:pt x="25" y="32"/>
                            <a:pt x="26" y="32"/>
                            <a:pt x="26" y="30"/>
                          </a:cubicBezTo>
                          <a:cubicBezTo>
                            <a:pt x="26" y="29"/>
                            <a:pt x="25" y="28"/>
                            <a:pt x="24" y="28"/>
                          </a:cubicBezTo>
                          <a:cubicBezTo>
                            <a:pt x="20" y="28"/>
                            <a:pt x="15" y="28"/>
                            <a:pt x="11" y="28"/>
                          </a:cubicBezTo>
                          <a:cubicBezTo>
                            <a:pt x="6" y="28"/>
                            <a:pt x="1" y="24"/>
                            <a:pt x="0" y="18"/>
                          </a:cubicBezTo>
                          <a:cubicBezTo>
                            <a:pt x="0" y="17"/>
                            <a:pt x="0" y="15"/>
                            <a:pt x="1" y="14"/>
                          </a:cubicBezTo>
                          <a:cubicBezTo>
                            <a:pt x="2" y="10"/>
                            <a:pt x="7" y="6"/>
                            <a:pt x="12" y="7"/>
                          </a:cubicBezTo>
                          <a:cubicBezTo>
                            <a:pt x="12" y="7"/>
                            <a:pt x="12" y="7"/>
                            <a:pt x="13" y="7"/>
                          </a:cubicBezTo>
                          <a:close/>
                        </a:path>
                      </a:pathLst>
                    </a:custGeom>
                    <a:solidFill>
                      <a:srgbClr val="FBA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78" name="Group 677">
                    <a:extLst>
                      <a:ext uri="{FF2B5EF4-FFF2-40B4-BE49-F238E27FC236}">
                        <a16:creationId xmlns:a16="http://schemas.microsoft.com/office/drawing/2014/main" id="{4D3E03C2-424D-4C66-A100-7D49463D7CDF}"/>
                      </a:ext>
                    </a:extLst>
                  </p:cNvPr>
                  <p:cNvGrpSpPr/>
                  <p:nvPr/>
                </p:nvGrpSpPr>
                <p:grpSpPr>
                  <a:xfrm>
                    <a:off x="3425825" y="1042988"/>
                    <a:ext cx="288925" cy="387350"/>
                    <a:chOff x="3425825" y="1042988"/>
                    <a:chExt cx="288925" cy="387350"/>
                  </a:xfrm>
                </p:grpSpPr>
                <p:sp>
                  <p:nvSpPr>
                    <p:cNvPr id="863" name="Freeform 165">
                      <a:extLst>
                        <a:ext uri="{FF2B5EF4-FFF2-40B4-BE49-F238E27FC236}">
                          <a16:creationId xmlns:a16="http://schemas.microsoft.com/office/drawing/2014/main" id="{9FD981C4-23A2-4C44-90BC-C54BB2BA3866}"/>
                        </a:ext>
                      </a:extLst>
                    </p:cNvPr>
                    <p:cNvSpPr>
                      <a:spLocks noEditPoints="1"/>
                    </p:cNvSpPr>
                    <p:nvPr/>
                  </p:nvSpPr>
                  <p:spPr bwMode="auto">
                    <a:xfrm>
                      <a:off x="3425825" y="1042988"/>
                      <a:ext cx="288925" cy="387350"/>
                    </a:xfrm>
                    <a:custGeom>
                      <a:avLst/>
                      <a:gdLst>
                        <a:gd name="T0" fmla="*/ 23 w 91"/>
                        <a:gd name="T1" fmla="*/ 14 h 122"/>
                        <a:gd name="T2" fmla="*/ 24 w 91"/>
                        <a:gd name="T3" fmla="*/ 10 h 122"/>
                        <a:gd name="T4" fmla="*/ 31 w 91"/>
                        <a:gd name="T5" fmla="*/ 6 h 122"/>
                        <a:gd name="T6" fmla="*/ 37 w 91"/>
                        <a:gd name="T7" fmla="*/ 6 h 122"/>
                        <a:gd name="T8" fmla="*/ 39 w 91"/>
                        <a:gd name="T9" fmla="*/ 5 h 122"/>
                        <a:gd name="T10" fmla="*/ 52 w 91"/>
                        <a:gd name="T11" fmla="*/ 5 h 122"/>
                        <a:gd name="T12" fmla="*/ 54 w 91"/>
                        <a:gd name="T13" fmla="*/ 6 h 122"/>
                        <a:gd name="T14" fmla="*/ 60 w 91"/>
                        <a:gd name="T15" fmla="*/ 6 h 122"/>
                        <a:gd name="T16" fmla="*/ 68 w 91"/>
                        <a:gd name="T17" fmla="*/ 13 h 122"/>
                        <a:gd name="T18" fmla="*/ 69 w 91"/>
                        <a:gd name="T19" fmla="*/ 14 h 122"/>
                        <a:gd name="T20" fmla="*/ 77 w 91"/>
                        <a:gd name="T21" fmla="*/ 14 h 122"/>
                        <a:gd name="T22" fmla="*/ 83 w 91"/>
                        <a:gd name="T23" fmla="*/ 14 h 122"/>
                        <a:gd name="T24" fmla="*/ 91 w 91"/>
                        <a:gd name="T25" fmla="*/ 22 h 122"/>
                        <a:gd name="T26" fmla="*/ 91 w 91"/>
                        <a:gd name="T27" fmla="*/ 103 h 122"/>
                        <a:gd name="T28" fmla="*/ 91 w 91"/>
                        <a:gd name="T29" fmla="*/ 114 h 122"/>
                        <a:gd name="T30" fmla="*/ 83 w 91"/>
                        <a:gd name="T31" fmla="*/ 122 h 122"/>
                        <a:gd name="T32" fmla="*/ 8 w 91"/>
                        <a:gd name="T33" fmla="*/ 122 h 122"/>
                        <a:gd name="T34" fmla="*/ 1 w 91"/>
                        <a:gd name="T35" fmla="*/ 114 h 122"/>
                        <a:gd name="T36" fmla="*/ 1 w 91"/>
                        <a:gd name="T37" fmla="*/ 42 h 122"/>
                        <a:gd name="T38" fmla="*/ 0 w 91"/>
                        <a:gd name="T39" fmla="*/ 23 h 122"/>
                        <a:gd name="T40" fmla="*/ 9 w 91"/>
                        <a:gd name="T41" fmla="*/ 14 h 122"/>
                        <a:gd name="T42" fmla="*/ 23 w 91"/>
                        <a:gd name="T43" fmla="*/ 14 h 122"/>
                        <a:gd name="T44" fmla="*/ 23 w 91"/>
                        <a:gd name="T45" fmla="*/ 19 h 122"/>
                        <a:gd name="T46" fmla="*/ 22 w 91"/>
                        <a:gd name="T47" fmla="*/ 19 h 122"/>
                        <a:gd name="T48" fmla="*/ 9 w 91"/>
                        <a:gd name="T49" fmla="*/ 19 h 122"/>
                        <a:gd name="T50" fmla="*/ 6 w 91"/>
                        <a:gd name="T51" fmla="*/ 22 h 122"/>
                        <a:gd name="T52" fmla="*/ 6 w 91"/>
                        <a:gd name="T53" fmla="*/ 114 h 122"/>
                        <a:gd name="T54" fmla="*/ 9 w 91"/>
                        <a:gd name="T55" fmla="*/ 117 h 122"/>
                        <a:gd name="T56" fmla="*/ 83 w 91"/>
                        <a:gd name="T57" fmla="*/ 117 h 122"/>
                        <a:gd name="T58" fmla="*/ 86 w 91"/>
                        <a:gd name="T59" fmla="*/ 114 h 122"/>
                        <a:gd name="T60" fmla="*/ 86 w 91"/>
                        <a:gd name="T61" fmla="*/ 105 h 122"/>
                        <a:gd name="T62" fmla="*/ 86 w 91"/>
                        <a:gd name="T63" fmla="*/ 22 h 122"/>
                        <a:gd name="T64" fmla="*/ 83 w 91"/>
                        <a:gd name="T65" fmla="*/ 19 h 122"/>
                        <a:gd name="T66" fmla="*/ 70 w 91"/>
                        <a:gd name="T67" fmla="*/ 19 h 122"/>
                        <a:gd name="T68" fmla="*/ 68 w 91"/>
                        <a:gd name="T69" fmla="*/ 19 h 122"/>
                        <a:gd name="T70" fmla="*/ 68 w 91"/>
                        <a:gd name="T71" fmla="*/ 26 h 122"/>
                        <a:gd name="T72" fmla="*/ 23 w 91"/>
                        <a:gd name="T73" fmla="*/ 26 h 122"/>
                        <a:gd name="T74" fmla="*/ 23 w 91"/>
                        <a:gd name="T75" fmla="*/ 19 h 122"/>
                        <a:gd name="T76" fmla="*/ 63 w 91"/>
                        <a:gd name="T77" fmla="*/ 21 h 122"/>
                        <a:gd name="T78" fmla="*/ 63 w 91"/>
                        <a:gd name="T79" fmla="*/ 14 h 122"/>
                        <a:gd name="T80" fmla="*/ 61 w 91"/>
                        <a:gd name="T81" fmla="*/ 11 h 122"/>
                        <a:gd name="T82" fmla="*/ 54 w 91"/>
                        <a:gd name="T83" fmla="*/ 11 h 122"/>
                        <a:gd name="T84" fmla="*/ 48 w 91"/>
                        <a:gd name="T85" fmla="*/ 8 h 122"/>
                        <a:gd name="T86" fmla="*/ 43 w 91"/>
                        <a:gd name="T87" fmla="*/ 8 h 122"/>
                        <a:gd name="T88" fmla="*/ 37 w 91"/>
                        <a:gd name="T89" fmla="*/ 11 h 122"/>
                        <a:gd name="T90" fmla="*/ 31 w 91"/>
                        <a:gd name="T91" fmla="*/ 11 h 122"/>
                        <a:gd name="T92" fmla="*/ 28 w 91"/>
                        <a:gd name="T93" fmla="*/ 13 h 122"/>
                        <a:gd name="T94" fmla="*/ 28 w 91"/>
                        <a:gd name="T95" fmla="*/ 21 h 122"/>
                        <a:gd name="T96" fmla="*/ 63 w 91"/>
                        <a:gd name="T97" fmla="*/ 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122">
                          <a:moveTo>
                            <a:pt x="23" y="14"/>
                          </a:moveTo>
                          <a:cubicBezTo>
                            <a:pt x="23" y="13"/>
                            <a:pt x="24" y="11"/>
                            <a:pt x="24" y="10"/>
                          </a:cubicBezTo>
                          <a:cubicBezTo>
                            <a:pt x="26" y="8"/>
                            <a:pt x="28" y="6"/>
                            <a:pt x="31" y="6"/>
                          </a:cubicBezTo>
                          <a:cubicBezTo>
                            <a:pt x="33" y="6"/>
                            <a:pt x="35" y="6"/>
                            <a:pt x="37" y="6"/>
                          </a:cubicBezTo>
                          <a:cubicBezTo>
                            <a:pt x="38" y="6"/>
                            <a:pt x="39" y="6"/>
                            <a:pt x="39" y="5"/>
                          </a:cubicBezTo>
                          <a:cubicBezTo>
                            <a:pt x="42" y="0"/>
                            <a:pt x="49" y="0"/>
                            <a:pt x="52" y="5"/>
                          </a:cubicBezTo>
                          <a:cubicBezTo>
                            <a:pt x="53" y="6"/>
                            <a:pt x="53" y="6"/>
                            <a:pt x="54" y="6"/>
                          </a:cubicBezTo>
                          <a:cubicBezTo>
                            <a:pt x="56" y="6"/>
                            <a:pt x="58" y="6"/>
                            <a:pt x="60" y="6"/>
                          </a:cubicBezTo>
                          <a:cubicBezTo>
                            <a:pt x="64" y="6"/>
                            <a:pt x="68" y="9"/>
                            <a:pt x="68" y="13"/>
                          </a:cubicBezTo>
                          <a:cubicBezTo>
                            <a:pt x="69" y="14"/>
                            <a:pt x="69" y="14"/>
                            <a:pt x="69" y="14"/>
                          </a:cubicBezTo>
                          <a:cubicBezTo>
                            <a:pt x="71" y="14"/>
                            <a:pt x="74" y="14"/>
                            <a:pt x="77" y="14"/>
                          </a:cubicBezTo>
                          <a:cubicBezTo>
                            <a:pt x="79" y="14"/>
                            <a:pt x="81" y="14"/>
                            <a:pt x="83" y="14"/>
                          </a:cubicBezTo>
                          <a:cubicBezTo>
                            <a:pt x="88" y="14"/>
                            <a:pt x="91" y="17"/>
                            <a:pt x="91" y="22"/>
                          </a:cubicBezTo>
                          <a:cubicBezTo>
                            <a:pt x="91" y="49"/>
                            <a:pt x="91" y="76"/>
                            <a:pt x="91" y="103"/>
                          </a:cubicBezTo>
                          <a:cubicBezTo>
                            <a:pt x="91" y="107"/>
                            <a:pt x="91" y="111"/>
                            <a:pt x="91" y="114"/>
                          </a:cubicBezTo>
                          <a:cubicBezTo>
                            <a:pt x="91" y="119"/>
                            <a:pt x="88" y="122"/>
                            <a:pt x="83" y="122"/>
                          </a:cubicBezTo>
                          <a:cubicBezTo>
                            <a:pt x="58" y="122"/>
                            <a:pt x="33" y="122"/>
                            <a:pt x="8" y="122"/>
                          </a:cubicBezTo>
                          <a:cubicBezTo>
                            <a:pt x="4" y="122"/>
                            <a:pt x="1" y="119"/>
                            <a:pt x="1" y="114"/>
                          </a:cubicBezTo>
                          <a:cubicBezTo>
                            <a:pt x="1" y="90"/>
                            <a:pt x="1" y="66"/>
                            <a:pt x="1" y="42"/>
                          </a:cubicBezTo>
                          <a:cubicBezTo>
                            <a:pt x="1" y="36"/>
                            <a:pt x="1" y="29"/>
                            <a:pt x="0" y="23"/>
                          </a:cubicBezTo>
                          <a:cubicBezTo>
                            <a:pt x="0" y="18"/>
                            <a:pt x="4" y="14"/>
                            <a:pt x="9" y="14"/>
                          </a:cubicBezTo>
                          <a:cubicBezTo>
                            <a:pt x="14" y="14"/>
                            <a:pt x="18" y="14"/>
                            <a:pt x="23" y="14"/>
                          </a:cubicBezTo>
                          <a:close/>
                          <a:moveTo>
                            <a:pt x="23" y="19"/>
                          </a:moveTo>
                          <a:cubicBezTo>
                            <a:pt x="23" y="19"/>
                            <a:pt x="22" y="19"/>
                            <a:pt x="22" y="19"/>
                          </a:cubicBezTo>
                          <a:cubicBezTo>
                            <a:pt x="17" y="19"/>
                            <a:pt x="13" y="19"/>
                            <a:pt x="9" y="19"/>
                          </a:cubicBezTo>
                          <a:cubicBezTo>
                            <a:pt x="6" y="19"/>
                            <a:pt x="6" y="20"/>
                            <a:pt x="6" y="22"/>
                          </a:cubicBezTo>
                          <a:cubicBezTo>
                            <a:pt x="6" y="53"/>
                            <a:pt x="6" y="83"/>
                            <a:pt x="6" y="114"/>
                          </a:cubicBezTo>
                          <a:cubicBezTo>
                            <a:pt x="6" y="117"/>
                            <a:pt x="6" y="117"/>
                            <a:pt x="9" y="117"/>
                          </a:cubicBezTo>
                          <a:cubicBezTo>
                            <a:pt x="33" y="117"/>
                            <a:pt x="58" y="117"/>
                            <a:pt x="83" y="117"/>
                          </a:cubicBezTo>
                          <a:cubicBezTo>
                            <a:pt x="85" y="117"/>
                            <a:pt x="86" y="117"/>
                            <a:pt x="86" y="114"/>
                          </a:cubicBezTo>
                          <a:cubicBezTo>
                            <a:pt x="86" y="111"/>
                            <a:pt x="86" y="108"/>
                            <a:pt x="86" y="105"/>
                          </a:cubicBezTo>
                          <a:cubicBezTo>
                            <a:pt x="86" y="77"/>
                            <a:pt x="86" y="50"/>
                            <a:pt x="86" y="22"/>
                          </a:cubicBezTo>
                          <a:cubicBezTo>
                            <a:pt x="86" y="20"/>
                            <a:pt x="85" y="19"/>
                            <a:pt x="83" y="19"/>
                          </a:cubicBezTo>
                          <a:cubicBezTo>
                            <a:pt x="79" y="19"/>
                            <a:pt x="74" y="19"/>
                            <a:pt x="70" y="19"/>
                          </a:cubicBezTo>
                          <a:cubicBezTo>
                            <a:pt x="69" y="19"/>
                            <a:pt x="69" y="19"/>
                            <a:pt x="68" y="19"/>
                          </a:cubicBezTo>
                          <a:cubicBezTo>
                            <a:pt x="68" y="22"/>
                            <a:pt x="68" y="24"/>
                            <a:pt x="68" y="26"/>
                          </a:cubicBezTo>
                          <a:cubicBezTo>
                            <a:pt x="53" y="26"/>
                            <a:pt x="38" y="26"/>
                            <a:pt x="23" y="26"/>
                          </a:cubicBezTo>
                          <a:cubicBezTo>
                            <a:pt x="23" y="24"/>
                            <a:pt x="23" y="22"/>
                            <a:pt x="23" y="19"/>
                          </a:cubicBezTo>
                          <a:close/>
                          <a:moveTo>
                            <a:pt x="63" y="21"/>
                          </a:moveTo>
                          <a:cubicBezTo>
                            <a:pt x="63" y="19"/>
                            <a:pt x="63" y="17"/>
                            <a:pt x="63" y="14"/>
                          </a:cubicBezTo>
                          <a:cubicBezTo>
                            <a:pt x="63" y="12"/>
                            <a:pt x="63" y="11"/>
                            <a:pt x="61" y="11"/>
                          </a:cubicBezTo>
                          <a:cubicBezTo>
                            <a:pt x="59" y="11"/>
                            <a:pt x="57" y="11"/>
                            <a:pt x="54" y="11"/>
                          </a:cubicBezTo>
                          <a:cubicBezTo>
                            <a:pt x="52" y="12"/>
                            <a:pt x="50" y="10"/>
                            <a:pt x="48" y="8"/>
                          </a:cubicBezTo>
                          <a:cubicBezTo>
                            <a:pt x="47" y="6"/>
                            <a:pt x="45" y="6"/>
                            <a:pt x="43" y="8"/>
                          </a:cubicBezTo>
                          <a:cubicBezTo>
                            <a:pt x="42" y="10"/>
                            <a:pt x="40" y="12"/>
                            <a:pt x="37" y="11"/>
                          </a:cubicBezTo>
                          <a:cubicBezTo>
                            <a:pt x="35" y="11"/>
                            <a:pt x="33" y="11"/>
                            <a:pt x="31" y="11"/>
                          </a:cubicBezTo>
                          <a:cubicBezTo>
                            <a:pt x="29" y="12"/>
                            <a:pt x="28" y="12"/>
                            <a:pt x="28" y="13"/>
                          </a:cubicBezTo>
                          <a:cubicBezTo>
                            <a:pt x="28" y="16"/>
                            <a:pt x="28" y="19"/>
                            <a:pt x="28" y="21"/>
                          </a:cubicBezTo>
                          <a:cubicBezTo>
                            <a:pt x="40" y="21"/>
                            <a:pt x="52" y="21"/>
                            <a:pt x="63" y="21"/>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4" name="Freeform 166">
                      <a:extLst>
                        <a:ext uri="{FF2B5EF4-FFF2-40B4-BE49-F238E27FC236}">
                          <a16:creationId xmlns:a16="http://schemas.microsoft.com/office/drawing/2014/main" id="{99E6748C-877C-4A81-A7C3-030C6B92F253}"/>
                        </a:ext>
                      </a:extLst>
                    </p:cNvPr>
                    <p:cNvSpPr>
                      <a:spLocks/>
                    </p:cNvSpPr>
                    <p:nvPr/>
                  </p:nvSpPr>
                  <p:spPr bwMode="auto">
                    <a:xfrm>
                      <a:off x="3571875" y="1166813"/>
                      <a:ext cx="101600" cy="15875"/>
                    </a:xfrm>
                    <a:custGeom>
                      <a:avLst/>
                      <a:gdLst>
                        <a:gd name="T0" fmla="*/ 32 w 32"/>
                        <a:gd name="T1" fmla="*/ 0 h 5"/>
                        <a:gd name="T2" fmla="*/ 32 w 32"/>
                        <a:gd name="T3" fmla="*/ 5 h 5"/>
                        <a:gd name="T4" fmla="*/ 0 w 32"/>
                        <a:gd name="T5" fmla="*/ 5 h 5"/>
                        <a:gd name="T6" fmla="*/ 0 w 32"/>
                        <a:gd name="T7" fmla="*/ 0 h 5"/>
                        <a:gd name="T8" fmla="*/ 32 w 32"/>
                        <a:gd name="T9" fmla="*/ 0 h 5"/>
                      </a:gdLst>
                      <a:ahLst/>
                      <a:cxnLst>
                        <a:cxn ang="0">
                          <a:pos x="T0" y="T1"/>
                        </a:cxn>
                        <a:cxn ang="0">
                          <a:pos x="T2" y="T3"/>
                        </a:cxn>
                        <a:cxn ang="0">
                          <a:pos x="T4" y="T5"/>
                        </a:cxn>
                        <a:cxn ang="0">
                          <a:pos x="T6" y="T7"/>
                        </a:cxn>
                        <a:cxn ang="0">
                          <a:pos x="T8" y="T9"/>
                        </a:cxn>
                      </a:cxnLst>
                      <a:rect l="0" t="0" r="r" b="b"/>
                      <a:pathLst>
                        <a:path w="32" h="5">
                          <a:moveTo>
                            <a:pt x="32" y="0"/>
                          </a:moveTo>
                          <a:cubicBezTo>
                            <a:pt x="32" y="2"/>
                            <a:pt x="32" y="3"/>
                            <a:pt x="32" y="5"/>
                          </a:cubicBezTo>
                          <a:cubicBezTo>
                            <a:pt x="22" y="5"/>
                            <a:pt x="11" y="5"/>
                            <a:pt x="0" y="5"/>
                          </a:cubicBezTo>
                          <a:cubicBezTo>
                            <a:pt x="0" y="4"/>
                            <a:pt x="0" y="2"/>
                            <a:pt x="0" y="0"/>
                          </a:cubicBezTo>
                          <a:cubicBezTo>
                            <a:pt x="11" y="0"/>
                            <a:pt x="22" y="0"/>
                            <a:pt x="32" y="0"/>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5" name="Freeform 167">
                      <a:extLst>
                        <a:ext uri="{FF2B5EF4-FFF2-40B4-BE49-F238E27FC236}">
                          <a16:creationId xmlns:a16="http://schemas.microsoft.com/office/drawing/2014/main" id="{C0735884-FC6B-436A-AE35-064E3FBB0A12}"/>
                        </a:ext>
                      </a:extLst>
                    </p:cNvPr>
                    <p:cNvSpPr>
                      <a:spLocks/>
                    </p:cNvSpPr>
                    <p:nvPr/>
                  </p:nvSpPr>
                  <p:spPr bwMode="auto">
                    <a:xfrm>
                      <a:off x="3571875" y="1246188"/>
                      <a:ext cx="101600" cy="15875"/>
                    </a:xfrm>
                    <a:custGeom>
                      <a:avLst/>
                      <a:gdLst>
                        <a:gd name="T0" fmla="*/ 32 w 32"/>
                        <a:gd name="T1" fmla="*/ 5 h 5"/>
                        <a:gd name="T2" fmla="*/ 0 w 32"/>
                        <a:gd name="T3" fmla="*/ 5 h 5"/>
                        <a:gd name="T4" fmla="*/ 0 w 32"/>
                        <a:gd name="T5" fmla="*/ 0 h 5"/>
                        <a:gd name="T6" fmla="*/ 32 w 32"/>
                        <a:gd name="T7" fmla="*/ 0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cubicBezTo>
                            <a:pt x="22" y="5"/>
                            <a:pt x="11" y="5"/>
                            <a:pt x="0" y="5"/>
                          </a:cubicBezTo>
                          <a:cubicBezTo>
                            <a:pt x="0" y="4"/>
                            <a:pt x="0" y="2"/>
                            <a:pt x="0" y="0"/>
                          </a:cubicBezTo>
                          <a:cubicBezTo>
                            <a:pt x="11" y="0"/>
                            <a:pt x="22" y="0"/>
                            <a:pt x="32" y="0"/>
                          </a:cubicBezTo>
                          <a:cubicBezTo>
                            <a:pt x="32" y="2"/>
                            <a:pt x="32" y="4"/>
                            <a:pt x="32" y="5"/>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6" name="Freeform 168">
                      <a:extLst>
                        <a:ext uri="{FF2B5EF4-FFF2-40B4-BE49-F238E27FC236}">
                          <a16:creationId xmlns:a16="http://schemas.microsoft.com/office/drawing/2014/main" id="{450707DB-9A1C-4033-9C04-610D33B10FA3}"/>
                        </a:ext>
                      </a:extLst>
                    </p:cNvPr>
                    <p:cNvSpPr>
                      <a:spLocks/>
                    </p:cNvSpPr>
                    <p:nvPr/>
                  </p:nvSpPr>
                  <p:spPr bwMode="auto">
                    <a:xfrm>
                      <a:off x="3571875" y="1277938"/>
                      <a:ext cx="101600" cy="15875"/>
                    </a:xfrm>
                    <a:custGeom>
                      <a:avLst/>
                      <a:gdLst>
                        <a:gd name="T0" fmla="*/ 0 w 32"/>
                        <a:gd name="T1" fmla="*/ 5 h 5"/>
                        <a:gd name="T2" fmla="*/ 0 w 32"/>
                        <a:gd name="T3" fmla="*/ 0 h 5"/>
                        <a:gd name="T4" fmla="*/ 32 w 32"/>
                        <a:gd name="T5" fmla="*/ 0 h 5"/>
                        <a:gd name="T6" fmla="*/ 32 w 32"/>
                        <a:gd name="T7" fmla="*/ 5 h 5"/>
                        <a:gd name="T8" fmla="*/ 0 w 32"/>
                        <a:gd name="T9" fmla="*/ 5 h 5"/>
                      </a:gdLst>
                      <a:ahLst/>
                      <a:cxnLst>
                        <a:cxn ang="0">
                          <a:pos x="T0" y="T1"/>
                        </a:cxn>
                        <a:cxn ang="0">
                          <a:pos x="T2" y="T3"/>
                        </a:cxn>
                        <a:cxn ang="0">
                          <a:pos x="T4" y="T5"/>
                        </a:cxn>
                        <a:cxn ang="0">
                          <a:pos x="T6" y="T7"/>
                        </a:cxn>
                        <a:cxn ang="0">
                          <a:pos x="T8" y="T9"/>
                        </a:cxn>
                      </a:cxnLst>
                      <a:rect l="0" t="0" r="r" b="b"/>
                      <a:pathLst>
                        <a:path w="32" h="5">
                          <a:moveTo>
                            <a:pt x="0" y="5"/>
                          </a:moveTo>
                          <a:cubicBezTo>
                            <a:pt x="0" y="4"/>
                            <a:pt x="0" y="2"/>
                            <a:pt x="0" y="0"/>
                          </a:cubicBezTo>
                          <a:cubicBezTo>
                            <a:pt x="11" y="0"/>
                            <a:pt x="22" y="0"/>
                            <a:pt x="32" y="0"/>
                          </a:cubicBezTo>
                          <a:cubicBezTo>
                            <a:pt x="32" y="2"/>
                            <a:pt x="32" y="4"/>
                            <a:pt x="32" y="5"/>
                          </a:cubicBezTo>
                          <a:cubicBezTo>
                            <a:pt x="22" y="5"/>
                            <a:pt x="11" y="5"/>
                            <a:pt x="0" y="5"/>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7" name="Freeform 169">
                      <a:extLst>
                        <a:ext uri="{FF2B5EF4-FFF2-40B4-BE49-F238E27FC236}">
                          <a16:creationId xmlns:a16="http://schemas.microsoft.com/office/drawing/2014/main" id="{80C5F7AB-EAD7-4606-839A-8B77305669EE}"/>
                        </a:ext>
                      </a:extLst>
                    </p:cNvPr>
                    <p:cNvSpPr>
                      <a:spLocks/>
                    </p:cNvSpPr>
                    <p:nvPr/>
                  </p:nvSpPr>
                  <p:spPr bwMode="auto">
                    <a:xfrm>
                      <a:off x="3571875" y="1328738"/>
                      <a:ext cx="101600" cy="12700"/>
                    </a:xfrm>
                    <a:custGeom>
                      <a:avLst/>
                      <a:gdLst>
                        <a:gd name="T0" fmla="*/ 32 w 32"/>
                        <a:gd name="T1" fmla="*/ 0 h 4"/>
                        <a:gd name="T2" fmla="*/ 32 w 32"/>
                        <a:gd name="T3" fmla="*/ 4 h 4"/>
                        <a:gd name="T4" fmla="*/ 0 w 32"/>
                        <a:gd name="T5" fmla="*/ 4 h 4"/>
                        <a:gd name="T6" fmla="*/ 0 w 32"/>
                        <a:gd name="T7" fmla="*/ 0 h 4"/>
                        <a:gd name="T8" fmla="*/ 32 w 32"/>
                        <a:gd name="T9" fmla="*/ 0 h 4"/>
                      </a:gdLst>
                      <a:ahLst/>
                      <a:cxnLst>
                        <a:cxn ang="0">
                          <a:pos x="T0" y="T1"/>
                        </a:cxn>
                        <a:cxn ang="0">
                          <a:pos x="T2" y="T3"/>
                        </a:cxn>
                        <a:cxn ang="0">
                          <a:pos x="T4" y="T5"/>
                        </a:cxn>
                        <a:cxn ang="0">
                          <a:pos x="T6" y="T7"/>
                        </a:cxn>
                        <a:cxn ang="0">
                          <a:pos x="T8" y="T9"/>
                        </a:cxn>
                      </a:cxnLst>
                      <a:rect l="0" t="0" r="r" b="b"/>
                      <a:pathLst>
                        <a:path w="32" h="4">
                          <a:moveTo>
                            <a:pt x="32" y="0"/>
                          </a:moveTo>
                          <a:cubicBezTo>
                            <a:pt x="32" y="1"/>
                            <a:pt x="32" y="3"/>
                            <a:pt x="32" y="4"/>
                          </a:cubicBezTo>
                          <a:cubicBezTo>
                            <a:pt x="22" y="4"/>
                            <a:pt x="11" y="4"/>
                            <a:pt x="0" y="4"/>
                          </a:cubicBezTo>
                          <a:cubicBezTo>
                            <a:pt x="0" y="3"/>
                            <a:pt x="0" y="1"/>
                            <a:pt x="0" y="0"/>
                          </a:cubicBezTo>
                          <a:cubicBezTo>
                            <a:pt x="11" y="0"/>
                            <a:pt x="22" y="0"/>
                            <a:pt x="32" y="0"/>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8" name="Freeform 170">
                      <a:extLst>
                        <a:ext uri="{FF2B5EF4-FFF2-40B4-BE49-F238E27FC236}">
                          <a16:creationId xmlns:a16="http://schemas.microsoft.com/office/drawing/2014/main" id="{9F892C1C-756B-4357-8F23-8FE410EBDF44}"/>
                        </a:ext>
                      </a:extLst>
                    </p:cNvPr>
                    <p:cNvSpPr>
                      <a:spLocks/>
                    </p:cNvSpPr>
                    <p:nvPr/>
                  </p:nvSpPr>
                  <p:spPr bwMode="auto">
                    <a:xfrm>
                      <a:off x="3571875" y="1198563"/>
                      <a:ext cx="101600" cy="15875"/>
                    </a:xfrm>
                    <a:custGeom>
                      <a:avLst/>
                      <a:gdLst>
                        <a:gd name="T0" fmla="*/ 32 w 32"/>
                        <a:gd name="T1" fmla="*/ 0 h 5"/>
                        <a:gd name="T2" fmla="*/ 32 w 32"/>
                        <a:gd name="T3" fmla="*/ 5 h 5"/>
                        <a:gd name="T4" fmla="*/ 0 w 32"/>
                        <a:gd name="T5" fmla="*/ 5 h 5"/>
                        <a:gd name="T6" fmla="*/ 0 w 32"/>
                        <a:gd name="T7" fmla="*/ 0 h 5"/>
                        <a:gd name="T8" fmla="*/ 32 w 32"/>
                        <a:gd name="T9" fmla="*/ 0 h 5"/>
                      </a:gdLst>
                      <a:ahLst/>
                      <a:cxnLst>
                        <a:cxn ang="0">
                          <a:pos x="T0" y="T1"/>
                        </a:cxn>
                        <a:cxn ang="0">
                          <a:pos x="T2" y="T3"/>
                        </a:cxn>
                        <a:cxn ang="0">
                          <a:pos x="T4" y="T5"/>
                        </a:cxn>
                        <a:cxn ang="0">
                          <a:pos x="T6" y="T7"/>
                        </a:cxn>
                        <a:cxn ang="0">
                          <a:pos x="T8" y="T9"/>
                        </a:cxn>
                      </a:cxnLst>
                      <a:rect l="0" t="0" r="r" b="b"/>
                      <a:pathLst>
                        <a:path w="32" h="5">
                          <a:moveTo>
                            <a:pt x="32" y="0"/>
                          </a:moveTo>
                          <a:cubicBezTo>
                            <a:pt x="32" y="2"/>
                            <a:pt x="32" y="4"/>
                            <a:pt x="32" y="5"/>
                          </a:cubicBezTo>
                          <a:cubicBezTo>
                            <a:pt x="22" y="5"/>
                            <a:pt x="11" y="5"/>
                            <a:pt x="0" y="5"/>
                          </a:cubicBezTo>
                          <a:cubicBezTo>
                            <a:pt x="0" y="4"/>
                            <a:pt x="0" y="2"/>
                            <a:pt x="0" y="0"/>
                          </a:cubicBezTo>
                          <a:cubicBezTo>
                            <a:pt x="11" y="0"/>
                            <a:pt x="22" y="0"/>
                            <a:pt x="32" y="0"/>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9" name="Freeform 171">
                      <a:extLst>
                        <a:ext uri="{FF2B5EF4-FFF2-40B4-BE49-F238E27FC236}">
                          <a16:creationId xmlns:a16="http://schemas.microsoft.com/office/drawing/2014/main" id="{3461547D-7930-4D1B-A8FD-3EEA9153BD8D}"/>
                        </a:ext>
                      </a:extLst>
                    </p:cNvPr>
                    <p:cNvSpPr>
                      <a:spLocks/>
                    </p:cNvSpPr>
                    <p:nvPr/>
                  </p:nvSpPr>
                  <p:spPr bwMode="auto">
                    <a:xfrm>
                      <a:off x="3571875" y="1360488"/>
                      <a:ext cx="101600" cy="12700"/>
                    </a:xfrm>
                    <a:custGeom>
                      <a:avLst/>
                      <a:gdLst>
                        <a:gd name="T0" fmla="*/ 0 w 32"/>
                        <a:gd name="T1" fmla="*/ 4 h 4"/>
                        <a:gd name="T2" fmla="*/ 0 w 32"/>
                        <a:gd name="T3" fmla="*/ 0 h 4"/>
                        <a:gd name="T4" fmla="*/ 32 w 32"/>
                        <a:gd name="T5" fmla="*/ 0 h 4"/>
                        <a:gd name="T6" fmla="*/ 32 w 32"/>
                        <a:gd name="T7" fmla="*/ 4 h 4"/>
                        <a:gd name="T8" fmla="*/ 0 w 32"/>
                        <a:gd name="T9" fmla="*/ 4 h 4"/>
                      </a:gdLst>
                      <a:ahLst/>
                      <a:cxnLst>
                        <a:cxn ang="0">
                          <a:pos x="T0" y="T1"/>
                        </a:cxn>
                        <a:cxn ang="0">
                          <a:pos x="T2" y="T3"/>
                        </a:cxn>
                        <a:cxn ang="0">
                          <a:pos x="T4" y="T5"/>
                        </a:cxn>
                        <a:cxn ang="0">
                          <a:pos x="T6" y="T7"/>
                        </a:cxn>
                        <a:cxn ang="0">
                          <a:pos x="T8" y="T9"/>
                        </a:cxn>
                      </a:cxnLst>
                      <a:rect l="0" t="0" r="r" b="b"/>
                      <a:pathLst>
                        <a:path w="32" h="4">
                          <a:moveTo>
                            <a:pt x="0" y="4"/>
                          </a:moveTo>
                          <a:cubicBezTo>
                            <a:pt x="0" y="3"/>
                            <a:pt x="0" y="1"/>
                            <a:pt x="0" y="0"/>
                          </a:cubicBezTo>
                          <a:cubicBezTo>
                            <a:pt x="11" y="0"/>
                            <a:pt x="22" y="0"/>
                            <a:pt x="32" y="0"/>
                          </a:cubicBezTo>
                          <a:cubicBezTo>
                            <a:pt x="32" y="1"/>
                            <a:pt x="32" y="3"/>
                            <a:pt x="32" y="4"/>
                          </a:cubicBezTo>
                          <a:cubicBezTo>
                            <a:pt x="22" y="4"/>
                            <a:pt x="11" y="4"/>
                            <a:pt x="0" y="4"/>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0" name="Freeform 172">
                      <a:extLst>
                        <a:ext uri="{FF2B5EF4-FFF2-40B4-BE49-F238E27FC236}">
                          <a16:creationId xmlns:a16="http://schemas.microsoft.com/office/drawing/2014/main" id="{A268FA8A-758B-4AD2-8BB9-6A9F43F4853B}"/>
                        </a:ext>
                      </a:extLst>
                    </p:cNvPr>
                    <p:cNvSpPr>
                      <a:spLocks/>
                    </p:cNvSpPr>
                    <p:nvPr/>
                  </p:nvSpPr>
                  <p:spPr bwMode="auto">
                    <a:xfrm>
                      <a:off x="3463925" y="1160463"/>
                      <a:ext cx="73025" cy="57150"/>
                    </a:xfrm>
                    <a:custGeom>
                      <a:avLst/>
                      <a:gdLst>
                        <a:gd name="T0" fmla="*/ 20 w 23"/>
                        <a:gd name="T1" fmla="*/ 0 h 18"/>
                        <a:gd name="T2" fmla="*/ 23 w 23"/>
                        <a:gd name="T3" fmla="*/ 4 h 18"/>
                        <a:gd name="T4" fmla="*/ 6 w 23"/>
                        <a:gd name="T5" fmla="*/ 18 h 18"/>
                        <a:gd name="T6" fmla="*/ 0 w 23"/>
                        <a:gd name="T7" fmla="*/ 11 h 18"/>
                        <a:gd name="T8" fmla="*/ 3 w 23"/>
                        <a:gd name="T9" fmla="*/ 8 h 18"/>
                        <a:gd name="T10" fmla="*/ 6 w 23"/>
                        <a:gd name="T11" fmla="*/ 11 h 18"/>
                        <a:gd name="T12" fmla="*/ 20 w 23"/>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3" h="18">
                          <a:moveTo>
                            <a:pt x="20" y="0"/>
                          </a:moveTo>
                          <a:cubicBezTo>
                            <a:pt x="21" y="2"/>
                            <a:pt x="22" y="3"/>
                            <a:pt x="23" y="4"/>
                          </a:cubicBezTo>
                          <a:cubicBezTo>
                            <a:pt x="17" y="9"/>
                            <a:pt x="12" y="13"/>
                            <a:pt x="6" y="18"/>
                          </a:cubicBezTo>
                          <a:cubicBezTo>
                            <a:pt x="4" y="16"/>
                            <a:pt x="2" y="14"/>
                            <a:pt x="0" y="11"/>
                          </a:cubicBezTo>
                          <a:cubicBezTo>
                            <a:pt x="1" y="10"/>
                            <a:pt x="2" y="9"/>
                            <a:pt x="3" y="8"/>
                          </a:cubicBezTo>
                          <a:cubicBezTo>
                            <a:pt x="4" y="9"/>
                            <a:pt x="5" y="10"/>
                            <a:pt x="6" y="11"/>
                          </a:cubicBezTo>
                          <a:cubicBezTo>
                            <a:pt x="11" y="8"/>
                            <a:pt x="15" y="4"/>
                            <a:pt x="20" y="0"/>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1" name="Freeform 173">
                      <a:extLst>
                        <a:ext uri="{FF2B5EF4-FFF2-40B4-BE49-F238E27FC236}">
                          <a16:creationId xmlns:a16="http://schemas.microsoft.com/office/drawing/2014/main" id="{3E13A0DE-DC6C-4468-94F2-7B4785BE1CBA}"/>
                        </a:ext>
                      </a:extLst>
                    </p:cNvPr>
                    <p:cNvSpPr>
                      <a:spLocks/>
                    </p:cNvSpPr>
                    <p:nvPr/>
                  </p:nvSpPr>
                  <p:spPr bwMode="auto">
                    <a:xfrm>
                      <a:off x="3463925" y="1322388"/>
                      <a:ext cx="73025" cy="53975"/>
                    </a:xfrm>
                    <a:custGeom>
                      <a:avLst/>
                      <a:gdLst>
                        <a:gd name="T0" fmla="*/ 0 w 23"/>
                        <a:gd name="T1" fmla="*/ 11 h 17"/>
                        <a:gd name="T2" fmla="*/ 3 w 23"/>
                        <a:gd name="T3" fmla="*/ 7 h 17"/>
                        <a:gd name="T4" fmla="*/ 6 w 23"/>
                        <a:gd name="T5" fmla="*/ 11 h 17"/>
                        <a:gd name="T6" fmla="*/ 20 w 23"/>
                        <a:gd name="T7" fmla="*/ 0 h 17"/>
                        <a:gd name="T8" fmla="*/ 23 w 23"/>
                        <a:gd name="T9" fmla="*/ 3 h 17"/>
                        <a:gd name="T10" fmla="*/ 6 w 23"/>
                        <a:gd name="T11" fmla="*/ 17 h 17"/>
                        <a:gd name="T12" fmla="*/ 0 w 23"/>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23" h="17">
                          <a:moveTo>
                            <a:pt x="0" y="11"/>
                          </a:moveTo>
                          <a:cubicBezTo>
                            <a:pt x="1" y="10"/>
                            <a:pt x="2" y="9"/>
                            <a:pt x="3" y="7"/>
                          </a:cubicBezTo>
                          <a:cubicBezTo>
                            <a:pt x="4" y="8"/>
                            <a:pt x="5" y="10"/>
                            <a:pt x="6" y="11"/>
                          </a:cubicBezTo>
                          <a:cubicBezTo>
                            <a:pt x="11" y="7"/>
                            <a:pt x="15" y="3"/>
                            <a:pt x="20" y="0"/>
                          </a:cubicBezTo>
                          <a:cubicBezTo>
                            <a:pt x="21" y="1"/>
                            <a:pt x="22" y="2"/>
                            <a:pt x="23" y="3"/>
                          </a:cubicBezTo>
                          <a:cubicBezTo>
                            <a:pt x="17" y="8"/>
                            <a:pt x="12" y="13"/>
                            <a:pt x="6" y="17"/>
                          </a:cubicBezTo>
                          <a:cubicBezTo>
                            <a:pt x="4" y="15"/>
                            <a:pt x="2" y="13"/>
                            <a:pt x="0" y="11"/>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2" name="Freeform 174">
                      <a:extLst>
                        <a:ext uri="{FF2B5EF4-FFF2-40B4-BE49-F238E27FC236}">
                          <a16:creationId xmlns:a16="http://schemas.microsoft.com/office/drawing/2014/main" id="{D3C427C6-ED48-420B-B2A7-9F369D041FBD}"/>
                        </a:ext>
                      </a:extLst>
                    </p:cNvPr>
                    <p:cNvSpPr>
                      <a:spLocks/>
                    </p:cNvSpPr>
                    <p:nvPr/>
                  </p:nvSpPr>
                  <p:spPr bwMode="auto">
                    <a:xfrm>
                      <a:off x="3463925" y="1239838"/>
                      <a:ext cx="73025" cy="57150"/>
                    </a:xfrm>
                    <a:custGeom>
                      <a:avLst/>
                      <a:gdLst>
                        <a:gd name="T0" fmla="*/ 20 w 23"/>
                        <a:gd name="T1" fmla="*/ 0 h 18"/>
                        <a:gd name="T2" fmla="*/ 23 w 23"/>
                        <a:gd name="T3" fmla="*/ 4 h 18"/>
                        <a:gd name="T4" fmla="*/ 6 w 23"/>
                        <a:gd name="T5" fmla="*/ 18 h 18"/>
                        <a:gd name="T6" fmla="*/ 0 w 23"/>
                        <a:gd name="T7" fmla="*/ 12 h 18"/>
                        <a:gd name="T8" fmla="*/ 3 w 23"/>
                        <a:gd name="T9" fmla="*/ 8 h 18"/>
                        <a:gd name="T10" fmla="*/ 6 w 23"/>
                        <a:gd name="T11" fmla="*/ 12 h 18"/>
                        <a:gd name="T12" fmla="*/ 20 w 23"/>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3" h="18">
                          <a:moveTo>
                            <a:pt x="20" y="0"/>
                          </a:moveTo>
                          <a:cubicBezTo>
                            <a:pt x="21" y="2"/>
                            <a:pt x="22" y="3"/>
                            <a:pt x="23" y="4"/>
                          </a:cubicBezTo>
                          <a:cubicBezTo>
                            <a:pt x="17" y="9"/>
                            <a:pt x="12" y="14"/>
                            <a:pt x="6" y="18"/>
                          </a:cubicBezTo>
                          <a:cubicBezTo>
                            <a:pt x="4" y="16"/>
                            <a:pt x="2" y="14"/>
                            <a:pt x="0" y="12"/>
                          </a:cubicBezTo>
                          <a:cubicBezTo>
                            <a:pt x="1" y="11"/>
                            <a:pt x="2" y="9"/>
                            <a:pt x="3" y="8"/>
                          </a:cubicBezTo>
                          <a:cubicBezTo>
                            <a:pt x="4" y="9"/>
                            <a:pt x="5" y="10"/>
                            <a:pt x="6" y="12"/>
                          </a:cubicBezTo>
                          <a:cubicBezTo>
                            <a:pt x="11" y="8"/>
                            <a:pt x="15" y="4"/>
                            <a:pt x="20" y="0"/>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79" name="Freeform 175">
                    <a:extLst>
                      <a:ext uri="{FF2B5EF4-FFF2-40B4-BE49-F238E27FC236}">
                        <a16:creationId xmlns:a16="http://schemas.microsoft.com/office/drawing/2014/main" id="{257D96F3-06CE-4B0A-B020-7D5959F9896E}"/>
                      </a:ext>
                    </a:extLst>
                  </p:cNvPr>
                  <p:cNvSpPr>
                    <a:spLocks noEditPoints="1"/>
                  </p:cNvSpPr>
                  <p:nvPr/>
                </p:nvSpPr>
                <p:spPr bwMode="auto">
                  <a:xfrm>
                    <a:off x="6262687" y="3208966"/>
                    <a:ext cx="365125" cy="382812"/>
                  </a:xfrm>
                  <a:custGeom>
                    <a:avLst/>
                    <a:gdLst>
                      <a:gd name="T0" fmla="*/ 115 w 115"/>
                      <a:gd name="T1" fmla="*/ 58 h 115"/>
                      <a:gd name="T2" fmla="*/ 58 w 115"/>
                      <a:gd name="T3" fmla="*/ 115 h 115"/>
                      <a:gd name="T4" fmla="*/ 0 w 115"/>
                      <a:gd name="T5" fmla="*/ 58 h 115"/>
                      <a:gd name="T6" fmla="*/ 58 w 115"/>
                      <a:gd name="T7" fmla="*/ 0 h 115"/>
                      <a:gd name="T8" fmla="*/ 115 w 115"/>
                      <a:gd name="T9" fmla="*/ 58 h 115"/>
                      <a:gd name="T10" fmla="*/ 58 w 115"/>
                      <a:gd name="T11" fmla="*/ 96 h 115"/>
                      <a:gd name="T12" fmla="*/ 88 w 115"/>
                      <a:gd name="T13" fmla="*/ 86 h 115"/>
                      <a:gd name="T14" fmla="*/ 91 w 115"/>
                      <a:gd name="T15" fmla="*/ 77 h 115"/>
                      <a:gd name="T16" fmla="*/ 82 w 115"/>
                      <a:gd name="T17" fmla="*/ 78 h 115"/>
                      <a:gd name="T18" fmla="*/ 33 w 115"/>
                      <a:gd name="T19" fmla="*/ 78 h 115"/>
                      <a:gd name="T20" fmla="*/ 25 w 115"/>
                      <a:gd name="T21" fmla="*/ 77 h 115"/>
                      <a:gd name="T22" fmla="*/ 28 w 115"/>
                      <a:gd name="T23" fmla="*/ 86 h 115"/>
                      <a:gd name="T24" fmla="*/ 58 w 115"/>
                      <a:gd name="T25" fmla="*/ 96 h 115"/>
                      <a:gd name="T26" fmla="*/ 35 w 115"/>
                      <a:gd name="T27" fmla="*/ 36 h 115"/>
                      <a:gd name="T28" fmla="*/ 25 w 115"/>
                      <a:gd name="T29" fmla="*/ 46 h 115"/>
                      <a:gd name="T30" fmla="*/ 35 w 115"/>
                      <a:gd name="T31" fmla="*/ 56 h 115"/>
                      <a:gd name="T32" fmla="*/ 44 w 115"/>
                      <a:gd name="T33" fmla="*/ 46 h 115"/>
                      <a:gd name="T34" fmla="*/ 35 w 115"/>
                      <a:gd name="T35" fmla="*/ 36 h 115"/>
                      <a:gd name="T36" fmla="*/ 81 w 115"/>
                      <a:gd name="T37" fmla="*/ 56 h 115"/>
                      <a:gd name="T38" fmla="*/ 90 w 115"/>
                      <a:gd name="T39" fmla="*/ 46 h 115"/>
                      <a:gd name="T40" fmla="*/ 81 w 115"/>
                      <a:gd name="T41" fmla="*/ 37 h 115"/>
                      <a:gd name="T42" fmla="*/ 71 w 115"/>
                      <a:gd name="T43" fmla="*/ 46 h 115"/>
                      <a:gd name="T44" fmla="*/ 81 w 115"/>
                      <a:gd name="T45" fmla="*/ 5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15">
                        <a:moveTo>
                          <a:pt x="115" y="58"/>
                        </a:moveTo>
                        <a:cubicBezTo>
                          <a:pt x="115" y="90"/>
                          <a:pt x="90" y="115"/>
                          <a:pt x="58" y="115"/>
                        </a:cubicBezTo>
                        <a:cubicBezTo>
                          <a:pt x="26" y="115"/>
                          <a:pt x="0" y="90"/>
                          <a:pt x="0" y="58"/>
                        </a:cubicBezTo>
                        <a:cubicBezTo>
                          <a:pt x="0" y="26"/>
                          <a:pt x="26" y="0"/>
                          <a:pt x="58" y="0"/>
                        </a:cubicBezTo>
                        <a:cubicBezTo>
                          <a:pt x="90" y="0"/>
                          <a:pt x="115" y="25"/>
                          <a:pt x="115" y="58"/>
                        </a:cubicBezTo>
                        <a:close/>
                        <a:moveTo>
                          <a:pt x="58" y="96"/>
                        </a:moveTo>
                        <a:cubicBezTo>
                          <a:pt x="68" y="96"/>
                          <a:pt x="80" y="92"/>
                          <a:pt x="88" y="86"/>
                        </a:cubicBezTo>
                        <a:cubicBezTo>
                          <a:pt x="91" y="84"/>
                          <a:pt x="94" y="81"/>
                          <a:pt x="91" y="77"/>
                        </a:cubicBezTo>
                        <a:cubicBezTo>
                          <a:pt x="88" y="73"/>
                          <a:pt x="85" y="76"/>
                          <a:pt x="82" y="78"/>
                        </a:cubicBezTo>
                        <a:cubicBezTo>
                          <a:pt x="65" y="89"/>
                          <a:pt x="50" y="89"/>
                          <a:pt x="33" y="78"/>
                        </a:cubicBezTo>
                        <a:cubicBezTo>
                          <a:pt x="30" y="76"/>
                          <a:pt x="27" y="73"/>
                          <a:pt x="25" y="77"/>
                        </a:cubicBezTo>
                        <a:cubicBezTo>
                          <a:pt x="21" y="81"/>
                          <a:pt x="25" y="84"/>
                          <a:pt x="28" y="86"/>
                        </a:cubicBezTo>
                        <a:cubicBezTo>
                          <a:pt x="36" y="93"/>
                          <a:pt x="47" y="96"/>
                          <a:pt x="58" y="96"/>
                        </a:cubicBezTo>
                        <a:close/>
                        <a:moveTo>
                          <a:pt x="35" y="36"/>
                        </a:moveTo>
                        <a:cubicBezTo>
                          <a:pt x="29" y="37"/>
                          <a:pt x="26" y="40"/>
                          <a:pt x="25" y="46"/>
                        </a:cubicBezTo>
                        <a:cubicBezTo>
                          <a:pt x="24" y="51"/>
                          <a:pt x="30" y="56"/>
                          <a:pt x="35" y="56"/>
                        </a:cubicBezTo>
                        <a:cubicBezTo>
                          <a:pt x="41" y="55"/>
                          <a:pt x="44" y="52"/>
                          <a:pt x="44" y="46"/>
                        </a:cubicBezTo>
                        <a:cubicBezTo>
                          <a:pt x="44" y="40"/>
                          <a:pt x="41" y="37"/>
                          <a:pt x="35" y="36"/>
                        </a:cubicBezTo>
                        <a:close/>
                        <a:moveTo>
                          <a:pt x="81" y="56"/>
                        </a:moveTo>
                        <a:cubicBezTo>
                          <a:pt x="86" y="55"/>
                          <a:pt x="90" y="52"/>
                          <a:pt x="90" y="46"/>
                        </a:cubicBezTo>
                        <a:cubicBezTo>
                          <a:pt x="90" y="40"/>
                          <a:pt x="87" y="37"/>
                          <a:pt x="81" y="37"/>
                        </a:cubicBezTo>
                        <a:cubicBezTo>
                          <a:pt x="75" y="37"/>
                          <a:pt x="71" y="40"/>
                          <a:pt x="71" y="46"/>
                        </a:cubicBezTo>
                        <a:cubicBezTo>
                          <a:pt x="71" y="52"/>
                          <a:pt x="75" y="55"/>
                          <a:pt x="81" y="56"/>
                        </a:cubicBezTo>
                        <a:close/>
                      </a:path>
                    </a:pathLst>
                  </a:custGeom>
                  <a:solidFill>
                    <a:srgbClr val="599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0" name="Rectangle 176">
                    <a:extLst>
                      <a:ext uri="{FF2B5EF4-FFF2-40B4-BE49-F238E27FC236}">
                        <a16:creationId xmlns:a16="http://schemas.microsoft.com/office/drawing/2014/main" id="{2093CDC6-1E4F-4005-BE22-C2282785AB21}"/>
                      </a:ext>
                    </a:extLst>
                  </p:cNvPr>
                  <p:cNvSpPr>
                    <a:spLocks noChangeArrowheads="1"/>
                  </p:cNvSpPr>
                  <p:nvPr/>
                </p:nvSpPr>
                <p:spPr bwMode="auto">
                  <a:xfrm>
                    <a:off x="4013200" y="1135063"/>
                    <a:ext cx="139980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t>Improved compliance</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81" name="Rectangle 187">
                    <a:extLst>
                      <a:ext uri="{FF2B5EF4-FFF2-40B4-BE49-F238E27FC236}">
                        <a16:creationId xmlns:a16="http://schemas.microsoft.com/office/drawing/2014/main" id="{DA84BF53-7A05-4E71-B608-2010452772B7}"/>
                      </a:ext>
                    </a:extLst>
                  </p:cNvPr>
                  <p:cNvSpPr>
                    <a:spLocks noChangeArrowheads="1"/>
                  </p:cNvSpPr>
                  <p:nvPr/>
                </p:nvSpPr>
                <p:spPr bwMode="auto">
                  <a:xfrm>
                    <a:off x="4013200" y="1682750"/>
                    <a:ext cx="2197569" cy="41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t>Potential reduction in number</a:t>
                    </a:r>
                    <a:b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br>
                    <a: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t>of regulated water systems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82" name="Rectangle 208">
                    <a:extLst>
                      <a:ext uri="{FF2B5EF4-FFF2-40B4-BE49-F238E27FC236}">
                        <a16:creationId xmlns:a16="http://schemas.microsoft.com/office/drawing/2014/main" id="{4770F9FF-35C9-4FE5-8376-B549DA59D6FC}"/>
                      </a:ext>
                    </a:extLst>
                  </p:cNvPr>
                  <p:cNvSpPr>
                    <a:spLocks noChangeArrowheads="1"/>
                  </p:cNvSpPr>
                  <p:nvPr/>
                </p:nvSpPr>
                <p:spPr bwMode="auto">
                  <a:xfrm>
                    <a:off x="4013200" y="2422526"/>
                    <a:ext cx="1091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t>Resource savings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83" name="Rectangle 215">
                    <a:extLst>
                      <a:ext uri="{FF2B5EF4-FFF2-40B4-BE49-F238E27FC236}">
                        <a16:creationId xmlns:a16="http://schemas.microsoft.com/office/drawing/2014/main" id="{1056BC0A-163E-4D47-9ACC-DEAEEB4DB307}"/>
                      </a:ext>
                    </a:extLst>
                  </p:cNvPr>
                  <p:cNvSpPr>
                    <a:spLocks noChangeArrowheads="1"/>
                  </p:cNvSpPr>
                  <p:nvPr/>
                </p:nvSpPr>
                <p:spPr bwMode="auto">
                  <a:xfrm>
                    <a:off x="6858000" y="3278187"/>
                    <a:ext cx="2099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t>Increased customer confidence</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84" name="Rectangle 227">
                    <a:extLst>
                      <a:ext uri="{FF2B5EF4-FFF2-40B4-BE49-F238E27FC236}">
                        <a16:creationId xmlns:a16="http://schemas.microsoft.com/office/drawing/2014/main" id="{0A6BB48A-F645-4F9C-96CA-B1B79BE35976}"/>
                      </a:ext>
                    </a:extLst>
                  </p:cNvPr>
                  <p:cNvSpPr>
                    <a:spLocks noChangeArrowheads="1"/>
                  </p:cNvSpPr>
                  <p:nvPr/>
                </p:nvSpPr>
                <p:spPr bwMode="auto">
                  <a:xfrm>
                    <a:off x="4006967" y="3111006"/>
                    <a:ext cx="15425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t>Public health protection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685" name="Group 684">
                    <a:extLst>
                      <a:ext uri="{FF2B5EF4-FFF2-40B4-BE49-F238E27FC236}">
                        <a16:creationId xmlns:a16="http://schemas.microsoft.com/office/drawing/2014/main" id="{4F0109C4-3624-43EE-848F-DD6265C1993E}"/>
                      </a:ext>
                    </a:extLst>
                  </p:cNvPr>
                  <p:cNvGrpSpPr/>
                  <p:nvPr/>
                </p:nvGrpSpPr>
                <p:grpSpPr>
                  <a:xfrm>
                    <a:off x="3648075" y="3516313"/>
                    <a:ext cx="47625" cy="15875"/>
                    <a:chOff x="3648075" y="3516313"/>
                    <a:chExt cx="47625" cy="15875"/>
                  </a:xfrm>
                </p:grpSpPr>
                <p:sp>
                  <p:nvSpPr>
                    <p:cNvPr id="861" name="Freeform 243">
                      <a:extLst>
                        <a:ext uri="{FF2B5EF4-FFF2-40B4-BE49-F238E27FC236}">
                          <a16:creationId xmlns:a16="http://schemas.microsoft.com/office/drawing/2014/main" id="{F4046DA9-4DE7-4872-8ACE-4E9FA8F11B90}"/>
                        </a:ext>
                      </a:extLst>
                    </p:cNvPr>
                    <p:cNvSpPr>
                      <a:spLocks/>
                    </p:cNvSpPr>
                    <p:nvPr/>
                  </p:nvSpPr>
                  <p:spPr bwMode="auto">
                    <a:xfrm>
                      <a:off x="3648075" y="3529013"/>
                      <a:ext cx="3175" cy="3175"/>
                    </a:xfrm>
                    <a:custGeom>
                      <a:avLst/>
                      <a:gdLst>
                        <a:gd name="T0" fmla="*/ 2 w 2"/>
                        <a:gd name="T1" fmla="*/ 2 h 2"/>
                        <a:gd name="T2" fmla="*/ 0 w 2"/>
                        <a:gd name="T3" fmla="*/ 0 h 2"/>
                        <a:gd name="T4" fmla="*/ 2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2"/>
                          </a:lnTo>
                          <a:lnTo>
                            <a:pt x="2" y="2"/>
                          </a:ln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2" name="Freeform 244">
                      <a:extLst>
                        <a:ext uri="{FF2B5EF4-FFF2-40B4-BE49-F238E27FC236}">
                          <a16:creationId xmlns:a16="http://schemas.microsoft.com/office/drawing/2014/main" id="{B0FAB1BE-5668-4D38-B6B9-A57B94CF3690}"/>
                        </a:ext>
                      </a:extLst>
                    </p:cNvPr>
                    <p:cNvSpPr>
                      <a:spLocks/>
                    </p:cNvSpPr>
                    <p:nvPr/>
                  </p:nvSpPr>
                  <p:spPr bwMode="auto">
                    <a:xfrm>
                      <a:off x="3692525" y="3516313"/>
                      <a:ext cx="3175" cy="3175"/>
                    </a:xfrm>
                    <a:custGeom>
                      <a:avLst/>
                      <a:gdLst>
                        <a:gd name="T0" fmla="*/ 0 w 2"/>
                        <a:gd name="T1" fmla="*/ 2 h 2"/>
                        <a:gd name="T2" fmla="*/ 0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0" y="0"/>
                          </a:lnTo>
                          <a:lnTo>
                            <a:pt x="2" y="2"/>
                          </a:lnTo>
                          <a:lnTo>
                            <a:pt x="0" y="2"/>
                          </a:ln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86" name="Group 685">
                    <a:extLst>
                      <a:ext uri="{FF2B5EF4-FFF2-40B4-BE49-F238E27FC236}">
                        <a16:creationId xmlns:a16="http://schemas.microsoft.com/office/drawing/2014/main" id="{FB9B962F-8F50-47F6-B928-D69499D993DE}"/>
                      </a:ext>
                    </a:extLst>
                  </p:cNvPr>
                  <p:cNvGrpSpPr/>
                  <p:nvPr/>
                </p:nvGrpSpPr>
                <p:grpSpPr>
                  <a:xfrm>
                    <a:off x="3232150" y="1655763"/>
                    <a:ext cx="688975" cy="461963"/>
                    <a:chOff x="3232150" y="1655763"/>
                    <a:chExt cx="688975" cy="461963"/>
                  </a:xfrm>
                </p:grpSpPr>
                <p:sp>
                  <p:nvSpPr>
                    <p:cNvPr id="702" name="Freeform 246">
                      <a:extLst>
                        <a:ext uri="{FF2B5EF4-FFF2-40B4-BE49-F238E27FC236}">
                          <a16:creationId xmlns:a16="http://schemas.microsoft.com/office/drawing/2014/main" id="{391D0D72-2EEF-4C1C-BE37-80A25457E720}"/>
                        </a:ext>
                      </a:extLst>
                    </p:cNvPr>
                    <p:cNvSpPr>
                      <a:spLocks/>
                    </p:cNvSpPr>
                    <p:nvPr/>
                  </p:nvSpPr>
                  <p:spPr bwMode="auto">
                    <a:xfrm>
                      <a:off x="3241675" y="1797051"/>
                      <a:ext cx="669925" cy="314325"/>
                    </a:xfrm>
                    <a:custGeom>
                      <a:avLst/>
                      <a:gdLst>
                        <a:gd name="T0" fmla="*/ 29 w 211"/>
                        <a:gd name="T1" fmla="*/ 34 h 99"/>
                        <a:gd name="T2" fmla="*/ 26 w 211"/>
                        <a:gd name="T3" fmla="*/ 32 h 99"/>
                        <a:gd name="T4" fmla="*/ 23 w 211"/>
                        <a:gd name="T5" fmla="*/ 34 h 99"/>
                        <a:gd name="T6" fmla="*/ 23 w 211"/>
                        <a:gd name="T7" fmla="*/ 43 h 99"/>
                        <a:gd name="T8" fmla="*/ 25 w 211"/>
                        <a:gd name="T9" fmla="*/ 47 h 99"/>
                        <a:gd name="T10" fmla="*/ 68 w 211"/>
                        <a:gd name="T11" fmla="*/ 70 h 99"/>
                        <a:gd name="T12" fmla="*/ 99 w 211"/>
                        <a:gd name="T13" fmla="*/ 86 h 99"/>
                        <a:gd name="T14" fmla="*/ 100 w 211"/>
                        <a:gd name="T15" fmla="*/ 87 h 99"/>
                        <a:gd name="T16" fmla="*/ 102 w 211"/>
                        <a:gd name="T17" fmla="*/ 86 h 99"/>
                        <a:gd name="T18" fmla="*/ 149 w 211"/>
                        <a:gd name="T19" fmla="*/ 61 h 99"/>
                        <a:gd name="T20" fmla="*/ 191 w 211"/>
                        <a:gd name="T21" fmla="*/ 38 h 99"/>
                        <a:gd name="T22" fmla="*/ 193 w 211"/>
                        <a:gd name="T23" fmla="*/ 35 h 99"/>
                        <a:gd name="T24" fmla="*/ 193 w 211"/>
                        <a:gd name="T25" fmla="*/ 29 h 99"/>
                        <a:gd name="T26" fmla="*/ 204 w 211"/>
                        <a:gd name="T27" fmla="*/ 35 h 99"/>
                        <a:gd name="T28" fmla="*/ 210 w 211"/>
                        <a:gd name="T29" fmla="*/ 38 h 99"/>
                        <a:gd name="T30" fmla="*/ 210 w 211"/>
                        <a:gd name="T31" fmla="*/ 40 h 99"/>
                        <a:gd name="T32" fmla="*/ 188 w 211"/>
                        <a:gd name="T33" fmla="*/ 51 h 99"/>
                        <a:gd name="T34" fmla="*/ 117 w 211"/>
                        <a:gd name="T35" fmla="*/ 90 h 99"/>
                        <a:gd name="T36" fmla="*/ 102 w 211"/>
                        <a:gd name="T37" fmla="*/ 98 h 99"/>
                        <a:gd name="T38" fmla="*/ 99 w 211"/>
                        <a:gd name="T39" fmla="*/ 98 h 99"/>
                        <a:gd name="T40" fmla="*/ 8 w 211"/>
                        <a:gd name="T41" fmla="*/ 49 h 99"/>
                        <a:gd name="T42" fmla="*/ 1 w 211"/>
                        <a:gd name="T43" fmla="*/ 45 h 99"/>
                        <a:gd name="T44" fmla="*/ 1 w 211"/>
                        <a:gd name="T45" fmla="*/ 43 h 99"/>
                        <a:gd name="T46" fmla="*/ 20 w 211"/>
                        <a:gd name="T47" fmla="*/ 33 h 99"/>
                        <a:gd name="T48" fmla="*/ 50 w 211"/>
                        <a:gd name="T49" fmla="*/ 17 h 99"/>
                        <a:gd name="T50" fmla="*/ 81 w 211"/>
                        <a:gd name="T51" fmla="*/ 0 h 99"/>
                        <a:gd name="T52" fmla="*/ 81 w 211"/>
                        <a:gd name="T53" fmla="*/ 10 h 99"/>
                        <a:gd name="T54" fmla="*/ 79 w 211"/>
                        <a:gd name="T55" fmla="*/ 11 h 99"/>
                        <a:gd name="T56" fmla="*/ 44 w 211"/>
                        <a:gd name="T57" fmla="*/ 30 h 99"/>
                        <a:gd name="T58" fmla="*/ 35 w 211"/>
                        <a:gd name="T59" fmla="*/ 35 h 99"/>
                        <a:gd name="T60" fmla="*/ 29 w 211"/>
                        <a:gd name="T61" fmla="*/ 3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1" h="99">
                          <a:moveTo>
                            <a:pt x="29" y="34"/>
                          </a:moveTo>
                          <a:cubicBezTo>
                            <a:pt x="28" y="33"/>
                            <a:pt x="27" y="33"/>
                            <a:pt x="26" y="32"/>
                          </a:cubicBezTo>
                          <a:cubicBezTo>
                            <a:pt x="24" y="31"/>
                            <a:pt x="23" y="32"/>
                            <a:pt x="23" y="34"/>
                          </a:cubicBezTo>
                          <a:cubicBezTo>
                            <a:pt x="24" y="37"/>
                            <a:pt x="23" y="40"/>
                            <a:pt x="23" y="43"/>
                          </a:cubicBezTo>
                          <a:cubicBezTo>
                            <a:pt x="23" y="45"/>
                            <a:pt x="24" y="46"/>
                            <a:pt x="25" y="47"/>
                          </a:cubicBezTo>
                          <a:cubicBezTo>
                            <a:pt x="40" y="54"/>
                            <a:pt x="54" y="62"/>
                            <a:pt x="68" y="70"/>
                          </a:cubicBezTo>
                          <a:cubicBezTo>
                            <a:pt x="79" y="75"/>
                            <a:pt x="89" y="81"/>
                            <a:pt x="99" y="86"/>
                          </a:cubicBezTo>
                          <a:cubicBezTo>
                            <a:pt x="99" y="87"/>
                            <a:pt x="100" y="87"/>
                            <a:pt x="100" y="87"/>
                          </a:cubicBezTo>
                          <a:cubicBezTo>
                            <a:pt x="101" y="87"/>
                            <a:pt x="101" y="87"/>
                            <a:pt x="102" y="86"/>
                          </a:cubicBezTo>
                          <a:cubicBezTo>
                            <a:pt x="117" y="78"/>
                            <a:pt x="133" y="69"/>
                            <a:pt x="149" y="61"/>
                          </a:cubicBezTo>
                          <a:cubicBezTo>
                            <a:pt x="163" y="54"/>
                            <a:pt x="177" y="46"/>
                            <a:pt x="191" y="38"/>
                          </a:cubicBezTo>
                          <a:cubicBezTo>
                            <a:pt x="192" y="38"/>
                            <a:pt x="193" y="37"/>
                            <a:pt x="193" y="35"/>
                          </a:cubicBezTo>
                          <a:cubicBezTo>
                            <a:pt x="193" y="33"/>
                            <a:pt x="193" y="31"/>
                            <a:pt x="193" y="29"/>
                          </a:cubicBezTo>
                          <a:cubicBezTo>
                            <a:pt x="197" y="30"/>
                            <a:pt x="201" y="33"/>
                            <a:pt x="204" y="35"/>
                          </a:cubicBezTo>
                          <a:cubicBezTo>
                            <a:pt x="206" y="36"/>
                            <a:pt x="208" y="37"/>
                            <a:pt x="210" y="38"/>
                          </a:cubicBezTo>
                          <a:cubicBezTo>
                            <a:pt x="211" y="38"/>
                            <a:pt x="211" y="39"/>
                            <a:pt x="210" y="40"/>
                          </a:cubicBezTo>
                          <a:cubicBezTo>
                            <a:pt x="203" y="43"/>
                            <a:pt x="195" y="47"/>
                            <a:pt x="188" y="51"/>
                          </a:cubicBezTo>
                          <a:cubicBezTo>
                            <a:pt x="164" y="64"/>
                            <a:pt x="141" y="77"/>
                            <a:pt x="117" y="90"/>
                          </a:cubicBezTo>
                          <a:cubicBezTo>
                            <a:pt x="112" y="93"/>
                            <a:pt x="107" y="95"/>
                            <a:pt x="102" y="98"/>
                          </a:cubicBezTo>
                          <a:cubicBezTo>
                            <a:pt x="101" y="99"/>
                            <a:pt x="100" y="99"/>
                            <a:pt x="99" y="98"/>
                          </a:cubicBezTo>
                          <a:cubicBezTo>
                            <a:pt x="68" y="82"/>
                            <a:pt x="38" y="65"/>
                            <a:pt x="8" y="49"/>
                          </a:cubicBezTo>
                          <a:cubicBezTo>
                            <a:pt x="5" y="48"/>
                            <a:pt x="3" y="46"/>
                            <a:pt x="1" y="45"/>
                          </a:cubicBezTo>
                          <a:cubicBezTo>
                            <a:pt x="0" y="45"/>
                            <a:pt x="0" y="44"/>
                            <a:pt x="1" y="43"/>
                          </a:cubicBezTo>
                          <a:cubicBezTo>
                            <a:pt x="7" y="40"/>
                            <a:pt x="14" y="37"/>
                            <a:pt x="20" y="33"/>
                          </a:cubicBezTo>
                          <a:cubicBezTo>
                            <a:pt x="30" y="28"/>
                            <a:pt x="40" y="23"/>
                            <a:pt x="50" y="17"/>
                          </a:cubicBezTo>
                          <a:cubicBezTo>
                            <a:pt x="60" y="12"/>
                            <a:pt x="70" y="6"/>
                            <a:pt x="81" y="0"/>
                          </a:cubicBezTo>
                          <a:cubicBezTo>
                            <a:pt x="82" y="4"/>
                            <a:pt x="81" y="7"/>
                            <a:pt x="81" y="10"/>
                          </a:cubicBezTo>
                          <a:cubicBezTo>
                            <a:pt x="81" y="11"/>
                            <a:pt x="80" y="11"/>
                            <a:pt x="79" y="11"/>
                          </a:cubicBezTo>
                          <a:cubicBezTo>
                            <a:pt x="68" y="18"/>
                            <a:pt x="56" y="24"/>
                            <a:pt x="44" y="30"/>
                          </a:cubicBezTo>
                          <a:cubicBezTo>
                            <a:pt x="41" y="32"/>
                            <a:pt x="38" y="33"/>
                            <a:pt x="35" y="35"/>
                          </a:cubicBezTo>
                          <a:cubicBezTo>
                            <a:pt x="34" y="33"/>
                            <a:pt x="31" y="33"/>
                            <a:pt x="29" y="34"/>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3" name="Freeform 247">
                      <a:extLst>
                        <a:ext uri="{FF2B5EF4-FFF2-40B4-BE49-F238E27FC236}">
                          <a16:creationId xmlns:a16="http://schemas.microsoft.com/office/drawing/2014/main" id="{FC761FEE-9158-438A-9C77-72C10B17A6CB}"/>
                        </a:ext>
                      </a:extLst>
                    </p:cNvPr>
                    <p:cNvSpPr>
                      <a:spLocks noEditPoints="1"/>
                    </p:cNvSpPr>
                    <p:nvPr/>
                  </p:nvSpPr>
                  <p:spPr bwMode="auto">
                    <a:xfrm>
                      <a:off x="3238500" y="1793876"/>
                      <a:ext cx="676275" cy="317500"/>
                    </a:xfrm>
                    <a:custGeom>
                      <a:avLst/>
                      <a:gdLst>
                        <a:gd name="T0" fmla="*/ 99 w 213"/>
                        <a:gd name="T1" fmla="*/ 100 h 100"/>
                        <a:gd name="T2" fmla="*/ 8 w 213"/>
                        <a:gd name="T3" fmla="*/ 50 h 100"/>
                        <a:gd name="T4" fmla="*/ 2 w 213"/>
                        <a:gd name="T5" fmla="*/ 47 h 100"/>
                        <a:gd name="T6" fmla="*/ 2 w 213"/>
                        <a:gd name="T7" fmla="*/ 44 h 100"/>
                        <a:gd name="T8" fmla="*/ 33 w 213"/>
                        <a:gd name="T9" fmla="*/ 27 h 100"/>
                        <a:gd name="T10" fmla="*/ 73 w 213"/>
                        <a:gd name="T11" fmla="*/ 6 h 100"/>
                        <a:gd name="T12" fmla="*/ 83 w 213"/>
                        <a:gd name="T13" fmla="*/ 1 h 100"/>
                        <a:gd name="T14" fmla="*/ 83 w 213"/>
                        <a:gd name="T15" fmla="*/ 11 h 100"/>
                        <a:gd name="T16" fmla="*/ 81 w 213"/>
                        <a:gd name="T17" fmla="*/ 13 h 100"/>
                        <a:gd name="T18" fmla="*/ 36 w 213"/>
                        <a:gd name="T19" fmla="*/ 37 h 100"/>
                        <a:gd name="T20" fmla="*/ 30 w 213"/>
                        <a:gd name="T21" fmla="*/ 36 h 100"/>
                        <a:gd name="T22" fmla="*/ 30 w 213"/>
                        <a:gd name="T23" fmla="*/ 36 h 100"/>
                        <a:gd name="T24" fmla="*/ 26 w 213"/>
                        <a:gd name="T25" fmla="*/ 34 h 100"/>
                        <a:gd name="T26" fmla="*/ 25 w 213"/>
                        <a:gd name="T27" fmla="*/ 35 h 100"/>
                        <a:gd name="T28" fmla="*/ 25 w 213"/>
                        <a:gd name="T29" fmla="*/ 44 h 100"/>
                        <a:gd name="T30" fmla="*/ 61 w 213"/>
                        <a:gd name="T31" fmla="*/ 66 h 100"/>
                        <a:gd name="T32" fmla="*/ 100 w 213"/>
                        <a:gd name="T33" fmla="*/ 87 h 100"/>
                        <a:gd name="T34" fmla="*/ 101 w 213"/>
                        <a:gd name="T35" fmla="*/ 87 h 100"/>
                        <a:gd name="T36" fmla="*/ 102 w 213"/>
                        <a:gd name="T37" fmla="*/ 87 h 100"/>
                        <a:gd name="T38" fmla="*/ 103 w 213"/>
                        <a:gd name="T39" fmla="*/ 87 h 100"/>
                        <a:gd name="T40" fmla="*/ 149 w 213"/>
                        <a:gd name="T41" fmla="*/ 61 h 100"/>
                        <a:gd name="T42" fmla="*/ 192 w 213"/>
                        <a:gd name="T43" fmla="*/ 39 h 100"/>
                        <a:gd name="T44" fmla="*/ 193 w 213"/>
                        <a:gd name="T45" fmla="*/ 32 h 100"/>
                        <a:gd name="T46" fmla="*/ 193 w 213"/>
                        <a:gd name="T47" fmla="*/ 29 h 100"/>
                        <a:gd name="T48" fmla="*/ 202 w 213"/>
                        <a:gd name="T49" fmla="*/ 33 h 100"/>
                        <a:gd name="T50" fmla="*/ 208 w 213"/>
                        <a:gd name="T51" fmla="*/ 36 h 100"/>
                        <a:gd name="T52" fmla="*/ 213 w 213"/>
                        <a:gd name="T53" fmla="*/ 40 h 100"/>
                        <a:gd name="T54" fmla="*/ 189 w 213"/>
                        <a:gd name="T55" fmla="*/ 53 h 100"/>
                        <a:gd name="T56" fmla="*/ 114 w 213"/>
                        <a:gd name="T57" fmla="*/ 94 h 100"/>
                        <a:gd name="T58" fmla="*/ 101 w 213"/>
                        <a:gd name="T59" fmla="*/ 100 h 100"/>
                        <a:gd name="T60" fmla="*/ 2 w 213"/>
                        <a:gd name="T61" fmla="*/ 46 h 100"/>
                        <a:gd name="T62" fmla="*/ 9 w 213"/>
                        <a:gd name="T63" fmla="*/ 49 h 100"/>
                        <a:gd name="T64" fmla="*/ 100 w 213"/>
                        <a:gd name="T65" fmla="*/ 98 h 100"/>
                        <a:gd name="T66" fmla="*/ 113 w 213"/>
                        <a:gd name="T67" fmla="*/ 93 h 100"/>
                        <a:gd name="T68" fmla="*/ 189 w 213"/>
                        <a:gd name="T69" fmla="*/ 52 h 100"/>
                        <a:gd name="T70" fmla="*/ 211 w 213"/>
                        <a:gd name="T71" fmla="*/ 40 h 100"/>
                        <a:gd name="T72" fmla="*/ 207 w 213"/>
                        <a:gd name="T73" fmla="*/ 38 h 100"/>
                        <a:gd name="T74" fmla="*/ 201 w 213"/>
                        <a:gd name="T75" fmla="*/ 34 h 100"/>
                        <a:gd name="T76" fmla="*/ 195 w 213"/>
                        <a:gd name="T77" fmla="*/ 32 h 100"/>
                        <a:gd name="T78" fmla="*/ 192 w 213"/>
                        <a:gd name="T79" fmla="*/ 40 h 100"/>
                        <a:gd name="T80" fmla="*/ 150 w 213"/>
                        <a:gd name="T81" fmla="*/ 63 h 100"/>
                        <a:gd name="T82" fmla="*/ 103 w 213"/>
                        <a:gd name="T83" fmla="*/ 88 h 100"/>
                        <a:gd name="T84" fmla="*/ 101 w 213"/>
                        <a:gd name="T85" fmla="*/ 89 h 100"/>
                        <a:gd name="T86" fmla="*/ 100 w 213"/>
                        <a:gd name="T87" fmla="*/ 88 h 100"/>
                        <a:gd name="T88" fmla="*/ 60 w 213"/>
                        <a:gd name="T89" fmla="*/ 67 h 100"/>
                        <a:gd name="T90" fmla="*/ 24 w 213"/>
                        <a:gd name="T91" fmla="*/ 44 h 100"/>
                        <a:gd name="T92" fmla="*/ 23 w 213"/>
                        <a:gd name="T93" fmla="*/ 35 h 100"/>
                        <a:gd name="T94" fmla="*/ 18 w 213"/>
                        <a:gd name="T95" fmla="*/ 36 h 100"/>
                        <a:gd name="T96" fmla="*/ 33 w 213"/>
                        <a:gd name="T97" fmla="*/ 34 h 100"/>
                        <a:gd name="T98" fmla="*/ 51 w 213"/>
                        <a:gd name="T99" fmla="*/ 27 h 100"/>
                        <a:gd name="T100" fmla="*/ 81 w 213"/>
                        <a:gd name="T101" fmla="*/ 11 h 100"/>
                        <a:gd name="T102" fmla="*/ 82 w 213"/>
                        <a:gd name="T103" fmla="*/ 8 h 100"/>
                        <a:gd name="T104" fmla="*/ 73 w 213"/>
                        <a:gd name="T105" fmla="*/ 7 h 100"/>
                        <a:gd name="T106" fmla="*/ 34 w 213"/>
                        <a:gd name="T107" fmla="*/ 28 h 100"/>
                        <a:gd name="T108" fmla="*/ 27 w 213"/>
                        <a:gd name="T109" fmla="*/ 32 h 100"/>
                        <a:gd name="T110" fmla="*/ 30 w 213"/>
                        <a:gd name="T11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3" h="100">
                          <a:moveTo>
                            <a:pt x="101" y="100"/>
                          </a:moveTo>
                          <a:cubicBezTo>
                            <a:pt x="101" y="100"/>
                            <a:pt x="100" y="100"/>
                            <a:pt x="99" y="100"/>
                          </a:cubicBezTo>
                          <a:cubicBezTo>
                            <a:pt x="73" y="85"/>
                            <a:pt x="47" y="71"/>
                            <a:pt x="21" y="57"/>
                          </a:cubicBezTo>
                          <a:cubicBezTo>
                            <a:pt x="8" y="50"/>
                            <a:pt x="8" y="50"/>
                            <a:pt x="8" y="50"/>
                          </a:cubicBezTo>
                          <a:cubicBezTo>
                            <a:pt x="8" y="50"/>
                            <a:pt x="7" y="50"/>
                            <a:pt x="7" y="49"/>
                          </a:cubicBezTo>
                          <a:cubicBezTo>
                            <a:pt x="5" y="48"/>
                            <a:pt x="3" y="48"/>
                            <a:pt x="2" y="47"/>
                          </a:cubicBezTo>
                          <a:cubicBezTo>
                            <a:pt x="1" y="46"/>
                            <a:pt x="0" y="46"/>
                            <a:pt x="0" y="45"/>
                          </a:cubicBezTo>
                          <a:cubicBezTo>
                            <a:pt x="0" y="45"/>
                            <a:pt x="1" y="44"/>
                            <a:pt x="2" y="44"/>
                          </a:cubicBezTo>
                          <a:cubicBezTo>
                            <a:pt x="7" y="41"/>
                            <a:pt x="12" y="38"/>
                            <a:pt x="18" y="35"/>
                          </a:cubicBezTo>
                          <a:cubicBezTo>
                            <a:pt x="33" y="27"/>
                            <a:pt x="33" y="27"/>
                            <a:pt x="33" y="27"/>
                          </a:cubicBezTo>
                          <a:cubicBezTo>
                            <a:pt x="39" y="24"/>
                            <a:pt x="45" y="21"/>
                            <a:pt x="50" y="18"/>
                          </a:cubicBezTo>
                          <a:cubicBezTo>
                            <a:pt x="58" y="14"/>
                            <a:pt x="65" y="10"/>
                            <a:pt x="73" y="6"/>
                          </a:cubicBezTo>
                          <a:cubicBezTo>
                            <a:pt x="82" y="0"/>
                            <a:pt x="82" y="0"/>
                            <a:pt x="82" y="0"/>
                          </a:cubicBezTo>
                          <a:cubicBezTo>
                            <a:pt x="83" y="1"/>
                            <a:pt x="83" y="1"/>
                            <a:pt x="83" y="1"/>
                          </a:cubicBezTo>
                          <a:cubicBezTo>
                            <a:pt x="83" y="3"/>
                            <a:pt x="83" y="6"/>
                            <a:pt x="83" y="8"/>
                          </a:cubicBezTo>
                          <a:cubicBezTo>
                            <a:pt x="83" y="9"/>
                            <a:pt x="83" y="10"/>
                            <a:pt x="83" y="11"/>
                          </a:cubicBezTo>
                          <a:cubicBezTo>
                            <a:pt x="83" y="12"/>
                            <a:pt x="82" y="12"/>
                            <a:pt x="81" y="13"/>
                          </a:cubicBezTo>
                          <a:cubicBezTo>
                            <a:pt x="81" y="13"/>
                            <a:pt x="81" y="13"/>
                            <a:pt x="81" y="13"/>
                          </a:cubicBezTo>
                          <a:cubicBezTo>
                            <a:pt x="71" y="18"/>
                            <a:pt x="61" y="23"/>
                            <a:pt x="52" y="29"/>
                          </a:cubicBezTo>
                          <a:cubicBezTo>
                            <a:pt x="36" y="37"/>
                            <a:pt x="36" y="37"/>
                            <a:pt x="36" y="37"/>
                          </a:cubicBezTo>
                          <a:cubicBezTo>
                            <a:pt x="36" y="37"/>
                            <a:pt x="36" y="37"/>
                            <a:pt x="36" y="37"/>
                          </a:cubicBezTo>
                          <a:cubicBezTo>
                            <a:pt x="34" y="35"/>
                            <a:pt x="33" y="35"/>
                            <a:pt x="30" y="36"/>
                          </a:cubicBezTo>
                          <a:cubicBezTo>
                            <a:pt x="30" y="36"/>
                            <a:pt x="30" y="36"/>
                            <a:pt x="30" y="36"/>
                          </a:cubicBezTo>
                          <a:cubicBezTo>
                            <a:pt x="30" y="36"/>
                            <a:pt x="30" y="36"/>
                            <a:pt x="30" y="36"/>
                          </a:cubicBezTo>
                          <a:cubicBezTo>
                            <a:pt x="29" y="35"/>
                            <a:pt x="29" y="35"/>
                            <a:pt x="29" y="35"/>
                          </a:cubicBezTo>
                          <a:cubicBezTo>
                            <a:pt x="28" y="34"/>
                            <a:pt x="27" y="34"/>
                            <a:pt x="26" y="34"/>
                          </a:cubicBezTo>
                          <a:cubicBezTo>
                            <a:pt x="26" y="33"/>
                            <a:pt x="25" y="33"/>
                            <a:pt x="25" y="34"/>
                          </a:cubicBezTo>
                          <a:cubicBezTo>
                            <a:pt x="25" y="35"/>
                            <a:pt x="25" y="35"/>
                            <a:pt x="25" y="35"/>
                          </a:cubicBezTo>
                          <a:cubicBezTo>
                            <a:pt x="25" y="37"/>
                            <a:pt x="25" y="40"/>
                            <a:pt x="25" y="42"/>
                          </a:cubicBezTo>
                          <a:cubicBezTo>
                            <a:pt x="25" y="43"/>
                            <a:pt x="25" y="44"/>
                            <a:pt x="25" y="44"/>
                          </a:cubicBezTo>
                          <a:cubicBezTo>
                            <a:pt x="25" y="46"/>
                            <a:pt x="25" y="46"/>
                            <a:pt x="27" y="47"/>
                          </a:cubicBezTo>
                          <a:cubicBezTo>
                            <a:pt x="38" y="53"/>
                            <a:pt x="50" y="59"/>
                            <a:pt x="61" y="66"/>
                          </a:cubicBezTo>
                          <a:cubicBezTo>
                            <a:pt x="78" y="75"/>
                            <a:pt x="78" y="75"/>
                            <a:pt x="78" y="75"/>
                          </a:cubicBezTo>
                          <a:cubicBezTo>
                            <a:pt x="85" y="79"/>
                            <a:pt x="93" y="83"/>
                            <a:pt x="100" y="87"/>
                          </a:cubicBezTo>
                          <a:cubicBezTo>
                            <a:pt x="101" y="87"/>
                            <a:pt x="101" y="87"/>
                            <a:pt x="101" y="87"/>
                          </a:cubicBezTo>
                          <a:cubicBezTo>
                            <a:pt x="101" y="87"/>
                            <a:pt x="101" y="87"/>
                            <a:pt x="101" y="87"/>
                          </a:cubicBezTo>
                          <a:cubicBezTo>
                            <a:pt x="101" y="87"/>
                            <a:pt x="101" y="87"/>
                            <a:pt x="101" y="87"/>
                          </a:cubicBezTo>
                          <a:cubicBezTo>
                            <a:pt x="102" y="87"/>
                            <a:pt x="102" y="87"/>
                            <a:pt x="102" y="87"/>
                          </a:cubicBezTo>
                          <a:cubicBezTo>
                            <a:pt x="102" y="87"/>
                            <a:pt x="102" y="87"/>
                            <a:pt x="102" y="87"/>
                          </a:cubicBezTo>
                          <a:cubicBezTo>
                            <a:pt x="103" y="87"/>
                            <a:pt x="103" y="87"/>
                            <a:pt x="103" y="87"/>
                          </a:cubicBezTo>
                          <a:cubicBezTo>
                            <a:pt x="109" y="83"/>
                            <a:pt x="115" y="80"/>
                            <a:pt x="122" y="76"/>
                          </a:cubicBezTo>
                          <a:cubicBezTo>
                            <a:pt x="131" y="71"/>
                            <a:pt x="140" y="66"/>
                            <a:pt x="149" y="61"/>
                          </a:cubicBezTo>
                          <a:cubicBezTo>
                            <a:pt x="158" y="57"/>
                            <a:pt x="167" y="52"/>
                            <a:pt x="176" y="47"/>
                          </a:cubicBezTo>
                          <a:cubicBezTo>
                            <a:pt x="192" y="39"/>
                            <a:pt x="192" y="39"/>
                            <a:pt x="192" y="39"/>
                          </a:cubicBezTo>
                          <a:cubicBezTo>
                            <a:pt x="193" y="38"/>
                            <a:pt x="193" y="37"/>
                            <a:pt x="193" y="36"/>
                          </a:cubicBezTo>
                          <a:cubicBezTo>
                            <a:pt x="193" y="35"/>
                            <a:pt x="193" y="33"/>
                            <a:pt x="193" y="32"/>
                          </a:cubicBezTo>
                          <a:cubicBezTo>
                            <a:pt x="193" y="31"/>
                            <a:pt x="193" y="30"/>
                            <a:pt x="193" y="30"/>
                          </a:cubicBezTo>
                          <a:cubicBezTo>
                            <a:pt x="193" y="29"/>
                            <a:pt x="193" y="29"/>
                            <a:pt x="193" y="29"/>
                          </a:cubicBezTo>
                          <a:cubicBezTo>
                            <a:pt x="194" y="29"/>
                            <a:pt x="194" y="29"/>
                            <a:pt x="194" y="29"/>
                          </a:cubicBezTo>
                          <a:cubicBezTo>
                            <a:pt x="197" y="30"/>
                            <a:pt x="200" y="32"/>
                            <a:pt x="202" y="33"/>
                          </a:cubicBezTo>
                          <a:cubicBezTo>
                            <a:pt x="203" y="34"/>
                            <a:pt x="205" y="35"/>
                            <a:pt x="206" y="35"/>
                          </a:cubicBezTo>
                          <a:cubicBezTo>
                            <a:pt x="206" y="36"/>
                            <a:pt x="207" y="36"/>
                            <a:pt x="208" y="36"/>
                          </a:cubicBezTo>
                          <a:cubicBezTo>
                            <a:pt x="209" y="37"/>
                            <a:pt x="210" y="38"/>
                            <a:pt x="211" y="38"/>
                          </a:cubicBezTo>
                          <a:cubicBezTo>
                            <a:pt x="212" y="38"/>
                            <a:pt x="213" y="39"/>
                            <a:pt x="213" y="40"/>
                          </a:cubicBezTo>
                          <a:cubicBezTo>
                            <a:pt x="213" y="40"/>
                            <a:pt x="212" y="41"/>
                            <a:pt x="211" y="41"/>
                          </a:cubicBezTo>
                          <a:cubicBezTo>
                            <a:pt x="204" y="45"/>
                            <a:pt x="197" y="49"/>
                            <a:pt x="189" y="53"/>
                          </a:cubicBezTo>
                          <a:cubicBezTo>
                            <a:pt x="173" y="62"/>
                            <a:pt x="156" y="71"/>
                            <a:pt x="140" y="80"/>
                          </a:cubicBezTo>
                          <a:cubicBezTo>
                            <a:pt x="114" y="94"/>
                            <a:pt x="114" y="94"/>
                            <a:pt x="114" y="94"/>
                          </a:cubicBezTo>
                          <a:cubicBezTo>
                            <a:pt x="110" y="96"/>
                            <a:pt x="107" y="98"/>
                            <a:pt x="103" y="100"/>
                          </a:cubicBezTo>
                          <a:cubicBezTo>
                            <a:pt x="103" y="100"/>
                            <a:pt x="102" y="100"/>
                            <a:pt x="101" y="100"/>
                          </a:cubicBezTo>
                          <a:close/>
                          <a:moveTo>
                            <a:pt x="2" y="45"/>
                          </a:moveTo>
                          <a:cubicBezTo>
                            <a:pt x="2" y="46"/>
                            <a:pt x="2" y="46"/>
                            <a:pt x="2" y="46"/>
                          </a:cubicBezTo>
                          <a:cubicBezTo>
                            <a:pt x="4" y="46"/>
                            <a:pt x="6" y="47"/>
                            <a:pt x="7" y="48"/>
                          </a:cubicBezTo>
                          <a:cubicBezTo>
                            <a:pt x="8" y="48"/>
                            <a:pt x="8" y="49"/>
                            <a:pt x="9" y="49"/>
                          </a:cubicBezTo>
                          <a:cubicBezTo>
                            <a:pt x="21" y="56"/>
                            <a:pt x="21" y="56"/>
                            <a:pt x="21" y="56"/>
                          </a:cubicBezTo>
                          <a:cubicBezTo>
                            <a:pt x="47" y="70"/>
                            <a:pt x="74" y="84"/>
                            <a:pt x="100" y="98"/>
                          </a:cubicBezTo>
                          <a:cubicBezTo>
                            <a:pt x="101" y="99"/>
                            <a:pt x="102" y="99"/>
                            <a:pt x="103" y="98"/>
                          </a:cubicBezTo>
                          <a:cubicBezTo>
                            <a:pt x="106" y="96"/>
                            <a:pt x="110" y="94"/>
                            <a:pt x="113" y="93"/>
                          </a:cubicBezTo>
                          <a:cubicBezTo>
                            <a:pt x="139" y="79"/>
                            <a:pt x="139" y="79"/>
                            <a:pt x="139" y="79"/>
                          </a:cubicBezTo>
                          <a:cubicBezTo>
                            <a:pt x="156" y="70"/>
                            <a:pt x="172" y="61"/>
                            <a:pt x="189" y="52"/>
                          </a:cubicBezTo>
                          <a:cubicBezTo>
                            <a:pt x="196" y="48"/>
                            <a:pt x="203" y="44"/>
                            <a:pt x="211" y="40"/>
                          </a:cubicBezTo>
                          <a:cubicBezTo>
                            <a:pt x="211" y="40"/>
                            <a:pt x="211" y="40"/>
                            <a:pt x="211" y="40"/>
                          </a:cubicBezTo>
                          <a:cubicBezTo>
                            <a:pt x="211" y="39"/>
                            <a:pt x="211" y="39"/>
                            <a:pt x="211" y="39"/>
                          </a:cubicBezTo>
                          <a:cubicBezTo>
                            <a:pt x="209" y="39"/>
                            <a:pt x="208" y="38"/>
                            <a:pt x="207" y="38"/>
                          </a:cubicBezTo>
                          <a:cubicBezTo>
                            <a:pt x="207" y="37"/>
                            <a:pt x="206" y="37"/>
                            <a:pt x="205" y="36"/>
                          </a:cubicBezTo>
                          <a:cubicBezTo>
                            <a:pt x="204" y="36"/>
                            <a:pt x="203" y="35"/>
                            <a:pt x="201" y="34"/>
                          </a:cubicBezTo>
                          <a:cubicBezTo>
                            <a:pt x="199" y="33"/>
                            <a:pt x="197" y="32"/>
                            <a:pt x="195" y="31"/>
                          </a:cubicBezTo>
                          <a:cubicBezTo>
                            <a:pt x="195" y="32"/>
                            <a:pt x="195" y="32"/>
                            <a:pt x="195" y="32"/>
                          </a:cubicBezTo>
                          <a:cubicBezTo>
                            <a:pt x="195" y="33"/>
                            <a:pt x="195" y="35"/>
                            <a:pt x="195" y="36"/>
                          </a:cubicBezTo>
                          <a:cubicBezTo>
                            <a:pt x="195" y="38"/>
                            <a:pt x="193" y="39"/>
                            <a:pt x="192" y="40"/>
                          </a:cubicBezTo>
                          <a:cubicBezTo>
                            <a:pt x="177" y="48"/>
                            <a:pt x="177" y="48"/>
                            <a:pt x="177" y="48"/>
                          </a:cubicBezTo>
                          <a:cubicBezTo>
                            <a:pt x="168" y="53"/>
                            <a:pt x="159" y="58"/>
                            <a:pt x="150" y="63"/>
                          </a:cubicBezTo>
                          <a:cubicBezTo>
                            <a:pt x="141" y="68"/>
                            <a:pt x="132" y="73"/>
                            <a:pt x="122" y="78"/>
                          </a:cubicBezTo>
                          <a:cubicBezTo>
                            <a:pt x="116" y="81"/>
                            <a:pt x="110" y="84"/>
                            <a:pt x="103" y="88"/>
                          </a:cubicBezTo>
                          <a:cubicBezTo>
                            <a:pt x="103" y="88"/>
                            <a:pt x="103" y="88"/>
                            <a:pt x="103" y="88"/>
                          </a:cubicBezTo>
                          <a:cubicBezTo>
                            <a:pt x="103" y="88"/>
                            <a:pt x="102" y="89"/>
                            <a:pt x="101" y="89"/>
                          </a:cubicBezTo>
                          <a:cubicBezTo>
                            <a:pt x="101" y="89"/>
                            <a:pt x="100" y="88"/>
                            <a:pt x="100" y="88"/>
                          </a:cubicBezTo>
                          <a:cubicBezTo>
                            <a:pt x="100" y="88"/>
                            <a:pt x="100" y="88"/>
                            <a:pt x="100" y="88"/>
                          </a:cubicBezTo>
                          <a:cubicBezTo>
                            <a:pt x="92" y="84"/>
                            <a:pt x="85" y="80"/>
                            <a:pt x="77" y="76"/>
                          </a:cubicBezTo>
                          <a:cubicBezTo>
                            <a:pt x="60" y="67"/>
                            <a:pt x="60" y="67"/>
                            <a:pt x="60" y="67"/>
                          </a:cubicBezTo>
                          <a:cubicBezTo>
                            <a:pt x="49" y="61"/>
                            <a:pt x="37" y="54"/>
                            <a:pt x="26" y="48"/>
                          </a:cubicBezTo>
                          <a:cubicBezTo>
                            <a:pt x="24" y="47"/>
                            <a:pt x="24" y="46"/>
                            <a:pt x="24" y="44"/>
                          </a:cubicBezTo>
                          <a:cubicBezTo>
                            <a:pt x="24" y="44"/>
                            <a:pt x="24" y="43"/>
                            <a:pt x="24" y="42"/>
                          </a:cubicBezTo>
                          <a:cubicBezTo>
                            <a:pt x="24" y="40"/>
                            <a:pt x="24" y="37"/>
                            <a:pt x="23" y="35"/>
                          </a:cubicBezTo>
                          <a:cubicBezTo>
                            <a:pt x="23" y="34"/>
                            <a:pt x="23" y="34"/>
                            <a:pt x="23" y="34"/>
                          </a:cubicBezTo>
                          <a:cubicBezTo>
                            <a:pt x="18" y="36"/>
                            <a:pt x="18" y="36"/>
                            <a:pt x="18" y="36"/>
                          </a:cubicBezTo>
                          <a:cubicBezTo>
                            <a:pt x="13" y="39"/>
                            <a:pt x="8" y="42"/>
                            <a:pt x="2" y="45"/>
                          </a:cubicBezTo>
                          <a:close/>
                          <a:moveTo>
                            <a:pt x="33" y="34"/>
                          </a:moveTo>
                          <a:cubicBezTo>
                            <a:pt x="34" y="34"/>
                            <a:pt x="35" y="34"/>
                            <a:pt x="36" y="35"/>
                          </a:cubicBezTo>
                          <a:cubicBezTo>
                            <a:pt x="51" y="27"/>
                            <a:pt x="51" y="27"/>
                            <a:pt x="51" y="27"/>
                          </a:cubicBezTo>
                          <a:cubicBezTo>
                            <a:pt x="61" y="22"/>
                            <a:pt x="70" y="17"/>
                            <a:pt x="80" y="12"/>
                          </a:cubicBezTo>
                          <a:cubicBezTo>
                            <a:pt x="81" y="11"/>
                            <a:pt x="81" y="11"/>
                            <a:pt x="81" y="11"/>
                          </a:cubicBezTo>
                          <a:cubicBezTo>
                            <a:pt x="81" y="11"/>
                            <a:pt x="81" y="11"/>
                            <a:pt x="81" y="11"/>
                          </a:cubicBezTo>
                          <a:cubicBezTo>
                            <a:pt x="81" y="10"/>
                            <a:pt x="82" y="9"/>
                            <a:pt x="82" y="8"/>
                          </a:cubicBezTo>
                          <a:cubicBezTo>
                            <a:pt x="82" y="6"/>
                            <a:pt x="82" y="4"/>
                            <a:pt x="81" y="2"/>
                          </a:cubicBezTo>
                          <a:cubicBezTo>
                            <a:pt x="73" y="7"/>
                            <a:pt x="73" y="7"/>
                            <a:pt x="73" y="7"/>
                          </a:cubicBezTo>
                          <a:cubicBezTo>
                            <a:pt x="66" y="11"/>
                            <a:pt x="58" y="15"/>
                            <a:pt x="51" y="19"/>
                          </a:cubicBezTo>
                          <a:cubicBezTo>
                            <a:pt x="45" y="22"/>
                            <a:pt x="39" y="25"/>
                            <a:pt x="34" y="28"/>
                          </a:cubicBezTo>
                          <a:cubicBezTo>
                            <a:pt x="26" y="32"/>
                            <a:pt x="26" y="32"/>
                            <a:pt x="26" y="32"/>
                          </a:cubicBezTo>
                          <a:cubicBezTo>
                            <a:pt x="27" y="32"/>
                            <a:pt x="27" y="32"/>
                            <a:pt x="27" y="32"/>
                          </a:cubicBezTo>
                          <a:cubicBezTo>
                            <a:pt x="28" y="33"/>
                            <a:pt x="29" y="33"/>
                            <a:pt x="29" y="34"/>
                          </a:cubicBezTo>
                          <a:cubicBezTo>
                            <a:pt x="30" y="34"/>
                            <a:pt x="30" y="34"/>
                            <a:pt x="30" y="34"/>
                          </a:cubicBezTo>
                          <a:cubicBezTo>
                            <a:pt x="31" y="34"/>
                            <a:pt x="32" y="34"/>
                            <a:pt x="33" y="34"/>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4" name="Freeform 248">
                      <a:extLst>
                        <a:ext uri="{FF2B5EF4-FFF2-40B4-BE49-F238E27FC236}">
                          <a16:creationId xmlns:a16="http://schemas.microsoft.com/office/drawing/2014/main" id="{B43D7B44-82BE-4AB0-870E-B8DDAB908C21}"/>
                        </a:ext>
                      </a:extLst>
                    </p:cNvPr>
                    <p:cNvSpPr>
                      <a:spLocks noEditPoints="1"/>
                    </p:cNvSpPr>
                    <p:nvPr/>
                  </p:nvSpPr>
                  <p:spPr bwMode="auto">
                    <a:xfrm>
                      <a:off x="3232150" y="1784351"/>
                      <a:ext cx="688975" cy="333375"/>
                    </a:xfrm>
                    <a:custGeom>
                      <a:avLst/>
                      <a:gdLst>
                        <a:gd name="T0" fmla="*/ 4 w 217"/>
                        <a:gd name="T1" fmla="*/ 48 h 105"/>
                        <a:gd name="T2" fmla="*/ 3 w 217"/>
                        <a:gd name="T3" fmla="*/ 48 h 105"/>
                        <a:gd name="T4" fmla="*/ 3 w 217"/>
                        <a:gd name="T5" fmla="*/ 48 h 105"/>
                        <a:gd name="T6" fmla="*/ 4 w 217"/>
                        <a:gd name="T7" fmla="*/ 49 h 105"/>
                        <a:gd name="T8" fmla="*/ 82 w 217"/>
                        <a:gd name="T9" fmla="*/ 4 h 105"/>
                        <a:gd name="T10" fmla="*/ 83 w 217"/>
                        <a:gd name="T11" fmla="*/ 14 h 105"/>
                        <a:gd name="T12" fmla="*/ 83 w 217"/>
                        <a:gd name="T13" fmla="*/ 14 h 105"/>
                        <a:gd name="T14" fmla="*/ 82 w 217"/>
                        <a:gd name="T15" fmla="*/ 14 h 105"/>
                        <a:gd name="T16" fmla="*/ 31 w 217"/>
                        <a:gd name="T17" fmla="*/ 37 h 105"/>
                        <a:gd name="T18" fmla="*/ 28 w 217"/>
                        <a:gd name="T19" fmla="*/ 34 h 105"/>
                        <a:gd name="T20" fmla="*/ 25 w 217"/>
                        <a:gd name="T21" fmla="*/ 47 h 105"/>
                        <a:gd name="T22" fmla="*/ 102 w 217"/>
                        <a:gd name="T23" fmla="*/ 92 h 105"/>
                        <a:gd name="T24" fmla="*/ 105 w 217"/>
                        <a:gd name="T25" fmla="*/ 92 h 105"/>
                        <a:gd name="T26" fmla="*/ 196 w 217"/>
                        <a:gd name="T27" fmla="*/ 42 h 105"/>
                        <a:gd name="T28" fmla="*/ 195 w 217"/>
                        <a:gd name="T29" fmla="*/ 32 h 105"/>
                        <a:gd name="T30" fmla="*/ 213 w 217"/>
                        <a:gd name="T31" fmla="*/ 43 h 105"/>
                        <a:gd name="T32" fmla="*/ 215 w 217"/>
                        <a:gd name="T33" fmla="*/ 43 h 105"/>
                        <a:gd name="T34" fmla="*/ 213 w 217"/>
                        <a:gd name="T35" fmla="*/ 42 h 105"/>
                        <a:gd name="T36" fmla="*/ 104 w 217"/>
                        <a:gd name="T37" fmla="*/ 101 h 105"/>
                        <a:gd name="T38" fmla="*/ 216 w 217"/>
                        <a:gd name="T39" fmla="*/ 45 h 105"/>
                        <a:gd name="T40" fmla="*/ 205 w 217"/>
                        <a:gd name="T41" fmla="*/ 34 h 105"/>
                        <a:gd name="T42" fmla="*/ 193 w 217"/>
                        <a:gd name="T43" fmla="*/ 39 h 105"/>
                        <a:gd name="T44" fmla="*/ 104 w 217"/>
                        <a:gd name="T45" fmla="*/ 88 h 105"/>
                        <a:gd name="T46" fmla="*/ 103 w 217"/>
                        <a:gd name="T47" fmla="*/ 90 h 105"/>
                        <a:gd name="T48" fmla="*/ 29 w 217"/>
                        <a:gd name="T49" fmla="*/ 48 h 105"/>
                        <a:gd name="T50" fmla="*/ 29 w 217"/>
                        <a:gd name="T51" fmla="*/ 37 h 105"/>
                        <a:gd name="T52" fmla="*/ 27 w 217"/>
                        <a:gd name="T53" fmla="*/ 38 h 105"/>
                        <a:gd name="T54" fmla="*/ 31 w 217"/>
                        <a:gd name="T55" fmla="*/ 40 h 105"/>
                        <a:gd name="T56" fmla="*/ 84 w 217"/>
                        <a:gd name="T57" fmla="*/ 18 h 105"/>
                        <a:gd name="T58" fmla="*/ 87 w 217"/>
                        <a:gd name="T59" fmla="*/ 14 h 105"/>
                        <a:gd name="T60" fmla="*/ 51 w 217"/>
                        <a:gd name="T61" fmla="*/ 19 h 105"/>
                        <a:gd name="T62" fmla="*/ 2 w 217"/>
                        <a:gd name="T63" fmla="*/ 51 h 105"/>
                        <a:gd name="T64" fmla="*/ 4 w 217"/>
                        <a:gd name="T65" fmla="*/ 48 h 105"/>
                        <a:gd name="T66" fmla="*/ 103 w 217"/>
                        <a:gd name="T67" fmla="*/ 104 h 105"/>
                        <a:gd name="T68" fmla="*/ 213 w 217"/>
                        <a:gd name="T69" fmla="*/ 41 h 105"/>
                        <a:gd name="T70" fmla="*/ 195 w 217"/>
                        <a:gd name="T71" fmla="*/ 37 h 105"/>
                        <a:gd name="T72" fmla="*/ 104 w 217"/>
                        <a:gd name="T73" fmla="*/ 89 h 105"/>
                        <a:gd name="T74" fmla="*/ 104 w 217"/>
                        <a:gd name="T75" fmla="*/ 90 h 105"/>
                        <a:gd name="T76" fmla="*/ 103 w 217"/>
                        <a:gd name="T77" fmla="*/ 90 h 105"/>
                        <a:gd name="T78" fmla="*/ 103 w 217"/>
                        <a:gd name="T79" fmla="*/ 90 h 105"/>
                        <a:gd name="T80" fmla="*/ 29 w 217"/>
                        <a:gd name="T81" fmla="*/ 50 h 105"/>
                        <a:gd name="T82" fmla="*/ 28 w 217"/>
                        <a:gd name="T83" fmla="*/ 47 h 105"/>
                        <a:gd name="T84" fmla="*/ 3 w 217"/>
                        <a:gd name="T85" fmla="*/ 46 h 105"/>
                        <a:gd name="T86" fmla="*/ 5 w 217"/>
                        <a:gd name="T87" fmla="*/ 50 h 105"/>
                        <a:gd name="T88" fmla="*/ 24 w 217"/>
                        <a:gd name="T89" fmla="*/ 45 h 105"/>
                        <a:gd name="T90" fmla="*/ 101 w 217"/>
                        <a:gd name="T91" fmla="*/ 93 h 105"/>
                        <a:gd name="T92" fmla="*/ 103 w 217"/>
                        <a:gd name="T93" fmla="*/ 93 h 105"/>
                        <a:gd name="T94" fmla="*/ 153 w 217"/>
                        <a:gd name="T95" fmla="*/ 67 h 105"/>
                        <a:gd name="T96" fmla="*/ 199 w 217"/>
                        <a:gd name="T97" fmla="*/ 35 h 105"/>
                        <a:gd name="T98" fmla="*/ 212 w 217"/>
                        <a:gd name="T99" fmla="*/ 44 h 105"/>
                        <a:gd name="T100" fmla="*/ 114 w 217"/>
                        <a:gd name="T101" fmla="*/ 94 h 105"/>
                        <a:gd name="T102" fmla="*/ 103 w 217"/>
                        <a:gd name="T103" fmla="*/ 100 h 105"/>
                        <a:gd name="T104" fmla="*/ 4 w 217"/>
                        <a:gd name="T105" fmla="*/ 48 h 105"/>
                        <a:gd name="T106" fmla="*/ 82 w 217"/>
                        <a:gd name="T107" fmla="*/ 15 h 105"/>
                        <a:gd name="T108" fmla="*/ 86 w 217"/>
                        <a:gd name="T109" fmla="*/ 8 h 105"/>
                        <a:gd name="T110" fmla="*/ 28 w 217"/>
                        <a:gd name="T111" fmla="*/ 37 h 105"/>
                        <a:gd name="T112" fmla="*/ 32 w 217"/>
                        <a:gd name="T113" fmla="*/ 37 h 105"/>
                        <a:gd name="T114" fmla="*/ 37 w 217"/>
                        <a:gd name="T115" fmla="*/ 33 h 105"/>
                        <a:gd name="T116" fmla="*/ 81 w 217"/>
                        <a:gd name="T117" fmla="*/ 14 h 105"/>
                        <a:gd name="T118" fmla="*/ 38 w 217"/>
                        <a:gd name="T119" fmla="*/ 3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7" h="105">
                          <a:moveTo>
                            <a:pt x="103" y="103"/>
                          </a:moveTo>
                          <a:cubicBezTo>
                            <a:pt x="103" y="101"/>
                            <a:pt x="103" y="101"/>
                            <a:pt x="103" y="101"/>
                          </a:cubicBezTo>
                          <a:cubicBezTo>
                            <a:pt x="103" y="101"/>
                            <a:pt x="103" y="101"/>
                            <a:pt x="102" y="101"/>
                          </a:cubicBezTo>
                          <a:cubicBezTo>
                            <a:pt x="76" y="87"/>
                            <a:pt x="50" y="72"/>
                            <a:pt x="24" y="58"/>
                          </a:cubicBezTo>
                          <a:cubicBezTo>
                            <a:pt x="11" y="52"/>
                            <a:pt x="11" y="52"/>
                            <a:pt x="11" y="52"/>
                          </a:cubicBezTo>
                          <a:cubicBezTo>
                            <a:pt x="11" y="51"/>
                            <a:pt x="10" y="51"/>
                            <a:pt x="10" y="51"/>
                          </a:cubicBezTo>
                          <a:cubicBezTo>
                            <a:pt x="10" y="51"/>
                            <a:pt x="10" y="51"/>
                            <a:pt x="10" y="51"/>
                          </a:cubicBezTo>
                          <a:cubicBezTo>
                            <a:pt x="8" y="50"/>
                            <a:pt x="6" y="49"/>
                            <a:pt x="5" y="48"/>
                          </a:cubicBezTo>
                          <a:cubicBezTo>
                            <a:pt x="4" y="48"/>
                            <a:pt x="4" y="48"/>
                            <a:pt x="4" y="48"/>
                          </a:cubicBezTo>
                          <a:cubicBezTo>
                            <a:pt x="4" y="48"/>
                            <a:pt x="4" y="48"/>
                            <a:pt x="4" y="48"/>
                          </a:cubicBezTo>
                          <a:cubicBezTo>
                            <a:pt x="4" y="48"/>
                            <a:pt x="4" y="48"/>
                            <a:pt x="4" y="48"/>
                          </a:cubicBezTo>
                          <a:cubicBezTo>
                            <a:pt x="4" y="48"/>
                            <a:pt x="4" y="48"/>
                            <a:pt x="4" y="48"/>
                          </a:cubicBezTo>
                          <a:cubicBezTo>
                            <a:pt x="4" y="48"/>
                            <a:pt x="4" y="48"/>
                            <a:pt x="4" y="48"/>
                          </a:cubicBezTo>
                          <a:cubicBezTo>
                            <a:pt x="4" y="48"/>
                            <a:pt x="4" y="48"/>
                            <a:pt x="4" y="48"/>
                          </a:cubicBezTo>
                          <a:cubicBezTo>
                            <a:pt x="3" y="48"/>
                            <a:pt x="3" y="48"/>
                            <a:pt x="3" y="48"/>
                          </a:cubicBezTo>
                          <a:cubicBezTo>
                            <a:pt x="4" y="48"/>
                            <a:pt x="4" y="48"/>
                            <a:pt x="4" y="48"/>
                          </a:cubicBezTo>
                          <a:cubicBezTo>
                            <a:pt x="4" y="48"/>
                            <a:pt x="4" y="48"/>
                            <a:pt x="4" y="48"/>
                          </a:cubicBezTo>
                          <a:cubicBezTo>
                            <a:pt x="3" y="48"/>
                            <a:pt x="3" y="48"/>
                            <a:pt x="3" y="48"/>
                          </a:cubicBezTo>
                          <a:cubicBezTo>
                            <a:pt x="4" y="48"/>
                            <a:pt x="4" y="48"/>
                            <a:pt x="4" y="48"/>
                          </a:cubicBezTo>
                          <a:cubicBezTo>
                            <a:pt x="4" y="48"/>
                            <a:pt x="4" y="48"/>
                            <a:pt x="4" y="48"/>
                          </a:cubicBezTo>
                          <a:cubicBezTo>
                            <a:pt x="4" y="48"/>
                            <a:pt x="4" y="48"/>
                            <a:pt x="4" y="48"/>
                          </a:cubicBezTo>
                          <a:cubicBezTo>
                            <a:pt x="3" y="48"/>
                            <a:pt x="3" y="48"/>
                            <a:pt x="3" y="48"/>
                          </a:cubicBezTo>
                          <a:cubicBezTo>
                            <a:pt x="4" y="48"/>
                            <a:pt x="4" y="48"/>
                            <a:pt x="4" y="48"/>
                          </a:cubicBezTo>
                          <a:cubicBezTo>
                            <a:pt x="4" y="48"/>
                            <a:pt x="4" y="48"/>
                            <a:pt x="4" y="48"/>
                          </a:cubicBezTo>
                          <a:cubicBezTo>
                            <a:pt x="3" y="48"/>
                            <a:pt x="3" y="48"/>
                            <a:pt x="3" y="48"/>
                          </a:cubicBezTo>
                          <a:cubicBezTo>
                            <a:pt x="4" y="48"/>
                            <a:pt x="4" y="48"/>
                            <a:pt x="4" y="48"/>
                          </a:cubicBezTo>
                          <a:cubicBezTo>
                            <a:pt x="3" y="48"/>
                            <a:pt x="3" y="48"/>
                            <a:pt x="3" y="48"/>
                          </a:cubicBezTo>
                          <a:cubicBezTo>
                            <a:pt x="4" y="49"/>
                            <a:pt x="4" y="49"/>
                            <a:pt x="4" y="49"/>
                          </a:cubicBezTo>
                          <a:cubicBezTo>
                            <a:pt x="4" y="48"/>
                            <a:pt x="4" y="48"/>
                            <a:pt x="4" y="48"/>
                          </a:cubicBezTo>
                          <a:cubicBezTo>
                            <a:pt x="3" y="48"/>
                            <a:pt x="3" y="48"/>
                            <a:pt x="3" y="48"/>
                          </a:cubicBezTo>
                          <a:cubicBezTo>
                            <a:pt x="4" y="49"/>
                            <a:pt x="4" y="49"/>
                            <a:pt x="4" y="49"/>
                          </a:cubicBezTo>
                          <a:cubicBezTo>
                            <a:pt x="4" y="49"/>
                            <a:pt x="4" y="49"/>
                            <a:pt x="4" y="49"/>
                          </a:cubicBezTo>
                          <a:cubicBezTo>
                            <a:pt x="4" y="49"/>
                            <a:pt x="4" y="49"/>
                            <a:pt x="4" y="49"/>
                          </a:cubicBezTo>
                          <a:cubicBezTo>
                            <a:pt x="4" y="49"/>
                            <a:pt x="4" y="49"/>
                            <a:pt x="4" y="49"/>
                          </a:cubicBezTo>
                          <a:cubicBezTo>
                            <a:pt x="4" y="49"/>
                            <a:pt x="4" y="49"/>
                            <a:pt x="4" y="49"/>
                          </a:cubicBezTo>
                          <a:cubicBezTo>
                            <a:pt x="4" y="49"/>
                            <a:pt x="4" y="49"/>
                            <a:pt x="4" y="49"/>
                          </a:cubicBezTo>
                          <a:cubicBezTo>
                            <a:pt x="4" y="49"/>
                            <a:pt x="4" y="49"/>
                            <a:pt x="4" y="49"/>
                          </a:cubicBezTo>
                          <a:cubicBezTo>
                            <a:pt x="5" y="49"/>
                            <a:pt x="5" y="49"/>
                            <a:pt x="5" y="49"/>
                          </a:cubicBezTo>
                          <a:cubicBezTo>
                            <a:pt x="10" y="46"/>
                            <a:pt x="15" y="43"/>
                            <a:pt x="21" y="40"/>
                          </a:cubicBezTo>
                          <a:cubicBezTo>
                            <a:pt x="36" y="32"/>
                            <a:pt x="36" y="32"/>
                            <a:pt x="36" y="32"/>
                          </a:cubicBezTo>
                          <a:cubicBezTo>
                            <a:pt x="42" y="29"/>
                            <a:pt x="47" y="25"/>
                            <a:pt x="53" y="22"/>
                          </a:cubicBezTo>
                          <a:cubicBezTo>
                            <a:pt x="61" y="18"/>
                            <a:pt x="68" y="14"/>
                            <a:pt x="76" y="10"/>
                          </a:cubicBezTo>
                          <a:cubicBezTo>
                            <a:pt x="85" y="5"/>
                            <a:pt x="85" y="5"/>
                            <a:pt x="85" y="5"/>
                          </a:cubicBezTo>
                          <a:cubicBezTo>
                            <a:pt x="84" y="3"/>
                            <a:pt x="84" y="3"/>
                            <a:pt x="84" y="3"/>
                          </a:cubicBezTo>
                          <a:cubicBezTo>
                            <a:pt x="82" y="4"/>
                            <a:pt x="82" y="4"/>
                            <a:pt x="82" y="4"/>
                          </a:cubicBezTo>
                          <a:cubicBezTo>
                            <a:pt x="83" y="5"/>
                            <a:pt x="83" y="5"/>
                            <a:pt x="83" y="5"/>
                          </a:cubicBezTo>
                          <a:cubicBezTo>
                            <a:pt x="83" y="6"/>
                            <a:pt x="83" y="7"/>
                            <a:pt x="83" y="8"/>
                          </a:cubicBezTo>
                          <a:cubicBezTo>
                            <a:pt x="83" y="9"/>
                            <a:pt x="83" y="10"/>
                            <a:pt x="83" y="11"/>
                          </a:cubicBezTo>
                          <a:cubicBezTo>
                            <a:pt x="83" y="11"/>
                            <a:pt x="83" y="11"/>
                            <a:pt x="83" y="11"/>
                          </a:cubicBezTo>
                          <a:cubicBezTo>
                            <a:pt x="83" y="12"/>
                            <a:pt x="83" y="13"/>
                            <a:pt x="83" y="13"/>
                          </a:cubicBezTo>
                          <a:cubicBezTo>
                            <a:pt x="83" y="14"/>
                            <a:pt x="83" y="14"/>
                            <a:pt x="83" y="14"/>
                          </a:cubicBezTo>
                          <a:cubicBezTo>
                            <a:pt x="83" y="14"/>
                            <a:pt x="83" y="14"/>
                            <a:pt x="83" y="14"/>
                          </a:cubicBezTo>
                          <a:cubicBezTo>
                            <a:pt x="83" y="14"/>
                            <a:pt x="83" y="14"/>
                            <a:pt x="83" y="14"/>
                          </a:cubicBezTo>
                          <a:cubicBezTo>
                            <a:pt x="83" y="14"/>
                            <a:pt x="83" y="14"/>
                            <a:pt x="83" y="14"/>
                          </a:cubicBezTo>
                          <a:cubicBezTo>
                            <a:pt x="83" y="14"/>
                            <a:pt x="83" y="14"/>
                            <a:pt x="83" y="14"/>
                          </a:cubicBezTo>
                          <a:cubicBezTo>
                            <a:pt x="83" y="14"/>
                            <a:pt x="83" y="14"/>
                            <a:pt x="83" y="14"/>
                          </a:cubicBezTo>
                          <a:cubicBezTo>
                            <a:pt x="83" y="14"/>
                            <a:pt x="83" y="14"/>
                            <a:pt x="83" y="14"/>
                          </a:cubicBezTo>
                          <a:cubicBezTo>
                            <a:pt x="84" y="14"/>
                            <a:pt x="84" y="14"/>
                            <a:pt x="84" y="14"/>
                          </a:cubicBezTo>
                          <a:cubicBezTo>
                            <a:pt x="83" y="14"/>
                            <a:pt x="83" y="14"/>
                            <a:pt x="83" y="14"/>
                          </a:cubicBezTo>
                          <a:cubicBezTo>
                            <a:pt x="83" y="14"/>
                            <a:pt x="83" y="14"/>
                            <a:pt x="83" y="14"/>
                          </a:cubicBezTo>
                          <a:cubicBezTo>
                            <a:pt x="84" y="14"/>
                            <a:pt x="84" y="14"/>
                            <a:pt x="84" y="14"/>
                          </a:cubicBezTo>
                          <a:cubicBezTo>
                            <a:pt x="83" y="14"/>
                            <a:pt x="83" y="14"/>
                            <a:pt x="83" y="14"/>
                          </a:cubicBezTo>
                          <a:cubicBezTo>
                            <a:pt x="83" y="14"/>
                            <a:pt x="83" y="14"/>
                            <a:pt x="83" y="14"/>
                          </a:cubicBezTo>
                          <a:cubicBezTo>
                            <a:pt x="83" y="14"/>
                            <a:pt x="83" y="14"/>
                            <a:pt x="83" y="14"/>
                          </a:cubicBezTo>
                          <a:cubicBezTo>
                            <a:pt x="83" y="14"/>
                            <a:pt x="83" y="14"/>
                            <a:pt x="83" y="14"/>
                          </a:cubicBezTo>
                          <a:cubicBezTo>
                            <a:pt x="83" y="14"/>
                            <a:pt x="83" y="14"/>
                            <a:pt x="83" y="14"/>
                          </a:cubicBezTo>
                          <a:cubicBezTo>
                            <a:pt x="83" y="14"/>
                            <a:pt x="83" y="14"/>
                            <a:pt x="83" y="14"/>
                          </a:cubicBezTo>
                          <a:cubicBezTo>
                            <a:pt x="83" y="14"/>
                            <a:pt x="83" y="14"/>
                            <a:pt x="83" y="14"/>
                          </a:cubicBezTo>
                          <a:cubicBezTo>
                            <a:pt x="82" y="14"/>
                            <a:pt x="82" y="14"/>
                            <a:pt x="82" y="14"/>
                          </a:cubicBezTo>
                          <a:cubicBezTo>
                            <a:pt x="82" y="14"/>
                            <a:pt x="82" y="14"/>
                            <a:pt x="82" y="14"/>
                          </a:cubicBezTo>
                          <a:cubicBezTo>
                            <a:pt x="82" y="14"/>
                            <a:pt x="82" y="14"/>
                            <a:pt x="82" y="14"/>
                          </a:cubicBezTo>
                          <a:cubicBezTo>
                            <a:pt x="82" y="14"/>
                            <a:pt x="82" y="14"/>
                            <a:pt x="82" y="14"/>
                          </a:cubicBezTo>
                          <a:cubicBezTo>
                            <a:pt x="82" y="14"/>
                            <a:pt x="82" y="14"/>
                            <a:pt x="82" y="14"/>
                          </a:cubicBezTo>
                          <a:cubicBezTo>
                            <a:pt x="72" y="19"/>
                            <a:pt x="62" y="25"/>
                            <a:pt x="53" y="30"/>
                          </a:cubicBezTo>
                          <a:cubicBezTo>
                            <a:pt x="37" y="38"/>
                            <a:pt x="37" y="38"/>
                            <a:pt x="37" y="38"/>
                          </a:cubicBezTo>
                          <a:cubicBezTo>
                            <a:pt x="38" y="40"/>
                            <a:pt x="38" y="40"/>
                            <a:pt x="38" y="40"/>
                          </a:cubicBezTo>
                          <a:cubicBezTo>
                            <a:pt x="40" y="38"/>
                            <a:pt x="40" y="38"/>
                            <a:pt x="40" y="38"/>
                          </a:cubicBezTo>
                          <a:cubicBezTo>
                            <a:pt x="39" y="38"/>
                            <a:pt x="39" y="38"/>
                            <a:pt x="39" y="38"/>
                          </a:cubicBezTo>
                          <a:cubicBezTo>
                            <a:pt x="38" y="37"/>
                            <a:pt x="36" y="36"/>
                            <a:pt x="35" y="36"/>
                          </a:cubicBezTo>
                          <a:cubicBezTo>
                            <a:pt x="34" y="36"/>
                            <a:pt x="33" y="36"/>
                            <a:pt x="32" y="37"/>
                          </a:cubicBezTo>
                          <a:cubicBezTo>
                            <a:pt x="31" y="37"/>
                            <a:pt x="31" y="37"/>
                            <a:pt x="31" y="37"/>
                          </a:cubicBezTo>
                          <a:cubicBezTo>
                            <a:pt x="32" y="39"/>
                            <a:pt x="32" y="39"/>
                            <a:pt x="32" y="39"/>
                          </a:cubicBezTo>
                          <a:cubicBezTo>
                            <a:pt x="33" y="37"/>
                            <a:pt x="33" y="37"/>
                            <a:pt x="33" y="37"/>
                          </a:cubicBezTo>
                          <a:cubicBezTo>
                            <a:pt x="33" y="37"/>
                            <a:pt x="33" y="37"/>
                            <a:pt x="33" y="37"/>
                          </a:cubicBezTo>
                          <a:cubicBezTo>
                            <a:pt x="32" y="36"/>
                            <a:pt x="32" y="36"/>
                            <a:pt x="32" y="36"/>
                          </a:cubicBezTo>
                          <a:cubicBezTo>
                            <a:pt x="32" y="36"/>
                            <a:pt x="32" y="36"/>
                            <a:pt x="32" y="36"/>
                          </a:cubicBezTo>
                          <a:cubicBezTo>
                            <a:pt x="31" y="36"/>
                            <a:pt x="30" y="35"/>
                            <a:pt x="29" y="35"/>
                          </a:cubicBezTo>
                          <a:cubicBezTo>
                            <a:pt x="29" y="35"/>
                            <a:pt x="29" y="35"/>
                            <a:pt x="29" y="35"/>
                          </a:cubicBezTo>
                          <a:cubicBezTo>
                            <a:pt x="29" y="35"/>
                            <a:pt x="29" y="35"/>
                            <a:pt x="29" y="35"/>
                          </a:cubicBezTo>
                          <a:cubicBezTo>
                            <a:pt x="29" y="35"/>
                            <a:pt x="28" y="34"/>
                            <a:pt x="28" y="34"/>
                          </a:cubicBezTo>
                          <a:cubicBezTo>
                            <a:pt x="27" y="34"/>
                            <a:pt x="26" y="35"/>
                            <a:pt x="26" y="35"/>
                          </a:cubicBezTo>
                          <a:cubicBezTo>
                            <a:pt x="25" y="35"/>
                            <a:pt x="25" y="35"/>
                            <a:pt x="25" y="35"/>
                          </a:cubicBezTo>
                          <a:cubicBezTo>
                            <a:pt x="25" y="37"/>
                            <a:pt x="25" y="37"/>
                            <a:pt x="25" y="37"/>
                          </a:cubicBezTo>
                          <a:cubicBezTo>
                            <a:pt x="25" y="38"/>
                            <a:pt x="25" y="38"/>
                            <a:pt x="25" y="38"/>
                          </a:cubicBezTo>
                          <a:cubicBezTo>
                            <a:pt x="25" y="38"/>
                            <a:pt x="25" y="38"/>
                            <a:pt x="25" y="38"/>
                          </a:cubicBezTo>
                          <a:cubicBezTo>
                            <a:pt x="25" y="39"/>
                            <a:pt x="25" y="41"/>
                            <a:pt x="25" y="42"/>
                          </a:cubicBezTo>
                          <a:cubicBezTo>
                            <a:pt x="25" y="43"/>
                            <a:pt x="25" y="44"/>
                            <a:pt x="25" y="45"/>
                          </a:cubicBezTo>
                          <a:cubicBezTo>
                            <a:pt x="25" y="46"/>
                            <a:pt x="25" y="47"/>
                            <a:pt x="25" y="47"/>
                          </a:cubicBezTo>
                          <a:cubicBezTo>
                            <a:pt x="25" y="47"/>
                            <a:pt x="25" y="47"/>
                            <a:pt x="25" y="47"/>
                          </a:cubicBezTo>
                          <a:cubicBezTo>
                            <a:pt x="25" y="47"/>
                            <a:pt x="25" y="47"/>
                            <a:pt x="25" y="47"/>
                          </a:cubicBezTo>
                          <a:cubicBezTo>
                            <a:pt x="25" y="48"/>
                            <a:pt x="25" y="49"/>
                            <a:pt x="26" y="50"/>
                          </a:cubicBezTo>
                          <a:cubicBezTo>
                            <a:pt x="26" y="51"/>
                            <a:pt x="27" y="51"/>
                            <a:pt x="28" y="52"/>
                          </a:cubicBezTo>
                          <a:cubicBezTo>
                            <a:pt x="39" y="58"/>
                            <a:pt x="51" y="64"/>
                            <a:pt x="62" y="70"/>
                          </a:cubicBezTo>
                          <a:cubicBezTo>
                            <a:pt x="79" y="79"/>
                            <a:pt x="79" y="79"/>
                            <a:pt x="79" y="79"/>
                          </a:cubicBezTo>
                          <a:cubicBezTo>
                            <a:pt x="86" y="83"/>
                            <a:pt x="94" y="88"/>
                            <a:pt x="101" y="92"/>
                          </a:cubicBezTo>
                          <a:cubicBezTo>
                            <a:pt x="102" y="90"/>
                            <a:pt x="102" y="90"/>
                            <a:pt x="102" y="90"/>
                          </a:cubicBezTo>
                          <a:cubicBezTo>
                            <a:pt x="101" y="92"/>
                            <a:pt x="101" y="92"/>
                            <a:pt x="101" y="92"/>
                          </a:cubicBezTo>
                          <a:cubicBezTo>
                            <a:pt x="102" y="92"/>
                            <a:pt x="102" y="92"/>
                            <a:pt x="102" y="92"/>
                          </a:cubicBezTo>
                          <a:cubicBezTo>
                            <a:pt x="102" y="92"/>
                            <a:pt x="102" y="92"/>
                            <a:pt x="102" y="92"/>
                          </a:cubicBezTo>
                          <a:cubicBezTo>
                            <a:pt x="102" y="92"/>
                            <a:pt x="102" y="92"/>
                            <a:pt x="102" y="92"/>
                          </a:cubicBezTo>
                          <a:cubicBezTo>
                            <a:pt x="103" y="92"/>
                            <a:pt x="103" y="92"/>
                            <a:pt x="103" y="92"/>
                          </a:cubicBezTo>
                          <a:cubicBezTo>
                            <a:pt x="104" y="92"/>
                            <a:pt x="104" y="92"/>
                            <a:pt x="104" y="92"/>
                          </a:cubicBezTo>
                          <a:cubicBezTo>
                            <a:pt x="103" y="90"/>
                            <a:pt x="103" y="90"/>
                            <a:pt x="103" y="90"/>
                          </a:cubicBezTo>
                          <a:cubicBezTo>
                            <a:pt x="103" y="92"/>
                            <a:pt x="103" y="92"/>
                            <a:pt x="103" y="92"/>
                          </a:cubicBezTo>
                          <a:cubicBezTo>
                            <a:pt x="103" y="92"/>
                            <a:pt x="103" y="92"/>
                            <a:pt x="103" y="92"/>
                          </a:cubicBezTo>
                          <a:cubicBezTo>
                            <a:pt x="104" y="92"/>
                            <a:pt x="104" y="92"/>
                            <a:pt x="104" y="92"/>
                          </a:cubicBezTo>
                          <a:cubicBezTo>
                            <a:pt x="105" y="92"/>
                            <a:pt x="105" y="92"/>
                            <a:pt x="105" y="92"/>
                          </a:cubicBezTo>
                          <a:cubicBezTo>
                            <a:pt x="105" y="92"/>
                            <a:pt x="105" y="92"/>
                            <a:pt x="105" y="92"/>
                          </a:cubicBezTo>
                          <a:cubicBezTo>
                            <a:pt x="106" y="91"/>
                            <a:pt x="106" y="91"/>
                            <a:pt x="106" y="91"/>
                          </a:cubicBezTo>
                          <a:cubicBezTo>
                            <a:pt x="105" y="90"/>
                            <a:pt x="105" y="90"/>
                            <a:pt x="105" y="90"/>
                          </a:cubicBezTo>
                          <a:cubicBezTo>
                            <a:pt x="106" y="91"/>
                            <a:pt x="106" y="91"/>
                            <a:pt x="106" y="91"/>
                          </a:cubicBezTo>
                          <a:cubicBezTo>
                            <a:pt x="112" y="88"/>
                            <a:pt x="118" y="85"/>
                            <a:pt x="125" y="81"/>
                          </a:cubicBezTo>
                          <a:cubicBezTo>
                            <a:pt x="134" y="76"/>
                            <a:pt x="143" y="71"/>
                            <a:pt x="152" y="66"/>
                          </a:cubicBezTo>
                          <a:cubicBezTo>
                            <a:pt x="161" y="61"/>
                            <a:pt x="170" y="57"/>
                            <a:pt x="179" y="52"/>
                          </a:cubicBezTo>
                          <a:cubicBezTo>
                            <a:pt x="194" y="44"/>
                            <a:pt x="194" y="44"/>
                            <a:pt x="194" y="44"/>
                          </a:cubicBezTo>
                          <a:cubicBezTo>
                            <a:pt x="195" y="43"/>
                            <a:pt x="196" y="43"/>
                            <a:pt x="196" y="42"/>
                          </a:cubicBezTo>
                          <a:cubicBezTo>
                            <a:pt x="197" y="41"/>
                            <a:pt x="197" y="40"/>
                            <a:pt x="197" y="40"/>
                          </a:cubicBezTo>
                          <a:cubicBezTo>
                            <a:pt x="197" y="39"/>
                            <a:pt x="197" y="39"/>
                            <a:pt x="197" y="39"/>
                          </a:cubicBezTo>
                          <a:cubicBezTo>
                            <a:pt x="197" y="39"/>
                            <a:pt x="197" y="39"/>
                            <a:pt x="197" y="39"/>
                          </a:cubicBezTo>
                          <a:cubicBezTo>
                            <a:pt x="197" y="39"/>
                            <a:pt x="197" y="38"/>
                            <a:pt x="197" y="37"/>
                          </a:cubicBezTo>
                          <a:cubicBezTo>
                            <a:pt x="197" y="37"/>
                            <a:pt x="197" y="36"/>
                            <a:pt x="197" y="35"/>
                          </a:cubicBezTo>
                          <a:cubicBezTo>
                            <a:pt x="197" y="35"/>
                            <a:pt x="197" y="35"/>
                            <a:pt x="197" y="35"/>
                          </a:cubicBezTo>
                          <a:cubicBezTo>
                            <a:pt x="197" y="34"/>
                            <a:pt x="197" y="34"/>
                            <a:pt x="197" y="33"/>
                          </a:cubicBezTo>
                          <a:cubicBezTo>
                            <a:pt x="197" y="32"/>
                            <a:pt x="197" y="32"/>
                            <a:pt x="197" y="32"/>
                          </a:cubicBezTo>
                          <a:cubicBezTo>
                            <a:pt x="195" y="32"/>
                            <a:pt x="195" y="32"/>
                            <a:pt x="195" y="32"/>
                          </a:cubicBezTo>
                          <a:cubicBezTo>
                            <a:pt x="195" y="34"/>
                            <a:pt x="195" y="34"/>
                            <a:pt x="195" y="34"/>
                          </a:cubicBezTo>
                          <a:cubicBezTo>
                            <a:pt x="195" y="34"/>
                            <a:pt x="195" y="34"/>
                            <a:pt x="195" y="34"/>
                          </a:cubicBezTo>
                          <a:cubicBezTo>
                            <a:pt x="198" y="35"/>
                            <a:pt x="201" y="36"/>
                            <a:pt x="203" y="38"/>
                          </a:cubicBezTo>
                          <a:cubicBezTo>
                            <a:pt x="204" y="39"/>
                            <a:pt x="206" y="39"/>
                            <a:pt x="207" y="40"/>
                          </a:cubicBezTo>
                          <a:cubicBezTo>
                            <a:pt x="208" y="40"/>
                            <a:pt x="208" y="41"/>
                            <a:pt x="209" y="41"/>
                          </a:cubicBezTo>
                          <a:cubicBezTo>
                            <a:pt x="210" y="42"/>
                            <a:pt x="211" y="42"/>
                            <a:pt x="212" y="43"/>
                          </a:cubicBezTo>
                          <a:cubicBezTo>
                            <a:pt x="213" y="43"/>
                            <a:pt x="213" y="43"/>
                            <a:pt x="213" y="43"/>
                          </a:cubicBezTo>
                          <a:cubicBezTo>
                            <a:pt x="213" y="43"/>
                            <a:pt x="213" y="43"/>
                            <a:pt x="213" y="43"/>
                          </a:cubicBezTo>
                          <a:cubicBezTo>
                            <a:pt x="213" y="43"/>
                            <a:pt x="213" y="43"/>
                            <a:pt x="213" y="43"/>
                          </a:cubicBezTo>
                          <a:cubicBezTo>
                            <a:pt x="213" y="43"/>
                            <a:pt x="213" y="43"/>
                            <a:pt x="213" y="43"/>
                          </a:cubicBezTo>
                          <a:cubicBezTo>
                            <a:pt x="213" y="43"/>
                            <a:pt x="213" y="43"/>
                            <a:pt x="213" y="43"/>
                          </a:cubicBezTo>
                          <a:cubicBezTo>
                            <a:pt x="213" y="43"/>
                            <a:pt x="213" y="43"/>
                            <a:pt x="213" y="43"/>
                          </a:cubicBezTo>
                          <a:cubicBezTo>
                            <a:pt x="214" y="43"/>
                            <a:pt x="214" y="43"/>
                            <a:pt x="214" y="43"/>
                          </a:cubicBezTo>
                          <a:cubicBezTo>
                            <a:pt x="213" y="43"/>
                            <a:pt x="213" y="43"/>
                            <a:pt x="213" y="43"/>
                          </a:cubicBezTo>
                          <a:cubicBezTo>
                            <a:pt x="213" y="43"/>
                            <a:pt x="213" y="43"/>
                            <a:pt x="213" y="43"/>
                          </a:cubicBezTo>
                          <a:cubicBezTo>
                            <a:pt x="214" y="43"/>
                            <a:pt x="214" y="43"/>
                            <a:pt x="214" y="43"/>
                          </a:cubicBezTo>
                          <a:cubicBezTo>
                            <a:pt x="213" y="43"/>
                            <a:pt x="213" y="43"/>
                            <a:pt x="213" y="43"/>
                          </a:cubicBezTo>
                          <a:cubicBezTo>
                            <a:pt x="215" y="43"/>
                            <a:pt x="215" y="43"/>
                            <a:pt x="215" y="43"/>
                          </a:cubicBezTo>
                          <a:cubicBezTo>
                            <a:pt x="213" y="43"/>
                            <a:pt x="213" y="43"/>
                            <a:pt x="213" y="43"/>
                          </a:cubicBezTo>
                          <a:cubicBezTo>
                            <a:pt x="213" y="43"/>
                            <a:pt x="213" y="43"/>
                            <a:pt x="213" y="43"/>
                          </a:cubicBezTo>
                          <a:cubicBezTo>
                            <a:pt x="214" y="43"/>
                            <a:pt x="214" y="43"/>
                            <a:pt x="214" y="43"/>
                          </a:cubicBezTo>
                          <a:cubicBezTo>
                            <a:pt x="213" y="42"/>
                            <a:pt x="213" y="42"/>
                            <a:pt x="213" y="42"/>
                          </a:cubicBezTo>
                          <a:cubicBezTo>
                            <a:pt x="213" y="43"/>
                            <a:pt x="213" y="43"/>
                            <a:pt x="213" y="43"/>
                          </a:cubicBezTo>
                          <a:cubicBezTo>
                            <a:pt x="214" y="43"/>
                            <a:pt x="214" y="43"/>
                            <a:pt x="214" y="43"/>
                          </a:cubicBezTo>
                          <a:cubicBezTo>
                            <a:pt x="213" y="42"/>
                            <a:pt x="213" y="42"/>
                            <a:pt x="213" y="42"/>
                          </a:cubicBezTo>
                          <a:cubicBezTo>
                            <a:pt x="213" y="42"/>
                            <a:pt x="213" y="42"/>
                            <a:pt x="213" y="42"/>
                          </a:cubicBezTo>
                          <a:cubicBezTo>
                            <a:pt x="213" y="42"/>
                            <a:pt x="213" y="42"/>
                            <a:pt x="213" y="42"/>
                          </a:cubicBezTo>
                          <a:cubicBezTo>
                            <a:pt x="213" y="42"/>
                            <a:pt x="213" y="42"/>
                            <a:pt x="213" y="42"/>
                          </a:cubicBezTo>
                          <a:cubicBezTo>
                            <a:pt x="213" y="42"/>
                            <a:pt x="213" y="42"/>
                            <a:pt x="213" y="42"/>
                          </a:cubicBezTo>
                          <a:cubicBezTo>
                            <a:pt x="213" y="42"/>
                            <a:pt x="213" y="42"/>
                            <a:pt x="213" y="42"/>
                          </a:cubicBezTo>
                          <a:cubicBezTo>
                            <a:pt x="213" y="42"/>
                            <a:pt x="213" y="42"/>
                            <a:pt x="213" y="42"/>
                          </a:cubicBezTo>
                          <a:cubicBezTo>
                            <a:pt x="212" y="42"/>
                            <a:pt x="212" y="42"/>
                            <a:pt x="212" y="42"/>
                          </a:cubicBezTo>
                          <a:cubicBezTo>
                            <a:pt x="205" y="46"/>
                            <a:pt x="198" y="50"/>
                            <a:pt x="190" y="54"/>
                          </a:cubicBezTo>
                          <a:cubicBezTo>
                            <a:pt x="174" y="63"/>
                            <a:pt x="157" y="72"/>
                            <a:pt x="141" y="81"/>
                          </a:cubicBezTo>
                          <a:cubicBezTo>
                            <a:pt x="115" y="95"/>
                            <a:pt x="115" y="95"/>
                            <a:pt x="115" y="95"/>
                          </a:cubicBezTo>
                          <a:cubicBezTo>
                            <a:pt x="112" y="97"/>
                            <a:pt x="108" y="99"/>
                            <a:pt x="104" y="101"/>
                          </a:cubicBezTo>
                          <a:cubicBezTo>
                            <a:pt x="104" y="101"/>
                            <a:pt x="104" y="101"/>
                            <a:pt x="103" y="101"/>
                          </a:cubicBezTo>
                          <a:cubicBezTo>
                            <a:pt x="103" y="103"/>
                            <a:pt x="103" y="103"/>
                            <a:pt x="103" y="103"/>
                          </a:cubicBezTo>
                          <a:cubicBezTo>
                            <a:pt x="103" y="105"/>
                            <a:pt x="103" y="105"/>
                            <a:pt x="103" y="105"/>
                          </a:cubicBezTo>
                          <a:cubicBezTo>
                            <a:pt x="104" y="105"/>
                            <a:pt x="105" y="105"/>
                            <a:pt x="106" y="104"/>
                          </a:cubicBezTo>
                          <a:cubicBezTo>
                            <a:pt x="110" y="102"/>
                            <a:pt x="113" y="100"/>
                            <a:pt x="117" y="98"/>
                          </a:cubicBezTo>
                          <a:cubicBezTo>
                            <a:pt x="143" y="85"/>
                            <a:pt x="143" y="85"/>
                            <a:pt x="143" y="85"/>
                          </a:cubicBezTo>
                          <a:cubicBezTo>
                            <a:pt x="159" y="76"/>
                            <a:pt x="176" y="67"/>
                            <a:pt x="192" y="58"/>
                          </a:cubicBezTo>
                          <a:cubicBezTo>
                            <a:pt x="200" y="54"/>
                            <a:pt x="207" y="50"/>
                            <a:pt x="214" y="46"/>
                          </a:cubicBezTo>
                          <a:cubicBezTo>
                            <a:pt x="215" y="46"/>
                            <a:pt x="215" y="45"/>
                            <a:pt x="216" y="45"/>
                          </a:cubicBezTo>
                          <a:cubicBezTo>
                            <a:pt x="216" y="45"/>
                            <a:pt x="217" y="44"/>
                            <a:pt x="217" y="43"/>
                          </a:cubicBezTo>
                          <a:cubicBezTo>
                            <a:pt x="217" y="43"/>
                            <a:pt x="217" y="43"/>
                            <a:pt x="217" y="43"/>
                          </a:cubicBezTo>
                          <a:cubicBezTo>
                            <a:pt x="217" y="43"/>
                            <a:pt x="217" y="43"/>
                            <a:pt x="217" y="43"/>
                          </a:cubicBezTo>
                          <a:cubicBezTo>
                            <a:pt x="217" y="43"/>
                            <a:pt x="217" y="43"/>
                            <a:pt x="217" y="43"/>
                          </a:cubicBezTo>
                          <a:cubicBezTo>
                            <a:pt x="217" y="41"/>
                            <a:pt x="216" y="41"/>
                            <a:pt x="215" y="40"/>
                          </a:cubicBezTo>
                          <a:cubicBezTo>
                            <a:pt x="215" y="40"/>
                            <a:pt x="214" y="39"/>
                            <a:pt x="214" y="39"/>
                          </a:cubicBezTo>
                          <a:cubicBezTo>
                            <a:pt x="213" y="39"/>
                            <a:pt x="212" y="38"/>
                            <a:pt x="211" y="38"/>
                          </a:cubicBezTo>
                          <a:cubicBezTo>
                            <a:pt x="210" y="37"/>
                            <a:pt x="209" y="37"/>
                            <a:pt x="209" y="36"/>
                          </a:cubicBezTo>
                          <a:cubicBezTo>
                            <a:pt x="207" y="36"/>
                            <a:pt x="206" y="35"/>
                            <a:pt x="205" y="34"/>
                          </a:cubicBezTo>
                          <a:cubicBezTo>
                            <a:pt x="203" y="33"/>
                            <a:pt x="200" y="32"/>
                            <a:pt x="197" y="30"/>
                          </a:cubicBezTo>
                          <a:cubicBezTo>
                            <a:pt x="196" y="30"/>
                            <a:pt x="196" y="30"/>
                            <a:pt x="196" y="30"/>
                          </a:cubicBezTo>
                          <a:cubicBezTo>
                            <a:pt x="193" y="29"/>
                            <a:pt x="193" y="29"/>
                            <a:pt x="193" y="29"/>
                          </a:cubicBezTo>
                          <a:cubicBezTo>
                            <a:pt x="193" y="33"/>
                            <a:pt x="193" y="33"/>
                            <a:pt x="193" y="33"/>
                          </a:cubicBezTo>
                          <a:cubicBezTo>
                            <a:pt x="193" y="33"/>
                            <a:pt x="193" y="33"/>
                            <a:pt x="193" y="33"/>
                          </a:cubicBezTo>
                          <a:cubicBezTo>
                            <a:pt x="193" y="33"/>
                            <a:pt x="193" y="34"/>
                            <a:pt x="193" y="35"/>
                          </a:cubicBezTo>
                          <a:cubicBezTo>
                            <a:pt x="193" y="35"/>
                            <a:pt x="193" y="35"/>
                            <a:pt x="193" y="35"/>
                          </a:cubicBezTo>
                          <a:cubicBezTo>
                            <a:pt x="193" y="36"/>
                            <a:pt x="193" y="37"/>
                            <a:pt x="193" y="37"/>
                          </a:cubicBezTo>
                          <a:cubicBezTo>
                            <a:pt x="193" y="38"/>
                            <a:pt x="193" y="39"/>
                            <a:pt x="193" y="39"/>
                          </a:cubicBezTo>
                          <a:cubicBezTo>
                            <a:pt x="193" y="39"/>
                            <a:pt x="193" y="39"/>
                            <a:pt x="193" y="39"/>
                          </a:cubicBezTo>
                          <a:cubicBezTo>
                            <a:pt x="193" y="40"/>
                            <a:pt x="193" y="40"/>
                            <a:pt x="193" y="40"/>
                          </a:cubicBezTo>
                          <a:cubicBezTo>
                            <a:pt x="193" y="40"/>
                            <a:pt x="193" y="40"/>
                            <a:pt x="193" y="40"/>
                          </a:cubicBezTo>
                          <a:cubicBezTo>
                            <a:pt x="193" y="40"/>
                            <a:pt x="193" y="40"/>
                            <a:pt x="193" y="40"/>
                          </a:cubicBezTo>
                          <a:cubicBezTo>
                            <a:pt x="193" y="40"/>
                            <a:pt x="193" y="40"/>
                            <a:pt x="193" y="40"/>
                          </a:cubicBezTo>
                          <a:cubicBezTo>
                            <a:pt x="177" y="48"/>
                            <a:pt x="177" y="48"/>
                            <a:pt x="177" y="48"/>
                          </a:cubicBezTo>
                          <a:cubicBezTo>
                            <a:pt x="168" y="53"/>
                            <a:pt x="159" y="58"/>
                            <a:pt x="150" y="63"/>
                          </a:cubicBezTo>
                          <a:cubicBezTo>
                            <a:pt x="141" y="68"/>
                            <a:pt x="132" y="73"/>
                            <a:pt x="123" y="78"/>
                          </a:cubicBezTo>
                          <a:cubicBezTo>
                            <a:pt x="116" y="81"/>
                            <a:pt x="110" y="85"/>
                            <a:pt x="104" y="88"/>
                          </a:cubicBezTo>
                          <a:cubicBezTo>
                            <a:pt x="104" y="88"/>
                            <a:pt x="104" y="88"/>
                            <a:pt x="104" y="88"/>
                          </a:cubicBezTo>
                          <a:cubicBezTo>
                            <a:pt x="103" y="88"/>
                            <a:pt x="103" y="88"/>
                            <a:pt x="103" y="88"/>
                          </a:cubicBezTo>
                          <a:cubicBezTo>
                            <a:pt x="103" y="88"/>
                            <a:pt x="103" y="88"/>
                            <a:pt x="103" y="88"/>
                          </a:cubicBezTo>
                          <a:cubicBezTo>
                            <a:pt x="104" y="90"/>
                            <a:pt x="104" y="90"/>
                            <a:pt x="104" y="90"/>
                          </a:cubicBezTo>
                          <a:cubicBezTo>
                            <a:pt x="104" y="88"/>
                            <a:pt x="104" y="88"/>
                            <a:pt x="104" y="88"/>
                          </a:cubicBezTo>
                          <a:cubicBezTo>
                            <a:pt x="104" y="88"/>
                            <a:pt x="104" y="88"/>
                            <a:pt x="104" y="88"/>
                          </a:cubicBezTo>
                          <a:cubicBezTo>
                            <a:pt x="103" y="88"/>
                            <a:pt x="103" y="88"/>
                            <a:pt x="103" y="88"/>
                          </a:cubicBezTo>
                          <a:cubicBezTo>
                            <a:pt x="102" y="88"/>
                            <a:pt x="102" y="88"/>
                            <a:pt x="102" y="88"/>
                          </a:cubicBezTo>
                          <a:cubicBezTo>
                            <a:pt x="103" y="90"/>
                            <a:pt x="103" y="90"/>
                            <a:pt x="103" y="90"/>
                          </a:cubicBezTo>
                          <a:cubicBezTo>
                            <a:pt x="104" y="88"/>
                            <a:pt x="104" y="88"/>
                            <a:pt x="104" y="88"/>
                          </a:cubicBezTo>
                          <a:cubicBezTo>
                            <a:pt x="103" y="88"/>
                            <a:pt x="103" y="88"/>
                            <a:pt x="103" y="88"/>
                          </a:cubicBezTo>
                          <a:cubicBezTo>
                            <a:pt x="103" y="88"/>
                            <a:pt x="103" y="88"/>
                            <a:pt x="103" y="88"/>
                          </a:cubicBezTo>
                          <a:cubicBezTo>
                            <a:pt x="103" y="88"/>
                            <a:pt x="103" y="88"/>
                            <a:pt x="103" y="88"/>
                          </a:cubicBezTo>
                          <a:cubicBezTo>
                            <a:pt x="103" y="88"/>
                            <a:pt x="103" y="88"/>
                            <a:pt x="103" y="88"/>
                          </a:cubicBezTo>
                          <a:cubicBezTo>
                            <a:pt x="96" y="84"/>
                            <a:pt x="88" y="80"/>
                            <a:pt x="81" y="76"/>
                          </a:cubicBezTo>
                          <a:cubicBezTo>
                            <a:pt x="64" y="67"/>
                            <a:pt x="64" y="67"/>
                            <a:pt x="64" y="67"/>
                          </a:cubicBezTo>
                          <a:cubicBezTo>
                            <a:pt x="52" y="61"/>
                            <a:pt x="41" y="55"/>
                            <a:pt x="30" y="48"/>
                          </a:cubicBezTo>
                          <a:cubicBezTo>
                            <a:pt x="29" y="48"/>
                            <a:pt x="29" y="48"/>
                            <a:pt x="29" y="48"/>
                          </a:cubicBezTo>
                          <a:cubicBezTo>
                            <a:pt x="29" y="48"/>
                            <a:pt x="29" y="48"/>
                            <a:pt x="29" y="47"/>
                          </a:cubicBezTo>
                          <a:cubicBezTo>
                            <a:pt x="29" y="47"/>
                            <a:pt x="29" y="47"/>
                            <a:pt x="29" y="47"/>
                          </a:cubicBezTo>
                          <a:cubicBezTo>
                            <a:pt x="29" y="47"/>
                            <a:pt x="29" y="47"/>
                            <a:pt x="29" y="47"/>
                          </a:cubicBezTo>
                          <a:cubicBezTo>
                            <a:pt x="29" y="47"/>
                            <a:pt x="29" y="46"/>
                            <a:pt x="29" y="45"/>
                          </a:cubicBezTo>
                          <a:cubicBezTo>
                            <a:pt x="29" y="44"/>
                            <a:pt x="29" y="43"/>
                            <a:pt x="29" y="42"/>
                          </a:cubicBezTo>
                          <a:cubicBezTo>
                            <a:pt x="29" y="41"/>
                            <a:pt x="29" y="39"/>
                            <a:pt x="29" y="37"/>
                          </a:cubicBezTo>
                          <a:cubicBezTo>
                            <a:pt x="27" y="38"/>
                            <a:pt x="27" y="38"/>
                            <a:pt x="27" y="38"/>
                          </a:cubicBezTo>
                          <a:cubicBezTo>
                            <a:pt x="29" y="38"/>
                            <a:pt x="29" y="38"/>
                            <a:pt x="29" y="38"/>
                          </a:cubicBezTo>
                          <a:cubicBezTo>
                            <a:pt x="29" y="37"/>
                            <a:pt x="29" y="37"/>
                            <a:pt x="29" y="37"/>
                          </a:cubicBezTo>
                          <a:cubicBezTo>
                            <a:pt x="27" y="37"/>
                            <a:pt x="27" y="37"/>
                            <a:pt x="27" y="37"/>
                          </a:cubicBezTo>
                          <a:cubicBezTo>
                            <a:pt x="28" y="38"/>
                            <a:pt x="28" y="38"/>
                            <a:pt x="28" y="38"/>
                          </a:cubicBezTo>
                          <a:cubicBezTo>
                            <a:pt x="28" y="37"/>
                            <a:pt x="28" y="37"/>
                            <a:pt x="28" y="37"/>
                          </a:cubicBezTo>
                          <a:cubicBezTo>
                            <a:pt x="28" y="38"/>
                            <a:pt x="28" y="38"/>
                            <a:pt x="28" y="38"/>
                          </a:cubicBezTo>
                          <a:cubicBezTo>
                            <a:pt x="28" y="38"/>
                            <a:pt x="28" y="38"/>
                            <a:pt x="28" y="38"/>
                          </a:cubicBezTo>
                          <a:cubicBezTo>
                            <a:pt x="28" y="37"/>
                            <a:pt x="28" y="37"/>
                            <a:pt x="28" y="37"/>
                          </a:cubicBezTo>
                          <a:cubicBezTo>
                            <a:pt x="28" y="38"/>
                            <a:pt x="28" y="38"/>
                            <a:pt x="28" y="38"/>
                          </a:cubicBezTo>
                          <a:cubicBezTo>
                            <a:pt x="28" y="38"/>
                            <a:pt x="28" y="38"/>
                            <a:pt x="28" y="38"/>
                          </a:cubicBezTo>
                          <a:cubicBezTo>
                            <a:pt x="27" y="38"/>
                            <a:pt x="27" y="38"/>
                            <a:pt x="27" y="38"/>
                          </a:cubicBezTo>
                          <a:cubicBezTo>
                            <a:pt x="28" y="38"/>
                            <a:pt x="28" y="38"/>
                            <a:pt x="28" y="38"/>
                          </a:cubicBezTo>
                          <a:cubicBezTo>
                            <a:pt x="28" y="38"/>
                            <a:pt x="28" y="38"/>
                            <a:pt x="28" y="38"/>
                          </a:cubicBezTo>
                          <a:cubicBezTo>
                            <a:pt x="27" y="38"/>
                            <a:pt x="27" y="38"/>
                            <a:pt x="27" y="38"/>
                          </a:cubicBezTo>
                          <a:cubicBezTo>
                            <a:pt x="28" y="38"/>
                            <a:pt x="28" y="38"/>
                            <a:pt x="28" y="38"/>
                          </a:cubicBezTo>
                          <a:cubicBezTo>
                            <a:pt x="28" y="38"/>
                            <a:pt x="28" y="38"/>
                            <a:pt x="28" y="38"/>
                          </a:cubicBezTo>
                          <a:cubicBezTo>
                            <a:pt x="28" y="39"/>
                            <a:pt x="29" y="39"/>
                            <a:pt x="30" y="40"/>
                          </a:cubicBezTo>
                          <a:cubicBezTo>
                            <a:pt x="30" y="40"/>
                            <a:pt x="30" y="40"/>
                            <a:pt x="30" y="40"/>
                          </a:cubicBezTo>
                          <a:cubicBezTo>
                            <a:pt x="31" y="40"/>
                            <a:pt x="31" y="40"/>
                            <a:pt x="31" y="40"/>
                          </a:cubicBezTo>
                          <a:cubicBezTo>
                            <a:pt x="31" y="40"/>
                            <a:pt x="31" y="40"/>
                            <a:pt x="31" y="40"/>
                          </a:cubicBezTo>
                          <a:cubicBezTo>
                            <a:pt x="31" y="40"/>
                            <a:pt x="31" y="40"/>
                            <a:pt x="31" y="40"/>
                          </a:cubicBezTo>
                          <a:cubicBezTo>
                            <a:pt x="32" y="41"/>
                            <a:pt x="32" y="41"/>
                            <a:pt x="32" y="41"/>
                          </a:cubicBezTo>
                          <a:cubicBezTo>
                            <a:pt x="33" y="41"/>
                            <a:pt x="33" y="41"/>
                            <a:pt x="33" y="41"/>
                          </a:cubicBezTo>
                          <a:cubicBezTo>
                            <a:pt x="34" y="40"/>
                            <a:pt x="34" y="40"/>
                            <a:pt x="35" y="40"/>
                          </a:cubicBezTo>
                          <a:cubicBezTo>
                            <a:pt x="35" y="40"/>
                            <a:pt x="36" y="40"/>
                            <a:pt x="36" y="41"/>
                          </a:cubicBezTo>
                          <a:cubicBezTo>
                            <a:pt x="37" y="41"/>
                            <a:pt x="37" y="41"/>
                            <a:pt x="37" y="41"/>
                          </a:cubicBezTo>
                          <a:cubicBezTo>
                            <a:pt x="38" y="42"/>
                            <a:pt x="38" y="42"/>
                            <a:pt x="38" y="42"/>
                          </a:cubicBezTo>
                          <a:cubicBezTo>
                            <a:pt x="54" y="33"/>
                            <a:pt x="54" y="33"/>
                            <a:pt x="54" y="33"/>
                          </a:cubicBezTo>
                          <a:cubicBezTo>
                            <a:pt x="64" y="28"/>
                            <a:pt x="74" y="23"/>
                            <a:pt x="84" y="18"/>
                          </a:cubicBezTo>
                          <a:cubicBezTo>
                            <a:pt x="83" y="16"/>
                            <a:pt x="83" y="16"/>
                            <a:pt x="83" y="16"/>
                          </a:cubicBezTo>
                          <a:cubicBezTo>
                            <a:pt x="84" y="18"/>
                            <a:pt x="84" y="18"/>
                            <a:pt x="84" y="18"/>
                          </a:cubicBezTo>
                          <a:cubicBezTo>
                            <a:pt x="84" y="18"/>
                            <a:pt x="84" y="18"/>
                            <a:pt x="84" y="18"/>
                          </a:cubicBezTo>
                          <a:cubicBezTo>
                            <a:pt x="83" y="16"/>
                            <a:pt x="83" y="16"/>
                            <a:pt x="83" y="16"/>
                          </a:cubicBezTo>
                          <a:cubicBezTo>
                            <a:pt x="84" y="18"/>
                            <a:pt x="84" y="18"/>
                            <a:pt x="84" y="18"/>
                          </a:cubicBezTo>
                          <a:cubicBezTo>
                            <a:pt x="84" y="17"/>
                            <a:pt x="85" y="17"/>
                            <a:pt x="86" y="17"/>
                          </a:cubicBezTo>
                          <a:cubicBezTo>
                            <a:pt x="86" y="16"/>
                            <a:pt x="87" y="15"/>
                            <a:pt x="87" y="14"/>
                          </a:cubicBezTo>
                          <a:cubicBezTo>
                            <a:pt x="87" y="14"/>
                            <a:pt x="87" y="14"/>
                            <a:pt x="87" y="14"/>
                          </a:cubicBezTo>
                          <a:cubicBezTo>
                            <a:pt x="87" y="14"/>
                            <a:pt x="87" y="14"/>
                            <a:pt x="87" y="14"/>
                          </a:cubicBezTo>
                          <a:cubicBezTo>
                            <a:pt x="87" y="13"/>
                            <a:pt x="87" y="13"/>
                            <a:pt x="87" y="13"/>
                          </a:cubicBezTo>
                          <a:cubicBezTo>
                            <a:pt x="87" y="13"/>
                            <a:pt x="87" y="12"/>
                            <a:pt x="87" y="11"/>
                          </a:cubicBezTo>
                          <a:cubicBezTo>
                            <a:pt x="87" y="11"/>
                            <a:pt x="87" y="11"/>
                            <a:pt x="87" y="11"/>
                          </a:cubicBezTo>
                          <a:cubicBezTo>
                            <a:pt x="87" y="10"/>
                            <a:pt x="87" y="9"/>
                            <a:pt x="87" y="8"/>
                          </a:cubicBezTo>
                          <a:cubicBezTo>
                            <a:pt x="87" y="7"/>
                            <a:pt x="87" y="5"/>
                            <a:pt x="86" y="4"/>
                          </a:cubicBezTo>
                          <a:cubicBezTo>
                            <a:pt x="86" y="3"/>
                            <a:pt x="86" y="3"/>
                            <a:pt x="86" y="3"/>
                          </a:cubicBezTo>
                          <a:cubicBezTo>
                            <a:pt x="86" y="0"/>
                            <a:pt x="86" y="0"/>
                            <a:pt x="86" y="0"/>
                          </a:cubicBezTo>
                          <a:cubicBezTo>
                            <a:pt x="74" y="7"/>
                            <a:pt x="74" y="7"/>
                            <a:pt x="74" y="7"/>
                          </a:cubicBezTo>
                          <a:cubicBezTo>
                            <a:pt x="66" y="11"/>
                            <a:pt x="59" y="15"/>
                            <a:pt x="51" y="19"/>
                          </a:cubicBezTo>
                          <a:cubicBezTo>
                            <a:pt x="46" y="22"/>
                            <a:pt x="40" y="25"/>
                            <a:pt x="34" y="28"/>
                          </a:cubicBezTo>
                          <a:cubicBezTo>
                            <a:pt x="19" y="37"/>
                            <a:pt x="19" y="37"/>
                            <a:pt x="19" y="37"/>
                          </a:cubicBezTo>
                          <a:cubicBezTo>
                            <a:pt x="13" y="39"/>
                            <a:pt x="8" y="42"/>
                            <a:pt x="3" y="45"/>
                          </a:cubicBezTo>
                          <a:cubicBezTo>
                            <a:pt x="2" y="45"/>
                            <a:pt x="2" y="46"/>
                            <a:pt x="1" y="46"/>
                          </a:cubicBezTo>
                          <a:cubicBezTo>
                            <a:pt x="1" y="46"/>
                            <a:pt x="0" y="47"/>
                            <a:pt x="0" y="48"/>
                          </a:cubicBezTo>
                          <a:cubicBezTo>
                            <a:pt x="0" y="48"/>
                            <a:pt x="0" y="48"/>
                            <a:pt x="0" y="48"/>
                          </a:cubicBezTo>
                          <a:cubicBezTo>
                            <a:pt x="2" y="48"/>
                            <a:pt x="2" y="48"/>
                            <a:pt x="2" y="48"/>
                          </a:cubicBezTo>
                          <a:cubicBezTo>
                            <a:pt x="0" y="48"/>
                            <a:pt x="0" y="48"/>
                            <a:pt x="0" y="48"/>
                          </a:cubicBezTo>
                          <a:cubicBezTo>
                            <a:pt x="0" y="49"/>
                            <a:pt x="1" y="50"/>
                            <a:pt x="2" y="51"/>
                          </a:cubicBezTo>
                          <a:cubicBezTo>
                            <a:pt x="2" y="51"/>
                            <a:pt x="3" y="51"/>
                            <a:pt x="3" y="52"/>
                          </a:cubicBezTo>
                          <a:cubicBezTo>
                            <a:pt x="4" y="52"/>
                            <a:pt x="6" y="53"/>
                            <a:pt x="8" y="54"/>
                          </a:cubicBezTo>
                          <a:cubicBezTo>
                            <a:pt x="8" y="54"/>
                            <a:pt x="8" y="54"/>
                            <a:pt x="8" y="54"/>
                          </a:cubicBezTo>
                          <a:cubicBezTo>
                            <a:pt x="8" y="54"/>
                            <a:pt x="9" y="55"/>
                            <a:pt x="9" y="55"/>
                          </a:cubicBezTo>
                          <a:cubicBezTo>
                            <a:pt x="22" y="62"/>
                            <a:pt x="22" y="62"/>
                            <a:pt x="22" y="62"/>
                          </a:cubicBezTo>
                          <a:cubicBezTo>
                            <a:pt x="48" y="76"/>
                            <a:pt x="74" y="90"/>
                            <a:pt x="100" y="104"/>
                          </a:cubicBezTo>
                          <a:cubicBezTo>
                            <a:pt x="101" y="105"/>
                            <a:pt x="102" y="105"/>
                            <a:pt x="103" y="105"/>
                          </a:cubicBezTo>
                          <a:lnTo>
                            <a:pt x="103" y="103"/>
                          </a:lnTo>
                          <a:close/>
                          <a:moveTo>
                            <a:pt x="4" y="48"/>
                          </a:moveTo>
                          <a:cubicBezTo>
                            <a:pt x="3" y="50"/>
                            <a:pt x="3" y="50"/>
                            <a:pt x="3" y="50"/>
                          </a:cubicBezTo>
                          <a:cubicBezTo>
                            <a:pt x="3" y="50"/>
                            <a:pt x="3" y="50"/>
                            <a:pt x="3" y="50"/>
                          </a:cubicBezTo>
                          <a:cubicBezTo>
                            <a:pt x="4" y="50"/>
                            <a:pt x="4" y="50"/>
                            <a:pt x="4" y="50"/>
                          </a:cubicBezTo>
                          <a:cubicBezTo>
                            <a:pt x="4" y="50"/>
                            <a:pt x="4" y="50"/>
                            <a:pt x="4" y="50"/>
                          </a:cubicBezTo>
                          <a:cubicBezTo>
                            <a:pt x="5" y="51"/>
                            <a:pt x="7" y="52"/>
                            <a:pt x="8" y="53"/>
                          </a:cubicBezTo>
                          <a:cubicBezTo>
                            <a:pt x="9" y="53"/>
                            <a:pt x="9" y="54"/>
                            <a:pt x="10" y="54"/>
                          </a:cubicBezTo>
                          <a:cubicBezTo>
                            <a:pt x="22" y="61"/>
                            <a:pt x="22" y="61"/>
                            <a:pt x="22" y="61"/>
                          </a:cubicBezTo>
                          <a:cubicBezTo>
                            <a:pt x="49" y="75"/>
                            <a:pt x="75" y="89"/>
                            <a:pt x="101" y="103"/>
                          </a:cubicBezTo>
                          <a:cubicBezTo>
                            <a:pt x="102" y="104"/>
                            <a:pt x="102" y="104"/>
                            <a:pt x="103" y="104"/>
                          </a:cubicBezTo>
                          <a:cubicBezTo>
                            <a:pt x="104" y="104"/>
                            <a:pt x="105" y="104"/>
                            <a:pt x="106" y="103"/>
                          </a:cubicBezTo>
                          <a:cubicBezTo>
                            <a:pt x="109" y="101"/>
                            <a:pt x="113" y="99"/>
                            <a:pt x="116" y="97"/>
                          </a:cubicBezTo>
                          <a:cubicBezTo>
                            <a:pt x="142" y="83"/>
                            <a:pt x="142" y="83"/>
                            <a:pt x="142" y="83"/>
                          </a:cubicBezTo>
                          <a:cubicBezTo>
                            <a:pt x="159" y="74"/>
                            <a:pt x="175" y="65"/>
                            <a:pt x="192" y="57"/>
                          </a:cubicBezTo>
                          <a:cubicBezTo>
                            <a:pt x="199" y="52"/>
                            <a:pt x="206" y="49"/>
                            <a:pt x="213" y="45"/>
                          </a:cubicBezTo>
                          <a:cubicBezTo>
                            <a:pt x="214" y="45"/>
                            <a:pt x="214" y="45"/>
                            <a:pt x="214" y="45"/>
                          </a:cubicBezTo>
                          <a:cubicBezTo>
                            <a:pt x="214" y="44"/>
                            <a:pt x="214" y="44"/>
                            <a:pt x="214" y="44"/>
                          </a:cubicBezTo>
                          <a:cubicBezTo>
                            <a:pt x="217" y="43"/>
                            <a:pt x="217" y="43"/>
                            <a:pt x="217" y="43"/>
                          </a:cubicBezTo>
                          <a:cubicBezTo>
                            <a:pt x="213" y="41"/>
                            <a:pt x="213" y="41"/>
                            <a:pt x="213" y="41"/>
                          </a:cubicBezTo>
                          <a:cubicBezTo>
                            <a:pt x="213" y="40"/>
                            <a:pt x="213" y="40"/>
                            <a:pt x="213" y="40"/>
                          </a:cubicBezTo>
                          <a:cubicBezTo>
                            <a:pt x="212" y="40"/>
                            <a:pt x="211" y="39"/>
                            <a:pt x="210" y="39"/>
                          </a:cubicBezTo>
                          <a:cubicBezTo>
                            <a:pt x="210" y="38"/>
                            <a:pt x="209" y="38"/>
                            <a:pt x="208" y="38"/>
                          </a:cubicBezTo>
                          <a:cubicBezTo>
                            <a:pt x="207" y="37"/>
                            <a:pt x="206" y="36"/>
                            <a:pt x="204" y="36"/>
                          </a:cubicBezTo>
                          <a:cubicBezTo>
                            <a:pt x="202" y="34"/>
                            <a:pt x="200" y="33"/>
                            <a:pt x="197" y="32"/>
                          </a:cubicBezTo>
                          <a:cubicBezTo>
                            <a:pt x="195" y="31"/>
                            <a:pt x="195" y="31"/>
                            <a:pt x="195" y="31"/>
                          </a:cubicBezTo>
                          <a:cubicBezTo>
                            <a:pt x="195" y="35"/>
                            <a:pt x="195" y="35"/>
                            <a:pt x="195" y="35"/>
                          </a:cubicBezTo>
                          <a:cubicBezTo>
                            <a:pt x="195" y="35"/>
                            <a:pt x="195" y="35"/>
                            <a:pt x="195" y="35"/>
                          </a:cubicBezTo>
                          <a:cubicBezTo>
                            <a:pt x="195" y="36"/>
                            <a:pt x="195" y="37"/>
                            <a:pt x="195" y="37"/>
                          </a:cubicBezTo>
                          <a:cubicBezTo>
                            <a:pt x="195" y="38"/>
                            <a:pt x="195" y="39"/>
                            <a:pt x="195" y="39"/>
                          </a:cubicBezTo>
                          <a:cubicBezTo>
                            <a:pt x="195" y="39"/>
                            <a:pt x="195" y="39"/>
                            <a:pt x="195" y="39"/>
                          </a:cubicBezTo>
                          <a:cubicBezTo>
                            <a:pt x="195" y="39"/>
                            <a:pt x="195" y="39"/>
                            <a:pt x="195" y="39"/>
                          </a:cubicBezTo>
                          <a:cubicBezTo>
                            <a:pt x="195" y="40"/>
                            <a:pt x="194" y="40"/>
                            <a:pt x="194" y="41"/>
                          </a:cubicBezTo>
                          <a:cubicBezTo>
                            <a:pt x="194" y="41"/>
                            <a:pt x="194" y="41"/>
                            <a:pt x="193" y="41"/>
                          </a:cubicBezTo>
                          <a:cubicBezTo>
                            <a:pt x="178" y="50"/>
                            <a:pt x="178" y="50"/>
                            <a:pt x="178" y="50"/>
                          </a:cubicBezTo>
                          <a:cubicBezTo>
                            <a:pt x="169" y="54"/>
                            <a:pt x="160" y="59"/>
                            <a:pt x="151" y="64"/>
                          </a:cubicBezTo>
                          <a:cubicBezTo>
                            <a:pt x="142" y="69"/>
                            <a:pt x="133" y="74"/>
                            <a:pt x="123" y="79"/>
                          </a:cubicBezTo>
                          <a:cubicBezTo>
                            <a:pt x="117" y="82"/>
                            <a:pt x="111" y="86"/>
                            <a:pt x="104" y="89"/>
                          </a:cubicBezTo>
                          <a:cubicBezTo>
                            <a:pt x="104" y="89"/>
                            <a:pt x="104" y="89"/>
                            <a:pt x="104" y="89"/>
                          </a:cubicBezTo>
                          <a:cubicBezTo>
                            <a:pt x="104" y="89"/>
                            <a:pt x="104" y="89"/>
                            <a:pt x="104" y="89"/>
                          </a:cubicBezTo>
                          <a:cubicBezTo>
                            <a:pt x="104" y="89"/>
                            <a:pt x="104" y="89"/>
                            <a:pt x="104" y="89"/>
                          </a:cubicBezTo>
                          <a:cubicBezTo>
                            <a:pt x="104" y="89"/>
                            <a:pt x="104" y="89"/>
                            <a:pt x="104" y="89"/>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3" y="89"/>
                            <a:pt x="103" y="89"/>
                            <a:pt x="103" y="89"/>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89"/>
                            <a:pt x="103" y="89"/>
                            <a:pt x="103" y="89"/>
                          </a:cubicBezTo>
                          <a:cubicBezTo>
                            <a:pt x="103" y="89"/>
                            <a:pt x="103" y="89"/>
                            <a:pt x="103" y="89"/>
                          </a:cubicBezTo>
                          <a:cubicBezTo>
                            <a:pt x="103" y="89"/>
                            <a:pt x="103" y="89"/>
                            <a:pt x="103" y="89"/>
                          </a:cubicBezTo>
                          <a:cubicBezTo>
                            <a:pt x="103" y="89"/>
                            <a:pt x="103" y="89"/>
                            <a:pt x="103" y="89"/>
                          </a:cubicBezTo>
                          <a:cubicBezTo>
                            <a:pt x="103" y="89"/>
                            <a:pt x="103" y="89"/>
                            <a:pt x="103" y="89"/>
                          </a:cubicBezTo>
                          <a:cubicBezTo>
                            <a:pt x="95" y="85"/>
                            <a:pt x="87" y="81"/>
                            <a:pt x="80" y="77"/>
                          </a:cubicBezTo>
                          <a:cubicBezTo>
                            <a:pt x="63" y="68"/>
                            <a:pt x="63" y="68"/>
                            <a:pt x="63" y="68"/>
                          </a:cubicBezTo>
                          <a:cubicBezTo>
                            <a:pt x="52" y="62"/>
                            <a:pt x="40" y="56"/>
                            <a:pt x="29" y="50"/>
                          </a:cubicBezTo>
                          <a:cubicBezTo>
                            <a:pt x="28" y="49"/>
                            <a:pt x="28" y="49"/>
                            <a:pt x="28" y="49"/>
                          </a:cubicBezTo>
                          <a:cubicBezTo>
                            <a:pt x="28" y="48"/>
                            <a:pt x="28" y="48"/>
                            <a:pt x="28" y="47"/>
                          </a:cubicBezTo>
                          <a:cubicBezTo>
                            <a:pt x="28" y="47"/>
                            <a:pt x="28" y="47"/>
                            <a:pt x="28" y="47"/>
                          </a:cubicBezTo>
                          <a:cubicBezTo>
                            <a:pt x="28" y="47"/>
                            <a:pt x="28" y="47"/>
                            <a:pt x="28" y="47"/>
                          </a:cubicBezTo>
                          <a:cubicBezTo>
                            <a:pt x="28" y="47"/>
                            <a:pt x="28" y="47"/>
                            <a:pt x="28" y="47"/>
                          </a:cubicBezTo>
                          <a:cubicBezTo>
                            <a:pt x="28" y="47"/>
                            <a:pt x="28" y="47"/>
                            <a:pt x="28" y="47"/>
                          </a:cubicBezTo>
                          <a:cubicBezTo>
                            <a:pt x="28" y="47"/>
                            <a:pt x="28" y="47"/>
                            <a:pt x="28" y="47"/>
                          </a:cubicBezTo>
                          <a:cubicBezTo>
                            <a:pt x="28" y="47"/>
                            <a:pt x="28" y="47"/>
                            <a:pt x="28" y="47"/>
                          </a:cubicBezTo>
                          <a:cubicBezTo>
                            <a:pt x="28" y="47"/>
                            <a:pt x="28" y="47"/>
                            <a:pt x="28" y="47"/>
                          </a:cubicBezTo>
                          <a:cubicBezTo>
                            <a:pt x="28" y="47"/>
                            <a:pt x="28" y="46"/>
                            <a:pt x="28" y="45"/>
                          </a:cubicBezTo>
                          <a:cubicBezTo>
                            <a:pt x="28" y="44"/>
                            <a:pt x="28" y="43"/>
                            <a:pt x="28" y="42"/>
                          </a:cubicBezTo>
                          <a:cubicBezTo>
                            <a:pt x="28" y="41"/>
                            <a:pt x="28" y="39"/>
                            <a:pt x="27" y="37"/>
                          </a:cubicBezTo>
                          <a:cubicBezTo>
                            <a:pt x="27" y="37"/>
                            <a:pt x="27" y="37"/>
                            <a:pt x="27" y="37"/>
                          </a:cubicBezTo>
                          <a:cubicBezTo>
                            <a:pt x="27" y="37"/>
                            <a:pt x="27" y="37"/>
                            <a:pt x="27" y="37"/>
                          </a:cubicBezTo>
                          <a:cubicBezTo>
                            <a:pt x="27" y="37"/>
                            <a:pt x="27" y="37"/>
                            <a:pt x="27" y="37"/>
                          </a:cubicBezTo>
                          <a:cubicBezTo>
                            <a:pt x="28" y="33"/>
                            <a:pt x="28" y="33"/>
                            <a:pt x="28" y="33"/>
                          </a:cubicBezTo>
                          <a:cubicBezTo>
                            <a:pt x="19" y="38"/>
                            <a:pt x="19" y="38"/>
                            <a:pt x="19" y="38"/>
                          </a:cubicBezTo>
                          <a:cubicBezTo>
                            <a:pt x="14" y="41"/>
                            <a:pt x="9" y="43"/>
                            <a:pt x="3" y="46"/>
                          </a:cubicBezTo>
                          <a:cubicBezTo>
                            <a:pt x="3" y="46"/>
                            <a:pt x="3" y="46"/>
                            <a:pt x="3" y="46"/>
                          </a:cubicBezTo>
                          <a:cubicBezTo>
                            <a:pt x="3" y="47"/>
                            <a:pt x="3" y="47"/>
                            <a:pt x="3" y="47"/>
                          </a:cubicBezTo>
                          <a:cubicBezTo>
                            <a:pt x="0" y="48"/>
                            <a:pt x="0" y="48"/>
                            <a:pt x="0" y="48"/>
                          </a:cubicBezTo>
                          <a:cubicBezTo>
                            <a:pt x="3" y="50"/>
                            <a:pt x="3" y="50"/>
                            <a:pt x="3" y="50"/>
                          </a:cubicBezTo>
                          <a:cubicBezTo>
                            <a:pt x="4" y="48"/>
                            <a:pt x="4" y="48"/>
                            <a:pt x="4" y="48"/>
                          </a:cubicBezTo>
                          <a:cubicBezTo>
                            <a:pt x="5" y="50"/>
                            <a:pt x="5" y="50"/>
                            <a:pt x="5" y="50"/>
                          </a:cubicBezTo>
                          <a:cubicBezTo>
                            <a:pt x="5" y="50"/>
                            <a:pt x="5" y="50"/>
                            <a:pt x="5" y="50"/>
                          </a:cubicBezTo>
                          <a:cubicBezTo>
                            <a:pt x="4" y="48"/>
                            <a:pt x="4" y="48"/>
                            <a:pt x="4" y="48"/>
                          </a:cubicBezTo>
                          <a:cubicBezTo>
                            <a:pt x="5" y="50"/>
                            <a:pt x="5" y="50"/>
                            <a:pt x="5" y="50"/>
                          </a:cubicBezTo>
                          <a:cubicBezTo>
                            <a:pt x="11" y="47"/>
                            <a:pt x="16" y="44"/>
                            <a:pt x="21" y="41"/>
                          </a:cubicBezTo>
                          <a:cubicBezTo>
                            <a:pt x="26" y="39"/>
                            <a:pt x="26" y="39"/>
                            <a:pt x="26" y="39"/>
                          </a:cubicBezTo>
                          <a:cubicBezTo>
                            <a:pt x="25" y="37"/>
                            <a:pt x="25" y="37"/>
                            <a:pt x="25" y="37"/>
                          </a:cubicBezTo>
                          <a:cubicBezTo>
                            <a:pt x="23" y="36"/>
                            <a:pt x="23" y="36"/>
                            <a:pt x="23" y="36"/>
                          </a:cubicBezTo>
                          <a:cubicBezTo>
                            <a:pt x="23" y="37"/>
                            <a:pt x="23" y="37"/>
                            <a:pt x="23" y="37"/>
                          </a:cubicBezTo>
                          <a:cubicBezTo>
                            <a:pt x="23" y="38"/>
                            <a:pt x="23" y="38"/>
                            <a:pt x="23" y="38"/>
                          </a:cubicBezTo>
                          <a:cubicBezTo>
                            <a:pt x="23" y="38"/>
                            <a:pt x="23" y="38"/>
                            <a:pt x="23" y="38"/>
                          </a:cubicBezTo>
                          <a:cubicBezTo>
                            <a:pt x="24" y="40"/>
                            <a:pt x="24" y="41"/>
                            <a:pt x="24" y="42"/>
                          </a:cubicBezTo>
                          <a:cubicBezTo>
                            <a:pt x="24" y="43"/>
                            <a:pt x="24" y="44"/>
                            <a:pt x="24" y="45"/>
                          </a:cubicBezTo>
                          <a:cubicBezTo>
                            <a:pt x="24" y="46"/>
                            <a:pt x="24" y="47"/>
                            <a:pt x="24" y="47"/>
                          </a:cubicBezTo>
                          <a:cubicBezTo>
                            <a:pt x="26" y="47"/>
                            <a:pt x="26" y="47"/>
                            <a:pt x="26" y="47"/>
                          </a:cubicBezTo>
                          <a:cubicBezTo>
                            <a:pt x="24" y="47"/>
                            <a:pt x="24" y="47"/>
                            <a:pt x="24" y="47"/>
                          </a:cubicBezTo>
                          <a:cubicBezTo>
                            <a:pt x="24" y="47"/>
                            <a:pt x="24" y="47"/>
                            <a:pt x="24" y="47"/>
                          </a:cubicBezTo>
                          <a:cubicBezTo>
                            <a:pt x="24" y="49"/>
                            <a:pt x="24" y="50"/>
                            <a:pt x="24" y="51"/>
                          </a:cubicBezTo>
                          <a:cubicBezTo>
                            <a:pt x="25" y="52"/>
                            <a:pt x="26" y="53"/>
                            <a:pt x="27" y="53"/>
                          </a:cubicBezTo>
                          <a:cubicBezTo>
                            <a:pt x="39" y="59"/>
                            <a:pt x="50" y="65"/>
                            <a:pt x="61" y="72"/>
                          </a:cubicBezTo>
                          <a:cubicBezTo>
                            <a:pt x="78" y="81"/>
                            <a:pt x="78" y="81"/>
                            <a:pt x="78" y="81"/>
                          </a:cubicBezTo>
                          <a:cubicBezTo>
                            <a:pt x="86" y="85"/>
                            <a:pt x="93" y="89"/>
                            <a:pt x="101" y="93"/>
                          </a:cubicBezTo>
                          <a:cubicBezTo>
                            <a:pt x="102" y="91"/>
                            <a:pt x="102" y="91"/>
                            <a:pt x="102" y="91"/>
                          </a:cubicBezTo>
                          <a:cubicBezTo>
                            <a:pt x="101" y="93"/>
                            <a:pt x="101" y="93"/>
                            <a:pt x="101" y="93"/>
                          </a:cubicBezTo>
                          <a:cubicBezTo>
                            <a:pt x="101" y="93"/>
                            <a:pt x="101" y="93"/>
                            <a:pt x="101" y="93"/>
                          </a:cubicBezTo>
                          <a:cubicBezTo>
                            <a:pt x="102" y="91"/>
                            <a:pt x="102" y="91"/>
                            <a:pt x="102" y="91"/>
                          </a:cubicBezTo>
                          <a:cubicBezTo>
                            <a:pt x="101" y="93"/>
                            <a:pt x="101" y="93"/>
                            <a:pt x="101" y="93"/>
                          </a:cubicBezTo>
                          <a:cubicBezTo>
                            <a:pt x="101" y="93"/>
                            <a:pt x="102" y="94"/>
                            <a:pt x="103" y="94"/>
                          </a:cubicBezTo>
                          <a:cubicBezTo>
                            <a:pt x="104" y="93"/>
                            <a:pt x="104" y="93"/>
                            <a:pt x="104" y="93"/>
                          </a:cubicBezTo>
                          <a:cubicBezTo>
                            <a:pt x="103" y="92"/>
                            <a:pt x="103" y="92"/>
                            <a:pt x="103" y="92"/>
                          </a:cubicBezTo>
                          <a:cubicBezTo>
                            <a:pt x="103" y="93"/>
                            <a:pt x="103" y="93"/>
                            <a:pt x="103" y="93"/>
                          </a:cubicBezTo>
                          <a:cubicBezTo>
                            <a:pt x="104" y="94"/>
                            <a:pt x="104" y="94"/>
                            <a:pt x="104" y="94"/>
                          </a:cubicBezTo>
                          <a:cubicBezTo>
                            <a:pt x="105" y="94"/>
                            <a:pt x="106" y="93"/>
                            <a:pt x="106" y="93"/>
                          </a:cubicBezTo>
                          <a:cubicBezTo>
                            <a:pt x="105" y="91"/>
                            <a:pt x="105" y="91"/>
                            <a:pt x="105" y="91"/>
                          </a:cubicBezTo>
                          <a:cubicBezTo>
                            <a:pt x="106" y="93"/>
                            <a:pt x="106" y="93"/>
                            <a:pt x="106" y="93"/>
                          </a:cubicBezTo>
                          <a:cubicBezTo>
                            <a:pt x="106" y="93"/>
                            <a:pt x="106" y="93"/>
                            <a:pt x="106" y="93"/>
                          </a:cubicBezTo>
                          <a:cubicBezTo>
                            <a:pt x="105" y="91"/>
                            <a:pt x="105" y="91"/>
                            <a:pt x="105" y="91"/>
                          </a:cubicBezTo>
                          <a:cubicBezTo>
                            <a:pt x="106" y="93"/>
                            <a:pt x="106" y="93"/>
                            <a:pt x="106" y="93"/>
                          </a:cubicBezTo>
                          <a:cubicBezTo>
                            <a:pt x="113" y="89"/>
                            <a:pt x="119" y="86"/>
                            <a:pt x="125" y="82"/>
                          </a:cubicBezTo>
                          <a:cubicBezTo>
                            <a:pt x="134" y="77"/>
                            <a:pt x="144" y="72"/>
                            <a:pt x="153" y="67"/>
                          </a:cubicBezTo>
                          <a:cubicBezTo>
                            <a:pt x="162" y="63"/>
                            <a:pt x="171" y="58"/>
                            <a:pt x="180" y="53"/>
                          </a:cubicBezTo>
                          <a:cubicBezTo>
                            <a:pt x="195" y="45"/>
                            <a:pt x="195" y="45"/>
                            <a:pt x="195" y="45"/>
                          </a:cubicBezTo>
                          <a:cubicBezTo>
                            <a:pt x="196" y="44"/>
                            <a:pt x="197" y="44"/>
                            <a:pt x="197" y="43"/>
                          </a:cubicBezTo>
                          <a:cubicBezTo>
                            <a:pt x="198" y="42"/>
                            <a:pt x="199" y="41"/>
                            <a:pt x="199" y="39"/>
                          </a:cubicBezTo>
                          <a:cubicBezTo>
                            <a:pt x="199" y="39"/>
                            <a:pt x="199" y="39"/>
                            <a:pt x="199" y="39"/>
                          </a:cubicBezTo>
                          <a:cubicBezTo>
                            <a:pt x="199" y="39"/>
                            <a:pt x="199" y="39"/>
                            <a:pt x="199" y="39"/>
                          </a:cubicBezTo>
                          <a:cubicBezTo>
                            <a:pt x="199" y="39"/>
                            <a:pt x="199" y="38"/>
                            <a:pt x="199" y="37"/>
                          </a:cubicBezTo>
                          <a:cubicBezTo>
                            <a:pt x="199" y="37"/>
                            <a:pt x="199" y="36"/>
                            <a:pt x="199" y="35"/>
                          </a:cubicBezTo>
                          <a:cubicBezTo>
                            <a:pt x="199" y="35"/>
                            <a:pt x="199" y="35"/>
                            <a:pt x="199" y="35"/>
                          </a:cubicBezTo>
                          <a:cubicBezTo>
                            <a:pt x="199" y="34"/>
                            <a:pt x="199" y="34"/>
                            <a:pt x="199" y="34"/>
                          </a:cubicBezTo>
                          <a:cubicBezTo>
                            <a:pt x="197" y="34"/>
                            <a:pt x="197" y="34"/>
                            <a:pt x="197" y="34"/>
                          </a:cubicBezTo>
                          <a:cubicBezTo>
                            <a:pt x="196" y="36"/>
                            <a:pt x="196" y="36"/>
                            <a:pt x="196" y="36"/>
                          </a:cubicBezTo>
                          <a:cubicBezTo>
                            <a:pt x="198" y="37"/>
                            <a:pt x="200" y="38"/>
                            <a:pt x="202" y="39"/>
                          </a:cubicBezTo>
                          <a:cubicBezTo>
                            <a:pt x="204" y="40"/>
                            <a:pt x="205" y="40"/>
                            <a:pt x="206" y="41"/>
                          </a:cubicBezTo>
                          <a:cubicBezTo>
                            <a:pt x="207" y="42"/>
                            <a:pt x="208" y="42"/>
                            <a:pt x="208" y="42"/>
                          </a:cubicBezTo>
                          <a:cubicBezTo>
                            <a:pt x="209" y="43"/>
                            <a:pt x="211" y="43"/>
                            <a:pt x="212" y="44"/>
                          </a:cubicBezTo>
                          <a:cubicBezTo>
                            <a:pt x="213" y="42"/>
                            <a:pt x="213" y="42"/>
                            <a:pt x="213" y="42"/>
                          </a:cubicBezTo>
                          <a:cubicBezTo>
                            <a:pt x="212" y="44"/>
                            <a:pt x="212" y="44"/>
                            <a:pt x="212" y="44"/>
                          </a:cubicBezTo>
                          <a:cubicBezTo>
                            <a:pt x="212" y="44"/>
                            <a:pt x="212" y="44"/>
                            <a:pt x="212" y="44"/>
                          </a:cubicBezTo>
                          <a:cubicBezTo>
                            <a:pt x="213" y="43"/>
                            <a:pt x="213" y="43"/>
                            <a:pt x="213" y="43"/>
                          </a:cubicBezTo>
                          <a:cubicBezTo>
                            <a:pt x="212" y="41"/>
                            <a:pt x="212" y="41"/>
                            <a:pt x="212" y="41"/>
                          </a:cubicBezTo>
                          <a:cubicBezTo>
                            <a:pt x="212" y="41"/>
                            <a:pt x="212" y="41"/>
                            <a:pt x="212" y="41"/>
                          </a:cubicBezTo>
                          <a:cubicBezTo>
                            <a:pt x="213" y="43"/>
                            <a:pt x="213" y="43"/>
                            <a:pt x="213" y="43"/>
                          </a:cubicBezTo>
                          <a:cubicBezTo>
                            <a:pt x="212" y="41"/>
                            <a:pt x="212" y="41"/>
                            <a:pt x="212" y="41"/>
                          </a:cubicBezTo>
                          <a:cubicBezTo>
                            <a:pt x="204" y="45"/>
                            <a:pt x="197" y="49"/>
                            <a:pt x="190" y="53"/>
                          </a:cubicBezTo>
                          <a:cubicBezTo>
                            <a:pt x="173" y="62"/>
                            <a:pt x="157" y="71"/>
                            <a:pt x="140" y="80"/>
                          </a:cubicBezTo>
                          <a:cubicBezTo>
                            <a:pt x="114" y="94"/>
                            <a:pt x="114" y="94"/>
                            <a:pt x="114" y="94"/>
                          </a:cubicBezTo>
                          <a:cubicBezTo>
                            <a:pt x="111" y="96"/>
                            <a:pt x="107" y="98"/>
                            <a:pt x="104" y="100"/>
                          </a:cubicBezTo>
                          <a:cubicBezTo>
                            <a:pt x="103" y="100"/>
                            <a:pt x="103" y="100"/>
                            <a:pt x="103" y="100"/>
                          </a:cubicBezTo>
                          <a:cubicBezTo>
                            <a:pt x="103" y="100"/>
                            <a:pt x="103" y="100"/>
                            <a:pt x="103" y="100"/>
                          </a:cubicBezTo>
                          <a:cubicBezTo>
                            <a:pt x="103" y="100"/>
                            <a:pt x="103" y="100"/>
                            <a:pt x="103" y="100"/>
                          </a:cubicBezTo>
                          <a:cubicBezTo>
                            <a:pt x="103" y="100"/>
                            <a:pt x="103" y="100"/>
                            <a:pt x="103" y="100"/>
                          </a:cubicBezTo>
                          <a:cubicBezTo>
                            <a:pt x="103" y="100"/>
                            <a:pt x="103" y="100"/>
                            <a:pt x="103" y="100"/>
                          </a:cubicBezTo>
                          <a:cubicBezTo>
                            <a:pt x="103" y="100"/>
                            <a:pt x="103" y="100"/>
                            <a:pt x="103" y="100"/>
                          </a:cubicBezTo>
                          <a:cubicBezTo>
                            <a:pt x="103" y="100"/>
                            <a:pt x="103" y="100"/>
                            <a:pt x="103" y="100"/>
                          </a:cubicBezTo>
                          <a:cubicBezTo>
                            <a:pt x="103" y="100"/>
                            <a:pt x="103" y="100"/>
                            <a:pt x="103" y="100"/>
                          </a:cubicBezTo>
                          <a:cubicBezTo>
                            <a:pt x="103" y="100"/>
                            <a:pt x="103" y="100"/>
                            <a:pt x="103" y="100"/>
                          </a:cubicBezTo>
                          <a:cubicBezTo>
                            <a:pt x="77" y="85"/>
                            <a:pt x="50" y="71"/>
                            <a:pt x="24" y="57"/>
                          </a:cubicBezTo>
                          <a:cubicBezTo>
                            <a:pt x="12" y="50"/>
                            <a:pt x="12" y="50"/>
                            <a:pt x="12" y="50"/>
                          </a:cubicBezTo>
                          <a:cubicBezTo>
                            <a:pt x="11" y="50"/>
                            <a:pt x="11" y="50"/>
                            <a:pt x="10" y="49"/>
                          </a:cubicBezTo>
                          <a:cubicBezTo>
                            <a:pt x="9" y="49"/>
                            <a:pt x="7" y="48"/>
                            <a:pt x="5" y="47"/>
                          </a:cubicBezTo>
                          <a:cubicBezTo>
                            <a:pt x="4" y="49"/>
                            <a:pt x="4" y="49"/>
                            <a:pt x="4" y="49"/>
                          </a:cubicBezTo>
                          <a:cubicBezTo>
                            <a:pt x="5" y="47"/>
                            <a:pt x="5" y="47"/>
                            <a:pt x="5" y="47"/>
                          </a:cubicBezTo>
                          <a:cubicBezTo>
                            <a:pt x="5" y="47"/>
                            <a:pt x="5" y="47"/>
                            <a:pt x="5" y="47"/>
                          </a:cubicBezTo>
                          <a:cubicBezTo>
                            <a:pt x="4" y="48"/>
                            <a:pt x="4" y="48"/>
                            <a:pt x="4" y="48"/>
                          </a:cubicBezTo>
                          <a:cubicBezTo>
                            <a:pt x="5" y="50"/>
                            <a:pt x="5" y="50"/>
                            <a:pt x="5" y="50"/>
                          </a:cubicBezTo>
                          <a:lnTo>
                            <a:pt x="4" y="48"/>
                          </a:lnTo>
                          <a:close/>
                          <a:moveTo>
                            <a:pt x="35" y="37"/>
                          </a:moveTo>
                          <a:cubicBezTo>
                            <a:pt x="35" y="39"/>
                            <a:pt x="35" y="39"/>
                            <a:pt x="35" y="39"/>
                          </a:cubicBezTo>
                          <a:cubicBezTo>
                            <a:pt x="36" y="39"/>
                            <a:pt x="36" y="39"/>
                            <a:pt x="37" y="40"/>
                          </a:cubicBezTo>
                          <a:cubicBezTo>
                            <a:pt x="38" y="41"/>
                            <a:pt x="38" y="41"/>
                            <a:pt x="38" y="41"/>
                          </a:cubicBezTo>
                          <a:cubicBezTo>
                            <a:pt x="54" y="32"/>
                            <a:pt x="54" y="32"/>
                            <a:pt x="54" y="32"/>
                          </a:cubicBezTo>
                          <a:cubicBezTo>
                            <a:pt x="64" y="27"/>
                            <a:pt x="73" y="22"/>
                            <a:pt x="83" y="16"/>
                          </a:cubicBezTo>
                          <a:cubicBezTo>
                            <a:pt x="82" y="15"/>
                            <a:pt x="82" y="15"/>
                            <a:pt x="82" y="15"/>
                          </a:cubicBezTo>
                          <a:cubicBezTo>
                            <a:pt x="83" y="17"/>
                            <a:pt x="83" y="17"/>
                            <a:pt x="83" y="17"/>
                          </a:cubicBezTo>
                          <a:cubicBezTo>
                            <a:pt x="83" y="16"/>
                            <a:pt x="83" y="16"/>
                            <a:pt x="83" y="16"/>
                          </a:cubicBezTo>
                          <a:cubicBezTo>
                            <a:pt x="84" y="16"/>
                            <a:pt x="84" y="16"/>
                            <a:pt x="84" y="16"/>
                          </a:cubicBezTo>
                          <a:cubicBezTo>
                            <a:pt x="84" y="16"/>
                            <a:pt x="84" y="16"/>
                            <a:pt x="84" y="16"/>
                          </a:cubicBezTo>
                          <a:cubicBezTo>
                            <a:pt x="86" y="15"/>
                            <a:pt x="86" y="15"/>
                            <a:pt x="86" y="15"/>
                          </a:cubicBezTo>
                          <a:cubicBezTo>
                            <a:pt x="85" y="14"/>
                            <a:pt x="85" y="14"/>
                            <a:pt x="85" y="14"/>
                          </a:cubicBezTo>
                          <a:cubicBezTo>
                            <a:pt x="85" y="13"/>
                            <a:pt x="85" y="13"/>
                            <a:pt x="85" y="13"/>
                          </a:cubicBezTo>
                          <a:cubicBezTo>
                            <a:pt x="85" y="13"/>
                            <a:pt x="86" y="12"/>
                            <a:pt x="86" y="11"/>
                          </a:cubicBezTo>
                          <a:cubicBezTo>
                            <a:pt x="86" y="10"/>
                            <a:pt x="86" y="9"/>
                            <a:pt x="86" y="8"/>
                          </a:cubicBezTo>
                          <a:cubicBezTo>
                            <a:pt x="86" y="7"/>
                            <a:pt x="86" y="6"/>
                            <a:pt x="85" y="5"/>
                          </a:cubicBezTo>
                          <a:cubicBezTo>
                            <a:pt x="85" y="2"/>
                            <a:pt x="85" y="2"/>
                            <a:pt x="85" y="2"/>
                          </a:cubicBezTo>
                          <a:cubicBezTo>
                            <a:pt x="74" y="8"/>
                            <a:pt x="74" y="8"/>
                            <a:pt x="74" y="8"/>
                          </a:cubicBezTo>
                          <a:cubicBezTo>
                            <a:pt x="67" y="12"/>
                            <a:pt x="59" y="16"/>
                            <a:pt x="52" y="20"/>
                          </a:cubicBezTo>
                          <a:cubicBezTo>
                            <a:pt x="46" y="23"/>
                            <a:pt x="40" y="26"/>
                            <a:pt x="35" y="29"/>
                          </a:cubicBezTo>
                          <a:cubicBezTo>
                            <a:pt x="23" y="35"/>
                            <a:pt x="23" y="35"/>
                            <a:pt x="23" y="35"/>
                          </a:cubicBezTo>
                          <a:cubicBezTo>
                            <a:pt x="28" y="37"/>
                            <a:pt x="28" y="37"/>
                            <a:pt x="28" y="37"/>
                          </a:cubicBezTo>
                          <a:cubicBezTo>
                            <a:pt x="29" y="35"/>
                            <a:pt x="29" y="35"/>
                            <a:pt x="29" y="35"/>
                          </a:cubicBezTo>
                          <a:cubicBezTo>
                            <a:pt x="28" y="37"/>
                            <a:pt x="28" y="37"/>
                            <a:pt x="28" y="37"/>
                          </a:cubicBezTo>
                          <a:cubicBezTo>
                            <a:pt x="29" y="38"/>
                            <a:pt x="30" y="38"/>
                            <a:pt x="30" y="38"/>
                          </a:cubicBezTo>
                          <a:cubicBezTo>
                            <a:pt x="31" y="39"/>
                            <a:pt x="31" y="39"/>
                            <a:pt x="31" y="39"/>
                          </a:cubicBezTo>
                          <a:cubicBezTo>
                            <a:pt x="32" y="39"/>
                            <a:pt x="32" y="39"/>
                            <a:pt x="32" y="39"/>
                          </a:cubicBezTo>
                          <a:cubicBezTo>
                            <a:pt x="33" y="39"/>
                            <a:pt x="33" y="39"/>
                            <a:pt x="33" y="39"/>
                          </a:cubicBezTo>
                          <a:cubicBezTo>
                            <a:pt x="33" y="39"/>
                            <a:pt x="34" y="39"/>
                            <a:pt x="35" y="39"/>
                          </a:cubicBezTo>
                          <a:cubicBezTo>
                            <a:pt x="35" y="37"/>
                            <a:pt x="35" y="37"/>
                            <a:pt x="35" y="37"/>
                          </a:cubicBezTo>
                          <a:cubicBezTo>
                            <a:pt x="35" y="35"/>
                            <a:pt x="35" y="35"/>
                            <a:pt x="35" y="35"/>
                          </a:cubicBezTo>
                          <a:cubicBezTo>
                            <a:pt x="33" y="35"/>
                            <a:pt x="32" y="35"/>
                            <a:pt x="32" y="35"/>
                          </a:cubicBezTo>
                          <a:cubicBezTo>
                            <a:pt x="32" y="37"/>
                            <a:pt x="32" y="37"/>
                            <a:pt x="32" y="37"/>
                          </a:cubicBezTo>
                          <a:cubicBezTo>
                            <a:pt x="33" y="36"/>
                            <a:pt x="33" y="36"/>
                            <a:pt x="33" y="36"/>
                          </a:cubicBezTo>
                          <a:cubicBezTo>
                            <a:pt x="32" y="35"/>
                            <a:pt x="32" y="35"/>
                            <a:pt x="32" y="35"/>
                          </a:cubicBezTo>
                          <a:cubicBezTo>
                            <a:pt x="32" y="35"/>
                            <a:pt x="32" y="35"/>
                            <a:pt x="32" y="35"/>
                          </a:cubicBezTo>
                          <a:cubicBezTo>
                            <a:pt x="32" y="35"/>
                            <a:pt x="31" y="34"/>
                            <a:pt x="30" y="34"/>
                          </a:cubicBezTo>
                          <a:cubicBezTo>
                            <a:pt x="30" y="34"/>
                            <a:pt x="30" y="34"/>
                            <a:pt x="30" y="34"/>
                          </a:cubicBezTo>
                          <a:cubicBezTo>
                            <a:pt x="29" y="33"/>
                            <a:pt x="29" y="33"/>
                            <a:pt x="29" y="33"/>
                          </a:cubicBezTo>
                          <a:cubicBezTo>
                            <a:pt x="28" y="35"/>
                            <a:pt x="28" y="35"/>
                            <a:pt x="28" y="35"/>
                          </a:cubicBezTo>
                          <a:cubicBezTo>
                            <a:pt x="29" y="37"/>
                            <a:pt x="29" y="37"/>
                            <a:pt x="29" y="37"/>
                          </a:cubicBezTo>
                          <a:cubicBezTo>
                            <a:pt x="37" y="33"/>
                            <a:pt x="37" y="33"/>
                            <a:pt x="37" y="33"/>
                          </a:cubicBezTo>
                          <a:cubicBezTo>
                            <a:pt x="42" y="30"/>
                            <a:pt x="48" y="27"/>
                            <a:pt x="54" y="24"/>
                          </a:cubicBezTo>
                          <a:cubicBezTo>
                            <a:pt x="61" y="20"/>
                            <a:pt x="69" y="16"/>
                            <a:pt x="76" y="12"/>
                          </a:cubicBezTo>
                          <a:cubicBezTo>
                            <a:pt x="84" y="7"/>
                            <a:pt x="84" y="7"/>
                            <a:pt x="84" y="7"/>
                          </a:cubicBezTo>
                          <a:cubicBezTo>
                            <a:pt x="83" y="5"/>
                            <a:pt x="83" y="5"/>
                            <a:pt x="83" y="5"/>
                          </a:cubicBezTo>
                          <a:cubicBezTo>
                            <a:pt x="81" y="6"/>
                            <a:pt x="81" y="6"/>
                            <a:pt x="81" y="6"/>
                          </a:cubicBezTo>
                          <a:cubicBezTo>
                            <a:pt x="82" y="7"/>
                            <a:pt x="82" y="7"/>
                            <a:pt x="82" y="8"/>
                          </a:cubicBezTo>
                          <a:cubicBezTo>
                            <a:pt x="82" y="9"/>
                            <a:pt x="82" y="10"/>
                            <a:pt x="82" y="11"/>
                          </a:cubicBezTo>
                          <a:cubicBezTo>
                            <a:pt x="82" y="12"/>
                            <a:pt x="81" y="12"/>
                            <a:pt x="81" y="13"/>
                          </a:cubicBezTo>
                          <a:cubicBezTo>
                            <a:pt x="81" y="14"/>
                            <a:pt x="81" y="14"/>
                            <a:pt x="81" y="14"/>
                          </a:cubicBezTo>
                          <a:cubicBezTo>
                            <a:pt x="83" y="14"/>
                            <a:pt x="83" y="14"/>
                            <a:pt x="83" y="14"/>
                          </a:cubicBezTo>
                          <a:cubicBezTo>
                            <a:pt x="82" y="12"/>
                            <a:pt x="82" y="12"/>
                            <a:pt x="82" y="12"/>
                          </a:cubicBezTo>
                          <a:cubicBezTo>
                            <a:pt x="82" y="13"/>
                            <a:pt x="82" y="13"/>
                            <a:pt x="82" y="13"/>
                          </a:cubicBezTo>
                          <a:cubicBezTo>
                            <a:pt x="81" y="13"/>
                            <a:pt x="81" y="13"/>
                            <a:pt x="81" y="13"/>
                          </a:cubicBezTo>
                          <a:cubicBezTo>
                            <a:pt x="81" y="13"/>
                            <a:pt x="81" y="13"/>
                            <a:pt x="81" y="13"/>
                          </a:cubicBezTo>
                          <a:cubicBezTo>
                            <a:pt x="81" y="13"/>
                            <a:pt x="81" y="13"/>
                            <a:pt x="81" y="13"/>
                          </a:cubicBezTo>
                          <a:cubicBezTo>
                            <a:pt x="71" y="18"/>
                            <a:pt x="62" y="23"/>
                            <a:pt x="52" y="29"/>
                          </a:cubicBezTo>
                          <a:cubicBezTo>
                            <a:pt x="38" y="36"/>
                            <a:pt x="38" y="36"/>
                            <a:pt x="38" y="36"/>
                          </a:cubicBezTo>
                          <a:cubicBezTo>
                            <a:pt x="38" y="38"/>
                            <a:pt x="38" y="38"/>
                            <a:pt x="38" y="38"/>
                          </a:cubicBezTo>
                          <a:cubicBezTo>
                            <a:pt x="40" y="37"/>
                            <a:pt x="40" y="37"/>
                            <a:pt x="40" y="37"/>
                          </a:cubicBezTo>
                          <a:cubicBezTo>
                            <a:pt x="38" y="35"/>
                            <a:pt x="36" y="35"/>
                            <a:pt x="35" y="35"/>
                          </a:cubicBezTo>
                          <a:lnTo>
                            <a:pt x="35" y="37"/>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5" name="Freeform 249">
                      <a:extLst>
                        <a:ext uri="{FF2B5EF4-FFF2-40B4-BE49-F238E27FC236}">
                          <a16:creationId xmlns:a16="http://schemas.microsoft.com/office/drawing/2014/main" id="{E91D5836-AE5F-4A7B-AD47-B6A16575F6B0}"/>
                        </a:ext>
                      </a:extLst>
                    </p:cNvPr>
                    <p:cNvSpPr>
                      <a:spLocks noEditPoints="1"/>
                    </p:cNvSpPr>
                    <p:nvPr/>
                  </p:nvSpPr>
                  <p:spPr bwMode="auto">
                    <a:xfrm>
                      <a:off x="3314700" y="1662113"/>
                      <a:ext cx="536575" cy="411163"/>
                    </a:xfrm>
                    <a:custGeom>
                      <a:avLst/>
                      <a:gdLst>
                        <a:gd name="T0" fmla="*/ 167 w 169"/>
                        <a:gd name="T1" fmla="*/ 66 h 129"/>
                        <a:gd name="T2" fmla="*/ 167 w 169"/>
                        <a:gd name="T3" fmla="*/ 71 h 129"/>
                        <a:gd name="T4" fmla="*/ 164 w 169"/>
                        <a:gd name="T5" fmla="*/ 67 h 129"/>
                        <a:gd name="T6" fmla="*/ 131 w 169"/>
                        <a:gd name="T7" fmla="*/ 54 h 129"/>
                        <a:gd name="T8" fmla="*/ 98 w 169"/>
                        <a:gd name="T9" fmla="*/ 72 h 129"/>
                        <a:gd name="T10" fmla="*/ 97 w 169"/>
                        <a:gd name="T11" fmla="*/ 41 h 129"/>
                        <a:gd name="T12" fmla="*/ 120 w 169"/>
                        <a:gd name="T13" fmla="*/ 27 h 129"/>
                        <a:gd name="T14" fmla="*/ 129 w 169"/>
                        <a:gd name="T15" fmla="*/ 20 h 129"/>
                        <a:gd name="T16" fmla="*/ 96 w 169"/>
                        <a:gd name="T17" fmla="*/ 2 h 129"/>
                        <a:gd name="T18" fmla="*/ 83 w 169"/>
                        <a:gd name="T19" fmla="*/ 6 h 129"/>
                        <a:gd name="T20" fmla="*/ 58 w 169"/>
                        <a:gd name="T21" fmla="*/ 23 h 129"/>
                        <a:gd name="T22" fmla="*/ 58 w 169"/>
                        <a:gd name="T23" fmla="*/ 52 h 129"/>
                        <a:gd name="T24" fmla="*/ 21 w 169"/>
                        <a:gd name="T25" fmla="*/ 72 h 129"/>
                        <a:gd name="T26" fmla="*/ 7 w 169"/>
                        <a:gd name="T27" fmla="*/ 79 h 129"/>
                        <a:gd name="T28" fmla="*/ 6 w 169"/>
                        <a:gd name="T29" fmla="*/ 76 h 129"/>
                        <a:gd name="T30" fmla="*/ 0 w 169"/>
                        <a:gd name="T31" fmla="*/ 76 h 129"/>
                        <a:gd name="T32" fmla="*/ 2 w 169"/>
                        <a:gd name="T33" fmla="*/ 89 h 129"/>
                        <a:gd name="T34" fmla="*/ 76 w 169"/>
                        <a:gd name="T35" fmla="*/ 128 h 129"/>
                        <a:gd name="T36" fmla="*/ 77 w 169"/>
                        <a:gd name="T37" fmla="*/ 117 h 129"/>
                        <a:gd name="T38" fmla="*/ 76 w 169"/>
                        <a:gd name="T39" fmla="*/ 120 h 129"/>
                        <a:gd name="T40" fmla="*/ 49 w 169"/>
                        <a:gd name="T41" fmla="*/ 106 h 129"/>
                        <a:gd name="T42" fmla="*/ 48 w 169"/>
                        <a:gd name="T43" fmla="*/ 104 h 129"/>
                        <a:gd name="T44" fmla="*/ 130 w 169"/>
                        <a:gd name="T45" fmla="*/ 59 h 129"/>
                        <a:gd name="T46" fmla="*/ 161 w 169"/>
                        <a:gd name="T47" fmla="*/ 75 h 129"/>
                        <a:gd name="T48" fmla="*/ 160 w 169"/>
                        <a:gd name="T49" fmla="*/ 76 h 129"/>
                        <a:gd name="T50" fmla="*/ 115 w 169"/>
                        <a:gd name="T51" fmla="*/ 101 h 129"/>
                        <a:gd name="T52" fmla="*/ 79 w 169"/>
                        <a:gd name="T53" fmla="*/ 120 h 129"/>
                        <a:gd name="T54" fmla="*/ 82 w 169"/>
                        <a:gd name="T55" fmla="*/ 122 h 129"/>
                        <a:gd name="T56" fmla="*/ 158 w 169"/>
                        <a:gd name="T57" fmla="*/ 82 h 129"/>
                        <a:gd name="T58" fmla="*/ 169 w 169"/>
                        <a:gd name="T59" fmla="*/ 74 h 129"/>
                        <a:gd name="T60" fmla="*/ 3 w 169"/>
                        <a:gd name="T61" fmla="*/ 82 h 129"/>
                        <a:gd name="T62" fmla="*/ 2 w 169"/>
                        <a:gd name="T63" fmla="*/ 84 h 129"/>
                        <a:gd name="T64" fmla="*/ 2 w 169"/>
                        <a:gd name="T65" fmla="*/ 76 h 129"/>
                        <a:gd name="T66" fmla="*/ 4 w 169"/>
                        <a:gd name="T67" fmla="*/ 76 h 129"/>
                        <a:gd name="T68" fmla="*/ 3 w 169"/>
                        <a:gd name="T69" fmla="*/ 82 h 129"/>
                        <a:gd name="T70" fmla="*/ 74 w 169"/>
                        <a:gd name="T71" fmla="*/ 61 h 129"/>
                        <a:gd name="T72" fmla="*/ 74 w 169"/>
                        <a:gd name="T73" fmla="*/ 55 h 129"/>
                        <a:gd name="T74" fmla="*/ 81 w 169"/>
                        <a:gd name="T75" fmla="*/ 57 h 129"/>
                        <a:gd name="T76" fmla="*/ 81 w 169"/>
                        <a:gd name="T77" fmla="*/ 6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9" h="129">
                          <a:moveTo>
                            <a:pt x="169" y="67"/>
                          </a:moveTo>
                          <a:cubicBezTo>
                            <a:pt x="169" y="67"/>
                            <a:pt x="169" y="66"/>
                            <a:pt x="167" y="66"/>
                          </a:cubicBezTo>
                          <a:cubicBezTo>
                            <a:pt x="167" y="67"/>
                            <a:pt x="168" y="68"/>
                            <a:pt x="167" y="69"/>
                          </a:cubicBezTo>
                          <a:cubicBezTo>
                            <a:pt x="167" y="69"/>
                            <a:pt x="167" y="70"/>
                            <a:pt x="167" y="71"/>
                          </a:cubicBezTo>
                          <a:cubicBezTo>
                            <a:pt x="167" y="70"/>
                            <a:pt x="167" y="69"/>
                            <a:pt x="167" y="69"/>
                          </a:cubicBezTo>
                          <a:cubicBezTo>
                            <a:pt x="166" y="68"/>
                            <a:pt x="165" y="68"/>
                            <a:pt x="164" y="67"/>
                          </a:cubicBezTo>
                          <a:cubicBezTo>
                            <a:pt x="153" y="61"/>
                            <a:pt x="142" y="56"/>
                            <a:pt x="131" y="50"/>
                          </a:cubicBezTo>
                          <a:cubicBezTo>
                            <a:pt x="131" y="51"/>
                            <a:pt x="131" y="53"/>
                            <a:pt x="131" y="54"/>
                          </a:cubicBezTo>
                          <a:cubicBezTo>
                            <a:pt x="124" y="58"/>
                            <a:pt x="117" y="62"/>
                            <a:pt x="109" y="66"/>
                          </a:cubicBezTo>
                          <a:cubicBezTo>
                            <a:pt x="106" y="68"/>
                            <a:pt x="102" y="70"/>
                            <a:pt x="98" y="72"/>
                          </a:cubicBezTo>
                          <a:cubicBezTo>
                            <a:pt x="97" y="73"/>
                            <a:pt x="97" y="73"/>
                            <a:pt x="97" y="71"/>
                          </a:cubicBezTo>
                          <a:cubicBezTo>
                            <a:pt x="97" y="61"/>
                            <a:pt x="97" y="51"/>
                            <a:pt x="97" y="41"/>
                          </a:cubicBezTo>
                          <a:cubicBezTo>
                            <a:pt x="97" y="40"/>
                            <a:pt x="97" y="40"/>
                            <a:pt x="98" y="39"/>
                          </a:cubicBezTo>
                          <a:cubicBezTo>
                            <a:pt x="106" y="35"/>
                            <a:pt x="113" y="31"/>
                            <a:pt x="120" y="27"/>
                          </a:cubicBezTo>
                          <a:cubicBezTo>
                            <a:pt x="124" y="25"/>
                            <a:pt x="127" y="24"/>
                            <a:pt x="130" y="21"/>
                          </a:cubicBezTo>
                          <a:cubicBezTo>
                            <a:pt x="130" y="21"/>
                            <a:pt x="130" y="20"/>
                            <a:pt x="129" y="20"/>
                          </a:cubicBezTo>
                          <a:cubicBezTo>
                            <a:pt x="123" y="17"/>
                            <a:pt x="114" y="12"/>
                            <a:pt x="112" y="11"/>
                          </a:cubicBezTo>
                          <a:cubicBezTo>
                            <a:pt x="107" y="8"/>
                            <a:pt x="101" y="5"/>
                            <a:pt x="96" y="2"/>
                          </a:cubicBezTo>
                          <a:cubicBezTo>
                            <a:pt x="94" y="1"/>
                            <a:pt x="93" y="0"/>
                            <a:pt x="92" y="1"/>
                          </a:cubicBezTo>
                          <a:cubicBezTo>
                            <a:pt x="89" y="2"/>
                            <a:pt x="86" y="4"/>
                            <a:pt x="83" y="6"/>
                          </a:cubicBezTo>
                          <a:cubicBezTo>
                            <a:pt x="76" y="9"/>
                            <a:pt x="69" y="13"/>
                            <a:pt x="62" y="17"/>
                          </a:cubicBezTo>
                          <a:cubicBezTo>
                            <a:pt x="59" y="18"/>
                            <a:pt x="58" y="20"/>
                            <a:pt x="58" y="23"/>
                          </a:cubicBezTo>
                          <a:cubicBezTo>
                            <a:pt x="58" y="29"/>
                            <a:pt x="58" y="36"/>
                            <a:pt x="58" y="42"/>
                          </a:cubicBezTo>
                          <a:cubicBezTo>
                            <a:pt x="58" y="46"/>
                            <a:pt x="58" y="49"/>
                            <a:pt x="58" y="52"/>
                          </a:cubicBezTo>
                          <a:cubicBezTo>
                            <a:pt x="58" y="53"/>
                            <a:pt x="57" y="53"/>
                            <a:pt x="56" y="53"/>
                          </a:cubicBezTo>
                          <a:cubicBezTo>
                            <a:pt x="45" y="60"/>
                            <a:pt x="33" y="66"/>
                            <a:pt x="21" y="72"/>
                          </a:cubicBezTo>
                          <a:cubicBezTo>
                            <a:pt x="18" y="74"/>
                            <a:pt x="15" y="75"/>
                            <a:pt x="12" y="77"/>
                          </a:cubicBezTo>
                          <a:cubicBezTo>
                            <a:pt x="12" y="79"/>
                            <a:pt x="10" y="80"/>
                            <a:pt x="7" y="79"/>
                          </a:cubicBezTo>
                          <a:cubicBezTo>
                            <a:pt x="6" y="79"/>
                            <a:pt x="4" y="78"/>
                            <a:pt x="5" y="77"/>
                          </a:cubicBezTo>
                          <a:cubicBezTo>
                            <a:pt x="5" y="77"/>
                            <a:pt x="6" y="76"/>
                            <a:pt x="6" y="76"/>
                          </a:cubicBezTo>
                          <a:cubicBezTo>
                            <a:pt x="5" y="75"/>
                            <a:pt x="4" y="75"/>
                            <a:pt x="3" y="74"/>
                          </a:cubicBezTo>
                          <a:cubicBezTo>
                            <a:pt x="1" y="73"/>
                            <a:pt x="0" y="74"/>
                            <a:pt x="0" y="76"/>
                          </a:cubicBezTo>
                          <a:cubicBezTo>
                            <a:pt x="1" y="79"/>
                            <a:pt x="0" y="82"/>
                            <a:pt x="0" y="85"/>
                          </a:cubicBezTo>
                          <a:cubicBezTo>
                            <a:pt x="0" y="87"/>
                            <a:pt x="1" y="88"/>
                            <a:pt x="2" y="89"/>
                          </a:cubicBezTo>
                          <a:cubicBezTo>
                            <a:pt x="17" y="96"/>
                            <a:pt x="31" y="104"/>
                            <a:pt x="45" y="112"/>
                          </a:cubicBezTo>
                          <a:cubicBezTo>
                            <a:pt x="56" y="117"/>
                            <a:pt x="66" y="123"/>
                            <a:pt x="76" y="128"/>
                          </a:cubicBezTo>
                          <a:cubicBezTo>
                            <a:pt x="76" y="129"/>
                            <a:pt x="77" y="129"/>
                            <a:pt x="77" y="129"/>
                          </a:cubicBezTo>
                          <a:cubicBezTo>
                            <a:pt x="77" y="125"/>
                            <a:pt x="77" y="121"/>
                            <a:pt x="77" y="117"/>
                          </a:cubicBezTo>
                          <a:cubicBezTo>
                            <a:pt x="77" y="117"/>
                            <a:pt x="77" y="116"/>
                            <a:pt x="76" y="116"/>
                          </a:cubicBezTo>
                          <a:cubicBezTo>
                            <a:pt x="76" y="117"/>
                            <a:pt x="77" y="119"/>
                            <a:pt x="76" y="120"/>
                          </a:cubicBezTo>
                          <a:cubicBezTo>
                            <a:pt x="74" y="120"/>
                            <a:pt x="73" y="119"/>
                            <a:pt x="71" y="118"/>
                          </a:cubicBezTo>
                          <a:cubicBezTo>
                            <a:pt x="64" y="114"/>
                            <a:pt x="57" y="110"/>
                            <a:pt x="49" y="106"/>
                          </a:cubicBezTo>
                          <a:cubicBezTo>
                            <a:pt x="49" y="106"/>
                            <a:pt x="48" y="105"/>
                            <a:pt x="48" y="105"/>
                          </a:cubicBezTo>
                          <a:cubicBezTo>
                            <a:pt x="47" y="105"/>
                            <a:pt x="47" y="104"/>
                            <a:pt x="48" y="104"/>
                          </a:cubicBezTo>
                          <a:cubicBezTo>
                            <a:pt x="54" y="100"/>
                            <a:pt x="60" y="97"/>
                            <a:pt x="66" y="94"/>
                          </a:cubicBezTo>
                          <a:cubicBezTo>
                            <a:pt x="87" y="82"/>
                            <a:pt x="108" y="71"/>
                            <a:pt x="130" y="59"/>
                          </a:cubicBezTo>
                          <a:cubicBezTo>
                            <a:pt x="131" y="59"/>
                            <a:pt x="131" y="58"/>
                            <a:pt x="132" y="59"/>
                          </a:cubicBezTo>
                          <a:cubicBezTo>
                            <a:pt x="142" y="64"/>
                            <a:pt x="152" y="70"/>
                            <a:pt x="161" y="75"/>
                          </a:cubicBezTo>
                          <a:cubicBezTo>
                            <a:pt x="162" y="75"/>
                            <a:pt x="162" y="75"/>
                            <a:pt x="162" y="75"/>
                          </a:cubicBezTo>
                          <a:cubicBezTo>
                            <a:pt x="161" y="76"/>
                            <a:pt x="161" y="76"/>
                            <a:pt x="160" y="76"/>
                          </a:cubicBezTo>
                          <a:cubicBezTo>
                            <a:pt x="154" y="79"/>
                            <a:pt x="149" y="83"/>
                            <a:pt x="143" y="86"/>
                          </a:cubicBezTo>
                          <a:cubicBezTo>
                            <a:pt x="134" y="91"/>
                            <a:pt x="124" y="96"/>
                            <a:pt x="115" y="101"/>
                          </a:cubicBezTo>
                          <a:cubicBezTo>
                            <a:pt x="103" y="107"/>
                            <a:pt x="92" y="113"/>
                            <a:pt x="80" y="120"/>
                          </a:cubicBezTo>
                          <a:cubicBezTo>
                            <a:pt x="80" y="120"/>
                            <a:pt x="79" y="120"/>
                            <a:pt x="79" y="120"/>
                          </a:cubicBezTo>
                          <a:cubicBezTo>
                            <a:pt x="79" y="121"/>
                            <a:pt x="78" y="123"/>
                            <a:pt x="79" y="124"/>
                          </a:cubicBezTo>
                          <a:cubicBezTo>
                            <a:pt x="80" y="124"/>
                            <a:pt x="81" y="123"/>
                            <a:pt x="82" y="122"/>
                          </a:cubicBezTo>
                          <a:cubicBezTo>
                            <a:pt x="97" y="114"/>
                            <a:pt x="112" y="106"/>
                            <a:pt x="127" y="98"/>
                          </a:cubicBezTo>
                          <a:cubicBezTo>
                            <a:pt x="137" y="93"/>
                            <a:pt x="147" y="87"/>
                            <a:pt x="158" y="82"/>
                          </a:cubicBezTo>
                          <a:cubicBezTo>
                            <a:pt x="161" y="80"/>
                            <a:pt x="164" y="78"/>
                            <a:pt x="167" y="77"/>
                          </a:cubicBezTo>
                          <a:cubicBezTo>
                            <a:pt x="168" y="76"/>
                            <a:pt x="169" y="75"/>
                            <a:pt x="169" y="74"/>
                          </a:cubicBezTo>
                          <a:cubicBezTo>
                            <a:pt x="169" y="72"/>
                            <a:pt x="169" y="70"/>
                            <a:pt x="169" y="67"/>
                          </a:cubicBezTo>
                          <a:moveTo>
                            <a:pt x="3" y="82"/>
                          </a:moveTo>
                          <a:cubicBezTo>
                            <a:pt x="3" y="83"/>
                            <a:pt x="3" y="83"/>
                            <a:pt x="3" y="83"/>
                          </a:cubicBezTo>
                          <a:cubicBezTo>
                            <a:pt x="3" y="83"/>
                            <a:pt x="3" y="84"/>
                            <a:pt x="2" y="84"/>
                          </a:cubicBezTo>
                          <a:cubicBezTo>
                            <a:pt x="2" y="84"/>
                            <a:pt x="2" y="83"/>
                            <a:pt x="2" y="83"/>
                          </a:cubicBezTo>
                          <a:cubicBezTo>
                            <a:pt x="2" y="81"/>
                            <a:pt x="2" y="79"/>
                            <a:pt x="2" y="76"/>
                          </a:cubicBezTo>
                          <a:cubicBezTo>
                            <a:pt x="2" y="75"/>
                            <a:pt x="2" y="76"/>
                            <a:pt x="3" y="76"/>
                          </a:cubicBezTo>
                          <a:cubicBezTo>
                            <a:pt x="4" y="76"/>
                            <a:pt x="4" y="76"/>
                            <a:pt x="4" y="76"/>
                          </a:cubicBezTo>
                          <a:cubicBezTo>
                            <a:pt x="3" y="76"/>
                            <a:pt x="3" y="76"/>
                            <a:pt x="3" y="76"/>
                          </a:cubicBezTo>
                          <a:cubicBezTo>
                            <a:pt x="3" y="78"/>
                            <a:pt x="3" y="80"/>
                            <a:pt x="3" y="82"/>
                          </a:cubicBezTo>
                          <a:moveTo>
                            <a:pt x="80" y="64"/>
                          </a:moveTo>
                          <a:cubicBezTo>
                            <a:pt x="78" y="63"/>
                            <a:pt x="76" y="62"/>
                            <a:pt x="74" y="61"/>
                          </a:cubicBezTo>
                          <a:cubicBezTo>
                            <a:pt x="74" y="61"/>
                            <a:pt x="73" y="60"/>
                            <a:pt x="73" y="60"/>
                          </a:cubicBezTo>
                          <a:cubicBezTo>
                            <a:pt x="73" y="58"/>
                            <a:pt x="73" y="56"/>
                            <a:pt x="74" y="55"/>
                          </a:cubicBezTo>
                          <a:cubicBezTo>
                            <a:pt x="74" y="53"/>
                            <a:pt x="74" y="54"/>
                            <a:pt x="75" y="54"/>
                          </a:cubicBezTo>
                          <a:cubicBezTo>
                            <a:pt x="77" y="55"/>
                            <a:pt x="79" y="56"/>
                            <a:pt x="81" y="57"/>
                          </a:cubicBezTo>
                          <a:cubicBezTo>
                            <a:pt x="81" y="58"/>
                            <a:pt x="81" y="58"/>
                            <a:pt x="81" y="59"/>
                          </a:cubicBezTo>
                          <a:cubicBezTo>
                            <a:pt x="81" y="60"/>
                            <a:pt x="81" y="62"/>
                            <a:pt x="81" y="63"/>
                          </a:cubicBezTo>
                          <a:cubicBezTo>
                            <a:pt x="81" y="64"/>
                            <a:pt x="81" y="65"/>
                            <a:pt x="80"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6" name="Freeform 250">
                      <a:extLst>
                        <a:ext uri="{FF2B5EF4-FFF2-40B4-BE49-F238E27FC236}">
                          <a16:creationId xmlns:a16="http://schemas.microsoft.com/office/drawing/2014/main" id="{A7E1C9F2-7869-4645-8F53-35122D79B9E7}"/>
                        </a:ext>
                      </a:extLst>
                    </p:cNvPr>
                    <p:cNvSpPr>
                      <a:spLocks noEditPoints="1"/>
                    </p:cNvSpPr>
                    <p:nvPr/>
                  </p:nvSpPr>
                  <p:spPr bwMode="auto">
                    <a:xfrm>
                      <a:off x="3308350" y="1655763"/>
                      <a:ext cx="546100" cy="420688"/>
                    </a:xfrm>
                    <a:custGeom>
                      <a:avLst/>
                      <a:gdLst>
                        <a:gd name="T0" fmla="*/ 55 w 172"/>
                        <a:gd name="T1" fmla="*/ 119 h 132"/>
                        <a:gd name="T2" fmla="*/ 1 w 172"/>
                        <a:gd name="T3" fmla="*/ 85 h 132"/>
                        <a:gd name="T4" fmla="*/ 8 w 172"/>
                        <a:gd name="T5" fmla="*/ 76 h 132"/>
                        <a:gd name="T6" fmla="*/ 9 w 172"/>
                        <a:gd name="T7" fmla="*/ 80 h 132"/>
                        <a:gd name="T8" fmla="*/ 58 w 172"/>
                        <a:gd name="T9" fmla="*/ 54 h 132"/>
                        <a:gd name="T10" fmla="*/ 59 w 172"/>
                        <a:gd name="T11" fmla="*/ 44 h 132"/>
                        <a:gd name="T12" fmla="*/ 80 w 172"/>
                        <a:gd name="T13" fmla="*/ 9 h 132"/>
                        <a:gd name="T14" fmla="*/ 98 w 172"/>
                        <a:gd name="T15" fmla="*/ 2 h 132"/>
                        <a:gd name="T16" fmla="*/ 133 w 172"/>
                        <a:gd name="T17" fmla="*/ 23 h 132"/>
                        <a:gd name="T18" fmla="*/ 123 w 172"/>
                        <a:gd name="T19" fmla="*/ 30 h 132"/>
                        <a:gd name="T20" fmla="*/ 100 w 172"/>
                        <a:gd name="T21" fmla="*/ 68 h 132"/>
                        <a:gd name="T22" fmla="*/ 132 w 172"/>
                        <a:gd name="T23" fmla="*/ 55 h 132"/>
                        <a:gd name="T24" fmla="*/ 166 w 172"/>
                        <a:gd name="T25" fmla="*/ 65 h 132"/>
                        <a:gd name="T26" fmla="*/ 168 w 172"/>
                        <a:gd name="T27" fmla="*/ 66 h 132"/>
                        <a:gd name="T28" fmla="*/ 172 w 172"/>
                        <a:gd name="T29" fmla="*/ 69 h 132"/>
                        <a:gd name="T30" fmla="*/ 162 w 172"/>
                        <a:gd name="T31" fmla="*/ 84 h 132"/>
                        <a:gd name="T32" fmla="*/ 84 w 172"/>
                        <a:gd name="T33" fmla="*/ 126 h 132"/>
                        <a:gd name="T34" fmla="*/ 80 w 172"/>
                        <a:gd name="T35" fmla="*/ 132 h 132"/>
                        <a:gd name="T36" fmla="*/ 5 w 172"/>
                        <a:gd name="T37" fmla="*/ 90 h 132"/>
                        <a:gd name="T38" fmla="*/ 78 w 172"/>
                        <a:gd name="T39" fmla="*/ 129 h 132"/>
                        <a:gd name="T40" fmla="*/ 56 w 172"/>
                        <a:gd name="T41" fmla="*/ 112 h 132"/>
                        <a:gd name="T42" fmla="*/ 49 w 172"/>
                        <a:gd name="T43" fmla="*/ 104 h 132"/>
                        <a:gd name="T44" fmla="*/ 135 w 172"/>
                        <a:gd name="T45" fmla="*/ 60 h 132"/>
                        <a:gd name="T46" fmla="*/ 165 w 172"/>
                        <a:gd name="T47" fmla="*/ 77 h 132"/>
                        <a:gd name="T48" fmla="*/ 145 w 172"/>
                        <a:gd name="T49" fmla="*/ 89 h 132"/>
                        <a:gd name="T50" fmla="*/ 83 w 172"/>
                        <a:gd name="T51" fmla="*/ 123 h 132"/>
                        <a:gd name="T52" fmla="*/ 83 w 172"/>
                        <a:gd name="T53" fmla="*/ 124 h 132"/>
                        <a:gd name="T54" fmla="*/ 160 w 172"/>
                        <a:gd name="T55" fmla="*/ 82 h 132"/>
                        <a:gd name="T56" fmla="*/ 168 w 172"/>
                        <a:gd name="T57" fmla="*/ 73 h 132"/>
                        <a:gd name="T58" fmla="*/ 140 w 172"/>
                        <a:gd name="T59" fmla="*/ 57 h 132"/>
                        <a:gd name="T60" fmla="*/ 134 w 172"/>
                        <a:gd name="T61" fmla="*/ 57 h 132"/>
                        <a:gd name="T62" fmla="*/ 97 w 172"/>
                        <a:gd name="T63" fmla="*/ 73 h 132"/>
                        <a:gd name="T64" fmla="*/ 103 w 172"/>
                        <a:gd name="T65" fmla="*/ 38 h 132"/>
                        <a:gd name="T66" fmla="*/ 114 w 172"/>
                        <a:gd name="T67" fmla="*/ 14 h 132"/>
                        <a:gd name="T68" fmla="*/ 94 w 172"/>
                        <a:gd name="T69" fmla="*/ 4 h 132"/>
                        <a:gd name="T70" fmla="*/ 61 w 172"/>
                        <a:gd name="T71" fmla="*/ 25 h 132"/>
                        <a:gd name="T72" fmla="*/ 62 w 172"/>
                        <a:gd name="T73" fmla="*/ 54 h 132"/>
                        <a:gd name="T74" fmla="*/ 15 w 172"/>
                        <a:gd name="T75" fmla="*/ 80 h 132"/>
                        <a:gd name="T76" fmla="*/ 6 w 172"/>
                        <a:gd name="T77" fmla="*/ 84 h 132"/>
                        <a:gd name="T78" fmla="*/ 6 w 172"/>
                        <a:gd name="T79" fmla="*/ 87 h 132"/>
                        <a:gd name="T80" fmla="*/ 78 w 172"/>
                        <a:gd name="T81" fmla="*/ 116 h 132"/>
                        <a:gd name="T82" fmla="*/ 82 w 172"/>
                        <a:gd name="T83" fmla="*/ 120 h 132"/>
                        <a:gd name="T84" fmla="*/ 144 w 172"/>
                        <a:gd name="T85" fmla="*/ 87 h 132"/>
                        <a:gd name="T86" fmla="*/ 134 w 172"/>
                        <a:gd name="T87" fmla="*/ 62 h 132"/>
                        <a:gd name="T88" fmla="*/ 51 w 172"/>
                        <a:gd name="T89" fmla="*/ 106 h 132"/>
                        <a:gd name="T90" fmla="*/ 74 w 172"/>
                        <a:gd name="T91" fmla="*/ 119 h 132"/>
                        <a:gd name="T92" fmla="*/ 77 w 172"/>
                        <a:gd name="T93" fmla="*/ 117 h 132"/>
                        <a:gd name="T94" fmla="*/ 78 w 172"/>
                        <a:gd name="T95" fmla="*/ 65 h 132"/>
                        <a:gd name="T96" fmla="*/ 74 w 172"/>
                        <a:gd name="T97" fmla="*/ 57 h 132"/>
                        <a:gd name="T98" fmla="*/ 83 w 172"/>
                        <a:gd name="T99" fmla="*/ 58 h 132"/>
                        <a:gd name="T100" fmla="*/ 84 w 172"/>
                        <a:gd name="T101" fmla="*/ 66 h 132"/>
                        <a:gd name="T102" fmla="*/ 79 w 172"/>
                        <a:gd name="T103" fmla="*/ 63 h 132"/>
                        <a:gd name="T104" fmla="*/ 82 w 172"/>
                        <a:gd name="T105" fmla="*/ 60 h 132"/>
                        <a:gd name="T106" fmla="*/ 77 w 172"/>
                        <a:gd name="T107" fmla="*/ 6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2" h="132">
                          <a:moveTo>
                            <a:pt x="79" y="132"/>
                          </a:moveTo>
                          <a:cubicBezTo>
                            <a:pt x="78" y="132"/>
                            <a:pt x="78" y="132"/>
                            <a:pt x="77" y="132"/>
                          </a:cubicBezTo>
                          <a:cubicBezTo>
                            <a:pt x="77" y="132"/>
                            <a:pt x="77" y="132"/>
                            <a:pt x="77" y="132"/>
                          </a:cubicBezTo>
                          <a:cubicBezTo>
                            <a:pt x="70" y="128"/>
                            <a:pt x="62" y="123"/>
                            <a:pt x="55" y="119"/>
                          </a:cubicBezTo>
                          <a:cubicBezTo>
                            <a:pt x="38" y="110"/>
                            <a:pt x="38" y="110"/>
                            <a:pt x="38" y="110"/>
                          </a:cubicBezTo>
                          <a:cubicBezTo>
                            <a:pt x="27" y="104"/>
                            <a:pt x="15" y="98"/>
                            <a:pt x="4" y="92"/>
                          </a:cubicBezTo>
                          <a:cubicBezTo>
                            <a:pt x="2" y="91"/>
                            <a:pt x="1" y="89"/>
                            <a:pt x="1" y="87"/>
                          </a:cubicBezTo>
                          <a:cubicBezTo>
                            <a:pt x="1" y="87"/>
                            <a:pt x="1" y="86"/>
                            <a:pt x="1" y="85"/>
                          </a:cubicBezTo>
                          <a:cubicBezTo>
                            <a:pt x="1" y="83"/>
                            <a:pt x="1" y="80"/>
                            <a:pt x="1" y="78"/>
                          </a:cubicBezTo>
                          <a:cubicBezTo>
                            <a:pt x="0" y="77"/>
                            <a:pt x="1" y="76"/>
                            <a:pt x="2" y="75"/>
                          </a:cubicBezTo>
                          <a:cubicBezTo>
                            <a:pt x="3" y="74"/>
                            <a:pt x="4" y="74"/>
                            <a:pt x="5" y="75"/>
                          </a:cubicBezTo>
                          <a:cubicBezTo>
                            <a:pt x="6" y="75"/>
                            <a:pt x="7" y="76"/>
                            <a:pt x="8" y="76"/>
                          </a:cubicBezTo>
                          <a:cubicBezTo>
                            <a:pt x="9" y="77"/>
                            <a:pt x="9" y="77"/>
                            <a:pt x="9" y="77"/>
                          </a:cubicBezTo>
                          <a:cubicBezTo>
                            <a:pt x="10" y="78"/>
                            <a:pt x="10" y="78"/>
                            <a:pt x="10" y="78"/>
                          </a:cubicBezTo>
                          <a:cubicBezTo>
                            <a:pt x="8" y="80"/>
                            <a:pt x="8" y="80"/>
                            <a:pt x="8" y="80"/>
                          </a:cubicBezTo>
                          <a:cubicBezTo>
                            <a:pt x="8" y="80"/>
                            <a:pt x="9" y="80"/>
                            <a:pt x="9" y="80"/>
                          </a:cubicBezTo>
                          <a:cubicBezTo>
                            <a:pt x="12" y="81"/>
                            <a:pt x="13" y="80"/>
                            <a:pt x="13" y="79"/>
                          </a:cubicBezTo>
                          <a:cubicBezTo>
                            <a:pt x="13" y="78"/>
                            <a:pt x="13" y="78"/>
                            <a:pt x="13" y="78"/>
                          </a:cubicBezTo>
                          <a:cubicBezTo>
                            <a:pt x="29" y="70"/>
                            <a:pt x="29" y="70"/>
                            <a:pt x="29" y="70"/>
                          </a:cubicBezTo>
                          <a:cubicBezTo>
                            <a:pt x="38" y="65"/>
                            <a:pt x="48" y="59"/>
                            <a:pt x="58" y="54"/>
                          </a:cubicBezTo>
                          <a:cubicBezTo>
                            <a:pt x="58" y="54"/>
                            <a:pt x="58" y="54"/>
                            <a:pt x="58" y="54"/>
                          </a:cubicBezTo>
                          <a:cubicBezTo>
                            <a:pt x="59" y="54"/>
                            <a:pt x="59" y="54"/>
                            <a:pt x="59" y="54"/>
                          </a:cubicBezTo>
                          <a:cubicBezTo>
                            <a:pt x="59" y="53"/>
                            <a:pt x="59" y="52"/>
                            <a:pt x="59" y="51"/>
                          </a:cubicBezTo>
                          <a:cubicBezTo>
                            <a:pt x="59" y="49"/>
                            <a:pt x="59" y="47"/>
                            <a:pt x="59" y="44"/>
                          </a:cubicBezTo>
                          <a:cubicBezTo>
                            <a:pt x="59" y="42"/>
                            <a:pt x="59" y="41"/>
                            <a:pt x="59" y="39"/>
                          </a:cubicBezTo>
                          <a:cubicBezTo>
                            <a:pt x="59" y="34"/>
                            <a:pt x="59" y="29"/>
                            <a:pt x="58" y="25"/>
                          </a:cubicBezTo>
                          <a:cubicBezTo>
                            <a:pt x="58" y="21"/>
                            <a:pt x="60" y="19"/>
                            <a:pt x="63" y="18"/>
                          </a:cubicBezTo>
                          <a:cubicBezTo>
                            <a:pt x="69" y="15"/>
                            <a:pt x="74" y="12"/>
                            <a:pt x="80" y="9"/>
                          </a:cubicBezTo>
                          <a:cubicBezTo>
                            <a:pt x="85" y="6"/>
                            <a:pt x="85" y="6"/>
                            <a:pt x="85" y="6"/>
                          </a:cubicBezTo>
                          <a:cubicBezTo>
                            <a:pt x="87" y="5"/>
                            <a:pt x="90" y="3"/>
                            <a:pt x="93" y="2"/>
                          </a:cubicBezTo>
                          <a:cubicBezTo>
                            <a:pt x="95" y="0"/>
                            <a:pt x="97" y="1"/>
                            <a:pt x="98" y="2"/>
                          </a:cubicBezTo>
                          <a:cubicBezTo>
                            <a:pt x="98" y="2"/>
                            <a:pt x="98" y="2"/>
                            <a:pt x="98" y="2"/>
                          </a:cubicBezTo>
                          <a:cubicBezTo>
                            <a:pt x="102" y="5"/>
                            <a:pt x="106" y="7"/>
                            <a:pt x="109" y="8"/>
                          </a:cubicBezTo>
                          <a:cubicBezTo>
                            <a:pt x="111" y="9"/>
                            <a:pt x="113" y="10"/>
                            <a:pt x="115" y="11"/>
                          </a:cubicBezTo>
                          <a:cubicBezTo>
                            <a:pt x="117" y="12"/>
                            <a:pt x="126" y="17"/>
                            <a:pt x="132" y="21"/>
                          </a:cubicBezTo>
                          <a:cubicBezTo>
                            <a:pt x="133" y="21"/>
                            <a:pt x="134" y="22"/>
                            <a:pt x="133" y="23"/>
                          </a:cubicBezTo>
                          <a:cubicBezTo>
                            <a:pt x="133" y="24"/>
                            <a:pt x="133" y="24"/>
                            <a:pt x="133" y="24"/>
                          </a:cubicBezTo>
                          <a:cubicBezTo>
                            <a:pt x="133" y="25"/>
                            <a:pt x="133" y="25"/>
                            <a:pt x="133" y="25"/>
                          </a:cubicBezTo>
                          <a:cubicBezTo>
                            <a:pt x="131" y="26"/>
                            <a:pt x="128" y="27"/>
                            <a:pt x="126" y="29"/>
                          </a:cubicBezTo>
                          <a:cubicBezTo>
                            <a:pt x="125" y="29"/>
                            <a:pt x="124" y="30"/>
                            <a:pt x="123" y="30"/>
                          </a:cubicBezTo>
                          <a:cubicBezTo>
                            <a:pt x="117" y="34"/>
                            <a:pt x="111" y="37"/>
                            <a:pt x="105" y="40"/>
                          </a:cubicBezTo>
                          <a:cubicBezTo>
                            <a:pt x="101" y="42"/>
                            <a:pt x="101" y="42"/>
                            <a:pt x="101" y="42"/>
                          </a:cubicBezTo>
                          <a:cubicBezTo>
                            <a:pt x="100" y="43"/>
                            <a:pt x="100" y="43"/>
                            <a:pt x="100" y="43"/>
                          </a:cubicBezTo>
                          <a:cubicBezTo>
                            <a:pt x="100" y="51"/>
                            <a:pt x="100" y="60"/>
                            <a:pt x="100" y="68"/>
                          </a:cubicBezTo>
                          <a:cubicBezTo>
                            <a:pt x="100" y="73"/>
                            <a:pt x="100" y="73"/>
                            <a:pt x="100" y="73"/>
                          </a:cubicBezTo>
                          <a:cubicBezTo>
                            <a:pt x="103" y="71"/>
                            <a:pt x="105" y="70"/>
                            <a:pt x="108" y="69"/>
                          </a:cubicBezTo>
                          <a:cubicBezTo>
                            <a:pt x="132" y="55"/>
                            <a:pt x="132" y="55"/>
                            <a:pt x="132" y="55"/>
                          </a:cubicBezTo>
                          <a:cubicBezTo>
                            <a:pt x="132" y="55"/>
                            <a:pt x="132" y="55"/>
                            <a:pt x="132" y="55"/>
                          </a:cubicBezTo>
                          <a:cubicBezTo>
                            <a:pt x="132" y="54"/>
                            <a:pt x="132" y="52"/>
                            <a:pt x="132" y="51"/>
                          </a:cubicBezTo>
                          <a:cubicBezTo>
                            <a:pt x="133" y="47"/>
                            <a:pt x="133" y="47"/>
                            <a:pt x="133" y="47"/>
                          </a:cubicBezTo>
                          <a:cubicBezTo>
                            <a:pt x="142" y="52"/>
                            <a:pt x="142" y="52"/>
                            <a:pt x="142" y="52"/>
                          </a:cubicBezTo>
                          <a:cubicBezTo>
                            <a:pt x="150" y="56"/>
                            <a:pt x="158" y="61"/>
                            <a:pt x="166" y="65"/>
                          </a:cubicBezTo>
                          <a:cubicBezTo>
                            <a:pt x="167" y="65"/>
                            <a:pt x="167" y="66"/>
                            <a:pt x="168" y="66"/>
                          </a:cubicBezTo>
                          <a:cubicBezTo>
                            <a:pt x="168" y="69"/>
                            <a:pt x="168" y="69"/>
                            <a:pt x="168" y="69"/>
                          </a:cubicBezTo>
                          <a:cubicBezTo>
                            <a:pt x="168" y="68"/>
                            <a:pt x="168" y="65"/>
                            <a:pt x="168" y="65"/>
                          </a:cubicBezTo>
                          <a:cubicBezTo>
                            <a:pt x="168" y="66"/>
                            <a:pt x="168" y="66"/>
                            <a:pt x="168" y="66"/>
                          </a:cubicBezTo>
                          <a:cubicBezTo>
                            <a:pt x="169" y="66"/>
                            <a:pt x="169" y="66"/>
                            <a:pt x="169" y="66"/>
                          </a:cubicBezTo>
                          <a:cubicBezTo>
                            <a:pt x="170" y="66"/>
                            <a:pt x="171" y="67"/>
                            <a:pt x="171" y="67"/>
                          </a:cubicBezTo>
                          <a:cubicBezTo>
                            <a:pt x="172" y="68"/>
                            <a:pt x="172" y="69"/>
                            <a:pt x="172" y="69"/>
                          </a:cubicBezTo>
                          <a:cubicBezTo>
                            <a:pt x="172" y="69"/>
                            <a:pt x="172" y="69"/>
                            <a:pt x="172" y="69"/>
                          </a:cubicBezTo>
                          <a:cubicBezTo>
                            <a:pt x="172" y="70"/>
                            <a:pt x="172" y="71"/>
                            <a:pt x="172" y="72"/>
                          </a:cubicBezTo>
                          <a:cubicBezTo>
                            <a:pt x="172" y="73"/>
                            <a:pt x="172" y="75"/>
                            <a:pt x="172" y="76"/>
                          </a:cubicBezTo>
                          <a:cubicBezTo>
                            <a:pt x="172" y="78"/>
                            <a:pt x="171" y="79"/>
                            <a:pt x="170" y="80"/>
                          </a:cubicBezTo>
                          <a:cubicBezTo>
                            <a:pt x="167" y="81"/>
                            <a:pt x="164" y="83"/>
                            <a:pt x="162" y="84"/>
                          </a:cubicBezTo>
                          <a:cubicBezTo>
                            <a:pt x="150" y="91"/>
                            <a:pt x="150" y="91"/>
                            <a:pt x="150" y="91"/>
                          </a:cubicBezTo>
                          <a:cubicBezTo>
                            <a:pt x="143" y="94"/>
                            <a:pt x="136" y="98"/>
                            <a:pt x="130" y="102"/>
                          </a:cubicBezTo>
                          <a:cubicBezTo>
                            <a:pt x="115" y="110"/>
                            <a:pt x="100" y="118"/>
                            <a:pt x="85" y="126"/>
                          </a:cubicBezTo>
                          <a:cubicBezTo>
                            <a:pt x="84" y="126"/>
                            <a:pt x="84" y="126"/>
                            <a:pt x="84" y="126"/>
                          </a:cubicBezTo>
                          <a:cubicBezTo>
                            <a:pt x="83" y="127"/>
                            <a:pt x="82" y="128"/>
                            <a:pt x="81" y="127"/>
                          </a:cubicBezTo>
                          <a:cubicBezTo>
                            <a:pt x="81" y="128"/>
                            <a:pt x="81" y="128"/>
                            <a:pt x="81" y="129"/>
                          </a:cubicBezTo>
                          <a:cubicBezTo>
                            <a:pt x="81" y="132"/>
                            <a:pt x="81" y="132"/>
                            <a:pt x="81" y="132"/>
                          </a:cubicBezTo>
                          <a:cubicBezTo>
                            <a:pt x="80" y="132"/>
                            <a:pt x="80" y="132"/>
                            <a:pt x="80" y="132"/>
                          </a:cubicBezTo>
                          <a:cubicBezTo>
                            <a:pt x="79" y="132"/>
                            <a:pt x="79" y="132"/>
                            <a:pt x="79" y="132"/>
                          </a:cubicBezTo>
                          <a:moveTo>
                            <a:pt x="4" y="87"/>
                          </a:moveTo>
                          <a:cubicBezTo>
                            <a:pt x="4" y="87"/>
                            <a:pt x="4" y="87"/>
                            <a:pt x="4" y="87"/>
                          </a:cubicBezTo>
                          <a:cubicBezTo>
                            <a:pt x="4" y="88"/>
                            <a:pt x="4" y="89"/>
                            <a:pt x="5" y="90"/>
                          </a:cubicBezTo>
                          <a:cubicBezTo>
                            <a:pt x="16" y="96"/>
                            <a:pt x="28" y="102"/>
                            <a:pt x="39" y="108"/>
                          </a:cubicBezTo>
                          <a:cubicBezTo>
                            <a:pt x="56" y="117"/>
                            <a:pt x="56" y="117"/>
                            <a:pt x="56" y="117"/>
                          </a:cubicBezTo>
                          <a:cubicBezTo>
                            <a:pt x="63" y="121"/>
                            <a:pt x="71" y="125"/>
                            <a:pt x="78" y="129"/>
                          </a:cubicBezTo>
                          <a:cubicBezTo>
                            <a:pt x="78" y="129"/>
                            <a:pt x="78" y="129"/>
                            <a:pt x="78" y="129"/>
                          </a:cubicBezTo>
                          <a:cubicBezTo>
                            <a:pt x="78" y="127"/>
                            <a:pt x="78" y="125"/>
                            <a:pt x="78" y="123"/>
                          </a:cubicBezTo>
                          <a:cubicBezTo>
                            <a:pt x="76" y="124"/>
                            <a:pt x="75" y="123"/>
                            <a:pt x="74" y="122"/>
                          </a:cubicBezTo>
                          <a:cubicBezTo>
                            <a:pt x="74" y="121"/>
                            <a:pt x="73" y="121"/>
                            <a:pt x="73" y="121"/>
                          </a:cubicBezTo>
                          <a:cubicBezTo>
                            <a:pt x="67" y="118"/>
                            <a:pt x="62" y="115"/>
                            <a:pt x="56" y="112"/>
                          </a:cubicBezTo>
                          <a:cubicBezTo>
                            <a:pt x="50" y="109"/>
                            <a:pt x="50" y="109"/>
                            <a:pt x="50" y="109"/>
                          </a:cubicBezTo>
                          <a:cubicBezTo>
                            <a:pt x="49" y="108"/>
                            <a:pt x="49" y="108"/>
                            <a:pt x="49" y="108"/>
                          </a:cubicBezTo>
                          <a:cubicBezTo>
                            <a:pt x="49" y="108"/>
                            <a:pt x="48" y="108"/>
                            <a:pt x="48" y="106"/>
                          </a:cubicBezTo>
                          <a:cubicBezTo>
                            <a:pt x="48" y="105"/>
                            <a:pt x="49" y="105"/>
                            <a:pt x="49" y="104"/>
                          </a:cubicBezTo>
                          <a:cubicBezTo>
                            <a:pt x="54" y="102"/>
                            <a:pt x="58" y="100"/>
                            <a:pt x="63" y="97"/>
                          </a:cubicBezTo>
                          <a:cubicBezTo>
                            <a:pt x="75" y="90"/>
                            <a:pt x="75" y="90"/>
                            <a:pt x="75" y="90"/>
                          </a:cubicBezTo>
                          <a:cubicBezTo>
                            <a:pt x="94" y="80"/>
                            <a:pt x="112" y="70"/>
                            <a:pt x="131" y="60"/>
                          </a:cubicBezTo>
                          <a:cubicBezTo>
                            <a:pt x="132" y="60"/>
                            <a:pt x="133" y="59"/>
                            <a:pt x="135" y="60"/>
                          </a:cubicBezTo>
                          <a:cubicBezTo>
                            <a:pt x="142" y="64"/>
                            <a:pt x="149" y="68"/>
                            <a:pt x="156" y="71"/>
                          </a:cubicBezTo>
                          <a:cubicBezTo>
                            <a:pt x="164" y="76"/>
                            <a:pt x="164" y="76"/>
                            <a:pt x="164" y="76"/>
                          </a:cubicBezTo>
                          <a:cubicBezTo>
                            <a:pt x="164" y="76"/>
                            <a:pt x="164" y="76"/>
                            <a:pt x="164" y="76"/>
                          </a:cubicBezTo>
                          <a:cubicBezTo>
                            <a:pt x="165" y="77"/>
                            <a:pt x="165" y="77"/>
                            <a:pt x="165" y="77"/>
                          </a:cubicBezTo>
                          <a:cubicBezTo>
                            <a:pt x="165" y="78"/>
                            <a:pt x="165" y="78"/>
                            <a:pt x="165" y="78"/>
                          </a:cubicBezTo>
                          <a:cubicBezTo>
                            <a:pt x="164" y="79"/>
                            <a:pt x="164" y="79"/>
                            <a:pt x="163" y="79"/>
                          </a:cubicBezTo>
                          <a:cubicBezTo>
                            <a:pt x="158" y="82"/>
                            <a:pt x="158" y="82"/>
                            <a:pt x="158" y="82"/>
                          </a:cubicBezTo>
                          <a:cubicBezTo>
                            <a:pt x="154" y="84"/>
                            <a:pt x="150" y="87"/>
                            <a:pt x="145" y="89"/>
                          </a:cubicBezTo>
                          <a:cubicBezTo>
                            <a:pt x="140" y="92"/>
                            <a:pt x="134" y="95"/>
                            <a:pt x="128" y="98"/>
                          </a:cubicBezTo>
                          <a:cubicBezTo>
                            <a:pt x="125" y="100"/>
                            <a:pt x="121" y="102"/>
                            <a:pt x="118" y="104"/>
                          </a:cubicBezTo>
                          <a:cubicBezTo>
                            <a:pt x="102" y="113"/>
                            <a:pt x="102" y="113"/>
                            <a:pt x="102" y="113"/>
                          </a:cubicBezTo>
                          <a:cubicBezTo>
                            <a:pt x="95" y="116"/>
                            <a:pt x="89" y="119"/>
                            <a:pt x="83" y="123"/>
                          </a:cubicBezTo>
                          <a:cubicBezTo>
                            <a:pt x="82" y="123"/>
                            <a:pt x="82" y="123"/>
                            <a:pt x="82" y="123"/>
                          </a:cubicBezTo>
                          <a:cubicBezTo>
                            <a:pt x="82" y="124"/>
                            <a:pt x="82" y="124"/>
                            <a:pt x="82" y="124"/>
                          </a:cubicBezTo>
                          <a:cubicBezTo>
                            <a:pt x="82" y="125"/>
                            <a:pt x="82" y="125"/>
                            <a:pt x="82" y="125"/>
                          </a:cubicBezTo>
                          <a:cubicBezTo>
                            <a:pt x="83" y="124"/>
                            <a:pt x="83" y="124"/>
                            <a:pt x="83" y="124"/>
                          </a:cubicBezTo>
                          <a:cubicBezTo>
                            <a:pt x="83" y="124"/>
                            <a:pt x="83" y="123"/>
                            <a:pt x="84" y="123"/>
                          </a:cubicBezTo>
                          <a:cubicBezTo>
                            <a:pt x="98" y="115"/>
                            <a:pt x="113" y="107"/>
                            <a:pt x="128" y="99"/>
                          </a:cubicBezTo>
                          <a:cubicBezTo>
                            <a:pt x="135" y="96"/>
                            <a:pt x="142" y="92"/>
                            <a:pt x="149" y="88"/>
                          </a:cubicBezTo>
                          <a:cubicBezTo>
                            <a:pt x="160" y="82"/>
                            <a:pt x="160" y="82"/>
                            <a:pt x="160" y="82"/>
                          </a:cubicBezTo>
                          <a:cubicBezTo>
                            <a:pt x="163" y="80"/>
                            <a:pt x="166" y="79"/>
                            <a:pt x="168" y="78"/>
                          </a:cubicBezTo>
                          <a:cubicBezTo>
                            <a:pt x="169" y="77"/>
                            <a:pt x="169" y="77"/>
                            <a:pt x="169" y="76"/>
                          </a:cubicBezTo>
                          <a:cubicBezTo>
                            <a:pt x="169" y="75"/>
                            <a:pt x="169" y="74"/>
                            <a:pt x="169" y="73"/>
                          </a:cubicBezTo>
                          <a:cubicBezTo>
                            <a:pt x="168" y="73"/>
                            <a:pt x="168" y="73"/>
                            <a:pt x="168" y="73"/>
                          </a:cubicBezTo>
                          <a:cubicBezTo>
                            <a:pt x="168" y="72"/>
                            <a:pt x="168" y="72"/>
                            <a:pt x="168" y="72"/>
                          </a:cubicBezTo>
                          <a:cubicBezTo>
                            <a:pt x="167" y="71"/>
                            <a:pt x="167" y="71"/>
                            <a:pt x="167" y="71"/>
                          </a:cubicBezTo>
                          <a:cubicBezTo>
                            <a:pt x="166" y="71"/>
                            <a:pt x="166" y="71"/>
                            <a:pt x="165" y="70"/>
                          </a:cubicBezTo>
                          <a:cubicBezTo>
                            <a:pt x="157" y="66"/>
                            <a:pt x="149" y="62"/>
                            <a:pt x="140" y="57"/>
                          </a:cubicBezTo>
                          <a:cubicBezTo>
                            <a:pt x="134" y="54"/>
                            <a:pt x="134" y="54"/>
                            <a:pt x="134" y="54"/>
                          </a:cubicBezTo>
                          <a:cubicBezTo>
                            <a:pt x="134" y="54"/>
                            <a:pt x="134" y="54"/>
                            <a:pt x="134" y="54"/>
                          </a:cubicBezTo>
                          <a:cubicBezTo>
                            <a:pt x="135" y="55"/>
                            <a:pt x="135" y="56"/>
                            <a:pt x="135" y="56"/>
                          </a:cubicBezTo>
                          <a:cubicBezTo>
                            <a:pt x="134" y="57"/>
                            <a:pt x="134" y="57"/>
                            <a:pt x="134" y="57"/>
                          </a:cubicBezTo>
                          <a:cubicBezTo>
                            <a:pt x="109" y="71"/>
                            <a:pt x="109" y="71"/>
                            <a:pt x="109" y="71"/>
                          </a:cubicBezTo>
                          <a:cubicBezTo>
                            <a:pt x="106" y="72"/>
                            <a:pt x="104" y="74"/>
                            <a:pt x="101" y="75"/>
                          </a:cubicBezTo>
                          <a:cubicBezTo>
                            <a:pt x="101" y="76"/>
                            <a:pt x="99" y="76"/>
                            <a:pt x="98" y="76"/>
                          </a:cubicBezTo>
                          <a:cubicBezTo>
                            <a:pt x="97" y="75"/>
                            <a:pt x="97" y="74"/>
                            <a:pt x="97" y="73"/>
                          </a:cubicBezTo>
                          <a:cubicBezTo>
                            <a:pt x="97" y="68"/>
                            <a:pt x="97" y="68"/>
                            <a:pt x="97" y="68"/>
                          </a:cubicBezTo>
                          <a:cubicBezTo>
                            <a:pt x="97" y="60"/>
                            <a:pt x="97" y="51"/>
                            <a:pt x="97" y="43"/>
                          </a:cubicBezTo>
                          <a:cubicBezTo>
                            <a:pt x="97" y="41"/>
                            <a:pt x="98" y="40"/>
                            <a:pt x="99" y="40"/>
                          </a:cubicBezTo>
                          <a:cubicBezTo>
                            <a:pt x="103" y="38"/>
                            <a:pt x="103" y="38"/>
                            <a:pt x="103" y="38"/>
                          </a:cubicBezTo>
                          <a:cubicBezTo>
                            <a:pt x="109" y="35"/>
                            <a:pt x="116" y="31"/>
                            <a:pt x="122" y="28"/>
                          </a:cubicBezTo>
                          <a:cubicBezTo>
                            <a:pt x="123" y="27"/>
                            <a:pt x="124" y="27"/>
                            <a:pt x="125" y="26"/>
                          </a:cubicBezTo>
                          <a:cubicBezTo>
                            <a:pt x="127" y="25"/>
                            <a:pt x="129" y="24"/>
                            <a:pt x="130" y="23"/>
                          </a:cubicBezTo>
                          <a:cubicBezTo>
                            <a:pt x="124" y="20"/>
                            <a:pt x="115" y="15"/>
                            <a:pt x="114" y="14"/>
                          </a:cubicBezTo>
                          <a:cubicBezTo>
                            <a:pt x="112" y="13"/>
                            <a:pt x="110" y="12"/>
                            <a:pt x="108" y="11"/>
                          </a:cubicBezTo>
                          <a:cubicBezTo>
                            <a:pt x="104" y="9"/>
                            <a:pt x="100" y="7"/>
                            <a:pt x="97" y="5"/>
                          </a:cubicBezTo>
                          <a:cubicBezTo>
                            <a:pt x="96" y="4"/>
                            <a:pt x="96" y="4"/>
                            <a:pt x="96" y="4"/>
                          </a:cubicBezTo>
                          <a:cubicBezTo>
                            <a:pt x="95" y="4"/>
                            <a:pt x="95" y="4"/>
                            <a:pt x="94" y="4"/>
                          </a:cubicBezTo>
                          <a:cubicBezTo>
                            <a:pt x="92" y="6"/>
                            <a:pt x="89" y="7"/>
                            <a:pt x="86" y="9"/>
                          </a:cubicBezTo>
                          <a:cubicBezTo>
                            <a:pt x="81" y="11"/>
                            <a:pt x="81" y="11"/>
                            <a:pt x="81" y="11"/>
                          </a:cubicBezTo>
                          <a:cubicBezTo>
                            <a:pt x="76" y="14"/>
                            <a:pt x="70" y="17"/>
                            <a:pt x="64" y="20"/>
                          </a:cubicBezTo>
                          <a:cubicBezTo>
                            <a:pt x="62" y="21"/>
                            <a:pt x="61" y="23"/>
                            <a:pt x="61" y="25"/>
                          </a:cubicBezTo>
                          <a:cubicBezTo>
                            <a:pt x="61" y="29"/>
                            <a:pt x="61" y="34"/>
                            <a:pt x="61" y="39"/>
                          </a:cubicBezTo>
                          <a:cubicBezTo>
                            <a:pt x="61" y="41"/>
                            <a:pt x="61" y="42"/>
                            <a:pt x="61" y="44"/>
                          </a:cubicBezTo>
                          <a:cubicBezTo>
                            <a:pt x="61" y="47"/>
                            <a:pt x="61" y="49"/>
                            <a:pt x="61" y="51"/>
                          </a:cubicBezTo>
                          <a:cubicBezTo>
                            <a:pt x="61" y="52"/>
                            <a:pt x="61" y="53"/>
                            <a:pt x="62" y="54"/>
                          </a:cubicBezTo>
                          <a:cubicBezTo>
                            <a:pt x="62" y="55"/>
                            <a:pt x="60" y="56"/>
                            <a:pt x="59" y="56"/>
                          </a:cubicBezTo>
                          <a:cubicBezTo>
                            <a:pt x="59" y="57"/>
                            <a:pt x="59" y="57"/>
                            <a:pt x="59" y="57"/>
                          </a:cubicBezTo>
                          <a:cubicBezTo>
                            <a:pt x="49" y="62"/>
                            <a:pt x="40" y="67"/>
                            <a:pt x="30" y="72"/>
                          </a:cubicBezTo>
                          <a:cubicBezTo>
                            <a:pt x="15" y="80"/>
                            <a:pt x="15" y="80"/>
                            <a:pt x="15" y="80"/>
                          </a:cubicBezTo>
                          <a:cubicBezTo>
                            <a:pt x="14" y="83"/>
                            <a:pt x="11" y="83"/>
                            <a:pt x="9" y="83"/>
                          </a:cubicBezTo>
                          <a:cubicBezTo>
                            <a:pt x="8" y="83"/>
                            <a:pt x="8" y="83"/>
                            <a:pt x="8" y="83"/>
                          </a:cubicBezTo>
                          <a:cubicBezTo>
                            <a:pt x="8" y="83"/>
                            <a:pt x="7" y="82"/>
                            <a:pt x="6" y="81"/>
                          </a:cubicBezTo>
                          <a:cubicBezTo>
                            <a:pt x="6" y="82"/>
                            <a:pt x="6" y="83"/>
                            <a:pt x="6" y="84"/>
                          </a:cubicBezTo>
                          <a:cubicBezTo>
                            <a:pt x="6" y="84"/>
                            <a:pt x="6" y="84"/>
                            <a:pt x="6" y="84"/>
                          </a:cubicBezTo>
                          <a:cubicBezTo>
                            <a:pt x="6" y="84"/>
                            <a:pt x="6" y="84"/>
                            <a:pt x="6" y="84"/>
                          </a:cubicBezTo>
                          <a:cubicBezTo>
                            <a:pt x="6" y="85"/>
                            <a:pt x="6" y="85"/>
                            <a:pt x="6" y="85"/>
                          </a:cubicBezTo>
                          <a:cubicBezTo>
                            <a:pt x="6" y="86"/>
                            <a:pt x="6" y="86"/>
                            <a:pt x="6" y="87"/>
                          </a:cubicBezTo>
                          <a:cubicBezTo>
                            <a:pt x="5" y="87"/>
                            <a:pt x="5" y="87"/>
                            <a:pt x="4" y="87"/>
                          </a:cubicBezTo>
                          <a:cubicBezTo>
                            <a:pt x="4" y="87"/>
                            <a:pt x="4" y="87"/>
                            <a:pt x="4" y="87"/>
                          </a:cubicBezTo>
                          <a:moveTo>
                            <a:pt x="77" y="116"/>
                          </a:moveTo>
                          <a:cubicBezTo>
                            <a:pt x="78" y="116"/>
                            <a:pt x="78" y="116"/>
                            <a:pt x="78" y="116"/>
                          </a:cubicBezTo>
                          <a:cubicBezTo>
                            <a:pt x="81" y="116"/>
                            <a:pt x="81" y="118"/>
                            <a:pt x="81" y="119"/>
                          </a:cubicBezTo>
                          <a:cubicBezTo>
                            <a:pt x="81" y="119"/>
                            <a:pt x="81" y="119"/>
                            <a:pt x="81" y="119"/>
                          </a:cubicBezTo>
                          <a:cubicBezTo>
                            <a:pt x="81" y="120"/>
                            <a:pt x="81" y="120"/>
                            <a:pt x="81" y="121"/>
                          </a:cubicBezTo>
                          <a:cubicBezTo>
                            <a:pt x="82" y="120"/>
                            <a:pt x="82" y="120"/>
                            <a:pt x="82" y="120"/>
                          </a:cubicBezTo>
                          <a:cubicBezTo>
                            <a:pt x="88" y="117"/>
                            <a:pt x="94" y="114"/>
                            <a:pt x="100" y="110"/>
                          </a:cubicBezTo>
                          <a:cubicBezTo>
                            <a:pt x="116" y="101"/>
                            <a:pt x="116" y="101"/>
                            <a:pt x="116" y="101"/>
                          </a:cubicBezTo>
                          <a:cubicBezTo>
                            <a:pt x="120" y="100"/>
                            <a:pt x="124" y="98"/>
                            <a:pt x="127" y="96"/>
                          </a:cubicBezTo>
                          <a:cubicBezTo>
                            <a:pt x="133" y="93"/>
                            <a:pt x="139" y="90"/>
                            <a:pt x="144" y="87"/>
                          </a:cubicBezTo>
                          <a:cubicBezTo>
                            <a:pt x="148" y="84"/>
                            <a:pt x="152" y="82"/>
                            <a:pt x="156" y="80"/>
                          </a:cubicBezTo>
                          <a:cubicBezTo>
                            <a:pt x="161" y="77"/>
                            <a:pt x="161" y="77"/>
                            <a:pt x="161" y="77"/>
                          </a:cubicBezTo>
                          <a:cubicBezTo>
                            <a:pt x="155" y="74"/>
                            <a:pt x="155" y="74"/>
                            <a:pt x="155" y="74"/>
                          </a:cubicBezTo>
                          <a:cubicBezTo>
                            <a:pt x="148" y="70"/>
                            <a:pt x="141" y="66"/>
                            <a:pt x="134" y="62"/>
                          </a:cubicBezTo>
                          <a:cubicBezTo>
                            <a:pt x="133" y="62"/>
                            <a:pt x="133" y="62"/>
                            <a:pt x="132" y="63"/>
                          </a:cubicBezTo>
                          <a:cubicBezTo>
                            <a:pt x="114" y="73"/>
                            <a:pt x="95" y="83"/>
                            <a:pt x="77" y="93"/>
                          </a:cubicBezTo>
                          <a:cubicBezTo>
                            <a:pt x="64" y="100"/>
                            <a:pt x="64" y="100"/>
                            <a:pt x="64" y="100"/>
                          </a:cubicBezTo>
                          <a:cubicBezTo>
                            <a:pt x="60" y="102"/>
                            <a:pt x="56" y="104"/>
                            <a:pt x="51" y="106"/>
                          </a:cubicBezTo>
                          <a:cubicBezTo>
                            <a:pt x="52" y="106"/>
                            <a:pt x="52" y="106"/>
                            <a:pt x="52" y="106"/>
                          </a:cubicBezTo>
                          <a:cubicBezTo>
                            <a:pt x="52" y="106"/>
                            <a:pt x="52" y="106"/>
                            <a:pt x="52" y="106"/>
                          </a:cubicBezTo>
                          <a:cubicBezTo>
                            <a:pt x="57" y="109"/>
                            <a:pt x="57" y="109"/>
                            <a:pt x="57" y="109"/>
                          </a:cubicBezTo>
                          <a:cubicBezTo>
                            <a:pt x="63" y="113"/>
                            <a:pt x="68" y="116"/>
                            <a:pt x="74" y="119"/>
                          </a:cubicBezTo>
                          <a:cubicBezTo>
                            <a:pt x="75" y="119"/>
                            <a:pt x="75" y="119"/>
                            <a:pt x="75" y="120"/>
                          </a:cubicBezTo>
                          <a:cubicBezTo>
                            <a:pt x="76" y="120"/>
                            <a:pt x="76" y="120"/>
                            <a:pt x="77" y="120"/>
                          </a:cubicBezTo>
                          <a:cubicBezTo>
                            <a:pt x="77" y="119"/>
                            <a:pt x="77" y="119"/>
                            <a:pt x="77" y="119"/>
                          </a:cubicBezTo>
                          <a:cubicBezTo>
                            <a:pt x="77" y="119"/>
                            <a:pt x="77" y="118"/>
                            <a:pt x="77" y="117"/>
                          </a:cubicBezTo>
                          <a:cubicBezTo>
                            <a:pt x="77" y="116"/>
                            <a:pt x="77" y="116"/>
                            <a:pt x="77" y="116"/>
                          </a:cubicBezTo>
                          <a:moveTo>
                            <a:pt x="83" y="68"/>
                          </a:moveTo>
                          <a:cubicBezTo>
                            <a:pt x="82" y="68"/>
                            <a:pt x="82" y="67"/>
                            <a:pt x="82" y="67"/>
                          </a:cubicBezTo>
                          <a:cubicBezTo>
                            <a:pt x="80" y="67"/>
                            <a:pt x="79" y="66"/>
                            <a:pt x="78" y="65"/>
                          </a:cubicBezTo>
                          <a:cubicBezTo>
                            <a:pt x="77" y="65"/>
                            <a:pt x="76" y="64"/>
                            <a:pt x="75" y="64"/>
                          </a:cubicBezTo>
                          <a:cubicBezTo>
                            <a:pt x="75" y="64"/>
                            <a:pt x="74" y="63"/>
                            <a:pt x="74" y="62"/>
                          </a:cubicBezTo>
                          <a:cubicBezTo>
                            <a:pt x="74" y="61"/>
                            <a:pt x="74" y="60"/>
                            <a:pt x="74" y="60"/>
                          </a:cubicBezTo>
                          <a:cubicBezTo>
                            <a:pt x="74" y="59"/>
                            <a:pt x="74" y="58"/>
                            <a:pt x="74" y="57"/>
                          </a:cubicBezTo>
                          <a:cubicBezTo>
                            <a:pt x="74" y="56"/>
                            <a:pt x="75" y="55"/>
                            <a:pt x="75" y="55"/>
                          </a:cubicBezTo>
                          <a:cubicBezTo>
                            <a:pt x="76" y="54"/>
                            <a:pt x="77" y="55"/>
                            <a:pt x="77" y="55"/>
                          </a:cubicBezTo>
                          <a:cubicBezTo>
                            <a:pt x="79" y="55"/>
                            <a:pt x="80" y="56"/>
                            <a:pt x="82" y="57"/>
                          </a:cubicBezTo>
                          <a:cubicBezTo>
                            <a:pt x="82" y="57"/>
                            <a:pt x="83" y="58"/>
                            <a:pt x="83" y="58"/>
                          </a:cubicBezTo>
                          <a:cubicBezTo>
                            <a:pt x="85" y="59"/>
                            <a:pt x="85" y="60"/>
                            <a:pt x="85" y="61"/>
                          </a:cubicBezTo>
                          <a:cubicBezTo>
                            <a:pt x="85" y="62"/>
                            <a:pt x="85" y="63"/>
                            <a:pt x="85" y="64"/>
                          </a:cubicBezTo>
                          <a:cubicBezTo>
                            <a:pt x="84" y="65"/>
                            <a:pt x="84" y="65"/>
                            <a:pt x="84" y="65"/>
                          </a:cubicBezTo>
                          <a:cubicBezTo>
                            <a:pt x="84" y="66"/>
                            <a:pt x="84" y="66"/>
                            <a:pt x="84" y="66"/>
                          </a:cubicBezTo>
                          <a:cubicBezTo>
                            <a:pt x="85" y="66"/>
                            <a:pt x="85" y="67"/>
                            <a:pt x="84" y="67"/>
                          </a:cubicBezTo>
                          <a:cubicBezTo>
                            <a:pt x="83" y="68"/>
                            <a:pt x="83" y="68"/>
                            <a:pt x="83" y="68"/>
                          </a:cubicBezTo>
                          <a:moveTo>
                            <a:pt x="77" y="62"/>
                          </a:moveTo>
                          <a:cubicBezTo>
                            <a:pt x="78" y="62"/>
                            <a:pt x="78" y="63"/>
                            <a:pt x="79" y="63"/>
                          </a:cubicBezTo>
                          <a:cubicBezTo>
                            <a:pt x="80" y="63"/>
                            <a:pt x="81" y="64"/>
                            <a:pt x="82" y="64"/>
                          </a:cubicBezTo>
                          <a:cubicBezTo>
                            <a:pt x="82" y="64"/>
                            <a:pt x="82" y="64"/>
                            <a:pt x="82" y="64"/>
                          </a:cubicBezTo>
                          <a:cubicBezTo>
                            <a:pt x="82" y="63"/>
                            <a:pt x="82" y="62"/>
                            <a:pt x="82" y="61"/>
                          </a:cubicBezTo>
                          <a:cubicBezTo>
                            <a:pt x="82" y="60"/>
                            <a:pt x="82" y="60"/>
                            <a:pt x="82" y="60"/>
                          </a:cubicBezTo>
                          <a:cubicBezTo>
                            <a:pt x="81" y="60"/>
                            <a:pt x="81" y="60"/>
                            <a:pt x="80" y="59"/>
                          </a:cubicBezTo>
                          <a:cubicBezTo>
                            <a:pt x="79" y="59"/>
                            <a:pt x="78" y="58"/>
                            <a:pt x="77" y="58"/>
                          </a:cubicBezTo>
                          <a:cubicBezTo>
                            <a:pt x="77" y="58"/>
                            <a:pt x="77" y="59"/>
                            <a:pt x="77" y="60"/>
                          </a:cubicBezTo>
                          <a:cubicBezTo>
                            <a:pt x="77" y="60"/>
                            <a:pt x="77" y="61"/>
                            <a:pt x="77" y="62"/>
                          </a:cubicBezTo>
                          <a:cubicBezTo>
                            <a:pt x="77" y="62"/>
                            <a:pt x="77" y="62"/>
                            <a:pt x="77" y="62"/>
                          </a:cubicBezTo>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7" name="Freeform 251">
                      <a:extLst>
                        <a:ext uri="{FF2B5EF4-FFF2-40B4-BE49-F238E27FC236}">
                          <a16:creationId xmlns:a16="http://schemas.microsoft.com/office/drawing/2014/main" id="{E0C3A886-51AD-40A5-95AF-5AF0E9269DB3}"/>
                        </a:ext>
                      </a:extLst>
                    </p:cNvPr>
                    <p:cNvSpPr>
                      <a:spLocks/>
                    </p:cNvSpPr>
                    <p:nvPr/>
                  </p:nvSpPr>
                  <p:spPr bwMode="auto">
                    <a:xfrm>
                      <a:off x="3622675" y="1730376"/>
                      <a:ext cx="111125" cy="165100"/>
                    </a:xfrm>
                    <a:custGeom>
                      <a:avLst/>
                      <a:gdLst>
                        <a:gd name="T0" fmla="*/ 34 w 35"/>
                        <a:gd name="T1" fmla="*/ 33 h 52"/>
                        <a:gd name="T2" fmla="*/ 12 w 35"/>
                        <a:gd name="T3" fmla="*/ 45 h 52"/>
                        <a:gd name="T4" fmla="*/ 1 w 35"/>
                        <a:gd name="T5" fmla="*/ 51 h 52"/>
                        <a:gd name="T6" fmla="*/ 0 w 35"/>
                        <a:gd name="T7" fmla="*/ 50 h 52"/>
                        <a:gd name="T8" fmla="*/ 0 w 35"/>
                        <a:gd name="T9" fmla="*/ 20 h 52"/>
                        <a:gd name="T10" fmla="*/ 1 w 35"/>
                        <a:gd name="T11" fmla="*/ 18 h 52"/>
                        <a:gd name="T12" fmla="*/ 23 w 35"/>
                        <a:gd name="T13" fmla="*/ 6 h 52"/>
                        <a:gd name="T14" fmla="*/ 33 w 35"/>
                        <a:gd name="T15" fmla="*/ 0 h 52"/>
                        <a:gd name="T16" fmla="*/ 34 w 35"/>
                        <a:gd name="T17" fmla="*/ 2 h 52"/>
                        <a:gd name="T18" fmla="*/ 34 w 35"/>
                        <a:gd name="T19" fmla="*/ 29 h 52"/>
                        <a:gd name="T20" fmla="*/ 34 w 35"/>
                        <a:gd name="T21" fmla="*/ 3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2">
                          <a:moveTo>
                            <a:pt x="34" y="33"/>
                          </a:moveTo>
                          <a:cubicBezTo>
                            <a:pt x="27" y="37"/>
                            <a:pt x="20" y="41"/>
                            <a:pt x="12" y="45"/>
                          </a:cubicBezTo>
                          <a:cubicBezTo>
                            <a:pt x="9" y="47"/>
                            <a:pt x="5" y="49"/>
                            <a:pt x="1" y="51"/>
                          </a:cubicBezTo>
                          <a:cubicBezTo>
                            <a:pt x="0" y="52"/>
                            <a:pt x="0" y="52"/>
                            <a:pt x="0" y="50"/>
                          </a:cubicBezTo>
                          <a:cubicBezTo>
                            <a:pt x="0" y="40"/>
                            <a:pt x="0" y="30"/>
                            <a:pt x="0" y="20"/>
                          </a:cubicBezTo>
                          <a:cubicBezTo>
                            <a:pt x="0" y="19"/>
                            <a:pt x="0" y="19"/>
                            <a:pt x="1" y="18"/>
                          </a:cubicBezTo>
                          <a:cubicBezTo>
                            <a:pt x="9" y="14"/>
                            <a:pt x="16" y="10"/>
                            <a:pt x="23" y="6"/>
                          </a:cubicBezTo>
                          <a:cubicBezTo>
                            <a:pt x="27" y="4"/>
                            <a:pt x="30" y="3"/>
                            <a:pt x="33" y="0"/>
                          </a:cubicBezTo>
                          <a:cubicBezTo>
                            <a:pt x="35" y="0"/>
                            <a:pt x="34" y="2"/>
                            <a:pt x="34" y="2"/>
                          </a:cubicBezTo>
                          <a:cubicBezTo>
                            <a:pt x="34" y="11"/>
                            <a:pt x="34" y="20"/>
                            <a:pt x="34" y="29"/>
                          </a:cubicBezTo>
                          <a:cubicBezTo>
                            <a:pt x="34" y="30"/>
                            <a:pt x="34" y="32"/>
                            <a:pt x="34" y="33"/>
                          </a:cubicBezTo>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8" name="Freeform 252">
                      <a:extLst>
                        <a:ext uri="{FF2B5EF4-FFF2-40B4-BE49-F238E27FC236}">
                          <a16:creationId xmlns:a16="http://schemas.microsoft.com/office/drawing/2014/main" id="{40443BD6-AE85-4264-8A9F-CB8B9ABF09CD}"/>
                        </a:ext>
                      </a:extLst>
                    </p:cNvPr>
                    <p:cNvSpPr>
                      <a:spLocks noEditPoints="1"/>
                    </p:cNvSpPr>
                    <p:nvPr/>
                  </p:nvSpPr>
                  <p:spPr bwMode="auto">
                    <a:xfrm>
                      <a:off x="3619500" y="1730376"/>
                      <a:ext cx="114300" cy="165100"/>
                    </a:xfrm>
                    <a:custGeom>
                      <a:avLst/>
                      <a:gdLst>
                        <a:gd name="T0" fmla="*/ 1 w 36"/>
                        <a:gd name="T1" fmla="*/ 52 h 52"/>
                        <a:gd name="T2" fmla="*/ 1 w 36"/>
                        <a:gd name="T3" fmla="*/ 52 h 52"/>
                        <a:gd name="T4" fmla="*/ 0 w 36"/>
                        <a:gd name="T5" fmla="*/ 50 h 52"/>
                        <a:gd name="T6" fmla="*/ 0 w 36"/>
                        <a:gd name="T7" fmla="*/ 46 h 52"/>
                        <a:gd name="T8" fmla="*/ 0 w 36"/>
                        <a:gd name="T9" fmla="*/ 20 h 52"/>
                        <a:gd name="T10" fmla="*/ 2 w 36"/>
                        <a:gd name="T11" fmla="*/ 17 h 52"/>
                        <a:gd name="T12" fmla="*/ 5 w 36"/>
                        <a:gd name="T13" fmla="*/ 15 h 52"/>
                        <a:gd name="T14" fmla="*/ 24 w 36"/>
                        <a:gd name="T15" fmla="*/ 5 h 52"/>
                        <a:gd name="T16" fmla="*/ 27 w 36"/>
                        <a:gd name="T17" fmla="*/ 4 h 52"/>
                        <a:gd name="T18" fmla="*/ 34 w 36"/>
                        <a:gd name="T19" fmla="*/ 0 h 52"/>
                        <a:gd name="T20" fmla="*/ 34 w 36"/>
                        <a:gd name="T21" fmla="*/ 0 h 52"/>
                        <a:gd name="T22" fmla="*/ 34 w 36"/>
                        <a:gd name="T23" fmla="*/ 0 h 52"/>
                        <a:gd name="T24" fmla="*/ 36 w 36"/>
                        <a:gd name="T25" fmla="*/ 0 h 52"/>
                        <a:gd name="T26" fmla="*/ 36 w 36"/>
                        <a:gd name="T27" fmla="*/ 2 h 52"/>
                        <a:gd name="T28" fmla="*/ 36 w 36"/>
                        <a:gd name="T29" fmla="*/ 2 h 52"/>
                        <a:gd name="T30" fmla="*/ 36 w 36"/>
                        <a:gd name="T31" fmla="*/ 24 h 52"/>
                        <a:gd name="T32" fmla="*/ 36 w 36"/>
                        <a:gd name="T33" fmla="*/ 29 h 52"/>
                        <a:gd name="T34" fmla="*/ 36 w 36"/>
                        <a:gd name="T35" fmla="*/ 29 h 52"/>
                        <a:gd name="T36" fmla="*/ 36 w 36"/>
                        <a:gd name="T37" fmla="*/ 32 h 52"/>
                        <a:gd name="T38" fmla="*/ 36 w 36"/>
                        <a:gd name="T39" fmla="*/ 33 h 52"/>
                        <a:gd name="T40" fmla="*/ 36 w 36"/>
                        <a:gd name="T41" fmla="*/ 34 h 52"/>
                        <a:gd name="T42" fmla="*/ 11 w 36"/>
                        <a:gd name="T43" fmla="*/ 47 h 52"/>
                        <a:gd name="T44" fmla="*/ 3 w 36"/>
                        <a:gd name="T45" fmla="*/ 52 h 52"/>
                        <a:gd name="T46" fmla="*/ 1 w 36"/>
                        <a:gd name="T47" fmla="*/ 52 h 52"/>
                        <a:gd name="T48" fmla="*/ 34 w 36"/>
                        <a:gd name="T49" fmla="*/ 1 h 52"/>
                        <a:gd name="T50" fmla="*/ 28 w 36"/>
                        <a:gd name="T51" fmla="*/ 5 h 52"/>
                        <a:gd name="T52" fmla="*/ 25 w 36"/>
                        <a:gd name="T53" fmla="*/ 7 h 52"/>
                        <a:gd name="T54" fmla="*/ 6 w 36"/>
                        <a:gd name="T55" fmla="*/ 17 h 52"/>
                        <a:gd name="T56" fmla="*/ 2 w 36"/>
                        <a:gd name="T57" fmla="*/ 19 h 52"/>
                        <a:gd name="T58" fmla="*/ 1 w 36"/>
                        <a:gd name="T59" fmla="*/ 20 h 52"/>
                        <a:gd name="T60" fmla="*/ 1 w 36"/>
                        <a:gd name="T61" fmla="*/ 46 h 52"/>
                        <a:gd name="T62" fmla="*/ 1 w 36"/>
                        <a:gd name="T63" fmla="*/ 50 h 52"/>
                        <a:gd name="T64" fmla="*/ 1 w 36"/>
                        <a:gd name="T65" fmla="*/ 51 h 52"/>
                        <a:gd name="T66" fmla="*/ 2 w 36"/>
                        <a:gd name="T67" fmla="*/ 50 h 52"/>
                        <a:gd name="T68" fmla="*/ 10 w 36"/>
                        <a:gd name="T69" fmla="*/ 46 h 52"/>
                        <a:gd name="T70" fmla="*/ 35 w 36"/>
                        <a:gd name="T71" fmla="*/ 33 h 52"/>
                        <a:gd name="T72" fmla="*/ 34 w 36"/>
                        <a:gd name="T73" fmla="*/ 32 h 52"/>
                        <a:gd name="T74" fmla="*/ 35 w 36"/>
                        <a:gd name="T75" fmla="*/ 29 h 52"/>
                        <a:gd name="T76" fmla="*/ 35 w 36"/>
                        <a:gd name="T77" fmla="*/ 24 h 52"/>
                        <a:gd name="T78" fmla="*/ 35 w 36"/>
                        <a:gd name="T79" fmla="*/ 2 h 52"/>
                        <a:gd name="T80" fmla="*/ 35 w 36"/>
                        <a:gd name="T81" fmla="*/ 2 h 52"/>
                        <a:gd name="T82" fmla="*/ 35 w 36"/>
                        <a:gd name="T83" fmla="*/ 1 h 52"/>
                        <a:gd name="T84" fmla="*/ 34 w 36"/>
                        <a:gd name="T85"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 h="52">
                          <a:moveTo>
                            <a:pt x="1" y="52"/>
                          </a:moveTo>
                          <a:cubicBezTo>
                            <a:pt x="1" y="52"/>
                            <a:pt x="1" y="52"/>
                            <a:pt x="1" y="52"/>
                          </a:cubicBezTo>
                          <a:cubicBezTo>
                            <a:pt x="0" y="52"/>
                            <a:pt x="0" y="51"/>
                            <a:pt x="0" y="50"/>
                          </a:cubicBezTo>
                          <a:cubicBezTo>
                            <a:pt x="0" y="46"/>
                            <a:pt x="0" y="46"/>
                            <a:pt x="0" y="46"/>
                          </a:cubicBezTo>
                          <a:cubicBezTo>
                            <a:pt x="0" y="38"/>
                            <a:pt x="0" y="29"/>
                            <a:pt x="0" y="20"/>
                          </a:cubicBezTo>
                          <a:cubicBezTo>
                            <a:pt x="0" y="19"/>
                            <a:pt x="1" y="18"/>
                            <a:pt x="2" y="17"/>
                          </a:cubicBezTo>
                          <a:cubicBezTo>
                            <a:pt x="5" y="15"/>
                            <a:pt x="5" y="15"/>
                            <a:pt x="5" y="15"/>
                          </a:cubicBezTo>
                          <a:cubicBezTo>
                            <a:pt x="12" y="12"/>
                            <a:pt x="18" y="9"/>
                            <a:pt x="24" y="5"/>
                          </a:cubicBezTo>
                          <a:cubicBezTo>
                            <a:pt x="25" y="5"/>
                            <a:pt x="26" y="4"/>
                            <a:pt x="27" y="4"/>
                          </a:cubicBezTo>
                          <a:cubicBezTo>
                            <a:pt x="29" y="3"/>
                            <a:pt x="32" y="2"/>
                            <a:pt x="34" y="0"/>
                          </a:cubicBezTo>
                          <a:cubicBezTo>
                            <a:pt x="34" y="0"/>
                            <a:pt x="34" y="0"/>
                            <a:pt x="34" y="0"/>
                          </a:cubicBezTo>
                          <a:cubicBezTo>
                            <a:pt x="34" y="0"/>
                            <a:pt x="34" y="0"/>
                            <a:pt x="34" y="0"/>
                          </a:cubicBezTo>
                          <a:cubicBezTo>
                            <a:pt x="35" y="0"/>
                            <a:pt x="35" y="0"/>
                            <a:pt x="36" y="0"/>
                          </a:cubicBezTo>
                          <a:cubicBezTo>
                            <a:pt x="36" y="1"/>
                            <a:pt x="36" y="1"/>
                            <a:pt x="36" y="2"/>
                          </a:cubicBezTo>
                          <a:cubicBezTo>
                            <a:pt x="36" y="2"/>
                            <a:pt x="36" y="2"/>
                            <a:pt x="36" y="2"/>
                          </a:cubicBezTo>
                          <a:cubicBezTo>
                            <a:pt x="36" y="9"/>
                            <a:pt x="36" y="17"/>
                            <a:pt x="36" y="24"/>
                          </a:cubicBezTo>
                          <a:cubicBezTo>
                            <a:pt x="36" y="29"/>
                            <a:pt x="36" y="29"/>
                            <a:pt x="36" y="29"/>
                          </a:cubicBezTo>
                          <a:cubicBezTo>
                            <a:pt x="36" y="29"/>
                            <a:pt x="36" y="29"/>
                            <a:pt x="36" y="29"/>
                          </a:cubicBezTo>
                          <a:cubicBezTo>
                            <a:pt x="36" y="30"/>
                            <a:pt x="36" y="31"/>
                            <a:pt x="36" y="32"/>
                          </a:cubicBezTo>
                          <a:cubicBezTo>
                            <a:pt x="36" y="32"/>
                            <a:pt x="36" y="33"/>
                            <a:pt x="36" y="33"/>
                          </a:cubicBezTo>
                          <a:cubicBezTo>
                            <a:pt x="36" y="34"/>
                            <a:pt x="36" y="34"/>
                            <a:pt x="36" y="34"/>
                          </a:cubicBezTo>
                          <a:cubicBezTo>
                            <a:pt x="11" y="47"/>
                            <a:pt x="11" y="47"/>
                            <a:pt x="11" y="47"/>
                          </a:cubicBezTo>
                          <a:cubicBezTo>
                            <a:pt x="8" y="49"/>
                            <a:pt x="5" y="50"/>
                            <a:pt x="3" y="52"/>
                          </a:cubicBezTo>
                          <a:cubicBezTo>
                            <a:pt x="2" y="52"/>
                            <a:pt x="2" y="52"/>
                            <a:pt x="1" y="52"/>
                          </a:cubicBezTo>
                          <a:moveTo>
                            <a:pt x="34" y="1"/>
                          </a:moveTo>
                          <a:cubicBezTo>
                            <a:pt x="32" y="3"/>
                            <a:pt x="30" y="4"/>
                            <a:pt x="28" y="5"/>
                          </a:cubicBezTo>
                          <a:cubicBezTo>
                            <a:pt x="27" y="5"/>
                            <a:pt x="26" y="6"/>
                            <a:pt x="25" y="7"/>
                          </a:cubicBezTo>
                          <a:cubicBezTo>
                            <a:pt x="19" y="10"/>
                            <a:pt x="12" y="13"/>
                            <a:pt x="6" y="17"/>
                          </a:cubicBezTo>
                          <a:cubicBezTo>
                            <a:pt x="2" y="19"/>
                            <a:pt x="2" y="19"/>
                            <a:pt x="2" y="19"/>
                          </a:cubicBezTo>
                          <a:cubicBezTo>
                            <a:pt x="2" y="19"/>
                            <a:pt x="1" y="19"/>
                            <a:pt x="1" y="20"/>
                          </a:cubicBezTo>
                          <a:cubicBezTo>
                            <a:pt x="1" y="29"/>
                            <a:pt x="1" y="38"/>
                            <a:pt x="1" y="46"/>
                          </a:cubicBezTo>
                          <a:cubicBezTo>
                            <a:pt x="1" y="50"/>
                            <a:pt x="1" y="50"/>
                            <a:pt x="1" y="50"/>
                          </a:cubicBezTo>
                          <a:cubicBezTo>
                            <a:pt x="1" y="51"/>
                            <a:pt x="1" y="51"/>
                            <a:pt x="1" y="51"/>
                          </a:cubicBezTo>
                          <a:cubicBezTo>
                            <a:pt x="2" y="50"/>
                            <a:pt x="2" y="50"/>
                            <a:pt x="2" y="50"/>
                          </a:cubicBezTo>
                          <a:cubicBezTo>
                            <a:pt x="5" y="49"/>
                            <a:pt x="7" y="48"/>
                            <a:pt x="10" y="46"/>
                          </a:cubicBezTo>
                          <a:cubicBezTo>
                            <a:pt x="35" y="33"/>
                            <a:pt x="35" y="33"/>
                            <a:pt x="35" y="33"/>
                          </a:cubicBezTo>
                          <a:cubicBezTo>
                            <a:pt x="35" y="32"/>
                            <a:pt x="34" y="32"/>
                            <a:pt x="34" y="32"/>
                          </a:cubicBezTo>
                          <a:cubicBezTo>
                            <a:pt x="34" y="31"/>
                            <a:pt x="34" y="30"/>
                            <a:pt x="35" y="29"/>
                          </a:cubicBezTo>
                          <a:cubicBezTo>
                            <a:pt x="35" y="24"/>
                            <a:pt x="35" y="24"/>
                            <a:pt x="35" y="24"/>
                          </a:cubicBezTo>
                          <a:cubicBezTo>
                            <a:pt x="35" y="17"/>
                            <a:pt x="35" y="9"/>
                            <a:pt x="35" y="2"/>
                          </a:cubicBezTo>
                          <a:cubicBezTo>
                            <a:pt x="35" y="2"/>
                            <a:pt x="35" y="2"/>
                            <a:pt x="35" y="2"/>
                          </a:cubicBezTo>
                          <a:cubicBezTo>
                            <a:pt x="35" y="1"/>
                            <a:pt x="35" y="1"/>
                            <a:pt x="35" y="1"/>
                          </a:cubicBezTo>
                          <a:cubicBezTo>
                            <a:pt x="34" y="1"/>
                            <a:pt x="34" y="1"/>
                            <a:pt x="34" y="1"/>
                          </a:cubicBezTo>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9" name="Freeform 253">
                      <a:extLst>
                        <a:ext uri="{FF2B5EF4-FFF2-40B4-BE49-F238E27FC236}">
                          <a16:creationId xmlns:a16="http://schemas.microsoft.com/office/drawing/2014/main" id="{8DC029AD-1B02-4D5D-A8F1-E148CAD41E24}"/>
                        </a:ext>
                      </a:extLst>
                    </p:cNvPr>
                    <p:cNvSpPr>
                      <a:spLocks/>
                    </p:cNvSpPr>
                    <p:nvPr/>
                  </p:nvSpPr>
                  <p:spPr bwMode="auto">
                    <a:xfrm>
                      <a:off x="3536950" y="1863726"/>
                      <a:ext cx="317500" cy="209550"/>
                    </a:xfrm>
                    <a:custGeom>
                      <a:avLst/>
                      <a:gdLst>
                        <a:gd name="T0" fmla="*/ 100 w 100"/>
                        <a:gd name="T1" fmla="*/ 8 h 66"/>
                        <a:gd name="T2" fmla="*/ 100 w 100"/>
                        <a:gd name="T3" fmla="*/ 14 h 66"/>
                        <a:gd name="T4" fmla="*/ 98 w 100"/>
                        <a:gd name="T5" fmla="*/ 17 h 66"/>
                        <a:gd name="T6" fmla="*/ 56 w 100"/>
                        <a:gd name="T7" fmla="*/ 40 h 66"/>
                        <a:gd name="T8" fmla="*/ 9 w 100"/>
                        <a:gd name="T9" fmla="*/ 65 h 66"/>
                        <a:gd name="T10" fmla="*/ 7 w 100"/>
                        <a:gd name="T11" fmla="*/ 66 h 66"/>
                        <a:gd name="T12" fmla="*/ 7 w 100"/>
                        <a:gd name="T13" fmla="*/ 54 h 66"/>
                        <a:gd name="T14" fmla="*/ 6 w 100"/>
                        <a:gd name="T15" fmla="*/ 53 h 66"/>
                        <a:gd name="T16" fmla="*/ 0 w 100"/>
                        <a:gd name="T17" fmla="*/ 50 h 66"/>
                        <a:gd name="T18" fmla="*/ 3 w 100"/>
                        <a:gd name="T19" fmla="*/ 49 h 66"/>
                        <a:gd name="T20" fmla="*/ 3 w 100"/>
                        <a:gd name="T21" fmla="*/ 49 h 66"/>
                        <a:gd name="T22" fmla="*/ 9 w 100"/>
                        <a:gd name="T23" fmla="*/ 57 h 66"/>
                        <a:gd name="T24" fmla="*/ 9 w 100"/>
                        <a:gd name="T25" fmla="*/ 61 h 66"/>
                        <a:gd name="T26" fmla="*/ 12 w 100"/>
                        <a:gd name="T27" fmla="*/ 59 h 66"/>
                        <a:gd name="T28" fmla="*/ 57 w 100"/>
                        <a:gd name="T29" fmla="*/ 35 h 66"/>
                        <a:gd name="T30" fmla="*/ 88 w 100"/>
                        <a:gd name="T31" fmla="*/ 19 h 66"/>
                        <a:gd name="T32" fmla="*/ 97 w 100"/>
                        <a:gd name="T33" fmla="*/ 14 h 66"/>
                        <a:gd name="T34" fmla="*/ 99 w 100"/>
                        <a:gd name="T35" fmla="*/ 11 h 66"/>
                        <a:gd name="T36" fmla="*/ 99 w 100"/>
                        <a:gd name="T37" fmla="*/ 4 h 66"/>
                        <a:gd name="T38" fmla="*/ 97 w 100"/>
                        <a:gd name="T39" fmla="*/ 3 h 66"/>
                        <a:gd name="T40" fmla="*/ 93 w 100"/>
                        <a:gd name="T41" fmla="*/ 0 h 66"/>
                        <a:gd name="T42" fmla="*/ 94 w 100"/>
                        <a:gd name="T43" fmla="*/ 0 h 66"/>
                        <a:gd name="T44" fmla="*/ 99 w 100"/>
                        <a:gd name="T45" fmla="*/ 2 h 66"/>
                        <a:gd name="T46" fmla="*/ 100 w 100"/>
                        <a:gd name="T47" fmla="*/ 4 h 66"/>
                        <a:gd name="T48" fmla="*/ 100 w 100"/>
                        <a:gd name="T49" fmla="*/ 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66">
                          <a:moveTo>
                            <a:pt x="100" y="8"/>
                          </a:moveTo>
                          <a:cubicBezTo>
                            <a:pt x="100" y="10"/>
                            <a:pt x="100" y="12"/>
                            <a:pt x="100" y="14"/>
                          </a:cubicBezTo>
                          <a:cubicBezTo>
                            <a:pt x="100" y="16"/>
                            <a:pt x="99" y="17"/>
                            <a:pt x="98" y="17"/>
                          </a:cubicBezTo>
                          <a:cubicBezTo>
                            <a:pt x="84" y="25"/>
                            <a:pt x="70" y="33"/>
                            <a:pt x="56" y="40"/>
                          </a:cubicBezTo>
                          <a:cubicBezTo>
                            <a:pt x="40" y="48"/>
                            <a:pt x="24" y="57"/>
                            <a:pt x="9" y="65"/>
                          </a:cubicBezTo>
                          <a:cubicBezTo>
                            <a:pt x="8" y="66"/>
                            <a:pt x="8" y="66"/>
                            <a:pt x="7" y="66"/>
                          </a:cubicBezTo>
                          <a:cubicBezTo>
                            <a:pt x="7" y="62"/>
                            <a:pt x="7" y="58"/>
                            <a:pt x="7" y="54"/>
                          </a:cubicBezTo>
                          <a:cubicBezTo>
                            <a:pt x="7" y="54"/>
                            <a:pt x="7" y="53"/>
                            <a:pt x="6" y="53"/>
                          </a:cubicBezTo>
                          <a:cubicBezTo>
                            <a:pt x="4" y="51"/>
                            <a:pt x="2" y="50"/>
                            <a:pt x="0" y="50"/>
                          </a:cubicBezTo>
                          <a:cubicBezTo>
                            <a:pt x="1" y="49"/>
                            <a:pt x="2" y="49"/>
                            <a:pt x="3" y="49"/>
                          </a:cubicBezTo>
                          <a:cubicBezTo>
                            <a:pt x="3" y="49"/>
                            <a:pt x="3" y="49"/>
                            <a:pt x="3" y="49"/>
                          </a:cubicBezTo>
                          <a:cubicBezTo>
                            <a:pt x="7" y="51"/>
                            <a:pt x="10" y="53"/>
                            <a:pt x="9" y="57"/>
                          </a:cubicBezTo>
                          <a:cubicBezTo>
                            <a:pt x="9" y="58"/>
                            <a:pt x="8" y="60"/>
                            <a:pt x="9" y="61"/>
                          </a:cubicBezTo>
                          <a:cubicBezTo>
                            <a:pt x="10" y="61"/>
                            <a:pt x="11" y="60"/>
                            <a:pt x="12" y="59"/>
                          </a:cubicBezTo>
                          <a:cubicBezTo>
                            <a:pt x="27" y="51"/>
                            <a:pt x="42" y="43"/>
                            <a:pt x="57" y="35"/>
                          </a:cubicBezTo>
                          <a:cubicBezTo>
                            <a:pt x="67" y="30"/>
                            <a:pt x="77" y="24"/>
                            <a:pt x="88" y="19"/>
                          </a:cubicBezTo>
                          <a:cubicBezTo>
                            <a:pt x="91" y="17"/>
                            <a:pt x="94" y="15"/>
                            <a:pt x="97" y="14"/>
                          </a:cubicBezTo>
                          <a:cubicBezTo>
                            <a:pt x="98" y="13"/>
                            <a:pt x="99" y="12"/>
                            <a:pt x="99" y="11"/>
                          </a:cubicBezTo>
                          <a:cubicBezTo>
                            <a:pt x="99" y="9"/>
                            <a:pt x="99" y="7"/>
                            <a:pt x="99" y="4"/>
                          </a:cubicBezTo>
                          <a:cubicBezTo>
                            <a:pt x="99" y="4"/>
                            <a:pt x="99" y="3"/>
                            <a:pt x="97" y="3"/>
                          </a:cubicBezTo>
                          <a:cubicBezTo>
                            <a:pt x="96" y="2"/>
                            <a:pt x="94" y="2"/>
                            <a:pt x="93" y="0"/>
                          </a:cubicBezTo>
                          <a:cubicBezTo>
                            <a:pt x="94" y="0"/>
                            <a:pt x="94" y="0"/>
                            <a:pt x="94" y="0"/>
                          </a:cubicBezTo>
                          <a:cubicBezTo>
                            <a:pt x="96" y="0"/>
                            <a:pt x="97" y="1"/>
                            <a:pt x="99" y="2"/>
                          </a:cubicBezTo>
                          <a:cubicBezTo>
                            <a:pt x="100" y="3"/>
                            <a:pt x="100" y="3"/>
                            <a:pt x="100" y="4"/>
                          </a:cubicBezTo>
                          <a:cubicBezTo>
                            <a:pt x="100" y="5"/>
                            <a:pt x="100" y="7"/>
                            <a:pt x="100" y="8"/>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0" name="Freeform 254">
                      <a:extLst>
                        <a:ext uri="{FF2B5EF4-FFF2-40B4-BE49-F238E27FC236}">
                          <a16:creationId xmlns:a16="http://schemas.microsoft.com/office/drawing/2014/main" id="{DC340362-7DE0-401C-AC06-4E632A6FCC59}"/>
                        </a:ext>
                      </a:extLst>
                    </p:cNvPr>
                    <p:cNvSpPr>
                      <a:spLocks noEditPoints="1"/>
                    </p:cNvSpPr>
                    <p:nvPr/>
                  </p:nvSpPr>
                  <p:spPr bwMode="auto">
                    <a:xfrm>
                      <a:off x="3527425" y="1860551"/>
                      <a:ext cx="330200" cy="215900"/>
                    </a:xfrm>
                    <a:custGeom>
                      <a:avLst/>
                      <a:gdLst>
                        <a:gd name="T0" fmla="*/ 10 w 104"/>
                        <a:gd name="T1" fmla="*/ 67 h 68"/>
                        <a:gd name="T2" fmla="*/ 10 w 104"/>
                        <a:gd name="T3" fmla="*/ 65 h 68"/>
                        <a:gd name="T4" fmla="*/ 10 w 104"/>
                        <a:gd name="T5" fmla="*/ 55 h 68"/>
                        <a:gd name="T6" fmla="*/ 9 w 104"/>
                        <a:gd name="T7" fmla="*/ 54 h 68"/>
                        <a:gd name="T8" fmla="*/ 3 w 104"/>
                        <a:gd name="T9" fmla="*/ 51 h 68"/>
                        <a:gd name="T10" fmla="*/ 6 w 104"/>
                        <a:gd name="T11" fmla="*/ 49 h 68"/>
                        <a:gd name="T12" fmla="*/ 12 w 104"/>
                        <a:gd name="T13" fmla="*/ 58 h 68"/>
                        <a:gd name="T14" fmla="*/ 12 w 104"/>
                        <a:gd name="T15" fmla="*/ 61 h 68"/>
                        <a:gd name="T16" fmla="*/ 15 w 104"/>
                        <a:gd name="T17" fmla="*/ 60 h 68"/>
                        <a:gd name="T18" fmla="*/ 80 w 104"/>
                        <a:gd name="T19" fmla="*/ 25 h 68"/>
                        <a:gd name="T20" fmla="*/ 100 w 104"/>
                        <a:gd name="T21" fmla="*/ 14 h 68"/>
                        <a:gd name="T22" fmla="*/ 101 w 104"/>
                        <a:gd name="T23" fmla="*/ 8 h 68"/>
                        <a:gd name="T24" fmla="*/ 101 w 104"/>
                        <a:gd name="T25" fmla="*/ 5 h 68"/>
                        <a:gd name="T26" fmla="*/ 100 w 104"/>
                        <a:gd name="T27" fmla="*/ 4 h 68"/>
                        <a:gd name="T28" fmla="*/ 99 w 104"/>
                        <a:gd name="T29" fmla="*/ 4 h 68"/>
                        <a:gd name="T30" fmla="*/ 96 w 104"/>
                        <a:gd name="T31" fmla="*/ 1 h 68"/>
                        <a:gd name="T32" fmla="*/ 97 w 104"/>
                        <a:gd name="T33" fmla="*/ 0 h 68"/>
                        <a:gd name="T34" fmla="*/ 102 w 104"/>
                        <a:gd name="T35" fmla="*/ 3 h 68"/>
                        <a:gd name="T36" fmla="*/ 104 w 104"/>
                        <a:gd name="T37" fmla="*/ 8 h 68"/>
                        <a:gd name="T38" fmla="*/ 104 w 104"/>
                        <a:gd name="T39" fmla="*/ 11 h 68"/>
                        <a:gd name="T40" fmla="*/ 101 w 104"/>
                        <a:gd name="T41" fmla="*/ 19 h 68"/>
                        <a:gd name="T42" fmla="*/ 59 w 104"/>
                        <a:gd name="T43" fmla="*/ 42 h 68"/>
                        <a:gd name="T44" fmla="*/ 12 w 104"/>
                        <a:gd name="T45" fmla="*/ 67 h 68"/>
                        <a:gd name="T46" fmla="*/ 11 w 104"/>
                        <a:gd name="T47" fmla="*/ 68 h 68"/>
                        <a:gd name="T48" fmla="*/ 11 w 104"/>
                        <a:gd name="T49" fmla="*/ 65 h 68"/>
                        <a:gd name="T50" fmla="*/ 11 w 104"/>
                        <a:gd name="T51" fmla="*/ 66 h 68"/>
                        <a:gd name="T52" fmla="*/ 31 w 104"/>
                        <a:gd name="T53" fmla="*/ 55 h 68"/>
                        <a:gd name="T54" fmla="*/ 85 w 104"/>
                        <a:gd name="T55" fmla="*/ 26 h 68"/>
                        <a:gd name="T56" fmla="*/ 102 w 104"/>
                        <a:gd name="T57" fmla="*/ 15 h 68"/>
                        <a:gd name="T58" fmla="*/ 100 w 104"/>
                        <a:gd name="T59" fmla="*/ 15 h 68"/>
                        <a:gd name="T60" fmla="*/ 81 w 104"/>
                        <a:gd name="T61" fmla="*/ 26 h 68"/>
                        <a:gd name="T62" fmla="*/ 16 w 104"/>
                        <a:gd name="T63" fmla="*/ 61 h 68"/>
                        <a:gd name="T64" fmla="*/ 12 w 104"/>
                        <a:gd name="T65" fmla="*/ 62 h 68"/>
                        <a:gd name="T66" fmla="*/ 11 w 104"/>
                        <a:gd name="T67" fmla="*/ 55 h 68"/>
                        <a:gd name="T68" fmla="*/ 11 w 104"/>
                        <a:gd name="T69" fmla="*/ 55 h 68"/>
                        <a:gd name="T70" fmla="*/ 11 w 104"/>
                        <a:gd name="T71" fmla="*/ 58 h 68"/>
                        <a:gd name="T72" fmla="*/ 9 w 104"/>
                        <a:gd name="T73" fmla="*/ 53 h 68"/>
                        <a:gd name="T74" fmla="*/ 6 w 104"/>
                        <a:gd name="T75" fmla="*/ 51 h 68"/>
                        <a:gd name="T76" fmla="*/ 6 w 104"/>
                        <a:gd name="T77" fmla="*/ 51 h 68"/>
                        <a:gd name="T78" fmla="*/ 9 w 104"/>
                        <a:gd name="T79" fmla="*/ 53 h 68"/>
                        <a:gd name="T80" fmla="*/ 102 w 104"/>
                        <a:gd name="T81" fmla="*/ 10 h 68"/>
                        <a:gd name="T82" fmla="*/ 102 w 104"/>
                        <a:gd name="T83" fmla="*/ 8 h 68"/>
                        <a:gd name="T84" fmla="*/ 102 w 104"/>
                        <a:gd name="T85" fmla="*/ 5 h 68"/>
                        <a:gd name="T86" fmla="*/ 98 w 104"/>
                        <a:gd name="T87" fmla="*/ 2 h 68"/>
                        <a:gd name="T88" fmla="*/ 100 w 104"/>
                        <a:gd name="T89" fmla="*/ 3 h 68"/>
                        <a:gd name="T90" fmla="*/ 98 w 104"/>
                        <a:gd name="T91"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 h="68">
                          <a:moveTo>
                            <a:pt x="11" y="68"/>
                          </a:moveTo>
                          <a:cubicBezTo>
                            <a:pt x="10" y="67"/>
                            <a:pt x="10" y="67"/>
                            <a:pt x="10" y="67"/>
                          </a:cubicBezTo>
                          <a:cubicBezTo>
                            <a:pt x="10" y="67"/>
                            <a:pt x="10" y="67"/>
                            <a:pt x="10" y="67"/>
                          </a:cubicBezTo>
                          <a:cubicBezTo>
                            <a:pt x="10" y="65"/>
                            <a:pt x="10" y="65"/>
                            <a:pt x="10" y="65"/>
                          </a:cubicBezTo>
                          <a:cubicBezTo>
                            <a:pt x="10" y="62"/>
                            <a:pt x="10" y="58"/>
                            <a:pt x="10" y="55"/>
                          </a:cubicBezTo>
                          <a:cubicBezTo>
                            <a:pt x="10" y="55"/>
                            <a:pt x="10" y="55"/>
                            <a:pt x="10" y="55"/>
                          </a:cubicBezTo>
                          <a:cubicBezTo>
                            <a:pt x="10" y="54"/>
                            <a:pt x="10" y="54"/>
                            <a:pt x="9" y="54"/>
                          </a:cubicBezTo>
                          <a:cubicBezTo>
                            <a:pt x="9" y="54"/>
                            <a:pt x="9" y="54"/>
                            <a:pt x="9" y="54"/>
                          </a:cubicBezTo>
                          <a:cubicBezTo>
                            <a:pt x="8" y="54"/>
                            <a:pt x="8" y="54"/>
                            <a:pt x="8" y="54"/>
                          </a:cubicBezTo>
                          <a:cubicBezTo>
                            <a:pt x="6" y="53"/>
                            <a:pt x="5" y="52"/>
                            <a:pt x="3" y="51"/>
                          </a:cubicBezTo>
                          <a:cubicBezTo>
                            <a:pt x="0" y="51"/>
                            <a:pt x="0" y="51"/>
                            <a:pt x="0" y="51"/>
                          </a:cubicBezTo>
                          <a:cubicBezTo>
                            <a:pt x="6" y="49"/>
                            <a:pt x="6" y="49"/>
                            <a:pt x="6" y="49"/>
                          </a:cubicBezTo>
                          <a:cubicBezTo>
                            <a:pt x="6" y="49"/>
                            <a:pt x="6" y="49"/>
                            <a:pt x="6" y="49"/>
                          </a:cubicBezTo>
                          <a:cubicBezTo>
                            <a:pt x="11" y="51"/>
                            <a:pt x="13" y="54"/>
                            <a:pt x="12" y="58"/>
                          </a:cubicBezTo>
                          <a:cubicBezTo>
                            <a:pt x="12" y="59"/>
                            <a:pt x="12" y="59"/>
                            <a:pt x="12" y="60"/>
                          </a:cubicBezTo>
                          <a:cubicBezTo>
                            <a:pt x="12" y="61"/>
                            <a:pt x="12" y="61"/>
                            <a:pt x="12" y="61"/>
                          </a:cubicBezTo>
                          <a:cubicBezTo>
                            <a:pt x="13" y="61"/>
                            <a:pt x="13" y="61"/>
                            <a:pt x="14" y="60"/>
                          </a:cubicBezTo>
                          <a:cubicBezTo>
                            <a:pt x="15" y="60"/>
                            <a:pt x="15" y="60"/>
                            <a:pt x="15" y="60"/>
                          </a:cubicBezTo>
                          <a:cubicBezTo>
                            <a:pt x="30" y="52"/>
                            <a:pt x="45" y="44"/>
                            <a:pt x="60" y="36"/>
                          </a:cubicBezTo>
                          <a:cubicBezTo>
                            <a:pt x="67" y="32"/>
                            <a:pt x="73" y="29"/>
                            <a:pt x="80" y="25"/>
                          </a:cubicBezTo>
                          <a:cubicBezTo>
                            <a:pt x="92" y="18"/>
                            <a:pt x="92" y="18"/>
                            <a:pt x="92" y="18"/>
                          </a:cubicBezTo>
                          <a:cubicBezTo>
                            <a:pt x="94" y="17"/>
                            <a:pt x="97" y="16"/>
                            <a:pt x="100" y="14"/>
                          </a:cubicBezTo>
                          <a:cubicBezTo>
                            <a:pt x="101" y="14"/>
                            <a:pt x="101" y="13"/>
                            <a:pt x="101" y="12"/>
                          </a:cubicBezTo>
                          <a:cubicBezTo>
                            <a:pt x="101" y="11"/>
                            <a:pt x="101" y="9"/>
                            <a:pt x="101" y="8"/>
                          </a:cubicBezTo>
                          <a:cubicBezTo>
                            <a:pt x="101" y="7"/>
                            <a:pt x="101" y="6"/>
                            <a:pt x="101" y="5"/>
                          </a:cubicBezTo>
                          <a:cubicBezTo>
                            <a:pt x="101" y="5"/>
                            <a:pt x="101" y="5"/>
                            <a:pt x="101" y="5"/>
                          </a:cubicBezTo>
                          <a:cubicBezTo>
                            <a:pt x="100" y="4"/>
                            <a:pt x="100" y="4"/>
                            <a:pt x="100" y="4"/>
                          </a:cubicBezTo>
                          <a:cubicBezTo>
                            <a:pt x="100" y="4"/>
                            <a:pt x="100" y="4"/>
                            <a:pt x="100" y="4"/>
                          </a:cubicBezTo>
                          <a:cubicBezTo>
                            <a:pt x="100" y="4"/>
                            <a:pt x="100" y="4"/>
                            <a:pt x="100" y="4"/>
                          </a:cubicBezTo>
                          <a:cubicBezTo>
                            <a:pt x="100" y="4"/>
                            <a:pt x="99" y="4"/>
                            <a:pt x="99" y="4"/>
                          </a:cubicBezTo>
                          <a:cubicBezTo>
                            <a:pt x="98" y="3"/>
                            <a:pt x="97" y="3"/>
                            <a:pt x="96" y="2"/>
                          </a:cubicBezTo>
                          <a:cubicBezTo>
                            <a:pt x="96" y="1"/>
                            <a:pt x="96" y="1"/>
                            <a:pt x="96" y="1"/>
                          </a:cubicBezTo>
                          <a:cubicBezTo>
                            <a:pt x="96" y="1"/>
                            <a:pt x="96" y="1"/>
                            <a:pt x="96" y="1"/>
                          </a:cubicBezTo>
                          <a:cubicBezTo>
                            <a:pt x="96" y="0"/>
                            <a:pt x="97" y="0"/>
                            <a:pt x="97" y="0"/>
                          </a:cubicBezTo>
                          <a:cubicBezTo>
                            <a:pt x="99" y="0"/>
                            <a:pt x="100" y="1"/>
                            <a:pt x="101" y="2"/>
                          </a:cubicBezTo>
                          <a:cubicBezTo>
                            <a:pt x="101" y="2"/>
                            <a:pt x="102" y="2"/>
                            <a:pt x="102" y="3"/>
                          </a:cubicBezTo>
                          <a:cubicBezTo>
                            <a:pt x="104" y="3"/>
                            <a:pt x="104" y="4"/>
                            <a:pt x="104" y="5"/>
                          </a:cubicBezTo>
                          <a:cubicBezTo>
                            <a:pt x="104" y="6"/>
                            <a:pt x="104" y="7"/>
                            <a:pt x="104" y="8"/>
                          </a:cubicBezTo>
                          <a:cubicBezTo>
                            <a:pt x="104" y="9"/>
                            <a:pt x="104" y="9"/>
                            <a:pt x="104" y="9"/>
                          </a:cubicBezTo>
                          <a:cubicBezTo>
                            <a:pt x="104" y="9"/>
                            <a:pt x="104" y="10"/>
                            <a:pt x="104" y="11"/>
                          </a:cubicBezTo>
                          <a:cubicBezTo>
                            <a:pt x="104" y="12"/>
                            <a:pt x="104" y="14"/>
                            <a:pt x="104" y="15"/>
                          </a:cubicBezTo>
                          <a:cubicBezTo>
                            <a:pt x="104" y="17"/>
                            <a:pt x="102" y="18"/>
                            <a:pt x="101" y="19"/>
                          </a:cubicBezTo>
                          <a:cubicBezTo>
                            <a:pt x="86" y="27"/>
                            <a:pt x="86" y="27"/>
                            <a:pt x="86" y="27"/>
                          </a:cubicBezTo>
                          <a:cubicBezTo>
                            <a:pt x="77" y="32"/>
                            <a:pt x="68" y="37"/>
                            <a:pt x="59" y="42"/>
                          </a:cubicBezTo>
                          <a:cubicBezTo>
                            <a:pt x="50" y="47"/>
                            <a:pt x="41" y="52"/>
                            <a:pt x="31" y="57"/>
                          </a:cubicBezTo>
                          <a:cubicBezTo>
                            <a:pt x="25" y="60"/>
                            <a:pt x="19" y="63"/>
                            <a:pt x="12" y="67"/>
                          </a:cubicBezTo>
                          <a:cubicBezTo>
                            <a:pt x="12" y="67"/>
                            <a:pt x="12" y="67"/>
                            <a:pt x="12" y="67"/>
                          </a:cubicBezTo>
                          <a:cubicBezTo>
                            <a:pt x="12" y="67"/>
                            <a:pt x="11" y="68"/>
                            <a:pt x="11" y="68"/>
                          </a:cubicBezTo>
                          <a:close/>
                          <a:moveTo>
                            <a:pt x="11" y="62"/>
                          </a:moveTo>
                          <a:cubicBezTo>
                            <a:pt x="11" y="63"/>
                            <a:pt x="11" y="64"/>
                            <a:pt x="11" y="65"/>
                          </a:cubicBezTo>
                          <a:cubicBezTo>
                            <a:pt x="11" y="66"/>
                            <a:pt x="11" y="66"/>
                            <a:pt x="11" y="66"/>
                          </a:cubicBezTo>
                          <a:cubicBezTo>
                            <a:pt x="11" y="66"/>
                            <a:pt x="11" y="66"/>
                            <a:pt x="11" y="66"/>
                          </a:cubicBezTo>
                          <a:cubicBezTo>
                            <a:pt x="12" y="66"/>
                            <a:pt x="12" y="66"/>
                            <a:pt x="12" y="66"/>
                          </a:cubicBezTo>
                          <a:cubicBezTo>
                            <a:pt x="18" y="62"/>
                            <a:pt x="24" y="59"/>
                            <a:pt x="31" y="55"/>
                          </a:cubicBezTo>
                          <a:cubicBezTo>
                            <a:pt x="40" y="50"/>
                            <a:pt x="49" y="45"/>
                            <a:pt x="58" y="40"/>
                          </a:cubicBezTo>
                          <a:cubicBezTo>
                            <a:pt x="67" y="36"/>
                            <a:pt x="76" y="31"/>
                            <a:pt x="85" y="26"/>
                          </a:cubicBezTo>
                          <a:cubicBezTo>
                            <a:pt x="101" y="18"/>
                            <a:pt x="101" y="18"/>
                            <a:pt x="101" y="18"/>
                          </a:cubicBezTo>
                          <a:cubicBezTo>
                            <a:pt x="102" y="17"/>
                            <a:pt x="102" y="16"/>
                            <a:pt x="102" y="15"/>
                          </a:cubicBezTo>
                          <a:cubicBezTo>
                            <a:pt x="102" y="15"/>
                            <a:pt x="102" y="14"/>
                            <a:pt x="102" y="13"/>
                          </a:cubicBezTo>
                          <a:cubicBezTo>
                            <a:pt x="102" y="14"/>
                            <a:pt x="101" y="15"/>
                            <a:pt x="100" y="15"/>
                          </a:cubicBezTo>
                          <a:cubicBezTo>
                            <a:pt x="98" y="17"/>
                            <a:pt x="95" y="18"/>
                            <a:pt x="92" y="20"/>
                          </a:cubicBezTo>
                          <a:cubicBezTo>
                            <a:pt x="81" y="26"/>
                            <a:pt x="81" y="26"/>
                            <a:pt x="81" y="26"/>
                          </a:cubicBezTo>
                          <a:cubicBezTo>
                            <a:pt x="74" y="30"/>
                            <a:pt x="67" y="33"/>
                            <a:pt x="60" y="37"/>
                          </a:cubicBezTo>
                          <a:cubicBezTo>
                            <a:pt x="45" y="45"/>
                            <a:pt x="30" y="53"/>
                            <a:pt x="16" y="61"/>
                          </a:cubicBezTo>
                          <a:cubicBezTo>
                            <a:pt x="15" y="62"/>
                            <a:pt x="15" y="62"/>
                            <a:pt x="15" y="62"/>
                          </a:cubicBezTo>
                          <a:cubicBezTo>
                            <a:pt x="14" y="62"/>
                            <a:pt x="13" y="63"/>
                            <a:pt x="12" y="62"/>
                          </a:cubicBezTo>
                          <a:cubicBezTo>
                            <a:pt x="11" y="62"/>
                            <a:pt x="11" y="62"/>
                            <a:pt x="11" y="62"/>
                          </a:cubicBezTo>
                          <a:close/>
                          <a:moveTo>
                            <a:pt x="11" y="55"/>
                          </a:moveTo>
                          <a:cubicBezTo>
                            <a:pt x="11" y="55"/>
                            <a:pt x="11" y="55"/>
                            <a:pt x="11" y="55"/>
                          </a:cubicBezTo>
                          <a:cubicBezTo>
                            <a:pt x="11" y="55"/>
                            <a:pt x="11" y="55"/>
                            <a:pt x="11" y="55"/>
                          </a:cubicBezTo>
                          <a:cubicBezTo>
                            <a:pt x="11" y="56"/>
                            <a:pt x="11" y="57"/>
                            <a:pt x="11" y="58"/>
                          </a:cubicBezTo>
                          <a:cubicBezTo>
                            <a:pt x="11" y="58"/>
                            <a:pt x="11" y="58"/>
                            <a:pt x="11" y="58"/>
                          </a:cubicBezTo>
                          <a:cubicBezTo>
                            <a:pt x="11" y="57"/>
                            <a:pt x="11" y="56"/>
                            <a:pt x="11" y="55"/>
                          </a:cubicBezTo>
                          <a:close/>
                          <a:moveTo>
                            <a:pt x="9" y="53"/>
                          </a:moveTo>
                          <a:cubicBezTo>
                            <a:pt x="10" y="53"/>
                            <a:pt x="10" y="53"/>
                            <a:pt x="10" y="53"/>
                          </a:cubicBezTo>
                          <a:cubicBezTo>
                            <a:pt x="9" y="52"/>
                            <a:pt x="8" y="51"/>
                            <a:pt x="6" y="51"/>
                          </a:cubicBezTo>
                          <a:cubicBezTo>
                            <a:pt x="6" y="51"/>
                            <a:pt x="6" y="51"/>
                            <a:pt x="6" y="51"/>
                          </a:cubicBezTo>
                          <a:cubicBezTo>
                            <a:pt x="6" y="51"/>
                            <a:pt x="6" y="51"/>
                            <a:pt x="6" y="51"/>
                          </a:cubicBezTo>
                          <a:cubicBezTo>
                            <a:pt x="7" y="51"/>
                            <a:pt x="8" y="52"/>
                            <a:pt x="9" y="52"/>
                          </a:cubicBezTo>
                          <a:lnTo>
                            <a:pt x="9" y="53"/>
                          </a:lnTo>
                          <a:close/>
                          <a:moveTo>
                            <a:pt x="102" y="8"/>
                          </a:moveTo>
                          <a:cubicBezTo>
                            <a:pt x="102" y="9"/>
                            <a:pt x="102" y="9"/>
                            <a:pt x="102" y="10"/>
                          </a:cubicBezTo>
                          <a:cubicBezTo>
                            <a:pt x="102" y="9"/>
                            <a:pt x="102" y="9"/>
                            <a:pt x="102" y="9"/>
                          </a:cubicBezTo>
                          <a:lnTo>
                            <a:pt x="102" y="8"/>
                          </a:lnTo>
                          <a:close/>
                          <a:moveTo>
                            <a:pt x="102" y="4"/>
                          </a:moveTo>
                          <a:cubicBezTo>
                            <a:pt x="102" y="5"/>
                            <a:pt x="102" y="5"/>
                            <a:pt x="102" y="5"/>
                          </a:cubicBezTo>
                          <a:lnTo>
                            <a:pt x="102" y="4"/>
                          </a:lnTo>
                          <a:close/>
                          <a:moveTo>
                            <a:pt x="98" y="2"/>
                          </a:moveTo>
                          <a:cubicBezTo>
                            <a:pt x="98" y="2"/>
                            <a:pt x="99" y="2"/>
                            <a:pt x="99" y="3"/>
                          </a:cubicBezTo>
                          <a:cubicBezTo>
                            <a:pt x="100" y="3"/>
                            <a:pt x="100" y="3"/>
                            <a:pt x="100" y="3"/>
                          </a:cubicBezTo>
                          <a:cubicBezTo>
                            <a:pt x="100" y="3"/>
                            <a:pt x="100" y="3"/>
                            <a:pt x="100" y="3"/>
                          </a:cubicBezTo>
                          <a:cubicBezTo>
                            <a:pt x="99" y="2"/>
                            <a:pt x="99" y="2"/>
                            <a:pt x="98" y="2"/>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1" name="Freeform 255">
                      <a:extLst>
                        <a:ext uri="{FF2B5EF4-FFF2-40B4-BE49-F238E27FC236}">
                          <a16:creationId xmlns:a16="http://schemas.microsoft.com/office/drawing/2014/main" id="{563FD655-37EE-46C6-81C7-E24AC04C2F80}"/>
                        </a:ext>
                      </a:extLst>
                    </p:cNvPr>
                    <p:cNvSpPr>
                      <a:spLocks/>
                    </p:cNvSpPr>
                    <p:nvPr/>
                  </p:nvSpPr>
                  <p:spPr bwMode="auto">
                    <a:xfrm>
                      <a:off x="3470275" y="1857376"/>
                      <a:ext cx="352425" cy="187325"/>
                    </a:xfrm>
                    <a:custGeom>
                      <a:avLst/>
                      <a:gdLst>
                        <a:gd name="T0" fmla="*/ 29 w 111"/>
                        <a:gd name="T1" fmla="*/ 59 h 59"/>
                        <a:gd name="T2" fmla="*/ 24 w 111"/>
                        <a:gd name="T3" fmla="*/ 51 h 59"/>
                        <a:gd name="T4" fmla="*/ 24 w 111"/>
                        <a:gd name="T5" fmla="*/ 51 h 59"/>
                        <a:gd name="T6" fmla="*/ 22 w 111"/>
                        <a:gd name="T7" fmla="*/ 47 h 59"/>
                        <a:gd name="T8" fmla="*/ 17 w 111"/>
                        <a:gd name="T9" fmla="*/ 49 h 59"/>
                        <a:gd name="T10" fmla="*/ 18 w 111"/>
                        <a:gd name="T11" fmla="*/ 51 h 59"/>
                        <a:gd name="T12" fmla="*/ 21 w 111"/>
                        <a:gd name="T13" fmla="*/ 52 h 59"/>
                        <a:gd name="T14" fmla="*/ 27 w 111"/>
                        <a:gd name="T15" fmla="*/ 55 h 59"/>
                        <a:gd name="T16" fmla="*/ 26 w 111"/>
                        <a:gd name="T17" fmla="*/ 59 h 59"/>
                        <a:gd name="T18" fmla="*/ 22 w 111"/>
                        <a:gd name="T19" fmla="*/ 57 h 59"/>
                        <a:gd name="T20" fmla="*/ 0 w 111"/>
                        <a:gd name="T21" fmla="*/ 45 h 59"/>
                        <a:gd name="T22" fmla="*/ 9 w 111"/>
                        <a:gd name="T23" fmla="*/ 39 h 59"/>
                        <a:gd name="T24" fmla="*/ 26 w 111"/>
                        <a:gd name="T25" fmla="*/ 30 h 59"/>
                        <a:gd name="T26" fmla="*/ 40 w 111"/>
                        <a:gd name="T27" fmla="*/ 22 h 59"/>
                        <a:gd name="T28" fmla="*/ 56 w 111"/>
                        <a:gd name="T29" fmla="*/ 14 h 59"/>
                        <a:gd name="T30" fmla="*/ 81 w 111"/>
                        <a:gd name="T31" fmla="*/ 0 h 59"/>
                        <a:gd name="T32" fmla="*/ 84 w 111"/>
                        <a:gd name="T33" fmla="*/ 1 h 59"/>
                        <a:gd name="T34" fmla="*/ 91 w 111"/>
                        <a:gd name="T35" fmla="*/ 5 h 59"/>
                        <a:gd name="T36" fmla="*/ 111 w 111"/>
                        <a:gd name="T37" fmla="*/ 15 h 59"/>
                        <a:gd name="T38" fmla="*/ 94 w 111"/>
                        <a:gd name="T39" fmla="*/ 25 h 59"/>
                        <a:gd name="T40" fmla="*/ 66 w 111"/>
                        <a:gd name="T41" fmla="*/ 40 h 59"/>
                        <a:gd name="T42" fmla="*/ 31 w 111"/>
                        <a:gd name="T43" fmla="*/ 59 h 59"/>
                        <a:gd name="T44" fmla="*/ 29 w 111"/>
                        <a:gd name="T4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59">
                          <a:moveTo>
                            <a:pt x="29" y="59"/>
                          </a:moveTo>
                          <a:cubicBezTo>
                            <a:pt x="30" y="55"/>
                            <a:pt x="28" y="53"/>
                            <a:pt x="24" y="51"/>
                          </a:cubicBezTo>
                          <a:cubicBezTo>
                            <a:pt x="24" y="51"/>
                            <a:pt x="24" y="51"/>
                            <a:pt x="24" y="51"/>
                          </a:cubicBezTo>
                          <a:cubicBezTo>
                            <a:pt x="24" y="49"/>
                            <a:pt x="24" y="48"/>
                            <a:pt x="22" y="47"/>
                          </a:cubicBezTo>
                          <a:cubicBezTo>
                            <a:pt x="20" y="47"/>
                            <a:pt x="17" y="48"/>
                            <a:pt x="17" y="49"/>
                          </a:cubicBezTo>
                          <a:cubicBezTo>
                            <a:pt x="17" y="50"/>
                            <a:pt x="17" y="51"/>
                            <a:pt x="18" y="51"/>
                          </a:cubicBezTo>
                          <a:cubicBezTo>
                            <a:pt x="19" y="52"/>
                            <a:pt x="20" y="51"/>
                            <a:pt x="21" y="52"/>
                          </a:cubicBezTo>
                          <a:cubicBezTo>
                            <a:pt x="23" y="52"/>
                            <a:pt x="25" y="53"/>
                            <a:pt x="27" y="55"/>
                          </a:cubicBezTo>
                          <a:cubicBezTo>
                            <a:pt x="27" y="56"/>
                            <a:pt x="27" y="58"/>
                            <a:pt x="26" y="59"/>
                          </a:cubicBezTo>
                          <a:cubicBezTo>
                            <a:pt x="25" y="59"/>
                            <a:pt x="24" y="58"/>
                            <a:pt x="22" y="57"/>
                          </a:cubicBezTo>
                          <a:cubicBezTo>
                            <a:pt x="15" y="53"/>
                            <a:pt x="7" y="49"/>
                            <a:pt x="0" y="45"/>
                          </a:cubicBezTo>
                          <a:cubicBezTo>
                            <a:pt x="3" y="42"/>
                            <a:pt x="6" y="41"/>
                            <a:pt x="9" y="39"/>
                          </a:cubicBezTo>
                          <a:cubicBezTo>
                            <a:pt x="15" y="36"/>
                            <a:pt x="20" y="33"/>
                            <a:pt x="26" y="30"/>
                          </a:cubicBezTo>
                          <a:cubicBezTo>
                            <a:pt x="31" y="28"/>
                            <a:pt x="36" y="25"/>
                            <a:pt x="40" y="22"/>
                          </a:cubicBezTo>
                          <a:cubicBezTo>
                            <a:pt x="45" y="19"/>
                            <a:pt x="51" y="17"/>
                            <a:pt x="56" y="14"/>
                          </a:cubicBezTo>
                          <a:cubicBezTo>
                            <a:pt x="65" y="9"/>
                            <a:pt x="73" y="5"/>
                            <a:pt x="81" y="0"/>
                          </a:cubicBezTo>
                          <a:cubicBezTo>
                            <a:pt x="82" y="0"/>
                            <a:pt x="83" y="0"/>
                            <a:pt x="84" y="1"/>
                          </a:cubicBezTo>
                          <a:cubicBezTo>
                            <a:pt x="87" y="2"/>
                            <a:pt x="89" y="3"/>
                            <a:pt x="91" y="5"/>
                          </a:cubicBezTo>
                          <a:cubicBezTo>
                            <a:pt x="98" y="8"/>
                            <a:pt x="104" y="11"/>
                            <a:pt x="111" y="15"/>
                          </a:cubicBezTo>
                          <a:cubicBezTo>
                            <a:pt x="105" y="18"/>
                            <a:pt x="99" y="22"/>
                            <a:pt x="94" y="25"/>
                          </a:cubicBezTo>
                          <a:cubicBezTo>
                            <a:pt x="84" y="30"/>
                            <a:pt x="75" y="35"/>
                            <a:pt x="66" y="40"/>
                          </a:cubicBezTo>
                          <a:cubicBezTo>
                            <a:pt x="54" y="46"/>
                            <a:pt x="43" y="52"/>
                            <a:pt x="31" y="59"/>
                          </a:cubicBezTo>
                          <a:cubicBezTo>
                            <a:pt x="30" y="59"/>
                            <a:pt x="30" y="59"/>
                            <a:pt x="29" y="59"/>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2" name="Freeform 256">
                      <a:extLst>
                        <a:ext uri="{FF2B5EF4-FFF2-40B4-BE49-F238E27FC236}">
                          <a16:creationId xmlns:a16="http://schemas.microsoft.com/office/drawing/2014/main" id="{25062795-D566-45D2-B3B3-229B446D02A1}"/>
                        </a:ext>
                      </a:extLst>
                    </p:cNvPr>
                    <p:cNvSpPr>
                      <a:spLocks noEditPoints="1"/>
                    </p:cNvSpPr>
                    <p:nvPr/>
                  </p:nvSpPr>
                  <p:spPr bwMode="auto">
                    <a:xfrm>
                      <a:off x="3460750" y="1851026"/>
                      <a:ext cx="371475" cy="200025"/>
                    </a:xfrm>
                    <a:custGeom>
                      <a:avLst/>
                      <a:gdLst>
                        <a:gd name="T0" fmla="*/ 31 w 117"/>
                        <a:gd name="T1" fmla="*/ 61 h 63"/>
                        <a:gd name="T2" fmla="*/ 30 w 117"/>
                        <a:gd name="T3" fmla="*/ 62 h 63"/>
                        <a:gd name="T4" fmla="*/ 25 w 117"/>
                        <a:gd name="T5" fmla="*/ 60 h 63"/>
                        <a:gd name="T6" fmla="*/ 0 w 117"/>
                        <a:gd name="T7" fmla="*/ 47 h 63"/>
                        <a:gd name="T8" fmla="*/ 10 w 117"/>
                        <a:gd name="T9" fmla="*/ 41 h 63"/>
                        <a:gd name="T10" fmla="*/ 23 w 117"/>
                        <a:gd name="T11" fmla="*/ 34 h 63"/>
                        <a:gd name="T12" fmla="*/ 33 w 117"/>
                        <a:gd name="T13" fmla="*/ 29 h 63"/>
                        <a:gd name="T14" fmla="*/ 53 w 117"/>
                        <a:gd name="T15" fmla="*/ 18 h 63"/>
                        <a:gd name="T16" fmla="*/ 83 w 117"/>
                        <a:gd name="T17" fmla="*/ 1 h 63"/>
                        <a:gd name="T18" fmla="*/ 95 w 117"/>
                        <a:gd name="T19" fmla="*/ 5 h 63"/>
                        <a:gd name="T20" fmla="*/ 115 w 117"/>
                        <a:gd name="T21" fmla="*/ 16 h 63"/>
                        <a:gd name="T22" fmla="*/ 109 w 117"/>
                        <a:gd name="T23" fmla="*/ 21 h 63"/>
                        <a:gd name="T24" fmla="*/ 80 w 117"/>
                        <a:gd name="T25" fmla="*/ 37 h 63"/>
                        <a:gd name="T26" fmla="*/ 54 w 117"/>
                        <a:gd name="T27" fmla="*/ 51 h 63"/>
                        <a:gd name="T28" fmla="*/ 33 w 117"/>
                        <a:gd name="T29" fmla="*/ 62 h 63"/>
                        <a:gd name="T30" fmla="*/ 21 w 117"/>
                        <a:gd name="T31" fmla="*/ 55 h 63"/>
                        <a:gd name="T32" fmla="*/ 27 w 117"/>
                        <a:gd name="T33" fmla="*/ 59 h 63"/>
                        <a:gd name="T34" fmla="*/ 29 w 117"/>
                        <a:gd name="T35" fmla="*/ 58 h 63"/>
                        <a:gd name="T36" fmla="*/ 28 w 117"/>
                        <a:gd name="T37" fmla="*/ 57 h 63"/>
                        <a:gd name="T38" fmla="*/ 23 w 117"/>
                        <a:gd name="T39" fmla="*/ 55 h 63"/>
                        <a:gd name="T40" fmla="*/ 21 w 117"/>
                        <a:gd name="T41" fmla="*/ 55 h 63"/>
                        <a:gd name="T42" fmla="*/ 34 w 117"/>
                        <a:gd name="T43" fmla="*/ 59 h 63"/>
                        <a:gd name="T44" fmla="*/ 68 w 117"/>
                        <a:gd name="T45" fmla="*/ 40 h 63"/>
                        <a:gd name="T46" fmla="*/ 96 w 117"/>
                        <a:gd name="T47" fmla="*/ 26 h 63"/>
                        <a:gd name="T48" fmla="*/ 111 w 117"/>
                        <a:gd name="T49" fmla="*/ 17 h 63"/>
                        <a:gd name="T50" fmla="*/ 94 w 117"/>
                        <a:gd name="T51" fmla="*/ 8 h 63"/>
                        <a:gd name="T52" fmla="*/ 84 w 117"/>
                        <a:gd name="T53" fmla="*/ 4 h 63"/>
                        <a:gd name="T54" fmla="*/ 54 w 117"/>
                        <a:gd name="T55" fmla="*/ 20 h 63"/>
                        <a:gd name="T56" fmla="*/ 34 w 117"/>
                        <a:gd name="T57" fmla="*/ 31 h 63"/>
                        <a:gd name="T58" fmla="*/ 25 w 117"/>
                        <a:gd name="T59" fmla="*/ 36 h 63"/>
                        <a:gd name="T60" fmla="*/ 11 w 117"/>
                        <a:gd name="T61" fmla="*/ 43 h 63"/>
                        <a:gd name="T62" fmla="*/ 9 w 117"/>
                        <a:gd name="T63" fmla="*/ 49 h 63"/>
                        <a:gd name="T64" fmla="*/ 20 w 117"/>
                        <a:gd name="T65" fmla="*/ 54 h 63"/>
                        <a:gd name="T66" fmla="*/ 20 w 117"/>
                        <a:gd name="T67" fmla="*/ 49 h 63"/>
                        <a:gd name="T68" fmla="*/ 28 w 117"/>
                        <a:gd name="T69" fmla="*/ 50 h 63"/>
                        <a:gd name="T70" fmla="*/ 24 w 117"/>
                        <a:gd name="T71" fmla="*/ 52 h 63"/>
                        <a:gd name="T72" fmla="*/ 25 w 117"/>
                        <a:gd name="T73" fmla="*/ 52 h 63"/>
                        <a:gd name="T74" fmla="*/ 25 w 117"/>
                        <a:gd name="T75" fmla="*/ 51 h 63"/>
                        <a:gd name="T76" fmla="*/ 21 w 117"/>
                        <a:gd name="T77" fmla="*/ 51 h 63"/>
                        <a:gd name="T78" fmla="*/ 22 w 117"/>
                        <a:gd name="T7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63">
                          <a:moveTo>
                            <a:pt x="31" y="63"/>
                          </a:moveTo>
                          <a:cubicBezTo>
                            <a:pt x="31" y="61"/>
                            <a:pt x="31" y="61"/>
                            <a:pt x="31" y="61"/>
                          </a:cubicBezTo>
                          <a:cubicBezTo>
                            <a:pt x="31" y="61"/>
                            <a:pt x="31" y="61"/>
                            <a:pt x="31" y="61"/>
                          </a:cubicBezTo>
                          <a:cubicBezTo>
                            <a:pt x="31" y="61"/>
                            <a:pt x="31" y="62"/>
                            <a:pt x="30" y="62"/>
                          </a:cubicBezTo>
                          <a:cubicBezTo>
                            <a:pt x="28" y="63"/>
                            <a:pt x="27" y="62"/>
                            <a:pt x="26" y="61"/>
                          </a:cubicBezTo>
                          <a:cubicBezTo>
                            <a:pt x="25" y="60"/>
                            <a:pt x="25" y="60"/>
                            <a:pt x="25" y="60"/>
                          </a:cubicBezTo>
                          <a:cubicBezTo>
                            <a:pt x="19" y="57"/>
                            <a:pt x="13" y="54"/>
                            <a:pt x="8" y="51"/>
                          </a:cubicBezTo>
                          <a:cubicBezTo>
                            <a:pt x="0" y="47"/>
                            <a:pt x="0" y="47"/>
                            <a:pt x="0" y="47"/>
                          </a:cubicBezTo>
                          <a:cubicBezTo>
                            <a:pt x="2" y="46"/>
                            <a:pt x="2" y="46"/>
                            <a:pt x="2" y="46"/>
                          </a:cubicBezTo>
                          <a:cubicBezTo>
                            <a:pt x="4" y="44"/>
                            <a:pt x="7" y="42"/>
                            <a:pt x="10" y="41"/>
                          </a:cubicBezTo>
                          <a:cubicBezTo>
                            <a:pt x="10" y="41"/>
                            <a:pt x="11" y="40"/>
                            <a:pt x="11" y="40"/>
                          </a:cubicBezTo>
                          <a:cubicBezTo>
                            <a:pt x="15" y="38"/>
                            <a:pt x="19" y="36"/>
                            <a:pt x="23" y="34"/>
                          </a:cubicBezTo>
                          <a:cubicBezTo>
                            <a:pt x="25" y="33"/>
                            <a:pt x="27" y="32"/>
                            <a:pt x="28" y="31"/>
                          </a:cubicBezTo>
                          <a:cubicBezTo>
                            <a:pt x="30" y="30"/>
                            <a:pt x="31" y="29"/>
                            <a:pt x="33" y="29"/>
                          </a:cubicBezTo>
                          <a:cubicBezTo>
                            <a:pt x="36" y="27"/>
                            <a:pt x="39" y="25"/>
                            <a:pt x="43" y="23"/>
                          </a:cubicBezTo>
                          <a:cubicBezTo>
                            <a:pt x="46" y="21"/>
                            <a:pt x="49" y="19"/>
                            <a:pt x="53" y="18"/>
                          </a:cubicBezTo>
                          <a:cubicBezTo>
                            <a:pt x="55" y="17"/>
                            <a:pt x="57" y="16"/>
                            <a:pt x="59" y="15"/>
                          </a:cubicBezTo>
                          <a:cubicBezTo>
                            <a:pt x="68" y="10"/>
                            <a:pt x="76" y="5"/>
                            <a:pt x="83" y="1"/>
                          </a:cubicBezTo>
                          <a:cubicBezTo>
                            <a:pt x="85" y="0"/>
                            <a:pt x="87" y="1"/>
                            <a:pt x="88" y="2"/>
                          </a:cubicBezTo>
                          <a:cubicBezTo>
                            <a:pt x="91" y="3"/>
                            <a:pt x="92" y="4"/>
                            <a:pt x="95" y="5"/>
                          </a:cubicBezTo>
                          <a:cubicBezTo>
                            <a:pt x="98" y="7"/>
                            <a:pt x="98" y="7"/>
                            <a:pt x="98" y="7"/>
                          </a:cubicBezTo>
                          <a:cubicBezTo>
                            <a:pt x="103" y="10"/>
                            <a:pt x="109" y="13"/>
                            <a:pt x="115" y="16"/>
                          </a:cubicBezTo>
                          <a:cubicBezTo>
                            <a:pt x="117" y="17"/>
                            <a:pt x="117" y="17"/>
                            <a:pt x="117" y="17"/>
                          </a:cubicBezTo>
                          <a:cubicBezTo>
                            <a:pt x="109" y="21"/>
                            <a:pt x="109" y="21"/>
                            <a:pt x="109" y="21"/>
                          </a:cubicBezTo>
                          <a:cubicBezTo>
                            <a:pt x="105" y="24"/>
                            <a:pt x="101" y="26"/>
                            <a:pt x="97" y="28"/>
                          </a:cubicBezTo>
                          <a:cubicBezTo>
                            <a:pt x="92" y="31"/>
                            <a:pt x="86" y="34"/>
                            <a:pt x="80" y="37"/>
                          </a:cubicBezTo>
                          <a:cubicBezTo>
                            <a:pt x="77" y="39"/>
                            <a:pt x="73" y="41"/>
                            <a:pt x="69" y="43"/>
                          </a:cubicBezTo>
                          <a:cubicBezTo>
                            <a:pt x="54" y="51"/>
                            <a:pt x="54" y="51"/>
                            <a:pt x="54" y="51"/>
                          </a:cubicBezTo>
                          <a:cubicBezTo>
                            <a:pt x="47" y="55"/>
                            <a:pt x="41" y="58"/>
                            <a:pt x="35" y="62"/>
                          </a:cubicBezTo>
                          <a:cubicBezTo>
                            <a:pt x="34" y="62"/>
                            <a:pt x="34" y="62"/>
                            <a:pt x="33" y="62"/>
                          </a:cubicBezTo>
                          <a:lnTo>
                            <a:pt x="31" y="63"/>
                          </a:lnTo>
                          <a:close/>
                          <a:moveTo>
                            <a:pt x="21" y="55"/>
                          </a:moveTo>
                          <a:cubicBezTo>
                            <a:pt x="23" y="56"/>
                            <a:pt x="24" y="57"/>
                            <a:pt x="26" y="58"/>
                          </a:cubicBezTo>
                          <a:cubicBezTo>
                            <a:pt x="26" y="58"/>
                            <a:pt x="27" y="58"/>
                            <a:pt x="27" y="59"/>
                          </a:cubicBezTo>
                          <a:cubicBezTo>
                            <a:pt x="28" y="59"/>
                            <a:pt x="28" y="59"/>
                            <a:pt x="29" y="59"/>
                          </a:cubicBezTo>
                          <a:cubicBezTo>
                            <a:pt x="29" y="58"/>
                            <a:pt x="29" y="58"/>
                            <a:pt x="29" y="58"/>
                          </a:cubicBezTo>
                          <a:cubicBezTo>
                            <a:pt x="29" y="58"/>
                            <a:pt x="28" y="58"/>
                            <a:pt x="28" y="57"/>
                          </a:cubicBezTo>
                          <a:cubicBezTo>
                            <a:pt x="28" y="57"/>
                            <a:pt x="28" y="57"/>
                            <a:pt x="28" y="57"/>
                          </a:cubicBezTo>
                          <a:cubicBezTo>
                            <a:pt x="27" y="56"/>
                            <a:pt x="25" y="55"/>
                            <a:pt x="24" y="55"/>
                          </a:cubicBezTo>
                          <a:cubicBezTo>
                            <a:pt x="23" y="55"/>
                            <a:pt x="23" y="55"/>
                            <a:pt x="23" y="55"/>
                          </a:cubicBezTo>
                          <a:cubicBezTo>
                            <a:pt x="23" y="55"/>
                            <a:pt x="23" y="55"/>
                            <a:pt x="23" y="55"/>
                          </a:cubicBezTo>
                          <a:cubicBezTo>
                            <a:pt x="22" y="55"/>
                            <a:pt x="22" y="55"/>
                            <a:pt x="21" y="55"/>
                          </a:cubicBezTo>
                          <a:close/>
                          <a:moveTo>
                            <a:pt x="28" y="52"/>
                          </a:moveTo>
                          <a:cubicBezTo>
                            <a:pt x="32" y="54"/>
                            <a:pt x="34" y="56"/>
                            <a:pt x="34" y="59"/>
                          </a:cubicBezTo>
                          <a:cubicBezTo>
                            <a:pt x="40" y="56"/>
                            <a:pt x="46" y="52"/>
                            <a:pt x="53" y="49"/>
                          </a:cubicBezTo>
                          <a:cubicBezTo>
                            <a:pt x="68" y="40"/>
                            <a:pt x="68" y="40"/>
                            <a:pt x="68" y="40"/>
                          </a:cubicBezTo>
                          <a:cubicBezTo>
                            <a:pt x="72" y="39"/>
                            <a:pt x="75" y="37"/>
                            <a:pt x="79" y="35"/>
                          </a:cubicBezTo>
                          <a:cubicBezTo>
                            <a:pt x="85" y="32"/>
                            <a:pt x="90" y="29"/>
                            <a:pt x="96" y="26"/>
                          </a:cubicBezTo>
                          <a:cubicBezTo>
                            <a:pt x="100" y="23"/>
                            <a:pt x="104" y="21"/>
                            <a:pt x="108" y="19"/>
                          </a:cubicBezTo>
                          <a:cubicBezTo>
                            <a:pt x="111" y="17"/>
                            <a:pt x="111" y="17"/>
                            <a:pt x="111" y="17"/>
                          </a:cubicBezTo>
                          <a:cubicBezTo>
                            <a:pt x="106" y="14"/>
                            <a:pt x="101" y="12"/>
                            <a:pt x="96" y="9"/>
                          </a:cubicBezTo>
                          <a:cubicBezTo>
                            <a:pt x="94" y="8"/>
                            <a:pt x="94" y="8"/>
                            <a:pt x="94" y="8"/>
                          </a:cubicBezTo>
                          <a:cubicBezTo>
                            <a:pt x="91" y="7"/>
                            <a:pt x="89" y="6"/>
                            <a:pt x="87" y="4"/>
                          </a:cubicBezTo>
                          <a:cubicBezTo>
                            <a:pt x="85" y="3"/>
                            <a:pt x="85" y="3"/>
                            <a:pt x="84" y="4"/>
                          </a:cubicBezTo>
                          <a:cubicBezTo>
                            <a:pt x="78" y="7"/>
                            <a:pt x="69" y="12"/>
                            <a:pt x="60" y="17"/>
                          </a:cubicBezTo>
                          <a:cubicBezTo>
                            <a:pt x="58" y="18"/>
                            <a:pt x="56" y="19"/>
                            <a:pt x="54" y="20"/>
                          </a:cubicBezTo>
                          <a:cubicBezTo>
                            <a:pt x="51" y="22"/>
                            <a:pt x="47" y="24"/>
                            <a:pt x="44" y="26"/>
                          </a:cubicBezTo>
                          <a:cubicBezTo>
                            <a:pt x="41" y="27"/>
                            <a:pt x="37" y="29"/>
                            <a:pt x="34" y="31"/>
                          </a:cubicBezTo>
                          <a:cubicBezTo>
                            <a:pt x="32" y="32"/>
                            <a:pt x="31" y="33"/>
                            <a:pt x="30" y="33"/>
                          </a:cubicBezTo>
                          <a:cubicBezTo>
                            <a:pt x="28" y="34"/>
                            <a:pt x="26" y="35"/>
                            <a:pt x="25" y="36"/>
                          </a:cubicBezTo>
                          <a:cubicBezTo>
                            <a:pt x="21" y="38"/>
                            <a:pt x="17" y="40"/>
                            <a:pt x="13" y="42"/>
                          </a:cubicBezTo>
                          <a:cubicBezTo>
                            <a:pt x="12" y="43"/>
                            <a:pt x="11" y="43"/>
                            <a:pt x="11" y="43"/>
                          </a:cubicBezTo>
                          <a:cubicBezTo>
                            <a:pt x="9" y="44"/>
                            <a:pt x="7" y="45"/>
                            <a:pt x="5" y="46"/>
                          </a:cubicBezTo>
                          <a:cubicBezTo>
                            <a:pt x="9" y="49"/>
                            <a:pt x="9" y="49"/>
                            <a:pt x="9" y="49"/>
                          </a:cubicBezTo>
                          <a:cubicBezTo>
                            <a:pt x="13" y="50"/>
                            <a:pt x="16" y="52"/>
                            <a:pt x="20" y="54"/>
                          </a:cubicBezTo>
                          <a:cubicBezTo>
                            <a:pt x="20" y="54"/>
                            <a:pt x="20" y="54"/>
                            <a:pt x="20" y="54"/>
                          </a:cubicBezTo>
                          <a:cubicBezTo>
                            <a:pt x="19" y="53"/>
                            <a:pt x="18" y="52"/>
                            <a:pt x="19" y="51"/>
                          </a:cubicBezTo>
                          <a:cubicBezTo>
                            <a:pt x="19" y="50"/>
                            <a:pt x="19" y="49"/>
                            <a:pt x="20" y="49"/>
                          </a:cubicBezTo>
                          <a:cubicBezTo>
                            <a:pt x="22" y="48"/>
                            <a:pt x="24" y="48"/>
                            <a:pt x="25" y="48"/>
                          </a:cubicBezTo>
                          <a:cubicBezTo>
                            <a:pt x="26" y="48"/>
                            <a:pt x="28" y="49"/>
                            <a:pt x="28" y="50"/>
                          </a:cubicBezTo>
                          <a:cubicBezTo>
                            <a:pt x="28" y="51"/>
                            <a:pt x="28" y="51"/>
                            <a:pt x="28" y="52"/>
                          </a:cubicBezTo>
                          <a:close/>
                          <a:moveTo>
                            <a:pt x="24" y="52"/>
                          </a:moveTo>
                          <a:cubicBezTo>
                            <a:pt x="24" y="52"/>
                            <a:pt x="25" y="53"/>
                            <a:pt x="25" y="53"/>
                          </a:cubicBezTo>
                          <a:cubicBezTo>
                            <a:pt x="25" y="52"/>
                            <a:pt x="25" y="52"/>
                            <a:pt x="25" y="52"/>
                          </a:cubicBezTo>
                          <a:cubicBezTo>
                            <a:pt x="26" y="52"/>
                            <a:pt x="26" y="51"/>
                            <a:pt x="26" y="51"/>
                          </a:cubicBezTo>
                          <a:cubicBezTo>
                            <a:pt x="26" y="51"/>
                            <a:pt x="26" y="51"/>
                            <a:pt x="25" y="51"/>
                          </a:cubicBezTo>
                          <a:cubicBezTo>
                            <a:pt x="23" y="50"/>
                            <a:pt x="22" y="51"/>
                            <a:pt x="22" y="51"/>
                          </a:cubicBezTo>
                          <a:cubicBezTo>
                            <a:pt x="21" y="51"/>
                            <a:pt x="21" y="51"/>
                            <a:pt x="21" y="51"/>
                          </a:cubicBezTo>
                          <a:cubicBezTo>
                            <a:pt x="21" y="52"/>
                            <a:pt x="21" y="52"/>
                            <a:pt x="22" y="52"/>
                          </a:cubicBezTo>
                          <a:cubicBezTo>
                            <a:pt x="22" y="52"/>
                            <a:pt x="22" y="53"/>
                            <a:pt x="22" y="52"/>
                          </a:cubicBezTo>
                          <a:cubicBezTo>
                            <a:pt x="23" y="52"/>
                            <a:pt x="23" y="52"/>
                            <a:pt x="24" y="52"/>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3" name="Freeform 257">
                      <a:extLst>
                        <a:ext uri="{FF2B5EF4-FFF2-40B4-BE49-F238E27FC236}">
                          <a16:creationId xmlns:a16="http://schemas.microsoft.com/office/drawing/2014/main" id="{114C14D4-DB3B-435E-B16F-821F51A2BA78}"/>
                        </a:ext>
                      </a:extLst>
                    </p:cNvPr>
                    <p:cNvSpPr>
                      <a:spLocks/>
                    </p:cNvSpPr>
                    <p:nvPr/>
                  </p:nvSpPr>
                  <p:spPr bwMode="auto">
                    <a:xfrm>
                      <a:off x="3463925" y="1847851"/>
                      <a:ext cx="365125" cy="152400"/>
                    </a:xfrm>
                    <a:custGeom>
                      <a:avLst/>
                      <a:gdLst>
                        <a:gd name="T0" fmla="*/ 113 w 115"/>
                        <a:gd name="T1" fmla="*/ 18 h 48"/>
                        <a:gd name="T2" fmla="*/ 93 w 115"/>
                        <a:gd name="T3" fmla="*/ 8 h 48"/>
                        <a:gd name="T4" fmla="*/ 86 w 115"/>
                        <a:gd name="T5" fmla="*/ 4 h 48"/>
                        <a:gd name="T6" fmla="*/ 83 w 115"/>
                        <a:gd name="T7" fmla="*/ 3 h 48"/>
                        <a:gd name="T8" fmla="*/ 59 w 115"/>
                        <a:gd name="T9" fmla="*/ 17 h 48"/>
                        <a:gd name="T10" fmla="*/ 42 w 115"/>
                        <a:gd name="T11" fmla="*/ 25 h 48"/>
                        <a:gd name="T12" fmla="*/ 28 w 115"/>
                        <a:gd name="T13" fmla="*/ 33 h 48"/>
                        <a:gd name="T14" fmla="*/ 11 w 115"/>
                        <a:gd name="T15" fmla="*/ 42 h 48"/>
                        <a:gd name="T16" fmla="*/ 2 w 115"/>
                        <a:gd name="T17" fmla="*/ 48 h 48"/>
                        <a:gd name="T18" fmla="*/ 1 w 115"/>
                        <a:gd name="T19" fmla="*/ 47 h 48"/>
                        <a:gd name="T20" fmla="*/ 1 w 115"/>
                        <a:gd name="T21" fmla="*/ 46 h 48"/>
                        <a:gd name="T22" fmla="*/ 19 w 115"/>
                        <a:gd name="T23" fmla="*/ 36 h 48"/>
                        <a:gd name="T24" fmla="*/ 83 w 115"/>
                        <a:gd name="T25" fmla="*/ 1 h 48"/>
                        <a:gd name="T26" fmla="*/ 85 w 115"/>
                        <a:gd name="T27" fmla="*/ 1 h 48"/>
                        <a:gd name="T28" fmla="*/ 114 w 115"/>
                        <a:gd name="T29" fmla="*/ 17 h 48"/>
                        <a:gd name="T30" fmla="*/ 115 w 115"/>
                        <a:gd name="T31" fmla="*/ 17 h 48"/>
                        <a:gd name="T32" fmla="*/ 113 w 115"/>
                        <a:gd name="T33"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48">
                          <a:moveTo>
                            <a:pt x="113" y="18"/>
                          </a:moveTo>
                          <a:cubicBezTo>
                            <a:pt x="107" y="14"/>
                            <a:pt x="100" y="11"/>
                            <a:pt x="93" y="8"/>
                          </a:cubicBezTo>
                          <a:cubicBezTo>
                            <a:pt x="91" y="6"/>
                            <a:pt x="89" y="5"/>
                            <a:pt x="86" y="4"/>
                          </a:cubicBezTo>
                          <a:cubicBezTo>
                            <a:pt x="85" y="3"/>
                            <a:pt x="84" y="3"/>
                            <a:pt x="83" y="3"/>
                          </a:cubicBezTo>
                          <a:cubicBezTo>
                            <a:pt x="75" y="8"/>
                            <a:pt x="67" y="12"/>
                            <a:pt x="59" y="17"/>
                          </a:cubicBezTo>
                          <a:cubicBezTo>
                            <a:pt x="53" y="20"/>
                            <a:pt x="48" y="22"/>
                            <a:pt x="42" y="25"/>
                          </a:cubicBezTo>
                          <a:cubicBezTo>
                            <a:pt x="38" y="28"/>
                            <a:pt x="33" y="31"/>
                            <a:pt x="28" y="33"/>
                          </a:cubicBezTo>
                          <a:cubicBezTo>
                            <a:pt x="23" y="36"/>
                            <a:pt x="17" y="39"/>
                            <a:pt x="11" y="42"/>
                          </a:cubicBezTo>
                          <a:cubicBezTo>
                            <a:pt x="8" y="44"/>
                            <a:pt x="5" y="45"/>
                            <a:pt x="2" y="48"/>
                          </a:cubicBezTo>
                          <a:cubicBezTo>
                            <a:pt x="2" y="48"/>
                            <a:pt x="1" y="47"/>
                            <a:pt x="1" y="47"/>
                          </a:cubicBezTo>
                          <a:cubicBezTo>
                            <a:pt x="0" y="47"/>
                            <a:pt x="0" y="46"/>
                            <a:pt x="1" y="46"/>
                          </a:cubicBezTo>
                          <a:cubicBezTo>
                            <a:pt x="7" y="42"/>
                            <a:pt x="13" y="39"/>
                            <a:pt x="19" y="36"/>
                          </a:cubicBezTo>
                          <a:cubicBezTo>
                            <a:pt x="40" y="24"/>
                            <a:pt x="61" y="13"/>
                            <a:pt x="83" y="1"/>
                          </a:cubicBezTo>
                          <a:cubicBezTo>
                            <a:pt x="84" y="1"/>
                            <a:pt x="84" y="0"/>
                            <a:pt x="85" y="1"/>
                          </a:cubicBezTo>
                          <a:cubicBezTo>
                            <a:pt x="95" y="6"/>
                            <a:pt x="105" y="12"/>
                            <a:pt x="114" y="17"/>
                          </a:cubicBezTo>
                          <a:cubicBezTo>
                            <a:pt x="115" y="17"/>
                            <a:pt x="115" y="17"/>
                            <a:pt x="115" y="17"/>
                          </a:cubicBezTo>
                          <a:cubicBezTo>
                            <a:pt x="114" y="18"/>
                            <a:pt x="114" y="18"/>
                            <a:pt x="113" y="18"/>
                          </a:cubicBez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4" name="Freeform 258">
                      <a:extLst>
                        <a:ext uri="{FF2B5EF4-FFF2-40B4-BE49-F238E27FC236}">
                          <a16:creationId xmlns:a16="http://schemas.microsoft.com/office/drawing/2014/main" id="{F3B645F5-9193-47CD-BDEA-8E8887A38D80}"/>
                        </a:ext>
                      </a:extLst>
                    </p:cNvPr>
                    <p:cNvSpPr>
                      <a:spLocks noEditPoints="1"/>
                    </p:cNvSpPr>
                    <p:nvPr/>
                  </p:nvSpPr>
                  <p:spPr bwMode="auto">
                    <a:xfrm>
                      <a:off x="3460750" y="1847851"/>
                      <a:ext cx="371475" cy="152400"/>
                    </a:xfrm>
                    <a:custGeom>
                      <a:avLst/>
                      <a:gdLst>
                        <a:gd name="T0" fmla="*/ 3 w 117"/>
                        <a:gd name="T1" fmla="*/ 48 h 48"/>
                        <a:gd name="T2" fmla="*/ 3 w 117"/>
                        <a:gd name="T3" fmla="*/ 48 h 48"/>
                        <a:gd name="T4" fmla="*/ 2 w 117"/>
                        <a:gd name="T5" fmla="*/ 48 h 48"/>
                        <a:gd name="T6" fmla="*/ 0 w 117"/>
                        <a:gd name="T7" fmla="*/ 46 h 48"/>
                        <a:gd name="T8" fmla="*/ 2 w 117"/>
                        <a:gd name="T9" fmla="*/ 45 h 48"/>
                        <a:gd name="T10" fmla="*/ 15 w 117"/>
                        <a:gd name="T11" fmla="*/ 38 h 48"/>
                        <a:gd name="T12" fmla="*/ 30 w 117"/>
                        <a:gd name="T13" fmla="*/ 29 h 48"/>
                        <a:gd name="T14" fmla="*/ 83 w 117"/>
                        <a:gd name="T15" fmla="*/ 1 h 48"/>
                        <a:gd name="T16" fmla="*/ 87 w 117"/>
                        <a:gd name="T17" fmla="*/ 1 h 48"/>
                        <a:gd name="T18" fmla="*/ 108 w 117"/>
                        <a:gd name="T19" fmla="*/ 12 h 48"/>
                        <a:gd name="T20" fmla="*/ 115 w 117"/>
                        <a:gd name="T21" fmla="*/ 16 h 48"/>
                        <a:gd name="T22" fmla="*/ 116 w 117"/>
                        <a:gd name="T23" fmla="*/ 16 h 48"/>
                        <a:gd name="T24" fmla="*/ 117 w 117"/>
                        <a:gd name="T25" fmla="*/ 17 h 48"/>
                        <a:gd name="T26" fmla="*/ 116 w 117"/>
                        <a:gd name="T27" fmla="*/ 17 h 48"/>
                        <a:gd name="T28" fmla="*/ 114 w 117"/>
                        <a:gd name="T29" fmla="*/ 19 h 48"/>
                        <a:gd name="T30" fmla="*/ 114 w 117"/>
                        <a:gd name="T31" fmla="*/ 19 h 48"/>
                        <a:gd name="T32" fmla="*/ 114 w 117"/>
                        <a:gd name="T33" fmla="*/ 19 h 48"/>
                        <a:gd name="T34" fmla="*/ 97 w 117"/>
                        <a:gd name="T35" fmla="*/ 10 h 48"/>
                        <a:gd name="T36" fmla="*/ 94 w 117"/>
                        <a:gd name="T37" fmla="*/ 8 h 48"/>
                        <a:gd name="T38" fmla="*/ 92 w 117"/>
                        <a:gd name="T39" fmla="*/ 7 h 48"/>
                        <a:gd name="T40" fmla="*/ 87 w 117"/>
                        <a:gd name="T41" fmla="*/ 4 h 48"/>
                        <a:gd name="T42" fmla="*/ 84 w 117"/>
                        <a:gd name="T43" fmla="*/ 4 h 48"/>
                        <a:gd name="T44" fmla="*/ 60 w 117"/>
                        <a:gd name="T45" fmla="*/ 17 h 48"/>
                        <a:gd name="T46" fmla="*/ 54 w 117"/>
                        <a:gd name="T47" fmla="*/ 20 h 48"/>
                        <a:gd name="T48" fmla="*/ 44 w 117"/>
                        <a:gd name="T49" fmla="*/ 26 h 48"/>
                        <a:gd name="T50" fmla="*/ 34 w 117"/>
                        <a:gd name="T51" fmla="*/ 31 h 48"/>
                        <a:gd name="T52" fmla="*/ 30 w 117"/>
                        <a:gd name="T53" fmla="*/ 34 h 48"/>
                        <a:gd name="T54" fmla="*/ 25 w 117"/>
                        <a:gd name="T55" fmla="*/ 36 h 48"/>
                        <a:gd name="T56" fmla="*/ 13 w 117"/>
                        <a:gd name="T57" fmla="*/ 43 h 48"/>
                        <a:gd name="T58" fmla="*/ 11 w 117"/>
                        <a:gd name="T59" fmla="*/ 44 h 48"/>
                        <a:gd name="T60" fmla="*/ 4 w 117"/>
                        <a:gd name="T61" fmla="*/ 48 h 48"/>
                        <a:gd name="T62" fmla="*/ 3 w 117"/>
                        <a:gd name="T63" fmla="*/ 48 h 48"/>
                        <a:gd name="T64" fmla="*/ 2 w 117"/>
                        <a:gd name="T65" fmla="*/ 46 h 48"/>
                        <a:gd name="T66" fmla="*/ 2 w 117"/>
                        <a:gd name="T67" fmla="*/ 47 h 48"/>
                        <a:gd name="T68" fmla="*/ 3 w 117"/>
                        <a:gd name="T69" fmla="*/ 47 h 48"/>
                        <a:gd name="T70" fmla="*/ 3 w 117"/>
                        <a:gd name="T71" fmla="*/ 47 h 48"/>
                        <a:gd name="T72" fmla="*/ 10 w 117"/>
                        <a:gd name="T73" fmla="*/ 43 h 48"/>
                        <a:gd name="T74" fmla="*/ 12 w 117"/>
                        <a:gd name="T75" fmla="*/ 42 h 48"/>
                        <a:gd name="T76" fmla="*/ 24 w 117"/>
                        <a:gd name="T77" fmla="*/ 35 h 48"/>
                        <a:gd name="T78" fmla="*/ 29 w 117"/>
                        <a:gd name="T79" fmla="*/ 32 h 48"/>
                        <a:gd name="T80" fmla="*/ 33 w 117"/>
                        <a:gd name="T81" fmla="*/ 30 h 48"/>
                        <a:gd name="T82" fmla="*/ 43 w 117"/>
                        <a:gd name="T83" fmla="*/ 25 h 48"/>
                        <a:gd name="T84" fmla="*/ 53 w 117"/>
                        <a:gd name="T85" fmla="*/ 19 h 48"/>
                        <a:gd name="T86" fmla="*/ 59 w 117"/>
                        <a:gd name="T87" fmla="*/ 16 h 48"/>
                        <a:gd name="T88" fmla="*/ 84 w 117"/>
                        <a:gd name="T89" fmla="*/ 3 h 48"/>
                        <a:gd name="T90" fmla="*/ 88 w 117"/>
                        <a:gd name="T91" fmla="*/ 3 h 48"/>
                        <a:gd name="T92" fmla="*/ 93 w 117"/>
                        <a:gd name="T93" fmla="*/ 6 h 48"/>
                        <a:gd name="T94" fmla="*/ 95 w 117"/>
                        <a:gd name="T95" fmla="*/ 7 h 48"/>
                        <a:gd name="T96" fmla="*/ 98 w 117"/>
                        <a:gd name="T97" fmla="*/ 9 h 48"/>
                        <a:gd name="T98" fmla="*/ 114 w 117"/>
                        <a:gd name="T99" fmla="*/ 17 h 48"/>
                        <a:gd name="T100" fmla="*/ 115 w 117"/>
                        <a:gd name="T101" fmla="*/ 17 h 48"/>
                        <a:gd name="T102" fmla="*/ 107 w 117"/>
                        <a:gd name="T103" fmla="*/ 13 h 48"/>
                        <a:gd name="T104" fmla="*/ 86 w 117"/>
                        <a:gd name="T105" fmla="*/ 2 h 48"/>
                        <a:gd name="T106" fmla="*/ 84 w 117"/>
                        <a:gd name="T107" fmla="*/ 2 h 48"/>
                        <a:gd name="T108" fmla="*/ 31 w 117"/>
                        <a:gd name="T109" fmla="*/ 31 h 48"/>
                        <a:gd name="T110" fmla="*/ 16 w 117"/>
                        <a:gd name="T111" fmla="*/ 39 h 48"/>
                        <a:gd name="T112" fmla="*/ 2 w 117"/>
                        <a:gd name="T113"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 h="48">
                          <a:moveTo>
                            <a:pt x="3" y="48"/>
                          </a:moveTo>
                          <a:cubicBezTo>
                            <a:pt x="3" y="48"/>
                            <a:pt x="3" y="48"/>
                            <a:pt x="3" y="48"/>
                          </a:cubicBezTo>
                          <a:cubicBezTo>
                            <a:pt x="2" y="48"/>
                            <a:pt x="2" y="48"/>
                            <a:pt x="2" y="48"/>
                          </a:cubicBezTo>
                          <a:cubicBezTo>
                            <a:pt x="1" y="48"/>
                            <a:pt x="0" y="47"/>
                            <a:pt x="0" y="46"/>
                          </a:cubicBezTo>
                          <a:cubicBezTo>
                            <a:pt x="0" y="46"/>
                            <a:pt x="1" y="45"/>
                            <a:pt x="2" y="45"/>
                          </a:cubicBezTo>
                          <a:cubicBezTo>
                            <a:pt x="6" y="43"/>
                            <a:pt x="11" y="40"/>
                            <a:pt x="15" y="38"/>
                          </a:cubicBezTo>
                          <a:cubicBezTo>
                            <a:pt x="30" y="29"/>
                            <a:pt x="30" y="29"/>
                            <a:pt x="30" y="29"/>
                          </a:cubicBezTo>
                          <a:cubicBezTo>
                            <a:pt x="48" y="20"/>
                            <a:pt x="66" y="10"/>
                            <a:pt x="83" y="1"/>
                          </a:cubicBezTo>
                          <a:cubicBezTo>
                            <a:pt x="84" y="0"/>
                            <a:pt x="85" y="0"/>
                            <a:pt x="87" y="1"/>
                          </a:cubicBezTo>
                          <a:cubicBezTo>
                            <a:pt x="94" y="4"/>
                            <a:pt x="101" y="8"/>
                            <a:pt x="108" y="12"/>
                          </a:cubicBezTo>
                          <a:cubicBezTo>
                            <a:pt x="115" y="16"/>
                            <a:pt x="115" y="16"/>
                            <a:pt x="115" y="16"/>
                          </a:cubicBezTo>
                          <a:cubicBezTo>
                            <a:pt x="116" y="16"/>
                            <a:pt x="116" y="16"/>
                            <a:pt x="116" y="16"/>
                          </a:cubicBezTo>
                          <a:cubicBezTo>
                            <a:pt x="117" y="17"/>
                            <a:pt x="117" y="17"/>
                            <a:pt x="117" y="17"/>
                          </a:cubicBezTo>
                          <a:cubicBezTo>
                            <a:pt x="116" y="17"/>
                            <a:pt x="116" y="17"/>
                            <a:pt x="116" y="17"/>
                          </a:cubicBezTo>
                          <a:cubicBezTo>
                            <a:pt x="116" y="18"/>
                            <a:pt x="115" y="19"/>
                            <a:pt x="114" y="19"/>
                          </a:cubicBezTo>
                          <a:cubicBezTo>
                            <a:pt x="114" y="19"/>
                            <a:pt x="114" y="19"/>
                            <a:pt x="114" y="19"/>
                          </a:cubicBezTo>
                          <a:cubicBezTo>
                            <a:pt x="114" y="19"/>
                            <a:pt x="114" y="19"/>
                            <a:pt x="114" y="19"/>
                          </a:cubicBezTo>
                          <a:cubicBezTo>
                            <a:pt x="108" y="16"/>
                            <a:pt x="103" y="13"/>
                            <a:pt x="97" y="10"/>
                          </a:cubicBezTo>
                          <a:cubicBezTo>
                            <a:pt x="94" y="8"/>
                            <a:pt x="94" y="8"/>
                            <a:pt x="94" y="8"/>
                          </a:cubicBezTo>
                          <a:cubicBezTo>
                            <a:pt x="93" y="8"/>
                            <a:pt x="93" y="8"/>
                            <a:pt x="92" y="7"/>
                          </a:cubicBezTo>
                          <a:cubicBezTo>
                            <a:pt x="90" y="6"/>
                            <a:pt x="89" y="6"/>
                            <a:pt x="87" y="4"/>
                          </a:cubicBezTo>
                          <a:cubicBezTo>
                            <a:pt x="86" y="4"/>
                            <a:pt x="85" y="3"/>
                            <a:pt x="84" y="4"/>
                          </a:cubicBezTo>
                          <a:cubicBezTo>
                            <a:pt x="78" y="8"/>
                            <a:pt x="69" y="13"/>
                            <a:pt x="60" y="17"/>
                          </a:cubicBezTo>
                          <a:cubicBezTo>
                            <a:pt x="58" y="18"/>
                            <a:pt x="56" y="19"/>
                            <a:pt x="54" y="20"/>
                          </a:cubicBezTo>
                          <a:cubicBezTo>
                            <a:pt x="51" y="22"/>
                            <a:pt x="47" y="24"/>
                            <a:pt x="44" y="26"/>
                          </a:cubicBezTo>
                          <a:cubicBezTo>
                            <a:pt x="41" y="28"/>
                            <a:pt x="37" y="30"/>
                            <a:pt x="34" y="31"/>
                          </a:cubicBezTo>
                          <a:cubicBezTo>
                            <a:pt x="32" y="32"/>
                            <a:pt x="31" y="33"/>
                            <a:pt x="30" y="34"/>
                          </a:cubicBezTo>
                          <a:cubicBezTo>
                            <a:pt x="28" y="35"/>
                            <a:pt x="26" y="36"/>
                            <a:pt x="25" y="36"/>
                          </a:cubicBezTo>
                          <a:cubicBezTo>
                            <a:pt x="21" y="39"/>
                            <a:pt x="17" y="41"/>
                            <a:pt x="13" y="43"/>
                          </a:cubicBezTo>
                          <a:cubicBezTo>
                            <a:pt x="12" y="43"/>
                            <a:pt x="11" y="43"/>
                            <a:pt x="11" y="44"/>
                          </a:cubicBezTo>
                          <a:cubicBezTo>
                            <a:pt x="8" y="45"/>
                            <a:pt x="6" y="46"/>
                            <a:pt x="4" y="48"/>
                          </a:cubicBezTo>
                          <a:lnTo>
                            <a:pt x="3" y="48"/>
                          </a:lnTo>
                          <a:close/>
                          <a:moveTo>
                            <a:pt x="2" y="46"/>
                          </a:moveTo>
                          <a:cubicBezTo>
                            <a:pt x="2" y="47"/>
                            <a:pt x="2" y="47"/>
                            <a:pt x="2" y="47"/>
                          </a:cubicBezTo>
                          <a:cubicBezTo>
                            <a:pt x="3" y="47"/>
                            <a:pt x="3" y="47"/>
                            <a:pt x="3" y="47"/>
                          </a:cubicBezTo>
                          <a:cubicBezTo>
                            <a:pt x="3" y="47"/>
                            <a:pt x="3" y="47"/>
                            <a:pt x="3" y="47"/>
                          </a:cubicBezTo>
                          <a:cubicBezTo>
                            <a:pt x="5" y="45"/>
                            <a:pt x="8" y="44"/>
                            <a:pt x="10" y="43"/>
                          </a:cubicBezTo>
                          <a:cubicBezTo>
                            <a:pt x="11" y="42"/>
                            <a:pt x="11" y="42"/>
                            <a:pt x="12" y="42"/>
                          </a:cubicBezTo>
                          <a:cubicBezTo>
                            <a:pt x="16" y="40"/>
                            <a:pt x="20" y="37"/>
                            <a:pt x="24" y="35"/>
                          </a:cubicBezTo>
                          <a:cubicBezTo>
                            <a:pt x="26" y="34"/>
                            <a:pt x="27" y="33"/>
                            <a:pt x="29" y="32"/>
                          </a:cubicBezTo>
                          <a:cubicBezTo>
                            <a:pt x="30" y="32"/>
                            <a:pt x="32" y="31"/>
                            <a:pt x="33" y="30"/>
                          </a:cubicBezTo>
                          <a:cubicBezTo>
                            <a:pt x="36" y="29"/>
                            <a:pt x="40" y="27"/>
                            <a:pt x="43" y="25"/>
                          </a:cubicBezTo>
                          <a:cubicBezTo>
                            <a:pt x="46" y="23"/>
                            <a:pt x="50" y="21"/>
                            <a:pt x="53" y="19"/>
                          </a:cubicBezTo>
                          <a:cubicBezTo>
                            <a:pt x="55" y="18"/>
                            <a:pt x="57" y="17"/>
                            <a:pt x="59" y="16"/>
                          </a:cubicBezTo>
                          <a:cubicBezTo>
                            <a:pt x="68" y="11"/>
                            <a:pt x="77" y="7"/>
                            <a:pt x="84" y="3"/>
                          </a:cubicBezTo>
                          <a:cubicBezTo>
                            <a:pt x="85" y="2"/>
                            <a:pt x="87" y="2"/>
                            <a:pt x="88" y="3"/>
                          </a:cubicBezTo>
                          <a:cubicBezTo>
                            <a:pt x="89" y="4"/>
                            <a:pt x="91" y="5"/>
                            <a:pt x="93" y="6"/>
                          </a:cubicBezTo>
                          <a:cubicBezTo>
                            <a:pt x="93" y="6"/>
                            <a:pt x="94" y="7"/>
                            <a:pt x="95" y="7"/>
                          </a:cubicBezTo>
                          <a:cubicBezTo>
                            <a:pt x="98" y="9"/>
                            <a:pt x="98" y="9"/>
                            <a:pt x="98" y="9"/>
                          </a:cubicBezTo>
                          <a:cubicBezTo>
                            <a:pt x="103" y="11"/>
                            <a:pt x="109" y="14"/>
                            <a:pt x="114" y="17"/>
                          </a:cubicBezTo>
                          <a:cubicBezTo>
                            <a:pt x="115" y="17"/>
                            <a:pt x="115" y="17"/>
                            <a:pt x="115" y="17"/>
                          </a:cubicBezTo>
                          <a:cubicBezTo>
                            <a:pt x="107" y="13"/>
                            <a:pt x="107" y="13"/>
                            <a:pt x="107" y="13"/>
                          </a:cubicBezTo>
                          <a:cubicBezTo>
                            <a:pt x="100" y="9"/>
                            <a:pt x="93" y="6"/>
                            <a:pt x="86" y="2"/>
                          </a:cubicBezTo>
                          <a:cubicBezTo>
                            <a:pt x="85" y="1"/>
                            <a:pt x="85" y="1"/>
                            <a:pt x="84" y="2"/>
                          </a:cubicBezTo>
                          <a:cubicBezTo>
                            <a:pt x="66" y="12"/>
                            <a:pt x="49" y="21"/>
                            <a:pt x="31" y="31"/>
                          </a:cubicBezTo>
                          <a:cubicBezTo>
                            <a:pt x="16" y="39"/>
                            <a:pt x="16" y="39"/>
                            <a:pt x="16" y="39"/>
                          </a:cubicBezTo>
                          <a:cubicBezTo>
                            <a:pt x="11" y="41"/>
                            <a:pt x="7" y="44"/>
                            <a:pt x="2" y="46"/>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5" name="Freeform 259">
                      <a:extLst>
                        <a:ext uri="{FF2B5EF4-FFF2-40B4-BE49-F238E27FC236}">
                          <a16:creationId xmlns:a16="http://schemas.microsoft.com/office/drawing/2014/main" id="{088CD8F0-29CD-4BC9-B465-64263ECBD5DF}"/>
                        </a:ext>
                      </a:extLst>
                    </p:cNvPr>
                    <p:cNvSpPr>
                      <a:spLocks/>
                    </p:cNvSpPr>
                    <p:nvPr/>
                  </p:nvSpPr>
                  <p:spPr bwMode="auto">
                    <a:xfrm>
                      <a:off x="3549650" y="1835151"/>
                      <a:ext cx="22225" cy="28575"/>
                    </a:xfrm>
                    <a:custGeom>
                      <a:avLst/>
                      <a:gdLst>
                        <a:gd name="T0" fmla="*/ 1 w 7"/>
                        <a:gd name="T1" fmla="*/ 0 h 9"/>
                        <a:gd name="T2" fmla="*/ 7 w 7"/>
                        <a:gd name="T3" fmla="*/ 3 h 9"/>
                        <a:gd name="T4" fmla="*/ 7 w 7"/>
                        <a:gd name="T5" fmla="*/ 5 h 9"/>
                        <a:gd name="T6" fmla="*/ 7 w 7"/>
                        <a:gd name="T7" fmla="*/ 9 h 9"/>
                        <a:gd name="T8" fmla="*/ 5 w 7"/>
                        <a:gd name="T9" fmla="*/ 8 h 9"/>
                        <a:gd name="T10" fmla="*/ 1 w 7"/>
                        <a:gd name="T11" fmla="*/ 3 h 9"/>
                        <a:gd name="T12" fmla="*/ 1 w 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1" y="0"/>
                          </a:moveTo>
                          <a:cubicBezTo>
                            <a:pt x="3" y="1"/>
                            <a:pt x="5" y="2"/>
                            <a:pt x="7" y="3"/>
                          </a:cubicBezTo>
                          <a:cubicBezTo>
                            <a:pt x="7" y="4"/>
                            <a:pt x="7" y="4"/>
                            <a:pt x="7" y="5"/>
                          </a:cubicBezTo>
                          <a:cubicBezTo>
                            <a:pt x="7" y="6"/>
                            <a:pt x="7" y="8"/>
                            <a:pt x="7" y="9"/>
                          </a:cubicBezTo>
                          <a:cubicBezTo>
                            <a:pt x="6" y="9"/>
                            <a:pt x="5" y="9"/>
                            <a:pt x="5" y="8"/>
                          </a:cubicBezTo>
                          <a:cubicBezTo>
                            <a:pt x="2" y="7"/>
                            <a:pt x="0" y="6"/>
                            <a:pt x="1" y="3"/>
                          </a:cubicBezTo>
                          <a:cubicBezTo>
                            <a:pt x="1" y="2"/>
                            <a:pt x="1" y="1"/>
                            <a:pt x="1" y="0"/>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6" name="Freeform 260">
                      <a:extLst>
                        <a:ext uri="{FF2B5EF4-FFF2-40B4-BE49-F238E27FC236}">
                          <a16:creationId xmlns:a16="http://schemas.microsoft.com/office/drawing/2014/main" id="{0BF254DC-6EB4-4EDC-875F-46A79E89A0A8}"/>
                        </a:ext>
                      </a:extLst>
                    </p:cNvPr>
                    <p:cNvSpPr>
                      <a:spLocks noEditPoints="1"/>
                    </p:cNvSpPr>
                    <p:nvPr/>
                  </p:nvSpPr>
                  <p:spPr bwMode="auto">
                    <a:xfrm>
                      <a:off x="3546475" y="1831976"/>
                      <a:ext cx="28575" cy="34925"/>
                    </a:xfrm>
                    <a:custGeom>
                      <a:avLst/>
                      <a:gdLst>
                        <a:gd name="T0" fmla="*/ 8 w 9"/>
                        <a:gd name="T1" fmla="*/ 11 h 11"/>
                        <a:gd name="T2" fmla="*/ 6 w 9"/>
                        <a:gd name="T3" fmla="*/ 10 h 11"/>
                        <a:gd name="T4" fmla="*/ 5 w 9"/>
                        <a:gd name="T5" fmla="*/ 10 h 11"/>
                        <a:gd name="T6" fmla="*/ 1 w 9"/>
                        <a:gd name="T7" fmla="*/ 4 h 11"/>
                        <a:gd name="T8" fmla="*/ 1 w 9"/>
                        <a:gd name="T9" fmla="*/ 2 h 11"/>
                        <a:gd name="T10" fmla="*/ 1 w 9"/>
                        <a:gd name="T11" fmla="*/ 1 h 11"/>
                        <a:gd name="T12" fmla="*/ 1 w 9"/>
                        <a:gd name="T13" fmla="*/ 0 h 11"/>
                        <a:gd name="T14" fmla="*/ 2 w 9"/>
                        <a:gd name="T15" fmla="*/ 1 h 11"/>
                        <a:gd name="T16" fmla="*/ 6 w 9"/>
                        <a:gd name="T17" fmla="*/ 3 h 11"/>
                        <a:gd name="T18" fmla="*/ 8 w 9"/>
                        <a:gd name="T19" fmla="*/ 4 h 11"/>
                        <a:gd name="T20" fmla="*/ 9 w 9"/>
                        <a:gd name="T21" fmla="*/ 6 h 11"/>
                        <a:gd name="T22" fmla="*/ 9 w 9"/>
                        <a:gd name="T23" fmla="*/ 9 h 11"/>
                        <a:gd name="T24" fmla="*/ 9 w 9"/>
                        <a:gd name="T25" fmla="*/ 11 h 11"/>
                        <a:gd name="T26" fmla="*/ 8 w 9"/>
                        <a:gd name="T27" fmla="*/ 11 h 11"/>
                        <a:gd name="T28" fmla="*/ 2 w 9"/>
                        <a:gd name="T29" fmla="*/ 2 h 11"/>
                        <a:gd name="T30" fmla="*/ 2 w 9"/>
                        <a:gd name="T31" fmla="*/ 4 h 11"/>
                        <a:gd name="T32" fmla="*/ 6 w 9"/>
                        <a:gd name="T33" fmla="*/ 9 h 11"/>
                        <a:gd name="T34" fmla="*/ 7 w 9"/>
                        <a:gd name="T35" fmla="*/ 9 h 11"/>
                        <a:gd name="T36" fmla="*/ 7 w 9"/>
                        <a:gd name="T37" fmla="*/ 10 h 11"/>
                        <a:gd name="T38" fmla="*/ 8 w 9"/>
                        <a:gd name="T39" fmla="*/ 9 h 11"/>
                        <a:gd name="T40" fmla="*/ 8 w 9"/>
                        <a:gd name="T41" fmla="*/ 6 h 11"/>
                        <a:gd name="T42" fmla="*/ 7 w 9"/>
                        <a:gd name="T43" fmla="*/ 5 h 11"/>
                        <a:gd name="T44" fmla="*/ 6 w 9"/>
                        <a:gd name="T45" fmla="*/ 4 h 11"/>
                        <a:gd name="T46" fmla="*/ 2 w 9"/>
                        <a:gd name="T4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1">
                          <a:moveTo>
                            <a:pt x="8" y="11"/>
                          </a:moveTo>
                          <a:cubicBezTo>
                            <a:pt x="7" y="11"/>
                            <a:pt x="7" y="11"/>
                            <a:pt x="6" y="10"/>
                          </a:cubicBezTo>
                          <a:cubicBezTo>
                            <a:pt x="5" y="10"/>
                            <a:pt x="5" y="10"/>
                            <a:pt x="5" y="10"/>
                          </a:cubicBezTo>
                          <a:cubicBezTo>
                            <a:pt x="3" y="9"/>
                            <a:pt x="0" y="7"/>
                            <a:pt x="1" y="4"/>
                          </a:cubicBezTo>
                          <a:cubicBezTo>
                            <a:pt x="1" y="3"/>
                            <a:pt x="1" y="3"/>
                            <a:pt x="1" y="2"/>
                          </a:cubicBezTo>
                          <a:cubicBezTo>
                            <a:pt x="1" y="1"/>
                            <a:pt x="1" y="1"/>
                            <a:pt x="1" y="1"/>
                          </a:cubicBezTo>
                          <a:cubicBezTo>
                            <a:pt x="1" y="0"/>
                            <a:pt x="1" y="0"/>
                            <a:pt x="1" y="0"/>
                          </a:cubicBezTo>
                          <a:cubicBezTo>
                            <a:pt x="2" y="1"/>
                            <a:pt x="2" y="1"/>
                            <a:pt x="2" y="1"/>
                          </a:cubicBezTo>
                          <a:cubicBezTo>
                            <a:pt x="4" y="1"/>
                            <a:pt x="5" y="2"/>
                            <a:pt x="6" y="3"/>
                          </a:cubicBezTo>
                          <a:cubicBezTo>
                            <a:pt x="7" y="3"/>
                            <a:pt x="7" y="3"/>
                            <a:pt x="8" y="4"/>
                          </a:cubicBezTo>
                          <a:cubicBezTo>
                            <a:pt x="9" y="4"/>
                            <a:pt x="9" y="5"/>
                            <a:pt x="9" y="6"/>
                          </a:cubicBezTo>
                          <a:cubicBezTo>
                            <a:pt x="9" y="7"/>
                            <a:pt x="9" y="8"/>
                            <a:pt x="9" y="9"/>
                          </a:cubicBezTo>
                          <a:cubicBezTo>
                            <a:pt x="9" y="11"/>
                            <a:pt x="9" y="11"/>
                            <a:pt x="9" y="11"/>
                          </a:cubicBezTo>
                          <a:cubicBezTo>
                            <a:pt x="8" y="11"/>
                            <a:pt x="8" y="11"/>
                            <a:pt x="8" y="11"/>
                          </a:cubicBezTo>
                          <a:close/>
                          <a:moveTo>
                            <a:pt x="2" y="2"/>
                          </a:moveTo>
                          <a:cubicBezTo>
                            <a:pt x="2" y="3"/>
                            <a:pt x="2" y="3"/>
                            <a:pt x="2" y="4"/>
                          </a:cubicBezTo>
                          <a:cubicBezTo>
                            <a:pt x="2" y="6"/>
                            <a:pt x="3" y="7"/>
                            <a:pt x="6" y="9"/>
                          </a:cubicBezTo>
                          <a:cubicBezTo>
                            <a:pt x="7" y="9"/>
                            <a:pt x="7" y="9"/>
                            <a:pt x="7" y="9"/>
                          </a:cubicBezTo>
                          <a:cubicBezTo>
                            <a:pt x="7" y="10"/>
                            <a:pt x="7" y="10"/>
                            <a:pt x="7" y="10"/>
                          </a:cubicBezTo>
                          <a:cubicBezTo>
                            <a:pt x="8" y="9"/>
                            <a:pt x="8" y="9"/>
                            <a:pt x="8" y="9"/>
                          </a:cubicBezTo>
                          <a:cubicBezTo>
                            <a:pt x="8" y="8"/>
                            <a:pt x="8" y="7"/>
                            <a:pt x="8" y="6"/>
                          </a:cubicBezTo>
                          <a:cubicBezTo>
                            <a:pt x="8" y="5"/>
                            <a:pt x="8" y="5"/>
                            <a:pt x="7" y="5"/>
                          </a:cubicBezTo>
                          <a:cubicBezTo>
                            <a:pt x="7" y="5"/>
                            <a:pt x="6" y="4"/>
                            <a:pt x="6" y="4"/>
                          </a:cubicBezTo>
                          <a:cubicBezTo>
                            <a:pt x="5" y="3"/>
                            <a:pt x="4" y="3"/>
                            <a:pt x="2" y="2"/>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7" name="Freeform 261">
                      <a:extLst>
                        <a:ext uri="{FF2B5EF4-FFF2-40B4-BE49-F238E27FC236}">
                          <a16:creationId xmlns:a16="http://schemas.microsoft.com/office/drawing/2014/main" id="{6051BD6B-61E9-4E5B-94E2-3E34B7FBED02}"/>
                        </a:ext>
                      </a:extLst>
                    </p:cNvPr>
                    <p:cNvSpPr>
                      <a:spLocks/>
                    </p:cNvSpPr>
                    <p:nvPr/>
                  </p:nvSpPr>
                  <p:spPr bwMode="auto">
                    <a:xfrm>
                      <a:off x="3822700" y="1854201"/>
                      <a:ext cx="22225" cy="15875"/>
                    </a:xfrm>
                    <a:custGeom>
                      <a:avLst/>
                      <a:gdLst>
                        <a:gd name="T0" fmla="*/ 1 w 7"/>
                        <a:gd name="T1" fmla="*/ 1 h 5"/>
                        <a:gd name="T2" fmla="*/ 7 w 7"/>
                        <a:gd name="T3" fmla="*/ 2 h 5"/>
                        <a:gd name="T4" fmla="*/ 2 w 7"/>
                        <a:gd name="T5" fmla="*/ 5 h 5"/>
                        <a:gd name="T6" fmla="*/ 0 w 7"/>
                        <a:gd name="T7" fmla="*/ 2 h 5"/>
                        <a:gd name="T8" fmla="*/ 1 w 7"/>
                        <a:gd name="T9" fmla="*/ 1 h 5"/>
                      </a:gdLst>
                      <a:ahLst/>
                      <a:cxnLst>
                        <a:cxn ang="0">
                          <a:pos x="T0" y="T1"/>
                        </a:cxn>
                        <a:cxn ang="0">
                          <a:pos x="T2" y="T3"/>
                        </a:cxn>
                        <a:cxn ang="0">
                          <a:pos x="T4" y="T5"/>
                        </a:cxn>
                        <a:cxn ang="0">
                          <a:pos x="T6" y="T7"/>
                        </a:cxn>
                        <a:cxn ang="0">
                          <a:pos x="T8" y="T9"/>
                        </a:cxn>
                      </a:cxnLst>
                      <a:rect l="0" t="0" r="r" b="b"/>
                      <a:pathLst>
                        <a:path w="7" h="5">
                          <a:moveTo>
                            <a:pt x="1" y="1"/>
                          </a:moveTo>
                          <a:cubicBezTo>
                            <a:pt x="3" y="0"/>
                            <a:pt x="6" y="0"/>
                            <a:pt x="7" y="2"/>
                          </a:cubicBezTo>
                          <a:cubicBezTo>
                            <a:pt x="7" y="5"/>
                            <a:pt x="5" y="5"/>
                            <a:pt x="2" y="5"/>
                          </a:cubicBezTo>
                          <a:cubicBezTo>
                            <a:pt x="1" y="4"/>
                            <a:pt x="0" y="4"/>
                            <a:pt x="0" y="2"/>
                          </a:cubicBezTo>
                          <a:cubicBezTo>
                            <a:pt x="0" y="2"/>
                            <a:pt x="1" y="1"/>
                            <a:pt x="1" y="1"/>
                          </a:cubicBez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8" name="Freeform 262">
                      <a:extLst>
                        <a:ext uri="{FF2B5EF4-FFF2-40B4-BE49-F238E27FC236}">
                          <a16:creationId xmlns:a16="http://schemas.microsoft.com/office/drawing/2014/main" id="{3F858011-2205-4C51-9147-23DD7A2F28CA}"/>
                        </a:ext>
                      </a:extLst>
                    </p:cNvPr>
                    <p:cNvSpPr>
                      <a:spLocks noEditPoints="1"/>
                    </p:cNvSpPr>
                    <p:nvPr/>
                  </p:nvSpPr>
                  <p:spPr bwMode="auto">
                    <a:xfrm>
                      <a:off x="3819525" y="1851026"/>
                      <a:ext cx="28575" cy="22225"/>
                    </a:xfrm>
                    <a:custGeom>
                      <a:avLst/>
                      <a:gdLst>
                        <a:gd name="T0" fmla="*/ 5 w 9"/>
                        <a:gd name="T1" fmla="*/ 7 h 7"/>
                        <a:gd name="T2" fmla="*/ 3 w 9"/>
                        <a:gd name="T3" fmla="*/ 6 h 7"/>
                        <a:gd name="T4" fmla="*/ 3 w 9"/>
                        <a:gd name="T5" fmla="*/ 6 h 7"/>
                        <a:gd name="T6" fmla="*/ 0 w 9"/>
                        <a:gd name="T7" fmla="*/ 3 h 7"/>
                        <a:gd name="T8" fmla="*/ 0 w 9"/>
                        <a:gd name="T9" fmla="*/ 3 h 7"/>
                        <a:gd name="T10" fmla="*/ 2 w 9"/>
                        <a:gd name="T11" fmla="*/ 2 h 7"/>
                        <a:gd name="T12" fmla="*/ 9 w 9"/>
                        <a:gd name="T13" fmla="*/ 3 h 7"/>
                        <a:gd name="T14" fmla="*/ 9 w 9"/>
                        <a:gd name="T15" fmla="*/ 3 h 7"/>
                        <a:gd name="T16" fmla="*/ 9 w 9"/>
                        <a:gd name="T17" fmla="*/ 3 h 7"/>
                        <a:gd name="T18" fmla="*/ 5 w 9"/>
                        <a:gd name="T19" fmla="*/ 7 h 7"/>
                        <a:gd name="T20" fmla="*/ 3 w 9"/>
                        <a:gd name="T21" fmla="*/ 5 h 7"/>
                        <a:gd name="T22" fmla="*/ 8 w 9"/>
                        <a:gd name="T23" fmla="*/ 3 h 7"/>
                        <a:gd name="T24" fmla="*/ 2 w 9"/>
                        <a:gd name="T25" fmla="*/ 3 h 7"/>
                        <a:gd name="T26" fmla="*/ 1 w 9"/>
                        <a:gd name="T27" fmla="*/ 3 h 7"/>
                        <a:gd name="T28" fmla="*/ 3 w 9"/>
                        <a:gd name="T2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5" y="7"/>
                          </a:moveTo>
                          <a:cubicBezTo>
                            <a:pt x="4" y="7"/>
                            <a:pt x="4" y="6"/>
                            <a:pt x="3" y="6"/>
                          </a:cubicBezTo>
                          <a:cubicBezTo>
                            <a:pt x="3" y="6"/>
                            <a:pt x="3" y="6"/>
                            <a:pt x="3" y="6"/>
                          </a:cubicBezTo>
                          <a:cubicBezTo>
                            <a:pt x="2" y="6"/>
                            <a:pt x="0" y="5"/>
                            <a:pt x="0" y="3"/>
                          </a:cubicBezTo>
                          <a:cubicBezTo>
                            <a:pt x="0" y="3"/>
                            <a:pt x="0" y="3"/>
                            <a:pt x="0" y="3"/>
                          </a:cubicBezTo>
                          <a:cubicBezTo>
                            <a:pt x="2" y="2"/>
                            <a:pt x="2" y="2"/>
                            <a:pt x="2" y="2"/>
                          </a:cubicBezTo>
                          <a:cubicBezTo>
                            <a:pt x="4" y="1"/>
                            <a:pt x="7" y="0"/>
                            <a:pt x="9" y="3"/>
                          </a:cubicBezTo>
                          <a:cubicBezTo>
                            <a:pt x="9" y="3"/>
                            <a:pt x="9" y="3"/>
                            <a:pt x="9" y="3"/>
                          </a:cubicBezTo>
                          <a:cubicBezTo>
                            <a:pt x="9" y="3"/>
                            <a:pt x="9" y="3"/>
                            <a:pt x="9" y="3"/>
                          </a:cubicBezTo>
                          <a:cubicBezTo>
                            <a:pt x="8" y="6"/>
                            <a:pt x="7" y="7"/>
                            <a:pt x="5" y="7"/>
                          </a:cubicBezTo>
                          <a:close/>
                          <a:moveTo>
                            <a:pt x="3" y="5"/>
                          </a:moveTo>
                          <a:cubicBezTo>
                            <a:pt x="6" y="6"/>
                            <a:pt x="7" y="5"/>
                            <a:pt x="8" y="3"/>
                          </a:cubicBezTo>
                          <a:cubicBezTo>
                            <a:pt x="6" y="2"/>
                            <a:pt x="5" y="2"/>
                            <a:pt x="2" y="3"/>
                          </a:cubicBezTo>
                          <a:cubicBezTo>
                            <a:pt x="1" y="3"/>
                            <a:pt x="1" y="3"/>
                            <a:pt x="1" y="3"/>
                          </a:cubicBezTo>
                          <a:cubicBezTo>
                            <a:pt x="1" y="4"/>
                            <a:pt x="2" y="5"/>
                            <a:pt x="3" y="5"/>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9" name="Freeform 263">
                      <a:extLst>
                        <a:ext uri="{FF2B5EF4-FFF2-40B4-BE49-F238E27FC236}">
                          <a16:creationId xmlns:a16="http://schemas.microsoft.com/office/drawing/2014/main" id="{03DDF282-8639-403D-92F5-ACB9D5BFDC10}"/>
                        </a:ext>
                      </a:extLst>
                    </p:cNvPr>
                    <p:cNvSpPr>
                      <a:spLocks/>
                    </p:cNvSpPr>
                    <p:nvPr/>
                  </p:nvSpPr>
                  <p:spPr bwMode="auto">
                    <a:xfrm>
                      <a:off x="3546475" y="1831976"/>
                      <a:ext cx="25400" cy="38100"/>
                    </a:xfrm>
                    <a:custGeom>
                      <a:avLst/>
                      <a:gdLst>
                        <a:gd name="T0" fmla="*/ 2 w 8"/>
                        <a:gd name="T1" fmla="*/ 1 h 12"/>
                        <a:gd name="T2" fmla="*/ 2 w 8"/>
                        <a:gd name="T3" fmla="*/ 4 h 12"/>
                        <a:gd name="T4" fmla="*/ 6 w 8"/>
                        <a:gd name="T5" fmla="*/ 9 h 12"/>
                        <a:gd name="T6" fmla="*/ 8 w 8"/>
                        <a:gd name="T7" fmla="*/ 10 h 12"/>
                        <a:gd name="T8" fmla="*/ 7 w 8"/>
                        <a:gd name="T9" fmla="*/ 11 h 12"/>
                        <a:gd name="T10" fmla="*/ 1 w 8"/>
                        <a:gd name="T11" fmla="*/ 8 h 12"/>
                        <a:gd name="T12" fmla="*/ 0 w 8"/>
                        <a:gd name="T13" fmla="*/ 7 h 12"/>
                        <a:gd name="T14" fmla="*/ 1 w 8"/>
                        <a:gd name="T15" fmla="*/ 2 h 12"/>
                        <a:gd name="T16" fmla="*/ 2 w 8"/>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2">
                          <a:moveTo>
                            <a:pt x="2" y="1"/>
                          </a:moveTo>
                          <a:cubicBezTo>
                            <a:pt x="2" y="2"/>
                            <a:pt x="2" y="3"/>
                            <a:pt x="2" y="4"/>
                          </a:cubicBezTo>
                          <a:cubicBezTo>
                            <a:pt x="1" y="7"/>
                            <a:pt x="3" y="8"/>
                            <a:pt x="6" y="9"/>
                          </a:cubicBezTo>
                          <a:cubicBezTo>
                            <a:pt x="6" y="10"/>
                            <a:pt x="7" y="10"/>
                            <a:pt x="8" y="10"/>
                          </a:cubicBezTo>
                          <a:cubicBezTo>
                            <a:pt x="8" y="11"/>
                            <a:pt x="8" y="12"/>
                            <a:pt x="7" y="11"/>
                          </a:cubicBezTo>
                          <a:cubicBezTo>
                            <a:pt x="5" y="10"/>
                            <a:pt x="3" y="9"/>
                            <a:pt x="1" y="8"/>
                          </a:cubicBezTo>
                          <a:cubicBezTo>
                            <a:pt x="1" y="8"/>
                            <a:pt x="0" y="7"/>
                            <a:pt x="0" y="7"/>
                          </a:cubicBezTo>
                          <a:cubicBezTo>
                            <a:pt x="0" y="5"/>
                            <a:pt x="0" y="3"/>
                            <a:pt x="1" y="2"/>
                          </a:cubicBezTo>
                          <a:cubicBezTo>
                            <a:pt x="1" y="0"/>
                            <a:pt x="1" y="1"/>
                            <a:pt x="2" y="1"/>
                          </a:cubicBez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0" name="Freeform 264">
                      <a:extLst>
                        <a:ext uri="{FF2B5EF4-FFF2-40B4-BE49-F238E27FC236}">
                          <a16:creationId xmlns:a16="http://schemas.microsoft.com/office/drawing/2014/main" id="{FDB723D9-69E7-444E-9FA1-A87F55BC9C00}"/>
                        </a:ext>
                      </a:extLst>
                    </p:cNvPr>
                    <p:cNvSpPr>
                      <a:spLocks noEditPoints="1"/>
                    </p:cNvSpPr>
                    <p:nvPr/>
                  </p:nvSpPr>
                  <p:spPr bwMode="auto">
                    <a:xfrm>
                      <a:off x="3546475" y="1831976"/>
                      <a:ext cx="28575" cy="38100"/>
                    </a:xfrm>
                    <a:custGeom>
                      <a:avLst/>
                      <a:gdLst>
                        <a:gd name="T0" fmla="*/ 8 w 9"/>
                        <a:gd name="T1" fmla="*/ 12 h 12"/>
                        <a:gd name="T2" fmla="*/ 7 w 9"/>
                        <a:gd name="T3" fmla="*/ 12 h 12"/>
                        <a:gd name="T4" fmla="*/ 3 w 9"/>
                        <a:gd name="T5" fmla="*/ 10 h 12"/>
                        <a:gd name="T6" fmla="*/ 1 w 9"/>
                        <a:gd name="T7" fmla="*/ 8 h 12"/>
                        <a:gd name="T8" fmla="*/ 0 w 9"/>
                        <a:gd name="T9" fmla="*/ 7 h 12"/>
                        <a:gd name="T10" fmla="*/ 0 w 9"/>
                        <a:gd name="T11" fmla="*/ 5 h 12"/>
                        <a:gd name="T12" fmla="*/ 0 w 9"/>
                        <a:gd name="T13" fmla="*/ 2 h 12"/>
                        <a:gd name="T14" fmla="*/ 1 w 9"/>
                        <a:gd name="T15" fmla="*/ 0 h 12"/>
                        <a:gd name="T16" fmla="*/ 2 w 9"/>
                        <a:gd name="T17" fmla="*/ 1 h 12"/>
                        <a:gd name="T18" fmla="*/ 2 w 9"/>
                        <a:gd name="T19" fmla="*/ 1 h 12"/>
                        <a:gd name="T20" fmla="*/ 2 w 9"/>
                        <a:gd name="T21" fmla="*/ 1 h 12"/>
                        <a:gd name="T22" fmla="*/ 2 w 9"/>
                        <a:gd name="T23" fmla="*/ 2 h 12"/>
                        <a:gd name="T24" fmla="*/ 2 w 9"/>
                        <a:gd name="T25" fmla="*/ 4 h 12"/>
                        <a:gd name="T26" fmla="*/ 6 w 9"/>
                        <a:gd name="T27" fmla="*/ 9 h 12"/>
                        <a:gd name="T28" fmla="*/ 7 w 9"/>
                        <a:gd name="T29" fmla="*/ 9 h 12"/>
                        <a:gd name="T30" fmla="*/ 8 w 9"/>
                        <a:gd name="T31" fmla="*/ 10 h 12"/>
                        <a:gd name="T32" fmla="*/ 9 w 9"/>
                        <a:gd name="T33" fmla="*/ 10 h 12"/>
                        <a:gd name="T34" fmla="*/ 9 w 9"/>
                        <a:gd name="T35" fmla="*/ 10 h 12"/>
                        <a:gd name="T36" fmla="*/ 9 w 9"/>
                        <a:gd name="T37" fmla="*/ 11 h 12"/>
                        <a:gd name="T38" fmla="*/ 8 w 9"/>
                        <a:gd name="T39" fmla="*/ 12 h 12"/>
                        <a:gd name="T40" fmla="*/ 1 w 9"/>
                        <a:gd name="T41" fmla="*/ 7 h 12"/>
                        <a:gd name="T42" fmla="*/ 1 w 9"/>
                        <a:gd name="T43" fmla="*/ 7 h 12"/>
                        <a:gd name="T44" fmla="*/ 1 w 9"/>
                        <a:gd name="T45" fmla="*/ 7 h 12"/>
                        <a:gd name="T46" fmla="*/ 2 w 9"/>
                        <a:gd name="T47" fmla="*/ 7 h 12"/>
                        <a:gd name="T48" fmla="*/ 1 w 9"/>
                        <a:gd name="T4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12">
                          <a:moveTo>
                            <a:pt x="8" y="12"/>
                          </a:moveTo>
                          <a:cubicBezTo>
                            <a:pt x="7" y="12"/>
                            <a:pt x="7" y="12"/>
                            <a:pt x="7" y="12"/>
                          </a:cubicBezTo>
                          <a:cubicBezTo>
                            <a:pt x="6" y="11"/>
                            <a:pt x="4" y="10"/>
                            <a:pt x="3" y="10"/>
                          </a:cubicBezTo>
                          <a:cubicBezTo>
                            <a:pt x="2" y="9"/>
                            <a:pt x="2" y="9"/>
                            <a:pt x="1" y="8"/>
                          </a:cubicBezTo>
                          <a:cubicBezTo>
                            <a:pt x="0" y="8"/>
                            <a:pt x="0" y="7"/>
                            <a:pt x="0" y="7"/>
                          </a:cubicBezTo>
                          <a:cubicBezTo>
                            <a:pt x="0" y="6"/>
                            <a:pt x="0" y="5"/>
                            <a:pt x="0" y="5"/>
                          </a:cubicBezTo>
                          <a:cubicBezTo>
                            <a:pt x="0" y="4"/>
                            <a:pt x="0" y="3"/>
                            <a:pt x="0" y="2"/>
                          </a:cubicBezTo>
                          <a:cubicBezTo>
                            <a:pt x="0" y="1"/>
                            <a:pt x="0" y="0"/>
                            <a:pt x="1" y="0"/>
                          </a:cubicBezTo>
                          <a:cubicBezTo>
                            <a:pt x="1" y="0"/>
                            <a:pt x="2" y="1"/>
                            <a:pt x="2" y="1"/>
                          </a:cubicBezTo>
                          <a:cubicBezTo>
                            <a:pt x="2" y="1"/>
                            <a:pt x="2" y="1"/>
                            <a:pt x="2" y="1"/>
                          </a:cubicBezTo>
                          <a:cubicBezTo>
                            <a:pt x="2" y="1"/>
                            <a:pt x="2" y="1"/>
                            <a:pt x="2" y="1"/>
                          </a:cubicBezTo>
                          <a:cubicBezTo>
                            <a:pt x="2" y="2"/>
                            <a:pt x="2" y="2"/>
                            <a:pt x="2" y="2"/>
                          </a:cubicBezTo>
                          <a:cubicBezTo>
                            <a:pt x="2" y="3"/>
                            <a:pt x="3" y="3"/>
                            <a:pt x="2" y="4"/>
                          </a:cubicBezTo>
                          <a:cubicBezTo>
                            <a:pt x="2" y="6"/>
                            <a:pt x="3" y="7"/>
                            <a:pt x="6" y="9"/>
                          </a:cubicBezTo>
                          <a:cubicBezTo>
                            <a:pt x="7" y="9"/>
                            <a:pt x="7" y="9"/>
                            <a:pt x="7" y="9"/>
                          </a:cubicBezTo>
                          <a:cubicBezTo>
                            <a:pt x="7" y="9"/>
                            <a:pt x="8" y="10"/>
                            <a:pt x="8" y="10"/>
                          </a:cubicBezTo>
                          <a:cubicBezTo>
                            <a:pt x="9" y="10"/>
                            <a:pt x="9" y="10"/>
                            <a:pt x="9" y="10"/>
                          </a:cubicBezTo>
                          <a:cubicBezTo>
                            <a:pt x="9" y="10"/>
                            <a:pt x="9" y="10"/>
                            <a:pt x="9" y="10"/>
                          </a:cubicBezTo>
                          <a:cubicBezTo>
                            <a:pt x="9" y="11"/>
                            <a:pt x="9" y="11"/>
                            <a:pt x="9" y="11"/>
                          </a:cubicBezTo>
                          <a:cubicBezTo>
                            <a:pt x="9" y="11"/>
                            <a:pt x="9" y="12"/>
                            <a:pt x="8" y="12"/>
                          </a:cubicBezTo>
                          <a:close/>
                          <a:moveTo>
                            <a:pt x="1" y="7"/>
                          </a:moveTo>
                          <a:cubicBezTo>
                            <a:pt x="1" y="7"/>
                            <a:pt x="1" y="7"/>
                            <a:pt x="1" y="7"/>
                          </a:cubicBezTo>
                          <a:cubicBezTo>
                            <a:pt x="1" y="7"/>
                            <a:pt x="1" y="7"/>
                            <a:pt x="1" y="7"/>
                          </a:cubicBezTo>
                          <a:cubicBezTo>
                            <a:pt x="2" y="7"/>
                            <a:pt x="2" y="7"/>
                            <a:pt x="2" y="7"/>
                          </a:cubicBezTo>
                          <a:lnTo>
                            <a:pt x="1" y="7"/>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1" name="Rectangle 265">
                      <a:extLst>
                        <a:ext uri="{FF2B5EF4-FFF2-40B4-BE49-F238E27FC236}">
                          <a16:creationId xmlns:a16="http://schemas.microsoft.com/office/drawing/2014/main" id="{C56CDA4D-4CDE-4629-AE24-3991431DA966}"/>
                        </a:ext>
                      </a:extLst>
                    </p:cNvPr>
                    <p:cNvSpPr>
                      <a:spLocks noChangeArrowheads="1"/>
                    </p:cNvSpPr>
                    <p:nvPr/>
                  </p:nvSpPr>
                  <p:spPr bwMode="auto">
                    <a:xfrm>
                      <a:off x="3597275" y="1835151"/>
                      <a:ext cx="1588" cy="1588"/>
                    </a:xfrm>
                    <a:prstGeom prst="rect">
                      <a:avLst/>
                    </a:prstGeom>
                    <a:solidFill>
                      <a:srgbClr val="BB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2" name="Freeform 266">
                      <a:extLst>
                        <a:ext uri="{FF2B5EF4-FFF2-40B4-BE49-F238E27FC236}">
                          <a16:creationId xmlns:a16="http://schemas.microsoft.com/office/drawing/2014/main" id="{5075575E-214F-4573-A3AF-66E55333ED4F}"/>
                        </a:ext>
                      </a:extLst>
                    </p:cNvPr>
                    <p:cNvSpPr>
                      <a:spLocks/>
                    </p:cNvSpPr>
                    <p:nvPr/>
                  </p:nvSpPr>
                  <p:spPr bwMode="auto">
                    <a:xfrm>
                      <a:off x="3594100" y="1831976"/>
                      <a:ext cx="3175" cy="3175"/>
                    </a:xfrm>
                    <a:custGeom>
                      <a:avLst/>
                      <a:gdLst>
                        <a:gd name="T0" fmla="*/ 2 w 2"/>
                        <a:gd name="T1" fmla="*/ 2 h 2"/>
                        <a:gd name="T2" fmla="*/ 0 w 2"/>
                        <a:gd name="T3" fmla="*/ 2 h 2"/>
                        <a:gd name="T4" fmla="*/ 0 w 2"/>
                        <a:gd name="T5" fmla="*/ 2 h 2"/>
                        <a:gd name="T6" fmla="*/ 0 w 2"/>
                        <a:gd name="T7" fmla="*/ 2 h 2"/>
                        <a:gd name="T8" fmla="*/ 0 w 2"/>
                        <a:gd name="T9" fmla="*/ 2 h 2"/>
                        <a:gd name="T10" fmla="*/ 0 w 2"/>
                        <a:gd name="T11" fmla="*/ 0 h 2"/>
                        <a:gd name="T12" fmla="*/ 2 w 2"/>
                        <a:gd name="T13" fmla="*/ 2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lnTo>
                            <a:pt x="0" y="2"/>
                          </a:lnTo>
                          <a:lnTo>
                            <a:pt x="0" y="2"/>
                          </a:lnTo>
                          <a:lnTo>
                            <a:pt x="0" y="2"/>
                          </a:lnTo>
                          <a:lnTo>
                            <a:pt x="0" y="2"/>
                          </a:lnTo>
                          <a:lnTo>
                            <a:pt x="0" y="0"/>
                          </a:lnTo>
                          <a:lnTo>
                            <a:pt x="2" y="2"/>
                          </a:lnTo>
                          <a:lnTo>
                            <a:pt x="2" y="2"/>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3" name="Freeform 267">
                      <a:extLst>
                        <a:ext uri="{FF2B5EF4-FFF2-40B4-BE49-F238E27FC236}">
                          <a16:creationId xmlns:a16="http://schemas.microsoft.com/office/drawing/2014/main" id="{92B9569A-8456-490A-B9CF-63152500F9A4}"/>
                        </a:ext>
                      </a:extLst>
                    </p:cNvPr>
                    <p:cNvSpPr>
                      <a:spLocks/>
                    </p:cNvSpPr>
                    <p:nvPr/>
                  </p:nvSpPr>
                  <p:spPr bwMode="auto">
                    <a:xfrm>
                      <a:off x="3524250" y="2006601"/>
                      <a:ext cx="25400" cy="15875"/>
                    </a:xfrm>
                    <a:custGeom>
                      <a:avLst/>
                      <a:gdLst>
                        <a:gd name="T0" fmla="*/ 4 w 8"/>
                        <a:gd name="T1" fmla="*/ 5 h 5"/>
                        <a:gd name="T2" fmla="*/ 1 w 8"/>
                        <a:gd name="T3" fmla="*/ 4 h 5"/>
                        <a:gd name="T4" fmla="*/ 0 w 8"/>
                        <a:gd name="T5" fmla="*/ 2 h 5"/>
                        <a:gd name="T6" fmla="*/ 5 w 8"/>
                        <a:gd name="T7" fmla="*/ 0 h 5"/>
                        <a:gd name="T8" fmla="*/ 7 w 8"/>
                        <a:gd name="T9" fmla="*/ 4 h 5"/>
                        <a:gd name="T10" fmla="*/ 4 w 8"/>
                        <a:gd name="T11" fmla="*/ 5 h 5"/>
                      </a:gdLst>
                      <a:ahLst/>
                      <a:cxnLst>
                        <a:cxn ang="0">
                          <a:pos x="T0" y="T1"/>
                        </a:cxn>
                        <a:cxn ang="0">
                          <a:pos x="T2" y="T3"/>
                        </a:cxn>
                        <a:cxn ang="0">
                          <a:pos x="T4" y="T5"/>
                        </a:cxn>
                        <a:cxn ang="0">
                          <a:pos x="T6" y="T7"/>
                        </a:cxn>
                        <a:cxn ang="0">
                          <a:pos x="T8" y="T9"/>
                        </a:cxn>
                        <a:cxn ang="0">
                          <a:pos x="T10" y="T11"/>
                        </a:cxn>
                      </a:cxnLst>
                      <a:rect l="0" t="0" r="r" b="b"/>
                      <a:pathLst>
                        <a:path w="8" h="5">
                          <a:moveTo>
                            <a:pt x="4" y="5"/>
                          </a:moveTo>
                          <a:cubicBezTo>
                            <a:pt x="3" y="4"/>
                            <a:pt x="2" y="5"/>
                            <a:pt x="1" y="4"/>
                          </a:cubicBezTo>
                          <a:cubicBezTo>
                            <a:pt x="0" y="4"/>
                            <a:pt x="0" y="3"/>
                            <a:pt x="0" y="2"/>
                          </a:cubicBezTo>
                          <a:cubicBezTo>
                            <a:pt x="0" y="1"/>
                            <a:pt x="3" y="0"/>
                            <a:pt x="5" y="0"/>
                          </a:cubicBezTo>
                          <a:cubicBezTo>
                            <a:pt x="7" y="1"/>
                            <a:pt x="8" y="2"/>
                            <a:pt x="7" y="4"/>
                          </a:cubicBezTo>
                          <a:cubicBezTo>
                            <a:pt x="6" y="4"/>
                            <a:pt x="5" y="4"/>
                            <a:pt x="4" y="5"/>
                          </a:cubicBez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4" name="Freeform 268">
                      <a:extLst>
                        <a:ext uri="{FF2B5EF4-FFF2-40B4-BE49-F238E27FC236}">
                          <a16:creationId xmlns:a16="http://schemas.microsoft.com/office/drawing/2014/main" id="{E9BAE97A-C894-412F-8C2E-16DDC0553629}"/>
                        </a:ext>
                      </a:extLst>
                    </p:cNvPr>
                    <p:cNvSpPr>
                      <a:spLocks noEditPoints="1"/>
                    </p:cNvSpPr>
                    <p:nvPr/>
                  </p:nvSpPr>
                  <p:spPr bwMode="auto">
                    <a:xfrm>
                      <a:off x="3521075" y="2003426"/>
                      <a:ext cx="28575" cy="19050"/>
                    </a:xfrm>
                    <a:custGeom>
                      <a:avLst/>
                      <a:gdLst>
                        <a:gd name="T0" fmla="*/ 3 w 9"/>
                        <a:gd name="T1" fmla="*/ 6 h 6"/>
                        <a:gd name="T2" fmla="*/ 1 w 9"/>
                        <a:gd name="T3" fmla="*/ 6 h 6"/>
                        <a:gd name="T4" fmla="*/ 0 w 9"/>
                        <a:gd name="T5" fmla="*/ 3 h 6"/>
                        <a:gd name="T6" fmla="*/ 2 w 9"/>
                        <a:gd name="T7" fmla="*/ 1 h 6"/>
                        <a:gd name="T8" fmla="*/ 6 w 9"/>
                        <a:gd name="T9" fmla="*/ 1 h 6"/>
                        <a:gd name="T10" fmla="*/ 9 w 9"/>
                        <a:gd name="T11" fmla="*/ 2 h 6"/>
                        <a:gd name="T12" fmla="*/ 9 w 9"/>
                        <a:gd name="T13" fmla="*/ 5 h 6"/>
                        <a:gd name="T14" fmla="*/ 8 w 9"/>
                        <a:gd name="T15" fmla="*/ 5 h 6"/>
                        <a:gd name="T16" fmla="*/ 5 w 9"/>
                        <a:gd name="T17" fmla="*/ 6 h 6"/>
                        <a:gd name="T18" fmla="*/ 5 w 9"/>
                        <a:gd name="T19" fmla="*/ 6 h 6"/>
                        <a:gd name="T20" fmla="*/ 4 w 9"/>
                        <a:gd name="T21" fmla="*/ 6 h 6"/>
                        <a:gd name="T22" fmla="*/ 3 w 9"/>
                        <a:gd name="T23" fmla="*/ 6 h 6"/>
                        <a:gd name="T24" fmla="*/ 5 w 9"/>
                        <a:gd name="T25" fmla="*/ 2 h 6"/>
                        <a:gd name="T26" fmla="*/ 3 w 9"/>
                        <a:gd name="T27" fmla="*/ 2 h 6"/>
                        <a:gd name="T28" fmla="*/ 2 w 9"/>
                        <a:gd name="T29" fmla="*/ 3 h 6"/>
                        <a:gd name="T30" fmla="*/ 2 w 9"/>
                        <a:gd name="T31" fmla="*/ 5 h 6"/>
                        <a:gd name="T32" fmla="*/ 4 w 9"/>
                        <a:gd name="T33" fmla="*/ 5 h 6"/>
                        <a:gd name="T34" fmla="*/ 5 w 9"/>
                        <a:gd name="T35" fmla="*/ 5 h 6"/>
                        <a:gd name="T36" fmla="*/ 7 w 9"/>
                        <a:gd name="T37" fmla="*/ 4 h 6"/>
                        <a:gd name="T38" fmla="*/ 8 w 9"/>
                        <a:gd name="T39" fmla="*/ 3 h 6"/>
                        <a:gd name="T40" fmla="*/ 6 w 9"/>
                        <a:gd name="T41" fmla="*/ 2 h 6"/>
                        <a:gd name="T42" fmla="*/ 5 w 9"/>
                        <a:gd name="T4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3" y="6"/>
                          </a:moveTo>
                          <a:cubicBezTo>
                            <a:pt x="3" y="6"/>
                            <a:pt x="2" y="6"/>
                            <a:pt x="1" y="6"/>
                          </a:cubicBezTo>
                          <a:cubicBezTo>
                            <a:pt x="1" y="5"/>
                            <a:pt x="0" y="4"/>
                            <a:pt x="0" y="3"/>
                          </a:cubicBezTo>
                          <a:cubicBezTo>
                            <a:pt x="1" y="2"/>
                            <a:pt x="1" y="2"/>
                            <a:pt x="2" y="1"/>
                          </a:cubicBezTo>
                          <a:cubicBezTo>
                            <a:pt x="3" y="0"/>
                            <a:pt x="5" y="0"/>
                            <a:pt x="6" y="1"/>
                          </a:cubicBezTo>
                          <a:cubicBezTo>
                            <a:pt x="8" y="1"/>
                            <a:pt x="8" y="2"/>
                            <a:pt x="9" y="2"/>
                          </a:cubicBezTo>
                          <a:cubicBezTo>
                            <a:pt x="9" y="3"/>
                            <a:pt x="9" y="4"/>
                            <a:pt x="9" y="5"/>
                          </a:cubicBezTo>
                          <a:cubicBezTo>
                            <a:pt x="8" y="5"/>
                            <a:pt x="8" y="5"/>
                            <a:pt x="8" y="5"/>
                          </a:cubicBezTo>
                          <a:cubicBezTo>
                            <a:pt x="5" y="6"/>
                            <a:pt x="5" y="6"/>
                            <a:pt x="5" y="6"/>
                          </a:cubicBezTo>
                          <a:cubicBezTo>
                            <a:pt x="5" y="6"/>
                            <a:pt x="5" y="6"/>
                            <a:pt x="5" y="6"/>
                          </a:cubicBezTo>
                          <a:cubicBezTo>
                            <a:pt x="4" y="6"/>
                            <a:pt x="4" y="6"/>
                            <a:pt x="4" y="6"/>
                          </a:cubicBezTo>
                          <a:lnTo>
                            <a:pt x="3" y="6"/>
                          </a:lnTo>
                          <a:close/>
                          <a:moveTo>
                            <a:pt x="5" y="2"/>
                          </a:moveTo>
                          <a:cubicBezTo>
                            <a:pt x="4" y="2"/>
                            <a:pt x="3" y="2"/>
                            <a:pt x="3" y="2"/>
                          </a:cubicBezTo>
                          <a:cubicBezTo>
                            <a:pt x="2" y="3"/>
                            <a:pt x="2" y="3"/>
                            <a:pt x="2" y="3"/>
                          </a:cubicBezTo>
                          <a:cubicBezTo>
                            <a:pt x="2" y="4"/>
                            <a:pt x="2" y="4"/>
                            <a:pt x="2" y="5"/>
                          </a:cubicBezTo>
                          <a:cubicBezTo>
                            <a:pt x="3" y="5"/>
                            <a:pt x="3" y="5"/>
                            <a:pt x="4" y="5"/>
                          </a:cubicBezTo>
                          <a:cubicBezTo>
                            <a:pt x="4" y="5"/>
                            <a:pt x="5" y="5"/>
                            <a:pt x="5" y="5"/>
                          </a:cubicBezTo>
                          <a:cubicBezTo>
                            <a:pt x="7" y="4"/>
                            <a:pt x="7" y="4"/>
                            <a:pt x="7" y="4"/>
                          </a:cubicBezTo>
                          <a:cubicBezTo>
                            <a:pt x="8" y="4"/>
                            <a:pt x="8" y="3"/>
                            <a:pt x="8" y="3"/>
                          </a:cubicBezTo>
                          <a:cubicBezTo>
                            <a:pt x="7" y="3"/>
                            <a:pt x="7" y="2"/>
                            <a:pt x="6" y="2"/>
                          </a:cubicBezTo>
                          <a:cubicBezTo>
                            <a:pt x="6" y="2"/>
                            <a:pt x="5" y="2"/>
                            <a:pt x="5" y="2"/>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5" name="Freeform 269">
                      <a:extLst>
                        <a:ext uri="{FF2B5EF4-FFF2-40B4-BE49-F238E27FC236}">
                          <a16:creationId xmlns:a16="http://schemas.microsoft.com/office/drawing/2014/main" id="{F51B932F-7584-4FB7-81F4-001A0A5A9D9F}"/>
                        </a:ext>
                      </a:extLst>
                    </p:cNvPr>
                    <p:cNvSpPr>
                      <a:spLocks/>
                    </p:cNvSpPr>
                    <p:nvPr/>
                  </p:nvSpPr>
                  <p:spPr bwMode="auto">
                    <a:xfrm>
                      <a:off x="3343275" y="1920876"/>
                      <a:ext cx="44450" cy="25400"/>
                    </a:xfrm>
                    <a:custGeom>
                      <a:avLst/>
                      <a:gdLst>
                        <a:gd name="T0" fmla="*/ 0 w 28"/>
                        <a:gd name="T1" fmla="*/ 8 h 16"/>
                        <a:gd name="T2" fmla="*/ 12 w 28"/>
                        <a:gd name="T3" fmla="*/ 16 h 16"/>
                        <a:gd name="T4" fmla="*/ 28 w 28"/>
                        <a:gd name="T5" fmla="*/ 8 h 16"/>
                        <a:gd name="T6" fmla="*/ 14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2" y="16"/>
                          </a:lnTo>
                          <a:lnTo>
                            <a:pt x="28" y="8"/>
                          </a:lnTo>
                          <a:lnTo>
                            <a:pt x="14"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6" name="Freeform 270">
                      <a:extLst>
                        <a:ext uri="{FF2B5EF4-FFF2-40B4-BE49-F238E27FC236}">
                          <a16:creationId xmlns:a16="http://schemas.microsoft.com/office/drawing/2014/main" id="{BE415E66-9318-4585-8523-451A41BD994F}"/>
                        </a:ext>
                      </a:extLst>
                    </p:cNvPr>
                    <p:cNvSpPr>
                      <a:spLocks noEditPoints="1"/>
                    </p:cNvSpPr>
                    <p:nvPr/>
                  </p:nvSpPr>
                  <p:spPr bwMode="auto">
                    <a:xfrm>
                      <a:off x="3336925" y="1917701"/>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6 w 34"/>
                        <a:gd name="T11" fmla="*/ 10 h 20"/>
                        <a:gd name="T12" fmla="*/ 16 w 34"/>
                        <a:gd name="T13" fmla="*/ 16 h 20"/>
                        <a:gd name="T14" fmla="*/ 28 w 34"/>
                        <a:gd name="T15" fmla="*/ 10 h 20"/>
                        <a:gd name="T16" fmla="*/ 18 w 34"/>
                        <a:gd name="T17" fmla="*/ 4 h 20"/>
                        <a:gd name="T18" fmla="*/ 6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6" y="10"/>
                          </a:moveTo>
                          <a:lnTo>
                            <a:pt x="16" y="16"/>
                          </a:lnTo>
                          <a:lnTo>
                            <a:pt x="28"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7" name="Freeform 271">
                      <a:extLst>
                        <a:ext uri="{FF2B5EF4-FFF2-40B4-BE49-F238E27FC236}">
                          <a16:creationId xmlns:a16="http://schemas.microsoft.com/office/drawing/2014/main" id="{7466244B-9EF1-40EE-A3E7-8FAEB669CCB8}"/>
                        </a:ext>
                      </a:extLst>
                    </p:cNvPr>
                    <p:cNvSpPr>
                      <a:spLocks/>
                    </p:cNvSpPr>
                    <p:nvPr/>
                  </p:nvSpPr>
                  <p:spPr bwMode="auto">
                    <a:xfrm>
                      <a:off x="3343275" y="1920876"/>
                      <a:ext cx="28575" cy="15875"/>
                    </a:xfrm>
                    <a:custGeom>
                      <a:avLst/>
                      <a:gdLst>
                        <a:gd name="T0" fmla="*/ 0 w 18"/>
                        <a:gd name="T1" fmla="*/ 8 h 10"/>
                        <a:gd name="T2" fmla="*/ 2 w 18"/>
                        <a:gd name="T3" fmla="*/ 10 h 10"/>
                        <a:gd name="T4" fmla="*/ 18 w 18"/>
                        <a:gd name="T5" fmla="*/ 2 h 10"/>
                        <a:gd name="T6" fmla="*/ 14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2" y="10"/>
                          </a:lnTo>
                          <a:lnTo>
                            <a:pt x="18" y="2"/>
                          </a:lnTo>
                          <a:lnTo>
                            <a:pt x="14"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8" name="Freeform 272">
                      <a:extLst>
                        <a:ext uri="{FF2B5EF4-FFF2-40B4-BE49-F238E27FC236}">
                          <a16:creationId xmlns:a16="http://schemas.microsoft.com/office/drawing/2014/main" id="{C21B639F-EF1B-4F29-8FD9-EB92E0CC3D86}"/>
                        </a:ext>
                      </a:extLst>
                    </p:cNvPr>
                    <p:cNvSpPr>
                      <a:spLocks noEditPoints="1"/>
                    </p:cNvSpPr>
                    <p:nvPr/>
                  </p:nvSpPr>
                  <p:spPr bwMode="auto">
                    <a:xfrm>
                      <a:off x="3336925" y="1917701"/>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18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18"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9" name="Freeform 273">
                      <a:extLst>
                        <a:ext uri="{FF2B5EF4-FFF2-40B4-BE49-F238E27FC236}">
                          <a16:creationId xmlns:a16="http://schemas.microsoft.com/office/drawing/2014/main" id="{8977EC4B-6FF2-49F8-9120-5FF82A78F2CC}"/>
                        </a:ext>
                      </a:extLst>
                    </p:cNvPr>
                    <p:cNvSpPr>
                      <a:spLocks/>
                    </p:cNvSpPr>
                    <p:nvPr/>
                  </p:nvSpPr>
                  <p:spPr bwMode="auto">
                    <a:xfrm>
                      <a:off x="3368675" y="1905001"/>
                      <a:ext cx="44450" cy="25400"/>
                    </a:xfrm>
                    <a:custGeom>
                      <a:avLst/>
                      <a:gdLst>
                        <a:gd name="T0" fmla="*/ 0 w 28"/>
                        <a:gd name="T1" fmla="*/ 8 h 16"/>
                        <a:gd name="T2" fmla="*/ 14 w 28"/>
                        <a:gd name="T3" fmla="*/ 16 h 16"/>
                        <a:gd name="T4" fmla="*/ 28 w 28"/>
                        <a:gd name="T5" fmla="*/ 8 h 16"/>
                        <a:gd name="T6" fmla="*/ 16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4" y="16"/>
                          </a:lnTo>
                          <a:lnTo>
                            <a:pt x="28"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0" name="Freeform 274">
                      <a:extLst>
                        <a:ext uri="{FF2B5EF4-FFF2-40B4-BE49-F238E27FC236}">
                          <a16:creationId xmlns:a16="http://schemas.microsoft.com/office/drawing/2014/main" id="{6764657B-6EC6-4637-9CC8-77A1A3E44874}"/>
                        </a:ext>
                      </a:extLst>
                    </p:cNvPr>
                    <p:cNvSpPr>
                      <a:spLocks noEditPoints="1"/>
                    </p:cNvSpPr>
                    <p:nvPr/>
                  </p:nvSpPr>
                  <p:spPr bwMode="auto">
                    <a:xfrm>
                      <a:off x="3365500" y="1901826"/>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6 w 34"/>
                        <a:gd name="T11" fmla="*/ 10 h 20"/>
                        <a:gd name="T12" fmla="*/ 16 w 34"/>
                        <a:gd name="T13" fmla="*/ 16 h 20"/>
                        <a:gd name="T14" fmla="*/ 28 w 34"/>
                        <a:gd name="T15" fmla="*/ 10 h 20"/>
                        <a:gd name="T16" fmla="*/ 18 w 34"/>
                        <a:gd name="T17" fmla="*/ 4 h 20"/>
                        <a:gd name="T18" fmla="*/ 6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6" y="10"/>
                          </a:moveTo>
                          <a:lnTo>
                            <a:pt x="16" y="16"/>
                          </a:lnTo>
                          <a:lnTo>
                            <a:pt x="28"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1" name="Freeform 275">
                      <a:extLst>
                        <a:ext uri="{FF2B5EF4-FFF2-40B4-BE49-F238E27FC236}">
                          <a16:creationId xmlns:a16="http://schemas.microsoft.com/office/drawing/2014/main" id="{D2F136BF-DAEC-4E9C-AAF6-4C993AB5952B}"/>
                        </a:ext>
                      </a:extLst>
                    </p:cNvPr>
                    <p:cNvSpPr>
                      <a:spLocks/>
                    </p:cNvSpPr>
                    <p:nvPr/>
                  </p:nvSpPr>
                  <p:spPr bwMode="auto">
                    <a:xfrm>
                      <a:off x="3368675" y="1905001"/>
                      <a:ext cx="28575" cy="15875"/>
                    </a:xfrm>
                    <a:custGeom>
                      <a:avLst/>
                      <a:gdLst>
                        <a:gd name="T0" fmla="*/ 0 w 18"/>
                        <a:gd name="T1" fmla="*/ 8 h 10"/>
                        <a:gd name="T2" fmla="*/ 4 w 18"/>
                        <a:gd name="T3" fmla="*/ 10 h 10"/>
                        <a:gd name="T4" fmla="*/ 18 w 18"/>
                        <a:gd name="T5" fmla="*/ 2 h 10"/>
                        <a:gd name="T6" fmla="*/ 16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4" y="10"/>
                          </a:lnTo>
                          <a:lnTo>
                            <a:pt x="18"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2" name="Freeform 276">
                      <a:extLst>
                        <a:ext uri="{FF2B5EF4-FFF2-40B4-BE49-F238E27FC236}">
                          <a16:creationId xmlns:a16="http://schemas.microsoft.com/office/drawing/2014/main" id="{125B1B3E-8D51-4C31-A9E3-F69F6BAAE2F3}"/>
                        </a:ext>
                      </a:extLst>
                    </p:cNvPr>
                    <p:cNvSpPr>
                      <a:spLocks noEditPoints="1"/>
                    </p:cNvSpPr>
                    <p:nvPr/>
                  </p:nvSpPr>
                  <p:spPr bwMode="auto">
                    <a:xfrm>
                      <a:off x="3365500" y="1901826"/>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18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18"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3" name="Freeform 277">
                      <a:extLst>
                        <a:ext uri="{FF2B5EF4-FFF2-40B4-BE49-F238E27FC236}">
                          <a16:creationId xmlns:a16="http://schemas.microsoft.com/office/drawing/2014/main" id="{3E66E0BF-4427-4592-8866-BC277241DD62}"/>
                        </a:ext>
                      </a:extLst>
                    </p:cNvPr>
                    <p:cNvSpPr>
                      <a:spLocks/>
                    </p:cNvSpPr>
                    <p:nvPr/>
                  </p:nvSpPr>
                  <p:spPr bwMode="auto">
                    <a:xfrm>
                      <a:off x="3397250" y="1889126"/>
                      <a:ext cx="47625" cy="25400"/>
                    </a:xfrm>
                    <a:custGeom>
                      <a:avLst/>
                      <a:gdLst>
                        <a:gd name="T0" fmla="*/ 0 w 30"/>
                        <a:gd name="T1" fmla="*/ 8 h 16"/>
                        <a:gd name="T2" fmla="*/ 14 w 30"/>
                        <a:gd name="T3" fmla="*/ 16 h 16"/>
                        <a:gd name="T4" fmla="*/ 30 w 30"/>
                        <a:gd name="T5" fmla="*/ 8 h 16"/>
                        <a:gd name="T6" fmla="*/ 16 w 30"/>
                        <a:gd name="T7" fmla="*/ 0 h 16"/>
                        <a:gd name="T8" fmla="*/ 0 w 30"/>
                        <a:gd name="T9" fmla="*/ 8 h 16"/>
                      </a:gdLst>
                      <a:ahLst/>
                      <a:cxnLst>
                        <a:cxn ang="0">
                          <a:pos x="T0" y="T1"/>
                        </a:cxn>
                        <a:cxn ang="0">
                          <a:pos x="T2" y="T3"/>
                        </a:cxn>
                        <a:cxn ang="0">
                          <a:pos x="T4" y="T5"/>
                        </a:cxn>
                        <a:cxn ang="0">
                          <a:pos x="T6" y="T7"/>
                        </a:cxn>
                        <a:cxn ang="0">
                          <a:pos x="T8" y="T9"/>
                        </a:cxn>
                      </a:cxnLst>
                      <a:rect l="0" t="0" r="r" b="b"/>
                      <a:pathLst>
                        <a:path w="30" h="16">
                          <a:moveTo>
                            <a:pt x="0" y="8"/>
                          </a:moveTo>
                          <a:lnTo>
                            <a:pt x="14" y="16"/>
                          </a:lnTo>
                          <a:lnTo>
                            <a:pt x="30"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4" name="Freeform 278">
                      <a:extLst>
                        <a:ext uri="{FF2B5EF4-FFF2-40B4-BE49-F238E27FC236}">
                          <a16:creationId xmlns:a16="http://schemas.microsoft.com/office/drawing/2014/main" id="{9B6AE8D2-6674-43FB-B4ED-5F5CDCE1CFC0}"/>
                        </a:ext>
                      </a:extLst>
                    </p:cNvPr>
                    <p:cNvSpPr>
                      <a:spLocks noEditPoints="1"/>
                    </p:cNvSpPr>
                    <p:nvPr/>
                  </p:nvSpPr>
                  <p:spPr bwMode="auto">
                    <a:xfrm>
                      <a:off x="3394075" y="1885951"/>
                      <a:ext cx="53975" cy="28575"/>
                    </a:xfrm>
                    <a:custGeom>
                      <a:avLst/>
                      <a:gdLst>
                        <a:gd name="T0" fmla="*/ 16 w 34"/>
                        <a:gd name="T1" fmla="*/ 18 h 18"/>
                        <a:gd name="T2" fmla="*/ 0 w 34"/>
                        <a:gd name="T3" fmla="*/ 10 h 18"/>
                        <a:gd name="T4" fmla="*/ 18 w 34"/>
                        <a:gd name="T5" fmla="*/ 0 h 18"/>
                        <a:gd name="T6" fmla="*/ 34 w 34"/>
                        <a:gd name="T7" fmla="*/ 10 h 18"/>
                        <a:gd name="T8" fmla="*/ 16 w 34"/>
                        <a:gd name="T9" fmla="*/ 18 h 18"/>
                        <a:gd name="T10" fmla="*/ 6 w 34"/>
                        <a:gd name="T11" fmla="*/ 10 h 18"/>
                        <a:gd name="T12" fmla="*/ 16 w 34"/>
                        <a:gd name="T13" fmla="*/ 16 h 18"/>
                        <a:gd name="T14" fmla="*/ 28 w 34"/>
                        <a:gd name="T15" fmla="*/ 10 h 18"/>
                        <a:gd name="T16" fmla="*/ 18 w 34"/>
                        <a:gd name="T17" fmla="*/ 4 h 18"/>
                        <a:gd name="T18" fmla="*/ 6 w 34"/>
                        <a:gd name="T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8">
                          <a:moveTo>
                            <a:pt x="16" y="18"/>
                          </a:moveTo>
                          <a:lnTo>
                            <a:pt x="0" y="10"/>
                          </a:lnTo>
                          <a:lnTo>
                            <a:pt x="18" y="0"/>
                          </a:lnTo>
                          <a:lnTo>
                            <a:pt x="34" y="10"/>
                          </a:lnTo>
                          <a:lnTo>
                            <a:pt x="16" y="18"/>
                          </a:lnTo>
                          <a:close/>
                          <a:moveTo>
                            <a:pt x="6" y="10"/>
                          </a:moveTo>
                          <a:lnTo>
                            <a:pt x="16" y="16"/>
                          </a:lnTo>
                          <a:lnTo>
                            <a:pt x="28"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5" name="Freeform 279">
                      <a:extLst>
                        <a:ext uri="{FF2B5EF4-FFF2-40B4-BE49-F238E27FC236}">
                          <a16:creationId xmlns:a16="http://schemas.microsoft.com/office/drawing/2014/main" id="{C0BDF0A1-6CB4-49D8-92CC-D0820609C56D}"/>
                        </a:ext>
                      </a:extLst>
                    </p:cNvPr>
                    <p:cNvSpPr>
                      <a:spLocks/>
                    </p:cNvSpPr>
                    <p:nvPr/>
                  </p:nvSpPr>
                  <p:spPr bwMode="auto">
                    <a:xfrm>
                      <a:off x="3397250" y="1889126"/>
                      <a:ext cx="31750" cy="15875"/>
                    </a:xfrm>
                    <a:custGeom>
                      <a:avLst/>
                      <a:gdLst>
                        <a:gd name="T0" fmla="*/ 0 w 20"/>
                        <a:gd name="T1" fmla="*/ 8 h 10"/>
                        <a:gd name="T2" fmla="*/ 4 w 20"/>
                        <a:gd name="T3" fmla="*/ 10 h 10"/>
                        <a:gd name="T4" fmla="*/ 20 w 20"/>
                        <a:gd name="T5" fmla="*/ 2 h 10"/>
                        <a:gd name="T6" fmla="*/ 16 w 20"/>
                        <a:gd name="T7" fmla="*/ 0 h 10"/>
                        <a:gd name="T8" fmla="*/ 0 w 20"/>
                        <a:gd name="T9" fmla="*/ 8 h 10"/>
                      </a:gdLst>
                      <a:ahLst/>
                      <a:cxnLst>
                        <a:cxn ang="0">
                          <a:pos x="T0" y="T1"/>
                        </a:cxn>
                        <a:cxn ang="0">
                          <a:pos x="T2" y="T3"/>
                        </a:cxn>
                        <a:cxn ang="0">
                          <a:pos x="T4" y="T5"/>
                        </a:cxn>
                        <a:cxn ang="0">
                          <a:pos x="T6" y="T7"/>
                        </a:cxn>
                        <a:cxn ang="0">
                          <a:pos x="T8" y="T9"/>
                        </a:cxn>
                      </a:cxnLst>
                      <a:rect l="0" t="0" r="r" b="b"/>
                      <a:pathLst>
                        <a:path w="20" h="10">
                          <a:moveTo>
                            <a:pt x="0" y="8"/>
                          </a:moveTo>
                          <a:lnTo>
                            <a:pt x="4" y="10"/>
                          </a:lnTo>
                          <a:lnTo>
                            <a:pt x="20"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6" name="Freeform 280">
                      <a:extLst>
                        <a:ext uri="{FF2B5EF4-FFF2-40B4-BE49-F238E27FC236}">
                          <a16:creationId xmlns:a16="http://schemas.microsoft.com/office/drawing/2014/main" id="{9CF6116D-D240-41A6-A3D6-F0760E5C1F07}"/>
                        </a:ext>
                      </a:extLst>
                    </p:cNvPr>
                    <p:cNvSpPr>
                      <a:spLocks noEditPoints="1"/>
                    </p:cNvSpPr>
                    <p:nvPr/>
                  </p:nvSpPr>
                  <p:spPr bwMode="auto">
                    <a:xfrm>
                      <a:off x="3394075" y="1885951"/>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18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18"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7" name="Freeform 281">
                      <a:extLst>
                        <a:ext uri="{FF2B5EF4-FFF2-40B4-BE49-F238E27FC236}">
                          <a16:creationId xmlns:a16="http://schemas.microsoft.com/office/drawing/2014/main" id="{E463B75B-966E-4C4A-9370-C58D7675DB30}"/>
                        </a:ext>
                      </a:extLst>
                    </p:cNvPr>
                    <p:cNvSpPr>
                      <a:spLocks/>
                    </p:cNvSpPr>
                    <p:nvPr/>
                  </p:nvSpPr>
                  <p:spPr bwMode="auto">
                    <a:xfrm>
                      <a:off x="3425825" y="1873251"/>
                      <a:ext cx="44450" cy="25400"/>
                    </a:xfrm>
                    <a:custGeom>
                      <a:avLst/>
                      <a:gdLst>
                        <a:gd name="T0" fmla="*/ 0 w 28"/>
                        <a:gd name="T1" fmla="*/ 8 h 16"/>
                        <a:gd name="T2" fmla="*/ 14 w 28"/>
                        <a:gd name="T3" fmla="*/ 16 h 16"/>
                        <a:gd name="T4" fmla="*/ 28 w 28"/>
                        <a:gd name="T5" fmla="*/ 8 h 16"/>
                        <a:gd name="T6" fmla="*/ 16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4" y="16"/>
                          </a:lnTo>
                          <a:lnTo>
                            <a:pt x="28"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8" name="Freeform 282">
                      <a:extLst>
                        <a:ext uri="{FF2B5EF4-FFF2-40B4-BE49-F238E27FC236}">
                          <a16:creationId xmlns:a16="http://schemas.microsoft.com/office/drawing/2014/main" id="{3A3FFD07-2652-4B61-AE23-1A805D73FD3C}"/>
                        </a:ext>
                      </a:extLst>
                    </p:cNvPr>
                    <p:cNvSpPr>
                      <a:spLocks noEditPoints="1"/>
                    </p:cNvSpPr>
                    <p:nvPr/>
                  </p:nvSpPr>
                  <p:spPr bwMode="auto">
                    <a:xfrm>
                      <a:off x="3422650" y="1870076"/>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4 w 34"/>
                        <a:gd name="T11" fmla="*/ 10 h 20"/>
                        <a:gd name="T12" fmla="*/ 16 w 34"/>
                        <a:gd name="T13" fmla="*/ 16 h 20"/>
                        <a:gd name="T14" fmla="*/ 28 w 34"/>
                        <a:gd name="T15" fmla="*/ 10 h 20"/>
                        <a:gd name="T16" fmla="*/ 18 w 34"/>
                        <a:gd name="T17" fmla="*/ 4 h 20"/>
                        <a:gd name="T18" fmla="*/ 4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4" y="10"/>
                          </a:moveTo>
                          <a:lnTo>
                            <a:pt x="16" y="16"/>
                          </a:lnTo>
                          <a:lnTo>
                            <a:pt x="28" y="10"/>
                          </a:lnTo>
                          <a:lnTo>
                            <a:pt x="18" y="4"/>
                          </a:lnTo>
                          <a:lnTo>
                            <a:pt x="4"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9" name="Freeform 283">
                      <a:extLst>
                        <a:ext uri="{FF2B5EF4-FFF2-40B4-BE49-F238E27FC236}">
                          <a16:creationId xmlns:a16="http://schemas.microsoft.com/office/drawing/2014/main" id="{AE8815BE-0B07-4D9F-8E86-E7685DD4835D}"/>
                        </a:ext>
                      </a:extLst>
                    </p:cNvPr>
                    <p:cNvSpPr>
                      <a:spLocks/>
                    </p:cNvSpPr>
                    <p:nvPr/>
                  </p:nvSpPr>
                  <p:spPr bwMode="auto">
                    <a:xfrm>
                      <a:off x="3425825" y="1873251"/>
                      <a:ext cx="28575" cy="15875"/>
                    </a:xfrm>
                    <a:custGeom>
                      <a:avLst/>
                      <a:gdLst>
                        <a:gd name="T0" fmla="*/ 0 w 18"/>
                        <a:gd name="T1" fmla="*/ 8 h 10"/>
                        <a:gd name="T2" fmla="*/ 4 w 18"/>
                        <a:gd name="T3" fmla="*/ 10 h 10"/>
                        <a:gd name="T4" fmla="*/ 18 w 18"/>
                        <a:gd name="T5" fmla="*/ 2 h 10"/>
                        <a:gd name="T6" fmla="*/ 16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4" y="10"/>
                          </a:lnTo>
                          <a:lnTo>
                            <a:pt x="18"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0" name="Freeform 284">
                      <a:extLst>
                        <a:ext uri="{FF2B5EF4-FFF2-40B4-BE49-F238E27FC236}">
                          <a16:creationId xmlns:a16="http://schemas.microsoft.com/office/drawing/2014/main" id="{5C911131-B2AC-4CE7-9D94-2A83AD41F382}"/>
                        </a:ext>
                      </a:extLst>
                    </p:cNvPr>
                    <p:cNvSpPr>
                      <a:spLocks noEditPoints="1"/>
                    </p:cNvSpPr>
                    <p:nvPr/>
                  </p:nvSpPr>
                  <p:spPr bwMode="auto">
                    <a:xfrm>
                      <a:off x="3422650" y="1870076"/>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4 w 24"/>
                        <a:gd name="T11" fmla="*/ 10 h 14"/>
                        <a:gd name="T12" fmla="*/ 6 w 24"/>
                        <a:gd name="T13" fmla="*/ 10 h 14"/>
                        <a:gd name="T14" fmla="*/ 18 w 24"/>
                        <a:gd name="T15" fmla="*/ 4 h 14"/>
                        <a:gd name="T16" fmla="*/ 18 w 24"/>
                        <a:gd name="T17" fmla="*/ 4 h 14"/>
                        <a:gd name="T18" fmla="*/ 4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4" y="10"/>
                          </a:moveTo>
                          <a:lnTo>
                            <a:pt x="6" y="10"/>
                          </a:lnTo>
                          <a:lnTo>
                            <a:pt x="18" y="4"/>
                          </a:lnTo>
                          <a:lnTo>
                            <a:pt x="18" y="4"/>
                          </a:lnTo>
                          <a:lnTo>
                            <a:pt x="4"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1" name="Freeform 285">
                      <a:extLst>
                        <a:ext uri="{FF2B5EF4-FFF2-40B4-BE49-F238E27FC236}">
                          <a16:creationId xmlns:a16="http://schemas.microsoft.com/office/drawing/2014/main" id="{68C998E2-470B-41C4-95A7-920656ECBFE7}"/>
                        </a:ext>
                      </a:extLst>
                    </p:cNvPr>
                    <p:cNvSpPr>
                      <a:spLocks/>
                    </p:cNvSpPr>
                    <p:nvPr/>
                  </p:nvSpPr>
                  <p:spPr bwMode="auto">
                    <a:xfrm>
                      <a:off x="3454400" y="1857376"/>
                      <a:ext cx="44450" cy="25400"/>
                    </a:xfrm>
                    <a:custGeom>
                      <a:avLst/>
                      <a:gdLst>
                        <a:gd name="T0" fmla="*/ 0 w 28"/>
                        <a:gd name="T1" fmla="*/ 8 h 16"/>
                        <a:gd name="T2" fmla="*/ 12 w 28"/>
                        <a:gd name="T3" fmla="*/ 16 h 16"/>
                        <a:gd name="T4" fmla="*/ 28 w 28"/>
                        <a:gd name="T5" fmla="*/ 8 h 16"/>
                        <a:gd name="T6" fmla="*/ 14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2" y="16"/>
                          </a:lnTo>
                          <a:lnTo>
                            <a:pt x="28" y="8"/>
                          </a:lnTo>
                          <a:lnTo>
                            <a:pt x="14"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2" name="Freeform 286">
                      <a:extLst>
                        <a:ext uri="{FF2B5EF4-FFF2-40B4-BE49-F238E27FC236}">
                          <a16:creationId xmlns:a16="http://schemas.microsoft.com/office/drawing/2014/main" id="{810E2002-D9D9-4804-83F7-BA7258C59486}"/>
                        </a:ext>
                      </a:extLst>
                    </p:cNvPr>
                    <p:cNvSpPr>
                      <a:spLocks noEditPoints="1"/>
                    </p:cNvSpPr>
                    <p:nvPr/>
                  </p:nvSpPr>
                  <p:spPr bwMode="auto">
                    <a:xfrm>
                      <a:off x="3448050" y="1854201"/>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6 w 34"/>
                        <a:gd name="T11" fmla="*/ 10 h 20"/>
                        <a:gd name="T12" fmla="*/ 16 w 34"/>
                        <a:gd name="T13" fmla="*/ 16 h 20"/>
                        <a:gd name="T14" fmla="*/ 30 w 34"/>
                        <a:gd name="T15" fmla="*/ 10 h 20"/>
                        <a:gd name="T16" fmla="*/ 18 w 34"/>
                        <a:gd name="T17" fmla="*/ 4 h 20"/>
                        <a:gd name="T18" fmla="*/ 6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6" y="10"/>
                          </a:moveTo>
                          <a:lnTo>
                            <a:pt x="16" y="16"/>
                          </a:lnTo>
                          <a:lnTo>
                            <a:pt x="30"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3" name="Freeform 287">
                      <a:extLst>
                        <a:ext uri="{FF2B5EF4-FFF2-40B4-BE49-F238E27FC236}">
                          <a16:creationId xmlns:a16="http://schemas.microsoft.com/office/drawing/2014/main" id="{B2E208E9-2EB4-4D39-8A8A-4A9177BC48FA}"/>
                        </a:ext>
                      </a:extLst>
                    </p:cNvPr>
                    <p:cNvSpPr>
                      <a:spLocks/>
                    </p:cNvSpPr>
                    <p:nvPr/>
                  </p:nvSpPr>
                  <p:spPr bwMode="auto">
                    <a:xfrm>
                      <a:off x="3454400" y="1857376"/>
                      <a:ext cx="28575" cy="15875"/>
                    </a:xfrm>
                    <a:custGeom>
                      <a:avLst/>
                      <a:gdLst>
                        <a:gd name="T0" fmla="*/ 0 w 18"/>
                        <a:gd name="T1" fmla="*/ 8 h 10"/>
                        <a:gd name="T2" fmla="*/ 2 w 18"/>
                        <a:gd name="T3" fmla="*/ 10 h 10"/>
                        <a:gd name="T4" fmla="*/ 18 w 18"/>
                        <a:gd name="T5" fmla="*/ 2 h 10"/>
                        <a:gd name="T6" fmla="*/ 14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2" y="10"/>
                          </a:lnTo>
                          <a:lnTo>
                            <a:pt x="18" y="2"/>
                          </a:lnTo>
                          <a:lnTo>
                            <a:pt x="14"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4" name="Freeform 288">
                      <a:extLst>
                        <a:ext uri="{FF2B5EF4-FFF2-40B4-BE49-F238E27FC236}">
                          <a16:creationId xmlns:a16="http://schemas.microsoft.com/office/drawing/2014/main" id="{85067012-6F22-4895-AFD4-792B000C7A4D}"/>
                        </a:ext>
                      </a:extLst>
                    </p:cNvPr>
                    <p:cNvSpPr>
                      <a:spLocks noEditPoints="1"/>
                    </p:cNvSpPr>
                    <p:nvPr/>
                  </p:nvSpPr>
                  <p:spPr bwMode="auto">
                    <a:xfrm>
                      <a:off x="3448050" y="1854201"/>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18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18"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5" name="Freeform 289">
                      <a:extLst>
                        <a:ext uri="{FF2B5EF4-FFF2-40B4-BE49-F238E27FC236}">
                          <a16:creationId xmlns:a16="http://schemas.microsoft.com/office/drawing/2014/main" id="{3F78620B-FCB4-48BD-949E-12AFFA2E6DC9}"/>
                        </a:ext>
                      </a:extLst>
                    </p:cNvPr>
                    <p:cNvSpPr>
                      <a:spLocks/>
                    </p:cNvSpPr>
                    <p:nvPr/>
                  </p:nvSpPr>
                  <p:spPr bwMode="auto">
                    <a:xfrm>
                      <a:off x="3479800" y="1841501"/>
                      <a:ext cx="47625" cy="25400"/>
                    </a:xfrm>
                    <a:custGeom>
                      <a:avLst/>
                      <a:gdLst>
                        <a:gd name="T0" fmla="*/ 0 w 30"/>
                        <a:gd name="T1" fmla="*/ 8 h 16"/>
                        <a:gd name="T2" fmla="*/ 14 w 30"/>
                        <a:gd name="T3" fmla="*/ 16 h 16"/>
                        <a:gd name="T4" fmla="*/ 30 w 30"/>
                        <a:gd name="T5" fmla="*/ 8 h 16"/>
                        <a:gd name="T6" fmla="*/ 16 w 30"/>
                        <a:gd name="T7" fmla="*/ 0 h 16"/>
                        <a:gd name="T8" fmla="*/ 0 w 30"/>
                        <a:gd name="T9" fmla="*/ 8 h 16"/>
                      </a:gdLst>
                      <a:ahLst/>
                      <a:cxnLst>
                        <a:cxn ang="0">
                          <a:pos x="T0" y="T1"/>
                        </a:cxn>
                        <a:cxn ang="0">
                          <a:pos x="T2" y="T3"/>
                        </a:cxn>
                        <a:cxn ang="0">
                          <a:pos x="T4" y="T5"/>
                        </a:cxn>
                        <a:cxn ang="0">
                          <a:pos x="T6" y="T7"/>
                        </a:cxn>
                        <a:cxn ang="0">
                          <a:pos x="T8" y="T9"/>
                        </a:cxn>
                      </a:cxnLst>
                      <a:rect l="0" t="0" r="r" b="b"/>
                      <a:pathLst>
                        <a:path w="30" h="16">
                          <a:moveTo>
                            <a:pt x="0" y="8"/>
                          </a:moveTo>
                          <a:lnTo>
                            <a:pt x="14" y="16"/>
                          </a:lnTo>
                          <a:lnTo>
                            <a:pt x="30"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6" name="Freeform 290">
                      <a:extLst>
                        <a:ext uri="{FF2B5EF4-FFF2-40B4-BE49-F238E27FC236}">
                          <a16:creationId xmlns:a16="http://schemas.microsoft.com/office/drawing/2014/main" id="{F347413C-05E3-4F9F-AC53-791847F3606F}"/>
                        </a:ext>
                      </a:extLst>
                    </p:cNvPr>
                    <p:cNvSpPr>
                      <a:spLocks noEditPoints="1"/>
                    </p:cNvSpPr>
                    <p:nvPr/>
                  </p:nvSpPr>
                  <p:spPr bwMode="auto">
                    <a:xfrm>
                      <a:off x="3476625" y="1838326"/>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6 w 34"/>
                        <a:gd name="T11" fmla="*/ 10 h 20"/>
                        <a:gd name="T12" fmla="*/ 16 w 34"/>
                        <a:gd name="T13" fmla="*/ 16 h 20"/>
                        <a:gd name="T14" fmla="*/ 28 w 34"/>
                        <a:gd name="T15" fmla="*/ 10 h 20"/>
                        <a:gd name="T16" fmla="*/ 18 w 34"/>
                        <a:gd name="T17" fmla="*/ 4 h 20"/>
                        <a:gd name="T18" fmla="*/ 6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6" y="10"/>
                          </a:moveTo>
                          <a:lnTo>
                            <a:pt x="16" y="16"/>
                          </a:lnTo>
                          <a:lnTo>
                            <a:pt x="28"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7" name="Freeform 291">
                      <a:extLst>
                        <a:ext uri="{FF2B5EF4-FFF2-40B4-BE49-F238E27FC236}">
                          <a16:creationId xmlns:a16="http://schemas.microsoft.com/office/drawing/2014/main" id="{2DC05853-8B09-4C31-8135-728A1CECBB1C}"/>
                        </a:ext>
                      </a:extLst>
                    </p:cNvPr>
                    <p:cNvSpPr>
                      <a:spLocks/>
                    </p:cNvSpPr>
                    <p:nvPr/>
                  </p:nvSpPr>
                  <p:spPr bwMode="auto">
                    <a:xfrm>
                      <a:off x="3479800" y="1841501"/>
                      <a:ext cx="28575" cy="15875"/>
                    </a:xfrm>
                    <a:custGeom>
                      <a:avLst/>
                      <a:gdLst>
                        <a:gd name="T0" fmla="*/ 0 w 18"/>
                        <a:gd name="T1" fmla="*/ 8 h 10"/>
                        <a:gd name="T2" fmla="*/ 4 w 18"/>
                        <a:gd name="T3" fmla="*/ 10 h 10"/>
                        <a:gd name="T4" fmla="*/ 18 w 18"/>
                        <a:gd name="T5" fmla="*/ 2 h 10"/>
                        <a:gd name="T6" fmla="*/ 16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4" y="10"/>
                          </a:lnTo>
                          <a:lnTo>
                            <a:pt x="18"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8" name="Freeform 292">
                      <a:extLst>
                        <a:ext uri="{FF2B5EF4-FFF2-40B4-BE49-F238E27FC236}">
                          <a16:creationId xmlns:a16="http://schemas.microsoft.com/office/drawing/2014/main" id="{A0F8E1B3-0FE5-4805-9ACB-552D0086DC05}"/>
                        </a:ext>
                      </a:extLst>
                    </p:cNvPr>
                    <p:cNvSpPr>
                      <a:spLocks noEditPoints="1"/>
                    </p:cNvSpPr>
                    <p:nvPr/>
                  </p:nvSpPr>
                  <p:spPr bwMode="auto">
                    <a:xfrm>
                      <a:off x="3476625" y="1838326"/>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18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18"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9" name="Freeform 293">
                      <a:extLst>
                        <a:ext uri="{FF2B5EF4-FFF2-40B4-BE49-F238E27FC236}">
                          <a16:creationId xmlns:a16="http://schemas.microsoft.com/office/drawing/2014/main" id="{BF065543-CB0E-4234-85DC-673F94FCD4A0}"/>
                        </a:ext>
                      </a:extLst>
                    </p:cNvPr>
                    <p:cNvSpPr>
                      <a:spLocks/>
                    </p:cNvSpPr>
                    <p:nvPr/>
                  </p:nvSpPr>
                  <p:spPr bwMode="auto">
                    <a:xfrm>
                      <a:off x="3365500" y="1933576"/>
                      <a:ext cx="44450" cy="25400"/>
                    </a:xfrm>
                    <a:custGeom>
                      <a:avLst/>
                      <a:gdLst>
                        <a:gd name="T0" fmla="*/ 0 w 28"/>
                        <a:gd name="T1" fmla="*/ 8 h 16"/>
                        <a:gd name="T2" fmla="*/ 14 w 28"/>
                        <a:gd name="T3" fmla="*/ 16 h 16"/>
                        <a:gd name="T4" fmla="*/ 28 w 28"/>
                        <a:gd name="T5" fmla="*/ 8 h 16"/>
                        <a:gd name="T6" fmla="*/ 16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4" y="16"/>
                          </a:lnTo>
                          <a:lnTo>
                            <a:pt x="28"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0" name="Freeform 294">
                      <a:extLst>
                        <a:ext uri="{FF2B5EF4-FFF2-40B4-BE49-F238E27FC236}">
                          <a16:creationId xmlns:a16="http://schemas.microsoft.com/office/drawing/2014/main" id="{0E6316AC-01B6-423E-AB55-D77E67139641}"/>
                        </a:ext>
                      </a:extLst>
                    </p:cNvPr>
                    <p:cNvSpPr>
                      <a:spLocks noEditPoints="1"/>
                    </p:cNvSpPr>
                    <p:nvPr/>
                  </p:nvSpPr>
                  <p:spPr bwMode="auto">
                    <a:xfrm>
                      <a:off x="3362325" y="1930401"/>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6 w 34"/>
                        <a:gd name="T11" fmla="*/ 10 h 20"/>
                        <a:gd name="T12" fmla="*/ 16 w 34"/>
                        <a:gd name="T13" fmla="*/ 16 h 20"/>
                        <a:gd name="T14" fmla="*/ 28 w 34"/>
                        <a:gd name="T15" fmla="*/ 10 h 20"/>
                        <a:gd name="T16" fmla="*/ 18 w 34"/>
                        <a:gd name="T17" fmla="*/ 4 h 20"/>
                        <a:gd name="T18" fmla="*/ 6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6" y="10"/>
                          </a:moveTo>
                          <a:lnTo>
                            <a:pt x="16" y="16"/>
                          </a:lnTo>
                          <a:lnTo>
                            <a:pt x="28"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1" name="Freeform 295">
                      <a:extLst>
                        <a:ext uri="{FF2B5EF4-FFF2-40B4-BE49-F238E27FC236}">
                          <a16:creationId xmlns:a16="http://schemas.microsoft.com/office/drawing/2014/main" id="{6291DF94-8187-4A56-86B8-EAA90830FAC0}"/>
                        </a:ext>
                      </a:extLst>
                    </p:cNvPr>
                    <p:cNvSpPr>
                      <a:spLocks/>
                    </p:cNvSpPr>
                    <p:nvPr/>
                  </p:nvSpPr>
                  <p:spPr bwMode="auto">
                    <a:xfrm>
                      <a:off x="3365500" y="1933576"/>
                      <a:ext cx="28575" cy="15875"/>
                    </a:xfrm>
                    <a:custGeom>
                      <a:avLst/>
                      <a:gdLst>
                        <a:gd name="T0" fmla="*/ 0 w 18"/>
                        <a:gd name="T1" fmla="*/ 8 h 10"/>
                        <a:gd name="T2" fmla="*/ 4 w 18"/>
                        <a:gd name="T3" fmla="*/ 10 h 10"/>
                        <a:gd name="T4" fmla="*/ 18 w 18"/>
                        <a:gd name="T5" fmla="*/ 2 h 10"/>
                        <a:gd name="T6" fmla="*/ 16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4" y="10"/>
                          </a:lnTo>
                          <a:lnTo>
                            <a:pt x="18"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2" name="Freeform 296">
                      <a:extLst>
                        <a:ext uri="{FF2B5EF4-FFF2-40B4-BE49-F238E27FC236}">
                          <a16:creationId xmlns:a16="http://schemas.microsoft.com/office/drawing/2014/main" id="{4D526A93-30B8-4AD1-AB75-B6F8CF6C673C}"/>
                        </a:ext>
                      </a:extLst>
                    </p:cNvPr>
                    <p:cNvSpPr>
                      <a:spLocks noEditPoints="1"/>
                    </p:cNvSpPr>
                    <p:nvPr/>
                  </p:nvSpPr>
                  <p:spPr bwMode="auto">
                    <a:xfrm>
                      <a:off x="3362325" y="1930401"/>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18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18"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3" name="Freeform 297">
                      <a:extLst>
                        <a:ext uri="{FF2B5EF4-FFF2-40B4-BE49-F238E27FC236}">
                          <a16:creationId xmlns:a16="http://schemas.microsoft.com/office/drawing/2014/main" id="{152CDF1E-CBCF-410A-9D37-C2977006241C}"/>
                        </a:ext>
                      </a:extLst>
                    </p:cNvPr>
                    <p:cNvSpPr>
                      <a:spLocks/>
                    </p:cNvSpPr>
                    <p:nvPr/>
                  </p:nvSpPr>
                  <p:spPr bwMode="auto">
                    <a:xfrm>
                      <a:off x="3394075" y="1917701"/>
                      <a:ext cx="44450" cy="25400"/>
                    </a:xfrm>
                    <a:custGeom>
                      <a:avLst/>
                      <a:gdLst>
                        <a:gd name="T0" fmla="*/ 0 w 28"/>
                        <a:gd name="T1" fmla="*/ 8 h 16"/>
                        <a:gd name="T2" fmla="*/ 14 w 28"/>
                        <a:gd name="T3" fmla="*/ 16 h 16"/>
                        <a:gd name="T4" fmla="*/ 28 w 28"/>
                        <a:gd name="T5" fmla="*/ 8 h 16"/>
                        <a:gd name="T6" fmla="*/ 14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4" y="16"/>
                          </a:lnTo>
                          <a:lnTo>
                            <a:pt x="28" y="8"/>
                          </a:lnTo>
                          <a:lnTo>
                            <a:pt x="14"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4" name="Freeform 298">
                      <a:extLst>
                        <a:ext uri="{FF2B5EF4-FFF2-40B4-BE49-F238E27FC236}">
                          <a16:creationId xmlns:a16="http://schemas.microsoft.com/office/drawing/2014/main" id="{EB18BE5C-FDD1-4EE7-B26D-7BAB7BC2E540}"/>
                        </a:ext>
                      </a:extLst>
                    </p:cNvPr>
                    <p:cNvSpPr>
                      <a:spLocks noEditPoints="1"/>
                    </p:cNvSpPr>
                    <p:nvPr/>
                  </p:nvSpPr>
                  <p:spPr bwMode="auto">
                    <a:xfrm>
                      <a:off x="3387725" y="1914526"/>
                      <a:ext cx="53975" cy="31750"/>
                    </a:xfrm>
                    <a:custGeom>
                      <a:avLst/>
                      <a:gdLst>
                        <a:gd name="T0" fmla="*/ 18 w 34"/>
                        <a:gd name="T1" fmla="*/ 20 h 20"/>
                        <a:gd name="T2" fmla="*/ 0 w 34"/>
                        <a:gd name="T3" fmla="*/ 10 h 20"/>
                        <a:gd name="T4" fmla="*/ 18 w 34"/>
                        <a:gd name="T5" fmla="*/ 0 h 20"/>
                        <a:gd name="T6" fmla="*/ 34 w 34"/>
                        <a:gd name="T7" fmla="*/ 10 h 20"/>
                        <a:gd name="T8" fmla="*/ 18 w 34"/>
                        <a:gd name="T9" fmla="*/ 20 h 20"/>
                        <a:gd name="T10" fmla="*/ 6 w 34"/>
                        <a:gd name="T11" fmla="*/ 10 h 20"/>
                        <a:gd name="T12" fmla="*/ 18 w 34"/>
                        <a:gd name="T13" fmla="*/ 16 h 20"/>
                        <a:gd name="T14" fmla="*/ 30 w 34"/>
                        <a:gd name="T15" fmla="*/ 10 h 20"/>
                        <a:gd name="T16" fmla="*/ 18 w 34"/>
                        <a:gd name="T17" fmla="*/ 4 h 20"/>
                        <a:gd name="T18" fmla="*/ 6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8" y="20"/>
                          </a:moveTo>
                          <a:lnTo>
                            <a:pt x="0" y="10"/>
                          </a:lnTo>
                          <a:lnTo>
                            <a:pt x="18" y="0"/>
                          </a:lnTo>
                          <a:lnTo>
                            <a:pt x="34" y="10"/>
                          </a:lnTo>
                          <a:lnTo>
                            <a:pt x="18" y="20"/>
                          </a:lnTo>
                          <a:close/>
                          <a:moveTo>
                            <a:pt x="6" y="10"/>
                          </a:moveTo>
                          <a:lnTo>
                            <a:pt x="18" y="16"/>
                          </a:lnTo>
                          <a:lnTo>
                            <a:pt x="30"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5" name="Freeform 299">
                      <a:extLst>
                        <a:ext uri="{FF2B5EF4-FFF2-40B4-BE49-F238E27FC236}">
                          <a16:creationId xmlns:a16="http://schemas.microsoft.com/office/drawing/2014/main" id="{D843B410-9A8A-4E95-BC49-DEEF183246A9}"/>
                        </a:ext>
                      </a:extLst>
                    </p:cNvPr>
                    <p:cNvSpPr>
                      <a:spLocks/>
                    </p:cNvSpPr>
                    <p:nvPr/>
                  </p:nvSpPr>
                  <p:spPr bwMode="auto">
                    <a:xfrm>
                      <a:off x="3394075" y="1917701"/>
                      <a:ext cx="28575" cy="15875"/>
                    </a:xfrm>
                    <a:custGeom>
                      <a:avLst/>
                      <a:gdLst>
                        <a:gd name="T0" fmla="*/ 0 w 18"/>
                        <a:gd name="T1" fmla="*/ 8 h 10"/>
                        <a:gd name="T2" fmla="*/ 2 w 18"/>
                        <a:gd name="T3" fmla="*/ 10 h 10"/>
                        <a:gd name="T4" fmla="*/ 18 w 18"/>
                        <a:gd name="T5" fmla="*/ 2 h 10"/>
                        <a:gd name="T6" fmla="*/ 14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2" y="10"/>
                          </a:lnTo>
                          <a:lnTo>
                            <a:pt x="18" y="2"/>
                          </a:lnTo>
                          <a:lnTo>
                            <a:pt x="14"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6" name="Freeform 300">
                      <a:extLst>
                        <a:ext uri="{FF2B5EF4-FFF2-40B4-BE49-F238E27FC236}">
                          <a16:creationId xmlns:a16="http://schemas.microsoft.com/office/drawing/2014/main" id="{85CF338A-2CAD-4D4A-9DB3-C125238F2C1F}"/>
                        </a:ext>
                      </a:extLst>
                    </p:cNvPr>
                    <p:cNvSpPr>
                      <a:spLocks noEditPoints="1"/>
                    </p:cNvSpPr>
                    <p:nvPr/>
                  </p:nvSpPr>
                  <p:spPr bwMode="auto">
                    <a:xfrm>
                      <a:off x="3387725" y="1914526"/>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18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18"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7" name="Freeform 301">
                      <a:extLst>
                        <a:ext uri="{FF2B5EF4-FFF2-40B4-BE49-F238E27FC236}">
                          <a16:creationId xmlns:a16="http://schemas.microsoft.com/office/drawing/2014/main" id="{C78A9617-17B1-4A0D-A653-20046C433233}"/>
                        </a:ext>
                      </a:extLst>
                    </p:cNvPr>
                    <p:cNvSpPr>
                      <a:spLocks/>
                    </p:cNvSpPr>
                    <p:nvPr/>
                  </p:nvSpPr>
                  <p:spPr bwMode="auto">
                    <a:xfrm>
                      <a:off x="3422650" y="1901826"/>
                      <a:ext cx="44450" cy="25400"/>
                    </a:xfrm>
                    <a:custGeom>
                      <a:avLst/>
                      <a:gdLst>
                        <a:gd name="T0" fmla="*/ 0 w 28"/>
                        <a:gd name="T1" fmla="*/ 8 h 16"/>
                        <a:gd name="T2" fmla="*/ 14 w 28"/>
                        <a:gd name="T3" fmla="*/ 16 h 16"/>
                        <a:gd name="T4" fmla="*/ 28 w 28"/>
                        <a:gd name="T5" fmla="*/ 8 h 16"/>
                        <a:gd name="T6" fmla="*/ 16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4" y="16"/>
                          </a:lnTo>
                          <a:lnTo>
                            <a:pt x="28"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8" name="Freeform 302">
                      <a:extLst>
                        <a:ext uri="{FF2B5EF4-FFF2-40B4-BE49-F238E27FC236}">
                          <a16:creationId xmlns:a16="http://schemas.microsoft.com/office/drawing/2014/main" id="{561226F6-9949-4661-A7CD-DE7491568ADC}"/>
                        </a:ext>
                      </a:extLst>
                    </p:cNvPr>
                    <p:cNvSpPr>
                      <a:spLocks noEditPoints="1"/>
                    </p:cNvSpPr>
                    <p:nvPr/>
                  </p:nvSpPr>
                  <p:spPr bwMode="auto">
                    <a:xfrm>
                      <a:off x="3419475" y="1898651"/>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4 w 34"/>
                        <a:gd name="T11" fmla="*/ 10 h 20"/>
                        <a:gd name="T12" fmla="*/ 16 w 34"/>
                        <a:gd name="T13" fmla="*/ 16 h 20"/>
                        <a:gd name="T14" fmla="*/ 28 w 34"/>
                        <a:gd name="T15" fmla="*/ 10 h 20"/>
                        <a:gd name="T16" fmla="*/ 18 w 34"/>
                        <a:gd name="T17" fmla="*/ 4 h 20"/>
                        <a:gd name="T18" fmla="*/ 4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4" y="10"/>
                          </a:moveTo>
                          <a:lnTo>
                            <a:pt x="16" y="16"/>
                          </a:lnTo>
                          <a:lnTo>
                            <a:pt x="28" y="10"/>
                          </a:lnTo>
                          <a:lnTo>
                            <a:pt x="18" y="4"/>
                          </a:lnTo>
                          <a:lnTo>
                            <a:pt x="4"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9" name="Freeform 303">
                      <a:extLst>
                        <a:ext uri="{FF2B5EF4-FFF2-40B4-BE49-F238E27FC236}">
                          <a16:creationId xmlns:a16="http://schemas.microsoft.com/office/drawing/2014/main" id="{1EADD320-7C3A-43E0-A022-9014C5CA3201}"/>
                        </a:ext>
                      </a:extLst>
                    </p:cNvPr>
                    <p:cNvSpPr>
                      <a:spLocks/>
                    </p:cNvSpPr>
                    <p:nvPr/>
                  </p:nvSpPr>
                  <p:spPr bwMode="auto">
                    <a:xfrm>
                      <a:off x="3422650" y="1901826"/>
                      <a:ext cx="28575" cy="15875"/>
                    </a:xfrm>
                    <a:custGeom>
                      <a:avLst/>
                      <a:gdLst>
                        <a:gd name="T0" fmla="*/ 0 w 18"/>
                        <a:gd name="T1" fmla="*/ 8 h 10"/>
                        <a:gd name="T2" fmla="*/ 4 w 18"/>
                        <a:gd name="T3" fmla="*/ 10 h 10"/>
                        <a:gd name="T4" fmla="*/ 18 w 18"/>
                        <a:gd name="T5" fmla="*/ 2 h 10"/>
                        <a:gd name="T6" fmla="*/ 16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4" y="10"/>
                          </a:lnTo>
                          <a:lnTo>
                            <a:pt x="18"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0" name="Freeform 304">
                      <a:extLst>
                        <a:ext uri="{FF2B5EF4-FFF2-40B4-BE49-F238E27FC236}">
                          <a16:creationId xmlns:a16="http://schemas.microsoft.com/office/drawing/2014/main" id="{BE19B858-6D0F-4582-A8BF-6924B36BC4F4}"/>
                        </a:ext>
                      </a:extLst>
                    </p:cNvPr>
                    <p:cNvSpPr>
                      <a:spLocks noEditPoints="1"/>
                    </p:cNvSpPr>
                    <p:nvPr/>
                  </p:nvSpPr>
                  <p:spPr bwMode="auto">
                    <a:xfrm>
                      <a:off x="3419475" y="1898651"/>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4 w 24"/>
                        <a:gd name="T11" fmla="*/ 10 h 14"/>
                        <a:gd name="T12" fmla="*/ 6 w 24"/>
                        <a:gd name="T13" fmla="*/ 10 h 14"/>
                        <a:gd name="T14" fmla="*/ 18 w 24"/>
                        <a:gd name="T15" fmla="*/ 4 h 14"/>
                        <a:gd name="T16" fmla="*/ 18 w 24"/>
                        <a:gd name="T17" fmla="*/ 4 h 14"/>
                        <a:gd name="T18" fmla="*/ 4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4" y="10"/>
                          </a:moveTo>
                          <a:lnTo>
                            <a:pt x="6" y="10"/>
                          </a:lnTo>
                          <a:lnTo>
                            <a:pt x="18" y="4"/>
                          </a:lnTo>
                          <a:lnTo>
                            <a:pt x="18" y="4"/>
                          </a:lnTo>
                          <a:lnTo>
                            <a:pt x="4"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1" name="Freeform 305">
                      <a:extLst>
                        <a:ext uri="{FF2B5EF4-FFF2-40B4-BE49-F238E27FC236}">
                          <a16:creationId xmlns:a16="http://schemas.microsoft.com/office/drawing/2014/main" id="{C78E188E-35DE-4AF2-BD1A-020E98A502AA}"/>
                        </a:ext>
                      </a:extLst>
                    </p:cNvPr>
                    <p:cNvSpPr>
                      <a:spLocks/>
                    </p:cNvSpPr>
                    <p:nvPr/>
                  </p:nvSpPr>
                  <p:spPr bwMode="auto">
                    <a:xfrm>
                      <a:off x="3451225" y="1885951"/>
                      <a:ext cx="44450" cy="25400"/>
                    </a:xfrm>
                    <a:custGeom>
                      <a:avLst/>
                      <a:gdLst>
                        <a:gd name="T0" fmla="*/ 0 w 28"/>
                        <a:gd name="T1" fmla="*/ 8 h 16"/>
                        <a:gd name="T2" fmla="*/ 12 w 28"/>
                        <a:gd name="T3" fmla="*/ 16 h 16"/>
                        <a:gd name="T4" fmla="*/ 28 w 28"/>
                        <a:gd name="T5" fmla="*/ 8 h 16"/>
                        <a:gd name="T6" fmla="*/ 14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2" y="16"/>
                          </a:lnTo>
                          <a:lnTo>
                            <a:pt x="28" y="8"/>
                          </a:lnTo>
                          <a:lnTo>
                            <a:pt x="14"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2" name="Freeform 306">
                      <a:extLst>
                        <a:ext uri="{FF2B5EF4-FFF2-40B4-BE49-F238E27FC236}">
                          <a16:creationId xmlns:a16="http://schemas.microsoft.com/office/drawing/2014/main" id="{916CF56D-2406-482F-A223-404409C6E71D}"/>
                        </a:ext>
                      </a:extLst>
                    </p:cNvPr>
                    <p:cNvSpPr>
                      <a:spLocks noEditPoints="1"/>
                    </p:cNvSpPr>
                    <p:nvPr/>
                  </p:nvSpPr>
                  <p:spPr bwMode="auto">
                    <a:xfrm>
                      <a:off x="3444875" y="1882776"/>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6 w 34"/>
                        <a:gd name="T11" fmla="*/ 10 h 20"/>
                        <a:gd name="T12" fmla="*/ 16 w 34"/>
                        <a:gd name="T13" fmla="*/ 16 h 20"/>
                        <a:gd name="T14" fmla="*/ 28 w 34"/>
                        <a:gd name="T15" fmla="*/ 10 h 20"/>
                        <a:gd name="T16" fmla="*/ 18 w 34"/>
                        <a:gd name="T17" fmla="*/ 4 h 20"/>
                        <a:gd name="T18" fmla="*/ 6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6" y="10"/>
                          </a:moveTo>
                          <a:lnTo>
                            <a:pt x="16" y="16"/>
                          </a:lnTo>
                          <a:lnTo>
                            <a:pt x="28"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3" name="Freeform 307">
                      <a:extLst>
                        <a:ext uri="{FF2B5EF4-FFF2-40B4-BE49-F238E27FC236}">
                          <a16:creationId xmlns:a16="http://schemas.microsoft.com/office/drawing/2014/main" id="{D5FF9EEA-3CC4-4405-9BD5-A6561053B7E1}"/>
                        </a:ext>
                      </a:extLst>
                    </p:cNvPr>
                    <p:cNvSpPr>
                      <a:spLocks/>
                    </p:cNvSpPr>
                    <p:nvPr/>
                  </p:nvSpPr>
                  <p:spPr bwMode="auto">
                    <a:xfrm>
                      <a:off x="3451225" y="1885951"/>
                      <a:ext cx="28575" cy="15875"/>
                    </a:xfrm>
                    <a:custGeom>
                      <a:avLst/>
                      <a:gdLst>
                        <a:gd name="T0" fmla="*/ 0 w 18"/>
                        <a:gd name="T1" fmla="*/ 8 h 10"/>
                        <a:gd name="T2" fmla="*/ 2 w 18"/>
                        <a:gd name="T3" fmla="*/ 10 h 10"/>
                        <a:gd name="T4" fmla="*/ 18 w 18"/>
                        <a:gd name="T5" fmla="*/ 2 h 10"/>
                        <a:gd name="T6" fmla="*/ 14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2" y="10"/>
                          </a:lnTo>
                          <a:lnTo>
                            <a:pt x="18" y="2"/>
                          </a:lnTo>
                          <a:lnTo>
                            <a:pt x="14"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4" name="Freeform 308">
                      <a:extLst>
                        <a:ext uri="{FF2B5EF4-FFF2-40B4-BE49-F238E27FC236}">
                          <a16:creationId xmlns:a16="http://schemas.microsoft.com/office/drawing/2014/main" id="{2AA8AD69-683B-430B-B78E-2D4C01FFA9B5}"/>
                        </a:ext>
                      </a:extLst>
                    </p:cNvPr>
                    <p:cNvSpPr>
                      <a:spLocks noEditPoints="1"/>
                    </p:cNvSpPr>
                    <p:nvPr/>
                  </p:nvSpPr>
                  <p:spPr bwMode="auto">
                    <a:xfrm>
                      <a:off x="3444875" y="1882776"/>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18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18"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5" name="Freeform 309">
                      <a:extLst>
                        <a:ext uri="{FF2B5EF4-FFF2-40B4-BE49-F238E27FC236}">
                          <a16:creationId xmlns:a16="http://schemas.microsoft.com/office/drawing/2014/main" id="{55D9EADB-DB1C-41A0-9427-358F33FCF8DA}"/>
                        </a:ext>
                      </a:extLst>
                    </p:cNvPr>
                    <p:cNvSpPr>
                      <a:spLocks/>
                    </p:cNvSpPr>
                    <p:nvPr/>
                  </p:nvSpPr>
                  <p:spPr bwMode="auto">
                    <a:xfrm>
                      <a:off x="3476625" y="1870076"/>
                      <a:ext cx="47625" cy="25400"/>
                    </a:xfrm>
                    <a:custGeom>
                      <a:avLst/>
                      <a:gdLst>
                        <a:gd name="T0" fmla="*/ 0 w 30"/>
                        <a:gd name="T1" fmla="*/ 8 h 16"/>
                        <a:gd name="T2" fmla="*/ 14 w 30"/>
                        <a:gd name="T3" fmla="*/ 16 h 16"/>
                        <a:gd name="T4" fmla="*/ 30 w 30"/>
                        <a:gd name="T5" fmla="*/ 8 h 16"/>
                        <a:gd name="T6" fmla="*/ 16 w 30"/>
                        <a:gd name="T7" fmla="*/ 0 h 16"/>
                        <a:gd name="T8" fmla="*/ 0 w 30"/>
                        <a:gd name="T9" fmla="*/ 8 h 16"/>
                      </a:gdLst>
                      <a:ahLst/>
                      <a:cxnLst>
                        <a:cxn ang="0">
                          <a:pos x="T0" y="T1"/>
                        </a:cxn>
                        <a:cxn ang="0">
                          <a:pos x="T2" y="T3"/>
                        </a:cxn>
                        <a:cxn ang="0">
                          <a:pos x="T4" y="T5"/>
                        </a:cxn>
                        <a:cxn ang="0">
                          <a:pos x="T6" y="T7"/>
                        </a:cxn>
                        <a:cxn ang="0">
                          <a:pos x="T8" y="T9"/>
                        </a:cxn>
                      </a:cxnLst>
                      <a:rect l="0" t="0" r="r" b="b"/>
                      <a:pathLst>
                        <a:path w="30" h="16">
                          <a:moveTo>
                            <a:pt x="0" y="8"/>
                          </a:moveTo>
                          <a:lnTo>
                            <a:pt x="14" y="16"/>
                          </a:lnTo>
                          <a:lnTo>
                            <a:pt x="30"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6" name="Freeform 310">
                      <a:extLst>
                        <a:ext uri="{FF2B5EF4-FFF2-40B4-BE49-F238E27FC236}">
                          <a16:creationId xmlns:a16="http://schemas.microsoft.com/office/drawing/2014/main" id="{20F421E7-279D-4931-AE71-9F864BF0D44B}"/>
                        </a:ext>
                      </a:extLst>
                    </p:cNvPr>
                    <p:cNvSpPr>
                      <a:spLocks noEditPoints="1"/>
                    </p:cNvSpPr>
                    <p:nvPr/>
                  </p:nvSpPr>
                  <p:spPr bwMode="auto">
                    <a:xfrm>
                      <a:off x="3473450" y="1866901"/>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6 w 34"/>
                        <a:gd name="T11" fmla="*/ 10 h 20"/>
                        <a:gd name="T12" fmla="*/ 16 w 34"/>
                        <a:gd name="T13" fmla="*/ 16 h 20"/>
                        <a:gd name="T14" fmla="*/ 28 w 34"/>
                        <a:gd name="T15" fmla="*/ 10 h 20"/>
                        <a:gd name="T16" fmla="*/ 18 w 34"/>
                        <a:gd name="T17" fmla="*/ 4 h 20"/>
                        <a:gd name="T18" fmla="*/ 6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6" y="10"/>
                          </a:moveTo>
                          <a:lnTo>
                            <a:pt x="16" y="16"/>
                          </a:lnTo>
                          <a:lnTo>
                            <a:pt x="28"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7" name="Freeform 311">
                      <a:extLst>
                        <a:ext uri="{FF2B5EF4-FFF2-40B4-BE49-F238E27FC236}">
                          <a16:creationId xmlns:a16="http://schemas.microsoft.com/office/drawing/2014/main" id="{191C289E-D2AC-4927-9DC2-61FCFD1ACA21}"/>
                        </a:ext>
                      </a:extLst>
                    </p:cNvPr>
                    <p:cNvSpPr>
                      <a:spLocks/>
                    </p:cNvSpPr>
                    <p:nvPr/>
                  </p:nvSpPr>
                  <p:spPr bwMode="auto">
                    <a:xfrm>
                      <a:off x="3476625" y="1870076"/>
                      <a:ext cx="28575" cy="15875"/>
                    </a:xfrm>
                    <a:custGeom>
                      <a:avLst/>
                      <a:gdLst>
                        <a:gd name="T0" fmla="*/ 0 w 18"/>
                        <a:gd name="T1" fmla="*/ 8 h 10"/>
                        <a:gd name="T2" fmla="*/ 4 w 18"/>
                        <a:gd name="T3" fmla="*/ 10 h 10"/>
                        <a:gd name="T4" fmla="*/ 18 w 18"/>
                        <a:gd name="T5" fmla="*/ 2 h 10"/>
                        <a:gd name="T6" fmla="*/ 16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4" y="10"/>
                          </a:lnTo>
                          <a:lnTo>
                            <a:pt x="18"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8" name="Freeform 312">
                      <a:extLst>
                        <a:ext uri="{FF2B5EF4-FFF2-40B4-BE49-F238E27FC236}">
                          <a16:creationId xmlns:a16="http://schemas.microsoft.com/office/drawing/2014/main" id="{81BB1659-6D0A-43ED-BFBE-83996F56BA07}"/>
                        </a:ext>
                      </a:extLst>
                    </p:cNvPr>
                    <p:cNvSpPr>
                      <a:spLocks noEditPoints="1"/>
                    </p:cNvSpPr>
                    <p:nvPr/>
                  </p:nvSpPr>
                  <p:spPr bwMode="auto">
                    <a:xfrm>
                      <a:off x="3473450" y="1866901"/>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18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18"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9" name="Freeform 313">
                      <a:extLst>
                        <a:ext uri="{FF2B5EF4-FFF2-40B4-BE49-F238E27FC236}">
                          <a16:creationId xmlns:a16="http://schemas.microsoft.com/office/drawing/2014/main" id="{FADF201A-03DF-4EE5-BDA4-B52D39D1C1AF}"/>
                        </a:ext>
                      </a:extLst>
                    </p:cNvPr>
                    <p:cNvSpPr>
                      <a:spLocks/>
                    </p:cNvSpPr>
                    <p:nvPr/>
                  </p:nvSpPr>
                  <p:spPr bwMode="auto">
                    <a:xfrm>
                      <a:off x="3505200" y="1854201"/>
                      <a:ext cx="44450" cy="25400"/>
                    </a:xfrm>
                    <a:custGeom>
                      <a:avLst/>
                      <a:gdLst>
                        <a:gd name="T0" fmla="*/ 0 w 28"/>
                        <a:gd name="T1" fmla="*/ 8 h 16"/>
                        <a:gd name="T2" fmla="*/ 14 w 28"/>
                        <a:gd name="T3" fmla="*/ 16 h 16"/>
                        <a:gd name="T4" fmla="*/ 28 w 28"/>
                        <a:gd name="T5" fmla="*/ 8 h 16"/>
                        <a:gd name="T6" fmla="*/ 14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4" y="16"/>
                          </a:lnTo>
                          <a:lnTo>
                            <a:pt x="28" y="8"/>
                          </a:lnTo>
                          <a:lnTo>
                            <a:pt x="14"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0" name="Freeform 314">
                      <a:extLst>
                        <a:ext uri="{FF2B5EF4-FFF2-40B4-BE49-F238E27FC236}">
                          <a16:creationId xmlns:a16="http://schemas.microsoft.com/office/drawing/2014/main" id="{B06F969A-E943-419B-A004-946630FA8D1E}"/>
                        </a:ext>
                      </a:extLst>
                    </p:cNvPr>
                    <p:cNvSpPr>
                      <a:spLocks noEditPoints="1"/>
                    </p:cNvSpPr>
                    <p:nvPr/>
                  </p:nvSpPr>
                  <p:spPr bwMode="auto">
                    <a:xfrm>
                      <a:off x="3498850" y="1851026"/>
                      <a:ext cx="57150" cy="31750"/>
                    </a:xfrm>
                    <a:custGeom>
                      <a:avLst/>
                      <a:gdLst>
                        <a:gd name="T0" fmla="*/ 18 w 36"/>
                        <a:gd name="T1" fmla="*/ 20 h 20"/>
                        <a:gd name="T2" fmla="*/ 0 w 36"/>
                        <a:gd name="T3" fmla="*/ 10 h 20"/>
                        <a:gd name="T4" fmla="*/ 18 w 36"/>
                        <a:gd name="T5" fmla="*/ 0 h 20"/>
                        <a:gd name="T6" fmla="*/ 36 w 36"/>
                        <a:gd name="T7" fmla="*/ 10 h 20"/>
                        <a:gd name="T8" fmla="*/ 18 w 36"/>
                        <a:gd name="T9" fmla="*/ 20 h 20"/>
                        <a:gd name="T10" fmla="*/ 6 w 36"/>
                        <a:gd name="T11" fmla="*/ 10 h 20"/>
                        <a:gd name="T12" fmla="*/ 18 w 36"/>
                        <a:gd name="T13" fmla="*/ 16 h 20"/>
                        <a:gd name="T14" fmla="*/ 30 w 36"/>
                        <a:gd name="T15" fmla="*/ 10 h 20"/>
                        <a:gd name="T16" fmla="*/ 18 w 36"/>
                        <a:gd name="T17" fmla="*/ 4 h 20"/>
                        <a:gd name="T18" fmla="*/ 6 w 36"/>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0">
                          <a:moveTo>
                            <a:pt x="18" y="20"/>
                          </a:moveTo>
                          <a:lnTo>
                            <a:pt x="0" y="10"/>
                          </a:lnTo>
                          <a:lnTo>
                            <a:pt x="18" y="0"/>
                          </a:lnTo>
                          <a:lnTo>
                            <a:pt x="36" y="10"/>
                          </a:lnTo>
                          <a:lnTo>
                            <a:pt x="18" y="20"/>
                          </a:lnTo>
                          <a:close/>
                          <a:moveTo>
                            <a:pt x="6" y="10"/>
                          </a:moveTo>
                          <a:lnTo>
                            <a:pt x="18" y="16"/>
                          </a:lnTo>
                          <a:lnTo>
                            <a:pt x="30"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1" name="Freeform 315">
                      <a:extLst>
                        <a:ext uri="{FF2B5EF4-FFF2-40B4-BE49-F238E27FC236}">
                          <a16:creationId xmlns:a16="http://schemas.microsoft.com/office/drawing/2014/main" id="{F983357B-4E82-448C-BFB3-AEB6DCEA6754}"/>
                        </a:ext>
                      </a:extLst>
                    </p:cNvPr>
                    <p:cNvSpPr>
                      <a:spLocks/>
                    </p:cNvSpPr>
                    <p:nvPr/>
                  </p:nvSpPr>
                  <p:spPr bwMode="auto">
                    <a:xfrm>
                      <a:off x="3505200" y="1854201"/>
                      <a:ext cx="28575" cy="15875"/>
                    </a:xfrm>
                    <a:custGeom>
                      <a:avLst/>
                      <a:gdLst>
                        <a:gd name="T0" fmla="*/ 0 w 18"/>
                        <a:gd name="T1" fmla="*/ 8 h 10"/>
                        <a:gd name="T2" fmla="*/ 2 w 18"/>
                        <a:gd name="T3" fmla="*/ 10 h 10"/>
                        <a:gd name="T4" fmla="*/ 18 w 18"/>
                        <a:gd name="T5" fmla="*/ 2 h 10"/>
                        <a:gd name="T6" fmla="*/ 14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2" y="10"/>
                          </a:lnTo>
                          <a:lnTo>
                            <a:pt x="18" y="2"/>
                          </a:lnTo>
                          <a:lnTo>
                            <a:pt x="14"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2" name="Freeform 316">
                      <a:extLst>
                        <a:ext uri="{FF2B5EF4-FFF2-40B4-BE49-F238E27FC236}">
                          <a16:creationId xmlns:a16="http://schemas.microsoft.com/office/drawing/2014/main" id="{C09D07CC-0B4F-43B6-9051-D489F28C648F}"/>
                        </a:ext>
                      </a:extLst>
                    </p:cNvPr>
                    <p:cNvSpPr>
                      <a:spLocks noEditPoints="1"/>
                    </p:cNvSpPr>
                    <p:nvPr/>
                  </p:nvSpPr>
                  <p:spPr bwMode="auto">
                    <a:xfrm>
                      <a:off x="3498850" y="1851026"/>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20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20"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3" name="Freeform 317">
                      <a:extLst>
                        <a:ext uri="{FF2B5EF4-FFF2-40B4-BE49-F238E27FC236}">
                          <a16:creationId xmlns:a16="http://schemas.microsoft.com/office/drawing/2014/main" id="{6A18005A-B6D7-4914-B11E-2C4098672F12}"/>
                        </a:ext>
                      </a:extLst>
                    </p:cNvPr>
                    <p:cNvSpPr>
                      <a:spLocks/>
                    </p:cNvSpPr>
                    <p:nvPr/>
                  </p:nvSpPr>
                  <p:spPr bwMode="auto">
                    <a:xfrm>
                      <a:off x="3394075" y="1949451"/>
                      <a:ext cx="44450" cy="25400"/>
                    </a:xfrm>
                    <a:custGeom>
                      <a:avLst/>
                      <a:gdLst>
                        <a:gd name="T0" fmla="*/ 0 w 28"/>
                        <a:gd name="T1" fmla="*/ 8 h 16"/>
                        <a:gd name="T2" fmla="*/ 12 w 28"/>
                        <a:gd name="T3" fmla="*/ 16 h 16"/>
                        <a:gd name="T4" fmla="*/ 28 w 28"/>
                        <a:gd name="T5" fmla="*/ 8 h 16"/>
                        <a:gd name="T6" fmla="*/ 14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2" y="16"/>
                          </a:lnTo>
                          <a:lnTo>
                            <a:pt x="28" y="8"/>
                          </a:lnTo>
                          <a:lnTo>
                            <a:pt x="14"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4" name="Freeform 318">
                      <a:extLst>
                        <a:ext uri="{FF2B5EF4-FFF2-40B4-BE49-F238E27FC236}">
                          <a16:creationId xmlns:a16="http://schemas.microsoft.com/office/drawing/2014/main" id="{76ED7325-9AA0-48AD-8304-4A46D98477F8}"/>
                        </a:ext>
                      </a:extLst>
                    </p:cNvPr>
                    <p:cNvSpPr>
                      <a:spLocks noEditPoints="1"/>
                    </p:cNvSpPr>
                    <p:nvPr/>
                  </p:nvSpPr>
                  <p:spPr bwMode="auto">
                    <a:xfrm>
                      <a:off x="3387725" y="1949451"/>
                      <a:ext cx="53975" cy="28575"/>
                    </a:xfrm>
                    <a:custGeom>
                      <a:avLst/>
                      <a:gdLst>
                        <a:gd name="T0" fmla="*/ 16 w 34"/>
                        <a:gd name="T1" fmla="*/ 18 h 18"/>
                        <a:gd name="T2" fmla="*/ 0 w 34"/>
                        <a:gd name="T3" fmla="*/ 8 h 18"/>
                        <a:gd name="T4" fmla="*/ 18 w 34"/>
                        <a:gd name="T5" fmla="*/ 0 h 18"/>
                        <a:gd name="T6" fmla="*/ 34 w 34"/>
                        <a:gd name="T7" fmla="*/ 8 h 18"/>
                        <a:gd name="T8" fmla="*/ 16 w 34"/>
                        <a:gd name="T9" fmla="*/ 18 h 18"/>
                        <a:gd name="T10" fmla="*/ 6 w 34"/>
                        <a:gd name="T11" fmla="*/ 8 h 18"/>
                        <a:gd name="T12" fmla="*/ 16 w 34"/>
                        <a:gd name="T13" fmla="*/ 14 h 18"/>
                        <a:gd name="T14" fmla="*/ 28 w 34"/>
                        <a:gd name="T15" fmla="*/ 8 h 18"/>
                        <a:gd name="T16" fmla="*/ 18 w 34"/>
                        <a:gd name="T17" fmla="*/ 2 h 18"/>
                        <a:gd name="T18" fmla="*/ 6 w 34"/>
                        <a:gd name="T1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8">
                          <a:moveTo>
                            <a:pt x="16" y="18"/>
                          </a:moveTo>
                          <a:lnTo>
                            <a:pt x="0" y="8"/>
                          </a:lnTo>
                          <a:lnTo>
                            <a:pt x="18" y="0"/>
                          </a:lnTo>
                          <a:lnTo>
                            <a:pt x="34" y="8"/>
                          </a:lnTo>
                          <a:lnTo>
                            <a:pt x="16" y="18"/>
                          </a:lnTo>
                          <a:close/>
                          <a:moveTo>
                            <a:pt x="6" y="8"/>
                          </a:moveTo>
                          <a:lnTo>
                            <a:pt x="16" y="14"/>
                          </a:lnTo>
                          <a:lnTo>
                            <a:pt x="28" y="8"/>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5" name="Freeform 319">
                      <a:extLst>
                        <a:ext uri="{FF2B5EF4-FFF2-40B4-BE49-F238E27FC236}">
                          <a16:creationId xmlns:a16="http://schemas.microsoft.com/office/drawing/2014/main" id="{5A036336-A848-4AE7-94E0-86978424F0FA}"/>
                        </a:ext>
                      </a:extLst>
                    </p:cNvPr>
                    <p:cNvSpPr>
                      <a:spLocks/>
                    </p:cNvSpPr>
                    <p:nvPr/>
                  </p:nvSpPr>
                  <p:spPr bwMode="auto">
                    <a:xfrm>
                      <a:off x="3394075" y="1949451"/>
                      <a:ext cx="28575" cy="15875"/>
                    </a:xfrm>
                    <a:custGeom>
                      <a:avLst/>
                      <a:gdLst>
                        <a:gd name="T0" fmla="*/ 0 w 18"/>
                        <a:gd name="T1" fmla="*/ 8 h 10"/>
                        <a:gd name="T2" fmla="*/ 2 w 18"/>
                        <a:gd name="T3" fmla="*/ 10 h 10"/>
                        <a:gd name="T4" fmla="*/ 18 w 18"/>
                        <a:gd name="T5" fmla="*/ 2 h 10"/>
                        <a:gd name="T6" fmla="*/ 14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2" y="10"/>
                          </a:lnTo>
                          <a:lnTo>
                            <a:pt x="18" y="2"/>
                          </a:lnTo>
                          <a:lnTo>
                            <a:pt x="14"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6" name="Freeform 320">
                      <a:extLst>
                        <a:ext uri="{FF2B5EF4-FFF2-40B4-BE49-F238E27FC236}">
                          <a16:creationId xmlns:a16="http://schemas.microsoft.com/office/drawing/2014/main" id="{839A07A6-5E54-4919-B9D9-03C692616C34}"/>
                        </a:ext>
                      </a:extLst>
                    </p:cNvPr>
                    <p:cNvSpPr>
                      <a:spLocks noEditPoints="1"/>
                    </p:cNvSpPr>
                    <p:nvPr/>
                  </p:nvSpPr>
                  <p:spPr bwMode="auto">
                    <a:xfrm>
                      <a:off x="3387725" y="1949451"/>
                      <a:ext cx="38100" cy="19050"/>
                    </a:xfrm>
                    <a:custGeom>
                      <a:avLst/>
                      <a:gdLst>
                        <a:gd name="T0" fmla="*/ 6 w 24"/>
                        <a:gd name="T1" fmla="*/ 12 h 12"/>
                        <a:gd name="T2" fmla="*/ 0 w 24"/>
                        <a:gd name="T3" fmla="*/ 8 h 12"/>
                        <a:gd name="T4" fmla="*/ 18 w 24"/>
                        <a:gd name="T5" fmla="*/ 0 h 12"/>
                        <a:gd name="T6" fmla="*/ 24 w 24"/>
                        <a:gd name="T7" fmla="*/ 2 h 12"/>
                        <a:gd name="T8" fmla="*/ 6 w 24"/>
                        <a:gd name="T9" fmla="*/ 12 h 12"/>
                        <a:gd name="T10" fmla="*/ 6 w 24"/>
                        <a:gd name="T11" fmla="*/ 8 h 12"/>
                        <a:gd name="T12" fmla="*/ 6 w 24"/>
                        <a:gd name="T13" fmla="*/ 10 h 12"/>
                        <a:gd name="T14" fmla="*/ 18 w 24"/>
                        <a:gd name="T15" fmla="*/ 2 h 12"/>
                        <a:gd name="T16" fmla="*/ 18 w 24"/>
                        <a:gd name="T17" fmla="*/ 2 h 12"/>
                        <a:gd name="T18" fmla="*/ 6 w 24"/>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6" y="12"/>
                          </a:moveTo>
                          <a:lnTo>
                            <a:pt x="0" y="8"/>
                          </a:lnTo>
                          <a:lnTo>
                            <a:pt x="18" y="0"/>
                          </a:lnTo>
                          <a:lnTo>
                            <a:pt x="24" y="2"/>
                          </a:lnTo>
                          <a:lnTo>
                            <a:pt x="6" y="12"/>
                          </a:lnTo>
                          <a:close/>
                          <a:moveTo>
                            <a:pt x="6" y="8"/>
                          </a:moveTo>
                          <a:lnTo>
                            <a:pt x="6" y="10"/>
                          </a:lnTo>
                          <a:lnTo>
                            <a:pt x="18" y="2"/>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7" name="Freeform 321">
                      <a:extLst>
                        <a:ext uri="{FF2B5EF4-FFF2-40B4-BE49-F238E27FC236}">
                          <a16:creationId xmlns:a16="http://schemas.microsoft.com/office/drawing/2014/main" id="{5870D341-DE1F-42D5-ABA1-5734B0ADFF42}"/>
                        </a:ext>
                      </a:extLst>
                    </p:cNvPr>
                    <p:cNvSpPr>
                      <a:spLocks/>
                    </p:cNvSpPr>
                    <p:nvPr/>
                  </p:nvSpPr>
                  <p:spPr bwMode="auto">
                    <a:xfrm>
                      <a:off x="3419475" y="1933576"/>
                      <a:ext cx="44450" cy="25400"/>
                    </a:xfrm>
                    <a:custGeom>
                      <a:avLst/>
                      <a:gdLst>
                        <a:gd name="T0" fmla="*/ 0 w 28"/>
                        <a:gd name="T1" fmla="*/ 10 h 16"/>
                        <a:gd name="T2" fmla="*/ 14 w 28"/>
                        <a:gd name="T3" fmla="*/ 16 h 16"/>
                        <a:gd name="T4" fmla="*/ 28 w 28"/>
                        <a:gd name="T5" fmla="*/ 8 h 16"/>
                        <a:gd name="T6" fmla="*/ 16 w 28"/>
                        <a:gd name="T7" fmla="*/ 0 h 16"/>
                        <a:gd name="T8" fmla="*/ 0 w 28"/>
                        <a:gd name="T9" fmla="*/ 10 h 16"/>
                      </a:gdLst>
                      <a:ahLst/>
                      <a:cxnLst>
                        <a:cxn ang="0">
                          <a:pos x="T0" y="T1"/>
                        </a:cxn>
                        <a:cxn ang="0">
                          <a:pos x="T2" y="T3"/>
                        </a:cxn>
                        <a:cxn ang="0">
                          <a:pos x="T4" y="T5"/>
                        </a:cxn>
                        <a:cxn ang="0">
                          <a:pos x="T6" y="T7"/>
                        </a:cxn>
                        <a:cxn ang="0">
                          <a:pos x="T8" y="T9"/>
                        </a:cxn>
                      </a:cxnLst>
                      <a:rect l="0" t="0" r="r" b="b"/>
                      <a:pathLst>
                        <a:path w="28" h="16">
                          <a:moveTo>
                            <a:pt x="0" y="10"/>
                          </a:moveTo>
                          <a:lnTo>
                            <a:pt x="14" y="16"/>
                          </a:lnTo>
                          <a:lnTo>
                            <a:pt x="28" y="8"/>
                          </a:lnTo>
                          <a:lnTo>
                            <a:pt x="16" y="0"/>
                          </a:lnTo>
                          <a:lnTo>
                            <a:pt x="0" y="10"/>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8" name="Freeform 322">
                      <a:extLst>
                        <a:ext uri="{FF2B5EF4-FFF2-40B4-BE49-F238E27FC236}">
                          <a16:creationId xmlns:a16="http://schemas.microsoft.com/office/drawing/2014/main" id="{5483D1C4-E8D0-4D05-9873-1F2020EF39AC}"/>
                        </a:ext>
                      </a:extLst>
                    </p:cNvPr>
                    <p:cNvSpPr>
                      <a:spLocks noEditPoints="1"/>
                    </p:cNvSpPr>
                    <p:nvPr/>
                  </p:nvSpPr>
                  <p:spPr bwMode="auto">
                    <a:xfrm>
                      <a:off x="3416300" y="1933576"/>
                      <a:ext cx="53975" cy="28575"/>
                    </a:xfrm>
                    <a:custGeom>
                      <a:avLst/>
                      <a:gdLst>
                        <a:gd name="T0" fmla="*/ 16 w 34"/>
                        <a:gd name="T1" fmla="*/ 18 h 18"/>
                        <a:gd name="T2" fmla="*/ 0 w 34"/>
                        <a:gd name="T3" fmla="*/ 10 h 18"/>
                        <a:gd name="T4" fmla="*/ 18 w 34"/>
                        <a:gd name="T5" fmla="*/ 0 h 18"/>
                        <a:gd name="T6" fmla="*/ 34 w 34"/>
                        <a:gd name="T7" fmla="*/ 8 h 18"/>
                        <a:gd name="T8" fmla="*/ 16 w 34"/>
                        <a:gd name="T9" fmla="*/ 18 h 18"/>
                        <a:gd name="T10" fmla="*/ 6 w 34"/>
                        <a:gd name="T11" fmla="*/ 8 h 18"/>
                        <a:gd name="T12" fmla="*/ 16 w 34"/>
                        <a:gd name="T13" fmla="*/ 14 h 18"/>
                        <a:gd name="T14" fmla="*/ 28 w 34"/>
                        <a:gd name="T15" fmla="*/ 8 h 18"/>
                        <a:gd name="T16" fmla="*/ 18 w 34"/>
                        <a:gd name="T17" fmla="*/ 2 h 18"/>
                        <a:gd name="T18" fmla="*/ 6 w 34"/>
                        <a:gd name="T1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8">
                          <a:moveTo>
                            <a:pt x="16" y="18"/>
                          </a:moveTo>
                          <a:lnTo>
                            <a:pt x="0" y="10"/>
                          </a:lnTo>
                          <a:lnTo>
                            <a:pt x="18" y="0"/>
                          </a:lnTo>
                          <a:lnTo>
                            <a:pt x="34" y="8"/>
                          </a:lnTo>
                          <a:lnTo>
                            <a:pt x="16" y="18"/>
                          </a:lnTo>
                          <a:close/>
                          <a:moveTo>
                            <a:pt x="6" y="8"/>
                          </a:moveTo>
                          <a:lnTo>
                            <a:pt x="16" y="14"/>
                          </a:lnTo>
                          <a:lnTo>
                            <a:pt x="28" y="8"/>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9" name="Freeform 323">
                      <a:extLst>
                        <a:ext uri="{FF2B5EF4-FFF2-40B4-BE49-F238E27FC236}">
                          <a16:creationId xmlns:a16="http://schemas.microsoft.com/office/drawing/2014/main" id="{EBA58F31-D7C3-44AD-830A-86AF327D8BD3}"/>
                        </a:ext>
                      </a:extLst>
                    </p:cNvPr>
                    <p:cNvSpPr>
                      <a:spLocks/>
                    </p:cNvSpPr>
                    <p:nvPr/>
                  </p:nvSpPr>
                  <p:spPr bwMode="auto">
                    <a:xfrm>
                      <a:off x="3419475" y="1933576"/>
                      <a:ext cx="28575" cy="15875"/>
                    </a:xfrm>
                    <a:custGeom>
                      <a:avLst/>
                      <a:gdLst>
                        <a:gd name="T0" fmla="*/ 0 w 18"/>
                        <a:gd name="T1" fmla="*/ 10 h 10"/>
                        <a:gd name="T2" fmla="*/ 4 w 18"/>
                        <a:gd name="T3" fmla="*/ 10 h 10"/>
                        <a:gd name="T4" fmla="*/ 18 w 18"/>
                        <a:gd name="T5" fmla="*/ 2 h 10"/>
                        <a:gd name="T6" fmla="*/ 16 w 18"/>
                        <a:gd name="T7" fmla="*/ 0 h 10"/>
                        <a:gd name="T8" fmla="*/ 0 w 18"/>
                        <a:gd name="T9" fmla="*/ 10 h 10"/>
                      </a:gdLst>
                      <a:ahLst/>
                      <a:cxnLst>
                        <a:cxn ang="0">
                          <a:pos x="T0" y="T1"/>
                        </a:cxn>
                        <a:cxn ang="0">
                          <a:pos x="T2" y="T3"/>
                        </a:cxn>
                        <a:cxn ang="0">
                          <a:pos x="T4" y="T5"/>
                        </a:cxn>
                        <a:cxn ang="0">
                          <a:pos x="T6" y="T7"/>
                        </a:cxn>
                        <a:cxn ang="0">
                          <a:pos x="T8" y="T9"/>
                        </a:cxn>
                      </a:cxnLst>
                      <a:rect l="0" t="0" r="r" b="b"/>
                      <a:pathLst>
                        <a:path w="18" h="10">
                          <a:moveTo>
                            <a:pt x="0" y="10"/>
                          </a:moveTo>
                          <a:lnTo>
                            <a:pt x="4" y="10"/>
                          </a:lnTo>
                          <a:lnTo>
                            <a:pt x="18" y="2"/>
                          </a:lnTo>
                          <a:lnTo>
                            <a:pt x="16" y="0"/>
                          </a:lnTo>
                          <a:lnTo>
                            <a:pt x="0" y="10"/>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0" name="Freeform 324">
                      <a:extLst>
                        <a:ext uri="{FF2B5EF4-FFF2-40B4-BE49-F238E27FC236}">
                          <a16:creationId xmlns:a16="http://schemas.microsoft.com/office/drawing/2014/main" id="{732443F8-A8F6-4203-A97A-0E227AE73333}"/>
                        </a:ext>
                      </a:extLst>
                    </p:cNvPr>
                    <p:cNvSpPr>
                      <a:spLocks noEditPoints="1"/>
                    </p:cNvSpPr>
                    <p:nvPr/>
                  </p:nvSpPr>
                  <p:spPr bwMode="auto">
                    <a:xfrm>
                      <a:off x="3416300" y="1933576"/>
                      <a:ext cx="38100" cy="19050"/>
                    </a:xfrm>
                    <a:custGeom>
                      <a:avLst/>
                      <a:gdLst>
                        <a:gd name="T0" fmla="*/ 6 w 24"/>
                        <a:gd name="T1" fmla="*/ 12 h 12"/>
                        <a:gd name="T2" fmla="*/ 0 w 24"/>
                        <a:gd name="T3" fmla="*/ 10 h 12"/>
                        <a:gd name="T4" fmla="*/ 18 w 24"/>
                        <a:gd name="T5" fmla="*/ 0 h 12"/>
                        <a:gd name="T6" fmla="*/ 24 w 24"/>
                        <a:gd name="T7" fmla="*/ 2 h 12"/>
                        <a:gd name="T8" fmla="*/ 6 w 24"/>
                        <a:gd name="T9" fmla="*/ 12 h 12"/>
                        <a:gd name="T10" fmla="*/ 6 w 24"/>
                        <a:gd name="T11" fmla="*/ 8 h 12"/>
                        <a:gd name="T12" fmla="*/ 6 w 24"/>
                        <a:gd name="T13" fmla="*/ 10 h 12"/>
                        <a:gd name="T14" fmla="*/ 18 w 24"/>
                        <a:gd name="T15" fmla="*/ 2 h 12"/>
                        <a:gd name="T16" fmla="*/ 18 w 24"/>
                        <a:gd name="T17" fmla="*/ 2 h 12"/>
                        <a:gd name="T18" fmla="*/ 6 w 24"/>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6" y="12"/>
                          </a:moveTo>
                          <a:lnTo>
                            <a:pt x="0" y="10"/>
                          </a:lnTo>
                          <a:lnTo>
                            <a:pt x="18" y="0"/>
                          </a:lnTo>
                          <a:lnTo>
                            <a:pt x="24" y="2"/>
                          </a:lnTo>
                          <a:lnTo>
                            <a:pt x="6" y="12"/>
                          </a:lnTo>
                          <a:close/>
                          <a:moveTo>
                            <a:pt x="6" y="8"/>
                          </a:moveTo>
                          <a:lnTo>
                            <a:pt x="6" y="10"/>
                          </a:lnTo>
                          <a:lnTo>
                            <a:pt x="18" y="2"/>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1" name="Freeform 325">
                      <a:extLst>
                        <a:ext uri="{FF2B5EF4-FFF2-40B4-BE49-F238E27FC236}">
                          <a16:creationId xmlns:a16="http://schemas.microsoft.com/office/drawing/2014/main" id="{0A402153-F2B1-4C56-A2D4-A09BD4F408F7}"/>
                        </a:ext>
                      </a:extLst>
                    </p:cNvPr>
                    <p:cNvSpPr>
                      <a:spLocks/>
                    </p:cNvSpPr>
                    <p:nvPr/>
                  </p:nvSpPr>
                  <p:spPr bwMode="auto">
                    <a:xfrm>
                      <a:off x="3448050" y="1917701"/>
                      <a:ext cx="47625" cy="25400"/>
                    </a:xfrm>
                    <a:custGeom>
                      <a:avLst/>
                      <a:gdLst>
                        <a:gd name="T0" fmla="*/ 0 w 30"/>
                        <a:gd name="T1" fmla="*/ 8 h 16"/>
                        <a:gd name="T2" fmla="*/ 14 w 30"/>
                        <a:gd name="T3" fmla="*/ 16 h 16"/>
                        <a:gd name="T4" fmla="*/ 30 w 30"/>
                        <a:gd name="T5" fmla="*/ 8 h 16"/>
                        <a:gd name="T6" fmla="*/ 16 w 30"/>
                        <a:gd name="T7" fmla="*/ 0 h 16"/>
                        <a:gd name="T8" fmla="*/ 0 w 30"/>
                        <a:gd name="T9" fmla="*/ 8 h 16"/>
                      </a:gdLst>
                      <a:ahLst/>
                      <a:cxnLst>
                        <a:cxn ang="0">
                          <a:pos x="T0" y="T1"/>
                        </a:cxn>
                        <a:cxn ang="0">
                          <a:pos x="T2" y="T3"/>
                        </a:cxn>
                        <a:cxn ang="0">
                          <a:pos x="T4" y="T5"/>
                        </a:cxn>
                        <a:cxn ang="0">
                          <a:pos x="T6" y="T7"/>
                        </a:cxn>
                        <a:cxn ang="0">
                          <a:pos x="T8" y="T9"/>
                        </a:cxn>
                      </a:cxnLst>
                      <a:rect l="0" t="0" r="r" b="b"/>
                      <a:pathLst>
                        <a:path w="30" h="16">
                          <a:moveTo>
                            <a:pt x="0" y="8"/>
                          </a:moveTo>
                          <a:lnTo>
                            <a:pt x="14" y="16"/>
                          </a:lnTo>
                          <a:lnTo>
                            <a:pt x="30"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2" name="Freeform 326">
                      <a:extLst>
                        <a:ext uri="{FF2B5EF4-FFF2-40B4-BE49-F238E27FC236}">
                          <a16:creationId xmlns:a16="http://schemas.microsoft.com/office/drawing/2014/main" id="{73B2F1CA-B158-4893-ABCD-19A7875CCAC6}"/>
                        </a:ext>
                      </a:extLst>
                    </p:cNvPr>
                    <p:cNvSpPr>
                      <a:spLocks noEditPoints="1"/>
                    </p:cNvSpPr>
                    <p:nvPr/>
                  </p:nvSpPr>
                  <p:spPr bwMode="auto">
                    <a:xfrm>
                      <a:off x="3444875" y="1917701"/>
                      <a:ext cx="53975" cy="28575"/>
                    </a:xfrm>
                    <a:custGeom>
                      <a:avLst/>
                      <a:gdLst>
                        <a:gd name="T0" fmla="*/ 16 w 34"/>
                        <a:gd name="T1" fmla="*/ 18 h 18"/>
                        <a:gd name="T2" fmla="*/ 0 w 34"/>
                        <a:gd name="T3" fmla="*/ 8 h 18"/>
                        <a:gd name="T4" fmla="*/ 18 w 34"/>
                        <a:gd name="T5" fmla="*/ 0 h 18"/>
                        <a:gd name="T6" fmla="*/ 34 w 34"/>
                        <a:gd name="T7" fmla="*/ 8 h 18"/>
                        <a:gd name="T8" fmla="*/ 16 w 34"/>
                        <a:gd name="T9" fmla="*/ 18 h 18"/>
                        <a:gd name="T10" fmla="*/ 6 w 34"/>
                        <a:gd name="T11" fmla="*/ 8 h 18"/>
                        <a:gd name="T12" fmla="*/ 16 w 34"/>
                        <a:gd name="T13" fmla="*/ 14 h 18"/>
                        <a:gd name="T14" fmla="*/ 28 w 34"/>
                        <a:gd name="T15" fmla="*/ 8 h 18"/>
                        <a:gd name="T16" fmla="*/ 18 w 34"/>
                        <a:gd name="T17" fmla="*/ 2 h 18"/>
                        <a:gd name="T18" fmla="*/ 6 w 34"/>
                        <a:gd name="T1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8">
                          <a:moveTo>
                            <a:pt x="16" y="18"/>
                          </a:moveTo>
                          <a:lnTo>
                            <a:pt x="0" y="8"/>
                          </a:lnTo>
                          <a:lnTo>
                            <a:pt x="18" y="0"/>
                          </a:lnTo>
                          <a:lnTo>
                            <a:pt x="34" y="8"/>
                          </a:lnTo>
                          <a:lnTo>
                            <a:pt x="16" y="18"/>
                          </a:lnTo>
                          <a:close/>
                          <a:moveTo>
                            <a:pt x="6" y="8"/>
                          </a:moveTo>
                          <a:lnTo>
                            <a:pt x="16" y="14"/>
                          </a:lnTo>
                          <a:lnTo>
                            <a:pt x="28" y="8"/>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3" name="Freeform 327">
                      <a:extLst>
                        <a:ext uri="{FF2B5EF4-FFF2-40B4-BE49-F238E27FC236}">
                          <a16:creationId xmlns:a16="http://schemas.microsoft.com/office/drawing/2014/main" id="{1CAEB915-3FCF-406B-AB8E-D3822120A230}"/>
                        </a:ext>
                      </a:extLst>
                    </p:cNvPr>
                    <p:cNvSpPr>
                      <a:spLocks/>
                    </p:cNvSpPr>
                    <p:nvPr/>
                  </p:nvSpPr>
                  <p:spPr bwMode="auto">
                    <a:xfrm>
                      <a:off x="3448050" y="1917701"/>
                      <a:ext cx="31750" cy="15875"/>
                    </a:xfrm>
                    <a:custGeom>
                      <a:avLst/>
                      <a:gdLst>
                        <a:gd name="T0" fmla="*/ 0 w 20"/>
                        <a:gd name="T1" fmla="*/ 8 h 10"/>
                        <a:gd name="T2" fmla="*/ 4 w 20"/>
                        <a:gd name="T3" fmla="*/ 10 h 10"/>
                        <a:gd name="T4" fmla="*/ 20 w 20"/>
                        <a:gd name="T5" fmla="*/ 2 h 10"/>
                        <a:gd name="T6" fmla="*/ 16 w 20"/>
                        <a:gd name="T7" fmla="*/ 0 h 10"/>
                        <a:gd name="T8" fmla="*/ 0 w 20"/>
                        <a:gd name="T9" fmla="*/ 8 h 10"/>
                      </a:gdLst>
                      <a:ahLst/>
                      <a:cxnLst>
                        <a:cxn ang="0">
                          <a:pos x="T0" y="T1"/>
                        </a:cxn>
                        <a:cxn ang="0">
                          <a:pos x="T2" y="T3"/>
                        </a:cxn>
                        <a:cxn ang="0">
                          <a:pos x="T4" y="T5"/>
                        </a:cxn>
                        <a:cxn ang="0">
                          <a:pos x="T6" y="T7"/>
                        </a:cxn>
                        <a:cxn ang="0">
                          <a:pos x="T8" y="T9"/>
                        </a:cxn>
                      </a:cxnLst>
                      <a:rect l="0" t="0" r="r" b="b"/>
                      <a:pathLst>
                        <a:path w="20" h="10">
                          <a:moveTo>
                            <a:pt x="0" y="8"/>
                          </a:moveTo>
                          <a:lnTo>
                            <a:pt x="4" y="10"/>
                          </a:lnTo>
                          <a:lnTo>
                            <a:pt x="20"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4" name="Freeform 328">
                      <a:extLst>
                        <a:ext uri="{FF2B5EF4-FFF2-40B4-BE49-F238E27FC236}">
                          <a16:creationId xmlns:a16="http://schemas.microsoft.com/office/drawing/2014/main" id="{D825C07E-7F90-4F33-BB9E-4ECC0EBB69FA}"/>
                        </a:ext>
                      </a:extLst>
                    </p:cNvPr>
                    <p:cNvSpPr>
                      <a:spLocks noEditPoints="1"/>
                    </p:cNvSpPr>
                    <p:nvPr/>
                  </p:nvSpPr>
                  <p:spPr bwMode="auto">
                    <a:xfrm>
                      <a:off x="3444875" y="1917701"/>
                      <a:ext cx="38100" cy="19050"/>
                    </a:xfrm>
                    <a:custGeom>
                      <a:avLst/>
                      <a:gdLst>
                        <a:gd name="T0" fmla="*/ 6 w 24"/>
                        <a:gd name="T1" fmla="*/ 12 h 12"/>
                        <a:gd name="T2" fmla="*/ 0 w 24"/>
                        <a:gd name="T3" fmla="*/ 8 h 12"/>
                        <a:gd name="T4" fmla="*/ 18 w 24"/>
                        <a:gd name="T5" fmla="*/ 0 h 12"/>
                        <a:gd name="T6" fmla="*/ 24 w 24"/>
                        <a:gd name="T7" fmla="*/ 2 h 12"/>
                        <a:gd name="T8" fmla="*/ 6 w 24"/>
                        <a:gd name="T9" fmla="*/ 12 h 12"/>
                        <a:gd name="T10" fmla="*/ 6 w 24"/>
                        <a:gd name="T11" fmla="*/ 8 h 12"/>
                        <a:gd name="T12" fmla="*/ 6 w 24"/>
                        <a:gd name="T13" fmla="*/ 10 h 12"/>
                        <a:gd name="T14" fmla="*/ 18 w 24"/>
                        <a:gd name="T15" fmla="*/ 2 h 12"/>
                        <a:gd name="T16" fmla="*/ 18 w 24"/>
                        <a:gd name="T17" fmla="*/ 2 h 12"/>
                        <a:gd name="T18" fmla="*/ 6 w 24"/>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6" y="12"/>
                          </a:moveTo>
                          <a:lnTo>
                            <a:pt x="0" y="8"/>
                          </a:lnTo>
                          <a:lnTo>
                            <a:pt x="18" y="0"/>
                          </a:lnTo>
                          <a:lnTo>
                            <a:pt x="24" y="2"/>
                          </a:lnTo>
                          <a:lnTo>
                            <a:pt x="6" y="12"/>
                          </a:lnTo>
                          <a:close/>
                          <a:moveTo>
                            <a:pt x="6" y="8"/>
                          </a:moveTo>
                          <a:lnTo>
                            <a:pt x="6" y="10"/>
                          </a:lnTo>
                          <a:lnTo>
                            <a:pt x="18" y="2"/>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5" name="Freeform 329">
                      <a:extLst>
                        <a:ext uri="{FF2B5EF4-FFF2-40B4-BE49-F238E27FC236}">
                          <a16:creationId xmlns:a16="http://schemas.microsoft.com/office/drawing/2014/main" id="{4782C435-CACB-4215-A947-64D9EF2E2183}"/>
                        </a:ext>
                      </a:extLst>
                    </p:cNvPr>
                    <p:cNvSpPr>
                      <a:spLocks/>
                    </p:cNvSpPr>
                    <p:nvPr/>
                  </p:nvSpPr>
                  <p:spPr bwMode="auto">
                    <a:xfrm>
                      <a:off x="3476625" y="1901826"/>
                      <a:ext cx="44450" cy="25400"/>
                    </a:xfrm>
                    <a:custGeom>
                      <a:avLst/>
                      <a:gdLst>
                        <a:gd name="T0" fmla="*/ 0 w 28"/>
                        <a:gd name="T1" fmla="*/ 8 h 16"/>
                        <a:gd name="T2" fmla="*/ 14 w 28"/>
                        <a:gd name="T3" fmla="*/ 16 h 16"/>
                        <a:gd name="T4" fmla="*/ 28 w 28"/>
                        <a:gd name="T5" fmla="*/ 8 h 16"/>
                        <a:gd name="T6" fmla="*/ 16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4" y="16"/>
                          </a:lnTo>
                          <a:lnTo>
                            <a:pt x="28"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6" name="Freeform 330">
                      <a:extLst>
                        <a:ext uri="{FF2B5EF4-FFF2-40B4-BE49-F238E27FC236}">
                          <a16:creationId xmlns:a16="http://schemas.microsoft.com/office/drawing/2014/main" id="{EF51539C-27D6-4954-A3A0-AA8644A65D5A}"/>
                        </a:ext>
                      </a:extLst>
                    </p:cNvPr>
                    <p:cNvSpPr>
                      <a:spLocks noEditPoints="1"/>
                    </p:cNvSpPr>
                    <p:nvPr/>
                  </p:nvSpPr>
                  <p:spPr bwMode="auto">
                    <a:xfrm>
                      <a:off x="3473450" y="1901826"/>
                      <a:ext cx="53975" cy="28575"/>
                    </a:xfrm>
                    <a:custGeom>
                      <a:avLst/>
                      <a:gdLst>
                        <a:gd name="T0" fmla="*/ 16 w 34"/>
                        <a:gd name="T1" fmla="*/ 18 h 18"/>
                        <a:gd name="T2" fmla="*/ 0 w 34"/>
                        <a:gd name="T3" fmla="*/ 8 h 18"/>
                        <a:gd name="T4" fmla="*/ 18 w 34"/>
                        <a:gd name="T5" fmla="*/ 0 h 18"/>
                        <a:gd name="T6" fmla="*/ 34 w 34"/>
                        <a:gd name="T7" fmla="*/ 8 h 18"/>
                        <a:gd name="T8" fmla="*/ 16 w 34"/>
                        <a:gd name="T9" fmla="*/ 18 h 18"/>
                        <a:gd name="T10" fmla="*/ 4 w 34"/>
                        <a:gd name="T11" fmla="*/ 8 h 18"/>
                        <a:gd name="T12" fmla="*/ 16 w 34"/>
                        <a:gd name="T13" fmla="*/ 14 h 18"/>
                        <a:gd name="T14" fmla="*/ 28 w 34"/>
                        <a:gd name="T15" fmla="*/ 8 h 18"/>
                        <a:gd name="T16" fmla="*/ 18 w 34"/>
                        <a:gd name="T17" fmla="*/ 2 h 18"/>
                        <a:gd name="T18" fmla="*/ 4 w 34"/>
                        <a:gd name="T1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8">
                          <a:moveTo>
                            <a:pt x="16" y="18"/>
                          </a:moveTo>
                          <a:lnTo>
                            <a:pt x="0" y="8"/>
                          </a:lnTo>
                          <a:lnTo>
                            <a:pt x="18" y="0"/>
                          </a:lnTo>
                          <a:lnTo>
                            <a:pt x="34" y="8"/>
                          </a:lnTo>
                          <a:lnTo>
                            <a:pt x="16" y="18"/>
                          </a:lnTo>
                          <a:close/>
                          <a:moveTo>
                            <a:pt x="4" y="8"/>
                          </a:moveTo>
                          <a:lnTo>
                            <a:pt x="16" y="14"/>
                          </a:lnTo>
                          <a:lnTo>
                            <a:pt x="28" y="8"/>
                          </a:lnTo>
                          <a:lnTo>
                            <a:pt x="18" y="2"/>
                          </a:lnTo>
                          <a:lnTo>
                            <a:pt x="4"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7" name="Freeform 331">
                      <a:extLst>
                        <a:ext uri="{FF2B5EF4-FFF2-40B4-BE49-F238E27FC236}">
                          <a16:creationId xmlns:a16="http://schemas.microsoft.com/office/drawing/2014/main" id="{D505A907-D5FB-441B-BE37-12B90A8D9101}"/>
                        </a:ext>
                      </a:extLst>
                    </p:cNvPr>
                    <p:cNvSpPr>
                      <a:spLocks/>
                    </p:cNvSpPr>
                    <p:nvPr/>
                  </p:nvSpPr>
                  <p:spPr bwMode="auto">
                    <a:xfrm>
                      <a:off x="3476625" y="1901826"/>
                      <a:ext cx="28575" cy="15875"/>
                    </a:xfrm>
                    <a:custGeom>
                      <a:avLst/>
                      <a:gdLst>
                        <a:gd name="T0" fmla="*/ 0 w 18"/>
                        <a:gd name="T1" fmla="*/ 8 h 10"/>
                        <a:gd name="T2" fmla="*/ 4 w 18"/>
                        <a:gd name="T3" fmla="*/ 10 h 10"/>
                        <a:gd name="T4" fmla="*/ 18 w 18"/>
                        <a:gd name="T5" fmla="*/ 2 h 10"/>
                        <a:gd name="T6" fmla="*/ 16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4" y="10"/>
                          </a:lnTo>
                          <a:lnTo>
                            <a:pt x="18"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8" name="Freeform 332">
                      <a:extLst>
                        <a:ext uri="{FF2B5EF4-FFF2-40B4-BE49-F238E27FC236}">
                          <a16:creationId xmlns:a16="http://schemas.microsoft.com/office/drawing/2014/main" id="{4CC8ED19-6E6E-49BC-BD7F-11D8C54B3E16}"/>
                        </a:ext>
                      </a:extLst>
                    </p:cNvPr>
                    <p:cNvSpPr>
                      <a:spLocks noEditPoints="1"/>
                    </p:cNvSpPr>
                    <p:nvPr/>
                  </p:nvSpPr>
                  <p:spPr bwMode="auto">
                    <a:xfrm>
                      <a:off x="3473450" y="1901826"/>
                      <a:ext cx="38100" cy="19050"/>
                    </a:xfrm>
                    <a:custGeom>
                      <a:avLst/>
                      <a:gdLst>
                        <a:gd name="T0" fmla="*/ 6 w 24"/>
                        <a:gd name="T1" fmla="*/ 12 h 12"/>
                        <a:gd name="T2" fmla="*/ 0 w 24"/>
                        <a:gd name="T3" fmla="*/ 8 h 12"/>
                        <a:gd name="T4" fmla="*/ 18 w 24"/>
                        <a:gd name="T5" fmla="*/ 0 h 12"/>
                        <a:gd name="T6" fmla="*/ 24 w 24"/>
                        <a:gd name="T7" fmla="*/ 2 h 12"/>
                        <a:gd name="T8" fmla="*/ 6 w 24"/>
                        <a:gd name="T9" fmla="*/ 12 h 12"/>
                        <a:gd name="T10" fmla="*/ 4 w 24"/>
                        <a:gd name="T11" fmla="*/ 8 h 12"/>
                        <a:gd name="T12" fmla="*/ 6 w 24"/>
                        <a:gd name="T13" fmla="*/ 10 h 12"/>
                        <a:gd name="T14" fmla="*/ 18 w 24"/>
                        <a:gd name="T15" fmla="*/ 2 h 12"/>
                        <a:gd name="T16" fmla="*/ 18 w 24"/>
                        <a:gd name="T17" fmla="*/ 2 h 12"/>
                        <a:gd name="T18" fmla="*/ 4 w 24"/>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6" y="12"/>
                          </a:moveTo>
                          <a:lnTo>
                            <a:pt x="0" y="8"/>
                          </a:lnTo>
                          <a:lnTo>
                            <a:pt x="18" y="0"/>
                          </a:lnTo>
                          <a:lnTo>
                            <a:pt x="24" y="2"/>
                          </a:lnTo>
                          <a:lnTo>
                            <a:pt x="6" y="12"/>
                          </a:lnTo>
                          <a:close/>
                          <a:moveTo>
                            <a:pt x="4" y="8"/>
                          </a:moveTo>
                          <a:lnTo>
                            <a:pt x="6" y="10"/>
                          </a:lnTo>
                          <a:lnTo>
                            <a:pt x="18" y="2"/>
                          </a:lnTo>
                          <a:lnTo>
                            <a:pt x="18" y="2"/>
                          </a:lnTo>
                          <a:lnTo>
                            <a:pt x="4"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9" name="Freeform 333">
                      <a:extLst>
                        <a:ext uri="{FF2B5EF4-FFF2-40B4-BE49-F238E27FC236}">
                          <a16:creationId xmlns:a16="http://schemas.microsoft.com/office/drawing/2014/main" id="{C25F1E82-1728-42E7-AAD0-CD4A18A55E86}"/>
                        </a:ext>
                      </a:extLst>
                    </p:cNvPr>
                    <p:cNvSpPr>
                      <a:spLocks/>
                    </p:cNvSpPr>
                    <p:nvPr/>
                  </p:nvSpPr>
                  <p:spPr bwMode="auto">
                    <a:xfrm>
                      <a:off x="3505200" y="1885951"/>
                      <a:ext cx="44450" cy="25400"/>
                    </a:xfrm>
                    <a:custGeom>
                      <a:avLst/>
                      <a:gdLst>
                        <a:gd name="T0" fmla="*/ 0 w 28"/>
                        <a:gd name="T1" fmla="*/ 8 h 16"/>
                        <a:gd name="T2" fmla="*/ 12 w 28"/>
                        <a:gd name="T3" fmla="*/ 16 h 16"/>
                        <a:gd name="T4" fmla="*/ 28 w 28"/>
                        <a:gd name="T5" fmla="*/ 8 h 16"/>
                        <a:gd name="T6" fmla="*/ 14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2" y="16"/>
                          </a:lnTo>
                          <a:lnTo>
                            <a:pt x="28" y="8"/>
                          </a:lnTo>
                          <a:lnTo>
                            <a:pt x="14"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0" name="Freeform 334">
                      <a:extLst>
                        <a:ext uri="{FF2B5EF4-FFF2-40B4-BE49-F238E27FC236}">
                          <a16:creationId xmlns:a16="http://schemas.microsoft.com/office/drawing/2014/main" id="{384133C6-266D-4D99-A9AC-D72D20C477AD}"/>
                        </a:ext>
                      </a:extLst>
                    </p:cNvPr>
                    <p:cNvSpPr>
                      <a:spLocks noEditPoints="1"/>
                    </p:cNvSpPr>
                    <p:nvPr/>
                  </p:nvSpPr>
                  <p:spPr bwMode="auto">
                    <a:xfrm>
                      <a:off x="3498850" y="1885951"/>
                      <a:ext cx="53975" cy="28575"/>
                    </a:xfrm>
                    <a:custGeom>
                      <a:avLst/>
                      <a:gdLst>
                        <a:gd name="T0" fmla="*/ 16 w 34"/>
                        <a:gd name="T1" fmla="*/ 18 h 18"/>
                        <a:gd name="T2" fmla="*/ 0 w 34"/>
                        <a:gd name="T3" fmla="*/ 8 h 18"/>
                        <a:gd name="T4" fmla="*/ 18 w 34"/>
                        <a:gd name="T5" fmla="*/ 0 h 18"/>
                        <a:gd name="T6" fmla="*/ 34 w 34"/>
                        <a:gd name="T7" fmla="*/ 8 h 18"/>
                        <a:gd name="T8" fmla="*/ 16 w 34"/>
                        <a:gd name="T9" fmla="*/ 18 h 18"/>
                        <a:gd name="T10" fmla="*/ 6 w 34"/>
                        <a:gd name="T11" fmla="*/ 8 h 18"/>
                        <a:gd name="T12" fmla="*/ 16 w 34"/>
                        <a:gd name="T13" fmla="*/ 14 h 18"/>
                        <a:gd name="T14" fmla="*/ 30 w 34"/>
                        <a:gd name="T15" fmla="*/ 8 h 18"/>
                        <a:gd name="T16" fmla="*/ 18 w 34"/>
                        <a:gd name="T17" fmla="*/ 2 h 18"/>
                        <a:gd name="T18" fmla="*/ 6 w 34"/>
                        <a:gd name="T1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8">
                          <a:moveTo>
                            <a:pt x="16" y="18"/>
                          </a:moveTo>
                          <a:lnTo>
                            <a:pt x="0" y="8"/>
                          </a:lnTo>
                          <a:lnTo>
                            <a:pt x="18" y="0"/>
                          </a:lnTo>
                          <a:lnTo>
                            <a:pt x="34" y="8"/>
                          </a:lnTo>
                          <a:lnTo>
                            <a:pt x="16" y="18"/>
                          </a:lnTo>
                          <a:close/>
                          <a:moveTo>
                            <a:pt x="6" y="8"/>
                          </a:moveTo>
                          <a:lnTo>
                            <a:pt x="16" y="14"/>
                          </a:lnTo>
                          <a:lnTo>
                            <a:pt x="30" y="8"/>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1" name="Freeform 335">
                      <a:extLst>
                        <a:ext uri="{FF2B5EF4-FFF2-40B4-BE49-F238E27FC236}">
                          <a16:creationId xmlns:a16="http://schemas.microsoft.com/office/drawing/2014/main" id="{7A470934-E828-4E62-823E-28491A5E63E0}"/>
                        </a:ext>
                      </a:extLst>
                    </p:cNvPr>
                    <p:cNvSpPr>
                      <a:spLocks/>
                    </p:cNvSpPr>
                    <p:nvPr/>
                  </p:nvSpPr>
                  <p:spPr bwMode="auto">
                    <a:xfrm>
                      <a:off x="3505200" y="1885951"/>
                      <a:ext cx="28575" cy="15875"/>
                    </a:xfrm>
                    <a:custGeom>
                      <a:avLst/>
                      <a:gdLst>
                        <a:gd name="T0" fmla="*/ 0 w 18"/>
                        <a:gd name="T1" fmla="*/ 8 h 10"/>
                        <a:gd name="T2" fmla="*/ 2 w 18"/>
                        <a:gd name="T3" fmla="*/ 10 h 10"/>
                        <a:gd name="T4" fmla="*/ 18 w 18"/>
                        <a:gd name="T5" fmla="*/ 2 h 10"/>
                        <a:gd name="T6" fmla="*/ 14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2" y="10"/>
                          </a:lnTo>
                          <a:lnTo>
                            <a:pt x="18" y="2"/>
                          </a:lnTo>
                          <a:lnTo>
                            <a:pt x="14"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2" name="Freeform 336">
                      <a:extLst>
                        <a:ext uri="{FF2B5EF4-FFF2-40B4-BE49-F238E27FC236}">
                          <a16:creationId xmlns:a16="http://schemas.microsoft.com/office/drawing/2014/main" id="{B857D727-AC04-482E-BC0A-1F8C2B887BFC}"/>
                        </a:ext>
                      </a:extLst>
                    </p:cNvPr>
                    <p:cNvSpPr>
                      <a:spLocks noEditPoints="1"/>
                    </p:cNvSpPr>
                    <p:nvPr/>
                  </p:nvSpPr>
                  <p:spPr bwMode="auto">
                    <a:xfrm>
                      <a:off x="3498850" y="1885951"/>
                      <a:ext cx="38100" cy="19050"/>
                    </a:xfrm>
                    <a:custGeom>
                      <a:avLst/>
                      <a:gdLst>
                        <a:gd name="T0" fmla="*/ 6 w 24"/>
                        <a:gd name="T1" fmla="*/ 12 h 12"/>
                        <a:gd name="T2" fmla="*/ 0 w 24"/>
                        <a:gd name="T3" fmla="*/ 8 h 12"/>
                        <a:gd name="T4" fmla="*/ 18 w 24"/>
                        <a:gd name="T5" fmla="*/ 0 h 12"/>
                        <a:gd name="T6" fmla="*/ 24 w 24"/>
                        <a:gd name="T7" fmla="*/ 2 h 12"/>
                        <a:gd name="T8" fmla="*/ 6 w 24"/>
                        <a:gd name="T9" fmla="*/ 12 h 12"/>
                        <a:gd name="T10" fmla="*/ 6 w 24"/>
                        <a:gd name="T11" fmla="*/ 8 h 12"/>
                        <a:gd name="T12" fmla="*/ 6 w 24"/>
                        <a:gd name="T13" fmla="*/ 10 h 12"/>
                        <a:gd name="T14" fmla="*/ 18 w 24"/>
                        <a:gd name="T15" fmla="*/ 2 h 12"/>
                        <a:gd name="T16" fmla="*/ 18 w 24"/>
                        <a:gd name="T17" fmla="*/ 2 h 12"/>
                        <a:gd name="T18" fmla="*/ 6 w 24"/>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6" y="12"/>
                          </a:moveTo>
                          <a:lnTo>
                            <a:pt x="0" y="8"/>
                          </a:lnTo>
                          <a:lnTo>
                            <a:pt x="18" y="0"/>
                          </a:lnTo>
                          <a:lnTo>
                            <a:pt x="24" y="2"/>
                          </a:lnTo>
                          <a:lnTo>
                            <a:pt x="6" y="12"/>
                          </a:lnTo>
                          <a:close/>
                          <a:moveTo>
                            <a:pt x="6" y="8"/>
                          </a:moveTo>
                          <a:lnTo>
                            <a:pt x="6" y="10"/>
                          </a:lnTo>
                          <a:lnTo>
                            <a:pt x="18" y="2"/>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3" name="Freeform 337">
                      <a:extLst>
                        <a:ext uri="{FF2B5EF4-FFF2-40B4-BE49-F238E27FC236}">
                          <a16:creationId xmlns:a16="http://schemas.microsoft.com/office/drawing/2014/main" id="{1ACCB5ED-F9C7-4A36-9A09-75D51D8F30BF}"/>
                        </a:ext>
                      </a:extLst>
                    </p:cNvPr>
                    <p:cNvSpPr>
                      <a:spLocks/>
                    </p:cNvSpPr>
                    <p:nvPr/>
                  </p:nvSpPr>
                  <p:spPr bwMode="auto">
                    <a:xfrm>
                      <a:off x="3530600" y="1870076"/>
                      <a:ext cx="47625" cy="25400"/>
                    </a:xfrm>
                    <a:custGeom>
                      <a:avLst/>
                      <a:gdLst>
                        <a:gd name="T0" fmla="*/ 0 w 30"/>
                        <a:gd name="T1" fmla="*/ 10 h 16"/>
                        <a:gd name="T2" fmla="*/ 14 w 30"/>
                        <a:gd name="T3" fmla="*/ 16 h 16"/>
                        <a:gd name="T4" fmla="*/ 30 w 30"/>
                        <a:gd name="T5" fmla="*/ 8 h 16"/>
                        <a:gd name="T6" fmla="*/ 16 w 30"/>
                        <a:gd name="T7" fmla="*/ 0 h 16"/>
                        <a:gd name="T8" fmla="*/ 0 w 30"/>
                        <a:gd name="T9" fmla="*/ 10 h 16"/>
                      </a:gdLst>
                      <a:ahLst/>
                      <a:cxnLst>
                        <a:cxn ang="0">
                          <a:pos x="T0" y="T1"/>
                        </a:cxn>
                        <a:cxn ang="0">
                          <a:pos x="T2" y="T3"/>
                        </a:cxn>
                        <a:cxn ang="0">
                          <a:pos x="T4" y="T5"/>
                        </a:cxn>
                        <a:cxn ang="0">
                          <a:pos x="T6" y="T7"/>
                        </a:cxn>
                        <a:cxn ang="0">
                          <a:pos x="T8" y="T9"/>
                        </a:cxn>
                      </a:cxnLst>
                      <a:rect l="0" t="0" r="r" b="b"/>
                      <a:pathLst>
                        <a:path w="30" h="16">
                          <a:moveTo>
                            <a:pt x="0" y="10"/>
                          </a:moveTo>
                          <a:lnTo>
                            <a:pt x="14" y="16"/>
                          </a:lnTo>
                          <a:lnTo>
                            <a:pt x="30" y="8"/>
                          </a:lnTo>
                          <a:lnTo>
                            <a:pt x="16" y="0"/>
                          </a:lnTo>
                          <a:lnTo>
                            <a:pt x="0" y="10"/>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4" name="Freeform 338">
                      <a:extLst>
                        <a:ext uri="{FF2B5EF4-FFF2-40B4-BE49-F238E27FC236}">
                          <a16:creationId xmlns:a16="http://schemas.microsoft.com/office/drawing/2014/main" id="{8C2C9708-BAAF-4288-9562-09F4683BD25B}"/>
                        </a:ext>
                      </a:extLst>
                    </p:cNvPr>
                    <p:cNvSpPr>
                      <a:spLocks noEditPoints="1"/>
                    </p:cNvSpPr>
                    <p:nvPr/>
                  </p:nvSpPr>
                  <p:spPr bwMode="auto">
                    <a:xfrm>
                      <a:off x="3527425" y="1870076"/>
                      <a:ext cx="53975" cy="28575"/>
                    </a:xfrm>
                    <a:custGeom>
                      <a:avLst/>
                      <a:gdLst>
                        <a:gd name="T0" fmla="*/ 16 w 34"/>
                        <a:gd name="T1" fmla="*/ 18 h 18"/>
                        <a:gd name="T2" fmla="*/ 0 w 34"/>
                        <a:gd name="T3" fmla="*/ 10 h 18"/>
                        <a:gd name="T4" fmla="*/ 18 w 34"/>
                        <a:gd name="T5" fmla="*/ 0 h 18"/>
                        <a:gd name="T6" fmla="*/ 34 w 34"/>
                        <a:gd name="T7" fmla="*/ 8 h 18"/>
                        <a:gd name="T8" fmla="*/ 16 w 34"/>
                        <a:gd name="T9" fmla="*/ 18 h 18"/>
                        <a:gd name="T10" fmla="*/ 6 w 34"/>
                        <a:gd name="T11" fmla="*/ 8 h 18"/>
                        <a:gd name="T12" fmla="*/ 16 w 34"/>
                        <a:gd name="T13" fmla="*/ 14 h 18"/>
                        <a:gd name="T14" fmla="*/ 28 w 34"/>
                        <a:gd name="T15" fmla="*/ 8 h 18"/>
                        <a:gd name="T16" fmla="*/ 18 w 34"/>
                        <a:gd name="T17" fmla="*/ 2 h 18"/>
                        <a:gd name="T18" fmla="*/ 6 w 34"/>
                        <a:gd name="T1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8">
                          <a:moveTo>
                            <a:pt x="16" y="18"/>
                          </a:moveTo>
                          <a:lnTo>
                            <a:pt x="0" y="10"/>
                          </a:lnTo>
                          <a:lnTo>
                            <a:pt x="18" y="0"/>
                          </a:lnTo>
                          <a:lnTo>
                            <a:pt x="34" y="8"/>
                          </a:lnTo>
                          <a:lnTo>
                            <a:pt x="16" y="18"/>
                          </a:lnTo>
                          <a:close/>
                          <a:moveTo>
                            <a:pt x="6" y="8"/>
                          </a:moveTo>
                          <a:lnTo>
                            <a:pt x="16" y="14"/>
                          </a:lnTo>
                          <a:lnTo>
                            <a:pt x="28" y="8"/>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5" name="Freeform 339">
                      <a:extLst>
                        <a:ext uri="{FF2B5EF4-FFF2-40B4-BE49-F238E27FC236}">
                          <a16:creationId xmlns:a16="http://schemas.microsoft.com/office/drawing/2014/main" id="{C9D1A97D-9790-4BEF-997E-3DB6C5F0DC7B}"/>
                        </a:ext>
                      </a:extLst>
                    </p:cNvPr>
                    <p:cNvSpPr>
                      <a:spLocks/>
                    </p:cNvSpPr>
                    <p:nvPr/>
                  </p:nvSpPr>
                  <p:spPr bwMode="auto">
                    <a:xfrm>
                      <a:off x="3530600" y="1870076"/>
                      <a:ext cx="28575" cy="15875"/>
                    </a:xfrm>
                    <a:custGeom>
                      <a:avLst/>
                      <a:gdLst>
                        <a:gd name="T0" fmla="*/ 0 w 18"/>
                        <a:gd name="T1" fmla="*/ 10 h 10"/>
                        <a:gd name="T2" fmla="*/ 4 w 18"/>
                        <a:gd name="T3" fmla="*/ 10 h 10"/>
                        <a:gd name="T4" fmla="*/ 18 w 18"/>
                        <a:gd name="T5" fmla="*/ 2 h 10"/>
                        <a:gd name="T6" fmla="*/ 16 w 18"/>
                        <a:gd name="T7" fmla="*/ 0 h 10"/>
                        <a:gd name="T8" fmla="*/ 0 w 18"/>
                        <a:gd name="T9" fmla="*/ 10 h 10"/>
                      </a:gdLst>
                      <a:ahLst/>
                      <a:cxnLst>
                        <a:cxn ang="0">
                          <a:pos x="T0" y="T1"/>
                        </a:cxn>
                        <a:cxn ang="0">
                          <a:pos x="T2" y="T3"/>
                        </a:cxn>
                        <a:cxn ang="0">
                          <a:pos x="T4" y="T5"/>
                        </a:cxn>
                        <a:cxn ang="0">
                          <a:pos x="T6" y="T7"/>
                        </a:cxn>
                        <a:cxn ang="0">
                          <a:pos x="T8" y="T9"/>
                        </a:cxn>
                      </a:cxnLst>
                      <a:rect l="0" t="0" r="r" b="b"/>
                      <a:pathLst>
                        <a:path w="18" h="10">
                          <a:moveTo>
                            <a:pt x="0" y="10"/>
                          </a:moveTo>
                          <a:lnTo>
                            <a:pt x="4" y="10"/>
                          </a:lnTo>
                          <a:lnTo>
                            <a:pt x="18" y="2"/>
                          </a:lnTo>
                          <a:lnTo>
                            <a:pt x="16" y="0"/>
                          </a:lnTo>
                          <a:lnTo>
                            <a:pt x="0" y="10"/>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6" name="Freeform 340">
                      <a:extLst>
                        <a:ext uri="{FF2B5EF4-FFF2-40B4-BE49-F238E27FC236}">
                          <a16:creationId xmlns:a16="http://schemas.microsoft.com/office/drawing/2014/main" id="{F4AA1A47-8A6B-44FE-BA91-FDC18D9FB050}"/>
                        </a:ext>
                      </a:extLst>
                    </p:cNvPr>
                    <p:cNvSpPr>
                      <a:spLocks noEditPoints="1"/>
                    </p:cNvSpPr>
                    <p:nvPr/>
                  </p:nvSpPr>
                  <p:spPr bwMode="auto">
                    <a:xfrm>
                      <a:off x="3527425" y="1870076"/>
                      <a:ext cx="38100" cy="19050"/>
                    </a:xfrm>
                    <a:custGeom>
                      <a:avLst/>
                      <a:gdLst>
                        <a:gd name="T0" fmla="*/ 6 w 24"/>
                        <a:gd name="T1" fmla="*/ 12 h 12"/>
                        <a:gd name="T2" fmla="*/ 0 w 24"/>
                        <a:gd name="T3" fmla="*/ 10 h 12"/>
                        <a:gd name="T4" fmla="*/ 18 w 24"/>
                        <a:gd name="T5" fmla="*/ 0 h 12"/>
                        <a:gd name="T6" fmla="*/ 24 w 24"/>
                        <a:gd name="T7" fmla="*/ 2 h 12"/>
                        <a:gd name="T8" fmla="*/ 6 w 24"/>
                        <a:gd name="T9" fmla="*/ 12 h 12"/>
                        <a:gd name="T10" fmla="*/ 6 w 24"/>
                        <a:gd name="T11" fmla="*/ 8 h 12"/>
                        <a:gd name="T12" fmla="*/ 6 w 24"/>
                        <a:gd name="T13" fmla="*/ 10 h 12"/>
                        <a:gd name="T14" fmla="*/ 18 w 24"/>
                        <a:gd name="T15" fmla="*/ 2 h 12"/>
                        <a:gd name="T16" fmla="*/ 18 w 24"/>
                        <a:gd name="T17" fmla="*/ 2 h 12"/>
                        <a:gd name="T18" fmla="*/ 6 w 24"/>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6" y="12"/>
                          </a:moveTo>
                          <a:lnTo>
                            <a:pt x="0" y="10"/>
                          </a:lnTo>
                          <a:lnTo>
                            <a:pt x="18" y="0"/>
                          </a:lnTo>
                          <a:lnTo>
                            <a:pt x="24" y="2"/>
                          </a:lnTo>
                          <a:lnTo>
                            <a:pt x="6" y="12"/>
                          </a:lnTo>
                          <a:close/>
                          <a:moveTo>
                            <a:pt x="6" y="8"/>
                          </a:moveTo>
                          <a:lnTo>
                            <a:pt x="6" y="10"/>
                          </a:lnTo>
                          <a:lnTo>
                            <a:pt x="18" y="2"/>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7" name="Freeform 341">
                      <a:extLst>
                        <a:ext uri="{FF2B5EF4-FFF2-40B4-BE49-F238E27FC236}">
                          <a16:creationId xmlns:a16="http://schemas.microsoft.com/office/drawing/2014/main" id="{25173AE4-0EC5-4600-96C3-8A8831BCF512}"/>
                        </a:ext>
                      </a:extLst>
                    </p:cNvPr>
                    <p:cNvSpPr>
                      <a:spLocks/>
                    </p:cNvSpPr>
                    <p:nvPr/>
                  </p:nvSpPr>
                  <p:spPr bwMode="auto">
                    <a:xfrm>
                      <a:off x="3419475" y="1962151"/>
                      <a:ext cx="44450" cy="25400"/>
                    </a:xfrm>
                    <a:custGeom>
                      <a:avLst/>
                      <a:gdLst>
                        <a:gd name="T0" fmla="*/ 0 w 28"/>
                        <a:gd name="T1" fmla="*/ 8 h 16"/>
                        <a:gd name="T2" fmla="*/ 12 w 28"/>
                        <a:gd name="T3" fmla="*/ 16 h 16"/>
                        <a:gd name="T4" fmla="*/ 28 w 28"/>
                        <a:gd name="T5" fmla="*/ 8 h 16"/>
                        <a:gd name="T6" fmla="*/ 14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2" y="16"/>
                          </a:lnTo>
                          <a:lnTo>
                            <a:pt x="28" y="8"/>
                          </a:lnTo>
                          <a:lnTo>
                            <a:pt x="14"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8" name="Freeform 342">
                      <a:extLst>
                        <a:ext uri="{FF2B5EF4-FFF2-40B4-BE49-F238E27FC236}">
                          <a16:creationId xmlns:a16="http://schemas.microsoft.com/office/drawing/2014/main" id="{789C1069-63E7-4583-9E1C-8739F36EBEC2}"/>
                        </a:ext>
                      </a:extLst>
                    </p:cNvPr>
                    <p:cNvSpPr>
                      <a:spLocks noEditPoints="1"/>
                    </p:cNvSpPr>
                    <p:nvPr/>
                  </p:nvSpPr>
                  <p:spPr bwMode="auto">
                    <a:xfrm>
                      <a:off x="3413125" y="1958976"/>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6 w 34"/>
                        <a:gd name="T11" fmla="*/ 10 h 20"/>
                        <a:gd name="T12" fmla="*/ 16 w 34"/>
                        <a:gd name="T13" fmla="*/ 16 h 20"/>
                        <a:gd name="T14" fmla="*/ 28 w 34"/>
                        <a:gd name="T15" fmla="*/ 10 h 20"/>
                        <a:gd name="T16" fmla="*/ 18 w 34"/>
                        <a:gd name="T17" fmla="*/ 4 h 20"/>
                        <a:gd name="T18" fmla="*/ 6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6" y="10"/>
                          </a:moveTo>
                          <a:lnTo>
                            <a:pt x="16" y="16"/>
                          </a:lnTo>
                          <a:lnTo>
                            <a:pt x="28"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9" name="Freeform 343">
                      <a:extLst>
                        <a:ext uri="{FF2B5EF4-FFF2-40B4-BE49-F238E27FC236}">
                          <a16:creationId xmlns:a16="http://schemas.microsoft.com/office/drawing/2014/main" id="{052AA0FD-4B03-4C73-BC51-A5BF6C3BB600}"/>
                        </a:ext>
                      </a:extLst>
                    </p:cNvPr>
                    <p:cNvSpPr>
                      <a:spLocks/>
                    </p:cNvSpPr>
                    <p:nvPr/>
                  </p:nvSpPr>
                  <p:spPr bwMode="auto">
                    <a:xfrm>
                      <a:off x="3419475" y="1962151"/>
                      <a:ext cx="28575" cy="15875"/>
                    </a:xfrm>
                    <a:custGeom>
                      <a:avLst/>
                      <a:gdLst>
                        <a:gd name="T0" fmla="*/ 0 w 18"/>
                        <a:gd name="T1" fmla="*/ 8 h 10"/>
                        <a:gd name="T2" fmla="*/ 2 w 18"/>
                        <a:gd name="T3" fmla="*/ 10 h 10"/>
                        <a:gd name="T4" fmla="*/ 18 w 18"/>
                        <a:gd name="T5" fmla="*/ 2 h 10"/>
                        <a:gd name="T6" fmla="*/ 14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2" y="10"/>
                          </a:lnTo>
                          <a:lnTo>
                            <a:pt x="18" y="2"/>
                          </a:lnTo>
                          <a:lnTo>
                            <a:pt x="14"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0" name="Freeform 344">
                      <a:extLst>
                        <a:ext uri="{FF2B5EF4-FFF2-40B4-BE49-F238E27FC236}">
                          <a16:creationId xmlns:a16="http://schemas.microsoft.com/office/drawing/2014/main" id="{85A5D3A7-1420-49A8-9A53-C70322EF578E}"/>
                        </a:ext>
                      </a:extLst>
                    </p:cNvPr>
                    <p:cNvSpPr>
                      <a:spLocks noEditPoints="1"/>
                    </p:cNvSpPr>
                    <p:nvPr/>
                  </p:nvSpPr>
                  <p:spPr bwMode="auto">
                    <a:xfrm>
                      <a:off x="3413125" y="1962151"/>
                      <a:ext cx="38100" cy="19050"/>
                    </a:xfrm>
                    <a:custGeom>
                      <a:avLst/>
                      <a:gdLst>
                        <a:gd name="T0" fmla="*/ 6 w 24"/>
                        <a:gd name="T1" fmla="*/ 12 h 12"/>
                        <a:gd name="T2" fmla="*/ 0 w 24"/>
                        <a:gd name="T3" fmla="*/ 8 h 12"/>
                        <a:gd name="T4" fmla="*/ 18 w 24"/>
                        <a:gd name="T5" fmla="*/ 0 h 12"/>
                        <a:gd name="T6" fmla="*/ 24 w 24"/>
                        <a:gd name="T7" fmla="*/ 2 h 12"/>
                        <a:gd name="T8" fmla="*/ 6 w 24"/>
                        <a:gd name="T9" fmla="*/ 12 h 12"/>
                        <a:gd name="T10" fmla="*/ 6 w 24"/>
                        <a:gd name="T11" fmla="*/ 8 h 12"/>
                        <a:gd name="T12" fmla="*/ 6 w 24"/>
                        <a:gd name="T13" fmla="*/ 8 h 12"/>
                        <a:gd name="T14" fmla="*/ 18 w 24"/>
                        <a:gd name="T15" fmla="*/ 2 h 12"/>
                        <a:gd name="T16" fmla="*/ 18 w 24"/>
                        <a:gd name="T17" fmla="*/ 2 h 12"/>
                        <a:gd name="T18" fmla="*/ 6 w 24"/>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6" y="12"/>
                          </a:moveTo>
                          <a:lnTo>
                            <a:pt x="0" y="8"/>
                          </a:lnTo>
                          <a:lnTo>
                            <a:pt x="18" y="0"/>
                          </a:lnTo>
                          <a:lnTo>
                            <a:pt x="24" y="2"/>
                          </a:lnTo>
                          <a:lnTo>
                            <a:pt x="6" y="12"/>
                          </a:lnTo>
                          <a:close/>
                          <a:moveTo>
                            <a:pt x="6" y="8"/>
                          </a:moveTo>
                          <a:lnTo>
                            <a:pt x="6" y="8"/>
                          </a:lnTo>
                          <a:lnTo>
                            <a:pt x="18" y="2"/>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1" name="Freeform 345">
                      <a:extLst>
                        <a:ext uri="{FF2B5EF4-FFF2-40B4-BE49-F238E27FC236}">
                          <a16:creationId xmlns:a16="http://schemas.microsoft.com/office/drawing/2014/main" id="{0AF57035-2560-4032-A2CE-968A49774F78}"/>
                        </a:ext>
                      </a:extLst>
                    </p:cNvPr>
                    <p:cNvSpPr>
                      <a:spLocks/>
                    </p:cNvSpPr>
                    <p:nvPr/>
                  </p:nvSpPr>
                  <p:spPr bwMode="auto">
                    <a:xfrm>
                      <a:off x="3444875" y="1946276"/>
                      <a:ext cx="44450" cy="25400"/>
                    </a:xfrm>
                    <a:custGeom>
                      <a:avLst/>
                      <a:gdLst>
                        <a:gd name="T0" fmla="*/ 0 w 28"/>
                        <a:gd name="T1" fmla="*/ 8 h 16"/>
                        <a:gd name="T2" fmla="*/ 14 w 28"/>
                        <a:gd name="T3" fmla="*/ 16 h 16"/>
                        <a:gd name="T4" fmla="*/ 28 w 28"/>
                        <a:gd name="T5" fmla="*/ 8 h 16"/>
                        <a:gd name="T6" fmla="*/ 16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4" y="16"/>
                          </a:lnTo>
                          <a:lnTo>
                            <a:pt x="28"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2" name="Freeform 346">
                      <a:extLst>
                        <a:ext uri="{FF2B5EF4-FFF2-40B4-BE49-F238E27FC236}">
                          <a16:creationId xmlns:a16="http://schemas.microsoft.com/office/drawing/2014/main" id="{F4FC41DF-CE8D-4378-99C7-6D48F0C0CE2C}"/>
                        </a:ext>
                      </a:extLst>
                    </p:cNvPr>
                    <p:cNvSpPr>
                      <a:spLocks noEditPoints="1"/>
                    </p:cNvSpPr>
                    <p:nvPr/>
                  </p:nvSpPr>
                  <p:spPr bwMode="auto">
                    <a:xfrm>
                      <a:off x="3441700" y="1946276"/>
                      <a:ext cx="53975" cy="28575"/>
                    </a:xfrm>
                    <a:custGeom>
                      <a:avLst/>
                      <a:gdLst>
                        <a:gd name="T0" fmla="*/ 16 w 34"/>
                        <a:gd name="T1" fmla="*/ 18 h 18"/>
                        <a:gd name="T2" fmla="*/ 0 w 34"/>
                        <a:gd name="T3" fmla="*/ 8 h 18"/>
                        <a:gd name="T4" fmla="*/ 18 w 34"/>
                        <a:gd name="T5" fmla="*/ 0 h 18"/>
                        <a:gd name="T6" fmla="*/ 34 w 34"/>
                        <a:gd name="T7" fmla="*/ 8 h 18"/>
                        <a:gd name="T8" fmla="*/ 16 w 34"/>
                        <a:gd name="T9" fmla="*/ 18 h 18"/>
                        <a:gd name="T10" fmla="*/ 6 w 34"/>
                        <a:gd name="T11" fmla="*/ 8 h 18"/>
                        <a:gd name="T12" fmla="*/ 16 w 34"/>
                        <a:gd name="T13" fmla="*/ 14 h 18"/>
                        <a:gd name="T14" fmla="*/ 28 w 34"/>
                        <a:gd name="T15" fmla="*/ 8 h 18"/>
                        <a:gd name="T16" fmla="*/ 18 w 34"/>
                        <a:gd name="T17" fmla="*/ 2 h 18"/>
                        <a:gd name="T18" fmla="*/ 6 w 34"/>
                        <a:gd name="T1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8">
                          <a:moveTo>
                            <a:pt x="16" y="18"/>
                          </a:moveTo>
                          <a:lnTo>
                            <a:pt x="0" y="8"/>
                          </a:lnTo>
                          <a:lnTo>
                            <a:pt x="18" y="0"/>
                          </a:lnTo>
                          <a:lnTo>
                            <a:pt x="34" y="8"/>
                          </a:lnTo>
                          <a:lnTo>
                            <a:pt x="16" y="18"/>
                          </a:lnTo>
                          <a:close/>
                          <a:moveTo>
                            <a:pt x="6" y="8"/>
                          </a:moveTo>
                          <a:lnTo>
                            <a:pt x="16" y="14"/>
                          </a:lnTo>
                          <a:lnTo>
                            <a:pt x="28" y="8"/>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3" name="Freeform 347">
                      <a:extLst>
                        <a:ext uri="{FF2B5EF4-FFF2-40B4-BE49-F238E27FC236}">
                          <a16:creationId xmlns:a16="http://schemas.microsoft.com/office/drawing/2014/main" id="{D9294C2D-DEBA-4601-806C-9F53F1826A97}"/>
                        </a:ext>
                      </a:extLst>
                    </p:cNvPr>
                    <p:cNvSpPr>
                      <a:spLocks/>
                    </p:cNvSpPr>
                    <p:nvPr/>
                  </p:nvSpPr>
                  <p:spPr bwMode="auto">
                    <a:xfrm>
                      <a:off x="3444875" y="1946276"/>
                      <a:ext cx="28575" cy="15875"/>
                    </a:xfrm>
                    <a:custGeom>
                      <a:avLst/>
                      <a:gdLst>
                        <a:gd name="T0" fmla="*/ 0 w 18"/>
                        <a:gd name="T1" fmla="*/ 8 h 10"/>
                        <a:gd name="T2" fmla="*/ 4 w 18"/>
                        <a:gd name="T3" fmla="*/ 10 h 10"/>
                        <a:gd name="T4" fmla="*/ 18 w 18"/>
                        <a:gd name="T5" fmla="*/ 2 h 10"/>
                        <a:gd name="T6" fmla="*/ 16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4" y="10"/>
                          </a:lnTo>
                          <a:lnTo>
                            <a:pt x="18"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4" name="Freeform 348">
                      <a:extLst>
                        <a:ext uri="{FF2B5EF4-FFF2-40B4-BE49-F238E27FC236}">
                          <a16:creationId xmlns:a16="http://schemas.microsoft.com/office/drawing/2014/main" id="{ABB59091-71C3-46F8-BFF3-6AFEEC487F87}"/>
                        </a:ext>
                      </a:extLst>
                    </p:cNvPr>
                    <p:cNvSpPr>
                      <a:spLocks noEditPoints="1"/>
                    </p:cNvSpPr>
                    <p:nvPr/>
                  </p:nvSpPr>
                  <p:spPr bwMode="auto">
                    <a:xfrm>
                      <a:off x="3441700" y="1946276"/>
                      <a:ext cx="38100" cy="19050"/>
                    </a:xfrm>
                    <a:custGeom>
                      <a:avLst/>
                      <a:gdLst>
                        <a:gd name="T0" fmla="*/ 6 w 24"/>
                        <a:gd name="T1" fmla="*/ 12 h 12"/>
                        <a:gd name="T2" fmla="*/ 0 w 24"/>
                        <a:gd name="T3" fmla="*/ 8 h 12"/>
                        <a:gd name="T4" fmla="*/ 18 w 24"/>
                        <a:gd name="T5" fmla="*/ 0 h 12"/>
                        <a:gd name="T6" fmla="*/ 24 w 24"/>
                        <a:gd name="T7" fmla="*/ 2 h 12"/>
                        <a:gd name="T8" fmla="*/ 6 w 24"/>
                        <a:gd name="T9" fmla="*/ 12 h 12"/>
                        <a:gd name="T10" fmla="*/ 6 w 24"/>
                        <a:gd name="T11" fmla="*/ 8 h 12"/>
                        <a:gd name="T12" fmla="*/ 6 w 24"/>
                        <a:gd name="T13" fmla="*/ 10 h 12"/>
                        <a:gd name="T14" fmla="*/ 18 w 24"/>
                        <a:gd name="T15" fmla="*/ 2 h 12"/>
                        <a:gd name="T16" fmla="*/ 18 w 24"/>
                        <a:gd name="T17" fmla="*/ 2 h 12"/>
                        <a:gd name="T18" fmla="*/ 6 w 24"/>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6" y="12"/>
                          </a:moveTo>
                          <a:lnTo>
                            <a:pt x="0" y="8"/>
                          </a:lnTo>
                          <a:lnTo>
                            <a:pt x="18" y="0"/>
                          </a:lnTo>
                          <a:lnTo>
                            <a:pt x="24" y="2"/>
                          </a:lnTo>
                          <a:lnTo>
                            <a:pt x="6" y="12"/>
                          </a:lnTo>
                          <a:close/>
                          <a:moveTo>
                            <a:pt x="6" y="8"/>
                          </a:moveTo>
                          <a:lnTo>
                            <a:pt x="6" y="10"/>
                          </a:lnTo>
                          <a:lnTo>
                            <a:pt x="18" y="2"/>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5" name="Freeform 349">
                      <a:extLst>
                        <a:ext uri="{FF2B5EF4-FFF2-40B4-BE49-F238E27FC236}">
                          <a16:creationId xmlns:a16="http://schemas.microsoft.com/office/drawing/2014/main" id="{872544FC-E064-410A-9849-86BAC836180F}"/>
                        </a:ext>
                      </a:extLst>
                    </p:cNvPr>
                    <p:cNvSpPr>
                      <a:spLocks/>
                    </p:cNvSpPr>
                    <p:nvPr/>
                  </p:nvSpPr>
                  <p:spPr bwMode="auto">
                    <a:xfrm>
                      <a:off x="3473450" y="1930401"/>
                      <a:ext cx="47625" cy="25400"/>
                    </a:xfrm>
                    <a:custGeom>
                      <a:avLst/>
                      <a:gdLst>
                        <a:gd name="T0" fmla="*/ 0 w 30"/>
                        <a:gd name="T1" fmla="*/ 8 h 16"/>
                        <a:gd name="T2" fmla="*/ 14 w 30"/>
                        <a:gd name="T3" fmla="*/ 16 h 16"/>
                        <a:gd name="T4" fmla="*/ 30 w 30"/>
                        <a:gd name="T5" fmla="*/ 8 h 16"/>
                        <a:gd name="T6" fmla="*/ 16 w 30"/>
                        <a:gd name="T7" fmla="*/ 0 h 16"/>
                        <a:gd name="T8" fmla="*/ 0 w 30"/>
                        <a:gd name="T9" fmla="*/ 8 h 16"/>
                      </a:gdLst>
                      <a:ahLst/>
                      <a:cxnLst>
                        <a:cxn ang="0">
                          <a:pos x="T0" y="T1"/>
                        </a:cxn>
                        <a:cxn ang="0">
                          <a:pos x="T2" y="T3"/>
                        </a:cxn>
                        <a:cxn ang="0">
                          <a:pos x="T4" y="T5"/>
                        </a:cxn>
                        <a:cxn ang="0">
                          <a:pos x="T6" y="T7"/>
                        </a:cxn>
                        <a:cxn ang="0">
                          <a:pos x="T8" y="T9"/>
                        </a:cxn>
                      </a:cxnLst>
                      <a:rect l="0" t="0" r="r" b="b"/>
                      <a:pathLst>
                        <a:path w="30" h="16">
                          <a:moveTo>
                            <a:pt x="0" y="8"/>
                          </a:moveTo>
                          <a:lnTo>
                            <a:pt x="14" y="16"/>
                          </a:lnTo>
                          <a:lnTo>
                            <a:pt x="30"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6" name="Freeform 350">
                      <a:extLst>
                        <a:ext uri="{FF2B5EF4-FFF2-40B4-BE49-F238E27FC236}">
                          <a16:creationId xmlns:a16="http://schemas.microsoft.com/office/drawing/2014/main" id="{E031B612-EAB1-4F8C-BF8C-10C54F3F445B}"/>
                        </a:ext>
                      </a:extLst>
                    </p:cNvPr>
                    <p:cNvSpPr>
                      <a:spLocks noEditPoints="1"/>
                    </p:cNvSpPr>
                    <p:nvPr/>
                  </p:nvSpPr>
                  <p:spPr bwMode="auto">
                    <a:xfrm>
                      <a:off x="3470275" y="1927226"/>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6 w 34"/>
                        <a:gd name="T11" fmla="*/ 10 h 20"/>
                        <a:gd name="T12" fmla="*/ 16 w 34"/>
                        <a:gd name="T13" fmla="*/ 16 h 20"/>
                        <a:gd name="T14" fmla="*/ 28 w 34"/>
                        <a:gd name="T15" fmla="*/ 10 h 20"/>
                        <a:gd name="T16" fmla="*/ 18 w 34"/>
                        <a:gd name="T17" fmla="*/ 4 h 20"/>
                        <a:gd name="T18" fmla="*/ 6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6" y="10"/>
                          </a:moveTo>
                          <a:lnTo>
                            <a:pt x="16" y="16"/>
                          </a:lnTo>
                          <a:lnTo>
                            <a:pt x="28"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7" name="Freeform 351">
                      <a:extLst>
                        <a:ext uri="{FF2B5EF4-FFF2-40B4-BE49-F238E27FC236}">
                          <a16:creationId xmlns:a16="http://schemas.microsoft.com/office/drawing/2014/main" id="{B009C3AE-EAEF-425B-B2A9-F4E18E65403C}"/>
                        </a:ext>
                      </a:extLst>
                    </p:cNvPr>
                    <p:cNvSpPr>
                      <a:spLocks/>
                    </p:cNvSpPr>
                    <p:nvPr/>
                  </p:nvSpPr>
                  <p:spPr bwMode="auto">
                    <a:xfrm>
                      <a:off x="3473450" y="1930401"/>
                      <a:ext cx="31750" cy="15875"/>
                    </a:xfrm>
                    <a:custGeom>
                      <a:avLst/>
                      <a:gdLst>
                        <a:gd name="T0" fmla="*/ 0 w 20"/>
                        <a:gd name="T1" fmla="*/ 8 h 10"/>
                        <a:gd name="T2" fmla="*/ 4 w 20"/>
                        <a:gd name="T3" fmla="*/ 10 h 10"/>
                        <a:gd name="T4" fmla="*/ 20 w 20"/>
                        <a:gd name="T5" fmla="*/ 2 h 10"/>
                        <a:gd name="T6" fmla="*/ 16 w 20"/>
                        <a:gd name="T7" fmla="*/ 0 h 10"/>
                        <a:gd name="T8" fmla="*/ 0 w 20"/>
                        <a:gd name="T9" fmla="*/ 8 h 10"/>
                      </a:gdLst>
                      <a:ahLst/>
                      <a:cxnLst>
                        <a:cxn ang="0">
                          <a:pos x="T0" y="T1"/>
                        </a:cxn>
                        <a:cxn ang="0">
                          <a:pos x="T2" y="T3"/>
                        </a:cxn>
                        <a:cxn ang="0">
                          <a:pos x="T4" y="T5"/>
                        </a:cxn>
                        <a:cxn ang="0">
                          <a:pos x="T6" y="T7"/>
                        </a:cxn>
                        <a:cxn ang="0">
                          <a:pos x="T8" y="T9"/>
                        </a:cxn>
                      </a:cxnLst>
                      <a:rect l="0" t="0" r="r" b="b"/>
                      <a:pathLst>
                        <a:path w="20" h="10">
                          <a:moveTo>
                            <a:pt x="0" y="8"/>
                          </a:moveTo>
                          <a:lnTo>
                            <a:pt x="4" y="10"/>
                          </a:lnTo>
                          <a:lnTo>
                            <a:pt x="20"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8" name="Freeform 352">
                      <a:extLst>
                        <a:ext uri="{FF2B5EF4-FFF2-40B4-BE49-F238E27FC236}">
                          <a16:creationId xmlns:a16="http://schemas.microsoft.com/office/drawing/2014/main" id="{0D0B846B-BD10-4656-A158-34AE24C1A74B}"/>
                        </a:ext>
                      </a:extLst>
                    </p:cNvPr>
                    <p:cNvSpPr>
                      <a:spLocks noEditPoints="1"/>
                    </p:cNvSpPr>
                    <p:nvPr/>
                  </p:nvSpPr>
                  <p:spPr bwMode="auto">
                    <a:xfrm>
                      <a:off x="3470275" y="1927226"/>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18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18"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9" name="Freeform 353">
                      <a:extLst>
                        <a:ext uri="{FF2B5EF4-FFF2-40B4-BE49-F238E27FC236}">
                          <a16:creationId xmlns:a16="http://schemas.microsoft.com/office/drawing/2014/main" id="{070B6DD3-F552-43F2-9DF6-7E4D9EBCE103}"/>
                        </a:ext>
                      </a:extLst>
                    </p:cNvPr>
                    <p:cNvSpPr>
                      <a:spLocks/>
                    </p:cNvSpPr>
                    <p:nvPr/>
                  </p:nvSpPr>
                  <p:spPr bwMode="auto">
                    <a:xfrm>
                      <a:off x="3502025" y="1914526"/>
                      <a:ext cx="44450" cy="25400"/>
                    </a:xfrm>
                    <a:custGeom>
                      <a:avLst/>
                      <a:gdLst>
                        <a:gd name="T0" fmla="*/ 0 w 28"/>
                        <a:gd name="T1" fmla="*/ 8 h 16"/>
                        <a:gd name="T2" fmla="*/ 14 w 28"/>
                        <a:gd name="T3" fmla="*/ 16 h 16"/>
                        <a:gd name="T4" fmla="*/ 28 w 28"/>
                        <a:gd name="T5" fmla="*/ 8 h 16"/>
                        <a:gd name="T6" fmla="*/ 16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4" y="16"/>
                          </a:lnTo>
                          <a:lnTo>
                            <a:pt x="28"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0" name="Freeform 354">
                      <a:extLst>
                        <a:ext uri="{FF2B5EF4-FFF2-40B4-BE49-F238E27FC236}">
                          <a16:creationId xmlns:a16="http://schemas.microsoft.com/office/drawing/2014/main" id="{521F4411-FFAA-490E-9632-DF81A23F76C4}"/>
                        </a:ext>
                      </a:extLst>
                    </p:cNvPr>
                    <p:cNvSpPr>
                      <a:spLocks noEditPoints="1"/>
                    </p:cNvSpPr>
                    <p:nvPr/>
                  </p:nvSpPr>
                  <p:spPr bwMode="auto">
                    <a:xfrm>
                      <a:off x="3498850" y="1914526"/>
                      <a:ext cx="53975" cy="28575"/>
                    </a:xfrm>
                    <a:custGeom>
                      <a:avLst/>
                      <a:gdLst>
                        <a:gd name="T0" fmla="*/ 16 w 34"/>
                        <a:gd name="T1" fmla="*/ 18 h 18"/>
                        <a:gd name="T2" fmla="*/ 0 w 34"/>
                        <a:gd name="T3" fmla="*/ 8 h 18"/>
                        <a:gd name="T4" fmla="*/ 18 w 34"/>
                        <a:gd name="T5" fmla="*/ 0 h 18"/>
                        <a:gd name="T6" fmla="*/ 34 w 34"/>
                        <a:gd name="T7" fmla="*/ 8 h 18"/>
                        <a:gd name="T8" fmla="*/ 16 w 34"/>
                        <a:gd name="T9" fmla="*/ 18 h 18"/>
                        <a:gd name="T10" fmla="*/ 4 w 34"/>
                        <a:gd name="T11" fmla="*/ 8 h 18"/>
                        <a:gd name="T12" fmla="*/ 16 w 34"/>
                        <a:gd name="T13" fmla="*/ 14 h 18"/>
                        <a:gd name="T14" fmla="*/ 28 w 34"/>
                        <a:gd name="T15" fmla="*/ 8 h 18"/>
                        <a:gd name="T16" fmla="*/ 18 w 34"/>
                        <a:gd name="T17" fmla="*/ 2 h 18"/>
                        <a:gd name="T18" fmla="*/ 4 w 34"/>
                        <a:gd name="T1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8">
                          <a:moveTo>
                            <a:pt x="16" y="18"/>
                          </a:moveTo>
                          <a:lnTo>
                            <a:pt x="0" y="8"/>
                          </a:lnTo>
                          <a:lnTo>
                            <a:pt x="18" y="0"/>
                          </a:lnTo>
                          <a:lnTo>
                            <a:pt x="34" y="8"/>
                          </a:lnTo>
                          <a:lnTo>
                            <a:pt x="16" y="18"/>
                          </a:lnTo>
                          <a:close/>
                          <a:moveTo>
                            <a:pt x="4" y="8"/>
                          </a:moveTo>
                          <a:lnTo>
                            <a:pt x="16" y="14"/>
                          </a:lnTo>
                          <a:lnTo>
                            <a:pt x="28" y="8"/>
                          </a:lnTo>
                          <a:lnTo>
                            <a:pt x="18" y="2"/>
                          </a:lnTo>
                          <a:lnTo>
                            <a:pt x="4"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1" name="Freeform 355">
                      <a:extLst>
                        <a:ext uri="{FF2B5EF4-FFF2-40B4-BE49-F238E27FC236}">
                          <a16:creationId xmlns:a16="http://schemas.microsoft.com/office/drawing/2014/main" id="{DB004802-20D0-413B-B6BA-D64256F7E60D}"/>
                        </a:ext>
                      </a:extLst>
                    </p:cNvPr>
                    <p:cNvSpPr>
                      <a:spLocks/>
                    </p:cNvSpPr>
                    <p:nvPr/>
                  </p:nvSpPr>
                  <p:spPr bwMode="auto">
                    <a:xfrm>
                      <a:off x="3502025" y="1914526"/>
                      <a:ext cx="28575" cy="15875"/>
                    </a:xfrm>
                    <a:custGeom>
                      <a:avLst/>
                      <a:gdLst>
                        <a:gd name="T0" fmla="*/ 0 w 18"/>
                        <a:gd name="T1" fmla="*/ 8 h 10"/>
                        <a:gd name="T2" fmla="*/ 4 w 18"/>
                        <a:gd name="T3" fmla="*/ 10 h 10"/>
                        <a:gd name="T4" fmla="*/ 18 w 18"/>
                        <a:gd name="T5" fmla="*/ 2 h 10"/>
                        <a:gd name="T6" fmla="*/ 16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4" y="10"/>
                          </a:lnTo>
                          <a:lnTo>
                            <a:pt x="18"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2" name="Freeform 356">
                      <a:extLst>
                        <a:ext uri="{FF2B5EF4-FFF2-40B4-BE49-F238E27FC236}">
                          <a16:creationId xmlns:a16="http://schemas.microsoft.com/office/drawing/2014/main" id="{003AFEE8-8E3C-48A6-AE2A-0AD707D9FE74}"/>
                        </a:ext>
                      </a:extLst>
                    </p:cNvPr>
                    <p:cNvSpPr>
                      <a:spLocks noEditPoints="1"/>
                    </p:cNvSpPr>
                    <p:nvPr/>
                  </p:nvSpPr>
                  <p:spPr bwMode="auto">
                    <a:xfrm>
                      <a:off x="3498850" y="1914526"/>
                      <a:ext cx="38100" cy="19050"/>
                    </a:xfrm>
                    <a:custGeom>
                      <a:avLst/>
                      <a:gdLst>
                        <a:gd name="T0" fmla="*/ 6 w 24"/>
                        <a:gd name="T1" fmla="*/ 12 h 12"/>
                        <a:gd name="T2" fmla="*/ 0 w 24"/>
                        <a:gd name="T3" fmla="*/ 8 h 12"/>
                        <a:gd name="T4" fmla="*/ 18 w 24"/>
                        <a:gd name="T5" fmla="*/ 0 h 12"/>
                        <a:gd name="T6" fmla="*/ 24 w 24"/>
                        <a:gd name="T7" fmla="*/ 2 h 12"/>
                        <a:gd name="T8" fmla="*/ 6 w 24"/>
                        <a:gd name="T9" fmla="*/ 12 h 12"/>
                        <a:gd name="T10" fmla="*/ 4 w 24"/>
                        <a:gd name="T11" fmla="*/ 8 h 12"/>
                        <a:gd name="T12" fmla="*/ 6 w 24"/>
                        <a:gd name="T13" fmla="*/ 8 h 12"/>
                        <a:gd name="T14" fmla="*/ 18 w 24"/>
                        <a:gd name="T15" fmla="*/ 2 h 12"/>
                        <a:gd name="T16" fmla="*/ 18 w 24"/>
                        <a:gd name="T17" fmla="*/ 2 h 12"/>
                        <a:gd name="T18" fmla="*/ 4 w 24"/>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6" y="12"/>
                          </a:moveTo>
                          <a:lnTo>
                            <a:pt x="0" y="8"/>
                          </a:lnTo>
                          <a:lnTo>
                            <a:pt x="18" y="0"/>
                          </a:lnTo>
                          <a:lnTo>
                            <a:pt x="24" y="2"/>
                          </a:lnTo>
                          <a:lnTo>
                            <a:pt x="6" y="12"/>
                          </a:lnTo>
                          <a:close/>
                          <a:moveTo>
                            <a:pt x="4" y="8"/>
                          </a:moveTo>
                          <a:lnTo>
                            <a:pt x="6" y="8"/>
                          </a:lnTo>
                          <a:lnTo>
                            <a:pt x="18" y="2"/>
                          </a:lnTo>
                          <a:lnTo>
                            <a:pt x="18" y="2"/>
                          </a:lnTo>
                          <a:lnTo>
                            <a:pt x="4"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3" name="Freeform 357">
                      <a:extLst>
                        <a:ext uri="{FF2B5EF4-FFF2-40B4-BE49-F238E27FC236}">
                          <a16:creationId xmlns:a16="http://schemas.microsoft.com/office/drawing/2014/main" id="{14D6147F-F01D-445C-92A2-7CB4C7C8013A}"/>
                        </a:ext>
                      </a:extLst>
                    </p:cNvPr>
                    <p:cNvSpPr>
                      <a:spLocks/>
                    </p:cNvSpPr>
                    <p:nvPr/>
                  </p:nvSpPr>
                  <p:spPr bwMode="auto">
                    <a:xfrm>
                      <a:off x="3530600" y="1898651"/>
                      <a:ext cx="44450" cy="25400"/>
                    </a:xfrm>
                    <a:custGeom>
                      <a:avLst/>
                      <a:gdLst>
                        <a:gd name="T0" fmla="*/ 0 w 28"/>
                        <a:gd name="T1" fmla="*/ 8 h 16"/>
                        <a:gd name="T2" fmla="*/ 12 w 28"/>
                        <a:gd name="T3" fmla="*/ 16 h 16"/>
                        <a:gd name="T4" fmla="*/ 28 w 28"/>
                        <a:gd name="T5" fmla="*/ 8 h 16"/>
                        <a:gd name="T6" fmla="*/ 14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2" y="16"/>
                          </a:lnTo>
                          <a:lnTo>
                            <a:pt x="28" y="8"/>
                          </a:lnTo>
                          <a:lnTo>
                            <a:pt x="14"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4" name="Freeform 358">
                      <a:extLst>
                        <a:ext uri="{FF2B5EF4-FFF2-40B4-BE49-F238E27FC236}">
                          <a16:creationId xmlns:a16="http://schemas.microsoft.com/office/drawing/2014/main" id="{DC5F9D15-77D2-4C84-AA3B-BB880A62594B}"/>
                        </a:ext>
                      </a:extLst>
                    </p:cNvPr>
                    <p:cNvSpPr>
                      <a:spLocks noEditPoints="1"/>
                    </p:cNvSpPr>
                    <p:nvPr/>
                  </p:nvSpPr>
                  <p:spPr bwMode="auto">
                    <a:xfrm>
                      <a:off x="3524250" y="1895476"/>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6 w 34"/>
                        <a:gd name="T11" fmla="*/ 10 h 20"/>
                        <a:gd name="T12" fmla="*/ 16 w 34"/>
                        <a:gd name="T13" fmla="*/ 16 h 20"/>
                        <a:gd name="T14" fmla="*/ 30 w 34"/>
                        <a:gd name="T15" fmla="*/ 10 h 20"/>
                        <a:gd name="T16" fmla="*/ 18 w 34"/>
                        <a:gd name="T17" fmla="*/ 4 h 20"/>
                        <a:gd name="T18" fmla="*/ 6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6" y="10"/>
                          </a:moveTo>
                          <a:lnTo>
                            <a:pt x="16" y="16"/>
                          </a:lnTo>
                          <a:lnTo>
                            <a:pt x="30"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5" name="Freeform 359">
                      <a:extLst>
                        <a:ext uri="{FF2B5EF4-FFF2-40B4-BE49-F238E27FC236}">
                          <a16:creationId xmlns:a16="http://schemas.microsoft.com/office/drawing/2014/main" id="{161CCB3F-8C99-4296-BDDD-16A3121279A8}"/>
                        </a:ext>
                      </a:extLst>
                    </p:cNvPr>
                    <p:cNvSpPr>
                      <a:spLocks/>
                    </p:cNvSpPr>
                    <p:nvPr/>
                  </p:nvSpPr>
                  <p:spPr bwMode="auto">
                    <a:xfrm>
                      <a:off x="3530600" y="1898651"/>
                      <a:ext cx="28575" cy="15875"/>
                    </a:xfrm>
                    <a:custGeom>
                      <a:avLst/>
                      <a:gdLst>
                        <a:gd name="T0" fmla="*/ 0 w 18"/>
                        <a:gd name="T1" fmla="*/ 8 h 10"/>
                        <a:gd name="T2" fmla="*/ 2 w 18"/>
                        <a:gd name="T3" fmla="*/ 10 h 10"/>
                        <a:gd name="T4" fmla="*/ 18 w 18"/>
                        <a:gd name="T5" fmla="*/ 2 h 10"/>
                        <a:gd name="T6" fmla="*/ 14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2" y="10"/>
                          </a:lnTo>
                          <a:lnTo>
                            <a:pt x="18" y="2"/>
                          </a:lnTo>
                          <a:lnTo>
                            <a:pt x="14"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6" name="Freeform 360">
                      <a:extLst>
                        <a:ext uri="{FF2B5EF4-FFF2-40B4-BE49-F238E27FC236}">
                          <a16:creationId xmlns:a16="http://schemas.microsoft.com/office/drawing/2014/main" id="{A52254F1-A600-4154-929A-FB3DF53ACE7A}"/>
                        </a:ext>
                      </a:extLst>
                    </p:cNvPr>
                    <p:cNvSpPr>
                      <a:spLocks noEditPoints="1"/>
                    </p:cNvSpPr>
                    <p:nvPr/>
                  </p:nvSpPr>
                  <p:spPr bwMode="auto">
                    <a:xfrm>
                      <a:off x="3524250" y="1895476"/>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18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18"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7" name="Freeform 361">
                      <a:extLst>
                        <a:ext uri="{FF2B5EF4-FFF2-40B4-BE49-F238E27FC236}">
                          <a16:creationId xmlns:a16="http://schemas.microsoft.com/office/drawing/2014/main" id="{FD790FA6-5A9D-400B-BB59-B08048703886}"/>
                        </a:ext>
                      </a:extLst>
                    </p:cNvPr>
                    <p:cNvSpPr>
                      <a:spLocks/>
                    </p:cNvSpPr>
                    <p:nvPr/>
                  </p:nvSpPr>
                  <p:spPr bwMode="auto">
                    <a:xfrm>
                      <a:off x="3556000" y="1882776"/>
                      <a:ext cx="47625" cy="25400"/>
                    </a:xfrm>
                    <a:custGeom>
                      <a:avLst/>
                      <a:gdLst>
                        <a:gd name="T0" fmla="*/ 0 w 30"/>
                        <a:gd name="T1" fmla="*/ 8 h 16"/>
                        <a:gd name="T2" fmla="*/ 14 w 30"/>
                        <a:gd name="T3" fmla="*/ 16 h 16"/>
                        <a:gd name="T4" fmla="*/ 30 w 30"/>
                        <a:gd name="T5" fmla="*/ 8 h 16"/>
                        <a:gd name="T6" fmla="*/ 16 w 30"/>
                        <a:gd name="T7" fmla="*/ 0 h 16"/>
                        <a:gd name="T8" fmla="*/ 0 w 30"/>
                        <a:gd name="T9" fmla="*/ 8 h 16"/>
                      </a:gdLst>
                      <a:ahLst/>
                      <a:cxnLst>
                        <a:cxn ang="0">
                          <a:pos x="T0" y="T1"/>
                        </a:cxn>
                        <a:cxn ang="0">
                          <a:pos x="T2" y="T3"/>
                        </a:cxn>
                        <a:cxn ang="0">
                          <a:pos x="T4" y="T5"/>
                        </a:cxn>
                        <a:cxn ang="0">
                          <a:pos x="T6" y="T7"/>
                        </a:cxn>
                        <a:cxn ang="0">
                          <a:pos x="T8" y="T9"/>
                        </a:cxn>
                      </a:cxnLst>
                      <a:rect l="0" t="0" r="r" b="b"/>
                      <a:pathLst>
                        <a:path w="30" h="16">
                          <a:moveTo>
                            <a:pt x="0" y="8"/>
                          </a:moveTo>
                          <a:lnTo>
                            <a:pt x="14" y="16"/>
                          </a:lnTo>
                          <a:lnTo>
                            <a:pt x="30"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8" name="Freeform 362">
                      <a:extLst>
                        <a:ext uri="{FF2B5EF4-FFF2-40B4-BE49-F238E27FC236}">
                          <a16:creationId xmlns:a16="http://schemas.microsoft.com/office/drawing/2014/main" id="{07EDD822-320D-4F6B-B1E9-40F9D0341F95}"/>
                        </a:ext>
                      </a:extLst>
                    </p:cNvPr>
                    <p:cNvSpPr>
                      <a:spLocks noEditPoints="1"/>
                    </p:cNvSpPr>
                    <p:nvPr/>
                  </p:nvSpPr>
                  <p:spPr bwMode="auto">
                    <a:xfrm>
                      <a:off x="3552825" y="1882776"/>
                      <a:ext cx="53975" cy="28575"/>
                    </a:xfrm>
                    <a:custGeom>
                      <a:avLst/>
                      <a:gdLst>
                        <a:gd name="T0" fmla="*/ 16 w 34"/>
                        <a:gd name="T1" fmla="*/ 18 h 18"/>
                        <a:gd name="T2" fmla="*/ 0 w 34"/>
                        <a:gd name="T3" fmla="*/ 8 h 18"/>
                        <a:gd name="T4" fmla="*/ 18 w 34"/>
                        <a:gd name="T5" fmla="*/ 0 h 18"/>
                        <a:gd name="T6" fmla="*/ 34 w 34"/>
                        <a:gd name="T7" fmla="*/ 8 h 18"/>
                        <a:gd name="T8" fmla="*/ 16 w 34"/>
                        <a:gd name="T9" fmla="*/ 18 h 18"/>
                        <a:gd name="T10" fmla="*/ 6 w 34"/>
                        <a:gd name="T11" fmla="*/ 8 h 18"/>
                        <a:gd name="T12" fmla="*/ 16 w 34"/>
                        <a:gd name="T13" fmla="*/ 14 h 18"/>
                        <a:gd name="T14" fmla="*/ 28 w 34"/>
                        <a:gd name="T15" fmla="*/ 8 h 18"/>
                        <a:gd name="T16" fmla="*/ 18 w 34"/>
                        <a:gd name="T17" fmla="*/ 2 h 18"/>
                        <a:gd name="T18" fmla="*/ 6 w 34"/>
                        <a:gd name="T1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8">
                          <a:moveTo>
                            <a:pt x="16" y="18"/>
                          </a:moveTo>
                          <a:lnTo>
                            <a:pt x="0" y="8"/>
                          </a:lnTo>
                          <a:lnTo>
                            <a:pt x="18" y="0"/>
                          </a:lnTo>
                          <a:lnTo>
                            <a:pt x="34" y="8"/>
                          </a:lnTo>
                          <a:lnTo>
                            <a:pt x="16" y="18"/>
                          </a:lnTo>
                          <a:close/>
                          <a:moveTo>
                            <a:pt x="6" y="8"/>
                          </a:moveTo>
                          <a:lnTo>
                            <a:pt x="16" y="14"/>
                          </a:lnTo>
                          <a:lnTo>
                            <a:pt x="28" y="8"/>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9" name="Freeform 363">
                      <a:extLst>
                        <a:ext uri="{FF2B5EF4-FFF2-40B4-BE49-F238E27FC236}">
                          <a16:creationId xmlns:a16="http://schemas.microsoft.com/office/drawing/2014/main" id="{BA869153-4D7E-4256-A278-1BB810DF4BBD}"/>
                        </a:ext>
                      </a:extLst>
                    </p:cNvPr>
                    <p:cNvSpPr>
                      <a:spLocks/>
                    </p:cNvSpPr>
                    <p:nvPr/>
                  </p:nvSpPr>
                  <p:spPr bwMode="auto">
                    <a:xfrm>
                      <a:off x="3556000" y="1882776"/>
                      <a:ext cx="28575" cy="15875"/>
                    </a:xfrm>
                    <a:custGeom>
                      <a:avLst/>
                      <a:gdLst>
                        <a:gd name="T0" fmla="*/ 0 w 18"/>
                        <a:gd name="T1" fmla="*/ 8 h 10"/>
                        <a:gd name="T2" fmla="*/ 4 w 18"/>
                        <a:gd name="T3" fmla="*/ 10 h 10"/>
                        <a:gd name="T4" fmla="*/ 18 w 18"/>
                        <a:gd name="T5" fmla="*/ 2 h 10"/>
                        <a:gd name="T6" fmla="*/ 16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4" y="10"/>
                          </a:lnTo>
                          <a:lnTo>
                            <a:pt x="18"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0" name="Freeform 364">
                      <a:extLst>
                        <a:ext uri="{FF2B5EF4-FFF2-40B4-BE49-F238E27FC236}">
                          <a16:creationId xmlns:a16="http://schemas.microsoft.com/office/drawing/2014/main" id="{C33A7520-3425-4C1E-8480-9CCFE8D10741}"/>
                        </a:ext>
                      </a:extLst>
                    </p:cNvPr>
                    <p:cNvSpPr>
                      <a:spLocks noEditPoints="1"/>
                    </p:cNvSpPr>
                    <p:nvPr/>
                  </p:nvSpPr>
                  <p:spPr bwMode="auto">
                    <a:xfrm>
                      <a:off x="3552825" y="1882776"/>
                      <a:ext cx="38100" cy="19050"/>
                    </a:xfrm>
                    <a:custGeom>
                      <a:avLst/>
                      <a:gdLst>
                        <a:gd name="T0" fmla="*/ 6 w 24"/>
                        <a:gd name="T1" fmla="*/ 12 h 12"/>
                        <a:gd name="T2" fmla="*/ 0 w 24"/>
                        <a:gd name="T3" fmla="*/ 8 h 12"/>
                        <a:gd name="T4" fmla="*/ 18 w 24"/>
                        <a:gd name="T5" fmla="*/ 0 h 12"/>
                        <a:gd name="T6" fmla="*/ 24 w 24"/>
                        <a:gd name="T7" fmla="*/ 2 h 12"/>
                        <a:gd name="T8" fmla="*/ 6 w 24"/>
                        <a:gd name="T9" fmla="*/ 12 h 12"/>
                        <a:gd name="T10" fmla="*/ 6 w 24"/>
                        <a:gd name="T11" fmla="*/ 8 h 12"/>
                        <a:gd name="T12" fmla="*/ 6 w 24"/>
                        <a:gd name="T13" fmla="*/ 10 h 12"/>
                        <a:gd name="T14" fmla="*/ 18 w 24"/>
                        <a:gd name="T15" fmla="*/ 2 h 12"/>
                        <a:gd name="T16" fmla="*/ 18 w 24"/>
                        <a:gd name="T17" fmla="*/ 2 h 12"/>
                        <a:gd name="T18" fmla="*/ 6 w 24"/>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6" y="12"/>
                          </a:moveTo>
                          <a:lnTo>
                            <a:pt x="0" y="8"/>
                          </a:lnTo>
                          <a:lnTo>
                            <a:pt x="18" y="0"/>
                          </a:lnTo>
                          <a:lnTo>
                            <a:pt x="24" y="2"/>
                          </a:lnTo>
                          <a:lnTo>
                            <a:pt x="6" y="12"/>
                          </a:lnTo>
                          <a:close/>
                          <a:moveTo>
                            <a:pt x="6" y="8"/>
                          </a:moveTo>
                          <a:lnTo>
                            <a:pt x="6" y="10"/>
                          </a:lnTo>
                          <a:lnTo>
                            <a:pt x="18" y="2"/>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1" name="Freeform 365">
                      <a:extLst>
                        <a:ext uri="{FF2B5EF4-FFF2-40B4-BE49-F238E27FC236}">
                          <a16:creationId xmlns:a16="http://schemas.microsoft.com/office/drawing/2014/main" id="{D2F396CC-9917-4D33-B38C-208A1785B413}"/>
                        </a:ext>
                      </a:extLst>
                    </p:cNvPr>
                    <p:cNvSpPr>
                      <a:spLocks/>
                    </p:cNvSpPr>
                    <p:nvPr/>
                  </p:nvSpPr>
                  <p:spPr bwMode="auto">
                    <a:xfrm>
                      <a:off x="3511550" y="1752601"/>
                      <a:ext cx="12700" cy="12700"/>
                    </a:xfrm>
                    <a:custGeom>
                      <a:avLst/>
                      <a:gdLst>
                        <a:gd name="T0" fmla="*/ 0 w 8"/>
                        <a:gd name="T1" fmla="*/ 0 h 8"/>
                        <a:gd name="T2" fmla="*/ 0 w 8"/>
                        <a:gd name="T3" fmla="*/ 4 h 8"/>
                        <a:gd name="T4" fmla="*/ 8 w 8"/>
                        <a:gd name="T5" fmla="*/ 8 h 8"/>
                        <a:gd name="T6" fmla="*/ 8 w 8"/>
                        <a:gd name="T7" fmla="*/ 4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lnTo>
                            <a:pt x="0" y="4"/>
                          </a:lnTo>
                          <a:lnTo>
                            <a:pt x="8" y="8"/>
                          </a:lnTo>
                          <a:lnTo>
                            <a:pt x="8"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2" name="Freeform 366">
                      <a:extLst>
                        <a:ext uri="{FF2B5EF4-FFF2-40B4-BE49-F238E27FC236}">
                          <a16:creationId xmlns:a16="http://schemas.microsoft.com/office/drawing/2014/main" id="{550628E2-B345-4F1D-B5DC-862E972FB289}"/>
                        </a:ext>
                      </a:extLst>
                    </p:cNvPr>
                    <p:cNvSpPr>
                      <a:spLocks noEditPoints="1"/>
                    </p:cNvSpPr>
                    <p:nvPr/>
                  </p:nvSpPr>
                  <p:spPr bwMode="auto">
                    <a:xfrm>
                      <a:off x="3511550" y="1749426"/>
                      <a:ext cx="15875" cy="19050"/>
                    </a:xfrm>
                    <a:custGeom>
                      <a:avLst/>
                      <a:gdLst>
                        <a:gd name="T0" fmla="*/ 10 w 10"/>
                        <a:gd name="T1" fmla="*/ 12 h 12"/>
                        <a:gd name="T2" fmla="*/ 0 w 10"/>
                        <a:gd name="T3" fmla="*/ 8 h 12"/>
                        <a:gd name="T4" fmla="*/ 0 w 10"/>
                        <a:gd name="T5" fmla="*/ 0 h 12"/>
                        <a:gd name="T6" fmla="*/ 10 w 10"/>
                        <a:gd name="T7" fmla="*/ 4 h 12"/>
                        <a:gd name="T8" fmla="*/ 10 w 10"/>
                        <a:gd name="T9" fmla="*/ 12 h 12"/>
                        <a:gd name="T10" fmla="*/ 2 w 10"/>
                        <a:gd name="T11" fmla="*/ 6 h 12"/>
                        <a:gd name="T12" fmla="*/ 6 w 10"/>
                        <a:gd name="T13" fmla="*/ 8 h 12"/>
                        <a:gd name="T14" fmla="*/ 6 w 10"/>
                        <a:gd name="T15" fmla="*/ 6 h 12"/>
                        <a:gd name="T16" fmla="*/ 2 w 10"/>
                        <a:gd name="T17" fmla="*/ 4 h 12"/>
                        <a:gd name="T18" fmla="*/ 2 w 10"/>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2">
                          <a:moveTo>
                            <a:pt x="10" y="12"/>
                          </a:moveTo>
                          <a:lnTo>
                            <a:pt x="0" y="8"/>
                          </a:lnTo>
                          <a:lnTo>
                            <a:pt x="0" y="0"/>
                          </a:lnTo>
                          <a:lnTo>
                            <a:pt x="10" y="4"/>
                          </a:lnTo>
                          <a:lnTo>
                            <a:pt x="10" y="12"/>
                          </a:lnTo>
                          <a:close/>
                          <a:moveTo>
                            <a:pt x="2" y="6"/>
                          </a:moveTo>
                          <a:lnTo>
                            <a:pt x="6" y="8"/>
                          </a:lnTo>
                          <a:lnTo>
                            <a:pt x="6" y="6"/>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3" name="Freeform 367">
                      <a:extLst>
                        <a:ext uri="{FF2B5EF4-FFF2-40B4-BE49-F238E27FC236}">
                          <a16:creationId xmlns:a16="http://schemas.microsoft.com/office/drawing/2014/main" id="{F6B3C23A-8826-4023-9E79-2EBB84982D84}"/>
                        </a:ext>
                      </a:extLst>
                    </p:cNvPr>
                    <p:cNvSpPr>
                      <a:spLocks/>
                    </p:cNvSpPr>
                    <p:nvPr/>
                  </p:nvSpPr>
                  <p:spPr bwMode="auto">
                    <a:xfrm>
                      <a:off x="3527425" y="1758951"/>
                      <a:ext cx="9525" cy="12700"/>
                    </a:xfrm>
                    <a:custGeom>
                      <a:avLst/>
                      <a:gdLst>
                        <a:gd name="T0" fmla="*/ 0 w 6"/>
                        <a:gd name="T1" fmla="*/ 0 h 8"/>
                        <a:gd name="T2" fmla="*/ 0 w 6"/>
                        <a:gd name="T3" fmla="*/ 4 h 8"/>
                        <a:gd name="T4" fmla="*/ 6 w 6"/>
                        <a:gd name="T5" fmla="*/ 8 h 8"/>
                        <a:gd name="T6" fmla="*/ 6 w 6"/>
                        <a:gd name="T7" fmla="*/ 4 h 8"/>
                        <a:gd name="T8" fmla="*/ 0 w 6"/>
                        <a:gd name="T9" fmla="*/ 0 h 8"/>
                      </a:gdLst>
                      <a:ahLst/>
                      <a:cxnLst>
                        <a:cxn ang="0">
                          <a:pos x="T0" y="T1"/>
                        </a:cxn>
                        <a:cxn ang="0">
                          <a:pos x="T2" y="T3"/>
                        </a:cxn>
                        <a:cxn ang="0">
                          <a:pos x="T4" y="T5"/>
                        </a:cxn>
                        <a:cxn ang="0">
                          <a:pos x="T6" y="T7"/>
                        </a:cxn>
                        <a:cxn ang="0">
                          <a:pos x="T8" y="T9"/>
                        </a:cxn>
                      </a:cxnLst>
                      <a:rect l="0" t="0" r="r" b="b"/>
                      <a:pathLst>
                        <a:path w="6" h="8">
                          <a:moveTo>
                            <a:pt x="0" y="0"/>
                          </a:moveTo>
                          <a:lnTo>
                            <a:pt x="0" y="4"/>
                          </a:lnTo>
                          <a:lnTo>
                            <a:pt x="6" y="8"/>
                          </a:lnTo>
                          <a:lnTo>
                            <a:pt x="6"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4" name="Freeform 368">
                      <a:extLst>
                        <a:ext uri="{FF2B5EF4-FFF2-40B4-BE49-F238E27FC236}">
                          <a16:creationId xmlns:a16="http://schemas.microsoft.com/office/drawing/2014/main" id="{E3BBE6E9-FB4A-4362-A9F2-82B1F006FBC9}"/>
                        </a:ext>
                      </a:extLst>
                    </p:cNvPr>
                    <p:cNvSpPr>
                      <a:spLocks noEditPoints="1"/>
                    </p:cNvSpPr>
                    <p:nvPr/>
                  </p:nvSpPr>
                  <p:spPr bwMode="auto">
                    <a:xfrm>
                      <a:off x="3524250" y="1755776"/>
                      <a:ext cx="15875" cy="19050"/>
                    </a:xfrm>
                    <a:custGeom>
                      <a:avLst/>
                      <a:gdLst>
                        <a:gd name="T0" fmla="*/ 10 w 10"/>
                        <a:gd name="T1" fmla="*/ 12 h 12"/>
                        <a:gd name="T2" fmla="*/ 0 w 10"/>
                        <a:gd name="T3" fmla="*/ 8 h 12"/>
                        <a:gd name="T4" fmla="*/ 0 w 10"/>
                        <a:gd name="T5" fmla="*/ 0 h 12"/>
                        <a:gd name="T6" fmla="*/ 10 w 10"/>
                        <a:gd name="T7" fmla="*/ 4 h 12"/>
                        <a:gd name="T8" fmla="*/ 10 w 10"/>
                        <a:gd name="T9" fmla="*/ 12 h 12"/>
                        <a:gd name="T10" fmla="*/ 2 w 10"/>
                        <a:gd name="T11" fmla="*/ 6 h 12"/>
                        <a:gd name="T12" fmla="*/ 8 w 10"/>
                        <a:gd name="T13" fmla="*/ 8 h 12"/>
                        <a:gd name="T14" fmla="*/ 8 w 10"/>
                        <a:gd name="T15" fmla="*/ 6 h 12"/>
                        <a:gd name="T16" fmla="*/ 2 w 10"/>
                        <a:gd name="T17" fmla="*/ 4 h 12"/>
                        <a:gd name="T18" fmla="*/ 2 w 10"/>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2">
                          <a:moveTo>
                            <a:pt x="10" y="12"/>
                          </a:moveTo>
                          <a:lnTo>
                            <a:pt x="0" y="8"/>
                          </a:lnTo>
                          <a:lnTo>
                            <a:pt x="0" y="0"/>
                          </a:lnTo>
                          <a:lnTo>
                            <a:pt x="10" y="4"/>
                          </a:lnTo>
                          <a:lnTo>
                            <a:pt x="10" y="12"/>
                          </a:lnTo>
                          <a:close/>
                          <a:moveTo>
                            <a:pt x="2" y="6"/>
                          </a:moveTo>
                          <a:lnTo>
                            <a:pt x="8" y="8"/>
                          </a:lnTo>
                          <a:lnTo>
                            <a:pt x="8" y="6"/>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5" name="Freeform 369">
                      <a:extLst>
                        <a:ext uri="{FF2B5EF4-FFF2-40B4-BE49-F238E27FC236}">
                          <a16:creationId xmlns:a16="http://schemas.microsoft.com/office/drawing/2014/main" id="{288F35C8-B344-4E2A-92D5-2429765A1042}"/>
                        </a:ext>
                      </a:extLst>
                    </p:cNvPr>
                    <p:cNvSpPr>
                      <a:spLocks/>
                    </p:cNvSpPr>
                    <p:nvPr/>
                  </p:nvSpPr>
                  <p:spPr bwMode="auto">
                    <a:xfrm>
                      <a:off x="3511550" y="1765301"/>
                      <a:ext cx="12700" cy="12700"/>
                    </a:xfrm>
                    <a:custGeom>
                      <a:avLst/>
                      <a:gdLst>
                        <a:gd name="T0" fmla="*/ 0 w 8"/>
                        <a:gd name="T1" fmla="*/ 0 h 8"/>
                        <a:gd name="T2" fmla="*/ 0 w 8"/>
                        <a:gd name="T3" fmla="*/ 4 h 8"/>
                        <a:gd name="T4" fmla="*/ 8 w 8"/>
                        <a:gd name="T5" fmla="*/ 8 h 8"/>
                        <a:gd name="T6" fmla="*/ 8 w 8"/>
                        <a:gd name="T7" fmla="*/ 4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lnTo>
                            <a:pt x="0" y="4"/>
                          </a:lnTo>
                          <a:lnTo>
                            <a:pt x="8" y="8"/>
                          </a:lnTo>
                          <a:lnTo>
                            <a:pt x="8"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6" name="Freeform 370">
                      <a:extLst>
                        <a:ext uri="{FF2B5EF4-FFF2-40B4-BE49-F238E27FC236}">
                          <a16:creationId xmlns:a16="http://schemas.microsoft.com/office/drawing/2014/main" id="{EDB86909-FC0B-42E6-8564-C0EC98BAC2D3}"/>
                        </a:ext>
                      </a:extLst>
                    </p:cNvPr>
                    <p:cNvSpPr>
                      <a:spLocks noEditPoints="1"/>
                    </p:cNvSpPr>
                    <p:nvPr/>
                  </p:nvSpPr>
                  <p:spPr bwMode="auto">
                    <a:xfrm>
                      <a:off x="3508375" y="1762126"/>
                      <a:ext cx="19050" cy="19050"/>
                    </a:xfrm>
                    <a:custGeom>
                      <a:avLst/>
                      <a:gdLst>
                        <a:gd name="T0" fmla="*/ 12 w 12"/>
                        <a:gd name="T1" fmla="*/ 12 h 12"/>
                        <a:gd name="T2" fmla="*/ 0 w 12"/>
                        <a:gd name="T3" fmla="*/ 8 h 12"/>
                        <a:gd name="T4" fmla="*/ 0 w 12"/>
                        <a:gd name="T5" fmla="*/ 0 h 12"/>
                        <a:gd name="T6" fmla="*/ 12 w 12"/>
                        <a:gd name="T7" fmla="*/ 4 h 12"/>
                        <a:gd name="T8" fmla="*/ 12 w 12"/>
                        <a:gd name="T9" fmla="*/ 12 h 12"/>
                        <a:gd name="T10" fmla="*/ 4 w 12"/>
                        <a:gd name="T11" fmla="*/ 6 h 12"/>
                        <a:gd name="T12" fmla="*/ 8 w 12"/>
                        <a:gd name="T13" fmla="*/ 8 h 12"/>
                        <a:gd name="T14" fmla="*/ 8 w 12"/>
                        <a:gd name="T15" fmla="*/ 6 h 12"/>
                        <a:gd name="T16" fmla="*/ 4 w 12"/>
                        <a:gd name="T17" fmla="*/ 4 h 12"/>
                        <a:gd name="T18" fmla="*/ 4 w 12"/>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12" y="12"/>
                          </a:moveTo>
                          <a:lnTo>
                            <a:pt x="0" y="8"/>
                          </a:lnTo>
                          <a:lnTo>
                            <a:pt x="0" y="0"/>
                          </a:lnTo>
                          <a:lnTo>
                            <a:pt x="12" y="4"/>
                          </a:lnTo>
                          <a:lnTo>
                            <a:pt x="12" y="12"/>
                          </a:lnTo>
                          <a:close/>
                          <a:moveTo>
                            <a:pt x="4" y="6"/>
                          </a:moveTo>
                          <a:lnTo>
                            <a:pt x="8" y="8"/>
                          </a:lnTo>
                          <a:lnTo>
                            <a:pt x="8" y="6"/>
                          </a:lnTo>
                          <a:lnTo>
                            <a:pt x="4" y="4"/>
                          </a:lnTo>
                          <a:lnTo>
                            <a:pt x="4"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7" name="Freeform 371">
                      <a:extLst>
                        <a:ext uri="{FF2B5EF4-FFF2-40B4-BE49-F238E27FC236}">
                          <a16:creationId xmlns:a16="http://schemas.microsoft.com/office/drawing/2014/main" id="{C8BE203D-AF75-4063-9283-4E2671FC3C9D}"/>
                        </a:ext>
                      </a:extLst>
                    </p:cNvPr>
                    <p:cNvSpPr>
                      <a:spLocks/>
                    </p:cNvSpPr>
                    <p:nvPr/>
                  </p:nvSpPr>
                  <p:spPr bwMode="auto">
                    <a:xfrm>
                      <a:off x="3524250" y="1771651"/>
                      <a:ext cx="12700" cy="12700"/>
                    </a:xfrm>
                    <a:custGeom>
                      <a:avLst/>
                      <a:gdLst>
                        <a:gd name="T0" fmla="*/ 0 w 8"/>
                        <a:gd name="T1" fmla="*/ 0 h 8"/>
                        <a:gd name="T2" fmla="*/ 0 w 8"/>
                        <a:gd name="T3" fmla="*/ 4 h 8"/>
                        <a:gd name="T4" fmla="*/ 8 w 8"/>
                        <a:gd name="T5" fmla="*/ 8 h 8"/>
                        <a:gd name="T6" fmla="*/ 8 w 8"/>
                        <a:gd name="T7" fmla="*/ 4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lnTo>
                            <a:pt x="0" y="4"/>
                          </a:lnTo>
                          <a:lnTo>
                            <a:pt x="8" y="8"/>
                          </a:lnTo>
                          <a:lnTo>
                            <a:pt x="8"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8" name="Freeform 372">
                      <a:extLst>
                        <a:ext uri="{FF2B5EF4-FFF2-40B4-BE49-F238E27FC236}">
                          <a16:creationId xmlns:a16="http://schemas.microsoft.com/office/drawing/2014/main" id="{A404F78D-AA03-4BF1-9A51-36849D5AF34F}"/>
                        </a:ext>
                      </a:extLst>
                    </p:cNvPr>
                    <p:cNvSpPr>
                      <a:spLocks noEditPoints="1"/>
                    </p:cNvSpPr>
                    <p:nvPr/>
                  </p:nvSpPr>
                  <p:spPr bwMode="auto">
                    <a:xfrm>
                      <a:off x="3524250" y="1768476"/>
                      <a:ext cx="15875" cy="19050"/>
                    </a:xfrm>
                    <a:custGeom>
                      <a:avLst/>
                      <a:gdLst>
                        <a:gd name="T0" fmla="*/ 10 w 10"/>
                        <a:gd name="T1" fmla="*/ 12 h 12"/>
                        <a:gd name="T2" fmla="*/ 0 w 10"/>
                        <a:gd name="T3" fmla="*/ 8 h 12"/>
                        <a:gd name="T4" fmla="*/ 0 w 10"/>
                        <a:gd name="T5" fmla="*/ 0 h 12"/>
                        <a:gd name="T6" fmla="*/ 10 w 10"/>
                        <a:gd name="T7" fmla="*/ 4 h 12"/>
                        <a:gd name="T8" fmla="*/ 10 w 10"/>
                        <a:gd name="T9" fmla="*/ 12 h 12"/>
                        <a:gd name="T10" fmla="*/ 2 w 10"/>
                        <a:gd name="T11" fmla="*/ 6 h 12"/>
                        <a:gd name="T12" fmla="*/ 8 w 10"/>
                        <a:gd name="T13" fmla="*/ 8 h 12"/>
                        <a:gd name="T14" fmla="*/ 8 w 10"/>
                        <a:gd name="T15" fmla="*/ 6 h 12"/>
                        <a:gd name="T16" fmla="*/ 2 w 10"/>
                        <a:gd name="T17" fmla="*/ 4 h 12"/>
                        <a:gd name="T18" fmla="*/ 2 w 10"/>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2">
                          <a:moveTo>
                            <a:pt x="10" y="12"/>
                          </a:moveTo>
                          <a:lnTo>
                            <a:pt x="0" y="8"/>
                          </a:lnTo>
                          <a:lnTo>
                            <a:pt x="0" y="0"/>
                          </a:lnTo>
                          <a:lnTo>
                            <a:pt x="10" y="4"/>
                          </a:lnTo>
                          <a:lnTo>
                            <a:pt x="10" y="12"/>
                          </a:lnTo>
                          <a:close/>
                          <a:moveTo>
                            <a:pt x="2" y="6"/>
                          </a:moveTo>
                          <a:lnTo>
                            <a:pt x="8" y="8"/>
                          </a:lnTo>
                          <a:lnTo>
                            <a:pt x="8" y="6"/>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9" name="Freeform 373">
                      <a:extLst>
                        <a:ext uri="{FF2B5EF4-FFF2-40B4-BE49-F238E27FC236}">
                          <a16:creationId xmlns:a16="http://schemas.microsoft.com/office/drawing/2014/main" id="{566BEE6E-38A2-4E1D-BC5F-45F9A7CF705A}"/>
                        </a:ext>
                      </a:extLst>
                    </p:cNvPr>
                    <p:cNvSpPr>
                      <a:spLocks/>
                    </p:cNvSpPr>
                    <p:nvPr/>
                  </p:nvSpPr>
                  <p:spPr bwMode="auto">
                    <a:xfrm>
                      <a:off x="3511550" y="1793876"/>
                      <a:ext cx="9525" cy="15875"/>
                    </a:xfrm>
                    <a:custGeom>
                      <a:avLst/>
                      <a:gdLst>
                        <a:gd name="T0" fmla="*/ 0 w 6"/>
                        <a:gd name="T1" fmla="*/ 0 h 10"/>
                        <a:gd name="T2" fmla="*/ 0 w 6"/>
                        <a:gd name="T3" fmla="*/ 6 h 10"/>
                        <a:gd name="T4" fmla="*/ 6 w 6"/>
                        <a:gd name="T5" fmla="*/ 10 h 10"/>
                        <a:gd name="T6" fmla="*/ 6 w 6"/>
                        <a:gd name="T7" fmla="*/ 4 h 10"/>
                        <a:gd name="T8" fmla="*/ 0 w 6"/>
                        <a:gd name="T9" fmla="*/ 0 h 10"/>
                      </a:gdLst>
                      <a:ahLst/>
                      <a:cxnLst>
                        <a:cxn ang="0">
                          <a:pos x="T0" y="T1"/>
                        </a:cxn>
                        <a:cxn ang="0">
                          <a:pos x="T2" y="T3"/>
                        </a:cxn>
                        <a:cxn ang="0">
                          <a:pos x="T4" y="T5"/>
                        </a:cxn>
                        <a:cxn ang="0">
                          <a:pos x="T6" y="T7"/>
                        </a:cxn>
                        <a:cxn ang="0">
                          <a:pos x="T8" y="T9"/>
                        </a:cxn>
                      </a:cxnLst>
                      <a:rect l="0" t="0" r="r" b="b"/>
                      <a:pathLst>
                        <a:path w="6" h="10">
                          <a:moveTo>
                            <a:pt x="0" y="0"/>
                          </a:moveTo>
                          <a:lnTo>
                            <a:pt x="0" y="6"/>
                          </a:lnTo>
                          <a:lnTo>
                            <a:pt x="6" y="10"/>
                          </a:lnTo>
                          <a:lnTo>
                            <a:pt x="6"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0" name="Freeform 374">
                      <a:extLst>
                        <a:ext uri="{FF2B5EF4-FFF2-40B4-BE49-F238E27FC236}">
                          <a16:creationId xmlns:a16="http://schemas.microsoft.com/office/drawing/2014/main" id="{16CAEC7B-EADF-41B2-B90C-E8C34CC5C6F2}"/>
                        </a:ext>
                      </a:extLst>
                    </p:cNvPr>
                    <p:cNvSpPr>
                      <a:spLocks noEditPoints="1"/>
                    </p:cNvSpPr>
                    <p:nvPr/>
                  </p:nvSpPr>
                  <p:spPr bwMode="auto">
                    <a:xfrm>
                      <a:off x="3508375" y="1790701"/>
                      <a:ext cx="15875" cy="22225"/>
                    </a:xfrm>
                    <a:custGeom>
                      <a:avLst/>
                      <a:gdLst>
                        <a:gd name="T0" fmla="*/ 10 w 10"/>
                        <a:gd name="T1" fmla="*/ 14 h 14"/>
                        <a:gd name="T2" fmla="*/ 0 w 10"/>
                        <a:gd name="T3" fmla="*/ 8 h 14"/>
                        <a:gd name="T4" fmla="*/ 0 w 10"/>
                        <a:gd name="T5" fmla="*/ 0 h 14"/>
                        <a:gd name="T6" fmla="*/ 10 w 10"/>
                        <a:gd name="T7" fmla="*/ 6 h 14"/>
                        <a:gd name="T8" fmla="*/ 10 w 10"/>
                        <a:gd name="T9" fmla="*/ 14 h 14"/>
                        <a:gd name="T10" fmla="*/ 2 w 10"/>
                        <a:gd name="T11" fmla="*/ 6 h 14"/>
                        <a:gd name="T12" fmla="*/ 8 w 10"/>
                        <a:gd name="T13" fmla="*/ 8 h 14"/>
                        <a:gd name="T14" fmla="*/ 8 w 10"/>
                        <a:gd name="T15" fmla="*/ 6 h 14"/>
                        <a:gd name="T16" fmla="*/ 2 w 10"/>
                        <a:gd name="T17" fmla="*/ 4 h 14"/>
                        <a:gd name="T18" fmla="*/ 2 w 10"/>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10" y="14"/>
                          </a:moveTo>
                          <a:lnTo>
                            <a:pt x="0" y="8"/>
                          </a:lnTo>
                          <a:lnTo>
                            <a:pt x="0" y="0"/>
                          </a:lnTo>
                          <a:lnTo>
                            <a:pt x="10" y="6"/>
                          </a:lnTo>
                          <a:lnTo>
                            <a:pt x="10" y="14"/>
                          </a:lnTo>
                          <a:close/>
                          <a:moveTo>
                            <a:pt x="2" y="6"/>
                          </a:moveTo>
                          <a:lnTo>
                            <a:pt x="8" y="8"/>
                          </a:lnTo>
                          <a:lnTo>
                            <a:pt x="8" y="6"/>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1" name="Freeform 375">
                      <a:extLst>
                        <a:ext uri="{FF2B5EF4-FFF2-40B4-BE49-F238E27FC236}">
                          <a16:creationId xmlns:a16="http://schemas.microsoft.com/office/drawing/2014/main" id="{755D304A-587F-47CB-B9FA-87251E8DA398}"/>
                        </a:ext>
                      </a:extLst>
                    </p:cNvPr>
                    <p:cNvSpPr>
                      <a:spLocks/>
                    </p:cNvSpPr>
                    <p:nvPr/>
                  </p:nvSpPr>
                  <p:spPr bwMode="auto">
                    <a:xfrm>
                      <a:off x="3524250" y="1800226"/>
                      <a:ext cx="12700" cy="15875"/>
                    </a:xfrm>
                    <a:custGeom>
                      <a:avLst/>
                      <a:gdLst>
                        <a:gd name="T0" fmla="*/ 0 w 8"/>
                        <a:gd name="T1" fmla="*/ 0 h 10"/>
                        <a:gd name="T2" fmla="*/ 0 w 8"/>
                        <a:gd name="T3" fmla="*/ 6 h 10"/>
                        <a:gd name="T4" fmla="*/ 8 w 8"/>
                        <a:gd name="T5" fmla="*/ 10 h 10"/>
                        <a:gd name="T6" fmla="*/ 8 w 8"/>
                        <a:gd name="T7" fmla="*/ 4 h 10"/>
                        <a:gd name="T8" fmla="*/ 0 w 8"/>
                        <a:gd name="T9" fmla="*/ 0 h 10"/>
                      </a:gdLst>
                      <a:ahLst/>
                      <a:cxnLst>
                        <a:cxn ang="0">
                          <a:pos x="T0" y="T1"/>
                        </a:cxn>
                        <a:cxn ang="0">
                          <a:pos x="T2" y="T3"/>
                        </a:cxn>
                        <a:cxn ang="0">
                          <a:pos x="T4" y="T5"/>
                        </a:cxn>
                        <a:cxn ang="0">
                          <a:pos x="T6" y="T7"/>
                        </a:cxn>
                        <a:cxn ang="0">
                          <a:pos x="T8" y="T9"/>
                        </a:cxn>
                      </a:cxnLst>
                      <a:rect l="0" t="0" r="r" b="b"/>
                      <a:pathLst>
                        <a:path w="8" h="10">
                          <a:moveTo>
                            <a:pt x="0" y="0"/>
                          </a:moveTo>
                          <a:lnTo>
                            <a:pt x="0" y="6"/>
                          </a:lnTo>
                          <a:lnTo>
                            <a:pt x="8" y="10"/>
                          </a:lnTo>
                          <a:lnTo>
                            <a:pt x="8"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2" name="Freeform 376">
                      <a:extLst>
                        <a:ext uri="{FF2B5EF4-FFF2-40B4-BE49-F238E27FC236}">
                          <a16:creationId xmlns:a16="http://schemas.microsoft.com/office/drawing/2014/main" id="{8A9F0AF9-C4D6-401E-AF1E-B950A007D1E8}"/>
                        </a:ext>
                      </a:extLst>
                    </p:cNvPr>
                    <p:cNvSpPr>
                      <a:spLocks noEditPoints="1"/>
                    </p:cNvSpPr>
                    <p:nvPr/>
                  </p:nvSpPr>
                  <p:spPr bwMode="auto">
                    <a:xfrm>
                      <a:off x="3521075" y="1797051"/>
                      <a:ext cx="15875" cy="22225"/>
                    </a:xfrm>
                    <a:custGeom>
                      <a:avLst/>
                      <a:gdLst>
                        <a:gd name="T0" fmla="*/ 10 w 10"/>
                        <a:gd name="T1" fmla="*/ 14 h 14"/>
                        <a:gd name="T2" fmla="*/ 0 w 10"/>
                        <a:gd name="T3" fmla="*/ 8 h 14"/>
                        <a:gd name="T4" fmla="*/ 0 w 10"/>
                        <a:gd name="T5" fmla="*/ 0 h 14"/>
                        <a:gd name="T6" fmla="*/ 10 w 10"/>
                        <a:gd name="T7" fmla="*/ 6 h 14"/>
                        <a:gd name="T8" fmla="*/ 10 w 10"/>
                        <a:gd name="T9" fmla="*/ 14 h 14"/>
                        <a:gd name="T10" fmla="*/ 2 w 10"/>
                        <a:gd name="T11" fmla="*/ 6 h 14"/>
                        <a:gd name="T12" fmla="*/ 8 w 10"/>
                        <a:gd name="T13" fmla="*/ 8 h 14"/>
                        <a:gd name="T14" fmla="*/ 8 w 10"/>
                        <a:gd name="T15" fmla="*/ 6 h 14"/>
                        <a:gd name="T16" fmla="*/ 2 w 10"/>
                        <a:gd name="T17" fmla="*/ 4 h 14"/>
                        <a:gd name="T18" fmla="*/ 2 w 10"/>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10" y="14"/>
                          </a:moveTo>
                          <a:lnTo>
                            <a:pt x="0" y="8"/>
                          </a:lnTo>
                          <a:lnTo>
                            <a:pt x="0" y="0"/>
                          </a:lnTo>
                          <a:lnTo>
                            <a:pt x="10" y="6"/>
                          </a:lnTo>
                          <a:lnTo>
                            <a:pt x="10" y="14"/>
                          </a:lnTo>
                          <a:close/>
                          <a:moveTo>
                            <a:pt x="2" y="6"/>
                          </a:moveTo>
                          <a:lnTo>
                            <a:pt x="8" y="8"/>
                          </a:lnTo>
                          <a:lnTo>
                            <a:pt x="8" y="6"/>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3" name="Freeform 377">
                      <a:extLst>
                        <a:ext uri="{FF2B5EF4-FFF2-40B4-BE49-F238E27FC236}">
                          <a16:creationId xmlns:a16="http://schemas.microsoft.com/office/drawing/2014/main" id="{B27807E9-82F6-40F3-89C7-A1BA297924F0}"/>
                        </a:ext>
                      </a:extLst>
                    </p:cNvPr>
                    <p:cNvSpPr>
                      <a:spLocks/>
                    </p:cNvSpPr>
                    <p:nvPr/>
                  </p:nvSpPr>
                  <p:spPr bwMode="auto">
                    <a:xfrm>
                      <a:off x="3508375" y="1806576"/>
                      <a:ext cx="12700" cy="15875"/>
                    </a:xfrm>
                    <a:custGeom>
                      <a:avLst/>
                      <a:gdLst>
                        <a:gd name="T0" fmla="*/ 0 w 8"/>
                        <a:gd name="T1" fmla="*/ 0 h 10"/>
                        <a:gd name="T2" fmla="*/ 0 w 8"/>
                        <a:gd name="T3" fmla="*/ 6 h 10"/>
                        <a:gd name="T4" fmla="*/ 8 w 8"/>
                        <a:gd name="T5" fmla="*/ 10 h 10"/>
                        <a:gd name="T6" fmla="*/ 8 w 8"/>
                        <a:gd name="T7" fmla="*/ 4 h 10"/>
                        <a:gd name="T8" fmla="*/ 0 w 8"/>
                        <a:gd name="T9" fmla="*/ 0 h 10"/>
                      </a:gdLst>
                      <a:ahLst/>
                      <a:cxnLst>
                        <a:cxn ang="0">
                          <a:pos x="T0" y="T1"/>
                        </a:cxn>
                        <a:cxn ang="0">
                          <a:pos x="T2" y="T3"/>
                        </a:cxn>
                        <a:cxn ang="0">
                          <a:pos x="T4" y="T5"/>
                        </a:cxn>
                        <a:cxn ang="0">
                          <a:pos x="T6" y="T7"/>
                        </a:cxn>
                        <a:cxn ang="0">
                          <a:pos x="T8" y="T9"/>
                        </a:cxn>
                      </a:cxnLst>
                      <a:rect l="0" t="0" r="r" b="b"/>
                      <a:pathLst>
                        <a:path w="8" h="10">
                          <a:moveTo>
                            <a:pt x="0" y="0"/>
                          </a:moveTo>
                          <a:lnTo>
                            <a:pt x="0" y="6"/>
                          </a:lnTo>
                          <a:lnTo>
                            <a:pt x="8" y="10"/>
                          </a:lnTo>
                          <a:lnTo>
                            <a:pt x="8"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4" name="Freeform 378">
                      <a:extLst>
                        <a:ext uri="{FF2B5EF4-FFF2-40B4-BE49-F238E27FC236}">
                          <a16:creationId xmlns:a16="http://schemas.microsoft.com/office/drawing/2014/main" id="{5EDB9596-C1FC-4EE0-8B4F-C4AFD4B94C9C}"/>
                        </a:ext>
                      </a:extLst>
                    </p:cNvPr>
                    <p:cNvSpPr>
                      <a:spLocks noEditPoints="1"/>
                    </p:cNvSpPr>
                    <p:nvPr/>
                  </p:nvSpPr>
                  <p:spPr bwMode="auto">
                    <a:xfrm>
                      <a:off x="3508375" y="1803401"/>
                      <a:ext cx="15875" cy="22225"/>
                    </a:xfrm>
                    <a:custGeom>
                      <a:avLst/>
                      <a:gdLst>
                        <a:gd name="T0" fmla="*/ 10 w 10"/>
                        <a:gd name="T1" fmla="*/ 14 h 14"/>
                        <a:gd name="T2" fmla="*/ 0 w 10"/>
                        <a:gd name="T3" fmla="*/ 8 h 14"/>
                        <a:gd name="T4" fmla="*/ 0 w 10"/>
                        <a:gd name="T5" fmla="*/ 0 h 14"/>
                        <a:gd name="T6" fmla="*/ 10 w 10"/>
                        <a:gd name="T7" fmla="*/ 6 h 14"/>
                        <a:gd name="T8" fmla="*/ 10 w 10"/>
                        <a:gd name="T9" fmla="*/ 14 h 14"/>
                        <a:gd name="T10" fmla="*/ 2 w 10"/>
                        <a:gd name="T11" fmla="*/ 6 h 14"/>
                        <a:gd name="T12" fmla="*/ 6 w 10"/>
                        <a:gd name="T13" fmla="*/ 10 h 14"/>
                        <a:gd name="T14" fmla="*/ 6 w 10"/>
                        <a:gd name="T15" fmla="*/ 8 h 14"/>
                        <a:gd name="T16" fmla="*/ 2 w 10"/>
                        <a:gd name="T17" fmla="*/ 4 h 14"/>
                        <a:gd name="T18" fmla="*/ 2 w 10"/>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10" y="14"/>
                          </a:moveTo>
                          <a:lnTo>
                            <a:pt x="0" y="8"/>
                          </a:lnTo>
                          <a:lnTo>
                            <a:pt x="0" y="0"/>
                          </a:lnTo>
                          <a:lnTo>
                            <a:pt x="10" y="6"/>
                          </a:lnTo>
                          <a:lnTo>
                            <a:pt x="10" y="14"/>
                          </a:lnTo>
                          <a:close/>
                          <a:moveTo>
                            <a:pt x="2" y="6"/>
                          </a:moveTo>
                          <a:lnTo>
                            <a:pt x="6" y="10"/>
                          </a:lnTo>
                          <a:lnTo>
                            <a:pt x="6" y="8"/>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5" name="Freeform 379">
                      <a:extLst>
                        <a:ext uri="{FF2B5EF4-FFF2-40B4-BE49-F238E27FC236}">
                          <a16:creationId xmlns:a16="http://schemas.microsoft.com/office/drawing/2014/main" id="{2A7A3D53-9BDE-4919-B433-30EB0FB61CB8}"/>
                        </a:ext>
                      </a:extLst>
                    </p:cNvPr>
                    <p:cNvSpPr>
                      <a:spLocks/>
                    </p:cNvSpPr>
                    <p:nvPr/>
                  </p:nvSpPr>
                  <p:spPr bwMode="auto">
                    <a:xfrm>
                      <a:off x="3524250" y="1812926"/>
                      <a:ext cx="9525" cy="15875"/>
                    </a:xfrm>
                    <a:custGeom>
                      <a:avLst/>
                      <a:gdLst>
                        <a:gd name="T0" fmla="*/ 0 w 6"/>
                        <a:gd name="T1" fmla="*/ 0 h 10"/>
                        <a:gd name="T2" fmla="*/ 0 w 6"/>
                        <a:gd name="T3" fmla="*/ 6 h 10"/>
                        <a:gd name="T4" fmla="*/ 6 w 6"/>
                        <a:gd name="T5" fmla="*/ 10 h 10"/>
                        <a:gd name="T6" fmla="*/ 6 w 6"/>
                        <a:gd name="T7" fmla="*/ 4 h 10"/>
                        <a:gd name="T8" fmla="*/ 0 w 6"/>
                        <a:gd name="T9" fmla="*/ 0 h 10"/>
                      </a:gdLst>
                      <a:ahLst/>
                      <a:cxnLst>
                        <a:cxn ang="0">
                          <a:pos x="T0" y="T1"/>
                        </a:cxn>
                        <a:cxn ang="0">
                          <a:pos x="T2" y="T3"/>
                        </a:cxn>
                        <a:cxn ang="0">
                          <a:pos x="T4" y="T5"/>
                        </a:cxn>
                        <a:cxn ang="0">
                          <a:pos x="T6" y="T7"/>
                        </a:cxn>
                        <a:cxn ang="0">
                          <a:pos x="T8" y="T9"/>
                        </a:cxn>
                      </a:cxnLst>
                      <a:rect l="0" t="0" r="r" b="b"/>
                      <a:pathLst>
                        <a:path w="6" h="10">
                          <a:moveTo>
                            <a:pt x="0" y="0"/>
                          </a:moveTo>
                          <a:lnTo>
                            <a:pt x="0" y="6"/>
                          </a:lnTo>
                          <a:lnTo>
                            <a:pt x="6" y="10"/>
                          </a:lnTo>
                          <a:lnTo>
                            <a:pt x="6"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6" name="Freeform 380">
                      <a:extLst>
                        <a:ext uri="{FF2B5EF4-FFF2-40B4-BE49-F238E27FC236}">
                          <a16:creationId xmlns:a16="http://schemas.microsoft.com/office/drawing/2014/main" id="{0CE03814-2BD4-49B3-9993-89FA2EDC7D51}"/>
                        </a:ext>
                      </a:extLst>
                    </p:cNvPr>
                    <p:cNvSpPr>
                      <a:spLocks noEditPoints="1"/>
                    </p:cNvSpPr>
                    <p:nvPr/>
                  </p:nvSpPr>
                  <p:spPr bwMode="auto">
                    <a:xfrm>
                      <a:off x="3521075" y="1809751"/>
                      <a:ext cx="15875" cy="22225"/>
                    </a:xfrm>
                    <a:custGeom>
                      <a:avLst/>
                      <a:gdLst>
                        <a:gd name="T0" fmla="*/ 10 w 10"/>
                        <a:gd name="T1" fmla="*/ 14 h 14"/>
                        <a:gd name="T2" fmla="*/ 0 w 10"/>
                        <a:gd name="T3" fmla="*/ 8 h 14"/>
                        <a:gd name="T4" fmla="*/ 0 w 10"/>
                        <a:gd name="T5" fmla="*/ 0 h 14"/>
                        <a:gd name="T6" fmla="*/ 10 w 10"/>
                        <a:gd name="T7" fmla="*/ 6 h 14"/>
                        <a:gd name="T8" fmla="*/ 10 w 10"/>
                        <a:gd name="T9" fmla="*/ 14 h 14"/>
                        <a:gd name="T10" fmla="*/ 2 w 10"/>
                        <a:gd name="T11" fmla="*/ 6 h 14"/>
                        <a:gd name="T12" fmla="*/ 8 w 10"/>
                        <a:gd name="T13" fmla="*/ 10 h 14"/>
                        <a:gd name="T14" fmla="*/ 8 w 10"/>
                        <a:gd name="T15" fmla="*/ 8 h 14"/>
                        <a:gd name="T16" fmla="*/ 2 w 10"/>
                        <a:gd name="T17" fmla="*/ 4 h 14"/>
                        <a:gd name="T18" fmla="*/ 2 w 10"/>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10" y="14"/>
                          </a:moveTo>
                          <a:lnTo>
                            <a:pt x="0" y="8"/>
                          </a:lnTo>
                          <a:lnTo>
                            <a:pt x="0" y="0"/>
                          </a:lnTo>
                          <a:lnTo>
                            <a:pt x="10" y="6"/>
                          </a:lnTo>
                          <a:lnTo>
                            <a:pt x="10" y="14"/>
                          </a:lnTo>
                          <a:close/>
                          <a:moveTo>
                            <a:pt x="2" y="6"/>
                          </a:moveTo>
                          <a:lnTo>
                            <a:pt x="8" y="10"/>
                          </a:lnTo>
                          <a:lnTo>
                            <a:pt x="8" y="8"/>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7" name="Freeform 381">
                      <a:extLst>
                        <a:ext uri="{FF2B5EF4-FFF2-40B4-BE49-F238E27FC236}">
                          <a16:creationId xmlns:a16="http://schemas.microsoft.com/office/drawing/2014/main" id="{2C5C2926-51B7-45BD-81C1-8F7DB7DC2E2D}"/>
                        </a:ext>
                      </a:extLst>
                    </p:cNvPr>
                    <p:cNvSpPr>
                      <a:spLocks/>
                    </p:cNvSpPr>
                    <p:nvPr/>
                  </p:nvSpPr>
                  <p:spPr bwMode="auto">
                    <a:xfrm>
                      <a:off x="3584575" y="1781176"/>
                      <a:ext cx="12700" cy="15875"/>
                    </a:xfrm>
                    <a:custGeom>
                      <a:avLst/>
                      <a:gdLst>
                        <a:gd name="T0" fmla="*/ 0 w 8"/>
                        <a:gd name="T1" fmla="*/ 0 h 10"/>
                        <a:gd name="T2" fmla="*/ 0 w 8"/>
                        <a:gd name="T3" fmla="*/ 6 h 10"/>
                        <a:gd name="T4" fmla="*/ 8 w 8"/>
                        <a:gd name="T5" fmla="*/ 10 h 10"/>
                        <a:gd name="T6" fmla="*/ 8 w 8"/>
                        <a:gd name="T7" fmla="*/ 4 h 10"/>
                        <a:gd name="T8" fmla="*/ 0 w 8"/>
                        <a:gd name="T9" fmla="*/ 0 h 10"/>
                      </a:gdLst>
                      <a:ahLst/>
                      <a:cxnLst>
                        <a:cxn ang="0">
                          <a:pos x="T0" y="T1"/>
                        </a:cxn>
                        <a:cxn ang="0">
                          <a:pos x="T2" y="T3"/>
                        </a:cxn>
                        <a:cxn ang="0">
                          <a:pos x="T4" y="T5"/>
                        </a:cxn>
                        <a:cxn ang="0">
                          <a:pos x="T6" y="T7"/>
                        </a:cxn>
                        <a:cxn ang="0">
                          <a:pos x="T8" y="T9"/>
                        </a:cxn>
                      </a:cxnLst>
                      <a:rect l="0" t="0" r="r" b="b"/>
                      <a:pathLst>
                        <a:path w="8" h="10">
                          <a:moveTo>
                            <a:pt x="0" y="0"/>
                          </a:moveTo>
                          <a:lnTo>
                            <a:pt x="0" y="6"/>
                          </a:lnTo>
                          <a:lnTo>
                            <a:pt x="8" y="10"/>
                          </a:lnTo>
                          <a:lnTo>
                            <a:pt x="8"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8" name="Freeform 382">
                      <a:extLst>
                        <a:ext uri="{FF2B5EF4-FFF2-40B4-BE49-F238E27FC236}">
                          <a16:creationId xmlns:a16="http://schemas.microsoft.com/office/drawing/2014/main" id="{FC235DBD-9533-4883-A28D-0D9940B00E0B}"/>
                        </a:ext>
                      </a:extLst>
                    </p:cNvPr>
                    <p:cNvSpPr>
                      <a:spLocks noEditPoints="1"/>
                    </p:cNvSpPr>
                    <p:nvPr/>
                  </p:nvSpPr>
                  <p:spPr bwMode="auto">
                    <a:xfrm>
                      <a:off x="3584575" y="1778001"/>
                      <a:ext cx="15875" cy="22225"/>
                    </a:xfrm>
                    <a:custGeom>
                      <a:avLst/>
                      <a:gdLst>
                        <a:gd name="T0" fmla="*/ 10 w 10"/>
                        <a:gd name="T1" fmla="*/ 14 h 14"/>
                        <a:gd name="T2" fmla="*/ 0 w 10"/>
                        <a:gd name="T3" fmla="*/ 8 h 14"/>
                        <a:gd name="T4" fmla="*/ 0 w 10"/>
                        <a:gd name="T5" fmla="*/ 0 h 14"/>
                        <a:gd name="T6" fmla="*/ 10 w 10"/>
                        <a:gd name="T7" fmla="*/ 6 h 14"/>
                        <a:gd name="T8" fmla="*/ 10 w 10"/>
                        <a:gd name="T9" fmla="*/ 14 h 14"/>
                        <a:gd name="T10" fmla="*/ 2 w 10"/>
                        <a:gd name="T11" fmla="*/ 6 h 14"/>
                        <a:gd name="T12" fmla="*/ 6 w 10"/>
                        <a:gd name="T13" fmla="*/ 10 h 14"/>
                        <a:gd name="T14" fmla="*/ 6 w 10"/>
                        <a:gd name="T15" fmla="*/ 8 h 14"/>
                        <a:gd name="T16" fmla="*/ 2 w 10"/>
                        <a:gd name="T17" fmla="*/ 4 h 14"/>
                        <a:gd name="T18" fmla="*/ 2 w 10"/>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10" y="14"/>
                          </a:moveTo>
                          <a:lnTo>
                            <a:pt x="0" y="8"/>
                          </a:lnTo>
                          <a:lnTo>
                            <a:pt x="0" y="0"/>
                          </a:lnTo>
                          <a:lnTo>
                            <a:pt x="10" y="6"/>
                          </a:lnTo>
                          <a:lnTo>
                            <a:pt x="10" y="14"/>
                          </a:lnTo>
                          <a:close/>
                          <a:moveTo>
                            <a:pt x="2" y="6"/>
                          </a:moveTo>
                          <a:lnTo>
                            <a:pt x="6" y="10"/>
                          </a:lnTo>
                          <a:lnTo>
                            <a:pt x="6" y="8"/>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9" name="Freeform 383">
                      <a:extLst>
                        <a:ext uri="{FF2B5EF4-FFF2-40B4-BE49-F238E27FC236}">
                          <a16:creationId xmlns:a16="http://schemas.microsoft.com/office/drawing/2014/main" id="{747FA314-E597-44FB-A501-BDE089D24179}"/>
                        </a:ext>
                      </a:extLst>
                    </p:cNvPr>
                    <p:cNvSpPr>
                      <a:spLocks/>
                    </p:cNvSpPr>
                    <p:nvPr/>
                  </p:nvSpPr>
                  <p:spPr bwMode="auto">
                    <a:xfrm>
                      <a:off x="3600450" y="1787526"/>
                      <a:ext cx="9525" cy="15875"/>
                    </a:xfrm>
                    <a:custGeom>
                      <a:avLst/>
                      <a:gdLst>
                        <a:gd name="T0" fmla="*/ 0 w 6"/>
                        <a:gd name="T1" fmla="*/ 0 h 10"/>
                        <a:gd name="T2" fmla="*/ 0 w 6"/>
                        <a:gd name="T3" fmla="*/ 6 h 10"/>
                        <a:gd name="T4" fmla="*/ 6 w 6"/>
                        <a:gd name="T5" fmla="*/ 10 h 10"/>
                        <a:gd name="T6" fmla="*/ 6 w 6"/>
                        <a:gd name="T7" fmla="*/ 4 h 10"/>
                        <a:gd name="T8" fmla="*/ 0 w 6"/>
                        <a:gd name="T9" fmla="*/ 0 h 10"/>
                      </a:gdLst>
                      <a:ahLst/>
                      <a:cxnLst>
                        <a:cxn ang="0">
                          <a:pos x="T0" y="T1"/>
                        </a:cxn>
                        <a:cxn ang="0">
                          <a:pos x="T2" y="T3"/>
                        </a:cxn>
                        <a:cxn ang="0">
                          <a:pos x="T4" y="T5"/>
                        </a:cxn>
                        <a:cxn ang="0">
                          <a:pos x="T6" y="T7"/>
                        </a:cxn>
                        <a:cxn ang="0">
                          <a:pos x="T8" y="T9"/>
                        </a:cxn>
                      </a:cxnLst>
                      <a:rect l="0" t="0" r="r" b="b"/>
                      <a:pathLst>
                        <a:path w="6" h="10">
                          <a:moveTo>
                            <a:pt x="0" y="0"/>
                          </a:moveTo>
                          <a:lnTo>
                            <a:pt x="0" y="6"/>
                          </a:lnTo>
                          <a:lnTo>
                            <a:pt x="6" y="10"/>
                          </a:lnTo>
                          <a:lnTo>
                            <a:pt x="6"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0" name="Freeform 384">
                      <a:extLst>
                        <a:ext uri="{FF2B5EF4-FFF2-40B4-BE49-F238E27FC236}">
                          <a16:creationId xmlns:a16="http://schemas.microsoft.com/office/drawing/2014/main" id="{DE052B6C-D817-43F8-A5B4-79441DCACAD4}"/>
                        </a:ext>
                      </a:extLst>
                    </p:cNvPr>
                    <p:cNvSpPr>
                      <a:spLocks noEditPoints="1"/>
                    </p:cNvSpPr>
                    <p:nvPr/>
                  </p:nvSpPr>
                  <p:spPr bwMode="auto">
                    <a:xfrm>
                      <a:off x="3597275" y="1784351"/>
                      <a:ext cx="15875" cy="22225"/>
                    </a:xfrm>
                    <a:custGeom>
                      <a:avLst/>
                      <a:gdLst>
                        <a:gd name="T0" fmla="*/ 10 w 10"/>
                        <a:gd name="T1" fmla="*/ 14 h 14"/>
                        <a:gd name="T2" fmla="*/ 0 w 10"/>
                        <a:gd name="T3" fmla="*/ 8 h 14"/>
                        <a:gd name="T4" fmla="*/ 0 w 10"/>
                        <a:gd name="T5" fmla="*/ 0 h 14"/>
                        <a:gd name="T6" fmla="*/ 10 w 10"/>
                        <a:gd name="T7" fmla="*/ 6 h 14"/>
                        <a:gd name="T8" fmla="*/ 10 w 10"/>
                        <a:gd name="T9" fmla="*/ 14 h 14"/>
                        <a:gd name="T10" fmla="*/ 2 w 10"/>
                        <a:gd name="T11" fmla="*/ 6 h 14"/>
                        <a:gd name="T12" fmla="*/ 8 w 10"/>
                        <a:gd name="T13" fmla="*/ 10 h 14"/>
                        <a:gd name="T14" fmla="*/ 8 w 10"/>
                        <a:gd name="T15" fmla="*/ 8 h 14"/>
                        <a:gd name="T16" fmla="*/ 2 w 10"/>
                        <a:gd name="T17" fmla="*/ 4 h 14"/>
                        <a:gd name="T18" fmla="*/ 2 w 10"/>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10" y="14"/>
                          </a:moveTo>
                          <a:lnTo>
                            <a:pt x="0" y="8"/>
                          </a:lnTo>
                          <a:lnTo>
                            <a:pt x="0" y="0"/>
                          </a:lnTo>
                          <a:lnTo>
                            <a:pt x="10" y="6"/>
                          </a:lnTo>
                          <a:lnTo>
                            <a:pt x="10" y="14"/>
                          </a:lnTo>
                          <a:close/>
                          <a:moveTo>
                            <a:pt x="2" y="6"/>
                          </a:moveTo>
                          <a:lnTo>
                            <a:pt x="8" y="10"/>
                          </a:lnTo>
                          <a:lnTo>
                            <a:pt x="8" y="8"/>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1" name="Freeform 385">
                      <a:extLst>
                        <a:ext uri="{FF2B5EF4-FFF2-40B4-BE49-F238E27FC236}">
                          <a16:creationId xmlns:a16="http://schemas.microsoft.com/office/drawing/2014/main" id="{C58299C4-B0E0-4AAD-B03E-0C1D5DA5A67D}"/>
                        </a:ext>
                      </a:extLst>
                    </p:cNvPr>
                    <p:cNvSpPr>
                      <a:spLocks/>
                    </p:cNvSpPr>
                    <p:nvPr/>
                  </p:nvSpPr>
                  <p:spPr bwMode="auto">
                    <a:xfrm>
                      <a:off x="3584575" y="1793876"/>
                      <a:ext cx="12700" cy="15875"/>
                    </a:xfrm>
                    <a:custGeom>
                      <a:avLst/>
                      <a:gdLst>
                        <a:gd name="T0" fmla="*/ 0 w 8"/>
                        <a:gd name="T1" fmla="*/ 0 h 10"/>
                        <a:gd name="T2" fmla="*/ 0 w 8"/>
                        <a:gd name="T3" fmla="*/ 6 h 10"/>
                        <a:gd name="T4" fmla="*/ 8 w 8"/>
                        <a:gd name="T5" fmla="*/ 10 h 10"/>
                        <a:gd name="T6" fmla="*/ 8 w 8"/>
                        <a:gd name="T7" fmla="*/ 4 h 10"/>
                        <a:gd name="T8" fmla="*/ 0 w 8"/>
                        <a:gd name="T9" fmla="*/ 0 h 10"/>
                      </a:gdLst>
                      <a:ahLst/>
                      <a:cxnLst>
                        <a:cxn ang="0">
                          <a:pos x="T0" y="T1"/>
                        </a:cxn>
                        <a:cxn ang="0">
                          <a:pos x="T2" y="T3"/>
                        </a:cxn>
                        <a:cxn ang="0">
                          <a:pos x="T4" y="T5"/>
                        </a:cxn>
                        <a:cxn ang="0">
                          <a:pos x="T6" y="T7"/>
                        </a:cxn>
                        <a:cxn ang="0">
                          <a:pos x="T8" y="T9"/>
                        </a:cxn>
                      </a:cxnLst>
                      <a:rect l="0" t="0" r="r" b="b"/>
                      <a:pathLst>
                        <a:path w="8" h="10">
                          <a:moveTo>
                            <a:pt x="0" y="0"/>
                          </a:moveTo>
                          <a:lnTo>
                            <a:pt x="0" y="6"/>
                          </a:lnTo>
                          <a:lnTo>
                            <a:pt x="8" y="10"/>
                          </a:lnTo>
                          <a:lnTo>
                            <a:pt x="8"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2" name="Freeform 386">
                      <a:extLst>
                        <a:ext uri="{FF2B5EF4-FFF2-40B4-BE49-F238E27FC236}">
                          <a16:creationId xmlns:a16="http://schemas.microsoft.com/office/drawing/2014/main" id="{F31C0833-3295-426E-B2CD-276CD5EEFA82}"/>
                        </a:ext>
                      </a:extLst>
                    </p:cNvPr>
                    <p:cNvSpPr>
                      <a:spLocks noEditPoints="1"/>
                    </p:cNvSpPr>
                    <p:nvPr/>
                  </p:nvSpPr>
                  <p:spPr bwMode="auto">
                    <a:xfrm>
                      <a:off x="3581400" y="1790701"/>
                      <a:ext cx="19050" cy="22225"/>
                    </a:xfrm>
                    <a:custGeom>
                      <a:avLst/>
                      <a:gdLst>
                        <a:gd name="T0" fmla="*/ 12 w 12"/>
                        <a:gd name="T1" fmla="*/ 14 h 14"/>
                        <a:gd name="T2" fmla="*/ 0 w 12"/>
                        <a:gd name="T3" fmla="*/ 8 h 14"/>
                        <a:gd name="T4" fmla="*/ 0 w 12"/>
                        <a:gd name="T5" fmla="*/ 0 h 14"/>
                        <a:gd name="T6" fmla="*/ 12 w 12"/>
                        <a:gd name="T7" fmla="*/ 6 h 14"/>
                        <a:gd name="T8" fmla="*/ 12 w 12"/>
                        <a:gd name="T9" fmla="*/ 14 h 14"/>
                        <a:gd name="T10" fmla="*/ 4 w 12"/>
                        <a:gd name="T11" fmla="*/ 8 h 14"/>
                        <a:gd name="T12" fmla="*/ 8 w 12"/>
                        <a:gd name="T13" fmla="*/ 10 h 14"/>
                        <a:gd name="T14" fmla="*/ 8 w 12"/>
                        <a:gd name="T15" fmla="*/ 8 h 14"/>
                        <a:gd name="T16" fmla="*/ 4 w 12"/>
                        <a:gd name="T17" fmla="*/ 4 h 14"/>
                        <a:gd name="T18" fmla="*/ 4 w 12"/>
                        <a:gd name="T1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4">
                          <a:moveTo>
                            <a:pt x="12" y="14"/>
                          </a:moveTo>
                          <a:lnTo>
                            <a:pt x="0" y="8"/>
                          </a:lnTo>
                          <a:lnTo>
                            <a:pt x="0" y="0"/>
                          </a:lnTo>
                          <a:lnTo>
                            <a:pt x="12" y="6"/>
                          </a:lnTo>
                          <a:lnTo>
                            <a:pt x="12" y="14"/>
                          </a:lnTo>
                          <a:close/>
                          <a:moveTo>
                            <a:pt x="4" y="8"/>
                          </a:moveTo>
                          <a:lnTo>
                            <a:pt x="8" y="10"/>
                          </a:lnTo>
                          <a:lnTo>
                            <a:pt x="8" y="8"/>
                          </a:lnTo>
                          <a:lnTo>
                            <a:pt x="4" y="4"/>
                          </a:lnTo>
                          <a:lnTo>
                            <a:pt x="4"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3" name="Freeform 387">
                      <a:extLst>
                        <a:ext uri="{FF2B5EF4-FFF2-40B4-BE49-F238E27FC236}">
                          <a16:creationId xmlns:a16="http://schemas.microsoft.com/office/drawing/2014/main" id="{EDFC38B2-5C62-4A94-AD59-27631BFB5135}"/>
                        </a:ext>
                      </a:extLst>
                    </p:cNvPr>
                    <p:cNvSpPr>
                      <a:spLocks/>
                    </p:cNvSpPr>
                    <p:nvPr/>
                  </p:nvSpPr>
                  <p:spPr bwMode="auto">
                    <a:xfrm>
                      <a:off x="3597275" y="1800226"/>
                      <a:ext cx="12700" cy="15875"/>
                    </a:xfrm>
                    <a:custGeom>
                      <a:avLst/>
                      <a:gdLst>
                        <a:gd name="T0" fmla="*/ 0 w 8"/>
                        <a:gd name="T1" fmla="*/ 0 h 10"/>
                        <a:gd name="T2" fmla="*/ 0 w 8"/>
                        <a:gd name="T3" fmla="*/ 6 h 10"/>
                        <a:gd name="T4" fmla="*/ 8 w 8"/>
                        <a:gd name="T5" fmla="*/ 10 h 10"/>
                        <a:gd name="T6" fmla="*/ 8 w 8"/>
                        <a:gd name="T7" fmla="*/ 4 h 10"/>
                        <a:gd name="T8" fmla="*/ 0 w 8"/>
                        <a:gd name="T9" fmla="*/ 0 h 10"/>
                      </a:gdLst>
                      <a:ahLst/>
                      <a:cxnLst>
                        <a:cxn ang="0">
                          <a:pos x="T0" y="T1"/>
                        </a:cxn>
                        <a:cxn ang="0">
                          <a:pos x="T2" y="T3"/>
                        </a:cxn>
                        <a:cxn ang="0">
                          <a:pos x="T4" y="T5"/>
                        </a:cxn>
                        <a:cxn ang="0">
                          <a:pos x="T6" y="T7"/>
                        </a:cxn>
                        <a:cxn ang="0">
                          <a:pos x="T8" y="T9"/>
                        </a:cxn>
                      </a:cxnLst>
                      <a:rect l="0" t="0" r="r" b="b"/>
                      <a:pathLst>
                        <a:path w="8" h="10">
                          <a:moveTo>
                            <a:pt x="0" y="0"/>
                          </a:moveTo>
                          <a:lnTo>
                            <a:pt x="0" y="6"/>
                          </a:lnTo>
                          <a:lnTo>
                            <a:pt x="8" y="10"/>
                          </a:lnTo>
                          <a:lnTo>
                            <a:pt x="8"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4" name="Freeform 388">
                      <a:extLst>
                        <a:ext uri="{FF2B5EF4-FFF2-40B4-BE49-F238E27FC236}">
                          <a16:creationId xmlns:a16="http://schemas.microsoft.com/office/drawing/2014/main" id="{1A8E72E2-E84F-4B32-B9A4-37E0174E9E00}"/>
                        </a:ext>
                      </a:extLst>
                    </p:cNvPr>
                    <p:cNvSpPr>
                      <a:spLocks noEditPoints="1"/>
                    </p:cNvSpPr>
                    <p:nvPr/>
                  </p:nvSpPr>
                  <p:spPr bwMode="auto">
                    <a:xfrm>
                      <a:off x="3597275" y="1797051"/>
                      <a:ext cx="15875" cy="22225"/>
                    </a:xfrm>
                    <a:custGeom>
                      <a:avLst/>
                      <a:gdLst>
                        <a:gd name="T0" fmla="*/ 10 w 10"/>
                        <a:gd name="T1" fmla="*/ 14 h 14"/>
                        <a:gd name="T2" fmla="*/ 0 w 10"/>
                        <a:gd name="T3" fmla="*/ 8 h 14"/>
                        <a:gd name="T4" fmla="*/ 0 w 10"/>
                        <a:gd name="T5" fmla="*/ 0 h 14"/>
                        <a:gd name="T6" fmla="*/ 10 w 10"/>
                        <a:gd name="T7" fmla="*/ 6 h 14"/>
                        <a:gd name="T8" fmla="*/ 10 w 10"/>
                        <a:gd name="T9" fmla="*/ 14 h 14"/>
                        <a:gd name="T10" fmla="*/ 2 w 10"/>
                        <a:gd name="T11" fmla="*/ 8 h 14"/>
                        <a:gd name="T12" fmla="*/ 8 w 10"/>
                        <a:gd name="T13" fmla="*/ 10 h 14"/>
                        <a:gd name="T14" fmla="*/ 8 w 10"/>
                        <a:gd name="T15" fmla="*/ 8 h 14"/>
                        <a:gd name="T16" fmla="*/ 2 w 10"/>
                        <a:gd name="T17" fmla="*/ 6 h 14"/>
                        <a:gd name="T18" fmla="*/ 2 w 10"/>
                        <a:gd name="T1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10" y="14"/>
                          </a:moveTo>
                          <a:lnTo>
                            <a:pt x="0" y="8"/>
                          </a:lnTo>
                          <a:lnTo>
                            <a:pt x="0" y="0"/>
                          </a:lnTo>
                          <a:lnTo>
                            <a:pt x="10" y="6"/>
                          </a:lnTo>
                          <a:lnTo>
                            <a:pt x="10" y="14"/>
                          </a:lnTo>
                          <a:close/>
                          <a:moveTo>
                            <a:pt x="2" y="8"/>
                          </a:moveTo>
                          <a:lnTo>
                            <a:pt x="8" y="10"/>
                          </a:lnTo>
                          <a:lnTo>
                            <a:pt x="8" y="8"/>
                          </a:lnTo>
                          <a:lnTo>
                            <a:pt x="2" y="6"/>
                          </a:lnTo>
                          <a:lnTo>
                            <a:pt x="2"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5" name="Freeform 389">
                      <a:extLst>
                        <a:ext uri="{FF2B5EF4-FFF2-40B4-BE49-F238E27FC236}">
                          <a16:creationId xmlns:a16="http://schemas.microsoft.com/office/drawing/2014/main" id="{C7A47C36-1F15-4462-870E-3385227921EC}"/>
                        </a:ext>
                      </a:extLst>
                    </p:cNvPr>
                    <p:cNvSpPr>
                      <a:spLocks/>
                    </p:cNvSpPr>
                    <p:nvPr/>
                  </p:nvSpPr>
                  <p:spPr bwMode="auto">
                    <a:xfrm>
                      <a:off x="3584575" y="1825626"/>
                      <a:ext cx="9525" cy="12700"/>
                    </a:xfrm>
                    <a:custGeom>
                      <a:avLst/>
                      <a:gdLst>
                        <a:gd name="T0" fmla="*/ 0 w 6"/>
                        <a:gd name="T1" fmla="*/ 0 h 8"/>
                        <a:gd name="T2" fmla="*/ 0 w 6"/>
                        <a:gd name="T3" fmla="*/ 4 h 8"/>
                        <a:gd name="T4" fmla="*/ 6 w 6"/>
                        <a:gd name="T5" fmla="*/ 8 h 8"/>
                        <a:gd name="T6" fmla="*/ 6 w 6"/>
                        <a:gd name="T7" fmla="*/ 4 h 8"/>
                        <a:gd name="T8" fmla="*/ 0 w 6"/>
                        <a:gd name="T9" fmla="*/ 0 h 8"/>
                      </a:gdLst>
                      <a:ahLst/>
                      <a:cxnLst>
                        <a:cxn ang="0">
                          <a:pos x="T0" y="T1"/>
                        </a:cxn>
                        <a:cxn ang="0">
                          <a:pos x="T2" y="T3"/>
                        </a:cxn>
                        <a:cxn ang="0">
                          <a:pos x="T4" y="T5"/>
                        </a:cxn>
                        <a:cxn ang="0">
                          <a:pos x="T6" y="T7"/>
                        </a:cxn>
                        <a:cxn ang="0">
                          <a:pos x="T8" y="T9"/>
                        </a:cxn>
                      </a:cxnLst>
                      <a:rect l="0" t="0" r="r" b="b"/>
                      <a:pathLst>
                        <a:path w="6" h="8">
                          <a:moveTo>
                            <a:pt x="0" y="0"/>
                          </a:moveTo>
                          <a:lnTo>
                            <a:pt x="0" y="4"/>
                          </a:lnTo>
                          <a:lnTo>
                            <a:pt x="6" y="8"/>
                          </a:lnTo>
                          <a:lnTo>
                            <a:pt x="6"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6" name="Freeform 390">
                      <a:extLst>
                        <a:ext uri="{FF2B5EF4-FFF2-40B4-BE49-F238E27FC236}">
                          <a16:creationId xmlns:a16="http://schemas.microsoft.com/office/drawing/2014/main" id="{B39724BB-7A98-4DD7-901B-B70F94464370}"/>
                        </a:ext>
                      </a:extLst>
                    </p:cNvPr>
                    <p:cNvSpPr>
                      <a:spLocks noEditPoints="1"/>
                    </p:cNvSpPr>
                    <p:nvPr/>
                  </p:nvSpPr>
                  <p:spPr bwMode="auto">
                    <a:xfrm>
                      <a:off x="3581400" y="1822451"/>
                      <a:ext cx="15875" cy="19050"/>
                    </a:xfrm>
                    <a:custGeom>
                      <a:avLst/>
                      <a:gdLst>
                        <a:gd name="T0" fmla="*/ 10 w 10"/>
                        <a:gd name="T1" fmla="*/ 12 h 12"/>
                        <a:gd name="T2" fmla="*/ 0 w 10"/>
                        <a:gd name="T3" fmla="*/ 8 h 12"/>
                        <a:gd name="T4" fmla="*/ 0 w 10"/>
                        <a:gd name="T5" fmla="*/ 0 h 12"/>
                        <a:gd name="T6" fmla="*/ 10 w 10"/>
                        <a:gd name="T7" fmla="*/ 4 h 12"/>
                        <a:gd name="T8" fmla="*/ 10 w 10"/>
                        <a:gd name="T9" fmla="*/ 12 h 12"/>
                        <a:gd name="T10" fmla="*/ 2 w 10"/>
                        <a:gd name="T11" fmla="*/ 6 h 12"/>
                        <a:gd name="T12" fmla="*/ 8 w 10"/>
                        <a:gd name="T13" fmla="*/ 8 h 12"/>
                        <a:gd name="T14" fmla="*/ 8 w 10"/>
                        <a:gd name="T15" fmla="*/ 6 h 12"/>
                        <a:gd name="T16" fmla="*/ 2 w 10"/>
                        <a:gd name="T17" fmla="*/ 4 h 12"/>
                        <a:gd name="T18" fmla="*/ 2 w 10"/>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2">
                          <a:moveTo>
                            <a:pt x="10" y="12"/>
                          </a:moveTo>
                          <a:lnTo>
                            <a:pt x="0" y="8"/>
                          </a:lnTo>
                          <a:lnTo>
                            <a:pt x="0" y="0"/>
                          </a:lnTo>
                          <a:lnTo>
                            <a:pt x="10" y="4"/>
                          </a:lnTo>
                          <a:lnTo>
                            <a:pt x="10" y="12"/>
                          </a:lnTo>
                          <a:close/>
                          <a:moveTo>
                            <a:pt x="2" y="6"/>
                          </a:moveTo>
                          <a:lnTo>
                            <a:pt x="8" y="8"/>
                          </a:lnTo>
                          <a:lnTo>
                            <a:pt x="8" y="6"/>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7" name="Freeform 391">
                      <a:extLst>
                        <a:ext uri="{FF2B5EF4-FFF2-40B4-BE49-F238E27FC236}">
                          <a16:creationId xmlns:a16="http://schemas.microsoft.com/office/drawing/2014/main" id="{A7B51CBC-1E06-4DC4-B6D5-60954D739CE1}"/>
                        </a:ext>
                      </a:extLst>
                    </p:cNvPr>
                    <p:cNvSpPr>
                      <a:spLocks/>
                    </p:cNvSpPr>
                    <p:nvPr/>
                  </p:nvSpPr>
                  <p:spPr bwMode="auto">
                    <a:xfrm>
                      <a:off x="3597275" y="1831976"/>
                      <a:ext cx="12700" cy="12700"/>
                    </a:xfrm>
                    <a:custGeom>
                      <a:avLst/>
                      <a:gdLst>
                        <a:gd name="T0" fmla="*/ 0 w 8"/>
                        <a:gd name="T1" fmla="*/ 0 h 8"/>
                        <a:gd name="T2" fmla="*/ 0 w 8"/>
                        <a:gd name="T3" fmla="*/ 4 h 8"/>
                        <a:gd name="T4" fmla="*/ 8 w 8"/>
                        <a:gd name="T5" fmla="*/ 8 h 8"/>
                        <a:gd name="T6" fmla="*/ 8 w 8"/>
                        <a:gd name="T7" fmla="*/ 4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lnTo>
                            <a:pt x="0" y="4"/>
                          </a:lnTo>
                          <a:lnTo>
                            <a:pt x="8" y="8"/>
                          </a:lnTo>
                          <a:lnTo>
                            <a:pt x="8"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8" name="Freeform 392">
                      <a:extLst>
                        <a:ext uri="{FF2B5EF4-FFF2-40B4-BE49-F238E27FC236}">
                          <a16:creationId xmlns:a16="http://schemas.microsoft.com/office/drawing/2014/main" id="{224D175D-229D-482F-88E8-BD2E11BA17B4}"/>
                        </a:ext>
                      </a:extLst>
                    </p:cNvPr>
                    <p:cNvSpPr>
                      <a:spLocks noEditPoints="1"/>
                    </p:cNvSpPr>
                    <p:nvPr/>
                  </p:nvSpPr>
                  <p:spPr bwMode="auto">
                    <a:xfrm>
                      <a:off x="3594100" y="1828801"/>
                      <a:ext cx="15875" cy="19050"/>
                    </a:xfrm>
                    <a:custGeom>
                      <a:avLst/>
                      <a:gdLst>
                        <a:gd name="T0" fmla="*/ 10 w 10"/>
                        <a:gd name="T1" fmla="*/ 12 h 12"/>
                        <a:gd name="T2" fmla="*/ 0 w 10"/>
                        <a:gd name="T3" fmla="*/ 8 h 12"/>
                        <a:gd name="T4" fmla="*/ 0 w 10"/>
                        <a:gd name="T5" fmla="*/ 0 h 12"/>
                        <a:gd name="T6" fmla="*/ 10 w 10"/>
                        <a:gd name="T7" fmla="*/ 4 h 12"/>
                        <a:gd name="T8" fmla="*/ 10 w 10"/>
                        <a:gd name="T9" fmla="*/ 12 h 12"/>
                        <a:gd name="T10" fmla="*/ 4 w 10"/>
                        <a:gd name="T11" fmla="*/ 6 h 12"/>
                        <a:gd name="T12" fmla="*/ 8 w 10"/>
                        <a:gd name="T13" fmla="*/ 8 h 12"/>
                        <a:gd name="T14" fmla="*/ 8 w 10"/>
                        <a:gd name="T15" fmla="*/ 6 h 12"/>
                        <a:gd name="T16" fmla="*/ 4 w 10"/>
                        <a:gd name="T17" fmla="*/ 4 h 12"/>
                        <a:gd name="T18" fmla="*/ 4 w 10"/>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2">
                          <a:moveTo>
                            <a:pt x="10" y="12"/>
                          </a:moveTo>
                          <a:lnTo>
                            <a:pt x="0" y="8"/>
                          </a:lnTo>
                          <a:lnTo>
                            <a:pt x="0" y="0"/>
                          </a:lnTo>
                          <a:lnTo>
                            <a:pt x="10" y="4"/>
                          </a:lnTo>
                          <a:lnTo>
                            <a:pt x="10" y="12"/>
                          </a:lnTo>
                          <a:close/>
                          <a:moveTo>
                            <a:pt x="4" y="6"/>
                          </a:moveTo>
                          <a:lnTo>
                            <a:pt x="8" y="8"/>
                          </a:lnTo>
                          <a:lnTo>
                            <a:pt x="8" y="6"/>
                          </a:lnTo>
                          <a:lnTo>
                            <a:pt x="4" y="4"/>
                          </a:lnTo>
                          <a:lnTo>
                            <a:pt x="4"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9" name="Freeform 393">
                      <a:extLst>
                        <a:ext uri="{FF2B5EF4-FFF2-40B4-BE49-F238E27FC236}">
                          <a16:creationId xmlns:a16="http://schemas.microsoft.com/office/drawing/2014/main" id="{2CE30D03-7999-4978-B165-29B343D22CB9}"/>
                        </a:ext>
                      </a:extLst>
                    </p:cNvPr>
                    <p:cNvSpPr>
                      <a:spLocks/>
                    </p:cNvSpPr>
                    <p:nvPr/>
                  </p:nvSpPr>
                  <p:spPr bwMode="auto">
                    <a:xfrm>
                      <a:off x="3581400" y="1838326"/>
                      <a:ext cx="12700" cy="12700"/>
                    </a:xfrm>
                    <a:custGeom>
                      <a:avLst/>
                      <a:gdLst>
                        <a:gd name="T0" fmla="*/ 0 w 8"/>
                        <a:gd name="T1" fmla="*/ 0 h 8"/>
                        <a:gd name="T2" fmla="*/ 0 w 8"/>
                        <a:gd name="T3" fmla="*/ 6 h 8"/>
                        <a:gd name="T4" fmla="*/ 8 w 8"/>
                        <a:gd name="T5" fmla="*/ 8 h 8"/>
                        <a:gd name="T6" fmla="*/ 8 w 8"/>
                        <a:gd name="T7" fmla="*/ 4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lnTo>
                            <a:pt x="0" y="6"/>
                          </a:lnTo>
                          <a:lnTo>
                            <a:pt x="8" y="8"/>
                          </a:lnTo>
                          <a:lnTo>
                            <a:pt x="8"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0" name="Freeform 394">
                      <a:extLst>
                        <a:ext uri="{FF2B5EF4-FFF2-40B4-BE49-F238E27FC236}">
                          <a16:creationId xmlns:a16="http://schemas.microsoft.com/office/drawing/2014/main" id="{CB4364AD-D8B4-454F-B5CE-70D38B1855CF}"/>
                        </a:ext>
                      </a:extLst>
                    </p:cNvPr>
                    <p:cNvSpPr>
                      <a:spLocks noEditPoints="1"/>
                    </p:cNvSpPr>
                    <p:nvPr/>
                  </p:nvSpPr>
                  <p:spPr bwMode="auto">
                    <a:xfrm>
                      <a:off x="3581400" y="1835151"/>
                      <a:ext cx="15875" cy="22225"/>
                    </a:xfrm>
                    <a:custGeom>
                      <a:avLst/>
                      <a:gdLst>
                        <a:gd name="T0" fmla="*/ 10 w 10"/>
                        <a:gd name="T1" fmla="*/ 14 h 14"/>
                        <a:gd name="T2" fmla="*/ 0 w 10"/>
                        <a:gd name="T3" fmla="*/ 8 h 14"/>
                        <a:gd name="T4" fmla="*/ 0 w 10"/>
                        <a:gd name="T5" fmla="*/ 0 h 14"/>
                        <a:gd name="T6" fmla="*/ 10 w 10"/>
                        <a:gd name="T7" fmla="*/ 4 h 14"/>
                        <a:gd name="T8" fmla="*/ 10 w 10"/>
                        <a:gd name="T9" fmla="*/ 14 h 14"/>
                        <a:gd name="T10" fmla="*/ 2 w 10"/>
                        <a:gd name="T11" fmla="*/ 6 h 14"/>
                        <a:gd name="T12" fmla="*/ 6 w 10"/>
                        <a:gd name="T13" fmla="*/ 8 h 14"/>
                        <a:gd name="T14" fmla="*/ 6 w 10"/>
                        <a:gd name="T15" fmla="*/ 6 h 14"/>
                        <a:gd name="T16" fmla="*/ 2 w 10"/>
                        <a:gd name="T17" fmla="*/ 4 h 14"/>
                        <a:gd name="T18" fmla="*/ 2 w 10"/>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10" y="14"/>
                          </a:moveTo>
                          <a:lnTo>
                            <a:pt x="0" y="8"/>
                          </a:lnTo>
                          <a:lnTo>
                            <a:pt x="0" y="0"/>
                          </a:lnTo>
                          <a:lnTo>
                            <a:pt x="10" y="4"/>
                          </a:lnTo>
                          <a:lnTo>
                            <a:pt x="10" y="14"/>
                          </a:lnTo>
                          <a:close/>
                          <a:moveTo>
                            <a:pt x="2" y="6"/>
                          </a:moveTo>
                          <a:lnTo>
                            <a:pt x="6" y="8"/>
                          </a:lnTo>
                          <a:lnTo>
                            <a:pt x="6" y="6"/>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1" name="Freeform 395">
                      <a:extLst>
                        <a:ext uri="{FF2B5EF4-FFF2-40B4-BE49-F238E27FC236}">
                          <a16:creationId xmlns:a16="http://schemas.microsoft.com/office/drawing/2014/main" id="{5579103D-2E29-41A6-9DA3-39E107F3EFEE}"/>
                        </a:ext>
                      </a:extLst>
                    </p:cNvPr>
                    <p:cNvSpPr>
                      <a:spLocks/>
                    </p:cNvSpPr>
                    <p:nvPr/>
                  </p:nvSpPr>
                  <p:spPr bwMode="auto">
                    <a:xfrm>
                      <a:off x="3597275" y="1844676"/>
                      <a:ext cx="9525" cy="15875"/>
                    </a:xfrm>
                    <a:custGeom>
                      <a:avLst/>
                      <a:gdLst>
                        <a:gd name="T0" fmla="*/ 0 w 6"/>
                        <a:gd name="T1" fmla="*/ 0 h 10"/>
                        <a:gd name="T2" fmla="*/ 0 w 6"/>
                        <a:gd name="T3" fmla="*/ 6 h 10"/>
                        <a:gd name="T4" fmla="*/ 6 w 6"/>
                        <a:gd name="T5" fmla="*/ 10 h 10"/>
                        <a:gd name="T6" fmla="*/ 6 w 6"/>
                        <a:gd name="T7" fmla="*/ 4 h 10"/>
                        <a:gd name="T8" fmla="*/ 0 w 6"/>
                        <a:gd name="T9" fmla="*/ 0 h 10"/>
                      </a:gdLst>
                      <a:ahLst/>
                      <a:cxnLst>
                        <a:cxn ang="0">
                          <a:pos x="T0" y="T1"/>
                        </a:cxn>
                        <a:cxn ang="0">
                          <a:pos x="T2" y="T3"/>
                        </a:cxn>
                        <a:cxn ang="0">
                          <a:pos x="T4" y="T5"/>
                        </a:cxn>
                        <a:cxn ang="0">
                          <a:pos x="T6" y="T7"/>
                        </a:cxn>
                        <a:cxn ang="0">
                          <a:pos x="T8" y="T9"/>
                        </a:cxn>
                      </a:cxnLst>
                      <a:rect l="0" t="0" r="r" b="b"/>
                      <a:pathLst>
                        <a:path w="6" h="10">
                          <a:moveTo>
                            <a:pt x="0" y="0"/>
                          </a:moveTo>
                          <a:lnTo>
                            <a:pt x="0" y="6"/>
                          </a:lnTo>
                          <a:lnTo>
                            <a:pt x="6" y="10"/>
                          </a:lnTo>
                          <a:lnTo>
                            <a:pt x="6"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2" name="Freeform 396">
                      <a:extLst>
                        <a:ext uri="{FF2B5EF4-FFF2-40B4-BE49-F238E27FC236}">
                          <a16:creationId xmlns:a16="http://schemas.microsoft.com/office/drawing/2014/main" id="{5BD48739-00FD-4422-9611-631AB8ADC551}"/>
                        </a:ext>
                      </a:extLst>
                    </p:cNvPr>
                    <p:cNvSpPr>
                      <a:spLocks noEditPoints="1"/>
                    </p:cNvSpPr>
                    <p:nvPr/>
                  </p:nvSpPr>
                  <p:spPr bwMode="auto">
                    <a:xfrm>
                      <a:off x="3594100" y="1841501"/>
                      <a:ext cx="15875" cy="22225"/>
                    </a:xfrm>
                    <a:custGeom>
                      <a:avLst/>
                      <a:gdLst>
                        <a:gd name="T0" fmla="*/ 10 w 10"/>
                        <a:gd name="T1" fmla="*/ 14 h 14"/>
                        <a:gd name="T2" fmla="*/ 0 w 10"/>
                        <a:gd name="T3" fmla="*/ 8 h 14"/>
                        <a:gd name="T4" fmla="*/ 0 w 10"/>
                        <a:gd name="T5" fmla="*/ 0 h 14"/>
                        <a:gd name="T6" fmla="*/ 10 w 10"/>
                        <a:gd name="T7" fmla="*/ 6 h 14"/>
                        <a:gd name="T8" fmla="*/ 10 w 10"/>
                        <a:gd name="T9" fmla="*/ 14 h 14"/>
                        <a:gd name="T10" fmla="*/ 2 w 10"/>
                        <a:gd name="T11" fmla="*/ 6 h 14"/>
                        <a:gd name="T12" fmla="*/ 8 w 10"/>
                        <a:gd name="T13" fmla="*/ 8 h 14"/>
                        <a:gd name="T14" fmla="*/ 8 w 10"/>
                        <a:gd name="T15" fmla="*/ 6 h 14"/>
                        <a:gd name="T16" fmla="*/ 2 w 10"/>
                        <a:gd name="T17" fmla="*/ 4 h 14"/>
                        <a:gd name="T18" fmla="*/ 2 w 10"/>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10" y="14"/>
                          </a:moveTo>
                          <a:lnTo>
                            <a:pt x="0" y="8"/>
                          </a:lnTo>
                          <a:lnTo>
                            <a:pt x="0" y="0"/>
                          </a:lnTo>
                          <a:lnTo>
                            <a:pt x="10" y="6"/>
                          </a:lnTo>
                          <a:lnTo>
                            <a:pt x="10" y="14"/>
                          </a:lnTo>
                          <a:close/>
                          <a:moveTo>
                            <a:pt x="2" y="6"/>
                          </a:moveTo>
                          <a:lnTo>
                            <a:pt x="8" y="8"/>
                          </a:lnTo>
                          <a:lnTo>
                            <a:pt x="8" y="6"/>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3" name="Freeform 397">
                      <a:extLst>
                        <a:ext uri="{FF2B5EF4-FFF2-40B4-BE49-F238E27FC236}">
                          <a16:creationId xmlns:a16="http://schemas.microsoft.com/office/drawing/2014/main" id="{FE16CB50-49EF-45A0-9268-33CB41237F8A}"/>
                        </a:ext>
                      </a:extLst>
                    </p:cNvPr>
                    <p:cNvSpPr>
                      <a:spLocks/>
                    </p:cNvSpPr>
                    <p:nvPr/>
                  </p:nvSpPr>
                  <p:spPr bwMode="auto">
                    <a:xfrm>
                      <a:off x="3317875" y="1898651"/>
                      <a:ext cx="3175" cy="28575"/>
                    </a:xfrm>
                    <a:custGeom>
                      <a:avLst/>
                      <a:gdLst>
                        <a:gd name="T0" fmla="*/ 0 w 1"/>
                        <a:gd name="T1" fmla="*/ 1 h 9"/>
                        <a:gd name="T2" fmla="*/ 0 w 1"/>
                        <a:gd name="T3" fmla="*/ 7 h 9"/>
                        <a:gd name="T4" fmla="*/ 0 w 1"/>
                        <a:gd name="T5" fmla="*/ 8 h 9"/>
                        <a:gd name="T6" fmla="*/ 1 w 1"/>
                        <a:gd name="T7" fmla="*/ 9 h 9"/>
                        <a:gd name="T8" fmla="*/ 1 w 1"/>
                        <a:gd name="T9" fmla="*/ 8 h 9"/>
                        <a:gd name="T10" fmla="*/ 1 w 1"/>
                        <a:gd name="T11" fmla="*/ 2 h 9"/>
                        <a:gd name="T12" fmla="*/ 0 w 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 h="9">
                          <a:moveTo>
                            <a:pt x="0" y="1"/>
                          </a:moveTo>
                          <a:cubicBezTo>
                            <a:pt x="0" y="3"/>
                            <a:pt x="0" y="5"/>
                            <a:pt x="0" y="7"/>
                          </a:cubicBezTo>
                          <a:cubicBezTo>
                            <a:pt x="0" y="8"/>
                            <a:pt x="0" y="8"/>
                            <a:pt x="0" y="8"/>
                          </a:cubicBezTo>
                          <a:cubicBezTo>
                            <a:pt x="0" y="9"/>
                            <a:pt x="0" y="9"/>
                            <a:pt x="1" y="9"/>
                          </a:cubicBezTo>
                          <a:cubicBezTo>
                            <a:pt x="1" y="9"/>
                            <a:pt x="1" y="9"/>
                            <a:pt x="1" y="8"/>
                          </a:cubicBezTo>
                          <a:cubicBezTo>
                            <a:pt x="1" y="6"/>
                            <a:pt x="1" y="4"/>
                            <a:pt x="1" y="2"/>
                          </a:cubicBezTo>
                          <a:cubicBezTo>
                            <a:pt x="1" y="0"/>
                            <a:pt x="1" y="1"/>
                            <a:pt x="0" y="1"/>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4" name="Freeform 398">
                      <a:extLst>
                        <a:ext uri="{FF2B5EF4-FFF2-40B4-BE49-F238E27FC236}">
                          <a16:creationId xmlns:a16="http://schemas.microsoft.com/office/drawing/2014/main" id="{85330F39-271B-45B3-B414-DAB3687FEA9B}"/>
                        </a:ext>
                      </a:extLst>
                    </p:cNvPr>
                    <p:cNvSpPr>
                      <a:spLocks noEditPoints="1"/>
                    </p:cNvSpPr>
                    <p:nvPr/>
                  </p:nvSpPr>
                  <p:spPr bwMode="auto">
                    <a:xfrm>
                      <a:off x="3314700" y="1898651"/>
                      <a:ext cx="9525" cy="31750"/>
                    </a:xfrm>
                    <a:custGeom>
                      <a:avLst/>
                      <a:gdLst>
                        <a:gd name="T0" fmla="*/ 2 w 3"/>
                        <a:gd name="T1" fmla="*/ 10 h 10"/>
                        <a:gd name="T2" fmla="*/ 1 w 3"/>
                        <a:gd name="T3" fmla="*/ 10 h 10"/>
                        <a:gd name="T4" fmla="*/ 0 w 3"/>
                        <a:gd name="T5" fmla="*/ 8 h 10"/>
                        <a:gd name="T6" fmla="*/ 0 w 3"/>
                        <a:gd name="T7" fmla="*/ 8 h 10"/>
                        <a:gd name="T8" fmla="*/ 0 w 3"/>
                        <a:gd name="T9" fmla="*/ 7 h 10"/>
                        <a:gd name="T10" fmla="*/ 0 w 3"/>
                        <a:gd name="T11" fmla="*/ 3 h 10"/>
                        <a:gd name="T12" fmla="*/ 0 w 3"/>
                        <a:gd name="T13" fmla="*/ 1 h 10"/>
                        <a:gd name="T14" fmla="*/ 0 w 3"/>
                        <a:gd name="T15" fmla="*/ 1 h 10"/>
                        <a:gd name="T16" fmla="*/ 1 w 3"/>
                        <a:gd name="T17" fmla="*/ 1 h 10"/>
                        <a:gd name="T18" fmla="*/ 2 w 3"/>
                        <a:gd name="T19" fmla="*/ 0 h 10"/>
                        <a:gd name="T20" fmla="*/ 3 w 3"/>
                        <a:gd name="T21" fmla="*/ 2 h 10"/>
                        <a:gd name="T22" fmla="*/ 3 w 3"/>
                        <a:gd name="T23" fmla="*/ 7 h 10"/>
                        <a:gd name="T24" fmla="*/ 3 w 3"/>
                        <a:gd name="T25" fmla="*/ 8 h 10"/>
                        <a:gd name="T26" fmla="*/ 2 w 3"/>
                        <a:gd name="T27" fmla="*/ 10 h 10"/>
                        <a:gd name="T28" fmla="*/ 2 w 3"/>
                        <a:gd name="T29" fmla="*/ 9 h 10"/>
                        <a:gd name="T30" fmla="*/ 2 w 3"/>
                        <a:gd name="T3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0">
                          <a:moveTo>
                            <a:pt x="2" y="10"/>
                          </a:moveTo>
                          <a:cubicBezTo>
                            <a:pt x="1" y="10"/>
                            <a:pt x="1" y="10"/>
                            <a:pt x="1" y="10"/>
                          </a:cubicBezTo>
                          <a:cubicBezTo>
                            <a:pt x="1" y="9"/>
                            <a:pt x="0" y="9"/>
                            <a:pt x="0" y="8"/>
                          </a:cubicBezTo>
                          <a:cubicBezTo>
                            <a:pt x="0" y="8"/>
                            <a:pt x="0" y="8"/>
                            <a:pt x="0" y="8"/>
                          </a:cubicBezTo>
                          <a:cubicBezTo>
                            <a:pt x="0" y="7"/>
                            <a:pt x="0" y="7"/>
                            <a:pt x="0" y="7"/>
                          </a:cubicBezTo>
                          <a:cubicBezTo>
                            <a:pt x="1" y="6"/>
                            <a:pt x="0" y="4"/>
                            <a:pt x="0" y="3"/>
                          </a:cubicBezTo>
                          <a:cubicBezTo>
                            <a:pt x="0" y="2"/>
                            <a:pt x="0" y="2"/>
                            <a:pt x="0" y="1"/>
                          </a:cubicBezTo>
                          <a:cubicBezTo>
                            <a:pt x="0" y="1"/>
                            <a:pt x="0" y="1"/>
                            <a:pt x="0" y="1"/>
                          </a:cubicBezTo>
                          <a:cubicBezTo>
                            <a:pt x="1" y="1"/>
                            <a:pt x="1" y="1"/>
                            <a:pt x="1" y="1"/>
                          </a:cubicBezTo>
                          <a:cubicBezTo>
                            <a:pt x="1" y="0"/>
                            <a:pt x="2" y="0"/>
                            <a:pt x="2" y="0"/>
                          </a:cubicBezTo>
                          <a:cubicBezTo>
                            <a:pt x="3" y="1"/>
                            <a:pt x="3" y="1"/>
                            <a:pt x="3" y="2"/>
                          </a:cubicBezTo>
                          <a:cubicBezTo>
                            <a:pt x="3" y="3"/>
                            <a:pt x="3" y="5"/>
                            <a:pt x="3" y="7"/>
                          </a:cubicBezTo>
                          <a:cubicBezTo>
                            <a:pt x="3" y="8"/>
                            <a:pt x="3" y="8"/>
                            <a:pt x="3" y="8"/>
                          </a:cubicBezTo>
                          <a:cubicBezTo>
                            <a:pt x="3" y="9"/>
                            <a:pt x="2" y="10"/>
                            <a:pt x="2" y="10"/>
                          </a:cubicBezTo>
                          <a:close/>
                          <a:moveTo>
                            <a:pt x="2" y="9"/>
                          </a:moveTo>
                          <a:cubicBezTo>
                            <a:pt x="2" y="9"/>
                            <a:pt x="2" y="9"/>
                            <a:pt x="2" y="9"/>
                          </a:cubicBezTo>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5" name="Freeform 399">
                      <a:extLst>
                        <a:ext uri="{FF2B5EF4-FFF2-40B4-BE49-F238E27FC236}">
                          <a16:creationId xmlns:a16="http://schemas.microsoft.com/office/drawing/2014/main" id="{9716B7AF-8D20-461A-916E-636688C86536}"/>
                        </a:ext>
                      </a:extLst>
                    </p:cNvPr>
                    <p:cNvSpPr>
                      <a:spLocks/>
                    </p:cNvSpPr>
                    <p:nvPr/>
                  </p:nvSpPr>
                  <p:spPr bwMode="auto">
                    <a:xfrm>
                      <a:off x="3511550" y="1676401"/>
                      <a:ext cx="193675" cy="101600"/>
                    </a:xfrm>
                    <a:custGeom>
                      <a:avLst/>
                      <a:gdLst>
                        <a:gd name="T0" fmla="*/ 62 w 122"/>
                        <a:gd name="T1" fmla="*/ 0 h 64"/>
                        <a:gd name="T2" fmla="*/ 0 w 122"/>
                        <a:gd name="T3" fmla="*/ 32 h 64"/>
                        <a:gd name="T4" fmla="*/ 68 w 122"/>
                        <a:gd name="T5" fmla="*/ 64 h 64"/>
                        <a:gd name="T6" fmla="*/ 122 w 122"/>
                        <a:gd name="T7" fmla="*/ 32 h 64"/>
                        <a:gd name="T8" fmla="*/ 62 w 122"/>
                        <a:gd name="T9" fmla="*/ 0 h 64"/>
                      </a:gdLst>
                      <a:ahLst/>
                      <a:cxnLst>
                        <a:cxn ang="0">
                          <a:pos x="T0" y="T1"/>
                        </a:cxn>
                        <a:cxn ang="0">
                          <a:pos x="T2" y="T3"/>
                        </a:cxn>
                        <a:cxn ang="0">
                          <a:pos x="T4" y="T5"/>
                        </a:cxn>
                        <a:cxn ang="0">
                          <a:pos x="T6" y="T7"/>
                        </a:cxn>
                        <a:cxn ang="0">
                          <a:pos x="T8" y="T9"/>
                        </a:cxn>
                      </a:cxnLst>
                      <a:rect l="0" t="0" r="r" b="b"/>
                      <a:pathLst>
                        <a:path w="122" h="64">
                          <a:moveTo>
                            <a:pt x="62" y="0"/>
                          </a:moveTo>
                          <a:lnTo>
                            <a:pt x="0" y="32"/>
                          </a:lnTo>
                          <a:lnTo>
                            <a:pt x="68" y="64"/>
                          </a:lnTo>
                          <a:lnTo>
                            <a:pt x="122" y="32"/>
                          </a:lnTo>
                          <a:lnTo>
                            <a:pt x="62" y="0"/>
                          </a:lnTo>
                          <a:close/>
                        </a:path>
                      </a:pathLst>
                    </a:custGeom>
                    <a:solidFill>
                      <a:srgbClr val="DED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6" name="Freeform 400">
                      <a:extLst>
                        <a:ext uri="{FF2B5EF4-FFF2-40B4-BE49-F238E27FC236}">
                          <a16:creationId xmlns:a16="http://schemas.microsoft.com/office/drawing/2014/main" id="{55AEDB76-577E-4F07-899E-1784982ED2A1}"/>
                        </a:ext>
                      </a:extLst>
                    </p:cNvPr>
                    <p:cNvSpPr>
                      <a:spLocks/>
                    </p:cNvSpPr>
                    <p:nvPr/>
                  </p:nvSpPr>
                  <p:spPr bwMode="auto">
                    <a:xfrm>
                      <a:off x="3511550" y="1676401"/>
                      <a:ext cx="193675" cy="101600"/>
                    </a:xfrm>
                    <a:custGeom>
                      <a:avLst/>
                      <a:gdLst>
                        <a:gd name="T0" fmla="*/ 62 w 122"/>
                        <a:gd name="T1" fmla="*/ 0 h 64"/>
                        <a:gd name="T2" fmla="*/ 0 w 122"/>
                        <a:gd name="T3" fmla="*/ 32 h 64"/>
                        <a:gd name="T4" fmla="*/ 68 w 122"/>
                        <a:gd name="T5" fmla="*/ 64 h 64"/>
                        <a:gd name="T6" fmla="*/ 122 w 122"/>
                        <a:gd name="T7" fmla="*/ 32 h 64"/>
                        <a:gd name="T8" fmla="*/ 62 w 122"/>
                        <a:gd name="T9" fmla="*/ 0 h 64"/>
                      </a:gdLst>
                      <a:ahLst/>
                      <a:cxnLst>
                        <a:cxn ang="0">
                          <a:pos x="T0" y="T1"/>
                        </a:cxn>
                        <a:cxn ang="0">
                          <a:pos x="T2" y="T3"/>
                        </a:cxn>
                        <a:cxn ang="0">
                          <a:pos x="T4" y="T5"/>
                        </a:cxn>
                        <a:cxn ang="0">
                          <a:pos x="T6" y="T7"/>
                        </a:cxn>
                        <a:cxn ang="0">
                          <a:pos x="T8" y="T9"/>
                        </a:cxn>
                      </a:cxnLst>
                      <a:rect l="0" t="0" r="r" b="b"/>
                      <a:pathLst>
                        <a:path w="122" h="64">
                          <a:moveTo>
                            <a:pt x="62" y="0"/>
                          </a:moveTo>
                          <a:lnTo>
                            <a:pt x="0" y="32"/>
                          </a:lnTo>
                          <a:lnTo>
                            <a:pt x="68" y="64"/>
                          </a:lnTo>
                          <a:lnTo>
                            <a:pt x="122" y="32"/>
                          </a:lnTo>
                          <a:lnTo>
                            <a:pt x="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7" name="Freeform 401">
                      <a:extLst>
                        <a:ext uri="{FF2B5EF4-FFF2-40B4-BE49-F238E27FC236}">
                          <a16:creationId xmlns:a16="http://schemas.microsoft.com/office/drawing/2014/main" id="{7E26ECB1-85E1-42DA-9E56-2702404F12F5}"/>
                        </a:ext>
                      </a:extLst>
                    </p:cNvPr>
                    <p:cNvSpPr>
                      <a:spLocks noEditPoints="1"/>
                    </p:cNvSpPr>
                    <p:nvPr/>
                  </p:nvSpPr>
                  <p:spPr bwMode="auto">
                    <a:xfrm>
                      <a:off x="3508375" y="1676401"/>
                      <a:ext cx="200025" cy="104775"/>
                    </a:xfrm>
                    <a:custGeom>
                      <a:avLst/>
                      <a:gdLst>
                        <a:gd name="T0" fmla="*/ 70 w 126"/>
                        <a:gd name="T1" fmla="*/ 66 h 66"/>
                        <a:gd name="T2" fmla="*/ 0 w 126"/>
                        <a:gd name="T3" fmla="*/ 32 h 66"/>
                        <a:gd name="T4" fmla="*/ 64 w 126"/>
                        <a:gd name="T5" fmla="*/ 0 h 66"/>
                        <a:gd name="T6" fmla="*/ 126 w 126"/>
                        <a:gd name="T7" fmla="*/ 32 h 66"/>
                        <a:gd name="T8" fmla="*/ 70 w 126"/>
                        <a:gd name="T9" fmla="*/ 66 h 66"/>
                        <a:gd name="T10" fmla="*/ 6 w 126"/>
                        <a:gd name="T11" fmla="*/ 32 h 66"/>
                        <a:gd name="T12" fmla="*/ 70 w 126"/>
                        <a:gd name="T13" fmla="*/ 62 h 66"/>
                        <a:gd name="T14" fmla="*/ 122 w 126"/>
                        <a:gd name="T15" fmla="*/ 32 h 66"/>
                        <a:gd name="T16" fmla="*/ 64 w 126"/>
                        <a:gd name="T17" fmla="*/ 2 h 66"/>
                        <a:gd name="T18" fmla="*/ 6 w 126"/>
                        <a:gd name="T19"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66">
                          <a:moveTo>
                            <a:pt x="70" y="66"/>
                          </a:moveTo>
                          <a:lnTo>
                            <a:pt x="0" y="32"/>
                          </a:lnTo>
                          <a:lnTo>
                            <a:pt x="64" y="0"/>
                          </a:lnTo>
                          <a:lnTo>
                            <a:pt x="126" y="32"/>
                          </a:lnTo>
                          <a:lnTo>
                            <a:pt x="70" y="66"/>
                          </a:lnTo>
                          <a:close/>
                          <a:moveTo>
                            <a:pt x="6" y="32"/>
                          </a:moveTo>
                          <a:lnTo>
                            <a:pt x="70" y="62"/>
                          </a:lnTo>
                          <a:lnTo>
                            <a:pt x="122" y="32"/>
                          </a:lnTo>
                          <a:lnTo>
                            <a:pt x="64" y="2"/>
                          </a:lnTo>
                          <a:lnTo>
                            <a:pt x="6" y="32"/>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8" name="Freeform 402">
                      <a:extLst>
                        <a:ext uri="{FF2B5EF4-FFF2-40B4-BE49-F238E27FC236}">
                          <a16:creationId xmlns:a16="http://schemas.microsoft.com/office/drawing/2014/main" id="{F87891D9-B02B-421E-9F33-F3FBF30B6FE4}"/>
                        </a:ext>
                      </a:extLst>
                    </p:cNvPr>
                    <p:cNvSpPr>
                      <a:spLocks/>
                    </p:cNvSpPr>
                    <p:nvPr/>
                  </p:nvSpPr>
                  <p:spPr bwMode="auto">
                    <a:xfrm>
                      <a:off x="3327400" y="1898651"/>
                      <a:ext cx="25400" cy="15875"/>
                    </a:xfrm>
                    <a:custGeom>
                      <a:avLst/>
                      <a:gdLst>
                        <a:gd name="T0" fmla="*/ 2 w 8"/>
                        <a:gd name="T1" fmla="*/ 1 h 5"/>
                        <a:gd name="T2" fmla="*/ 8 w 8"/>
                        <a:gd name="T3" fmla="*/ 2 h 5"/>
                        <a:gd name="T4" fmla="*/ 3 w 8"/>
                        <a:gd name="T5" fmla="*/ 5 h 5"/>
                        <a:gd name="T6" fmla="*/ 1 w 8"/>
                        <a:gd name="T7" fmla="*/ 2 h 5"/>
                        <a:gd name="T8" fmla="*/ 2 w 8"/>
                        <a:gd name="T9" fmla="*/ 1 h 5"/>
                      </a:gdLst>
                      <a:ahLst/>
                      <a:cxnLst>
                        <a:cxn ang="0">
                          <a:pos x="T0" y="T1"/>
                        </a:cxn>
                        <a:cxn ang="0">
                          <a:pos x="T2" y="T3"/>
                        </a:cxn>
                        <a:cxn ang="0">
                          <a:pos x="T4" y="T5"/>
                        </a:cxn>
                        <a:cxn ang="0">
                          <a:pos x="T6" y="T7"/>
                        </a:cxn>
                        <a:cxn ang="0">
                          <a:pos x="T8" y="T9"/>
                        </a:cxn>
                      </a:cxnLst>
                      <a:rect l="0" t="0" r="r" b="b"/>
                      <a:pathLst>
                        <a:path w="8" h="5">
                          <a:moveTo>
                            <a:pt x="2" y="1"/>
                          </a:moveTo>
                          <a:cubicBezTo>
                            <a:pt x="4" y="0"/>
                            <a:pt x="7" y="0"/>
                            <a:pt x="8" y="2"/>
                          </a:cubicBezTo>
                          <a:cubicBezTo>
                            <a:pt x="8" y="5"/>
                            <a:pt x="6" y="5"/>
                            <a:pt x="3" y="5"/>
                          </a:cubicBezTo>
                          <a:cubicBezTo>
                            <a:pt x="2" y="4"/>
                            <a:pt x="0" y="4"/>
                            <a:pt x="1" y="2"/>
                          </a:cubicBezTo>
                          <a:cubicBezTo>
                            <a:pt x="1" y="2"/>
                            <a:pt x="2" y="1"/>
                            <a:pt x="2" y="1"/>
                          </a:cubicBez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9" name="Freeform 403">
                      <a:extLst>
                        <a:ext uri="{FF2B5EF4-FFF2-40B4-BE49-F238E27FC236}">
                          <a16:creationId xmlns:a16="http://schemas.microsoft.com/office/drawing/2014/main" id="{A08833AB-EE75-4F97-B6E8-A17474BFF9E0}"/>
                        </a:ext>
                      </a:extLst>
                    </p:cNvPr>
                    <p:cNvSpPr>
                      <a:spLocks noEditPoints="1"/>
                    </p:cNvSpPr>
                    <p:nvPr/>
                  </p:nvSpPr>
                  <p:spPr bwMode="auto">
                    <a:xfrm>
                      <a:off x="3327400" y="1895476"/>
                      <a:ext cx="28575" cy="19050"/>
                    </a:xfrm>
                    <a:custGeom>
                      <a:avLst/>
                      <a:gdLst>
                        <a:gd name="T0" fmla="*/ 5 w 9"/>
                        <a:gd name="T1" fmla="*/ 6 h 6"/>
                        <a:gd name="T2" fmla="*/ 3 w 9"/>
                        <a:gd name="T3" fmla="*/ 6 h 6"/>
                        <a:gd name="T4" fmla="*/ 3 w 9"/>
                        <a:gd name="T5" fmla="*/ 6 h 6"/>
                        <a:gd name="T6" fmla="*/ 0 w 9"/>
                        <a:gd name="T7" fmla="*/ 3 h 6"/>
                        <a:gd name="T8" fmla="*/ 0 w 9"/>
                        <a:gd name="T9" fmla="*/ 3 h 6"/>
                        <a:gd name="T10" fmla="*/ 2 w 9"/>
                        <a:gd name="T11" fmla="*/ 1 h 6"/>
                        <a:gd name="T12" fmla="*/ 9 w 9"/>
                        <a:gd name="T13" fmla="*/ 3 h 6"/>
                        <a:gd name="T14" fmla="*/ 9 w 9"/>
                        <a:gd name="T15" fmla="*/ 3 h 6"/>
                        <a:gd name="T16" fmla="*/ 9 w 9"/>
                        <a:gd name="T17" fmla="*/ 3 h 6"/>
                        <a:gd name="T18" fmla="*/ 5 w 9"/>
                        <a:gd name="T19" fmla="*/ 6 h 6"/>
                        <a:gd name="T20" fmla="*/ 3 w 9"/>
                        <a:gd name="T21" fmla="*/ 5 h 6"/>
                        <a:gd name="T22" fmla="*/ 8 w 9"/>
                        <a:gd name="T23" fmla="*/ 3 h 6"/>
                        <a:gd name="T24" fmla="*/ 2 w 9"/>
                        <a:gd name="T25" fmla="*/ 3 h 6"/>
                        <a:gd name="T26" fmla="*/ 1 w 9"/>
                        <a:gd name="T27" fmla="*/ 3 h 6"/>
                        <a:gd name="T28" fmla="*/ 3 w 9"/>
                        <a:gd name="T2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6">
                          <a:moveTo>
                            <a:pt x="5" y="6"/>
                          </a:moveTo>
                          <a:cubicBezTo>
                            <a:pt x="4" y="6"/>
                            <a:pt x="3" y="6"/>
                            <a:pt x="3" y="6"/>
                          </a:cubicBezTo>
                          <a:cubicBezTo>
                            <a:pt x="3" y="6"/>
                            <a:pt x="3" y="6"/>
                            <a:pt x="3" y="6"/>
                          </a:cubicBezTo>
                          <a:cubicBezTo>
                            <a:pt x="2" y="6"/>
                            <a:pt x="0" y="5"/>
                            <a:pt x="0" y="3"/>
                          </a:cubicBezTo>
                          <a:cubicBezTo>
                            <a:pt x="0" y="3"/>
                            <a:pt x="0" y="3"/>
                            <a:pt x="0" y="3"/>
                          </a:cubicBezTo>
                          <a:cubicBezTo>
                            <a:pt x="2" y="1"/>
                            <a:pt x="2" y="1"/>
                            <a:pt x="2" y="1"/>
                          </a:cubicBezTo>
                          <a:cubicBezTo>
                            <a:pt x="4" y="1"/>
                            <a:pt x="7" y="0"/>
                            <a:pt x="9" y="3"/>
                          </a:cubicBezTo>
                          <a:cubicBezTo>
                            <a:pt x="9" y="3"/>
                            <a:pt x="9" y="3"/>
                            <a:pt x="9" y="3"/>
                          </a:cubicBezTo>
                          <a:cubicBezTo>
                            <a:pt x="9" y="3"/>
                            <a:pt x="9" y="3"/>
                            <a:pt x="9" y="3"/>
                          </a:cubicBezTo>
                          <a:cubicBezTo>
                            <a:pt x="8" y="6"/>
                            <a:pt x="7" y="6"/>
                            <a:pt x="5" y="6"/>
                          </a:cubicBezTo>
                          <a:close/>
                          <a:moveTo>
                            <a:pt x="3" y="5"/>
                          </a:moveTo>
                          <a:cubicBezTo>
                            <a:pt x="6" y="5"/>
                            <a:pt x="7" y="5"/>
                            <a:pt x="8" y="3"/>
                          </a:cubicBezTo>
                          <a:cubicBezTo>
                            <a:pt x="6" y="2"/>
                            <a:pt x="5" y="2"/>
                            <a:pt x="2" y="3"/>
                          </a:cubicBezTo>
                          <a:cubicBezTo>
                            <a:pt x="1" y="3"/>
                            <a:pt x="1" y="3"/>
                            <a:pt x="1" y="3"/>
                          </a:cubicBezTo>
                          <a:cubicBezTo>
                            <a:pt x="1" y="4"/>
                            <a:pt x="2" y="4"/>
                            <a:pt x="3" y="5"/>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0" name="Freeform 404">
                      <a:extLst>
                        <a:ext uri="{FF2B5EF4-FFF2-40B4-BE49-F238E27FC236}">
                          <a16:creationId xmlns:a16="http://schemas.microsoft.com/office/drawing/2014/main" id="{68735BCA-5B70-4EE2-915D-BB30D919F13B}"/>
                        </a:ext>
                      </a:extLst>
                    </p:cNvPr>
                    <p:cNvSpPr>
                      <a:spLocks/>
                    </p:cNvSpPr>
                    <p:nvPr/>
                  </p:nvSpPr>
                  <p:spPr bwMode="auto">
                    <a:xfrm>
                      <a:off x="3771900" y="1822451"/>
                      <a:ext cx="146050" cy="231775"/>
                    </a:xfrm>
                    <a:custGeom>
                      <a:avLst/>
                      <a:gdLst>
                        <a:gd name="T0" fmla="*/ 64 w 92"/>
                        <a:gd name="T1" fmla="*/ 114 h 146"/>
                        <a:gd name="T2" fmla="*/ 64 w 92"/>
                        <a:gd name="T3" fmla="*/ 0 h 146"/>
                        <a:gd name="T4" fmla="*/ 46 w 92"/>
                        <a:gd name="T5" fmla="*/ 0 h 146"/>
                        <a:gd name="T6" fmla="*/ 28 w 92"/>
                        <a:gd name="T7" fmla="*/ 0 h 146"/>
                        <a:gd name="T8" fmla="*/ 28 w 92"/>
                        <a:gd name="T9" fmla="*/ 114 h 146"/>
                        <a:gd name="T10" fmla="*/ 0 w 92"/>
                        <a:gd name="T11" fmla="*/ 114 h 146"/>
                        <a:gd name="T12" fmla="*/ 46 w 92"/>
                        <a:gd name="T13" fmla="*/ 146 h 146"/>
                        <a:gd name="T14" fmla="*/ 92 w 92"/>
                        <a:gd name="T15" fmla="*/ 114 h 146"/>
                        <a:gd name="T16" fmla="*/ 64 w 92"/>
                        <a:gd name="T17"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46">
                          <a:moveTo>
                            <a:pt x="64" y="114"/>
                          </a:moveTo>
                          <a:lnTo>
                            <a:pt x="64" y="0"/>
                          </a:lnTo>
                          <a:lnTo>
                            <a:pt x="46" y="0"/>
                          </a:lnTo>
                          <a:lnTo>
                            <a:pt x="28" y="0"/>
                          </a:lnTo>
                          <a:lnTo>
                            <a:pt x="28" y="114"/>
                          </a:lnTo>
                          <a:lnTo>
                            <a:pt x="0" y="114"/>
                          </a:lnTo>
                          <a:lnTo>
                            <a:pt x="46" y="146"/>
                          </a:lnTo>
                          <a:lnTo>
                            <a:pt x="92" y="114"/>
                          </a:lnTo>
                          <a:lnTo>
                            <a:pt x="64" y="114"/>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87" name="Group 686">
                    <a:extLst>
                      <a:ext uri="{FF2B5EF4-FFF2-40B4-BE49-F238E27FC236}">
                        <a16:creationId xmlns:a16="http://schemas.microsoft.com/office/drawing/2014/main" id="{2523B874-A68E-49E2-AC37-2ADB1D539648}"/>
                      </a:ext>
                    </a:extLst>
                  </p:cNvPr>
                  <p:cNvGrpSpPr/>
                  <p:nvPr/>
                </p:nvGrpSpPr>
                <p:grpSpPr>
                  <a:xfrm>
                    <a:off x="6242050" y="2520951"/>
                    <a:ext cx="492125" cy="484188"/>
                    <a:chOff x="6242050" y="2520951"/>
                    <a:chExt cx="492125" cy="484188"/>
                  </a:xfrm>
                </p:grpSpPr>
                <p:sp>
                  <p:nvSpPr>
                    <p:cNvPr id="691" name="Freeform 405">
                      <a:extLst>
                        <a:ext uri="{FF2B5EF4-FFF2-40B4-BE49-F238E27FC236}">
                          <a16:creationId xmlns:a16="http://schemas.microsoft.com/office/drawing/2014/main" id="{E84C3223-1A3E-466E-BA11-866165EC8CB9}"/>
                        </a:ext>
                      </a:extLst>
                    </p:cNvPr>
                    <p:cNvSpPr>
                      <a:spLocks noEditPoints="1"/>
                    </p:cNvSpPr>
                    <p:nvPr/>
                  </p:nvSpPr>
                  <p:spPr bwMode="auto">
                    <a:xfrm>
                      <a:off x="6242050" y="2520951"/>
                      <a:ext cx="492125" cy="484188"/>
                    </a:xfrm>
                    <a:custGeom>
                      <a:avLst/>
                      <a:gdLst>
                        <a:gd name="T0" fmla="*/ 46 w 155"/>
                        <a:gd name="T1" fmla="*/ 75 h 152"/>
                        <a:gd name="T2" fmla="*/ 36 w 155"/>
                        <a:gd name="T3" fmla="*/ 51 h 152"/>
                        <a:gd name="T4" fmla="*/ 12 w 155"/>
                        <a:gd name="T5" fmla="*/ 37 h 152"/>
                        <a:gd name="T6" fmla="*/ 37 w 155"/>
                        <a:gd name="T7" fmla="*/ 6 h 152"/>
                        <a:gd name="T8" fmla="*/ 67 w 155"/>
                        <a:gd name="T9" fmla="*/ 0 h 152"/>
                        <a:gd name="T10" fmla="*/ 96 w 155"/>
                        <a:gd name="T11" fmla="*/ 6 h 152"/>
                        <a:gd name="T12" fmla="*/ 121 w 155"/>
                        <a:gd name="T13" fmla="*/ 37 h 152"/>
                        <a:gd name="T14" fmla="*/ 98 w 155"/>
                        <a:gd name="T15" fmla="*/ 63 h 152"/>
                        <a:gd name="T16" fmla="*/ 149 w 155"/>
                        <a:gd name="T17" fmla="*/ 67 h 152"/>
                        <a:gd name="T18" fmla="*/ 117 w 155"/>
                        <a:gd name="T19" fmla="*/ 152 h 152"/>
                        <a:gd name="T20" fmla="*/ 79 w 155"/>
                        <a:gd name="T21" fmla="*/ 121 h 152"/>
                        <a:gd name="T22" fmla="*/ 59 w 155"/>
                        <a:gd name="T23" fmla="*/ 141 h 152"/>
                        <a:gd name="T24" fmla="*/ 53 w 155"/>
                        <a:gd name="T25" fmla="*/ 114 h 152"/>
                        <a:gd name="T26" fmla="*/ 86 w 155"/>
                        <a:gd name="T27" fmla="*/ 104 h 152"/>
                        <a:gd name="T28" fmla="*/ 89 w 155"/>
                        <a:gd name="T29" fmla="*/ 123 h 152"/>
                        <a:gd name="T30" fmla="*/ 116 w 155"/>
                        <a:gd name="T31" fmla="*/ 102 h 152"/>
                        <a:gd name="T32" fmla="*/ 136 w 155"/>
                        <a:gd name="T33" fmla="*/ 70 h 152"/>
                        <a:gd name="T34" fmla="*/ 87 w 155"/>
                        <a:gd name="T35" fmla="*/ 75 h 152"/>
                        <a:gd name="T36" fmla="*/ 86 w 155"/>
                        <a:gd name="T37" fmla="*/ 104 h 152"/>
                        <a:gd name="T38" fmla="*/ 19 w 155"/>
                        <a:gd name="T39" fmla="*/ 36 h 152"/>
                        <a:gd name="T40" fmla="*/ 37 w 155"/>
                        <a:gd name="T41" fmla="*/ 41 h 152"/>
                        <a:gd name="T42" fmla="*/ 44 w 155"/>
                        <a:gd name="T43" fmla="*/ 46 h 152"/>
                        <a:gd name="T44" fmla="*/ 57 w 155"/>
                        <a:gd name="T45" fmla="*/ 42 h 152"/>
                        <a:gd name="T46" fmla="*/ 63 w 155"/>
                        <a:gd name="T47" fmla="*/ 66 h 152"/>
                        <a:gd name="T48" fmla="*/ 50 w 155"/>
                        <a:gd name="T49" fmla="*/ 59 h 152"/>
                        <a:gd name="T50" fmla="*/ 56 w 155"/>
                        <a:gd name="T51" fmla="*/ 51 h 152"/>
                        <a:gd name="T52" fmla="*/ 47 w 155"/>
                        <a:gd name="T53" fmla="*/ 68 h 152"/>
                        <a:gd name="T54" fmla="*/ 56 w 155"/>
                        <a:gd name="T55" fmla="*/ 94 h 152"/>
                        <a:gd name="T56" fmla="*/ 61 w 155"/>
                        <a:gd name="T57" fmla="*/ 115 h 152"/>
                        <a:gd name="T58" fmla="*/ 64 w 155"/>
                        <a:gd name="T59" fmla="*/ 141 h 152"/>
                        <a:gd name="T60" fmla="*/ 69 w 155"/>
                        <a:gd name="T61" fmla="*/ 132 h 152"/>
                        <a:gd name="T62" fmla="*/ 74 w 155"/>
                        <a:gd name="T63" fmla="*/ 110 h 152"/>
                        <a:gd name="T64" fmla="*/ 72 w 155"/>
                        <a:gd name="T65" fmla="*/ 91 h 152"/>
                        <a:gd name="T66" fmla="*/ 84 w 155"/>
                        <a:gd name="T67" fmla="*/ 68 h 152"/>
                        <a:gd name="T68" fmla="*/ 75 w 155"/>
                        <a:gd name="T69" fmla="*/ 51 h 152"/>
                        <a:gd name="T70" fmla="*/ 83 w 155"/>
                        <a:gd name="T71" fmla="*/ 59 h 152"/>
                        <a:gd name="T72" fmla="*/ 71 w 155"/>
                        <a:gd name="T73" fmla="*/ 66 h 152"/>
                        <a:gd name="T74" fmla="*/ 70 w 155"/>
                        <a:gd name="T75" fmla="*/ 48 h 152"/>
                        <a:gd name="T76" fmla="*/ 82 w 155"/>
                        <a:gd name="T77" fmla="*/ 43 h 152"/>
                        <a:gd name="T78" fmla="*/ 89 w 155"/>
                        <a:gd name="T79" fmla="*/ 42 h 152"/>
                        <a:gd name="T80" fmla="*/ 92 w 155"/>
                        <a:gd name="T81" fmla="*/ 44 h 152"/>
                        <a:gd name="T82" fmla="*/ 95 w 155"/>
                        <a:gd name="T83" fmla="*/ 40 h 152"/>
                        <a:gd name="T84" fmla="*/ 103 w 155"/>
                        <a:gd name="T85" fmla="*/ 38 h 152"/>
                        <a:gd name="T86" fmla="*/ 111 w 155"/>
                        <a:gd name="T87" fmla="*/ 34 h 152"/>
                        <a:gd name="T88" fmla="*/ 124 w 155"/>
                        <a:gd name="T89" fmla="*/ 24 h 152"/>
                        <a:gd name="T90" fmla="*/ 123 w 155"/>
                        <a:gd name="T91" fmla="*/ 13 h 152"/>
                        <a:gd name="T92" fmla="*/ 83 w 155"/>
                        <a:gd name="T93" fmla="*/ 18 h 152"/>
                        <a:gd name="T94" fmla="*/ 36 w 155"/>
                        <a:gd name="T95" fmla="*/ 11 h 152"/>
                        <a:gd name="T96" fmla="*/ 7 w 155"/>
                        <a:gd name="T97" fmla="*/ 19 h 152"/>
                        <a:gd name="T98" fmla="*/ 15 w 155"/>
                        <a:gd name="T99" fmla="*/ 28 h 152"/>
                        <a:gd name="T100" fmla="*/ 146 w 155"/>
                        <a:gd name="T101" fmla="*/ 84 h 152"/>
                        <a:gd name="T102" fmla="*/ 141 w 155"/>
                        <a:gd name="T103" fmla="*/ 75 h 152"/>
                        <a:gd name="T104" fmla="*/ 96 w 155"/>
                        <a:gd name="T105" fmla="*/ 132 h 152"/>
                        <a:gd name="T106" fmla="*/ 142 w 155"/>
                        <a:gd name="T107" fmla="*/ 98 h 152"/>
                        <a:gd name="T108" fmla="*/ 102 w 155"/>
                        <a:gd name="T109" fmla="*/ 140 h 152"/>
                        <a:gd name="T110" fmla="*/ 149 w 155"/>
                        <a:gd name="T111" fmla="*/ 97 h 152"/>
                        <a:gd name="T112" fmla="*/ 66 w 155"/>
                        <a:gd name="T113" fmla="*/ 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 h="152">
                          <a:moveTo>
                            <a:pt x="48" y="94"/>
                          </a:moveTo>
                          <a:cubicBezTo>
                            <a:pt x="50" y="93"/>
                            <a:pt x="50" y="92"/>
                            <a:pt x="49" y="90"/>
                          </a:cubicBezTo>
                          <a:cubicBezTo>
                            <a:pt x="44" y="86"/>
                            <a:pt x="43" y="81"/>
                            <a:pt x="46" y="75"/>
                          </a:cubicBezTo>
                          <a:cubicBezTo>
                            <a:pt x="46" y="73"/>
                            <a:pt x="46" y="73"/>
                            <a:pt x="44" y="72"/>
                          </a:cubicBezTo>
                          <a:cubicBezTo>
                            <a:pt x="42" y="71"/>
                            <a:pt x="41" y="70"/>
                            <a:pt x="39" y="69"/>
                          </a:cubicBezTo>
                          <a:cubicBezTo>
                            <a:pt x="33" y="65"/>
                            <a:pt x="32" y="58"/>
                            <a:pt x="36" y="51"/>
                          </a:cubicBezTo>
                          <a:cubicBezTo>
                            <a:pt x="33" y="50"/>
                            <a:pt x="30" y="48"/>
                            <a:pt x="27" y="47"/>
                          </a:cubicBezTo>
                          <a:cubicBezTo>
                            <a:pt x="22" y="44"/>
                            <a:pt x="16" y="43"/>
                            <a:pt x="13" y="38"/>
                          </a:cubicBezTo>
                          <a:cubicBezTo>
                            <a:pt x="13" y="37"/>
                            <a:pt x="12" y="37"/>
                            <a:pt x="12" y="37"/>
                          </a:cubicBezTo>
                          <a:cubicBezTo>
                            <a:pt x="4" y="31"/>
                            <a:pt x="1" y="23"/>
                            <a:pt x="0" y="14"/>
                          </a:cubicBezTo>
                          <a:cubicBezTo>
                            <a:pt x="0" y="10"/>
                            <a:pt x="2" y="8"/>
                            <a:pt x="6" y="8"/>
                          </a:cubicBezTo>
                          <a:cubicBezTo>
                            <a:pt x="17" y="8"/>
                            <a:pt x="27" y="7"/>
                            <a:pt x="37" y="6"/>
                          </a:cubicBezTo>
                          <a:cubicBezTo>
                            <a:pt x="44" y="5"/>
                            <a:pt x="49" y="8"/>
                            <a:pt x="53" y="14"/>
                          </a:cubicBezTo>
                          <a:cubicBezTo>
                            <a:pt x="53" y="9"/>
                            <a:pt x="55" y="5"/>
                            <a:pt x="59" y="2"/>
                          </a:cubicBezTo>
                          <a:cubicBezTo>
                            <a:pt x="61" y="0"/>
                            <a:pt x="64" y="0"/>
                            <a:pt x="67" y="0"/>
                          </a:cubicBezTo>
                          <a:cubicBezTo>
                            <a:pt x="74" y="1"/>
                            <a:pt x="79" y="6"/>
                            <a:pt x="79" y="13"/>
                          </a:cubicBezTo>
                          <a:cubicBezTo>
                            <a:pt x="81" y="13"/>
                            <a:pt x="81" y="12"/>
                            <a:pt x="81" y="11"/>
                          </a:cubicBezTo>
                          <a:cubicBezTo>
                            <a:pt x="85" y="7"/>
                            <a:pt x="90" y="5"/>
                            <a:pt x="96" y="6"/>
                          </a:cubicBezTo>
                          <a:cubicBezTo>
                            <a:pt x="106" y="7"/>
                            <a:pt x="115" y="8"/>
                            <a:pt x="125" y="8"/>
                          </a:cubicBezTo>
                          <a:cubicBezTo>
                            <a:pt x="130" y="8"/>
                            <a:pt x="133" y="10"/>
                            <a:pt x="132" y="15"/>
                          </a:cubicBezTo>
                          <a:cubicBezTo>
                            <a:pt x="131" y="24"/>
                            <a:pt x="127" y="31"/>
                            <a:pt x="121" y="37"/>
                          </a:cubicBezTo>
                          <a:cubicBezTo>
                            <a:pt x="117" y="41"/>
                            <a:pt x="112" y="43"/>
                            <a:pt x="108" y="46"/>
                          </a:cubicBezTo>
                          <a:cubicBezTo>
                            <a:pt x="105" y="48"/>
                            <a:pt x="100" y="48"/>
                            <a:pt x="96" y="51"/>
                          </a:cubicBezTo>
                          <a:cubicBezTo>
                            <a:pt x="98" y="54"/>
                            <a:pt x="100" y="58"/>
                            <a:pt x="98" y="63"/>
                          </a:cubicBezTo>
                          <a:cubicBezTo>
                            <a:pt x="98" y="65"/>
                            <a:pt x="100" y="64"/>
                            <a:pt x="100" y="64"/>
                          </a:cubicBezTo>
                          <a:cubicBezTo>
                            <a:pt x="109" y="64"/>
                            <a:pt x="118" y="63"/>
                            <a:pt x="127" y="64"/>
                          </a:cubicBezTo>
                          <a:cubicBezTo>
                            <a:pt x="134" y="64"/>
                            <a:pt x="142" y="65"/>
                            <a:pt x="149" y="67"/>
                          </a:cubicBezTo>
                          <a:cubicBezTo>
                            <a:pt x="152" y="68"/>
                            <a:pt x="154" y="69"/>
                            <a:pt x="154" y="73"/>
                          </a:cubicBezTo>
                          <a:cubicBezTo>
                            <a:pt x="154" y="85"/>
                            <a:pt x="155" y="98"/>
                            <a:pt x="154" y="110"/>
                          </a:cubicBezTo>
                          <a:cubicBezTo>
                            <a:pt x="152" y="129"/>
                            <a:pt x="135" y="148"/>
                            <a:pt x="117" y="152"/>
                          </a:cubicBezTo>
                          <a:cubicBezTo>
                            <a:pt x="115" y="152"/>
                            <a:pt x="114" y="152"/>
                            <a:pt x="112" y="151"/>
                          </a:cubicBezTo>
                          <a:cubicBezTo>
                            <a:pt x="98" y="146"/>
                            <a:pt x="87" y="137"/>
                            <a:pt x="80" y="123"/>
                          </a:cubicBezTo>
                          <a:cubicBezTo>
                            <a:pt x="80" y="123"/>
                            <a:pt x="80" y="122"/>
                            <a:pt x="79" y="121"/>
                          </a:cubicBezTo>
                          <a:cubicBezTo>
                            <a:pt x="77" y="128"/>
                            <a:pt x="75" y="134"/>
                            <a:pt x="73" y="141"/>
                          </a:cubicBezTo>
                          <a:cubicBezTo>
                            <a:pt x="73" y="145"/>
                            <a:pt x="70" y="147"/>
                            <a:pt x="66" y="147"/>
                          </a:cubicBezTo>
                          <a:cubicBezTo>
                            <a:pt x="63" y="147"/>
                            <a:pt x="60" y="145"/>
                            <a:pt x="59" y="141"/>
                          </a:cubicBezTo>
                          <a:cubicBezTo>
                            <a:pt x="57" y="136"/>
                            <a:pt x="57" y="132"/>
                            <a:pt x="55" y="127"/>
                          </a:cubicBezTo>
                          <a:cubicBezTo>
                            <a:pt x="53" y="124"/>
                            <a:pt x="53" y="120"/>
                            <a:pt x="54" y="117"/>
                          </a:cubicBezTo>
                          <a:cubicBezTo>
                            <a:pt x="55" y="116"/>
                            <a:pt x="55" y="115"/>
                            <a:pt x="53" y="114"/>
                          </a:cubicBezTo>
                          <a:cubicBezTo>
                            <a:pt x="50" y="111"/>
                            <a:pt x="47" y="108"/>
                            <a:pt x="46" y="103"/>
                          </a:cubicBezTo>
                          <a:cubicBezTo>
                            <a:pt x="46" y="100"/>
                            <a:pt x="47" y="97"/>
                            <a:pt x="48" y="94"/>
                          </a:cubicBezTo>
                          <a:close/>
                          <a:moveTo>
                            <a:pt x="86" y="104"/>
                          </a:moveTo>
                          <a:cubicBezTo>
                            <a:pt x="82" y="110"/>
                            <a:pt x="82" y="115"/>
                            <a:pt x="85" y="121"/>
                          </a:cubicBezTo>
                          <a:cubicBezTo>
                            <a:pt x="85" y="121"/>
                            <a:pt x="85" y="121"/>
                            <a:pt x="85" y="121"/>
                          </a:cubicBezTo>
                          <a:cubicBezTo>
                            <a:pt x="86" y="124"/>
                            <a:pt x="87" y="124"/>
                            <a:pt x="89" y="123"/>
                          </a:cubicBezTo>
                          <a:cubicBezTo>
                            <a:pt x="98" y="119"/>
                            <a:pt x="105" y="113"/>
                            <a:pt x="112" y="106"/>
                          </a:cubicBezTo>
                          <a:cubicBezTo>
                            <a:pt x="112" y="106"/>
                            <a:pt x="112" y="106"/>
                            <a:pt x="113" y="105"/>
                          </a:cubicBezTo>
                          <a:cubicBezTo>
                            <a:pt x="114" y="105"/>
                            <a:pt x="115" y="103"/>
                            <a:pt x="116" y="102"/>
                          </a:cubicBezTo>
                          <a:cubicBezTo>
                            <a:pt x="118" y="101"/>
                            <a:pt x="119" y="99"/>
                            <a:pt x="120" y="97"/>
                          </a:cubicBezTo>
                          <a:cubicBezTo>
                            <a:pt x="127" y="89"/>
                            <a:pt x="133" y="80"/>
                            <a:pt x="138" y="71"/>
                          </a:cubicBezTo>
                          <a:cubicBezTo>
                            <a:pt x="137" y="70"/>
                            <a:pt x="136" y="70"/>
                            <a:pt x="136" y="70"/>
                          </a:cubicBezTo>
                          <a:cubicBezTo>
                            <a:pt x="124" y="69"/>
                            <a:pt x="113" y="69"/>
                            <a:pt x="102" y="69"/>
                          </a:cubicBezTo>
                          <a:cubicBezTo>
                            <a:pt x="97" y="70"/>
                            <a:pt x="92" y="70"/>
                            <a:pt x="88" y="72"/>
                          </a:cubicBezTo>
                          <a:cubicBezTo>
                            <a:pt x="87" y="73"/>
                            <a:pt x="86" y="74"/>
                            <a:pt x="87" y="75"/>
                          </a:cubicBezTo>
                          <a:cubicBezTo>
                            <a:pt x="89" y="80"/>
                            <a:pt x="88" y="85"/>
                            <a:pt x="84" y="89"/>
                          </a:cubicBezTo>
                          <a:cubicBezTo>
                            <a:pt x="82" y="91"/>
                            <a:pt x="83" y="93"/>
                            <a:pt x="85" y="95"/>
                          </a:cubicBezTo>
                          <a:cubicBezTo>
                            <a:pt x="86" y="98"/>
                            <a:pt x="86" y="101"/>
                            <a:pt x="86" y="104"/>
                          </a:cubicBezTo>
                          <a:close/>
                          <a:moveTo>
                            <a:pt x="22" y="34"/>
                          </a:moveTo>
                          <a:cubicBezTo>
                            <a:pt x="22" y="34"/>
                            <a:pt x="22" y="34"/>
                            <a:pt x="22" y="34"/>
                          </a:cubicBezTo>
                          <a:cubicBezTo>
                            <a:pt x="21" y="35"/>
                            <a:pt x="19" y="35"/>
                            <a:pt x="19" y="36"/>
                          </a:cubicBezTo>
                          <a:cubicBezTo>
                            <a:pt x="22" y="39"/>
                            <a:pt x="25" y="38"/>
                            <a:pt x="29" y="38"/>
                          </a:cubicBezTo>
                          <a:cubicBezTo>
                            <a:pt x="29" y="40"/>
                            <a:pt x="27" y="40"/>
                            <a:pt x="27" y="42"/>
                          </a:cubicBezTo>
                          <a:cubicBezTo>
                            <a:pt x="31" y="43"/>
                            <a:pt x="34" y="42"/>
                            <a:pt x="37" y="41"/>
                          </a:cubicBezTo>
                          <a:cubicBezTo>
                            <a:pt x="36" y="43"/>
                            <a:pt x="36" y="44"/>
                            <a:pt x="36" y="45"/>
                          </a:cubicBezTo>
                          <a:cubicBezTo>
                            <a:pt x="39" y="46"/>
                            <a:pt x="41" y="44"/>
                            <a:pt x="44" y="42"/>
                          </a:cubicBezTo>
                          <a:cubicBezTo>
                            <a:pt x="44" y="43"/>
                            <a:pt x="42" y="46"/>
                            <a:pt x="44" y="46"/>
                          </a:cubicBezTo>
                          <a:cubicBezTo>
                            <a:pt x="47" y="47"/>
                            <a:pt x="48" y="45"/>
                            <a:pt x="50" y="43"/>
                          </a:cubicBezTo>
                          <a:cubicBezTo>
                            <a:pt x="51" y="44"/>
                            <a:pt x="50" y="47"/>
                            <a:pt x="51" y="47"/>
                          </a:cubicBezTo>
                          <a:cubicBezTo>
                            <a:pt x="54" y="48"/>
                            <a:pt x="56" y="45"/>
                            <a:pt x="57" y="42"/>
                          </a:cubicBezTo>
                          <a:cubicBezTo>
                            <a:pt x="58" y="45"/>
                            <a:pt x="58" y="48"/>
                            <a:pt x="62" y="48"/>
                          </a:cubicBezTo>
                          <a:cubicBezTo>
                            <a:pt x="63" y="48"/>
                            <a:pt x="63" y="48"/>
                            <a:pt x="63" y="49"/>
                          </a:cubicBezTo>
                          <a:cubicBezTo>
                            <a:pt x="63" y="55"/>
                            <a:pt x="63" y="60"/>
                            <a:pt x="63" y="66"/>
                          </a:cubicBezTo>
                          <a:cubicBezTo>
                            <a:pt x="58" y="65"/>
                            <a:pt x="53" y="63"/>
                            <a:pt x="49" y="62"/>
                          </a:cubicBezTo>
                          <a:cubicBezTo>
                            <a:pt x="48" y="61"/>
                            <a:pt x="46" y="61"/>
                            <a:pt x="47" y="60"/>
                          </a:cubicBezTo>
                          <a:cubicBezTo>
                            <a:pt x="47" y="58"/>
                            <a:pt x="49" y="59"/>
                            <a:pt x="50" y="59"/>
                          </a:cubicBezTo>
                          <a:cubicBezTo>
                            <a:pt x="51" y="59"/>
                            <a:pt x="53" y="59"/>
                            <a:pt x="54" y="60"/>
                          </a:cubicBezTo>
                          <a:cubicBezTo>
                            <a:pt x="57" y="60"/>
                            <a:pt x="59" y="60"/>
                            <a:pt x="59" y="57"/>
                          </a:cubicBezTo>
                          <a:cubicBezTo>
                            <a:pt x="60" y="54"/>
                            <a:pt x="59" y="51"/>
                            <a:pt x="56" y="51"/>
                          </a:cubicBezTo>
                          <a:cubicBezTo>
                            <a:pt x="53" y="50"/>
                            <a:pt x="51" y="50"/>
                            <a:pt x="49" y="50"/>
                          </a:cubicBezTo>
                          <a:cubicBezTo>
                            <a:pt x="43" y="51"/>
                            <a:pt x="39" y="54"/>
                            <a:pt x="39" y="58"/>
                          </a:cubicBezTo>
                          <a:cubicBezTo>
                            <a:pt x="38" y="62"/>
                            <a:pt x="41" y="65"/>
                            <a:pt x="47" y="68"/>
                          </a:cubicBezTo>
                          <a:cubicBezTo>
                            <a:pt x="50" y="69"/>
                            <a:pt x="53" y="70"/>
                            <a:pt x="57" y="71"/>
                          </a:cubicBezTo>
                          <a:cubicBezTo>
                            <a:pt x="46" y="79"/>
                            <a:pt x="47" y="82"/>
                            <a:pt x="60" y="92"/>
                          </a:cubicBezTo>
                          <a:cubicBezTo>
                            <a:pt x="58" y="93"/>
                            <a:pt x="57" y="93"/>
                            <a:pt x="56" y="94"/>
                          </a:cubicBezTo>
                          <a:cubicBezTo>
                            <a:pt x="50" y="98"/>
                            <a:pt x="50" y="103"/>
                            <a:pt x="54" y="108"/>
                          </a:cubicBezTo>
                          <a:cubicBezTo>
                            <a:pt x="56" y="110"/>
                            <a:pt x="58" y="111"/>
                            <a:pt x="61" y="112"/>
                          </a:cubicBezTo>
                          <a:cubicBezTo>
                            <a:pt x="62" y="113"/>
                            <a:pt x="63" y="114"/>
                            <a:pt x="61" y="115"/>
                          </a:cubicBezTo>
                          <a:cubicBezTo>
                            <a:pt x="58" y="120"/>
                            <a:pt x="58" y="124"/>
                            <a:pt x="62" y="129"/>
                          </a:cubicBezTo>
                          <a:cubicBezTo>
                            <a:pt x="63" y="130"/>
                            <a:pt x="64" y="130"/>
                            <a:pt x="63" y="131"/>
                          </a:cubicBezTo>
                          <a:cubicBezTo>
                            <a:pt x="61" y="135"/>
                            <a:pt x="64" y="137"/>
                            <a:pt x="64" y="141"/>
                          </a:cubicBezTo>
                          <a:cubicBezTo>
                            <a:pt x="64" y="141"/>
                            <a:pt x="65" y="142"/>
                            <a:pt x="66" y="142"/>
                          </a:cubicBezTo>
                          <a:cubicBezTo>
                            <a:pt x="67" y="142"/>
                            <a:pt x="68" y="141"/>
                            <a:pt x="68" y="141"/>
                          </a:cubicBezTo>
                          <a:cubicBezTo>
                            <a:pt x="68" y="138"/>
                            <a:pt x="71" y="135"/>
                            <a:pt x="69" y="132"/>
                          </a:cubicBezTo>
                          <a:cubicBezTo>
                            <a:pt x="69" y="131"/>
                            <a:pt x="69" y="130"/>
                            <a:pt x="70" y="129"/>
                          </a:cubicBezTo>
                          <a:cubicBezTo>
                            <a:pt x="73" y="126"/>
                            <a:pt x="75" y="121"/>
                            <a:pt x="72" y="118"/>
                          </a:cubicBezTo>
                          <a:cubicBezTo>
                            <a:pt x="69" y="113"/>
                            <a:pt x="72" y="112"/>
                            <a:pt x="74" y="110"/>
                          </a:cubicBezTo>
                          <a:cubicBezTo>
                            <a:pt x="74" y="110"/>
                            <a:pt x="75" y="110"/>
                            <a:pt x="75" y="110"/>
                          </a:cubicBezTo>
                          <a:cubicBezTo>
                            <a:pt x="81" y="106"/>
                            <a:pt x="82" y="102"/>
                            <a:pt x="79" y="96"/>
                          </a:cubicBezTo>
                          <a:cubicBezTo>
                            <a:pt x="78" y="94"/>
                            <a:pt x="75" y="93"/>
                            <a:pt x="72" y="91"/>
                          </a:cubicBezTo>
                          <a:cubicBezTo>
                            <a:pt x="76" y="89"/>
                            <a:pt x="81" y="87"/>
                            <a:pt x="82" y="82"/>
                          </a:cubicBezTo>
                          <a:cubicBezTo>
                            <a:pt x="84" y="76"/>
                            <a:pt x="79" y="74"/>
                            <a:pt x="76" y="71"/>
                          </a:cubicBezTo>
                          <a:cubicBezTo>
                            <a:pt x="79" y="70"/>
                            <a:pt x="81" y="69"/>
                            <a:pt x="84" y="68"/>
                          </a:cubicBezTo>
                          <a:cubicBezTo>
                            <a:pt x="87" y="67"/>
                            <a:pt x="89" y="66"/>
                            <a:pt x="91" y="64"/>
                          </a:cubicBezTo>
                          <a:cubicBezTo>
                            <a:pt x="95" y="61"/>
                            <a:pt x="95" y="56"/>
                            <a:pt x="90" y="53"/>
                          </a:cubicBezTo>
                          <a:cubicBezTo>
                            <a:pt x="86" y="49"/>
                            <a:pt x="80" y="50"/>
                            <a:pt x="75" y="51"/>
                          </a:cubicBezTo>
                          <a:cubicBezTo>
                            <a:pt x="73" y="52"/>
                            <a:pt x="72" y="54"/>
                            <a:pt x="72" y="57"/>
                          </a:cubicBezTo>
                          <a:cubicBezTo>
                            <a:pt x="73" y="59"/>
                            <a:pt x="75" y="60"/>
                            <a:pt x="77" y="60"/>
                          </a:cubicBezTo>
                          <a:cubicBezTo>
                            <a:pt x="79" y="59"/>
                            <a:pt x="81" y="59"/>
                            <a:pt x="83" y="59"/>
                          </a:cubicBezTo>
                          <a:cubicBezTo>
                            <a:pt x="84" y="59"/>
                            <a:pt x="85" y="59"/>
                            <a:pt x="86" y="60"/>
                          </a:cubicBezTo>
                          <a:cubicBezTo>
                            <a:pt x="86" y="61"/>
                            <a:pt x="85" y="61"/>
                            <a:pt x="84" y="61"/>
                          </a:cubicBezTo>
                          <a:cubicBezTo>
                            <a:pt x="80" y="63"/>
                            <a:pt x="75" y="64"/>
                            <a:pt x="71" y="66"/>
                          </a:cubicBezTo>
                          <a:cubicBezTo>
                            <a:pt x="70" y="66"/>
                            <a:pt x="69" y="66"/>
                            <a:pt x="69" y="64"/>
                          </a:cubicBezTo>
                          <a:cubicBezTo>
                            <a:pt x="69" y="59"/>
                            <a:pt x="69" y="54"/>
                            <a:pt x="70" y="49"/>
                          </a:cubicBezTo>
                          <a:cubicBezTo>
                            <a:pt x="70" y="49"/>
                            <a:pt x="69" y="48"/>
                            <a:pt x="70" y="48"/>
                          </a:cubicBezTo>
                          <a:cubicBezTo>
                            <a:pt x="74" y="48"/>
                            <a:pt x="74" y="45"/>
                            <a:pt x="76" y="42"/>
                          </a:cubicBezTo>
                          <a:cubicBezTo>
                            <a:pt x="76" y="45"/>
                            <a:pt x="78" y="47"/>
                            <a:pt x="80" y="47"/>
                          </a:cubicBezTo>
                          <a:cubicBezTo>
                            <a:pt x="83" y="47"/>
                            <a:pt x="81" y="44"/>
                            <a:pt x="82" y="43"/>
                          </a:cubicBezTo>
                          <a:cubicBezTo>
                            <a:pt x="83" y="44"/>
                            <a:pt x="83" y="44"/>
                            <a:pt x="83" y="44"/>
                          </a:cubicBezTo>
                          <a:cubicBezTo>
                            <a:pt x="85" y="46"/>
                            <a:pt x="86" y="47"/>
                            <a:pt x="88" y="46"/>
                          </a:cubicBezTo>
                          <a:cubicBezTo>
                            <a:pt x="90" y="46"/>
                            <a:pt x="88" y="44"/>
                            <a:pt x="89" y="42"/>
                          </a:cubicBezTo>
                          <a:cubicBezTo>
                            <a:pt x="89" y="42"/>
                            <a:pt x="89" y="42"/>
                            <a:pt x="89" y="42"/>
                          </a:cubicBezTo>
                          <a:cubicBezTo>
                            <a:pt x="89" y="42"/>
                            <a:pt x="89" y="42"/>
                            <a:pt x="89" y="42"/>
                          </a:cubicBezTo>
                          <a:cubicBezTo>
                            <a:pt x="90" y="43"/>
                            <a:pt x="91" y="44"/>
                            <a:pt x="92" y="44"/>
                          </a:cubicBezTo>
                          <a:cubicBezTo>
                            <a:pt x="93" y="45"/>
                            <a:pt x="95" y="46"/>
                            <a:pt x="96" y="45"/>
                          </a:cubicBezTo>
                          <a:cubicBezTo>
                            <a:pt x="97" y="44"/>
                            <a:pt x="95" y="42"/>
                            <a:pt x="95" y="41"/>
                          </a:cubicBezTo>
                          <a:cubicBezTo>
                            <a:pt x="95" y="41"/>
                            <a:pt x="95" y="41"/>
                            <a:pt x="95" y="40"/>
                          </a:cubicBezTo>
                          <a:cubicBezTo>
                            <a:pt x="97" y="41"/>
                            <a:pt x="98" y="42"/>
                            <a:pt x="100" y="42"/>
                          </a:cubicBezTo>
                          <a:cubicBezTo>
                            <a:pt x="102" y="42"/>
                            <a:pt x="104" y="43"/>
                            <a:pt x="105" y="42"/>
                          </a:cubicBezTo>
                          <a:cubicBezTo>
                            <a:pt x="106" y="40"/>
                            <a:pt x="103" y="40"/>
                            <a:pt x="103" y="38"/>
                          </a:cubicBezTo>
                          <a:cubicBezTo>
                            <a:pt x="103" y="38"/>
                            <a:pt x="103" y="38"/>
                            <a:pt x="103" y="38"/>
                          </a:cubicBezTo>
                          <a:cubicBezTo>
                            <a:pt x="107" y="39"/>
                            <a:pt x="110" y="39"/>
                            <a:pt x="114" y="37"/>
                          </a:cubicBezTo>
                          <a:cubicBezTo>
                            <a:pt x="113" y="35"/>
                            <a:pt x="111" y="35"/>
                            <a:pt x="111" y="34"/>
                          </a:cubicBezTo>
                          <a:cubicBezTo>
                            <a:pt x="117" y="33"/>
                            <a:pt x="119" y="32"/>
                            <a:pt x="121" y="29"/>
                          </a:cubicBezTo>
                          <a:cubicBezTo>
                            <a:pt x="120" y="28"/>
                            <a:pt x="118" y="29"/>
                            <a:pt x="117" y="28"/>
                          </a:cubicBezTo>
                          <a:cubicBezTo>
                            <a:pt x="120" y="27"/>
                            <a:pt x="122" y="26"/>
                            <a:pt x="124" y="24"/>
                          </a:cubicBezTo>
                          <a:cubicBezTo>
                            <a:pt x="126" y="22"/>
                            <a:pt x="126" y="21"/>
                            <a:pt x="122" y="21"/>
                          </a:cubicBezTo>
                          <a:cubicBezTo>
                            <a:pt x="124" y="20"/>
                            <a:pt x="125" y="19"/>
                            <a:pt x="126" y="17"/>
                          </a:cubicBezTo>
                          <a:cubicBezTo>
                            <a:pt x="128" y="14"/>
                            <a:pt x="127" y="13"/>
                            <a:pt x="123" y="13"/>
                          </a:cubicBezTo>
                          <a:cubicBezTo>
                            <a:pt x="114" y="14"/>
                            <a:pt x="105" y="12"/>
                            <a:pt x="95" y="11"/>
                          </a:cubicBezTo>
                          <a:cubicBezTo>
                            <a:pt x="91" y="10"/>
                            <a:pt x="88" y="12"/>
                            <a:pt x="85" y="15"/>
                          </a:cubicBezTo>
                          <a:cubicBezTo>
                            <a:pt x="85" y="16"/>
                            <a:pt x="84" y="17"/>
                            <a:pt x="83" y="18"/>
                          </a:cubicBezTo>
                          <a:cubicBezTo>
                            <a:pt x="78" y="24"/>
                            <a:pt x="68" y="30"/>
                            <a:pt x="57" y="24"/>
                          </a:cubicBezTo>
                          <a:cubicBezTo>
                            <a:pt x="53" y="22"/>
                            <a:pt x="50" y="20"/>
                            <a:pt x="48" y="16"/>
                          </a:cubicBezTo>
                          <a:cubicBezTo>
                            <a:pt x="45" y="12"/>
                            <a:pt x="41" y="10"/>
                            <a:pt x="36" y="11"/>
                          </a:cubicBezTo>
                          <a:cubicBezTo>
                            <a:pt x="27" y="12"/>
                            <a:pt x="19" y="14"/>
                            <a:pt x="10" y="13"/>
                          </a:cubicBezTo>
                          <a:cubicBezTo>
                            <a:pt x="8" y="13"/>
                            <a:pt x="7" y="12"/>
                            <a:pt x="6" y="14"/>
                          </a:cubicBezTo>
                          <a:cubicBezTo>
                            <a:pt x="5" y="16"/>
                            <a:pt x="6" y="17"/>
                            <a:pt x="7" y="19"/>
                          </a:cubicBezTo>
                          <a:cubicBezTo>
                            <a:pt x="8" y="19"/>
                            <a:pt x="9" y="20"/>
                            <a:pt x="10" y="21"/>
                          </a:cubicBezTo>
                          <a:cubicBezTo>
                            <a:pt x="9" y="21"/>
                            <a:pt x="8" y="21"/>
                            <a:pt x="7" y="21"/>
                          </a:cubicBezTo>
                          <a:cubicBezTo>
                            <a:pt x="8" y="25"/>
                            <a:pt x="11" y="27"/>
                            <a:pt x="15" y="28"/>
                          </a:cubicBezTo>
                          <a:cubicBezTo>
                            <a:pt x="14" y="29"/>
                            <a:pt x="12" y="28"/>
                            <a:pt x="11" y="29"/>
                          </a:cubicBezTo>
                          <a:cubicBezTo>
                            <a:pt x="14" y="33"/>
                            <a:pt x="16" y="33"/>
                            <a:pt x="22" y="34"/>
                          </a:cubicBezTo>
                          <a:close/>
                          <a:moveTo>
                            <a:pt x="146" y="84"/>
                          </a:moveTo>
                          <a:cubicBezTo>
                            <a:pt x="146" y="81"/>
                            <a:pt x="146" y="79"/>
                            <a:pt x="146" y="77"/>
                          </a:cubicBezTo>
                          <a:cubicBezTo>
                            <a:pt x="146" y="76"/>
                            <a:pt x="146" y="74"/>
                            <a:pt x="145" y="74"/>
                          </a:cubicBezTo>
                          <a:cubicBezTo>
                            <a:pt x="143" y="74"/>
                            <a:pt x="142" y="74"/>
                            <a:pt x="141" y="75"/>
                          </a:cubicBezTo>
                          <a:cubicBezTo>
                            <a:pt x="136" y="86"/>
                            <a:pt x="129" y="95"/>
                            <a:pt x="121" y="104"/>
                          </a:cubicBezTo>
                          <a:cubicBezTo>
                            <a:pt x="114" y="113"/>
                            <a:pt x="106" y="120"/>
                            <a:pt x="97" y="125"/>
                          </a:cubicBezTo>
                          <a:cubicBezTo>
                            <a:pt x="92" y="128"/>
                            <a:pt x="92" y="128"/>
                            <a:pt x="96" y="132"/>
                          </a:cubicBezTo>
                          <a:cubicBezTo>
                            <a:pt x="96" y="132"/>
                            <a:pt x="96" y="132"/>
                            <a:pt x="96" y="132"/>
                          </a:cubicBezTo>
                          <a:cubicBezTo>
                            <a:pt x="98" y="135"/>
                            <a:pt x="101" y="135"/>
                            <a:pt x="104" y="133"/>
                          </a:cubicBezTo>
                          <a:cubicBezTo>
                            <a:pt x="118" y="124"/>
                            <a:pt x="131" y="112"/>
                            <a:pt x="142" y="98"/>
                          </a:cubicBezTo>
                          <a:cubicBezTo>
                            <a:pt x="145" y="93"/>
                            <a:pt x="148" y="89"/>
                            <a:pt x="146" y="84"/>
                          </a:cubicBezTo>
                          <a:close/>
                          <a:moveTo>
                            <a:pt x="149" y="97"/>
                          </a:moveTo>
                          <a:cubicBezTo>
                            <a:pt x="137" y="115"/>
                            <a:pt x="121" y="129"/>
                            <a:pt x="102" y="140"/>
                          </a:cubicBezTo>
                          <a:cubicBezTo>
                            <a:pt x="106" y="143"/>
                            <a:pt x="111" y="145"/>
                            <a:pt x="114" y="146"/>
                          </a:cubicBezTo>
                          <a:cubicBezTo>
                            <a:pt x="115" y="147"/>
                            <a:pt x="116" y="146"/>
                            <a:pt x="117" y="146"/>
                          </a:cubicBezTo>
                          <a:cubicBezTo>
                            <a:pt x="138" y="139"/>
                            <a:pt x="151" y="120"/>
                            <a:pt x="149" y="97"/>
                          </a:cubicBezTo>
                          <a:close/>
                          <a:moveTo>
                            <a:pt x="66" y="21"/>
                          </a:moveTo>
                          <a:cubicBezTo>
                            <a:pt x="71" y="21"/>
                            <a:pt x="74" y="17"/>
                            <a:pt x="74" y="13"/>
                          </a:cubicBezTo>
                          <a:cubicBezTo>
                            <a:pt x="74" y="9"/>
                            <a:pt x="70" y="5"/>
                            <a:pt x="66" y="5"/>
                          </a:cubicBezTo>
                          <a:cubicBezTo>
                            <a:pt x="62" y="5"/>
                            <a:pt x="58" y="9"/>
                            <a:pt x="58" y="13"/>
                          </a:cubicBezTo>
                          <a:cubicBezTo>
                            <a:pt x="59" y="18"/>
                            <a:pt x="62" y="21"/>
                            <a:pt x="66" y="21"/>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2" name="Freeform 407">
                      <a:extLst>
                        <a:ext uri="{FF2B5EF4-FFF2-40B4-BE49-F238E27FC236}">
                          <a16:creationId xmlns:a16="http://schemas.microsoft.com/office/drawing/2014/main" id="{6DA5B186-DCAC-4BD8-A5A3-3A100EB74A58}"/>
                        </a:ext>
                      </a:extLst>
                    </p:cNvPr>
                    <p:cNvSpPr>
                      <a:spLocks/>
                    </p:cNvSpPr>
                    <p:nvPr/>
                  </p:nvSpPr>
                  <p:spPr bwMode="auto">
                    <a:xfrm>
                      <a:off x="6457950" y="2759075"/>
                      <a:ext cx="31750" cy="39688"/>
                    </a:xfrm>
                    <a:custGeom>
                      <a:avLst/>
                      <a:gdLst>
                        <a:gd name="T0" fmla="*/ 1 w 10"/>
                        <a:gd name="T1" fmla="*/ 5 h 12"/>
                        <a:gd name="T2" fmla="*/ 2 w 10"/>
                        <a:gd name="T3" fmla="*/ 0 h 12"/>
                        <a:gd name="T4" fmla="*/ 7 w 10"/>
                        <a:gd name="T5" fmla="*/ 3 h 12"/>
                        <a:gd name="T6" fmla="*/ 8 w 10"/>
                        <a:gd name="T7" fmla="*/ 8 h 12"/>
                        <a:gd name="T8" fmla="*/ 2 w 10"/>
                        <a:gd name="T9" fmla="*/ 11 h 12"/>
                        <a:gd name="T10" fmla="*/ 1 w 10"/>
                        <a:gd name="T11" fmla="*/ 5 h 12"/>
                      </a:gdLst>
                      <a:ahLst/>
                      <a:cxnLst>
                        <a:cxn ang="0">
                          <a:pos x="T0" y="T1"/>
                        </a:cxn>
                        <a:cxn ang="0">
                          <a:pos x="T2" y="T3"/>
                        </a:cxn>
                        <a:cxn ang="0">
                          <a:pos x="T4" y="T5"/>
                        </a:cxn>
                        <a:cxn ang="0">
                          <a:pos x="T6" y="T7"/>
                        </a:cxn>
                        <a:cxn ang="0">
                          <a:pos x="T8" y="T9"/>
                        </a:cxn>
                        <a:cxn ang="0">
                          <a:pos x="T10" y="T11"/>
                        </a:cxn>
                      </a:cxnLst>
                      <a:rect l="0" t="0" r="r" b="b"/>
                      <a:pathLst>
                        <a:path w="10" h="12">
                          <a:moveTo>
                            <a:pt x="1" y="5"/>
                          </a:moveTo>
                          <a:cubicBezTo>
                            <a:pt x="1" y="4"/>
                            <a:pt x="0" y="1"/>
                            <a:pt x="2" y="0"/>
                          </a:cubicBezTo>
                          <a:cubicBezTo>
                            <a:pt x="4" y="0"/>
                            <a:pt x="6" y="1"/>
                            <a:pt x="7" y="3"/>
                          </a:cubicBezTo>
                          <a:cubicBezTo>
                            <a:pt x="10" y="4"/>
                            <a:pt x="10" y="6"/>
                            <a:pt x="8" y="8"/>
                          </a:cubicBezTo>
                          <a:cubicBezTo>
                            <a:pt x="6" y="9"/>
                            <a:pt x="4" y="12"/>
                            <a:pt x="2" y="11"/>
                          </a:cubicBezTo>
                          <a:cubicBezTo>
                            <a:pt x="0" y="10"/>
                            <a:pt x="1" y="7"/>
                            <a:pt x="1" y="5"/>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3" name="Freeform 408">
                      <a:extLst>
                        <a:ext uri="{FF2B5EF4-FFF2-40B4-BE49-F238E27FC236}">
                          <a16:creationId xmlns:a16="http://schemas.microsoft.com/office/drawing/2014/main" id="{55C0BBEE-417E-48A8-B2EF-0139F6CBED8F}"/>
                        </a:ext>
                      </a:extLst>
                    </p:cNvPr>
                    <p:cNvSpPr>
                      <a:spLocks/>
                    </p:cNvSpPr>
                    <p:nvPr/>
                  </p:nvSpPr>
                  <p:spPr bwMode="auto">
                    <a:xfrm>
                      <a:off x="6461125" y="2824163"/>
                      <a:ext cx="25400" cy="44450"/>
                    </a:xfrm>
                    <a:custGeom>
                      <a:avLst/>
                      <a:gdLst>
                        <a:gd name="T0" fmla="*/ 0 w 8"/>
                        <a:gd name="T1" fmla="*/ 14 h 14"/>
                        <a:gd name="T2" fmla="*/ 0 w 8"/>
                        <a:gd name="T3" fmla="*/ 3 h 14"/>
                        <a:gd name="T4" fmla="*/ 2 w 8"/>
                        <a:gd name="T5" fmla="*/ 1 h 14"/>
                        <a:gd name="T6" fmla="*/ 5 w 8"/>
                        <a:gd name="T7" fmla="*/ 3 h 14"/>
                        <a:gd name="T8" fmla="*/ 6 w 8"/>
                        <a:gd name="T9" fmla="*/ 9 h 14"/>
                        <a:gd name="T10" fmla="*/ 0 w 8"/>
                        <a:gd name="T11" fmla="*/ 14 h 14"/>
                      </a:gdLst>
                      <a:ahLst/>
                      <a:cxnLst>
                        <a:cxn ang="0">
                          <a:pos x="T0" y="T1"/>
                        </a:cxn>
                        <a:cxn ang="0">
                          <a:pos x="T2" y="T3"/>
                        </a:cxn>
                        <a:cxn ang="0">
                          <a:pos x="T4" y="T5"/>
                        </a:cxn>
                        <a:cxn ang="0">
                          <a:pos x="T6" y="T7"/>
                        </a:cxn>
                        <a:cxn ang="0">
                          <a:pos x="T8" y="T9"/>
                        </a:cxn>
                        <a:cxn ang="0">
                          <a:pos x="T10" y="T11"/>
                        </a:cxn>
                      </a:cxnLst>
                      <a:rect l="0" t="0" r="r" b="b"/>
                      <a:pathLst>
                        <a:path w="8" h="14">
                          <a:moveTo>
                            <a:pt x="0" y="14"/>
                          </a:moveTo>
                          <a:cubicBezTo>
                            <a:pt x="0" y="10"/>
                            <a:pt x="0" y="6"/>
                            <a:pt x="0" y="3"/>
                          </a:cubicBezTo>
                          <a:cubicBezTo>
                            <a:pt x="0" y="1"/>
                            <a:pt x="0" y="0"/>
                            <a:pt x="2" y="1"/>
                          </a:cubicBezTo>
                          <a:cubicBezTo>
                            <a:pt x="3" y="2"/>
                            <a:pt x="4" y="3"/>
                            <a:pt x="5" y="3"/>
                          </a:cubicBezTo>
                          <a:cubicBezTo>
                            <a:pt x="8" y="5"/>
                            <a:pt x="8" y="7"/>
                            <a:pt x="6" y="9"/>
                          </a:cubicBezTo>
                          <a:cubicBezTo>
                            <a:pt x="5" y="11"/>
                            <a:pt x="3" y="13"/>
                            <a:pt x="0" y="14"/>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4" name="Freeform 409">
                      <a:extLst>
                        <a:ext uri="{FF2B5EF4-FFF2-40B4-BE49-F238E27FC236}">
                          <a16:creationId xmlns:a16="http://schemas.microsoft.com/office/drawing/2014/main" id="{EE5C78EE-597D-4C7D-89DD-838E14233CB8}"/>
                        </a:ext>
                      </a:extLst>
                    </p:cNvPr>
                    <p:cNvSpPr>
                      <a:spLocks/>
                    </p:cNvSpPr>
                    <p:nvPr/>
                  </p:nvSpPr>
                  <p:spPr bwMode="auto">
                    <a:xfrm>
                      <a:off x="6413500" y="2759075"/>
                      <a:ext cx="34925" cy="39688"/>
                    </a:xfrm>
                    <a:custGeom>
                      <a:avLst/>
                      <a:gdLst>
                        <a:gd name="T0" fmla="*/ 9 w 11"/>
                        <a:gd name="T1" fmla="*/ 6 h 12"/>
                        <a:gd name="T2" fmla="*/ 8 w 11"/>
                        <a:gd name="T3" fmla="*/ 11 h 12"/>
                        <a:gd name="T4" fmla="*/ 3 w 11"/>
                        <a:gd name="T5" fmla="*/ 8 h 12"/>
                        <a:gd name="T6" fmla="*/ 3 w 11"/>
                        <a:gd name="T7" fmla="*/ 2 h 12"/>
                        <a:gd name="T8" fmla="*/ 6 w 11"/>
                        <a:gd name="T9" fmla="*/ 1 h 12"/>
                        <a:gd name="T10" fmla="*/ 9 w 11"/>
                        <a:gd name="T11" fmla="*/ 3 h 12"/>
                        <a:gd name="T12" fmla="*/ 9 w 11"/>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9" y="6"/>
                          </a:moveTo>
                          <a:cubicBezTo>
                            <a:pt x="9" y="8"/>
                            <a:pt x="11" y="11"/>
                            <a:pt x="8" y="11"/>
                          </a:cubicBezTo>
                          <a:cubicBezTo>
                            <a:pt x="6" y="12"/>
                            <a:pt x="5" y="10"/>
                            <a:pt x="3" y="8"/>
                          </a:cubicBezTo>
                          <a:cubicBezTo>
                            <a:pt x="0" y="6"/>
                            <a:pt x="0" y="4"/>
                            <a:pt x="3" y="2"/>
                          </a:cubicBezTo>
                          <a:cubicBezTo>
                            <a:pt x="4" y="2"/>
                            <a:pt x="5" y="1"/>
                            <a:pt x="6" y="1"/>
                          </a:cubicBezTo>
                          <a:cubicBezTo>
                            <a:pt x="8" y="0"/>
                            <a:pt x="9" y="0"/>
                            <a:pt x="9" y="3"/>
                          </a:cubicBezTo>
                          <a:cubicBezTo>
                            <a:pt x="9" y="4"/>
                            <a:pt x="9" y="5"/>
                            <a:pt x="9" y="6"/>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5" name="Freeform 410">
                      <a:extLst>
                        <a:ext uri="{FF2B5EF4-FFF2-40B4-BE49-F238E27FC236}">
                          <a16:creationId xmlns:a16="http://schemas.microsoft.com/office/drawing/2014/main" id="{ADA7AE78-57E1-42C4-8C76-E2E2340018EE}"/>
                        </a:ext>
                      </a:extLst>
                    </p:cNvPr>
                    <p:cNvSpPr>
                      <a:spLocks/>
                    </p:cNvSpPr>
                    <p:nvPr/>
                  </p:nvSpPr>
                  <p:spPr bwMode="auto">
                    <a:xfrm>
                      <a:off x="6419850" y="2827338"/>
                      <a:ext cx="25400" cy="44450"/>
                    </a:xfrm>
                    <a:custGeom>
                      <a:avLst/>
                      <a:gdLst>
                        <a:gd name="T0" fmla="*/ 8 w 8"/>
                        <a:gd name="T1" fmla="*/ 14 h 14"/>
                        <a:gd name="T2" fmla="*/ 1 w 8"/>
                        <a:gd name="T3" fmla="*/ 8 h 14"/>
                        <a:gd name="T4" fmla="*/ 1 w 8"/>
                        <a:gd name="T5" fmla="*/ 3 h 14"/>
                        <a:gd name="T6" fmla="*/ 6 w 8"/>
                        <a:gd name="T7" fmla="*/ 0 h 14"/>
                        <a:gd name="T8" fmla="*/ 7 w 8"/>
                        <a:gd name="T9" fmla="*/ 5 h 14"/>
                        <a:gd name="T10" fmla="*/ 8 w 8"/>
                        <a:gd name="T11" fmla="*/ 14 h 14"/>
                      </a:gdLst>
                      <a:ahLst/>
                      <a:cxnLst>
                        <a:cxn ang="0">
                          <a:pos x="T0" y="T1"/>
                        </a:cxn>
                        <a:cxn ang="0">
                          <a:pos x="T2" y="T3"/>
                        </a:cxn>
                        <a:cxn ang="0">
                          <a:pos x="T4" y="T5"/>
                        </a:cxn>
                        <a:cxn ang="0">
                          <a:pos x="T6" y="T7"/>
                        </a:cxn>
                        <a:cxn ang="0">
                          <a:pos x="T8" y="T9"/>
                        </a:cxn>
                        <a:cxn ang="0">
                          <a:pos x="T10" y="T11"/>
                        </a:cxn>
                      </a:cxnLst>
                      <a:rect l="0" t="0" r="r" b="b"/>
                      <a:pathLst>
                        <a:path w="8" h="14">
                          <a:moveTo>
                            <a:pt x="8" y="14"/>
                          </a:moveTo>
                          <a:cubicBezTo>
                            <a:pt x="5" y="12"/>
                            <a:pt x="3" y="10"/>
                            <a:pt x="1" y="8"/>
                          </a:cubicBezTo>
                          <a:cubicBezTo>
                            <a:pt x="0" y="6"/>
                            <a:pt x="0" y="4"/>
                            <a:pt x="1" y="3"/>
                          </a:cubicBezTo>
                          <a:cubicBezTo>
                            <a:pt x="3" y="2"/>
                            <a:pt x="4" y="0"/>
                            <a:pt x="6" y="0"/>
                          </a:cubicBezTo>
                          <a:cubicBezTo>
                            <a:pt x="8" y="1"/>
                            <a:pt x="7" y="3"/>
                            <a:pt x="7" y="5"/>
                          </a:cubicBezTo>
                          <a:cubicBezTo>
                            <a:pt x="7" y="8"/>
                            <a:pt x="7" y="10"/>
                            <a:pt x="8" y="14"/>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6" name="Freeform 411">
                      <a:extLst>
                        <a:ext uri="{FF2B5EF4-FFF2-40B4-BE49-F238E27FC236}">
                          <a16:creationId xmlns:a16="http://schemas.microsoft.com/office/drawing/2014/main" id="{F9B3982A-98D2-49A8-A55C-4346F29C95AA}"/>
                        </a:ext>
                      </a:extLst>
                    </p:cNvPr>
                    <p:cNvSpPr>
                      <a:spLocks/>
                    </p:cNvSpPr>
                    <p:nvPr/>
                  </p:nvSpPr>
                  <p:spPr bwMode="auto">
                    <a:xfrm>
                      <a:off x="6457950" y="2897188"/>
                      <a:ext cx="9525" cy="22225"/>
                    </a:xfrm>
                    <a:custGeom>
                      <a:avLst/>
                      <a:gdLst>
                        <a:gd name="T0" fmla="*/ 0 w 3"/>
                        <a:gd name="T1" fmla="*/ 7 h 7"/>
                        <a:gd name="T2" fmla="*/ 0 w 3"/>
                        <a:gd name="T3" fmla="*/ 0 h 7"/>
                        <a:gd name="T4" fmla="*/ 0 w 3"/>
                        <a:gd name="T5" fmla="*/ 7 h 7"/>
                      </a:gdLst>
                      <a:ahLst/>
                      <a:cxnLst>
                        <a:cxn ang="0">
                          <a:pos x="T0" y="T1"/>
                        </a:cxn>
                        <a:cxn ang="0">
                          <a:pos x="T2" y="T3"/>
                        </a:cxn>
                        <a:cxn ang="0">
                          <a:pos x="T4" y="T5"/>
                        </a:cxn>
                      </a:cxnLst>
                      <a:rect l="0" t="0" r="r" b="b"/>
                      <a:pathLst>
                        <a:path w="3" h="7">
                          <a:moveTo>
                            <a:pt x="0" y="7"/>
                          </a:moveTo>
                          <a:cubicBezTo>
                            <a:pt x="0" y="5"/>
                            <a:pt x="0" y="3"/>
                            <a:pt x="0" y="0"/>
                          </a:cubicBezTo>
                          <a:cubicBezTo>
                            <a:pt x="3" y="3"/>
                            <a:pt x="2" y="5"/>
                            <a:pt x="0" y="7"/>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7" name="Freeform 412">
                      <a:extLst>
                        <a:ext uri="{FF2B5EF4-FFF2-40B4-BE49-F238E27FC236}">
                          <a16:creationId xmlns:a16="http://schemas.microsoft.com/office/drawing/2014/main" id="{FBEF17A3-DD98-4394-AB7E-09227B05EB5B}"/>
                        </a:ext>
                      </a:extLst>
                    </p:cNvPr>
                    <p:cNvSpPr>
                      <a:spLocks/>
                    </p:cNvSpPr>
                    <p:nvPr/>
                  </p:nvSpPr>
                  <p:spPr bwMode="auto">
                    <a:xfrm>
                      <a:off x="6438900" y="2897188"/>
                      <a:ext cx="6350" cy="22225"/>
                    </a:xfrm>
                    <a:custGeom>
                      <a:avLst/>
                      <a:gdLst>
                        <a:gd name="T0" fmla="*/ 2 w 2"/>
                        <a:gd name="T1" fmla="*/ 7 h 7"/>
                        <a:gd name="T2" fmla="*/ 2 w 2"/>
                        <a:gd name="T3" fmla="*/ 0 h 7"/>
                        <a:gd name="T4" fmla="*/ 2 w 2"/>
                        <a:gd name="T5" fmla="*/ 7 h 7"/>
                      </a:gdLst>
                      <a:ahLst/>
                      <a:cxnLst>
                        <a:cxn ang="0">
                          <a:pos x="T0" y="T1"/>
                        </a:cxn>
                        <a:cxn ang="0">
                          <a:pos x="T2" y="T3"/>
                        </a:cxn>
                        <a:cxn ang="0">
                          <a:pos x="T4" y="T5"/>
                        </a:cxn>
                      </a:cxnLst>
                      <a:rect l="0" t="0" r="r" b="b"/>
                      <a:pathLst>
                        <a:path w="2" h="7">
                          <a:moveTo>
                            <a:pt x="2" y="7"/>
                          </a:moveTo>
                          <a:cubicBezTo>
                            <a:pt x="0" y="5"/>
                            <a:pt x="0" y="3"/>
                            <a:pt x="2" y="0"/>
                          </a:cubicBezTo>
                          <a:cubicBezTo>
                            <a:pt x="2" y="3"/>
                            <a:pt x="2" y="5"/>
                            <a:pt x="2" y="7"/>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8" name="Freeform 413">
                      <a:extLst>
                        <a:ext uri="{FF2B5EF4-FFF2-40B4-BE49-F238E27FC236}">
                          <a16:creationId xmlns:a16="http://schemas.microsoft.com/office/drawing/2014/main" id="{CC77E264-F690-4AE3-8BC2-11033A379001}"/>
                        </a:ext>
                      </a:extLst>
                    </p:cNvPr>
                    <p:cNvSpPr>
                      <a:spLocks/>
                    </p:cNvSpPr>
                    <p:nvPr/>
                  </p:nvSpPr>
                  <p:spPr bwMode="auto">
                    <a:xfrm>
                      <a:off x="6311900" y="2628900"/>
                      <a:ext cx="3175"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9" name="Rectangle 414">
                      <a:extLst>
                        <a:ext uri="{FF2B5EF4-FFF2-40B4-BE49-F238E27FC236}">
                          <a16:creationId xmlns:a16="http://schemas.microsoft.com/office/drawing/2014/main" id="{2E0E98C3-1FCC-4A7C-A1F0-A54F6FB33BC0}"/>
                        </a:ext>
                      </a:extLst>
                    </p:cNvPr>
                    <p:cNvSpPr>
                      <a:spLocks noChangeArrowheads="1"/>
                    </p:cNvSpPr>
                    <p:nvPr/>
                  </p:nvSpPr>
                  <p:spPr bwMode="auto">
                    <a:xfrm>
                      <a:off x="6524625" y="2654300"/>
                      <a:ext cx="1588" cy="1588"/>
                    </a:xfrm>
                    <a:prstGeom prst="rect">
                      <a:avLst/>
                    </a:prstGeom>
                    <a:solidFill>
                      <a:srgbClr val="3465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0" name="Freeform 415">
                      <a:extLst>
                        <a:ext uri="{FF2B5EF4-FFF2-40B4-BE49-F238E27FC236}">
                          <a16:creationId xmlns:a16="http://schemas.microsoft.com/office/drawing/2014/main" id="{E0C63561-0451-4986-A17D-133F40C70224}"/>
                        </a:ext>
                      </a:extLst>
                    </p:cNvPr>
                    <p:cNvSpPr>
                      <a:spLocks/>
                    </p:cNvSpPr>
                    <p:nvPr/>
                  </p:nvSpPr>
                  <p:spPr bwMode="auto">
                    <a:xfrm>
                      <a:off x="6565900" y="2641600"/>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1" name="Freeform 416">
                      <a:extLst>
                        <a:ext uri="{FF2B5EF4-FFF2-40B4-BE49-F238E27FC236}">
                          <a16:creationId xmlns:a16="http://schemas.microsoft.com/office/drawing/2014/main" id="{C0C1EB0E-6C5B-4A3D-80EF-5DB0A2F5B8B3}"/>
                        </a:ext>
                      </a:extLst>
                    </p:cNvPr>
                    <p:cNvSpPr>
                      <a:spLocks/>
                    </p:cNvSpPr>
                    <p:nvPr/>
                  </p:nvSpPr>
                  <p:spPr bwMode="auto">
                    <a:xfrm>
                      <a:off x="6527800" y="2774950"/>
                      <a:ext cx="88900" cy="68263"/>
                    </a:xfrm>
                    <a:custGeom>
                      <a:avLst/>
                      <a:gdLst>
                        <a:gd name="T0" fmla="*/ 23 w 28"/>
                        <a:gd name="T1" fmla="*/ 9 h 21"/>
                        <a:gd name="T2" fmla="*/ 18 w 28"/>
                        <a:gd name="T3" fmla="*/ 13 h 21"/>
                        <a:gd name="T4" fmla="*/ 16 w 28"/>
                        <a:gd name="T5" fmla="*/ 15 h 21"/>
                        <a:gd name="T6" fmla="*/ 10 w 28"/>
                        <a:gd name="T7" fmla="*/ 21 h 21"/>
                        <a:gd name="T8" fmla="*/ 2 w 28"/>
                        <a:gd name="T9" fmla="*/ 13 h 21"/>
                        <a:gd name="T10" fmla="*/ 2 w 28"/>
                        <a:gd name="T11" fmla="*/ 10 h 21"/>
                        <a:gd name="T12" fmla="*/ 6 w 28"/>
                        <a:gd name="T13" fmla="*/ 10 h 21"/>
                        <a:gd name="T14" fmla="*/ 10 w 28"/>
                        <a:gd name="T15" fmla="*/ 14 h 21"/>
                        <a:gd name="T16" fmla="*/ 15 w 28"/>
                        <a:gd name="T17" fmla="*/ 9 h 21"/>
                        <a:gd name="T18" fmla="*/ 22 w 28"/>
                        <a:gd name="T19" fmla="*/ 2 h 21"/>
                        <a:gd name="T20" fmla="*/ 26 w 28"/>
                        <a:gd name="T21" fmla="*/ 2 h 21"/>
                        <a:gd name="T22" fmla="*/ 26 w 28"/>
                        <a:gd name="T23" fmla="*/ 6 h 21"/>
                        <a:gd name="T24" fmla="*/ 23 w 28"/>
                        <a:gd name="T25"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1">
                          <a:moveTo>
                            <a:pt x="23" y="9"/>
                          </a:moveTo>
                          <a:cubicBezTo>
                            <a:pt x="21" y="10"/>
                            <a:pt x="20" y="12"/>
                            <a:pt x="18" y="13"/>
                          </a:cubicBezTo>
                          <a:cubicBezTo>
                            <a:pt x="17" y="14"/>
                            <a:pt x="17" y="14"/>
                            <a:pt x="16" y="15"/>
                          </a:cubicBezTo>
                          <a:cubicBezTo>
                            <a:pt x="14" y="17"/>
                            <a:pt x="13" y="20"/>
                            <a:pt x="10" y="21"/>
                          </a:cubicBezTo>
                          <a:cubicBezTo>
                            <a:pt x="6" y="19"/>
                            <a:pt x="4" y="16"/>
                            <a:pt x="2" y="13"/>
                          </a:cubicBezTo>
                          <a:cubicBezTo>
                            <a:pt x="1" y="12"/>
                            <a:pt x="0" y="11"/>
                            <a:pt x="2" y="10"/>
                          </a:cubicBezTo>
                          <a:cubicBezTo>
                            <a:pt x="3" y="8"/>
                            <a:pt x="4" y="9"/>
                            <a:pt x="6" y="10"/>
                          </a:cubicBezTo>
                          <a:cubicBezTo>
                            <a:pt x="7" y="11"/>
                            <a:pt x="8" y="14"/>
                            <a:pt x="10" y="14"/>
                          </a:cubicBezTo>
                          <a:cubicBezTo>
                            <a:pt x="12" y="13"/>
                            <a:pt x="13" y="11"/>
                            <a:pt x="15" y="9"/>
                          </a:cubicBezTo>
                          <a:cubicBezTo>
                            <a:pt x="17" y="7"/>
                            <a:pt x="20" y="4"/>
                            <a:pt x="22" y="2"/>
                          </a:cubicBezTo>
                          <a:cubicBezTo>
                            <a:pt x="23" y="1"/>
                            <a:pt x="25" y="0"/>
                            <a:pt x="26" y="2"/>
                          </a:cubicBezTo>
                          <a:cubicBezTo>
                            <a:pt x="28" y="3"/>
                            <a:pt x="27" y="4"/>
                            <a:pt x="26" y="6"/>
                          </a:cubicBezTo>
                          <a:cubicBezTo>
                            <a:pt x="25" y="7"/>
                            <a:pt x="24" y="8"/>
                            <a:pt x="23" y="9"/>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88" name="Rectangle 116">
                    <a:extLst>
                      <a:ext uri="{FF2B5EF4-FFF2-40B4-BE49-F238E27FC236}">
                        <a16:creationId xmlns:a16="http://schemas.microsoft.com/office/drawing/2014/main" id="{90C27FFC-6B83-48D7-A238-64F79A702703}"/>
                      </a:ext>
                    </a:extLst>
                  </p:cNvPr>
                  <p:cNvSpPr>
                    <a:spLocks noChangeArrowheads="1"/>
                  </p:cNvSpPr>
                  <p:nvPr/>
                </p:nvSpPr>
                <p:spPr bwMode="auto">
                  <a:xfrm>
                    <a:off x="1028700" y="2635250"/>
                    <a:ext cx="1201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t>Planning for future</a:t>
                    </a:r>
                    <a:b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br>
                    <a: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t>operations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89" name="Rectangle 116">
                    <a:extLst>
                      <a:ext uri="{FF2B5EF4-FFF2-40B4-BE49-F238E27FC236}">
                        <a16:creationId xmlns:a16="http://schemas.microsoft.com/office/drawing/2014/main" id="{32BEDA95-1BCD-4268-A56D-B7782AA14F97}"/>
                      </a:ext>
                    </a:extLst>
                  </p:cNvPr>
                  <p:cNvSpPr>
                    <a:spLocks noChangeArrowheads="1"/>
                  </p:cNvSpPr>
                  <p:nvPr/>
                </p:nvSpPr>
                <p:spPr bwMode="auto">
                  <a:xfrm>
                    <a:off x="1030360" y="3322121"/>
                    <a:ext cx="14827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t>Increased TMF capacity</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90" name="Rectangle 55">
                    <a:extLst>
                      <a:ext uri="{FF2B5EF4-FFF2-40B4-BE49-F238E27FC236}">
                        <a16:creationId xmlns:a16="http://schemas.microsoft.com/office/drawing/2014/main" id="{0C6410B7-6277-4858-A594-8856B8717CCB}"/>
                      </a:ext>
                    </a:extLst>
                  </p:cNvPr>
                  <p:cNvSpPr>
                    <a:spLocks noChangeArrowheads="1"/>
                  </p:cNvSpPr>
                  <p:nvPr/>
                </p:nvSpPr>
                <p:spPr bwMode="auto">
                  <a:xfrm>
                    <a:off x="3040966" y="-44410"/>
                    <a:ext cx="3062068" cy="41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90" normalizeH="0" baseline="0" noProof="0" dirty="0">
                        <a:ln>
                          <a:noFill/>
                        </a:ln>
                        <a:solidFill>
                          <a:srgbClr val="78A89B"/>
                        </a:solidFill>
                        <a:effectLst/>
                        <a:uLnTx/>
                        <a:uFillTx/>
                        <a:latin typeface="+mj-lt"/>
                        <a:ea typeface="+mn-ea"/>
                        <a:cs typeface="+mn-cs"/>
                      </a:rPr>
                      <a:t>Partnerships Benefits</a:t>
                    </a:r>
                    <a:endParaRPr kumimoji="0" lang="en-US" altLang="en-US" sz="2800" b="1" i="0" u="none" strike="noStrike" kern="1200" cap="none" spc="90" normalizeH="0" baseline="0" noProof="0" dirty="0">
                      <a:ln>
                        <a:noFill/>
                      </a:ln>
                      <a:solidFill>
                        <a:srgbClr val="78A89B"/>
                      </a:solidFill>
                      <a:effectLst/>
                      <a:uLnTx/>
                      <a:uFillTx/>
                      <a:latin typeface="+mj-lt"/>
                      <a:ea typeface="+mn-ea"/>
                      <a:cs typeface="+mn-cs"/>
                    </a:endParaRPr>
                  </a:p>
                </p:txBody>
              </p:sp>
            </p:grpSp>
            <p:pic>
              <p:nvPicPr>
                <p:cNvPr id="647" name="Graphic 646" descr="Siren with solid fill">
                  <a:extLst>
                    <a:ext uri="{FF2B5EF4-FFF2-40B4-BE49-F238E27FC236}">
                      <a16:creationId xmlns:a16="http://schemas.microsoft.com/office/drawing/2014/main" id="{90B38329-46CE-44FF-B3C5-5078E38E7C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9887" y="4082108"/>
                  <a:ext cx="495300" cy="495300"/>
                </a:xfrm>
                <a:prstGeom prst="rect">
                  <a:avLst/>
                </a:prstGeom>
              </p:spPr>
            </p:pic>
            <p:sp>
              <p:nvSpPr>
                <p:cNvPr id="648" name="Rectangle 132">
                  <a:extLst>
                    <a:ext uri="{FF2B5EF4-FFF2-40B4-BE49-F238E27FC236}">
                      <a16:creationId xmlns:a16="http://schemas.microsoft.com/office/drawing/2014/main" id="{234D7223-9532-497B-B9BE-55FCCC9A0C6C}"/>
                    </a:ext>
                  </a:extLst>
                </p:cNvPr>
                <p:cNvSpPr>
                  <a:spLocks noChangeArrowheads="1"/>
                </p:cNvSpPr>
                <p:nvPr/>
              </p:nvSpPr>
              <p:spPr bwMode="auto">
                <a:xfrm>
                  <a:off x="1000448" y="4248154"/>
                  <a:ext cx="20880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t>Improved emergency response</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649" name="Graphic 648" descr="Hammer with solid fill">
                  <a:extLst>
                    <a:ext uri="{FF2B5EF4-FFF2-40B4-BE49-F238E27FC236}">
                      <a16:creationId xmlns:a16="http://schemas.microsoft.com/office/drawing/2014/main" id="{001F8863-B022-4EFC-B4B9-35B6A3472B2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46535" y="3507719"/>
                  <a:ext cx="533929" cy="533929"/>
                </a:xfrm>
                <a:prstGeom prst="rect">
                  <a:avLst/>
                </a:prstGeom>
              </p:spPr>
            </p:pic>
            <p:sp>
              <p:nvSpPr>
                <p:cNvPr id="650" name="Rectangle 215">
                  <a:extLst>
                    <a:ext uri="{FF2B5EF4-FFF2-40B4-BE49-F238E27FC236}">
                      <a16:creationId xmlns:a16="http://schemas.microsoft.com/office/drawing/2014/main" id="{D78BCFCB-37C5-435E-A03E-78C8F56D0033}"/>
                    </a:ext>
                  </a:extLst>
                </p:cNvPr>
                <p:cNvSpPr>
                  <a:spLocks noChangeArrowheads="1"/>
                </p:cNvSpPr>
                <p:nvPr/>
              </p:nvSpPr>
              <p:spPr bwMode="auto">
                <a:xfrm>
                  <a:off x="6858000" y="3628666"/>
                  <a:ext cx="1914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t>Increased community and economic development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sp>
          <p:nvSpPr>
            <p:cNvPr id="637" name="Freeform 140">
              <a:extLst>
                <a:ext uri="{FF2B5EF4-FFF2-40B4-BE49-F238E27FC236}">
                  <a16:creationId xmlns:a16="http://schemas.microsoft.com/office/drawing/2014/main" id="{EEB594B4-BDA9-4418-BDAD-C828787FEE2A}"/>
                </a:ext>
              </a:extLst>
            </p:cNvPr>
            <p:cNvSpPr>
              <a:spLocks noEditPoints="1"/>
            </p:cNvSpPr>
            <p:nvPr/>
          </p:nvSpPr>
          <p:spPr bwMode="auto">
            <a:xfrm>
              <a:off x="3375025" y="2797182"/>
              <a:ext cx="495300" cy="430730"/>
            </a:xfrm>
            <a:custGeom>
              <a:avLst/>
              <a:gdLst>
                <a:gd name="T0" fmla="*/ 46 w 156"/>
                <a:gd name="T1" fmla="*/ 76 h 153"/>
                <a:gd name="T2" fmla="*/ 37 w 156"/>
                <a:gd name="T3" fmla="*/ 51 h 153"/>
                <a:gd name="T4" fmla="*/ 12 w 156"/>
                <a:gd name="T5" fmla="*/ 37 h 153"/>
                <a:gd name="T6" fmla="*/ 38 w 156"/>
                <a:gd name="T7" fmla="*/ 6 h 153"/>
                <a:gd name="T8" fmla="*/ 68 w 156"/>
                <a:gd name="T9" fmla="*/ 1 h 153"/>
                <a:gd name="T10" fmla="*/ 97 w 156"/>
                <a:gd name="T11" fmla="*/ 6 h 153"/>
                <a:gd name="T12" fmla="*/ 121 w 156"/>
                <a:gd name="T13" fmla="*/ 38 h 153"/>
                <a:gd name="T14" fmla="*/ 99 w 156"/>
                <a:gd name="T15" fmla="*/ 63 h 153"/>
                <a:gd name="T16" fmla="*/ 149 w 156"/>
                <a:gd name="T17" fmla="*/ 67 h 153"/>
                <a:gd name="T18" fmla="*/ 118 w 156"/>
                <a:gd name="T19" fmla="*/ 152 h 153"/>
                <a:gd name="T20" fmla="*/ 80 w 156"/>
                <a:gd name="T21" fmla="*/ 122 h 153"/>
                <a:gd name="T22" fmla="*/ 60 w 156"/>
                <a:gd name="T23" fmla="*/ 142 h 153"/>
                <a:gd name="T24" fmla="*/ 54 w 156"/>
                <a:gd name="T25" fmla="*/ 115 h 153"/>
                <a:gd name="T26" fmla="*/ 86 w 156"/>
                <a:gd name="T27" fmla="*/ 105 h 153"/>
                <a:gd name="T28" fmla="*/ 90 w 156"/>
                <a:gd name="T29" fmla="*/ 123 h 153"/>
                <a:gd name="T30" fmla="*/ 116 w 156"/>
                <a:gd name="T31" fmla="*/ 103 h 153"/>
                <a:gd name="T32" fmla="*/ 136 w 156"/>
                <a:gd name="T33" fmla="*/ 71 h 153"/>
                <a:gd name="T34" fmla="*/ 88 w 156"/>
                <a:gd name="T35" fmla="*/ 76 h 153"/>
                <a:gd name="T36" fmla="*/ 86 w 156"/>
                <a:gd name="T37" fmla="*/ 105 h 153"/>
                <a:gd name="T38" fmla="*/ 19 w 156"/>
                <a:gd name="T39" fmla="*/ 37 h 153"/>
                <a:gd name="T40" fmla="*/ 37 w 156"/>
                <a:gd name="T41" fmla="*/ 42 h 153"/>
                <a:gd name="T42" fmla="*/ 44 w 156"/>
                <a:gd name="T43" fmla="*/ 47 h 153"/>
                <a:gd name="T44" fmla="*/ 57 w 156"/>
                <a:gd name="T45" fmla="*/ 43 h 153"/>
                <a:gd name="T46" fmla="*/ 63 w 156"/>
                <a:gd name="T47" fmla="*/ 67 h 153"/>
                <a:gd name="T48" fmla="*/ 50 w 156"/>
                <a:gd name="T49" fmla="*/ 59 h 153"/>
                <a:gd name="T50" fmla="*/ 56 w 156"/>
                <a:gd name="T51" fmla="*/ 51 h 153"/>
                <a:gd name="T52" fmla="*/ 47 w 156"/>
                <a:gd name="T53" fmla="*/ 68 h 153"/>
                <a:gd name="T54" fmla="*/ 56 w 156"/>
                <a:gd name="T55" fmla="*/ 95 h 153"/>
                <a:gd name="T56" fmla="*/ 62 w 156"/>
                <a:gd name="T57" fmla="*/ 116 h 153"/>
                <a:gd name="T58" fmla="*/ 65 w 156"/>
                <a:gd name="T59" fmla="*/ 141 h 153"/>
                <a:gd name="T60" fmla="*/ 70 w 156"/>
                <a:gd name="T61" fmla="*/ 133 h 153"/>
                <a:gd name="T62" fmla="*/ 75 w 156"/>
                <a:gd name="T63" fmla="*/ 111 h 153"/>
                <a:gd name="T64" fmla="*/ 73 w 156"/>
                <a:gd name="T65" fmla="*/ 92 h 153"/>
                <a:gd name="T66" fmla="*/ 85 w 156"/>
                <a:gd name="T67" fmla="*/ 69 h 153"/>
                <a:gd name="T68" fmla="*/ 76 w 156"/>
                <a:gd name="T69" fmla="*/ 52 h 153"/>
                <a:gd name="T70" fmla="*/ 84 w 156"/>
                <a:gd name="T71" fmla="*/ 59 h 153"/>
                <a:gd name="T72" fmla="*/ 72 w 156"/>
                <a:gd name="T73" fmla="*/ 66 h 153"/>
                <a:gd name="T74" fmla="*/ 71 w 156"/>
                <a:gd name="T75" fmla="*/ 48 h 153"/>
                <a:gd name="T76" fmla="*/ 83 w 156"/>
                <a:gd name="T77" fmla="*/ 44 h 153"/>
                <a:gd name="T78" fmla="*/ 89 w 156"/>
                <a:gd name="T79" fmla="*/ 43 h 153"/>
                <a:gd name="T80" fmla="*/ 92 w 156"/>
                <a:gd name="T81" fmla="*/ 45 h 153"/>
                <a:gd name="T82" fmla="*/ 96 w 156"/>
                <a:gd name="T83" fmla="*/ 41 h 153"/>
                <a:gd name="T84" fmla="*/ 103 w 156"/>
                <a:gd name="T85" fmla="*/ 39 h 153"/>
                <a:gd name="T86" fmla="*/ 112 w 156"/>
                <a:gd name="T87" fmla="*/ 35 h 153"/>
                <a:gd name="T88" fmla="*/ 125 w 156"/>
                <a:gd name="T89" fmla="*/ 24 h 153"/>
                <a:gd name="T90" fmla="*/ 124 w 156"/>
                <a:gd name="T91" fmla="*/ 14 h 153"/>
                <a:gd name="T92" fmla="*/ 84 w 156"/>
                <a:gd name="T93" fmla="*/ 19 h 153"/>
                <a:gd name="T94" fmla="*/ 37 w 156"/>
                <a:gd name="T95" fmla="*/ 12 h 153"/>
                <a:gd name="T96" fmla="*/ 8 w 156"/>
                <a:gd name="T97" fmla="*/ 19 h 153"/>
                <a:gd name="T98" fmla="*/ 15 w 156"/>
                <a:gd name="T99" fmla="*/ 28 h 153"/>
                <a:gd name="T100" fmla="*/ 147 w 156"/>
                <a:gd name="T101" fmla="*/ 85 h 153"/>
                <a:gd name="T102" fmla="*/ 142 w 156"/>
                <a:gd name="T103" fmla="*/ 76 h 153"/>
                <a:gd name="T104" fmla="*/ 96 w 156"/>
                <a:gd name="T105" fmla="*/ 132 h 153"/>
                <a:gd name="T106" fmla="*/ 142 w 156"/>
                <a:gd name="T107" fmla="*/ 98 h 153"/>
                <a:gd name="T108" fmla="*/ 103 w 156"/>
                <a:gd name="T109" fmla="*/ 141 h 153"/>
                <a:gd name="T110" fmla="*/ 149 w 156"/>
                <a:gd name="T111" fmla="*/ 97 h 153"/>
                <a:gd name="T112" fmla="*/ 67 w 156"/>
                <a:gd name="T113" fmla="*/ 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 h="153">
                  <a:moveTo>
                    <a:pt x="49" y="95"/>
                  </a:moveTo>
                  <a:cubicBezTo>
                    <a:pt x="51" y="93"/>
                    <a:pt x="51" y="92"/>
                    <a:pt x="49" y="91"/>
                  </a:cubicBezTo>
                  <a:cubicBezTo>
                    <a:pt x="45" y="86"/>
                    <a:pt x="44" y="81"/>
                    <a:pt x="46" y="76"/>
                  </a:cubicBezTo>
                  <a:cubicBezTo>
                    <a:pt x="47" y="74"/>
                    <a:pt x="46" y="73"/>
                    <a:pt x="45" y="73"/>
                  </a:cubicBezTo>
                  <a:cubicBezTo>
                    <a:pt x="43" y="72"/>
                    <a:pt x="41" y="71"/>
                    <a:pt x="40" y="70"/>
                  </a:cubicBezTo>
                  <a:cubicBezTo>
                    <a:pt x="33" y="65"/>
                    <a:pt x="32" y="59"/>
                    <a:pt x="37" y="51"/>
                  </a:cubicBezTo>
                  <a:cubicBezTo>
                    <a:pt x="34" y="50"/>
                    <a:pt x="30" y="49"/>
                    <a:pt x="28" y="48"/>
                  </a:cubicBezTo>
                  <a:cubicBezTo>
                    <a:pt x="23" y="45"/>
                    <a:pt x="17" y="43"/>
                    <a:pt x="13" y="38"/>
                  </a:cubicBezTo>
                  <a:cubicBezTo>
                    <a:pt x="13" y="38"/>
                    <a:pt x="13" y="38"/>
                    <a:pt x="12" y="37"/>
                  </a:cubicBezTo>
                  <a:cubicBezTo>
                    <a:pt x="5" y="32"/>
                    <a:pt x="2" y="24"/>
                    <a:pt x="1" y="15"/>
                  </a:cubicBezTo>
                  <a:cubicBezTo>
                    <a:pt x="0" y="11"/>
                    <a:pt x="3" y="8"/>
                    <a:pt x="7" y="8"/>
                  </a:cubicBezTo>
                  <a:cubicBezTo>
                    <a:pt x="17" y="9"/>
                    <a:pt x="28" y="8"/>
                    <a:pt x="38" y="6"/>
                  </a:cubicBezTo>
                  <a:cubicBezTo>
                    <a:pt x="45" y="5"/>
                    <a:pt x="49" y="9"/>
                    <a:pt x="53" y="14"/>
                  </a:cubicBezTo>
                  <a:cubicBezTo>
                    <a:pt x="54" y="9"/>
                    <a:pt x="56" y="5"/>
                    <a:pt x="59" y="3"/>
                  </a:cubicBezTo>
                  <a:cubicBezTo>
                    <a:pt x="62" y="1"/>
                    <a:pt x="65" y="0"/>
                    <a:pt x="68" y="1"/>
                  </a:cubicBezTo>
                  <a:cubicBezTo>
                    <a:pt x="75" y="1"/>
                    <a:pt x="79" y="6"/>
                    <a:pt x="80" y="14"/>
                  </a:cubicBezTo>
                  <a:cubicBezTo>
                    <a:pt x="81" y="14"/>
                    <a:pt x="81" y="13"/>
                    <a:pt x="82" y="12"/>
                  </a:cubicBezTo>
                  <a:cubicBezTo>
                    <a:pt x="86" y="7"/>
                    <a:pt x="91" y="5"/>
                    <a:pt x="97" y="6"/>
                  </a:cubicBezTo>
                  <a:cubicBezTo>
                    <a:pt x="106" y="8"/>
                    <a:pt x="116" y="9"/>
                    <a:pt x="125" y="8"/>
                  </a:cubicBezTo>
                  <a:cubicBezTo>
                    <a:pt x="131" y="8"/>
                    <a:pt x="133" y="10"/>
                    <a:pt x="133" y="16"/>
                  </a:cubicBezTo>
                  <a:cubicBezTo>
                    <a:pt x="132" y="24"/>
                    <a:pt x="128" y="31"/>
                    <a:pt x="121" y="38"/>
                  </a:cubicBezTo>
                  <a:cubicBezTo>
                    <a:pt x="118" y="41"/>
                    <a:pt x="113" y="43"/>
                    <a:pt x="109" y="46"/>
                  </a:cubicBezTo>
                  <a:cubicBezTo>
                    <a:pt x="106" y="49"/>
                    <a:pt x="101" y="49"/>
                    <a:pt x="97" y="51"/>
                  </a:cubicBezTo>
                  <a:cubicBezTo>
                    <a:pt x="99" y="55"/>
                    <a:pt x="100" y="59"/>
                    <a:pt x="99" y="63"/>
                  </a:cubicBezTo>
                  <a:cubicBezTo>
                    <a:pt x="98" y="65"/>
                    <a:pt x="100" y="65"/>
                    <a:pt x="101" y="65"/>
                  </a:cubicBezTo>
                  <a:cubicBezTo>
                    <a:pt x="110" y="64"/>
                    <a:pt x="119" y="64"/>
                    <a:pt x="127" y="64"/>
                  </a:cubicBezTo>
                  <a:cubicBezTo>
                    <a:pt x="135" y="65"/>
                    <a:pt x="142" y="66"/>
                    <a:pt x="149" y="67"/>
                  </a:cubicBezTo>
                  <a:cubicBezTo>
                    <a:pt x="153" y="68"/>
                    <a:pt x="155" y="70"/>
                    <a:pt x="155" y="73"/>
                  </a:cubicBezTo>
                  <a:cubicBezTo>
                    <a:pt x="155" y="86"/>
                    <a:pt x="156" y="98"/>
                    <a:pt x="155" y="111"/>
                  </a:cubicBezTo>
                  <a:cubicBezTo>
                    <a:pt x="153" y="130"/>
                    <a:pt x="136" y="148"/>
                    <a:pt x="118" y="152"/>
                  </a:cubicBezTo>
                  <a:cubicBezTo>
                    <a:pt x="116" y="153"/>
                    <a:pt x="114" y="152"/>
                    <a:pt x="113" y="152"/>
                  </a:cubicBezTo>
                  <a:cubicBezTo>
                    <a:pt x="98" y="147"/>
                    <a:pt x="87" y="138"/>
                    <a:pt x="81" y="124"/>
                  </a:cubicBezTo>
                  <a:cubicBezTo>
                    <a:pt x="81" y="123"/>
                    <a:pt x="80" y="123"/>
                    <a:pt x="80" y="122"/>
                  </a:cubicBezTo>
                  <a:cubicBezTo>
                    <a:pt x="78" y="129"/>
                    <a:pt x="75" y="135"/>
                    <a:pt x="74" y="141"/>
                  </a:cubicBezTo>
                  <a:cubicBezTo>
                    <a:pt x="73" y="145"/>
                    <a:pt x="70" y="148"/>
                    <a:pt x="67" y="148"/>
                  </a:cubicBezTo>
                  <a:cubicBezTo>
                    <a:pt x="63" y="148"/>
                    <a:pt x="61" y="145"/>
                    <a:pt x="60" y="142"/>
                  </a:cubicBezTo>
                  <a:cubicBezTo>
                    <a:pt x="58" y="137"/>
                    <a:pt x="58" y="132"/>
                    <a:pt x="55" y="128"/>
                  </a:cubicBezTo>
                  <a:cubicBezTo>
                    <a:pt x="54" y="125"/>
                    <a:pt x="54" y="121"/>
                    <a:pt x="55" y="118"/>
                  </a:cubicBezTo>
                  <a:cubicBezTo>
                    <a:pt x="55" y="116"/>
                    <a:pt x="55" y="115"/>
                    <a:pt x="54" y="115"/>
                  </a:cubicBezTo>
                  <a:cubicBezTo>
                    <a:pt x="50" y="112"/>
                    <a:pt x="48" y="108"/>
                    <a:pt x="47" y="104"/>
                  </a:cubicBezTo>
                  <a:cubicBezTo>
                    <a:pt x="47" y="101"/>
                    <a:pt x="47" y="97"/>
                    <a:pt x="49" y="95"/>
                  </a:cubicBezTo>
                  <a:close/>
                  <a:moveTo>
                    <a:pt x="86" y="105"/>
                  </a:moveTo>
                  <a:cubicBezTo>
                    <a:pt x="83" y="110"/>
                    <a:pt x="82" y="116"/>
                    <a:pt x="86" y="122"/>
                  </a:cubicBezTo>
                  <a:cubicBezTo>
                    <a:pt x="86" y="122"/>
                    <a:pt x="86" y="122"/>
                    <a:pt x="86" y="122"/>
                  </a:cubicBezTo>
                  <a:cubicBezTo>
                    <a:pt x="87" y="124"/>
                    <a:pt x="88" y="124"/>
                    <a:pt x="90" y="123"/>
                  </a:cubicBezTo>
                  <a:cubicBezTo>
                    <a:pt x="99" y="119"/>
                    <a:pt x="106" y="114"/>
                    <a:pt x="112" y="107"/>
                  </a:cubicBezTo>
                  <a:cubicBezTo>
                    <a:pt x="113" y="107"/>
                    <a:pt x="113" y="106"/>
                    <a:pt x="113" y="106"/>
                  </a:cubicBezTo>
                  <a:cubicBezTo>
                    <a:pt x="115" y="105"/>
                    <a:pt x="116" y="104"/>
                    <a:pt x="116" y="103"/>
                  </a:cubicBezTo>
                  <a:cubicBezTo>
                    <a:pt x="118" y="101"/>
                    <a:pt x="119" y="99"/>
                    <a:pt x="121" y="98"/>
                  </a:cubicBezTo>
                  <a:cubicBezTo>
                    <a:pt x="128" y="90"/>
                    <a:pt x="133" y="81"/>
                    <a:pt x="138" y="71"/>
                  </a:cubicBezTo>
                  <a:cubicBezTo>
                    <a:pt x="137" y="71"/>
                    <a:pt x="137" y="71"/>
                    <a:pt x="136" y="71"/>
                  </a:cubicBezTo>
                  <a:cubicBezTo>
                    <a:pt x="125" y="69"/>
                    <a:pt x="114" y="69"/>
                    <a:pt x="102" y="70"/>
                  </a:cubicBezTo>
                  <a:cubicBezTo>
                    <a:pt x="98" y="70"/>
                    <a:pt x="93" y="70"/>
                    <a:pt x="89" y="73"/>
                  </a:cubicBezTo>
                  <a:cubicBezTo>
                    <a:pt x="87" y="74"/>
                    <a:pt x="87" y="74"/>
                    <a:pt x="88" y="76"/>
                  </a:cubicBezTo>
                  <a:cubicBezTo>
                    <a:pt x="90" y="81"/>
                    <a:pt x="89" y="86"/>
                    <a:pt x="85" y="90"/>
                  </a:cubicBezTo>
                  <a:cubicBezTo>
                    <a:pt x="83" y="92"/>
                    <a:pt x="83" y="93"/>
                    <a:pt x="85" y="95"/>
                  </a:cubicBezTo>
                  <a:cubicBezTo>
                    <a:pt x="87" y="98"/>
                    <a:pt x="87" y="102"/>
                    <a:pt x="86" y="105"/>
                  </a:cubicBezTo>
                  <a:close/>
                  <a:moveTo>
                    <a:pt x="23" y="35"/>
                  </a:moveTo>
                  <a:cubicBezTo>
                    <a:pt x="23" y="34"/>
                    <a:pt x="23" y="34"/>
                    <a:pt x="23" y="34"/>
                  </a:cubicBezTo>
                  <a:cubicBezTo>
                    <a:pt x="22" y="36"/>
                    <a:pt x="20" y="35"/>
                    <a:pt x="19" y="37"/>
                  </a:cubicBezTo>
                  <a:cubicBezTo>
                    <a:pt x="22" y="40"/>
                    <a:pt x="26" y="39"/>
                    <a:pt x="30" y="39"/>
                  </a:cubicBezTo>
                  <a:cubicBezTo>
                    <a:pt x="30" y="40"/>
                    <a:pt x="28" y="41"/>
                    <a:pt x="28" y="42"/>
                  </a:cubicBezTo>
                  <a:cubicBezTo>
                    <a:pt x="31" y="44"/>
                    <a:pt x="34" y="42"/>
                    <a:pt x="37" y="42"/>
                  </a:cubicBezTo>
                  <a:cubicBezTo>
                    <a:pt x="37" y="43"/>
                    <a:pt x="37" y="44"/>
                    <a:pt x="36" y="45"/>
                  </a:cubicBezTo>
                  <a:cubicBezTo>
                    <a:pt x="40" y="46"/>
                    <a:pt x="42" y="45"/>
                    <a:pt x="44" y="42"/>
                  </a:cubicBezTo>
                  <a:cubicBezTo>
                    <a:pt x="45" y="44"/>
                    <a:pt x="43" y="46"/>
                    <a:pt x="44" y="47"/>
                  </a:cubicBezTo>
                  <a:cubicBezTo>
                    <a:pt x="47" y="48"/>
                    <a:pt x="49" y="45"/>
                    <a:pt x="51" y="43"/>
                  </a:cubicBezTo>
                  <a:cubicBezTo>
                    <a:pt x="52" y="45"/>
                    <a:pt x="50" y="48"/>
                    <a:pt x="52" y="48"/>
                  </a:cubicBezTo>
                  <a:cubicBezTo>
                    <a:pt x="55" y="48"/>
                    <a:pt x="56" y="46"/>
                    <a:pt x="57" y="43"/>
                  </a:cubicBezTo>
                  <a:cubicBezTo>
                    <a:pt x="58" y="46"/>
                    <a:pt x="59" y="49"/>
                    <a:pt x="62" y="48"/>
                  </a:cubicBezTo>
                  <a:cubicBezTo>
                    <a:pt x="63" y="48"/>
                    <a:pt x="63" y="49"/>
                    <a:pt x="63" y="50"/>
                  </a:cubicBezTo>
                  <a:cubicBezTo>
                    <a:pt x="63" y="55"/>
                    <a:pt x="63" y="61"/>
                    <a:pt x="63" y="67"/>
                  </a:cubicBezTo>
                  <a:cubicBezTo>
                    <a:pt x="59" y="65"/>
                    <a:pt x="54" y="64"/>
                    <a:pt x="50" y="62"/>
                  </a:cubicBezTo>
                  <a:cubicBezTo>
                    <a:pt x="49" y="62"/>
                    <a:pt x="47" y="62"/>
                    <a:pt x="48" y="60"/>
                  </a:cubicBezTo>
                  <a:cubicBezTo>
                    <a:pt x="48" y="59"/>
                    <a:pt x="49" y="59"/>
                    <a:pt x="50" y="59"/>
                  </a:cubicBezTo>
                  <a:cubicBezTo>
                    <a:pt x="52" y="60"/>
                    <a:pt x="53" y="60"/>
                    <a:pt x="55" y="60"/>
                  </a:cubicBezTo>
                  <a:cubicBezTo>
                    <a:pt x="57" y="60"/>
                    <a:pt x="59" y="60"/>
                    <a:pt x="60" y="57"/>
                  </a:cubicBezTo>
                  <a:cubicBezTo>
                    <a:pt x="61" y="54"/>
                    <a:pt x="59" y="52"/>
                    <a:pt x="56" y="51"/>
                  </a:cubicBezTo>
                  <a:cubicBezTo>
                    <a:pt x="54" y="51"/>
                    <a:pt x="52" y="51"/>
                    <a:pt x="50" y="51"/>
                  </a:cubicBezTo>
                  <a:cubicBezTo>
                    <a:pt x="44" y="52"/>
                    <a:pt x="40" y="54"/>
                    <a:pt x="39" y="58"/>
                  </a:cubicBezTo>
                  <a:cubicBezTo>
                    <a:pt x="39" y="62"/>
                    <a:pt x="42" y="66"/>
                    <a:pt x="47" y="68"/>
                  </a:cubicBezTo>
                  <a:cubicBezTo>
                    <a:pt x="51" y="69"/>
                    <a:pt x="54" y="70"/>
                    <a:pt x="57" y="71"/>
                  </a:cubicBezTo>
                  <a:cubicBezTo>
                    <a:pt x="47" y="80"/>
                    <a:pt x="47" y="82"/>
                    <a:pt x="60" y="92"/>
                  </a:cubicBezTo>
                  <a:cubicBezTo>
                    <a:pt x="59" y="93"/>
                    <a:pt x="57" y="94"/>
                    <a:pt x="56" y="95"/>
                  </a:cubicBezTo>
                  <a:cubicBezTo>
                    <a:pt x="51" y="99"/>
                    <a:pt x="51" y="103"/>
                    <a:pt x="55" y="108"/>
                  </a:cubicBezTo>
                  <a:cubicBezTo>
                    <a:pt x="57" y="110"/>
                    <a:pt x="59" y="112"/>
                    <a:pt x="61" y="113"/>
                  </a:cubicBezTo>
                  <a:cubicBezTo>
                    <a:pt x="63" y="114"/>
                    <a:pt x="63" y="114"/>
                    <a:pt x="62" y="116"/>
                  </a:cubicBezTo>
                  <a:cubicBezTo>
                    <a:pt x="58" y="121"/>
                    <a:pt x="59" y="125"/>
                    <a:pt x="63" y="130"/>
                  </a:cubicBezTo>
                  <a:cubicBezTo>
                    <a:pt x="63" y="130"/>
                    <a:pt x="64" y="131"/>
                    <a:pt x="64" y="132"/>
                  </a:cubicBezTo>
                  <a:cubicBezTo>
                    <a:pt x="62" y="135"/>
                    <a:pt x="65" y="138"/>
                    <a:pt x="65" y="141"/>
                  </a:cubicBezTo>
                  <a:cubicBezTo>
                    <a:pt x="65" y="142"/>
                    <a:pt x="66" y="142"/>
                    <a:pt x="67" y="142"/>
                  </a:cubicBezTo>
                  <a:cubicBezTo>
                    <a:pt x="67" y="142"/>
                    <a:pt x="68" y="142"/>
                    <a:pt x="68" y="141"/>
                  </a:cubicBezTo>
                  <a:cubicBezTo>
                    <a:pt x="69" y="138"/>
                    <a:pt x="71" y="136"/>
                    <a:pt x="70" y="133"/>
                  </a:cubicBezTo>
                  <a:cubicBezTo>
                    <a:pt x="69" y="131"/>
                    <a:pt x="70" y="131"/>
                    <a:pt x="71" y="130"/>
                  </a:cubicBezTo>
                  <a:cubicBezTo>
                    <a:pt x="74" y="126"/>
                    <a:pt x="76" y="122"/>
                    <a:pt x="73" y="118"/>
                  </a:cubicBezTo>
                  <a:cubicBezTo>
                    <a:pt x="69" y="114"/>
                    <a:pt x="72" y="113"/>
                    <a:pt x="75" y="111"/>
                  </a:cubicBezTo>
                  <a:cubicBezTo>
                    <a:pt x="75" y="111"/>
                    <a:pt x="76" y="111"/>
                    <a:pt x="76" y="110"/>
                  </a:cubicBezTo>
                  <a:cubicBezTo>
                    <a:pt x="81" y="107"/>
                    <a:pt x="83" y="102"/>
                    <a:pt x="80" y="97"/>
                  </a:cubicBezTo>
                  <a:cubicBezTo>
                    <a:pt x="78" y="94"/>
                    <a:pt x="75" y="94"/>
                    <a:pt x="73" y="92"/>
                  </a:cubicBezTo>
                  <a:cubicBezTo>
                    <a:pt x="77" y="89"/>
                    <a:pt x="82" y="88"/>
                    <a:pt x="83" y="83"/>
                  </a:cubicBezTo>
                  <a:cubicBezTo>
                    <a:pt x="84" y="77"/>
                    <a:pt x="80" y="74"/>
                    <a:pt x="76" y="71"/>
                  </a:cubicBezTo>
                  <a:cubicBezTo>
                    <a:pt x="79" y="70"/>
                    <a:pt x="82" y="70"/>
                    <a:pt x="85" y="69"/>
                  </a:cubicBezTo>
                  <a:cubicBezTo>
                    <a:pt x="87" y="68"/>
                    <a:pt x="90" y="67"/>
                    <a:pt x="91" y="65"/>
                  </a:cubicBezTo>
                  <a:cubicBezTo>
                    <a:pt x="95" y="61"/>
                    <a:pt x="95" y="56"/>
                    <a:pt x="91" y="53"/>
                  </a:cubicBezTo>
                  <a:cubicBezTo>
                    <a:pt x="86" y="50"/>
                    <a:pt x="81" y="50"/>
                    <a:pt x="76" y="52"/>
                  </a:cubicBezTo>
                  <a:cubicBezTo>
                    <a:pt x="73" y="52"/>
                    <a:pt x="72" y="55"/>
                    <a:pt x="73" y="57"/>
                  </a:cubicBezTo>
                  <a:cubicBezTo>
                    <a:pt x="73" y="60"/>
                    <a:pt x="75" y="60"/>
                    <a:pt x="78" y="60"/>
                  </a:cubicBezTo>
                  <a:cubicBezTo>
                    <a:pt x="80" y="60"/>
                    <a:pt x="82" y="60"/>
                    <a:pt x="84" y="59"/>
                  </a:cubicBezTo>
                  <a:cubicBezTo>
                    <a:pt x="85" y="59"/>
                    <a:pt x="86" y="59"/>
                    <a:pt x="86" y="60"/>
                  </a:cubicBezTo>
                  <a:cubicBezTo>
                    <a:pt x="86" y="61"/>
                    <a:pt x="85" y="62"/>
                    <a:pt x="85" y="62"/>
                  </a:cubicBezTo>
                  <a:cubicBezTo>
                    <a:pt x="80" y="63"/>
                    <a:pt x="76" y="65"/>
                    <a:pt x="72" y="66"/>
                  </a:cubicBezTo>
                  <a:cubicBezTo>
                    <a:pt x="70" y="67"/>
                    <a:pt x="70" y="66"/>
                    <a:pt x="70" y="65"/>
                  </a:cubicBezTo>
                  <a:cubicBezTo>
                    <a:pt x="70" y="60"/>
                    <a:pt x="70" y="55"/>
                    <a:pt x="70" y="50"/>
                  </a:cubicBezTo>
                  <a:cubicBezTo>
                    <a:pt x="70" y="49"/>
                    <a:pt x="70" y="48"/>
                    <a:pt x="71" y="48"/>
                  </a:cubicBezTo>
                  <a:cubicBezTo>
                    <a:pt x="75" y="49"/>
                    <a:pt x="75" y="45"/>
                    <a:pt x="76" y="43"/>
                  </a:cubicBezTo>
                  <a:cubicBezTo>
                    <a:pt x="77" y="46"/>
                    <a:pt x="78" y="48"/>
                    <a:pt x="81" y="48"/>
                  </a:cubicBezTo>
                  <a:cubicBezTo>
                    <a:pt x="83" y="48"/>
                    <a:pt x="82" y="45"/>
                    <a:pt x="83" y="44"/>
                  </a:cubicBezTo>
                  <a:cubicBezTo>
                    <a:pt x="84" y="45"/>
                    <a:pt x="84" y="45"/>
                    <a:pt x="84" y="45"/>
                  </a:cubicBezTo>
                  <a:cubicBezTo>
                    <a:pt x="85" y="46"/>
                    <a:pt x="87" y="48"/>
                    <a:pt x="89" y="47"/>
                  </a:cubicBezTo>
                  <a:cubicBezTo>
                    <a:pt x="91" y="46"/>
                    <a:pt x="89" y="44"/>
                    <a:pt x="89" y="43"/>
                  </a:cubicBezTo>
                  <a:cubicBezTo>
                    <a:pt x="89" y="43"/>
                    <a:pt x="89" y="43"/>
                    <a:pt x="89" y="43"/>
                  </a:cubicBezTo>
                  <a:cubicBezTo>
                    <a:pt x="89" y="43"/>
                    <a:pt x="89" y="43"/>
                    <a:pt x="89" y="43"/>
                  </a:cubicBezTo>
                  <a:cubicBezTo>
                    <a:pt x="90" y="43"/>
                    <a:pt x="91" y="44"/>
                    <a:pt x="92" y="45"/>
                  </a:cubicBezTo>
                  <a:cubicBezTo>
                    <a:pt x="94" y="46"/>
                    <a:pt x="96" y="46"/>
                    <a:pt x="97" y="45"/>
                  </a:cubicBezTo>
                  <a:cubicBezTo>
                    <a:pt x="98" y="44"/>
                    <a:pt x="96" y="43"/>
                    <a:pt x="96" y="42"/>
                  </a:cubicBezTo>
                  <a:cubicBezTo>
                    <a:pt x="96" y="42"/>
                    <a:pt x="96" y="41"/>
                    <a:pt x="96" y="41"/>
                  </a:cubicBezTo>
                  <a:cubicBezTo>
                    <a:pt x="97" y="42"/>
                    <a:pt x="99" y="43"/>
                    <a:pt x="101" y="43"/>
                  </a:cubicBezTo>
                  <a:cubicBezTo>
                    <a:pt x="102" y="43"/>
                    <a:pt x="104" y="43"/>
                    <a:pt x="105" y="42"/>
                  </a:cubicBezTo>
                  <a:cubicBezTo>
                    <a:pt x="106" y="41"/>
                    <a:pt x="103" y="40"/>
                    <a:pt x="103" y="39"/>
                  </a:cubicBezTo>
                  <a:cubicBezTo>
                    <a:pt x="103" y="39"/>
                    <a:pt x="103" y="39"/>
                    <a:pt x="103" y="39"/>
                  </a:cubicBezTo>
                  <a:cubicBezTo>
                    <a:pt x="107" y="39"/>
                    <a:pt x="111" y="40"/>
                    <a:pt x="114" y="37"/>
                  </a:cubicBezTo>
                  <a:cubicBezTo>
                    <a:pt x="114" y="36"/>
                    <a:pt x="112" y="36"/>
                    <a:pt x="112" y="35"/>
                  </a:cubicBezTo>
                  <a:cubicBezTo>
                    <a:pt x="118" y="34"/>
                    <a:pt x="119" y="33"/>
                    <a:pt x="121" y="30"/>
                  </a:cubicBezTo>
                  <a:cubicBezTo>
                    <a:pt x="120" y="29"/>
                    <a:pt x="119" y="30"/>
                    <a:pt x="118" y="28"/>
                  </a:cubicBezTo>
                  <a:cubicBezTo>
                    <a:pt x="121" y="28"/>
                    <a:pt x="123" y="27"/>
                    <a:pt x="125" y="24"/>
                  </a:cubicBezTo>
                  <a:cubicBezTo>
                    <a:pt x="126" y="23"/>
                    <a:pt x="127" y="21"/>
                    <a:pt x="123" y="21"/>
                  </a:cubicBezTo>
                  <a:cubicBezTo>
                    <a:pt x="125" y="20"/>
                    <a:pt x="126" y="19"/>
                    <a:pt x="127" y="18"/>
                  </a:cubicBezTo>
                  <a:cubicBezTo>
                    <a:pt x="128" y="15"/>
                    <a:pt x="127" y="14"/>
                    <a:pt x="124" y="14"/>
                  </a:cubicBezTo>
                  <a:cubicBezTo>
                    <a:pt x="115" y="14"/>
                    <a:pt x="105" y="13"/>
                    <a:pt x="96" y="12"/>
                  </a:cubicBezTo>
                  <a:cubicBezTo>
                    <a:pt x="92" y="11"/>
                    <a:pt x="89" y="12"/>
                    <a:pt x="86" y="16"/>
                  </a:cubicBezTo>
                  <a:cubicBezTo>
                    <a:pt x="85" y="17"/>
                    <a:pt x="85" y="18"/>
                    <a:pt x="84" y="19"/>
                  </a:cubicBezTo>
                  <a:cubicBezTo>
                    <a:pt x="79" y="25"/>
                    <a:pt x="68" y="30"/>
                    <a:pt x="58" y="25"/>
                  </a:cubicBezTo>
                  <a:cubicBezTo>
                    <a:pt x="54" y="23"/>
                    <a:pt x="51" y="20"/>
                    <a:pt x="49" y="17"/>
                  </a:cubicBezTo>
                  <a:cubicBezTo>
                    <a:pt x="46" y="13"/>
                    <a:pt x="42" y="11"/>
                    <a:pt x="37" y="12"/>
                  </a:cubicBezTo>
                  <a:cubicBezTo>
                    <a:pt x="28" y="13"/>
                    <a:pt x="19" y="14"/>
                    <a:pt x="10" y="14"/>
                  </a:cubicBezTo>
                  <a:cubicBezTo>
                    <a:pt x="9" y="14"/>
                    <a:pt x="7" y="13"/>
                    <a:pt x="7" y="15"/>
                  </a:cubicBezTo>
                  <a:cubicBezTo>
                    <a:pt x="6" y="16"/>
                    <a:pt x="7" y="18"/>
                    <a:pt x="8" y="19"/>
                  </a:cubicBezTo>
                  <a:cubicBezTo>
                    <a:pt x="9" y="20"/>
                    <a:pt x="9" y="20"/>
                    <a:pt x="10" y="21"/>
                  </a:cubicBezTo>
                  <a:cubicBezTo>
                    <a:pt x="9" y="21"/>
                    <a:pt x="8" y="21"/>
                    <a:pt x="7" y="22"/>
                  </a:cubicBezTo>
                  <a:cubicBezTo>
                    <a:pt x="9" y="26"/>
                    <a:pt x="12" y="27"/>
                    <a:pt x="15" y="28"/>
                  </a:cubicBezTo>
                  <a:cubicBezTo>
                    <a:pt x="15" y="30"/>
                    <a:pt x="13" y="29"/>
                    <a:pt x="12" y="30"/>
                  </a:cubicBezTo>
                  <a:cubicBezTo>
                    <a:pt x="15" y="33"/>
                    <a:pt x="16" y="34"/>
                    <a:pt x="23" y="35"/>
                  </a:cubicBezTo>
                  <a:close/>
                  <a:moveTo>
                    <a:pt x="147" y="85"/>
                  </a:moveTo>
                  <a:cubicBezTo>
                    <a:pt x="147" y="82"/>
                    <a:pt x="147" y="80"/>
                    <a:pt x="147" y="77"/>
                  </a:cubicBezTo>
                  <a:cubicBezTo>
                    <a:pt x="147" y="76"/>
                    <a:pt x="147" y="75"/>
                    <a:pt x="145" y="75"/>
                  </a:cubicBezTo>
                  <a:cubicBezTo>
                    <a:pt x="144" y="75"/>
                    <a:pt x="143" y="74"/>
                    <a:pt x="142" y="76"/>
                  </a:cubicBezTo>
                  <a:cubicBezTo>
                    <a:pt x="136" y="86"/>
                    <a:pt x="130" y="96"/>
                    <a:pt x="122" y="105"/>
                  </a:cubicBezTo>
                  <a:cubicBezTo>
                    <a:pt x="115" y="113"/>
                    <a:pt x="107" y="120"/>
                    <a:pt x="97" y="126"/>
                  </a:cubicBezTo>
                  <a:cubicBezTo>
                    <a:pt x="93" y="129"/>
                    <a:pt x="93" y="128"/>
                    <a:pt x="96" y="132"/>
                  </a:cubicBezTo>
                  <a:cubicBezTo>
                    <a:pt x="97" y="133"/>
                    <a:pt x="97" y="133"/>
                    <a:pt x="97" y="133"/>
                  </a:cubicBezTo>
                  <a:cubicBezTo>
                    <a:pt x="99" y="136"/>
                    <a:pt x="101" y="136"/>
                    <a:pt x="104" y="134"/>
                  </a:cubicBezTo>
                  <a:cubicBezTo>
                    <a:pt x="119" y="124"/>
                    <a:pt x="132" y="113"/>
                    <a:pt x="142" y="98"/>
                  </a:cubicBezTo>
                  <a:cubicBezTo>
                    <a:pt x="146" y="94"/>
                    <a:pt x="148" y="89"/>
                    <a:pt x="147" y="85"/>
                  </a:cubicBezTo>
                  <a:close/>
                  <a:moveTo>
                    <a:pt x="149" y="97"/>
                  </a:moveTo>
                  <a:cubicBezTo>
                    <a:pt x="137" y="116"/>
                    <a:pt x="121" y="130"/>
                    <a:pt x="103" y="141"/>
                  </a:cubicBezTo>
                  <a:cubicBezTo>
                    <a:pt x="106" y="143"/>
                    <a:pt x="112" y="146"/>
                    <a:pt x="115" y="147"/>
                  </a:cubicBezTo>
                  <a:cubicBezTo>
                    <a:pt x="116" y="147"/>
                    <a:pt x="117" y="147"/>
                    <a:pt x="118" y="147"/>
                  </a:cubicBezTo>
                  <a:cubicBezTo>
                    <a:pt x="139" y="140"/>
                    <a:pt x="152" y="120"/>
                    <a:pt x="149" y="97"/>
                  </a:cubicBezTo>
                  <a:close/>
                  <a:moveTo>
                    <a:pt x="67" y="21"/>
                  </a:moveTo>
                  <a:cubicBezTo>
                    <a:pt x="71" y="21"/>
                    <a:pt x="75" y="18"/>
                    <a:pt x="75" y="14"/>
                  </a:cubicBezTo>
                  <a:cubicBezTo>
                    <a:pt x="75" y="9"/>
                    <a:pt x="71" y="6"/>
                    <a:pt x="67" y="6"/>
                  </a:cubicBezTo>
                  <a:cubicBezTo>
                    <a:pt x="62" y="6"/>
                    <a:pt x="59" y="9"/>
                    <a:pt x="59" y="14"/>
                  </a:cubicBezTo>
                  <a:cubicBezTo>
                    <a:pt x="59" y="18"/>
                    <a:pt x="63" y="21"/>
                    <a:pt x="67" y="21"/>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8" name="Freeform 143">
              <a:extLst>
                <a:ext uri="{FF2B5EF4-FFF2-40B4-BE49-F238E27FC236}">
                  <a16:creationId xmlns:a16="http://schemas.microsoft.com/office/drawing/2014/main" id="{AB3E45EC-6525-494C-9F59-A87136226A15}"/>
                </a:ext>
              </a:extLst>
            </p:cNvPr>
            <p:cNvSpPr>
              <a:spLocks/>
            </p:cNvSpPr>
            <p:nvPr/>
          </p:nvSpPr>
          <p:spPr bwMode="auto">
            <a:xfrm>
              <a:off x="3549650" y="3009039"/>
              <a:ext cx="31750" cy="36479"/>
            </a:xfrm>
            <a:custGeom>
              <a:avLst/>
              <a:gdLst>
                <a:gd name="T0" fmla="*/ 9 w 10"/>
                <a:gd name="T1" fmla="*/ 7 h 13"/>
                <a:gd name="T2" fmla="*/ 8 w 10"/>
                <a:gd name="T3" fmla="*/ 12 h 13"/>
                <a:gd name="T4" fmla="*/ 3 w 10"/>
                <a:gd name="T5" fmla="*/ 9 h 13"/>
                <a:gd name="T6" fmla="*/ 3 w 10"/>
                <a:gd name="T7" fmla="*/ 3 h 13"/>
                <a:gd name="T8" fmla="*/ 6 w 10"/>
                <a:gd name="T9" fmla="*/ 1 h 13"/>
                <a:gd name="T10" fmla="*/ 9 w 10"/>
                <a:gd name="T11" fmla="*/ 3 h 13"/>
                <a:gd name="T12" fmla="*/ 9 w 10"/>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9" y="7"/>
                  </a:moveTo>
                  <a:cubicBezTo>
                    <a:pt x="8" y="8"/>
                    <a:pt x="10" y="11"/>
                    <a:pt x="8" y="12"/>
                  </a:cubicBezTo>
                  <a:cubicBezTo>
                    <a:pt x="6" y="13"/>
                    <a:pt x="4" y="10"/>
                    <a:pt x="3" y="9"/>
                  </a:cubicBezTo>
                  <a:cubicBezTo>
                    <a:pt x="0" y="7"/>
                    <a:pt x="0" y="5"/>
                    <a:pt x="3" y="3"/>
                  </a:cubicBezTo>
                  <a:cubicBezTo>
                    <a:pt x="4" y="2"/>
                    <a:pt x="5" y="2"/>
                    <a:pt x="6" y="1"/>
                  </a:cubicBezTo>
                  <a:cubicBezTo>
                    <a:pt x="8" y="0"/>
                    <a:pt x="9" y="0"/>
                    <a:pt x="9" y="3"/>
                  </a:cubicBezTo>
                  <a:cubicBezTo>
                    <a:pt x="9" y="4"/>
                    <a:pt x="9" y="5"/>
                    <a:pt x="9" y="7"/>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9" name="Freeform 146">
              <a:extLst>
                <a:ext uri="{FF2B5EF4-FFF2-40B4-BE49-F238E27FC236}">
                  <a16:creationId xmlns:a16="http://schemas.microsoft.com/office/drawing/2014/main" id="{1658B66B-B075-43BF-B7EA-3E7830124226}"/>
                </a:ext>
              </a:extLst>
            </p:cNvPr>
            <p:cNvSpPr>
              <a:spLocks/>
            </p:cNvSpPr>
            <p:nvPr/>
          </p:nvSpPr>
          <p:spPr bwMode="auto">
            <a:xfrm>
              <a:off x="3575050" y="3132505"/>
              <a:ext cx="3175" cy="19642"/>
            </a:xfrm>
            <a:custGeom>
              <a:avLst/>
              <a:gdLst>
                <a:gd name="T0" fmla="*/ 1 w 1"/>
                <a:gd name="T1" fmla="*/ 7 h 7"/>
                <a:gd name="T2" fmla="*/ 1 w 1"/>
                <a:gd name="T3" fmla="*/ 0 h 7"/>
                <a:gd name="T4" fmla="*/ 1 w 1"/>
                <a:gd name="T5" fmla="*/ 7 h 7"/>
              </a:gdLst>
              <a:ahLst/>
              <a:cxnLst>
                <a:cxn ang="0">
                  <a:pos x="T0" y="T1"/>
                </a:cxn>
                <a:cxn ang="0">
                  <a:pos x="T2" y="T3"/>
                </a:cxn>
                <a:cxn ang="0">
                  <a:pos x="T4" y="T5"/>
                </a:cxn>
              </a:cxnLst>
              <a:rect l="0" t="0" r="r" b="b"/>
              <a:pathLst>
                <a:path w="1" h="7">
                  <a:moveTo>
                    <a:pt x="1" y="7"/>
                  </a:moveTo>
                  <a:cubicBezTo>
                    <a:pt x="0" y="5"/>
                    <a:pt x="0" y="3"/>
                    <a:pt x="1" y="0"/>
                  </a:cubicBezTo>
                  <a:cubicBezTo>
                    <a:pt x="1" y="3"/>
                    <a:pt x="1" y="5"/>
                    <a:pt x="1" y="7"/>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0" name="Freeform 150">
              <a:extLst>
                <a:ext uri="{FF2B5EF4-FFF2-40B4-BE49-F238E27FC236}">
                  <a16:creationId xmlns:a16="http://schemas.microsoft.com/office/drawing/2014/main" id="{8755E402-DA38-4AE8-B3D5-6C2477B028D9}"/>
                </a:ext>
              </a:extLst>
            </p:cNvPr>
            <p:cNvSpPr>
              <a:spLocks/>
            </p:cNvSpPr>
            <p:nvPr/>
          </p:nvSpPr>
          <p:spPr bwMode="auto">
            <a:xfrm>
              <a:off x="3663950" y="3025875"/>
              <a:ext cx="85725" cy="56121"/>
            </a:xfrm>
            <a:custGeom>
              <a:avLst/>
              <a:gdLst>
                <a:gd name="T0" fmla="*/ 22 w 27"/>
                <a:gd name="T1" fmla="*/ 8 h 20"/>
                <a:gd name="T2" fmla="*/ 18 w 27"/>
                <a:gd name="T3" fmla="*/ 13 h 20"/>
                <a:gd name="T4" fmla="*/ 16 w 27"/>
                <a:gd name="T5" fmla="*/ 15 h 20"/>
                <a:gd name="T6" fmla="*/ 9 w 27"/>
                <a:gd name="T7" fmla="*/ 20 h 20"/>
                <a:gd name="T8" fmla="*/ 1 w 27"/>
                <a:gd name="T9" fmla="*/ 13 h 20"/>
                <a:gd name="T10" fmla="*/ 1 w 27"/>
                <a:gd name="T11" fmla="*/ 9 h 20"/>
                <a:gd name="T12" fmla="*/ 5 w 27"/>
                <a:gd name="T13" fmla="*/ 9 h 20"/>
                <a:gd name="T14" fmla="*/ 10 w 27"/>
                <a:gd name="T15" fmla="*/ 13 h 20"/>
                <a:gd name="T16" fmla="*/ 14 w 27"/>
                <a:gd name="T17" fmla="*/ 9 h 20"/>
                <a:gd name="T18" fmla="*/ 22 w 27"/>
                <a:gd name="T19" fmla="*/ 1 h 20"/>
                <a:gd name="T20" fmla="*/ 26 w 27"/>
                <a:gd name="T21" fmla="*/ 1 h 20"/>
                <a:gd name="T22" fmla="*/ 25 w 27"/>
                <a:gd name="T23" fmla="*/ 5 h 20"/>
                <a:gd name="T24" fmla="*/ 22 w 27"/>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0">
                  <a:moveTo>
                    <a:pt x="22" y="8"/>
                  </a:moveTo>
                  <a:cubicBezTo>
                    <a:pt x="21" y="10"/>
                    <a:pt x="19" y="11"/>
                    <a:pt x="18" y="13"/>
                  </a:cubicBezTo>
                  <a:cubicBezTo>
                    <a:pt x="17" y="13"/>
                    <a:pt x="16" y="14"/>
                    <a:pt x="16" y="15"/>
                  </a:cubicBezTo>
                  <a:cubicBezTo>
                    <a:pt x="13" y="17"/>
                    <a:pt x="12" y="19"/>
                    <a:pt x="9" y="20"/>
                  </a:cubicBezTo>
                  <a:cubicBezTo>
                    <a:pt x="6" y="18"/>
                    <a:pt x="4" y="16"/>
                    <a:pt x="1" y="13"/>
                  </a:cubicBezTo>
                  <a:cubicBezTo>
                    <a:pt x="0" y="12"/>
                    <a:pt x="0" y="10"/>
                    <a:pt x="1" y="9"/>
                  </a:cubicBezTo>
                  <a:cubicBezTo>
                    <a:pt x="3" y="8"/>
                    <a:pt x="4" y="8"/>
                    <a:pt x="5" y="9"/>
                  </a:cubicBezTo>
                  <a:cubicBezTo>
                    <a:pt x="7" y="11"/>
                    <a:pt x="8" y="14"/>
                    <a:pt x="10" y="13"/>
                  </a:cubicBezTo>
                  <a:cubicBezTo>
                    <a:pt x="12" y="13"/>
                    <a:pt x="13" y="10"/>
                    <a:pt x="14" y="9"/>
                  </a:cubicBezTo>
                  <a:cubicBezTo>
                    <a:pt x="17" y="6"/>
                    <a:pt x="19" y="4"/>
                    <a:pt x="22" y="1"/>
                  </a:cubicBezTo>
                  <a:cubicBezTo>
                    <a:pt x="23" y="0"/>
                    <a:pt x="25" y="0"/>
                    <a:pt x="26" y="1"/>
                  </a:cubicBezTo>
                  <a:cubicBezTo>
                    <a:pt x="27" y="3"/>
                    <a:pt x="27" y="4"/>
                    <a:pt x="25" y="5"/>
                  </a:cubicBezTo>
                  <a:cubicBezTo>
                    <a:pt x="24" y="6"/>
                    <a:pt x="23" y="7"/>
                    <a:pt x="22" y="8"/>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1" name="Freeform 141">
              <a:extLst>
                <a:ext uri="{FF2B5EF4-FFF2-40B4-BE49-F238E27FC236}">
                  <a16:creationId xmlns:a16="http://schemas.microsoft.com/office/drawing/2014/main" id="{D19A10BC-77E2-4424-93C7-B4EBA740A90B}"/>
                </a:ext>
              </a:extLst>
            </p:cNvPr>
            <p:cNvSpPr>
              <a:spLocks/>
            </p:cNvSpPr>
            <p:nvPr/>
          </p:nvSpPr>
          <p:spPr bwMode="auto">
            <a:xfrm>
              <a:off x="3590619" y="3008305"/>
              <a:ext cx="31750" cy="36479"/>
            </a:xfrm>
            <a:custGeom>
              <a:avLst/>
              <a:gdLst>
                <a:gd name="T0" fmla="*/ 2 w 10"/>
                <a:gd name="T1" fmla="*/ 6 h 13"/>
                <a:gd name="T2" fmla="*/ 2 w 10"/>
                <a:gd name="T3" fmla="*/ 1 h 13"/>
                <a:gd name="T4" fmla="*/ 8 w 10"/>
                <a:gd name="T5" fmla="*/ 3 h 13"/>
                <a:gd name="T6" fmla="*/ 8 w 10"/>
                <a:gd name="T7" fmla="*/ 9 h 13"/>
                <a:gd name="T8" fmla="*/ 2 w 10"/>
                <a:gd name="T9" fmla="*/ 12 h 13"/>
                <a:gd name="T10" fmla="*/ 2 w 10"/>
                <a:gd name="T11" fmla="*/ 6 h 13"/>
              </a:gdLst>
              <a:ahLst/>
              <a:cxnLst>
                <a:cxn ang="0">
                  <a:pos x="T0" y="T1"/>
                </a:cxn>
                <a:cxn ang="0">
                  <a:pos x="T2" y="T3"/>
                </a:cxn>
                <a:cxn ang="0">
                  <a:pos x="T4" y="T5"/>
                </a:cxn>
                <a:cxn ang="0">
                  <a:pos x="T6" y="T7"/>
                </a:cxn>
                <a:cxn ang="0">
                  <a:pos x="T8" y="T9"/>
                </a:cxn>
                <a:cxn ang="0">
                  <a:pos x="T10" y="T11"/>
                </a:cxn>
              </a:cxnLst>
              <a:rect l="0" t="0" r="r" b="b"/>
              <a:pathLst>
                <a:path w="10" h="13">
                  <a:moveTo>
                    <a:pt x="2" y="6"/>
                  </a:moveTo>
                  <a:cubicBezTo>
                    <a:pt x="2" y="4"/>
                    <a:pt x="1" y="2"/>
                    <a:pt x="2" y="1"/>
                  </a:cubicBezTo>
                  <a:cubicBezTo>
                    <a:pt x="4" y="0"/>
                    <a:pt x="6" y="2"/>
                    <a:pt x="8" y="3"/>
                  </a:cubicBezTo>
                  <a:cubicBezTo>
                    <a:pt x="10" y="5"/>
                    <a:pt x="10" y="7"/>
                    <a:pt x="8" y="9"/>
                  </a:cubicBezTo>
                  <a:cubicBezTo>
                    <a:pt x="6" y="10"/>
                    <a:pt x="5" y="13"/>
                    <a:pt x="2" y="12"/>
                  </a:cubicBezTo>
                  <a:cubicBezTo>
                    <a:pt x="0" y="11"/>
                    <a:pt x="2" y="8"/>
                    <a:pt x="2" y="6"/>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2" name="Freeform 144">
              <a:extLst>
                <a:ext uri="{FF2B5EF4-FFF2-40B4-BE49-F238E27FC236}">
                  <a16:creationId xmlns:a16="http://schemas.microsoft.com/office/drawing/2014/main" id="{67B44B71-7682-44BE-BF9A-1363DBBBE500}"/>
                </a:ext>
              </a:extLst>
            </p:cNvPr>
            <p:cNvSpPr>
              <a:spLocks/>
            </p:cNvSpPr>
            <p:nvPr/>
          </p:nvSpPr>
          <p:spPr bwMode="auto">
            <a:xfrm>
              <a:off x="3553597" y="3063758"/>
              <a:ext cx="28575" cy="39285"/>
            </a:xfrm>
            <a:custGeom>
              <a:avLst/>
              <a:gdLst>
                <a:gd name="T0" fmla="*/ 8 w 9"/>
                <a:gd name="T1" fmla="*/ 14 h 14"/>
                <a:gd name="T2" fmla="*/ 2 w 9"/>
                <a:gd name="T3" fmla="*/ 8 h 14"/>
                <a:gd name="T4" fmla="*/ 2 w 9"/>
                <a:gd name="T5" fmla="*/ 3 h 14"/>
                <a:gd name="T6" fmla="*/ 7 w 9"/>
                <a:gd name="T7" fmla="*/ 1 h 14"/>
                <a:gd name="T8" fmla="*/ 8 w 9"/>
                <a:gd name="T9" fmla="*/ 6 h 14"/>
                <a:gd name="T10" fmla="*/ 8 w 9"/>
                <a:gd name="T11" fmla="*/ 14 h 14"/>
              </a:gdLst>
              <a:ahLst/>
              <a:cxnLst>
                <a:cxn ang="0">
                  <a:pos x="T0" y="T1"/>
                </a:cxn>
                <a:cxn ang="0">
                  <a:pos x="T2" y="T3"/>
                </a:cxn>
                <a:cxn ang="0">
                  <a:pos x="T4" y="T5"/>
                </a:cxn>
                <a:cxn ang="0">
                  <a:pos x="T6" y="T7"/>
                </a:cxn>
                <a:cxn ang="0">
                  <a:pos x="T8" y="T9"/>
                </a:cxn>
                <a:cxn ang="0">
                  <a:pos x="T10" y="T11"/>
                </a:cxn>
              </a:cxnLst>
              <a:rect l="0" t="0" r="r" b="b"/>
              <a:pathLst>
                <a:path w="9" h="14">
                  <a:moveTo>
                    <a:pt x="8" y="14"/>
                  </a:moveTo>
                  <a:cubicBezTo>
                    <a:pt x="5" y="12"/>
                    <a:pt x="3" y="11"/>
                    <a:pt x="2" y="8"/>
                  </a:cubicBezTo>
                  <a:cubicBezTo>
                    <a:pt x="1" y="7"/>
                    <a:pt x="0" y="5"/>
                    <a:pt x="2" y="3"/>
                  </a:cubicBezTo>
                  <a:cubicBezTo>
                    <a:pt x="4" y="2"/>
                    <a:pt x="5" y="0"/>
                    <a:pt x="7" y="1"/>
                  </a:cubicBezTo>
                  <a:cubicBezTo>
                    <a:pt x="9" y="2"/>
                    <a:pt x="8" y="4"/>
                    <a:pt x="8" y="6"/>
                  </a:cubicBezTo>
                  <a:cubicBezTo>
                    <a:pt x="8" y="8"/>
                    <a:pt x="8" y="11"/>
                    <a:pt x="8" y="14"/>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3" name="Freeform 142">
              <a:extLst>
                <a:ext uri="{FF2B5EF4-FFF2-40B4-BE49-F238E27FC236}">
                  <a16:creationId xmlns:a16="http://schemas.microsoft.com/office/drawing/2014/main" id="{5BE5A389-D61E-4962-AF43-A21E7A3CB0E7}"/>
                </a:ext>
              </a:extLst>
            </p:cNvPr>
            <p:cNvSpPr>
              <a:spLocks/>
            </p:cNvSpPr>
            <p:nvPr/>
          </p:nvSpPr>
          <p:spPr bwMode="auto">
            <a:xfrm>
              <a:off x="3594099" y="3063758"/>
              <a:ext cx="28575" cy="39285"/>
            </a:xfrm>
            <a:custGeom>
              <a:avLst/>
              <a:gdLst>
                <a:gd name="T0" fmla="*/ 0 w 9"/>
                <a:gd name="T1" fmla="*/ 14 h 14"/>
                <a:gd name="T2" fmla="*/ 0 w 9"/>
                <a:gd name="T3" fmla="*/ 2 h 14"/>
                <a:gd name="T4" fmla="*/ 3 w 9"/>
                <a:gd name="T5" fmla="*/ 1 h 14"/>
                <a:gd name="T6" fmla="*/ 6 w 9"/>
                <a:gd name="T7" fmla="*/ 3 h 14"/>
                <a:gd name="T8" fmla="*/ 7 w 9"/>
                <a:gd name="T9" fmla="*/ 8 h 14"/>
                <a:gd name="T10" fmla="*/ 0 w 9"/>
                <a:gd name="T11" fmla="*/ 14 h 14"/>
              </a:gdLst>
              <a:ahLst/>
              <a:cxnLst>
                <a:cxn ang="0">
                  <a:pos x="T0" y="T1"/>
                </a:cxn>
                <a:cxn ang="0">
                  <a:pos x="T2" y="T3"/>
                </a:cxn>
                <a:cxn ang="0">
                  <a:pos x="T4" y="T5"/>
                </a:cxn>
                <a:cxn ang="0">
                  <a:pos x="T6" y="T7"/>
                </a:cxn>
                <a:cxn ang="0">
                  <a:pos x="T8" y="T9"/>
                </a:cxn>
                <a:cxn ang="0">
                  <a:pos x="T10" y="T11"/>
                </a:cxn>
              </a:cxnLst>
              <a:rect l="0" t="0" r="r" b="b"/>
              <a:pathLst>
                <a:path w="9" h="14">
                  <a:moveTo>
                    <a:pt x="0" y="14"/>
                  </a:moveTo>
                  <a:cubicBezTo>
                    <a:pt x="0" y="10"/>
                    <a:pt x="0" y="6"/>
                    <a:pt x="0" y="2"/>
                  </a:cubicBezTo>
                  <a:cubicBezTo>
                    <a:pt x="0" y="1"/>
                    <a:pt x="1" y="0"/>
                    <a:pt x="3" y="1"/>
                  </a:cubicBezTo>
                  <a:cubicBezTo>
                    <a:pt x="4" y="2"/>
                    <a:pt x="5" y="2"/>
                    <a:pt x="6" y="3"/>
                  </a:cubicBezTo>
                  <a:cubicBezTo>
                    <a:pt x="8" y="4"/>
                    <a:pt x="9" y="6"/>
                    <a:pt x="7" y="8"/>
                  </a:cubicBezTo>
                  <a:cubicBezTo>
                    <a:pt x="5" y="10"/>
                    <a:pt x="4" y="13"/>
                    <a:pt x="0" y="14"/>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09" name="Slide Number Placeholder 1">
            <a:extLst>
              <a:ext uri="{FF2B5EF4-FFF2-40B4-BE49-F238E27FC236}">
                <a16:creationId xmlns:a16="http://schemas.microsoft.com/office/drawing/2014/main" id="{EA691A6A-20C8-40F7-9D82-884F5B17900E}"/>
              </a:ext>
            </a:extLst>
          </p:cNvPr>
          <p:cNvSpPr>
            <a:spLocks noGrp="1"/>
          </p:cNvSpPr>
          <p:nvPr>
            <p:ph type="sldNum" sz="quarter" idx="10"/>
          </p:nvPr>
        </p:nvSpPr>
        <p:spPr/>
        <p:txBody>
          <a:bodyPr/>
          <a:lstStyle/>
          <a:p>
            <a:fld id="{6BD89BB1-B564-4AC0-B20C-E0360F9EEF2A}" type="slidenum">
              <a:rPr lang="en-US" smtClean="0">
                <a:solidFill>
                  <a:schemeClr val="bg1">
                    <a:lumMod val="85000"/>
                  </a:schemeClr>
                </a:solidFill>
              </a:rPr>
              <a:pPr/>
              <a:t>13</a:t>
            </a:fld>
            <a:endParaRPr lang="en-US" dirty="0">
              <a:solidFill>
                <a:schemeClr val="bg1">
                  <a:lumMod val="85000"/>
                </a:schemeClr>
              </a:solidFill>
            </a:endParaRPr>
          </a:p>
        </p:txBody>
      </p:sp>
    </p:spTree>
    <p:extLst>
      <p:ext uri="{BB962C8B-B14F-4D97-AF65-F5344CB8AC3E}">
        <p14:creationId xmlns:p14="http://schemas.microsoft.com/office/powerpoint/2010/main" val="1784682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0178-C04E-4033-8DB7-8737A99E0E86}"/>
              </a:ext>
            </a:extLst>
          </p:cNvPr>
          <p:cNvSpPr>
            <a:spLocks noGrp="1"/>
          </p:cNvSpPr>
          <p:nvPr>
            <p:ph type="title"/>
          </p:nvPr>
        </p:nvSpPr>
        <p:spPr/>
        <p:txBody>
          <a:bodyPr>
            <a:noAutofit/>
          </a:bodyPr>
          <a:lstStyle/>
          <a:p>
            <a:r>
              <a:rPr lang="en-US" sz="2800" b="1" dirty="0"/>
              <a:t>How to Maximize Benefits of Partnerships</a:t>
            </a:r>
          </a:p>
        </p:txBody>
      </p:sp>
      <p:sp>
        <p:nvSpPr>
          <p:cNvPr id="3" name="Content Placeholder 2">
            <a:extLst>
              <a:ext uri="{FF2B5EF4-FFF2-40B4-BE49-F238E27FC236}">
                <a16:creationId xmlns:a16="http://schemas.microsoft.com/office/drawing/2014/main" id="{382DCF39-8933-4C39-AE83-D18D27050BC3}"/>
              </a:ext>
            </a:extLst>
          </p:cNvPr>
          <p:cNvSpPr>
            <a:spLocks noGrp="1"/>
          </p:cNvSpPr>
          <p:nvPr>
            <p:ph idx="1"/>
          </p:nvPr>
        </p:nvSpPr>
        <p:spPr/>
        <p:txBody>
          <a:bodyPr>
            <a:normAutofit lnSpcReduction="10000"/>
          </a:bodyPr>
          <a:lstStyle/>
          <a:p>
            <a:pPr marL="1588" lvl="1" indent="0">
              <a:buNone/>
            </a:pPr>
            <a:r>
              <a:rPr lang="en-US" dirty="0"/>
              <a:t>For you or water systems in your community to benefit from partnerships, you should </a:t>
            </a:r>
            <a:r>
              <a:rPr lang="en-US" b="1" dirty="0"/>
              <a:t>evaluate water system partnership possibilities</a:t>
            </a:r>
            <a:endParaRPr lang="en-US" dirty="0"/>
          </a:p>
          <a:p>
            <a:pPr marL="1588" lvl="1" indent="0">
              <a:buNone/>
            </a:pPr>
            <a:endParaRPr lang="en-US" dirty="0"/>
          </a:p>
          <a:p>
            <a:pPr marL="1588" lvl="1" indent="0">
              <a:buNone/>
            </a:pPr>
            <a:r>
              <a:rPr lang="en-US" dirty="0"/>
              <a:t>Steps to evaluate partnership possibilities:</a:t>
            </a:r>
          </a:p>
          <a:p>
            <a:pPr marL="458788" lvl="1" indent="-457200">
              <a:buFont typeface="+mj-lt"/>
              <a:buAutoNum type="arabicPeriod"/>
            </a:pPr>
            <a:r>
              <a:rPr lang="en-US" dirty="0"/>
              <a:t>Understand </a:t>
            </a:r>
            <a:r>
              <a:rPr lang="en-US" b="1" dirty="0"/>
              <a:t>strengths and challenges</a:t>
            </a:r>
          </a:p>
          <a:p>
            <a:pPr marL="458788" lvl="1" indent="-457200">
              <a:buFont typeface="+mj-lt"/>
              <a:buAutoNum type="arabicPeriod"/>
            </a:pPr>
            <a:r>
              <a:rPr lang="en-US" dirty="0"/>
              <a:t>Identify </a:t>
            </a:r>
            <a:r>
              <a:rPr lang="en-US" b="1" dirty="0"/>
              <a:t>potential</a:t>
            </a:r>
            <a:r>
              <a:rPr lang="en-US" dirty="0"/>
              <a:t> partners</a:t>
            </a:r>
          </a:p>
          <a:p>
            <a:pPr marL="458788" lvl="1" indent="-457200">
              <a:buFont typeface="+mj-lt"/>
              <a:buAutoNum type="arabicPeriod"/>
            </a:pPr>
            <a:r>
              <a:rPr lang="en-US" dirty="0"/>
              <a:t>Assess </a:t>
            </a:r>
            <a:r>
              <a:rPr lang="en-US" b="1" dirty="0"/>
              <a:t>practicality</a:t>
            </a:r>
            <a:r>
              <a:rPr lang="en-US" dirty="0"/>
              <a:t> of partnerships by evaluating the </a:t>
            </a:r>
            <a:r>
              <a:rPr lang="en-US" b="1" dirty="0"/>
              <a:t>advantages</a:t>
            </a:r>
            <a:r>
              <a:rPr lang="en-US" dirty="0"/>
              <a:t> and </a:t>
            </a:r>
            <a:r>
              <a:rPr lang="en-US" b="1" dirty="0"/>
              <a:t>disadvantages</a:t>
            </a:r>
            <a:r>
              <a:rPr lang="en-US" dirty="0"/>
              <a:t> of potential partnership type(s)</a:t>
            </a:r>
          </a:p>
          <a:p>
            <a:pPr marL="458788" lvl="1" indent="-457200">
              <a:buFont typeface="+mj-lt"/>
              <a:buAutoNum type="arabicPeriod"/>
            </a:pPr>
            <a:r>
              <a:rPr lang="en-US" dirty="0"/>
              <a:t>Understand your </a:t>
            </a:r>
            <a:r>
              <a:rPr lang="en-US" b="1" dirty="0"/>
              <a:t>champions, allies, and stakeholders</a:t>
            </a:r>
            <a:endParaRPr lang="en-US" b="1" dirty="0">
              <a:cs typeface="Calibri"/>
            </a:endParaRPr>
          </a:p>
        </p:txBody>
      </p:sp>
      <p:sp>
        <p:nvSpPr>
          <p:cNvPr id="4" name="Slide Number Placeholder 3">
            <a:extLst>
              <a:ext uri="{FF2B5EF4-FFF2-40B4-BE49-F238E27FC236}">
                <a16:creationId xmlns:a16="http://schemas.microsoft.com/office/drawing/2014/main" id="{872A5FBD-BED9-4E49-B59A-F4CAE8575E3D}"/>
              </a:ext>
            </a:extLst>
          </p:cNvPr>
          <p:cNvSpPr>
            <a:spLocks noGrp="1"/>
          </p:cNvSpPr>
          <p:nvPr>
            <p:ph type="sldNum" sz="quarter" idx="10"/>
          </p:nvPr>
        </p:nvSpPr>
        <p:spPr/>
        <p:txBody>
          <a:bodyPr/>
          <a:lstStyle/>
          <a:p>
            <a:fld id="{6BD89BB1-B564-4AC0-B20C-E0360F9EEF2A}" type="slidenum">
              <a:rPr lang="en-US" smtClean="0"/>
              <a:pPr/>
              <a:t>14</a:t>
            </a:fld>
            <a:endParaRPr lang="en-US" dirty="0"/>
          </a:p>
        </p:txBody>
      </p:sp>
    </p:spTree>
    <p:extLst>
      <p:ext uri="{BB962C8B-B14F-4D97-AF65-F5344CB8AC3E}">
        <p14:creationId xmlns:p14="http://schemas.microsoft.com/office/powerpoint/2010/main" val="2324482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966D-BF16-4DE9-8346-F88CBC093F7F}"/>
              </a:ext>
            </a:extLst>
          </p:cNvPr>
          <p:cNvSpPr>
            <a:spLocks noGrp="1"/>
          </p:cNvSpPr>
          <p:nvPr>
            <p:ph type="title"/>
          </p:nvPr>
        </p:nvSpPr>
        <p:spPr/>
        <p:txBody>
          <a:bodyPr>
            <a:noAutofit/>
          </a:bodyPr>
          <a:lstStyle/>
          <a:p>
            <a:r>
              <a:rPr lang="en-US" sz="3200" b="1" dirty="0">
                <a:solidFill>
                  <a:schemeClr val="accent1"/>
                </a:solidFill>
              </a:rPr>
              <a:t>1. </a:t>
            </a:r>
            <a:r>
              <a:rPr lang="en-US" sz="3200" b="1" dirty="0"/>
              <a:t>Understand Strengths and Challenges</a:t>
            </a:r>
          </a:p>
        </p:txBody>
      </p:sp>
      <p:sp>
        <p:nvSpPr>
          <p:cNvPr id="3" name="Content Placeholder 2">
            <a:extLst>
              <a:ext uri="{FF2B5EF4-FFF2-40B4-BE49-F238E27FC236}">
                <a16:creationId xmlns:a16="http://schemas.microsoft.com/office/drawing/2014/main" id="{C235CAEC-D7E9-40D4-BE97-D81CEC2190F5}"/>
              </a:ext>
            </a:extLst>
          </p:cNvPr>
          <p:cNvSpPr>
            <a:spLocks noGrp="1"/>
          </p:cNvSpPr>
          <p:nvPr>
            <p:ph idx="1"/>
          </p:nvPr>
        </p:nvSpPr>
        <p:spPr/>
        <p:txBody>
          <a:bodyPr/>
          <a:lstStyle/>
          <a:p>
            <a:pPr lvl="1"/>
            <a:r>
              <a:rPr lang="en-US" dirty="0"/>
              <a:t>Identify </a:t>
            </a:r>
            <a:r>
              <a:rPr lang="en-US" b="1" dirty="0"/>
              <a:t>strengths</a:t>
            </a:r>
            <a:r>
              <a:rPr lang="en-US" dirty="0"/>
              <a:t> of your water system </a:t>
            </a:r>
          </a:p>
          <a:p>
            <a:pPr lvl="2"/>
            <a:r>
              <a:rPr lang="en-US" dirty="0"/>
              <a:t>Consider if you could </a:t>
            </a:r>
            <a:r>
              <a:rPr lang="en-US" b="1" dirty="0"/>
              <a:t>share</a:t>
            </a:r>
            <a:r>
              <a:rPr lang="en-US" dirty="0"/>
              <a:t> or </a:t>
            </a:r>
            <a:r>
              <a:rPr lang="en-US" b="1" dirty="0"/>
              <a:t>leverage</a:t>
            </a:r>
            <a:r>
              <a:rPr lang="en-US" dirty="0"/>
              <a:t> those strengths by partnering to help another water system</a:t>
            </a:r>
          </a:p>
          <a:p>
            <a:pPr lvl="1"/>
            <a:r>
              <a:rPr lang="en-US" dirty="0"/>
              <a:t>Identify </a:t>
            </a:r>
            <a:r>
              <a:rPr lang="en-US" b="1" dirty="0"/>
              <a:t>challenges</a:t>
            </a:r>
            <a:r>
              <a:rPr lang="en-US" dirty="0"/>
              <a:t> or areas of capacity to improve upon</a:t>
            </a:r>
          </a:p>
          <a:p>
            <a:pPr lvl="2"/>
            <a:r>
              <a:rPr lang="en-US" dirty="0"/>
              <a:t>Consider if a partnership could help </a:t>
            </a:r>
            <a:r>
              <a:rPr lang="en-US" b="1" dirty="0"/>
              <a:t>overcome</a:t>
            </a:r>
            <a:r>
              <a:rPr lang="en-US" dirty="0"/>
              <a:t> those challenges or increase capacity</a:t>
            </a:r>
          </a:p>
          <a:p>
            <a:endParaRPr lang="en-US" dirty="0"/>
          </a:p>
        </p:txBody>
      </p:sp>
      <p:sp>
        <p:nvSpPr>
          <p:cNvPr id="4" name="Slide Number Placeholder 3">
            <a:extLst>
              <a:ext uri="{FF2B5EF4-FFF2-40B4-BE49-F238E27FC236}">
                <a16:creationId xmlns:a16="http://schemas.microsoft.com/office/drawing/2014/main" id="{4239A64C-037A-4F1C-BCDB-B796CF1F5A84}"/>
              </a:ext>
            </a:extLst>
          </p:cNvPr>
          <p:cNvSpPr>
            <a:spLocks noGrp="1"/>
          </p:cNvSpPr>
          <p:nvPr>
            <p:ph type="sldNum" sz="quarter" idx="10"/>
          </p:nvPr>
        </p:nvSpPr>
        <p:spPr/>
        <p:txBody>
          <a:bodyPr/>
          <a:lstStyle/>
          <a:p>
            <a:fld id="{6BD89BB1-B564-4AC0-B20C-E0360F9EEF2A}" type="slidenum">
              <a:rPr lang="en-US" smtClean="0"/>
              <a:pPr/>
              <a:t>15</a:t>
            </a:fld>
            <a:endParaRPr lang="en-US" dirty="0"/>
          </a:p>
        </p:txBody>
      </p:sp>
    </p:spTree>
    <p:extLst>
      <p:ext uri="{BB962C8B-B14F-4D97-AF65-F5344CB8AC3E}">
        <p14:creationId xmlns:p14="http://schemas.microsoft.com/office/powerpoint/2010/main" val="643059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966D-BF16-4DE9-8346-F88CBC093F7F}"/>
              </a:ext>
            </a:extLst>
          </p:cNvPr>
          <p:cNvSpPr>
            <a:spLocks noGrp="1"/>
          </p:cNvSpPr>
          <p:nvPr>
            <p:ph type="title"/>
          </p:nvPr>
        </p:nvSpPr>
        <p:spPr>
          <a:xfrm>
            <a:off x="914400" y="128964"/>
            <a:ext cx="7452360" cy="758952"/>
          </a:xfrm>
        </p:spPr>
        <p:txBody>
          <a:bodyPr>
            <a:noAutofit/>
          </a:bodyPr>
          <a:lstStyle/>
          <a:p>
            <a:r>
              <a:rPr lang="en-US" sz="3200" b="1" dirty="0">
                <a:solidFill>
                  <a:schemeClr val="accent1"/>
                </a:solidFill>
              </a:rPr>
              <a:t>1. </a:t>
            </a:r>
            <a:r>
              <a:rPr lang="en-US" sz="3200" b="1" dirty="0"/>
              <a:t>Understand Strengths and Challenges</a:t>
            </a:r>
          </a:p>
        </p:txBody>
      </p:sp>
      <p:sp>
        <p:nvSpPr>
          <p:cNvPr id="26" name="Content Placeholder 2">
            <a:extLst>
              <a:ext uri="{FF2B5EF4-FFF2-40B4-BE49-F238E27FC236}">
                <a16:creationId xmlns:a16="http://schemas.microsoft.com/office/drawing/2014/main" id="{448768B6-51DA-4500-A817-E8E9F5A0D0EA}"/>
              </a:ext>
            </a:extLst>
          </p:cNvPr>
          <p:cNvSpPr txBox="1">
            <a:spLocks/>
          </p:cNvSpPr>
          <p:nvPr/>
        </p:nvSpPr>
        <p:spPr>
          <a:xfrm>
            <a:off x="510315" y="1188531"/>
            <a:ext cx="2571261" cy="342265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b="1" kern="1200" spc="40" baseline="0">
                <a:solidFill>
                  <a:schemeClr val="tx2"/>
                </a:solidFill>
                <a:latin typeface="+mn-lt"/>
                <a:ea typeface="+mn-ea"/>
                <a:cs typeface="+mn-cs"/>
              </a:defRPr>
            </a:lvl1pPr>
            <a:lvl2pPr marL="230188"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000" kern="1200">
                <a:solidFill>
                  <a:schemeClr val="tx2"/>
                </a:solidFill>
                <a:latin typeface="+mn-lt"/>
                <a:ea typeface="+mn-ea"/>
                <a:cs typeface="+mn-cs"/>
              </a:defRPr>
            </a:lvl2pPr>
            <a:lvl3pPr marL="512763" indent="-22860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000" kern="1200">
                <a:solidFill>
                  <a:schemeClr val="tx2"/>
                </a:solidFill>
                <a:latin typeface="+mn-lt"/>
                <a:ea typeface="+mn-ea"/>
                <a:cs typeface="+mn-cs"/>
              </a:defRPr>
            </a:lvl3pPr>
            <a:lvl4pPr marL="803275" indent="-228600" algn="l" defTabSz="914400" rtl="0" eaLnBrk="1" latinLnBrk="0" hangingPunct="1">
              <a:lnSpc>
                <a:spcPct val="100000"/>
              </a:lnSpc>
              <a:spcBef>
                <a:spcPts val="0"/>
              </a:spcBef>
              <a:spcAft>
                <a:spcPts val="600"/>
              </a:spcAft>
              <a:buSzPct val="85000"/>
              <a:buFont typeface="Wingdings" panose="05000000000000000000" pitchFamily="2" charset="2"/>
              <a:buChar char="§"/>
              <a:defRPr sz="2000" kern="1200">
                <a:solidFill>
                  <a:schemeClr val="tx2"/>
                </a:solidFill>
                <a:latin typeface="+mn-lt"/>
                <a:ea typeface="+mn-ea"/>
                <a:cs typeface="+mn-cs"/>
              </a:defRPr>
            </a:lvl4pPr>
            <a:lvl5pPr marL="1144588" indent="-228600" algn="l" defTabSz="914400" rtl="0" eaLnBrk="1" latinLnBrk="0" hangingPunct="1">
              <a:lnSpc>
                <a:spcPct val="100000"/>
              </a:lnSpc>
              <a:spcBef>
                <a:spcPts val="0"/>
              </a:spcBef>
              <a:spcAft>
                <a:spcPts val="600"/>
              </a:spcAft>
              <a:buSzPct val="85000"/>
              <a:buFont typeface="Courier New" panose="02070309020205020404" pitchFamily="49" charset="0"/>
              <a:buChar char="o"/>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Technical</a:t>
            </a:r>
            <a:endParaRPr lang="en-US" sz="2600" b="0" dirty="0"/>
          </a:p>
          <a:p>
            <a:pPr marL="342900" indent="-342900">
              <a:spcBef>
                <a:spcPts val="1000"/>
              </a:spcBef>
              <a:spcAft>
                <a:spcPts val="0"/>
              </a:spcAft>
              <a:buClr>
                <a:srgbClr val="DDC61D"/>
              </a:buClr>
              <a:buFont typeface="Arial" panose="020B0604020202020204" pitchFamily="34" charset="0"/>
              <a:buChar char="•"/>
              <a:defRPr/>
            </a:pPr>
            <a:r>
              <a:rPr lang="en-US" b="0" dirty="0"/>
              <a:t>Facility condition</a:t>
            </a:r>
          </a:p>
          <a:p>
            <a:pPr marL="342900" indent="-342900">
              <a:spcBef>
                <a:spcPts val="1000"/>
              </a:spcBef>
              <a:spcAft>
                <a:spcPts val="0"/>
              </a:spcAft>
              <a:buClr>
                <a:srgbClr val="DDC61D"/>
              </a:buClr>
              <a:buFont typeface="Arial" panose="020B0604020202020204" pitchFamily="34" charset="0"/>
              <a:buChar char="•"/>
              <a:defRPr/>
            </a:pPr>
            <a:r>
              <a:rPr lang="en-US" b="0" dirty="0"/>
              <a:t>Infrastructure adequacy</a:t>
            </a:r>
          </a:p>
          <a:p>
            <a:pPr marL="342900" indent="-342900">
              <a:spcBef>
                <a:spcPts val="1000"/>
              </a:spcBef>
              <a:spcAft>
                <a:spcPts val="0"/>
              </a:spcAft>
              <a:buClr>
                <a:srgbClr val="DDC61D"/>
              </a:buClr>
              <a:buFont typeface="Arial" panose="020B0604020202020204" pitchFamily="34" charset="0"/>
              <a:buChar char="•"/>
              <a:defRPr/>
            </a:pPr>
            <a:r>
              <a:rPr lang="en-US" b="0" dirty="0"/>
              <a:t>Supply</a:t>
            </a:r>
          </a:p>
          <a:p>
            <a:pPr marL="342900" indent="-342900">
              <a:spcBef>
                <a:spcPts val="1000"/>
              </a:spcBef>
              <a:spcAft>
                <a:spcPts val="0"/>
              </a:spcAft>
              <a:buClr>
                <a:srgbClr val="DDC61D"/>
              </a:buClr>
              <a:buFont typeface="Arial" panose="020B0604020202020204" pitchFamily="34" charset="0"/>
              <a:buChar char="•"/>
              <a:defRPr/>
            </a:pPr>
            <a:r>
              <a:rPr lang="en-US" b="0" dirty="0"/>
              <a:t>Needs</a:t>
            </a:r>
          </a:p>
          <a:p>
            <a:pPr marL="342900" indent="-342900">
              <a:spcBef>
                <a:spcPts val="1000"/>
              </a:spcBef>
              <a:spcAft>
                <a:spcPts val="0"/>
              </a:spcAft>
              <a:buClr>
                <a:srgbClr val="DDC61D"/>
              </a:buClr>
              <a:buFont typeface="Arial" panose="020B0604020202020204" pitchFamily="34" charset="0"/>
              <a:buChar char="•"/>
              <a:defRPr/>
            </a:pPr>
            <a:r>
              <a:rPr lang="en-US" b="0" dirty="0"/>
              <a:t>Service area</a:t>
            </a:r>
          </a:p>
          <a:p>
            <a:pPr marL="342900" indent="-342900">
              <a:spcBef>
                <a:spcPts val="1000"/>
              </a:spcBef>
              <a:spcAft>
                <a:spcPts val="0"/>
              </a:spcAft>
              <a:buClr>
                <a:srgbClr val="DDC61D"/>
              </a:buClr>
              <a:buFont typeface="Arial" panose="020B0604020202020204" pitchFamily="34" charset="0"/>
              <a:buChar char="•"/>
              <a:defRPr/>
            </a:pPr>
            <a:r>
              <a:rPr lang="en-US" b="0" dirty="0"/>
              <a:t>Technical expertise </a:t>
            </a:r>
          </a:p>
          <a:p>
            <a:pPr marL="342900" indent="-342900">
              <a:spcAft>
                <a:spcPts val="0"/>
              </a:spcAft>
              <a:buClr>
                <a:srgbClr val="DDC61D"/>
              </a:buClr>
              <a:buFont typeface="Arial" panose="020B0604020202020204" pitchFamily="34" charset="0"/>
              <a:buChar char="•"/>
              <a:defRPr/>
            </a:pPr>
            <a:endParaRPr lang="en-US" sz="1400" dirty="0"/>
          </a:p>
          <a:p>
            <a:pPr marL="342900" indent="-342900">
              <a:spcAft>
                <a:spcPts val="0"/>
              </a:spcAft>
              <a:buClr>
                <a:srgbClr val="DDC61D"/>
              </a:buClr>
              <a:buFont typeface="Arial" panose="020B0604020202020204" pitchFamily="34" charset="0"/>
              <a:buChar char="•"/>
              <a:defRPr/>
            </a:pPr>
            <a:endParaRPr lang="en-US" sz="1400" dirty="0"/>
          </a:p>
          <a:p>
            <a:pPr marL="342900" indent="-342900">
              <a:spcAft>
                <a:spcPts val="0"/>
              </a:spcAft>
              <a:buClr>
                <a:srgbClr val="DDC61D"/>
              </a:buClr>
              <a:buFont typeface="Arial" panose="020B0604020202020204" pitchFamily="34" charset="0"/>
              <a:buChar char="•"/>
              <a:defRPr/>
            </a:pPr>
            <a:endParaRPr lang="en-US" sz="1400" dirty="0"/>
          </a:p>
          <a:p>
            <a:pPr marL="342900" lvl="0" indent="-342900">
              <a:spcAft>
                <a:spcPts val="0"/>
              </a:spcAft>
              <a:buClr>
                <a:srgbClr val="DDC61D"/>
              </a:buClr>
              <a:buFont typeface="Arial" panose="020B0604020202020204" pitchFamily="34" charset="0"/>
              <a:buChar char="•"/>
              <a:defRPr/>
            </a:pPr>
            <a:endParaRPr lang="en-US" sz="1400" b="0" spc="0" dirty="0">
              <a:solidFill>
                <a:srgbClr val="464646"/>
              </a:solidFill>
            </a:endParaRPr>
          </a:p>
          <a:p>
            <a:r>
              <a:rPr lang="en-US" sz="1600" dirty="0"/>
              <a:t> </a:t>
            </a:r>
          </a:p>
        </p:txBody>
      </p:sp>
      <p:pic>
        <p:nvPicPr>
          <p:cNvPr id="207" name="Graphic 206">
            <a:extLst>
              <a:ext uri="{FF2B5EF4-FFF2-40B4-BE49-F238E27FC236}">
                <a16:creationId xmlns:a16="http://schemas.microsoft.com/office/drawing/2014/main" id="{5622068A-0E30-40F8-A77A-2670E7B913A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9203" y="1177350"/>
            <a:ext cx="447452" cy="447451"/>
          </a:xfrm>
          <a:prstGeom prst="rect">
            <a:avLst/>
          </a:prstGeom>
        </p:spPr>
      </p:pic>
      <p:sp>
        <p:nvSpPr>
          <p:cNvPr id="25" name="Content Placeholder 2">
            <a:extLst>
              <a:ext uri="{FF2B5EF4-FFF2-40B4-BE49-F238E27FC236}">
                <a16:creationId xmlns:a16="http://schemas.microsoft.com/office/drawing/2014/main" id="{18B2B2F2-3BE9-457C-806A-A9CD07CA34C3}"/>
              </a:ext>
            </a:extLst>
          </p:cNvPr>
          <p:cNvSpPr txBox="1">
            <a:spLocks/>
          </p:cNvSpPr>
          <p:nvPr/>
        </p:nvSpPr>
        <p:spPr>
          <a:xfrm>
            <a:off x="3081576" y="1188531"/>
            <a:ext cx="2571261" cy="34226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spc="40" baseline="0">
                <a:solidFill>
                  <a:schemeClr val="tx2"/>
                </a:solidFill>
                <a:latin typeface="+mn-lt"/>
                <a:ea typeface="+mn-ea"/>
                <a:cs typeface="+mn-cs"/>
              </a:defRPr>
            </a:lvl1pPr>
            <a:lvl2pPr marL="230188"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512763"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2000" kern="1200">
                <a:solidFill>
                  <a:schemeClr val="tx2"/>
                </a:solidFill>
                <a:latin typeface="+mn-lt"/>
                <a:ea typeface="+mn-ea"/>
                <a:cs typeface="+mn-cs"/>
              </a:defRPr>
            </a:lvl3pPr>
            <a:lvl4pPr marL="803275" indent="-228600" algn="l" defTabSz="914400" rtl="0" eaLnBrk="1" latinLnBrk="0" hangingPunct="1">
              <a:lnSpc>
                <a:spcPct val="90000"/>
              </a:lnSpc>
              <a:spcBef>
                <a:spcPts val="500"/>
              </a:spcBef>
              <a:buSzPct val="85000"/>
              <a:buFont typeface="Wingdings" panose="05000000000000000000" pitchFamily="2" charset="2"/>
              <a:buChar char="§"/>
              <a:defRPr sz="2000" kern="1200">
                <a:solidFill>
                  <a:schemeClr val="tx2"/>
                </a:solidFill>
                <a:latin typeface="+mn-lt"/>
                <a:ea typeface="+mn-ea"/>
                <a:cs typeface="+mn-cs"/>
              </a:defRPr>
            </a:lvl4pPr>
            <a:lvl5pPr marL="1144588" indent="-228600" algn="l" defTabSz="914400" rtl="0" eaLnBrk="1" latinLnBrk="0" hangingPunct="1">
              <a:lnSpc>
                <a:spcPct val="90000"/>
              </a:lnSpc>
              <a:spcBef>
                <a:spcPts val="500"/>
              </a:spcBef>
              <a:buSzPct val="85000"/>
              <a:buFont typeface="Courier New" panose="02070309020205020404" pitchFamily="49" charset="0"/>
              <a:buChar char="o"/>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0"/>
              </a:spcBef>
              <a:spcAft>
                <a:spcPts val="600"/>
              </a:spcAft>
            </a:pPr>
            <a:r>
              <a:rPr lang="en-US" sz="2200" dirty="0"/>
              <a:t>Managerial</a:t>
            </a:r>
            <a:endParaRPr lang="en-US" sz="2200" b="0" dirty="0"/>
          </a:p>
          <a:p>
            <a:pPr marL="342900" indent="-342900">
              <a:lnSpc>
                <a:spcPct val="80000"/>
              </a:lnSpc>
              <a:buClr>
                <a:srgbClr val="DDC61D"/>
              </a:buClr>
              <a:buFont typeface="Arial" panose="020B0604020202020204" pitchFamily="34" charset="0"/>
              <a:buChar char="•"/>
              <a:defRPr/>
            </a:pPr>
            <a:r>
              <a:rPr lang="en-US" sz="1600" b="0" dirty="0"/>
              <a:t>Level of service </a:t>
            </a:r>
          </a:p>
          <a:p>
            <a:pPr marL="342900" indent="-342900">
              <a:lnSpc>
                <a:spcPct val="80000"/>
              </a:lnSpc>
              <a:buClr>
                <a:srgbClr val="DDC61D"/>
              </a:buClr>
              <a:buFont typeface="Arial" panose="020B0604020202020204" pitchFamily="34" charset="0"/>
              <a:buChar char="•"/>
              <a:defRPr/>
            </a:pPr>
            <a:r>
              <a:rPr lang="en-US" sz="1600" b="0" dirty="0"/>
              <a:t>Experienced staff</a:t>
            </a:r>
          </a:p>
          <a:p>
            <a:pPr marL="342900" indent="-342900">
              <a:lnSpc>
                <a:spcPct val="80000"/>
              </a:lnSpc>
              <a:buClr>
                <a:srgbClr val="DDC61D"/>
              </a:buClr>
              <a:buFont typeface="Arial" panose="020B0604020202020204" pitchFamily="34" charset="0"/>
              <a:buChar char="•"/>
              <a:defRPr/>
            </a:pPr>
            <a:r>
              <a:rPr lang="en-US" sz="1600" b="0" dirty="0"/>
              <a:t>Barriers</a:t>
            </a:r>
          </a:p>
        </p:txBody>
      </p:sp>
      <p:pic>
        <p:nvPicPr>
          <p:cNvPr id="223" name="Graphic 6">
            <a:extLst>
              <a:ext uri="{FF2B5EF4-FFF2-40B4-BE49-F238E27FC236}">
                <a16:creationId xmlns:a16="http://schemas.microsoft.com/office/drawing/2014/main" id="{8873BB27-10E4-4DAD-A6CB-E7F5A744DCB6}"/>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13485" y="1284643"/>
            <a:ext cx="264431" cy="264431"/>
          </a:xfrm>
          <a:prstGeom prst="rect">
            <a:avLst/>
          </a:prstGeom>
        </p:spPr>
      </p:pic>
      <p:pic>
        <p:nvPicPr>
          <p:cNvPr id="224" name="Graphic 223">
            <a:extLst>
              <a:ext uri="{FF2B5EF4-FFF2-40B4-BE49-F238E27FC236}">
                <a16:creationId xmlns:a16="http://schemas.microsoft.com/office/drawing/2014/main" id="{71B4D70C-C5EA-475B-9F8B-A722881AAAA5}"/>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03107" y="1172797"/>
            <a:ext cx="220755" cy="220755"/>
          </a:xfrm>
          <a:prstGeom prst="rect">
            <a:avLst/>
          </a:prstGeom>
        </p:spPr>
      </p:pic>
      <p:sp>
        <p:nvSpPr>
          <p:cNvPr id="27" name="Content Placeholder 2">
            <a:extLst>
              <a:ext uri="{FF2B5EF4-FFF2-40B4-BE49-F238E27FC236}">
                <a16:creationId xmlns:a16="http://schemas.microsoft.com/office/drawing/2014/main" id="{9280B225-B973-4054-B409-EE03C982549D}"/>
              </a:ext>
            </a:extLst>
          </p:cNvPr>
          <p:cNvSpPr txBox="1">
            <a:spLocks/>
          </p:cNvSpPr>
          <p:nvPr/>
        </p:nvSpPr>
        <p:spPr>
          <a:xfrm>
            <a:off x="5652837" y="1188531"/>
            <a:ext cx="2571261" cy="34226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b="1" kern="1200" spc="40" baseline="0">
                <a:solidFill>
                  <a:schemeClr val="tx2"/>
                </a:solidFill>
                <a:latin typeface="+mn-lt"/>
                <a:ea typeface="+mn-ea"/>
                <a:cs typeface="+mn-cs"/>
              </a:defRPr>
            </a:lvl1pPr>
            <a:lvl2pPr marL="230188"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000" kern="1200">
                <a:solidFill>
                  <a:schemeClr val="tx2"/>
                </a:solidFill>
                <a:latin typeface="+mn-lt"/>
                <a:ea typeface="+mn-ea"/>
                <a:cs typeface="+mn-cs"/>
              </a:defRPr>
            </a:lvl2pPr>
            <a:lvl3pPr marL="512763" indent="-22860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000" kern="1200">
                <a:solidFill>
                  <a:schemeClr val="tx2"/>
                </a:solidFill>
                <a:latin typeface="+mn-lt"/>
                <a:ea typeface="+mn-ea"/>
                <a:cs typeface="+mn-cs"/>
              </a:defRPr>
            </a:lvl3pPr>
            <a:lvl4pPr marL="803275" indent="-228600" algn="l" defTabSz="914400" rtl="0" eaLnBrk="1" latinLnBrk="0" hangingPunct="1">
              <a:lnSpc>
                <a:spcPct val="100000"/>
              </a:lnSpc>
              <a:spcBef>
                <a:spcPts val="0"/>
              </a:spcBef>
              <a:spcAft>
                <a:spcPts val="600"/>
              </a:spcAft>
              <a:buSzPct val="85000"/>
              <a:buFont typeface="Wingdings" panose="05000000000000000000" pitchFamily="2" charset="2"/>
              <a:buChar char="§"/>
              <a:defRPr sz="2000" kern="1200">
                <a:solidFill>
                  <a:schemeClr val="tx2"/>
                </a:solidFill>
                <a:latin typeface="+mn-lt"/>
                <a:ea typeface="+mn-ea"/>
                <a:cs typeface="+mn-cs"/>
              </a:defRPr>
            </a:lvl4pPr>
            <a:lvl5pPr marL="1144588" indent="-228600" algn="l" defTabSz="914400" rtl="0" eaLnBrk="1" latinLnBrk="0" hangingPunct="1">
              <a:lnSpc>
                <a:spcPct val="100000"/>
              </a:lnSpc>
              <a:spcBef>
                <a:spcPts val="0"/>
              </a:spcBef>
              <a:spcAft>
                <a:spcPts val="600"/>
              </a:spcAft>
              <a:buSzPct val="85000"/>
              <a:buFont typeface="Courier New" panose="02070309020205020404" pitchFamily="49" charset="0"/>
              <a:buChar char="o"/>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2200" dirty="0"/>
              <a:t>Financial </a:t>
            </a:r>
            <a:endParaRPr lang="en-US" sz="2200" b="0" dirty="0"/>
          </a:p>
          <a:p>
            <a:pPr marL="342900" lvl="0" indent="-342900">
              <a:lnSpc>
                <a:spcPct val="80000"/>
              </a:lnSpc>
              <a:spcBef>
                <a:spcPts val="1000"/>
              </a:spcBef>
              <a:spcAft>
                <a:spcPts val="0"/>
              </a:spcAft>
              <a:buClr>
                <a:srgbClr val="DDC61D"/>
              </a:buClr>
              <a:buFont typeface="Arial" panose="020B0604020202020204" pitchFamily="34" charset="0"/>
              <a:buChar char="•"/>
              <a:defRPr/>
            </a:pPr>
            <a:r>
              <a:rPr lang="en-US" sz="1600" b="0" dirty="0"/>
              <a:t>Financial status</a:t>
            </a:r>
          </a:p>
          <a:p>
            <a:pPr marL="342900" lvl="0" indent="-342900">
              <a:lnSpc>
                <a:spcPct val="80000"/>
              </a:lnSpc>
              <a:spcBef>
                <a:spcPts val="1000"/>
              </a:spcBef>
              <a:spcAft>
                <a:spcPts val="0"/>
              </a:spcAft>
              <a:buClr>
                <a:srgbClr val="DDC61D"/>
              </a:buClr>
              <a:buFont typeface="Arial" panose="020B0604020202020204" pitchFamily="34" charset="0"/>
              <a:buChar char="•"/>
              <a:defRPr/>
            </a:pPr>
            <a:r>
              <a:rPr lang="en-US" sz="1600" b="0" dirty="0"/>
              <a:t>Financing options</a:t>
            </a:r>
            <a:endParaRPr lang="en-US" sz="1600" b="0" spc="0" dirty="0">
              <a:solidFill>
                <a:srgbClr val="464646"/>
              </a:solidFill>
            </a:endParaRPr>
          </a:p>
        </p:txBody>
      </p:sp>
      <p:pic>
        <p:nvPicPr>
          <p:cNvPr id="212" name="Graphic 211">
            <a:extLst>
              <a:ext uri="{FF2B5EF4-FFF2-40B4-BE49-F238E27FC236}">
                <a16:creationId xmlns:a16="http://schemas.microsoft.com/office/drawing/2014/main" id="{E419B0AD-FADA-48B7-8E05-2C11E21B2DF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71457" y="1167805"/>
            <a:ext cx="481919" cy="460659"/>
          </a:xfrm>
          <a:prstGeom prst="rect">
            <a:avLst/>
          </a:prstGeom>
        </p:spPr>
      </p:pic>
      <p:pic>
        <p:nvPicPr>
          <p:cNvPr id="209" name="Graphic 208">
            <a:extLst>
              <a:ext uri="{FF2B5EF4-FFF2-40B4-BE49-F238E27FC236}">
                <a16:creationId xmlns:a16="http://schemas.microsoft.com/office/drawing/2014/main" id="{F7BEF08E-398D-4114-98DE-40B483E1FD8F}"/>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34406" y="1272143"/>
            <a:ext cx="161617" cy="161617"/>
          </a:xfrm>
          <a:prstGeom prst="rect">
            <a:avLst/>
          </a:prstGeom>
        </p:spPr>
      </p:pic>
      <p:graphicFrame>
        <p:nvGraphicFramePr>
          <p:cNvPr id="213" name="Table 4">
            <a:extLst>
              <a:ext uri="{FF2B5EF4-FFF2-40B4-BE49-F238E27FC236}">
                <a16:creationId xmlns:a16="http://schemas.microsoft.com/office/drawing/2014/main" id="{650E93F3-1EEF-4538-B6A8-B9225BD11D51}"/>
              </a:ext>
            </a:extLst>
          </p:cNvPr>
          <p:cNvGraphicFramePr>
            <a:graphicFrameLocks noGrp="1"/>
          </p:cNvGraphicFramePr>
          <p:nvPr>
            <p:extLst>
              <p:ext uri="{D42A27DB-BD31-4B8C-83A1-F6EECF244321}">
                <p14:modId xmlns:p14="http://schemas.microsoft.com/office/powerpoint/2010/main" val="676001301"/>
              </p:ext>
            </p:extLst>
          </p:nvPr>
        </p:nvGraphicFramePr>
        <p:xfrm>
          <a:off x="1733483" y="3961026"/>
          <a:ext cx="5267447" cy="640080"/>
        </p:xfrm>
        <a:graphic>
          <a:graphicData uri="http://schemas.openxmlformats.org/drawingml/2006/table">
            <a:tbl>
              <a:tblPr firstRow="1" bandRow="1">
                <a:tableStyleId>{00A15C55-8517-42AA-B614-E9B94910E393}</a:tableStyleId>
              </a:tblPr>
              <a:tblGrid>
                <a:gridCol w="758534">
                  <a:extLst>
                    <a:ext uri="{9D8B030D-6E8A-4147-A177-3AD203B41FA5}">
                      <a16:colId xmlns:a16="http://schemas.microsoft.com/office/drawing/2014/main" val="4142464890"/>
                    </a:ext>
                  </a:extLst>
                </a:gridCol>
                <a:gridCol w="4508913">
                  <a:extLst>
                    <a:ext uri="{9D8B030D-6E8A-4147-A177-3AD203B41FA5}">
                      <a16:colId xmlns:a16="http://schemas.microsoft.com/office/drawing/2014/main" val="1805206044"/>
                    </a:ext>
                  </a:extLst>
                </a:gridCol>
              </a:tblGrid>
              <a:tr h="548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Take a minute to consider:</a:t>
                      </a:r>
                    </a:p>
                    <a:p>
                      <a:pPr algn="ctr"/>
                      <a:r>
                        <a:rPr lang="en-US" dirty="0"/>
                        <a:t>What are your strengths and challenges?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7234166"/>
                  </a:ext>
                </a:extLst>
              </a:tr>
            </a:tbl>
          </a:graphicData>
        </a:graphic>
      </p:graphicFrame>
      <p:sp>
        <p:nvSpPr>
          <p:cNvPr id="4" name="Slide Number Placeholder 3">
            <a:extLst>
              <a:ext uri="{FF2B5EF4-FFF2-40B4-BE49-F238E27FC236}">
                <a16:creationId xmlns:a16="http://schemas.microsoft.com/office/drawing/2014/main" id="{D7BCEFDF-5B99-4AD9-9702-2DC35F74E677}"/>
              </a:ext>
            </a:extLst>
          </p:cNvPr>
          <p:cNvSpPr>
            <a:spLocks noGrp="1"/>
          </p:cNvSpPr>
          <p:nvPr>
            <p:ph type="sldNum" sz="quarter" idx="10"/>
          </p:nvPr>
        </p:nvSpPr>
        <p:spPr/>
        <p:txBody>
          <a:bodyPr/>
          <a:lstStyle/>
          <a:p>
            <a:fld id="{6BD89BB1-B564-4AC0-B20C-E0360F9EEF2A}" type="slidenum">
              <a:rPr lang="en-US" smtClean="0"/>
              <a:pPr/>
              <a:t>16</a:t>
            </a:fld>
            <a:endParaRPr lang="en-US" dirty="0"/>
          </a:p>
        </p:txBody>
      </p:sp>
    </p:spTree>
    <p:extLst>
      <p:ext uri="{BB962C8B-B14F-4D97-AF65-F5344CB8AC3E}">
        <p14:creationId xmlns:p14="http://schemas.microsoft.com/office/powerpoint/2010/main" val="49294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D6167-8933-4A57-9347-9BB8AEF388BC}"/>
              </a:ext>
            </a:extLst>
          </p:cNvPr>
          <p:cNvSpPr>
            <a:spLocks noGrp="1"/>
          </p:cNvSpPr>
          <p:nvPr>
            <p:ph type="title"/>
          </p:nvPr>
        </p:nvSpPr>
        <p:spPr/>
        <p:txBody>
          <a:bodyPr>
            <a:normAutofit/>
          </a:bodyPr>
          <a:lstStyle/>
          <a:p>
            <a:r>
              <a:rPr lang="en-US" sz="3200" b="1" dirty="0">
                <a:solidFill>
                  <a:schemeClr val="accent1"/>
                </a:solidFill>
              </a:rPr>
              <a:t>2. </a:t>
            </a:r>
            <a:r>
              <a:rPr lang="en-US" sz="3200" b="1" dirty="0"/>
              <a:t>Identify Potential Partners</a:t>
            </a:r>
          </a:p>
        </p:txBody>
      </p:sp>
      <p:sp>
        <p:nvSpPr>
          <p:cNvPr id="3" name="Content Placeholder 2">
            <a:extLst>
              <a:ext uri="{FF2B5EF4-FFF2-40B4-BE49-F238E27FC236}">
                <a16:creationId xmlns:a16="http://schemas.microsoft.com/office/drawing/2014/main" id="{47FAA6C1-33C4-49D4-AF3B-9307A2037C2A}"/>
              </a:ext>
            </a:extLst>
          </p:cNvPr>
          <p:cNvSpPr>
            <a:spLocks noGrp="1"/>
          </p:cNvSpPr>
          <p:nvPr>
            <p:ph idx="1"/>
          </p:nvPr>
        </p:nvSpPr>
        <p:spPr/>
        <p:txBody>
          <a:bodyPr/>
          <a:lstStyle/>
          <a:p>
            <a:pPr lvl="1"/>
            <a:r>
              <a:rPr lang="en-US" dirty="0"/>
              <a:t>Consider the following:</a:t>
            </a:r>
          </a:p>
          <a:p>
            <a:pPr lvl="2"/>
            <a:r>
              <a:rPr lang="en-US" dirty="0"/>
              <a:t>Physical condition of a potential partner facility</a:t>
            </a:r>
          </a:p>
          <a:p>
            <a:pPr lvl="2"/>
            <a:r>
              <a:rPr lang="en-US" dirty="0"/>
              <a:t>Geography</a:t>
            </a:r>
          </a:p>
          <a:p>
            <a:pPr lvl="2"/>
            <a:r>
              <a:rPr lang="en-US" dirty="0"/>
              <a:t>Adequacy of supply</a:t>
            </a:r>
          </a:p>
          <a:p>
            <a:pPr lvl="2"/>
            <a:r>
              <a:rPr lang="en-US" dirty="0"/>
              <a:t>Common needs</a:t>
            </a:r>
          </a:p>
          <a:p>
            <a:pPr lvl="2"/>
            <a:r>
              <a:rPr lang="en-US" dirty="0"/>
              <a:t>State policies</a:t>
            </a:r>
          </a:p>
          <a:p>
            <a:pPr lvl="2"/>
            <a:r>
              <a:rPr lang="en-US" dirty="0"/>
              <a:t>Existing relationships </a:t>
            </a:r>
          </a:p>
          <a:p>
            <a:pPr lvl="2"/>
            <a:r>
              <a:rPr lang="en-US" dirty="0"/>
              <a:t>Strengths and challenges</a:t>
            </a:r>
          </a:p>
          <a:p>
            <a:endParaRPr lang="en-US" dirty="0"/>
          </a:p>
        </p:txBody>
      </p:sp>
      <p:sp>
        <p:nvSpPr>
          <p:cNvPr id="4" name="Slide Number Placeholder 3">
            <a:extLst>
              <a:ext uri="{FF2B5EF4-FFF2-40B4-BE49-F238E27FC236}">
                <a16:creationId xmlns:a16="http://schemas.microsoft.com/office/drawing/2014/main" id="{7285C5EC-9E9C-4AF0-BB6F-18FC648090FD}"/>
              </a:ext>
            </a:extLst>
          </p:cNvPr>
          <p:cNvSpPr>
            <a:spLocks noGrp="1"/>
          </p:cNvSpPr>
          <p:nvPr>
            <p:ph type="sldNum" sz="quarter" idx="10"/>
          </p:nvPr>
        </p:nvSpPr>
        <p:spPr/>
        <p:txBody>
          <a:bodyPr/>
          <a:lstStyle/>
          <a:p>
            <a:fld id="{6BD89BB1-B564-4AC0-B20C-E0360F9EEF2A}" type="slidenum">
              <a:rPr lang="en-US" smtClean="0"/>
              <a:pPr/>
              <a:t>17</a:t>
            </a:fld>
            <a:endParaRPr lang="en-US" dirty="0"/>
          </a:p>
        </p:txBody>
      </p:sp>
    </p:spTree>
    <p:extLst>
      <p:ext uri="{BB962C8B-B14F-4D97-AF65-F5344CB8AC3E}">
        <p14:creationId xmlns:p14="http://schemas.microsoft.com/office/powerpoint/2010/main" val="2308116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966D-BF16-4DE9-8346-F88CBC093F7F}"/>
              </a:ext>
            </a:extLst>
          </p:cNvPr>
          <p:cNvSpPr>
            <a:spLocks noGrp="1"/>
          </p:cNvSpPr>
          <p:nvPr>
            <p:ph type="title"/>
          </p:nvPr>
        </p:nvSpPr>
        <p:spPr/>
        <p:txBody>
          <a:bodyPr>
            <a:normAutofit/>
          </a:bodyPr>
          <a:lstStyle/>
          <a:p>
            <a:r>
              <a:rPr lang="en-US" sz="3200" b="1" dirty="0">
                <a:solidFill>
                  <a:schemeClr val="accent1"/>
                </a:solidFill>
              </a:rPr>
              <a:t>2. </a:t>
            </a:r>
            <a:r>
              <a:rPr lang="en-US" sz="3200" b="1" dirty="0"/>
              <a:t>Identify Potential Partners</a:t>
            </a:r>
          </a:p>
        </p:txBody>
      </p:sp>
      <p:sp>
        <p:nvSpPr>
          <p:cNvPr id="3" name="Content Placeholder 2">
            <a:extLst>
              <a:ext uri="{FF2B5EF4-FFF2-40B4-BE49-F238E27FC236}">
                <a16:creationId xmlns:a16="http://schemas.microsoft.com/office/drawing/2014/main" id="{C235CAEC-D7E9-40D4-BE97-D81CEC2190F5}"/>
              </a:ext>
            </a:extLst>
          </p:cNvPr>
          <p:cNvSpPr>
            <a:spLocks noGrp="1"/>
          </p:cNvSpPr>
          <p:nvPr>
            <p:ph idx="1"/>
          </p:nvPr>
        </p:nvSpPr>
        <p:spPr>
          <a:xfrm>
            <a:off x="914400" y="1047749"/>
            <a:ext cx="7452360" cy="3790951"/>
          </a:xfrm>
        </p:spPr>
        <p:txBody>
          <a:bodyPr>
            <a:normAutofit/>
          </a:bodyPr>
          <a:lstStyle/>
          <a:p>
            <a:pPr lvl="1"/>
            <a:r>
              <a:rPr lang="en-US" dirty="0"/>
              <a:t>Consider other partnerships and what is possible, ask about:</a:t>
            </a:r>
          </a:p>
          <a:p>
            <a:pPr lvl="2"/>
            <a:r>
              <a:rPr lang="en-US" dirty="0"/>
              <a:t>Contracting O&amp;M</a:t>
            </a:r>
          </a:p>
          <a:p>
            <a:pPr lvl="2"/>
            <a:r>
              <a:rPr lang="en-US" dirty="0"/>
              <a:t>Acquiring or merging</a:t>
            </a:r>
          </a:p>
          <a:p>
            <a:pPr lvl="2"/>
            <a:r>
              <a:rPr lang="en-US" dirty="0"/>
              <a:t>Forming a new water system or management group</a:t>
            </a:r>
          </a:p>
          <a:p>
            <a:pPr lvl="2"/>
            <a:r>
              <a:rPr lang="en-US" dirty="0"/>
              <a:t>Franchises or exclusive service areas</a:t>
            </a:r>
          </a:p>
          <a:p>
            <a:pPr lvl="2"/>
            <a:r>
              <a:rPr lang="en-US" dirty="0"/>
              <a:t>Collaborating with other water systems</a:t>
            </a:r>
          </a:p>
          <a:p>
            <a:pPr lvl="2"/>
            <a:endParaRPr lang="en-US" dirty="0"/>
          </a:p>
        </p:txBody>
      </p:sp>
      <p:sp>
        <p:nvSpPr>
          <p:cNvPr id="6" name="TextBox 5">
            <a:extLst>
              <a:ext uri="{FF2B5EF4-FFF2-40B4-BE49-F238E27FC236}">
                <a16:creationId xmlns:a16="http://schemas.microsoft.com/office/drawing/2014/main" id="{58566E9C-02D9-4F17-A8B7-7F1AD400201F}"/>
              </a:ext>
            </a:extLst>
          </p:cNvPr>
          <p:cNvSpPr txBox="1"/>
          <p:nvPr/>
        </p:nvSpPr>
        <p:spPr>
          <a:xfrm>
            <a:off x="2330137" y="3672539"/>
            <a:ext cx="4620886" cy="923330"/>
          </a:xfrm>
          <a:prstGeom prst="rect">
            <a:avLst/>
          </a:prstGeom>
          <a:solidFill>
            <a:srgbClr val="FCB230"/>
          </a:solidFill>
        </p:spPr>
        <p:txBody>
          <a:bodyPr wrap="square" rtlCol="0" anchor="ctr">
            <a:spAutoFit/>
          </a:bodyPr>
          <a:lstStyle/>
          <a:p>
            <a:pPr algn="ctr"/>
            <a:r>
              <a:rPr lang="en-US" b="1" dirty="0">
                <a:solidFill>
                  <a:schemeClr val="bg1"/>
                </a:solidFill>
              </a:rPr>
              <a:t>Let’s discuss!</a:t>
            </a:r>
          </a:p>
          <a:p>
            <a:pPr algn="ctr"/>
            <a:r>
              <a:rPr lang="en-US" b="1" dirty="0">
                <a:solidFill>
                  <a:schemeClr val="bg1"/>
                </a:solidFill>
              </a:rPr>
              <a:t>What do you look for when considering potential partners?</a:t>
            </a:r>
          </a:p>
        </p:txBody>
      </p:sp>
      <p:sp>
        <p:nvSpPr>
          <p:cNvPr id="4" name="Slide Number Placeholder 3">
            <a:extLst>
              <a:ext uri="{FF2B5EF4-FFF2-40B4-BE49-F238E27FC236}">
                <a16:creationId xmlns:a16="http://schemas.microsoft.com/office/drawing/2014/main" id="{10FF17B9-26B6-4635-ADBF-2A588EE27CBC}"/>
              </a:ext>
            </a:extLst>
          </p:cNvPr>
          <p:cNvSpPr>
            <a:spLocks noGrp="1"/>
          </p:cNvSpPr>
          <p:nvPr>
            <p:ph type="sldNum" sz="quarter" idx="10"/>
          </p:nvPr>
        </p:nvSpPr>
        <p:spPr/>
        <p:txBody>
          <a:bodyPr/>
          <a:lstStyle/>
          <a:p>
            <a:fld id="{6BD89BB1-B564-4AC0-B20C-E0360F9EEF2A}" type="slidenum">
              <a:rPr lang="en-US" smtClean="0"/>
              <a:pPr/>
              <a:t>18</a:t>
            </a:fld>
            <a:endParaRPr lang="en-US" dirty="0"/>
          </a:p>
        </p:txBody>
      </p:sp>
    </p:spTree>
    <p:extLst>
      <p:ext uri="{BB962C8B-B14F-4D97-AF65-F5344CB8AC3E}">
        <p14:creationId xmlns:p14="http://schemas.microsoft.com/office/powerpoint/2010/main" val="296574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62C881-5C54-4484-B5B9-4214C9A6A20A}"/>
              </a:ext>
            </a:extLst>
          </p:cNvPr>
          <p:cNvSpPr>
            <a:spLocks noGrp="1"/>
          </p:cNvSpPr>
          <p:nvPr>
            <p:ph type="title"/>
          </p:nvPr>
        </p:nvSpPr>
        <p:spPr>
          <a:xfrm>
            <a:off x="941862" y="-19383"/>
            <a:ext cx="7452360" cy="548641"/>
          </a:xfrm>
          <a:ln w="3175">
            <a:noFill/>
          </a:ln>
        </p:spPr>
        <p:txBody>
          <a:bodyPr>
            <a:normAutofit/>
          </a:bodyPr>
          <a:lstStyle/>
          <a:p>
            <a:r>
              <a:rPr lang="en-US" sz="3200" b="1" dirty="0">
                <a:solidFill>
                  <a:schemeClr val="accent1"/>
                </a:solidFill>
              </a:rPr>
              <a:t>3. </a:t>
            </a:r>
            <a:r>
              <a:rPr lang="en-US" sz="3200" b="1" dirty="0"/>
              <a:t>Assess Practicality of Partnerships</a:t>
            </a:r>
          </a:p>
        </p:txBody>
      </p:sp>
      <p:sp>
        <p:nvSpPr>
          <p:cNvPr id="6" name="Rectangle 5">
            <a:extLst>
              <a:ext uri="{FF2B5EF4-FFF2-40B4-BE49-F238E27FC236}">
                <a16:creationId xmlns:a16="http://schemas.microsoft.com/office/drawing/2014/main" id="{909B97F9-A7D1-457F-8A42-55FD3D5B35FB}"/>
              </a:ext>
            </a:extLst>
          </p:cNvPr>
          <p:cNvSpPr/>
          <p:nvPr/>
        </p:nvSpPr>
        <p:spPr>
          <a:xfrm>
            <a:off x="102540" y="657520"/>
            <a:ext cx="2011680" cy="548640"/>
          </a:xfrm>
          <a:prstGeom prst="rect">
            <a:avLst/>
          </a:prstGeom>
          <a:ln w="3175">
            <a:solidFill>
              <a:schemeClr val="tx1"/>
            </a:solid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t>Informal Cooperation</a:t>
            </a:r>
          </a:p>
        </p:txBody>
      </p:sp>
      <p:sp>
        <p:nvSpPr>
          <p:cNvPr id="19" name="Freeform: Shape 18">
            <a:extLst>
              <a:ext uri="{FF2B5EF4-FFF2-40B4-BE49-F238E27FC236}">
                <a16:creationId xmlns:a16="http://schemas.microsoft.com/office/drawing/2014/main" id="{425B749B-E680-4533-AC70-D524EE1C666D}"/>
              </a:ext>
            </a:extLst>
          </p:cNvPr>
          <p:cNvSpPr/>
          <p:nvPr/>
        </p:nvSpPr>
        <p:spPr>
          <a:xfrm>
            <a:off x="102540" y="1235896"/>
            <a:ext cx="2011680" cy="1463040"/>
          </a:xfrm>
          <a:custGeom>
            <a:avLst/>
            <a:gdLst>
              <a:gd name="connsiteX0" fmla="*/ 0 w 1908110"/>
              <a:gd name="connsiteY0" fmla="*/ 0 h 2229205"/>
              <a:gd name="connsiteX1" fmla="*/ 1908110 w 1908110"/>
              <a:gd name="connsiteY1" fmla="*/ 0 h 2229205"/>
              <a:gd name="connsiteX2" fmla="*/ 1908110 w 1908110"/>
              <a:gd name="connsiteY2" fmla="*/ 2229205 h 2229205"/>
              <a:gd name="connsiteX3" fmla="*/ 0 w 1908110"/>
              <a:gd name="connsiteY3" fmla="*/ 2229205 h 2229205"/>
              <a:gd name="connsiteX4" fmla="*/ 0 w 1908110"/>
              <a:gd name="connsiteY4" fmla="*/ 0 h 222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110" h="2229205">
                <a:moveTo>
                  <a:pt x="0" y="0"/>
                </a:moveTo>
                <a:lnTo>
                  <a:pt x="1908110" y="0"/>
                </a:lnTo>
                <a:lnTo>
                  <a:pt x="1908110" y="2229205"/>
                </a:lnTo>
                <a:lnTo>
                  <a:pt x="0" y="2229205"/>
                </a:lnTo>
                <a:lnTo>
                  <a:pt x="0" y="0"/>
                </a:lnTo>
                <a:close/>
              </a:path>
            </a:pathLst>
          </a:custGeom>
          <a:ln w="3175"/>
          <a:scene3d>
            <a:camera prst="orthographicFront"/>
            <a:lightRig rig="threePt" dir="t"/>
          </a:scene3d>
          <a:sp3d>
            <a:bevelT/>
          </a:sp3d>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defTabSz="577850">
              <a:lnSpc>
                <a:spcPct val="90000"/>
              </a:lnSpc>
              <a:spcBef>
                <a:spcPct val="0"/>
              </a:spcBef>
              <a:spcAft>
                <a:spcPct val="35000"/>
              </a:spcAft>
            </a:pPr>
            <a:r>
              <a:rPr lang="en-US" sz="1050" dirty="0">
                <a:solidFill>
                  <a:srgbClr val="366388"/>
                </a:solidFill>
              </a:rPr>
              <a:t>Straightforward and inexpensive to execute </a:t>
            </a:r>
          </a:p>
          <a:p>
            <a:pPr marL="0" lvl="0" indent="0" algn="l" defTabSz="577850">
              <a:lnSpc>
                <a:spcPct val="90000"/>
              </a:lnSpc>
              <a:spcBef>
                <a:spcPct val="0"/>
              </a:spcBef>
              <a:spcAft>
                <a:spcPct val="35000"/>
              </a:spcAft>
              <a:buNone/>
            </a:pPr>
            <a:r>
              <a:rPr lang="en-US" sz="1050" kern="1200" dirty="0">
                <a:solidFill>
                  <a:srgbClr val="366388"/>
                </a:solidFill>
              </a:rPr>
              <a:t>Expands pool of technical expertise </a:t>
            </a:r>
          </a:p>
          <a:p>
            <a:pPr marL="0" lvl="0" indent="0" algn="l" defTabSz="577850">
              <a:lnSpc>
                <a:spcPct val="90000"/>
              </a:lnSpc>
              <a:spcBef>
                <a:spcPct val="0"/>
              </a:spcBef>
              <a:spcAft>
                <a:spcPct val="35000"/>
              </a:spcAft>
              <a:buNone/>
            </a:pPr>
            <a:r>
              <a:rPr lang="en-US" sz="1050" kern="1200" dirty="0">
                <a:solidFill>
                  <a:srgbClr val="366388"/>
                </a:solidFill>
              </a:rPr>
              <a:t>Local control and flexibility of service</a:t>
            </a:r>
          </a:p>
          <a:p>
            <a:pPr marL="0" lvl="0" indent="0" algn="l" defTabSz="577850">
              <a:lnSpc>
                <a:spcPct val="90000"/>
              </a:lnSpc>
              <a:spcBef>
                <a:spcPct val="0"/>
              </a:spcBef>
              <a:spcAft>
                <a:spcPct val="35000"/>
              </a:spcAft>
              <a:buNone/>
            </a:pPr>
            <a:r>
              <a:rPr lang="en-US" sz="1050" kern="1200" dirty="0">
                <a:solidFill>
                  <a:srgbClr val="366388"/>
                </a:solidFill>
              </a:rPr>
              <a:t>Increases economies of scale</a:t>
            </a:r>
          </a:p>
          <a:p>
            <a:pPr marL="0" lvl="0" indent="0" algn="l" defTabSz="577850">
              <a:lnSpc>
                <a:spcPct val="90000"/>
              </a:lnSpc>
              <a:spcBef>
                <a:spcPct val="0"/>
              </a:spcBef>
              <a:spcAft>
                <a:spcPct val="35000"/>
              </a:spcAft>
              <a:buNone/>
            </a:pPr>
            <a:r>
              <a:rPr lang="en-US" sz="1050" kern="1200" dirty="0">
                <a:solidFill>
                  <a:srgbClr val="366388"/>
                </a:solidFill>
              </a:rPr>
              <a:t>Builds relationships needed for more complex partnerships</a:t>
            </a:r>
          </a:p>
        </p:txBody>
      </p:sp>
      <p:sp>
        <p:nvSpPr>
          <p:cNvPr id="8" name="TextBox 7">
            <a:extLst>
              <a:ext uri="{FF2B5EF4-FFF2-40B4-BE49-F238E27FC236}">
                <a16:creationId xmlns:a16="http://schemas.microsoft.com/office/drawing/2014/main" id="{2766AD00-C5E6-4402-A456-1A22D282E7FD}"/>
              </a:ext>
            </a:extLst>
          </p:cNvPr>
          <p:cNvSpPr txBox="1"/>
          <p:nvPr/>
        </p:nvSpPr>
        <p:spPr>
          <a:xfrm>
            <a:off x="102540" y="2729416"/>
            <a:ext cx="2011680" cy="1737360"/>
          </a:xfrm>
          <a:prstGeom prst="rect">
            <a:avLst/>
          </a:prstGeom>
          <a:solidFill>
            <a:srgbClr val="366388"/>
          </a:solidFill>
          <a:ln w="3175"/>
          <a:scene3d>
            <a:camera prst="orthographicFront"/>
            <a:lightRig rig="threePt" dir="t"/>
          </a:scene3d>
          <a:sp3d>
            <a:bevel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defTabSz="577850">
              <a:lnSpc>
                <a:spcPct val="90000"/>
              </a:lnSpc>
              <a:spcBef>
                <a:spcPct val="0"/>
              </a:spcBef>
              <a:spcAft>
                <a:spcPct val="35000"/>
              </a:spcAft>
            </a:pPr>
            <a:r>
              <a:rPr lang="en-US" sz="1200" dirty="0">
                <a:solidFill>
                  <a:schemeClr val="bg1"/>
                </a:solidFill>
              </a:rPr>
              <a:t>No binding contract could lead to inconsistency</a:t>
            </a:r>
          </a:p>
          <a:p>
            <a:pPr lvl="0" defTabSz="577850">
              <a:lnSpc>
                <a:spcPct val="90000"/>
              </a:lnSpc>
              <a:spcBef>
                <a:spcPct val="0"/>
              </a:spcBef>
              <a:spcAft>
                <a:spcPct val="35000"/>
              </a:spcAft>
            </a:pPr>
            <a:r>
              <a:rPr lang="en-US" sz="1200" dirty="0">
                <a:solidFill>
                  <a:schemeClr val="bg1"/>
                </a:solidFill>
              </a:rPr>
              <a:t>Might not solve significant problems such as issues with treatment or source water</a:t>
            </a:r>
          </a:p>
          <a:p>
            <a:pPr lvl="0" defTabSz="577850">
              <a:lnSpc>
                <a:spcPct val="90000"/>
              </a:lnSpc>
              <a:spcBef>
                <a:spcPct val="0"/>
              </a:spcBef>
              <a:spcAft>
                <a:spcPct val="35000"/>
              </a:spcAft>
            </a:pPr>
            <a:endParaRPr lang="en-US" sz="1200" dirty="0">
              <a:solidFill>
                <a:schemeClr val="bg1"/>
              </a:solidFill>
            </a:endParaRPr>
          </a:p>
        </p:txBody>
      </p:sp>
      <p:sp>
        <p:nvSpPr>
          <p:cNvPr id="26" name="Rectangle 25">
            <a:extLst>
              <a:ext uri="{FF2B5EF4-FFF2-40B4-BE49-F238E27FC236}">
                <a16:creationId xmlns:a16="http://schemas.microsoft.com/office/drawing/2014/main" id="{1493341B-DBDA-4FDB-8F3F-524D68AE1F75}"/>
              </a:ext>
            </a:extLst>
          </p:cNvPr>
          <p:cNvSpPr/>
          <p:nvPr/>
        </p:nvSpPr>
        <p:spPr>
          <a:xfrm>
            <a:off x="2205214" y="657520"/>
            <a:ext cx="2011680" cy="548640"/>
          </a:xfrm>
          <a:prstGeom prst="rect">
            <a:avLst/>
          </a:prstGeom>
          <a:solidFill>
            <a:schemeClr val="accent5"/>
          </a:solidFill>
          <a:ln w="3175">
            <a:solidFill>
              <a:schemeClr val="tx1"/>
            </a:solid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t>Contractual Assistance</a:t>
            </a:r>
          </a:p>
        </p:txBody>
      </p:sp>
      <p:sp>
        <p:nvSpPr>
          <p:cNvPr id="21" name="Freeform: Shape 20">
            <a:extLst>
              <a:ext uri="{FF2B5EF4-FFF2-40B4-BE49-F238E27FC236}">
                <a16:creationId xmlns:a16="http://schemas.microsoft.com/office/drawing/2014/main" id="{3227D12D-F216-4730-A287-B67E6A38AFE7}"/>
              </a:ext>
            </a:extLst>
          </p:cNvPr>
          <p:cNvSpPr/>
          <p:nvPr/>
        </p:nvSpPr>
        <p:spPr>
          <a:xfrm>
            <a:off x="2205214" y="1235896"/>
            <a:ext cx="2011680" cy="1463040"/>
          </a:xfrm>
          <a:custGeom>
            <a:avLst/>
            <a:gdLst>
              <a:gd name="connsiteX0" fmla="*/ 0 w 1908110"/>
              <a:gd name="connsiteY0" fmla="*/ 0 h 2172385"/>
              <a:gd name="connsiteX1" fmla="*/ 1908110 w 1908110"/>
              <a:gd name="connsiteY1" fmla="*/ 0 h 2172385"/>
              <a:gd name="connsiteX2" fmla="*/ 1908110 w 1908110"/>
              <a:gd name="connsiteY2" fmla="*/ 2172385 h 2172385"/>
              <a:gd name="connsiteX3" fmla="*/ 0 w 1908110"/>
              <a:gd name="connsiteY3" fmla="*/ 2172385 h 2172385"/>
              <a:gd name="connsiteX4" fmla="*/ 0 w 1908110"/>
              <a:gd name="connsiteY4" fmla="*/ 0 h 2172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110" h="2172385">
                <a:moveTo>
                  <a:pt x="0" y="0"/>
                </a:moveTo>
                <a:lnTo>
                  <a:pt x="1908110" y="0"/>
                </a:lnTo>
                <a:lnTo>
                  <a:pt x="1908110" y="2172385"/>
                </a:lnTo>
                <a:lnTo>
                  <a:pt x="0" y="2172385"/>
                </a:lnTo>
                <a:lnTo>
                  <a:pt x="0" y="0"/>
                </a:lnTo>
                <a:close/>
              </a:path>
            </a:pathLst>
          </a:custGeom>
          <a:ln w="3175"/>
          <a:scene3d>
            <a:camera prst="orthographicFront"/>
            <a:lightRig rig="threePt" dir="t"/>
          </a:scene3d>
          <a:sp3d>
            <a:bevelT/>
          </a:sp3d>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200" kern="1200" dirty="0">
                <a:solidFill>
                  <a:srgbClr val="366388"/>
                </a:solidFill>
              </a:rPr>
              <a:t>Local control and flexibility of service</a:t>
            </a:r>
          </a:p>
          <a:p>
            <a:pPr marL="0" lvl="0" indent="0" algn="l" defTabSz="577850">
              <a:lnSpc>
                <a:spcPct val="90000"/>
              </a:lnSpc>
              <a:spcBef>
                <a:spcPct val="0"/>
              </a:spcBef>
              <a:spcAft>
                <a:spcPct val="35000"/>
              </a:spcAft>
              <a:buNone/>
            </a:pPr>
            <a:r>
              <a:rPr lang="en-US" sz="1200" kern="1200" dirty="0">
                <a:solidFill>
                  <a:srgbClr val="366388"/>
                </a:solidFill>
              </a:rPr>
              <a:t>Improves TMF capacity</a:t>
            </a:r>
          </a:p>
          <a:p>
            <a:pPr marL="0" lvl="0" indent="0" algn="l" defTabSz="577850">
              <a:lnSpc>
                <a:spcPct val="90000"/>
              </a:lnSpc>
              <a:spcBef>
                <a:spcPct val="0"/>
              </a:spcBef>
              <a:spcAft>
                <a:spcPct val="35000"/>
              </a:spcAft>
              <a:buNone/>
            </a:pPr>
            <a:r>
              <a:rPr lang="en-US" sz="1200" kern="1200" dirty="0">
                <a:solidFill>
                  <a:srgbClr val="366388"/>
                </a:solidFill>
              </a:rPr>
              <a:t>Solves challenges that informal partnerships cannot</a:t>
            </a:r>
          </a:p>
          <a:p>
            <a:pPr marL="0" lvl="0" indent="0" algn="l" defTabSz="577850">
              <a:lnSpc>
                <a:spcPct val="90000"/>
              </a:lnSpc>
              <a:spcBef>
                <a:spcPct val="0"/>
              </a:spcBef>
              <a:spcAft>
                <a:spcPct val="35000"/>
              </a:spcAft>
              <a:buNone/>
            </a:pPr>
            <a:r>
              <a:rPr lang="en-US" sz="1200" kern="1200" dirty="0">
                <a:solidFill>
                  <a:srgbClr val="366388"/>
                </a:solidFill>
              </a:rPr>
              <a:t>Binding contract leads to consistency and clarity</a:t>
            </a:r>
          </a:p>
        </p:txBody>
      </p:sp>
      <p:sp>
        <p:nvSpPr>
          <p:cNvPr id="11" name="TextBox 10">
            <a:extLst>
              <a:ext uri="{FF2B5EF4-FFF2-40B4-BE49-F238E27FC236}">
                <a16:creationId xmlns:a16="http://schemas.microsoft.com/office/drawing/2014/main" id="{4E7000A5-E514-4524-B8DD-B743140EEF3D}"/>
              </a:ext>
            </a:extLst>
          </p:cNvPr>
          <p:cNvSpPr txBox="1"/>
          <p:nvPr/>
        </p:nvSpPr>
        <p:spPr>
          <a:xfrm>
            <a:off x="2205214" y="2727549"/>
            <a:ext cx="2011680" cy="1737360"/>
          </a:xfrm>
          <a:prstGeom prst="rect">
            <a:avLst/>
          </a:prstGeom>
          <a:solidFill>
            <a:srgbClr val="366388"/>
          </a:solidFill>
          <a:ln w="3175"/>
          <a:scene3d>
            <a:camera prst="orthographicFront"/>
            <a:lightRig rig="threePt" dir="t"/>
          </a:scene3d>
          <a:sp3d>
            <a:bevel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defTabSz="577850">
              <a:lnSpc>
                <a:spcPct val="90000"/>
              </a:lnSpc>
              <a:spcBef>
                <a:spcPct val="0"/>
              </a:spcBef>
              <a:spcAft>
                <a:spcPct val="35000"/>
              </a:spcAft>
            </a:pPr>
            <a:r>
              <a:rPr lang="en-US" sz="1200" dirty="0">
                <a:solidFill>
                  <a:schemeClr val="bg1"/>
                </a:solidFill>
              </a:rPr>
              <a:t>Might not remedy all challenges</a:t>
            </a:r>
          </a:p>
          <a:p>
            <a:pPr lvl="0" defTabSz="577850">
              <a:lnSpc>
                <a:spcPct val="90000"/>
              </a:lnSpc>
              <a:spcBef>
                <a:spcPct val="0"/>
              </a:spcBef>
              <a:spcAft>
                <a:spcPct val="35000"/>
              </a:spcAft>
            </a:pPr>
            <a:r>
              <a:rPr lang="en-US" sz="1200" dirty="0">
                <a:solidFill>
                  <a:schemeClr val="bg1"/>
                </a:solidFill>
              </a:rPr>
              <a:t>Relies on the availability of service providers or neighboring water systems with the capacity to provide support</a:t>
            </a:r>
          </a:p>
        </p:txBody>
      </p:sp>
      <p:sp>
        <p:nvSpPr>
          <p:cNvPr id="27" name="Rectangle 26">
            <a:extLst>
              <a:ext uri="{FF2B5EF4-FFF2-40B4-BE49-F238E27FC236}">
                <a16:creationId xmlns:a16="http://schemas.microsoft.com/office/drawing/2014/main" id="{1264F69C-11A9-4152-8865-236569D0AB74}"/>
              </a:ext>
            </a:extLst>
          </p:cNvPr>
          <p:cNvSpPr/>
          <p:nvPr/>
        </p:nvSpPr>
        <p:spPr>
          <a:xfrm>
            <a:off x="4307888" y="657520"/>
            <a:ext cx="2011680" cy="548640"/>
          </a:xfrm>
          <a:prstGeom prst="rect">
            <a:avLst/>
          </a:prstGeom>
          <a:solidFill>
            <a:schemeClr val="accent4"/>
          </a:solidFill>
          <a:ln w="3175">
            <a:solidFill>
              <a:schemeClr val="tx1"/>
            </a:solid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t>Joint Power Agency</a:t>
            </a:r>
          </a:p>
        </p:txBody>
      </p:sp>
      <p:sp>
        <p:nvSpPr>
          <p:cNvPr id="23" name="Freeform: Shape 22">
            <a:extLst>
              <a:ext uri="{FF2B5EF4-FFF2-40B4-BE49-F238E27FC236}">
                <a16:creationId xmlns:a16="http://schemas.microsoft.com/office/drawing/2014/main" id="{CDB9CC8D-64BD-42D3-A758-A79F4353E9B4}"/>
              </a:ext>
            </a:extLst>
          </p:cNvPr>
          <p:cNvSpPr/>
          <p:nvPr/>
        </p:nvSpPr>
        <p:spPr>
          <a:xfrm>
            <a:off x="4307888" y="1235896"/>
            <a:ext cx="2011680" cy="1463040"/>
          </a:xfrm>
          <a:custGeom>
            <a:avLst/>
            <a:gdLst>
              <a:gd name="connsiteX0" fmla="*/ 0 w 1908110"/>
              <a:gd name="connsiteY0" fmla="*/ 0 h 2186910"/>
              <a:gd name="connsiteX1" fmla="*/ 1908110 w 1908110"/>
              <a:gd name="connsiteY1" fmla="*/ 0 h 2186910"/>
              <a:gd name="connsiteX2" fmla="*/ 1908110 w 1908110"/>
              <a:gd name="connsiteY2" fmla="*/ 2186910 h 2186910"/>
              <a:gd name="connsiteX3" fmla="*/ 0 w 1908110"/>
              <a:gd name="connsiteY3" fmla="*/ 2186910 h 2186910"/>
              <a:gd name="connsiteX4" fmla="*/ 0 w 1908110"/>
              <a:gd name="connsiteY4" fmla="*/ 0 h 2186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110" h="2186910">
                <a:moveTo>
                  <a:pt x="0" y="0"/>
                </a:moveTo>
                <a:lnTo>
                  <a:pt x="1908110" y="0"/>
                </a:lnTo>
                <a:lnTo>
                  <a:pt x="1908110" y="2186910"/>
                </a:lnTo>
                <a:lnTo>
                  <a:pt x="0" y="2186910"/>
                </a:lnTo>
                <a:lnTo>
                  <a:pt x="0" y="0"/>
                </a:lnTo>
                <a:close/>
              </a:path>
            </a:pathLst>
          </a:custGeom>
          <a:ln w="3175"/>
          <a:scene3d>
            <a:camera prst="orthographicFront"/>
            <a:lightRig rig="threePt" dir="t"/>
          </a:scene3d>
          <a:sp3d>
            <a:bevelT/>
          </a:sp3d>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200" kern="1200" dirty="0">
                <a:solidFill>
                  <a:srgbClr val="366388"/>
                </a:solidFill>
              </a:rPr>
              <a:t>Increases economies of scale and pool of technical and managerial expertise </a:t>
            </a:r>
          </a:p>
          <a:p>
            <a:pPr marL="0" lvl="0" indent="0" algn="l" defTabSz="577850">
              <a:lnSpc>
                <a:spcPct val="90000"/>
              </a:lnSpc>
              <a:spcBef>
                <a:spcPct val="0"/>
              </a:spcBef>
              <a:spcAft>
                <a:spcPct val="35000"/>
              </a:spcAft>
              <a:buNone/>
            </a:pPr>
            <a:r>
              <a:rPr lang="en-US" sz="1200" kern="1200" dirty="0">
                <a:solidFill>
                  <a:srgbClr val="366388"/>
                </a:solidFill>
              </a:rPr>
              <a:t>Might help lower or avoid increasing rates</a:t>
            </a:r>
          </a:p>
        </p:txBody>
      </p:sp>
      <p:sp>
        <p:nvSpPr>
          <p:cNvPr id="14" name="TextBox 13">
            <a:extLst>
              <a:ext uri="{FF2B5EF4-FFF2-40B4-BE49-F238E27FC236}">
                <a16:creationId xmlns:a16="http://schemas.microsoft.com/office/drawing/2014/main" id="{44BA9D04-05BA-4E35-8FDF-363516D18AB9}"/>
              </a:ext>
            </a:extLst>
          </p:cNvPr>
          <p:cNvSpPr txBox="1"/>
          <p:nvPr/>
        </p:nvSpPr>
        <p:spPr>
          <a:xfrm>
            <a:off x="4307888" y="2727549"/>
            <a:ext cx="2011680" cy="1737360"/>
          </a:xfrm>
          <a:prstGeom prst="rect">
            <a:avLst/>
          </a:prstGeom>
          <a:solidFill>
            <a:srgbClr val="366388"/>
          </a:solidFill>
          <a:ln w="3175"/>
          <a:scene3d>
            <a:camera prst="orthographicFront"/>
            <a:lightRig rig="threePt" dir="t"/>
          </a:scene3d>
          <a:sp3d>
            <a:bevel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lvl="0" defTabSz="577850">
              <a:lnSpc>
                <a:spcPct val="90000"/>
              </a:lnSpc>
              <a:spcBef>
                <a:spcPct val="0"/>
              </a:spcBef>
              <a:spcAft>
                <a:spcPct val="35000"/>
              </a:spcAft>
            </a:pPr>
            <a:r>
              <a:rPr lang="en-US" sz="1200" dirty="0">
                <a:solidFill>
                  <a:schemeClr val="bg1"/>
                </a:solidFill>
              </a:rPr>
              <a:t>Might require third-party facilitation which can be resource and time intensive</a:t>
            </a:r>
          </a:p>
          <a:p>
            <a:pPr lvl="0" defTabSz="577850">
              <a:lnSpc>
                <a:spcPct val="90000"/>
              </a:lnSpc>
              <a:spcBef>
                <a:spcPct val="0"/>
              </a:spcBef>
              <a:spcAft>
                <a:spcPct val="35000"/>
              </a:spcAft>
            </a:pPr>
            <a:r>
              <a:rPr lang="en-US" sz="1200" dirty="0">
                <a:solidFill>
                  <a:schemeClr val="bg1"/>
                </a:solidFill>
              </a:rPr>
              <a:t>Might be politically challenging</a:t>
            </a:r>
          </a:p>
          <a:p>
            <a:pPr lvl="0" defTabSz="577850">
              <a:lnSpc>
                <a:spcPct val="90000"/>
              </a:lnSpc>
              <a:spcBef>
                <a:spcPct val="0"/>
              </a:spcBef>
              <a:spcAft>
                <a:spcPct val="35000"/>
              </a:spcAft>
            </a:pPr>
            <a:r>
              <a:rPr lang="en-US" sz="1200" dirty="0">
                <a:solidFill>
                  <a:schemeClr val="bg1"/>
                </a:solidFill>
              </a:rPr>
              <a:t>Water systems and communities might fear a loss of local control</a:t>
            </a:r>
          </a:p>
        </p:txBody>
      </p:sp>
      <p:sp>
        <p:nvSpPr>
          <p:cNvPr id="28" name="Rectangle 27">
            <a:extLst>
              <a:ext uri="{FF2B5EF4-FFF2-40B4-BE49-F238E27FC236}">
                <a16:creationId xmlns:a16="http://schemas.microsoft.com/office/drawing/2014/main" id="{8CDB2A5E-C863-4C9D-B221-6F1F26790666}"/>
              </a:ext>
            </a:extLst>
          </p:cNvPr>
          <p:cNvSpPr/>
          <p:nvPr/>
        </p:nvSpPr>
        <p:spPr>
          <a:xfrm>
            <a:off x="6410562" y="657520"/>
            <a:ext cx="2011680" cy="548640"/>
          </a:xfrm>
          <a:prstGeom prst="rect">
            <a:avLst/>
          </a:prstGeom>
          <a:solidFill>
            <a:schemeClr val="accent3"/>
          </a:solidFill>
          <a:ln w="3175">
            <a:solidFill>
              <a:schemeClr val="tx1"/>
            </a:solid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t>Ownership Transfer</a:t>
            </a:r>
          </a:p>
        </p:txBody>
      </p:sp>
      <p:sp>
        <p:nvSpPr>
          <p:cNvPr id="25" name="Freeform: Shape 24">
            <a:extLst>
              <a:ext uri="{FF2B5EF4-FFF2-40B4-BE49-F238E27FC236}">
                <a16:creationId xmlns:a16="http://schemas.microsoft.com/office/drawing/2014/main" id="{A43F167E-BD03-45EC-9989-1B7BE10E444A}"/>
              </a:ext>
            </a:extLst>
          </p:cNvPr>
          <p:cNvSpPr/>
          <p:nvPr/>
        </p:nvSpPr>
        <p:spPr>
          <a:xfrm>
            <a:off x="6410562" y="1235896"/>
            <a:ext cx="2011680" cy="1463040"/>
          </a:xfrm>
          <a:custGeom>
            <a:avLst/>
            <a:gdLst>
              <a:gd name="connsiteX0" fmla="*/ 0 w 1925494"/>
              <a:gd name="connsiteY0" fmla="*/ 0 h 2212543"/>
              <a:gd name="connsiteX1" fmla="*/ 1925494 w 1925494"/>
              <a:gd name="connsiteY1" fmla="*/ 0 h 2212543"/>
              <a:gd name="connsiteX2" fmla="*/ 1925494 w 1925494"/>
              <a:gd name="connsiteY2" fmla="*/ 2212543 h 2212543"/>
              <a:gd name="connsiteX3" fmla="*/ 0 w 1925494"/>
              <a:gd name="connsiteY3" fmla="*/ 2212543 h 2212543"/>
              <a:gd name="connsiteX4" fmla="*/ 0 w 1925494"/>
              <a:gd name="connsiteY4" fmla="*/ 0 h 2212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494" h="2212543">
                <a:moveTo>
                  <a:pt x="0" y="0"/>
                </a:moveTo>
                <a:lnTo>
                  <a:pt x="1925494" y="0"/>
                </a:lnTo>
                <a:lnTo>
                  <a:pt x="1925494" y="2212543"/>
                </a:lnTo>
                <a:lnTo>
                  <a:pt x="0" y="2212543"/>
                </a:lnTo>
                <a:lnTo>
                  <a:pt x="0" y="0"/>
                </a:lnTo>
                <a:close/>
              </a:path>
            </a:pathLst>
          </a:custGeom>
          <a:ln w="3175"/>
          <a:scene3d>
            <a:camera prst="orthographicFront"/>
            <a:lightRig rig="threePt" dir="t"/>
          </a:scene3d>
          <a:sp3d>
            <a:bevelT/>
          </a:sp3d>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200" kern="1200" dirty="0">
                <a:solidFill>
                  <a:srgbClr val="366388"/>
                </a:solidFill>
              </a:rPr>
              <a:t>Increases access to capital, eligibility for public funding, and other incentives</a:t>
            </a:r>
          </a:p>
          <a:p>
            <a:pPr marL="0" lvl="0" indent="0" algn="l" defTabSz="577850">
              <a:lnSpc>
                <a:spcPct val="90000"/>
              </a:lnSpc>
              <a:spcBef>
                <a:spcPct val="0"/>
              </a:spcBef>
              <a:spcAft>
                <a:spcPct val="35000"/>
              </a:spcAft>
              <a:buNone/>
            </a:pPr>
            <a:r>
              <a:rPr lang="en-US" sz="1200" kern="1200" dirty="0">
                <a:solidFill>
                  <a:srgbClr val="366388"/>
                </a:solidFill>
              </a:rPr>
              <a:t>Can address severe problems</a:t>
            </a:r>
          </a:p>
          <a:p>
            <a:pPr marL="0" lvl="0" indent="0" algn="l" defTabSz="577850">
              <a:lnSpc>
                <a:spcPct val="90000"/>
              </a:lnSpc>
              <a:spcBef>
                <a:spcPct val="0"/>
              </a:spcBef>
              <a:spcAft>
                <a:spcPct val="35000"/>
              </a:spcAft>
              <a:buNone/>
            </a:pPr>
            <a:r>
              <a:rPr lang="en-US" sz="1200" kern="1200" dirty="0">
                <a:solidFill>
                  <a:srgbClr val="366388"/>
                </a:solidFill>
              </a:rPr>
              <a:t>Increases level of TMF capacity</a:t>
            </a:r>
          </a:p>
          <a:p>
            <a:pPr marL="0" lvl="0" indent="0" algn="l" defTabSz="577850">
              <a:lnSpc>
                <a:spcPct val="90000"/>
              </a:lnSpc>
              <a:spcBef>
                <a:spcPct val="0"/>
              </a:spcBef>
              <a:spcAft>
                <a:spcPct val="35000"/>
              </a:spcAft>
              <a:buNone/>
            </a:pPr>
            <a:r>
              <a:rPr lang="en-US" sz="1200" kern="1200" dirty="0">
                <a:solidFill>
                  <a:srgbClr val="366388"/>
                </a:solidFill>
              </a:rPr>
              <a:t>Increases economies of scale</a:t>
            </a:r>
          </a:p>
        </p:txBody>
      </p:sp>
      <p:sp>
        <p:nvSpPr>
          <p:cNvPr id="17" name="TextBox 16">
            <a:extLst>
              <a:ext uri="{FF2B5EF4-FFF2-40B4-BE49-F238E27FC236}">
                <a16:creationId xmlns:a16="http://schemas.microsoft.com/office/drawing/2014/main" id="{6F255FC8-4FBB-4CAC-8DE1-1D6A097FADDF}"/>
              </a:ext>
            </a:extLst>
          </p:cNvPr>
          <p:cNvSpPr txBox="1"/>
          <p:nvPr/>
        </p:nvSpPr>
        <p:spPr>
          <a:xfrm>
            <a:off x="6410562" y="2727549"/>
            <a:ext cx="2011680" cy="1737360"/>
          </a:xfrm>
          <a:prstGeom prst="rect">
            <a:avLst/>
          </a:prstGeom>
          <a:solidFill>
            <a:srgbClr val="366388"/>
          </a:solidFill>
          <a:ln w="3175"/>
          <a:scene3d>
            <a:camera prst="orthographicFront"/>
            <a:lightRig rig="threePt" dir="t"/>
          </a:scene3d>
          <a:sp3d>
            <a:bevel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lvl="0" defTabSz="577850">
              <a:lnSpc>
                <a:spcPct val="90000"/>
              </a:lnSpc>
              <a:spcBef>
                <a:spcPct val="0"/>
              </a:spcBef>
              <a:spcAft>
                <a:spcPct val="35000"/>
              </a:spcAft>
            </a:pPr>
            <a:r>
              <a:rPr lang="en-US" sz="1100" dirty="0">
                <a:solidFill>
                  <a:schemeClr val="bg1"/>
                </a:solidFill>
              </a:rPr>
              <a:t>Formation or transfer can be complicated</a:t>
            </a:r>
          </a:p>
          <a:p>
            <a:pPr lvl="0" defTabSz="577850">
              <a:lnSpc>
                <a:spcPct val="90000"/>
              </a:lnSpc>
              <a:spcBef>
                <a:spcPct val="0"/>
              </a:spcBef>
              <a:spcAft>
                <a:spcPct val="35000"/>
              </a:spcAft>
            </a:pPr>
            <a:r>
              <a:rPr lang="en-US" sz="1100" dirty="0">
                <a:solidFill>
                  <a:schemeClr val="bg1"/>
                </a:solidFill>
              </a:rPr>
              <a:t>Compensation for acquisitions might not cover uncertain costs</a:t>
            </a:r>
          </a:p>
          <a:p>
            <a:pPr lvl="0" defTabSz="577850">
              <a:lnSpc>
                <a:spcPct val="90000"/>
              </a:lnSpc>
              <a:spcBef>
                <a:spcPct val="0"/>
              </a:spcBef>
              <a:spcAft>
                <a:spcPct val="35000"/>
              </a:spcAft>
            </a:pPr>
            <a:r>
              <a:rPr lang="en-US" sz="1100" dirty="0">
                <a:solidFill>
                  <a:schemeClr val="bg1"/>
                </a:solidFill>
              </a:rPr>
              <a:t>Might fear a loss of local control</a:t>
            </a:r>
          </a:p>
          <a:p>
            <a:pPr lvl="0" defTabSz="577850">
              <a:lnSpc>
                <a:spcPct val="90000"/>
              </a:lnSpc>
              <a:spcBef>
                <a:spcPct val="0"/>
              </a:spcBef>
              <a:spcAft>
                <a:spcPct val="35000"/>
              </a:spcAft>
            </a:pPr>
            <a:r>
              <a:rPr lang="en-US" sz="1100" dirty="0">
                <a:solidFill>
                  <a:schemeClr val="bg1"/>
                </a:solidFill>
              </a:rPr>
              <a:t>Relies on a water system being willing to receive another water system</a:t>
            </a:r>
          </a:p>
        </p:txBody>
      </p:sp>
      <p:sp>
        <p:nvSpPr>
          <p:cNvPr id="2" name="Slide Number Placeholder 1">
            <a:extLst>
              <a:ext uri="{FF2B5EF4-FFF2-40B4-BE49-F238E27FC236}">
                <a16:creationId xmlns:a16="http://schemas.microsoft.com/office/drawing/2014/main" id="{939A46ED-7C70-411B-8938-3A15330860ED}"/>
              </a:ext>
            </a:extLst>
          </p:cNvPr>
          <p:cNvSpPr>
            <a:spLocks noGrp="1"/>
          </p:cNvSpPr>
          <p:nvPr>
            <p:ph type="sldNum" sz="quarter" idx="10"/>
          </p:nvPr>
        </p:nvSpPr>
        <p:spPr>
          <a:ln w="3175">
            <a:noFill/>
          </a:ln>
        </p:spPr>
        <p:txBody>
          <a:bodyPr/>
          <a:lstStyle/>
          <a:p>
            <a:fld id="{6BD89BB1-B564-4AC0-B20C-E0360F9EEF2A}" type="slidenum">
              <a:rPr lang="en-US" smtClean="0">
                <a:solidFill>
                  <a:schemeClr val="bg1">
                    <a:lumMod val="85000"/>
                  </a:schemeClr>
                </a:solidFill>
              </a:rPr>
              <a:pPr/>
              <a:t>19</a:t>
            </a:fld>
            <a:endParaRPr lang="en-US" dirty="0">
              <a:solidFill>
                <a:schemeClr val="bg1">
                  <a:lumMod val="85000"/>
                </a:schemeClr>
              </a:solidFill>
            </a:endParaRPr>
          </a:p>
        </p:txBody>
      </p:sp>
    </p:spTree>
    <p:extLst>
      <p:ext uri="{BB962C8B-B14F-4D97-AF65-F5344CB8AC3E}">
        <p14:creationId xmlns:p14="http://schemas.microsoft.com/office/powerpoint/2010/main" val="23390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animBg="1"/>
      <p:bldP spid="21" grpId="0" animBg="1"/>
      <p:bldP spid="11" grpId="0" animBg="1"/>
      <p:bldP spid="23" grpId="0" animBg="1"/>
      <p:bldP spid="14" grpId="0" animBg="1"/>
      <p:bldP spid="25"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D2FC-7927-48EF-B322-158ADF217F33}"/>
              </a:ext>
            </a:extLst>
          </p:cNvPr>
          <p:cNvSpPr>
            <a:spLocks noGrp="1"/>
          </p:cNvSpPr>
          <p:nvPr>
            <p:ph type="title" idx="4294967295"/>
          </p:nvPr>
        </p:nvSpPr>
        <p:spPr>
          <a:xfrm>
            <a:off x="914400" y="131700"/>
            <a:ext cx="7452360" cy="758952"/>
          </a:xfrm>
        </p:spPr>
        <p:txBody>
          <a:bodyPr/>
          <a:lstStyle/>
          <a:p>
            <a:r>
              <a:rPr lang="en-US" b="1" dirty="0"/>
              <a:t>Purpose for Today</a:t>
            </a:r>
          </a:p>
        </p:txBody>
      </p:sp>
      <p:pic>
        <p:nvPicPr>
          <p:cNvPr id="5" name="Graphic 4">
            <a:extLst>
              <a:ext uri="{FF2B5EF4-FFF2-40B4-BE49-F238E27FC236}">
                <a16:creationId xmlns:a16="http://schemas.microsoft.com/office/drawing/2014/main" id="{DDCF0152-902A-44F9-AE54-F98A36A5E9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2434" y="131700"/>
            <a:ext cx="1367166" cy="1367166"/>
          </a:xfrm>
          <a:prstGeom prst="rect">
            <a:avLst/>
          </a:prstGeom>
        </p:spPr>
      </p:pic>
      <p:sp>
        <p:nvSpPr>
          <p:cNvPr id="10" name="Content Placeholder 2">
            <a:extLst>
              <a:ext uri="{FF2B5EF4-FFF2-40B4-BE49-F238E27FC236}">
                <a16:creationId xmlns:a16="http://schemas.microsoft.com/office/drawing/2014/main" id="{1CD575EB-0400-4A51-BE7E-EEF7B37083E7}"/>
              </a:ext>
            </a:extLst>
          </p:cNvPr>
          <p:cNvSpPr txBox="1">
            <a:spLocks/>
          </p:cNvSpPr>
          <p:nvPr/>
        </p:nvSpPr>
        <p:spPr>
          <a:xfrm>
            <a:off x="914400" y="1047749"/>
            <a:ext cx="5948034" cy="358457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spc="40" baseline="0">
                <a:solidFill>
                  <a:schemeClr val="tx2"/>
                </a:solidFill>
                <a:latin typeface="+mn-lt"/>
                <a:ea typeface="+mn-ea"/>
                <a:cs typeface="+mn-cs"/>
              </a:defRPr>
            </a:lvl1pPr>
            <a:lvl2pPr marL="230188"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512763"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2000" kern="1200">
                <a:solidFill>
                  <a:schemeClr val="tx2"/>
                </a:solidFill>
                <a:latin typeface="+mn-lt"/>
                <a:ea typeface="+mn-ea"/>
                <a:cs typeface="+mn-cs"/>
              </a:defRPr>
            </a:lvl3pPr>
            <a:lvl4pPr marL="803275" indent="-228600" algn="l" defTabSz="914400" rtl="0" eaLnBrk="1" latinLnBrk="0" hangingPunct="1">
              <a:lnSpc>
                <a:spcPct val="90000"/>
              </a:lnSpc>
              <a:spcBef>
                <a:spcPts val="500"/>
              </a:spcBef>
              <a:buSzPct val="85000"/>
              <a:buFont typeface="Wingdings" panose="05000000000000000000" pitchFamily="2" charset="2"/>
              <a:buChar char="§"/>
              <a:defRPr sz="2000" kern="1200">
                <a:solidFill>
                  <a:schemeClr val="tx2"/>
                </a:solidFill>
                <a:latin typeface="+mn-lt"/>
                <a:ea typeface="+mn-ea"/>
                <a:cs typeface="+mn-cs"/>
              </a:defRPr>
            </a:lvl4pPr>
            <a:lvl5pPr marL="1144588" indent="-228600" algn="l" defTabSz="914400" rtl="0" eaLnBrk="1" latinLnBrk="0" hangingPunct="1">
              <a:lnSpc>
                <a:spcPct val="90000"/>
              </a:lnSpc>
              <a:spcBef>
                <a:spcPts val="500"/>
              </a:spcBef>
              <a:buSzPct val="85000"/>
              <a:buFont typeface="Courier New" panose="02070309020205020404" pitchFamily="49" charset="0"/>
              <a:buChar char="o"/>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You may have been invited to attend today because:</a:t>
            </a:r>
          </a:p>
          <a:p>
            <a:pPr lvl="1"/>
            <a:r>
              <a:rPr lang="en-US" dirty="0"/>
              <a:t>Your water system, or water systems in your community, might benefit from water system partnerships</a:t>
            </a:r>
          </a:p>
          <a:p>
            <a:pPr lvl="1"/>
            <a:r>
              <a:rPr lang="en-US" dirty="0"/>
              <a:t>You might help interested water systems form partnerships</a:t>
            </a:r>
          </a:p>
          <a:p>
            <a:pPr lvl="1"/>
            <a:r>
              <a:rPr lang="en-US" dirty="0"/>
              <a:t>You might be interested in learning how partnerships could help your community at large</a:t>
            </a:r>
          </a:p>
        </p:txBody>
      </p:sp>
      <p:sp>
        <p:nvSpPr>
          <p:cNvPr id="4" name="Slide Number Placeholder 3">
            <a:extLst>
              <a:ext uri="{FF2B5EF4-FFF2-40B4-BE49-F238E27FC236}">
                <a16:creationId xmlns:a16="http://schemas.microsoft.com/office/drawing/2014/main" id="{8A4F224C-E5AB-4805-9261-1FF8FBFFD33D}"/>
              </a:ext>
            </a:extLst>
          </p:cNvPr>
          <p:cNvSpPr>
            <a:spLocks noGrp="1"/>
          </p:cNvSpPr>
          <p:nvPr>
            <p:ph type="sldNum" sz="quarter" idx="10"/>
          </p:nvPr>
        </p:nvSpPr>
        <p:spPr/>
        <p:txBody>
          <a:bodyPr/>
          <a:lstStyle/>
          <a:p>
            <a:fld id="{6BD89BB1-B564-4AC0-B20C-E0360F9EEF2A}" type="slidenum">
              <a:rPr lang="en-US" smtClean="0"/>
              <a:pPr/>
              <a:t>2</a:t>
            </a:fld>
            <a:endParaRPr lang="en-US" dirty="0"/>
          </a:p>
        </p:txBody>
      </p:sp>
    </p:spTree>
    <p:extLst>
      <p:ext uri="{BB962C8B-B14F-4D97-AF65-F5344CB8AC3E}">
        <p14:creationId xmlns:p14="http://schemas.microsoft.com/office/powerpoint/2010/main" val="4225097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250">
            <a:extLst>
              <a:ext uri="{FF2B5EF4-FFF2-40B4-BE49-F238E27FC236}">
                <a16:creationId xmlns:a16="http://schemas.microsoft.com/office/drawing/2014/main" id="{EE1DD915-BD5F-4B73-8789-B3F56BE1D435}"/>
              </a:ext>
              <a:ext uri="{C183D7F6-B498-43B3-948B-1728B52AA6E4}">
                <adec:decorative xmlns:adec="http://schemas.microsoft.com/office/drawing/2017/decorative" val="1"/>
              </a:ext>
            </a:extLst>
          </p:cNvPr>
          <p:cNvSpPr>
            <a:spLocks/>
          </p:cNvSpPr>
          <p:nvPr/>
        </p:nvSpPr>
        <p:spPr bwMode="auto">
          <a:xfrm>
            <a:off x="212253" y="3136900"/>
            <a:ext cx="225425" cy="0"/>
          </a:xfrm>
          <a:custGeom>
            <a:avLst/>
            <a:gdLst>
              <a:gd name="T0" fmla="*/ 0 w 142"/>
              <a:gd name="T1" fmla="*/ 142 w 142"/>
              <a:gd name="T2" fmla="*/ 0 w 142"/>
            </a:gdLst>
            <a:ahLst/>
            <a:cxnLst>
              <a:cxn ang="0">
                <a:pos x="T0" y="0"/>
              </a:cxn>
              <a:cxn ang="0">
                <a:pos x="T1" y="0"/>
              </a:cxn>
              <a:cxn ang="0">
                <a:pos x="T2" y="0"/>
              </a:cxn>
            </a:cxnLst>
            <a:rect l="0" t="0" r="r" b="b"/>
            <a:pathLst>
              <a:path w="142">
                <a:moveTo>
                  <a:pt x="0" y="0"/>
                </a:moveTo>
                <a:lnTo>
                  <a:pt x="142" y="0"/>
                </a:lnTo>
                <a:lnTo>
                  <a:pt x="0" y="0"/>
                </a:lnTo>
                <a:close/>
              </a:path>
            </a:pathLst>
          </a:custGeom>
          <a:solidFill>
            <a:srgbClr val="599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Line 251">
            <a:extLst>
              <a:ext uri="{FF2B5EF4-FFF2-40B4-BE49-F238E27FC236}">
                <a16:creationId xmlns:a16="http://schemas.microsoft.com/office/drawing/2014/main" id="{874D20B0-632B-48E6-916A-4DEB5BEB8A63}"/>
              </a:ext>
              <a:ext uri="{C183D7F6-B498-43B3-948B-1728B52AA6E4}">
                <adec:decorative xmlns:adec="http://schemas.microsoft.com/office/drawing/2017/decorative" val="1"/>
              </a:ext>
            </a:extLst>
          </p:cNvPr>
          <p:cNvSpPr>
            <a:spLocks noChangeShapeType="1"/>
          </p:cNvSpPr>
          <p:nvPr/>
        </p:nvSpPr>
        <p:spPr bwMode="auto">
          <a:xfrm>
            <a:off x="212253" y="3136900"/>
            <a:ext cx="2254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0" name="Freeform 396">
            <a:extLst>
              <a:ext uri="{FF2B5EF4-FFF2-40B4-BE49-F238E27FC236}">
                <a16:creationId xmlns:a16="http://schemas.microsoft.com/office/drawing/2014/main" id="{0544FE08-ACEB-427F-B057-5243DF934942}"/>
              </a:ext>
              <a:ext uri="{C183D7F6-B498-43B3-948B-1728B52AA6E4}">
                <adec:decorative xmlns:adec="http://schemas.microsoft.com/office/drawing/2017/decorative" val="1"/>
              </a:ext>
            </a:extLst>
          </p:cNvPr>
          <p:cNvSpPr>
            <a:spLocks/>
          </p:cNvSpPr>
          <p:nvPr/>
        </p:nvSpPr>
        <p:spPr bwMode="auto">
          <a:xfrm>
            <a:off x="6060603" y="893763"/>
            <a:ext cx="225425" cy="0"/>
          </a:xfrm>
          <a:custGeom>
            <a:avLst/>
            <a:gdLst>
              <a:gd name="T0" fmla="*/ 0 w 142"/>
              <a:gd name="T1" fmla="*/ 142 w 142"/>
              <a:gd name="T2" fmla="*/ 0 w 142"/>
            </a:gdLst>
            <a:ahLst/>
            <a:cxnLst>
              <a:cxn ang="0">
                <a:pos x="T0" y="0"/>
              </a:cxn>
              <a:cxn ang="0">
                <a:pos x="T1" y="0"/>
              </a:cxn>
              <a:cxn ang="0">
                <a:pos x="T2" y="0"/>
              </a:cxn>
            </a:cxnLst>
            <a:rect l="0" t="0" r="r" b="b"/>
            <a:pathLst>
              <a:path w="142">
                <a:moveTo>
                  <a:pt x="0" y="0"/>
                </a:moveTo>
                <a:lnTo>
                  <a:pt x="142" y="0"/>
                </a:lnTo>
                <a:lnTo>
                  <a:pt x="0" y="0"/>
                </a:ln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1" name="Line 397">
            <a:extLst>
              <a:ext uri="{FF2B5EF4-FFF2-40B4-BE49-F238E27FC236}">
                <a16:creationId xmlns:a16="http://schemas.microsoft.com/office/drawing/2014/main" id="{CAA559C2-E29B-44B5-9306-C346963A04A3}"/>
              </a:ext>
              <a:ext uri="{C183D7F6-B498-43B3-948B-1728B52AA6E4}">
                <adec:decorative xmlns:adec="http://schemas.microsoft.com/office/drawing/2017/decorative" val="1"/>
              </a:ext>
            </a:extLst>
          </p:cNvPr>
          <p:cNvSpPr>
            <a:spLocks noChangeShapeType="1"/>
          </p:cNvSpPr>
          <p:nvPr/>
        </p:nvSpPr>
        <p:spPr bwMode="auto">
          <a:xfrm>
            <a:off x="6060603" y="893763"/>
            <a:ext cx="2254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2" name="Rectangle 398">
            <a:extLst>
              <a:ext uri="{FF2B5EF4-FFF2-40B4-BE49-F238E27FC236}">
                <a16:creationId xmlns:a16="http://schemas.microsoft.com/office/drawing/2014/main" id="{E3220555-BA07-4AB4-8824-FB1CE6A81813}"/>
              </a:ext>
              <a:ext uri="{C183D7F6-B498-43B3-948B-1728B52AA6E4}">
                <adec:decorative xmlns:adec="http://schemas.microsoft.com/office/drawing/2017/decorative" val="1"/>
              </a:ext>
            </a:extLst>
          </p:cNvPr>
          <p:cNvSpPr>
            <a:spLocks noChangeArrowheads="1"/>
          </p:cNvSpPr>
          <p:nvPr/>
        </p:nvSpPr>
        <p:spPr bwMode="auto">
          <a:xfrm>
            <a:off x="6060603" y="887413"/>
            <a:ext cx="225425" cy="12700"/>
          </a:xfrm>
          <a:prstGeom prst="rect">
            <a:avLst/>
          </a:prstGeom>
          <a:solidFill>
            <a:srgbClr val="3465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3" name="Freeform 399">
            <a:extLst>
              <a:ext uri="{FF2B5EF4-FFF2-40B4-BE49-F238E27FC236}">
                <a16:creationId xmlns:a16="http://schemas.microsoft.com/office/drawing/2014/main" id="{AA4B68E2-60AD-43F3-BFD0-6DF2BEA3DEE4}"/>
              </a:ext>
              <a:ext uri="{C183D7F6-B498-43B3-948B-1728B52AA6E4}">
                <adec:decorative xmlns:adec="http://schemas.microsoft.com/office/drawing/2017/decorative" val="1"/>
              </a:ext>
            </a:extLst>
          </p:cNvPr>
          <p:cNvSpPr>
            <a:spLocks/>
          </p:cNvSpPr>
          <p:nvPr/>
        </p:nvSpPr>
        <p:spPr bwMode="auto">
          <a:xfrm>
            <a:off x="6060603" y="887413"/>
            <a:ext cx="225425" cy="12700"/>
          </a:xfrm>
          <a:custGeom>
            <a:avLst/>
            <a:gdLst>
              <a:gd name="T0" fmla="*/ 0 w 142"/>
              <a:gd name="T1" fmla="*/ 8 h 8"/>
              <a:gd name="T2" fmla="*/ 142 w 142"/>
              <a:gd name="T3" fmla="*/ 8 h 8"/>
              <a:gd name="T4" fmla="*/ 142 w 142"/>
              <a:gd name="T5" fmla="*/ 0 h 8"/>
              <a:gd name="T6" fmla="*/ 0 w 142"/>
              <a:gd name="T7" fmla="*/ 0 h 8"/>
            </a:gdLst>
            <a:ahLst/>
            <a:cxnLst>
              <a:cxn ang="0">
                <a:pos x="T0" y="T1"/>
              </a:cxn>
              <a:cxn ang="0">
                <a:pos x="T2" y="T3"/>
              </a:cxn>
              <a:cxn ang="0">
                <a:pos x="T4" y="T5"/>
              </a:cxn>
              <a:cxn ang="0">
                <a:pos x="T6" y="T7"/>
              </a:cxn>
            </a:cxnLst>
            <a:rect l="0" t="0" r="r" b="b"/>
            <a:pathLst>
              <a:path w="142" h="8">
                <a:moveTo>
                  <a:pt x="0" y="8"/>
                </a:moveTo>
                <a:lnTo>
                  <a:pt x="142" y="8"/>
                </a:lnTo>
                <a:lnTo>
                  <a:pt x="14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DF10087B-CB18-400D-8303-BEEB08BA7586}"/>
              </a:ext>
            </a:extLst>
          </p:cNvPr>
          <p:cNvSpPr>
            <a:spLocks noGrp="1"/>
          </p:cNvSpPr>
          <p:nvPr>
            <p:ph type="title"/>
          </p:nvPr>
        </p:nvSpPr>
        <p:spPr>
          <a:ln>
            <a:noFill/>
          </a:ln>
        </p:spPr>
        <p:txBody>
          <a:bodyPr>
            <a:noAutofit/>
          </a:bodyPr>
          <a:lstStyle/>
          <a:p>
            <a:r>
              <a:rPr lang="en-US" sz="2800" b="1" dirty="0">
                <a:solidFill>
                  <a:schemeClr val="accent1"/>
                </a:solidFill>
              </a:rPr>
              <a:t>4.</a:t>
            </a:r>
            <a:r>
              <a:rPr lang="en-US" sz="2800" b="1" dirty="0"/>
              <a:t> Understand your Champions, Allies, and Stakeholders</a:t>
            </a:r>
          </a:p>
        </p:txBody>
      </p:sp>
      <p:grpSp>
        <p:nvGrpSpPr>
          <p:cNvPr id="12" name="Group 11" descr="A graphic with three concentric circles detailing how stakeholder envelope allies which envelop champions. Stakeholders are customers and other groups who may be impacted by the pursuance of the partnership. Allies are organizations or individuals with an interest in the partnership's success. Champions are a trusted community member who believes in the partnership and keeps momentum going from start to finish. ">
            <a:extLst>
              <a:ext uri="{FF2B5EF4-FFF2-40B4-BE49-F238E27FC236}">
                <a16:creationId xmlns:a16="http://schemas.microsoft.com/office/drawing/2014/main" id="{77D62AB6-B371-4F54-852B-6E067897F230}"/>
              </a:ext>
            </a:extLst>
          </p:cNvPr>
          <p:cNvGrpSpPr/>
          <p:nvPr/>
        </p:nvGrpSpPr>
        <p:grpSpPr>
          <a:xfrm>
            <a:off x="730349" y="520488"/>
            <a:ext cx="8341084" cy="4132614"/>
            <a:chOff x="511950" y="298065"/>
            <a:chExt cx="8341084" cy="4132614"/>
          </a:xfrm>
        </p:grpSpPr>
        <p:sp>
          <p:nvSpPr>
            <p:cNvPr id="13" name="Freeform 253">
              <a:extLst>
                <a:ext uri="{FF2B5EF4-FFF2-40B4-BE49-F238E27FC236}">
                  <a16:creationId xmlns:a16="http://schemas.microsoft.com/office/drawing/2014/main" id="{02B8654B-9628-4863-A398-9FC6F3F311C1}"/>
                </a:ext>
              </a:extLst>
            </p:cNvPr>
            <p:cNvSpPr>
              <a:spLocks/>
            </p:cNvSpPr>
            <p:nvPr/>
          </p:nvSpPr>
          <p:spPr bwMode="auto">
            <a:xfrm>
              <a:off x="1848195" y="3993219"/>
              <a:ext cx="225425" cy="12700"/>
            </a:xfrm>
            <a:custGeom>
              <a:avLst/>
              <a:gdLst>
                <a:gd name="T0" fmla="*/ 0 w 142"/>
                <a:gd name="T1" fmla="*/ 8 h 8"/>
                <a:gd name="T2" fmla="*/ 142 w 142"/>
                <a:gd name="T3" fmla="*/ 8 h 8"/>
                <a:gd name="T4" fmla="*/ 142 w 142"/>
                <a:gd name="T5" fmla="*/ 0 h 8"/>
                <a:gd name="T6" fmla="*/ 0 w 142"/>
                <a:gd name="T7" fmla="*/ 0 h 8"/>
              </a:gdLst>
              <a:ahLst/>
              <a:cxnLst>
                <a:cxn ang="0">
                  <a:pos x="T0" y="T1"/>
                </a:cxn>
                <a:cxn ang="0">
                  <a:pos x="T2" y="T3"/>
                </a:cxn>
                <a:cxn ang="0">
                  <a:pos x="T4" y="T5"/>
                </a:cxn>
                <a:cxn ang="0">
                  <a:pos x="T6" y="T7"/>
                </a:cxn>
              </a:cxnLst>
              <a:rect l="0" t="0" r="r" b="b"/>
              <a:pathLst>
                <a:path w="142" h="8">
                  <a:moveTo>
                    <a:pt x="0" y="8"/>
                  </a:moveTo>
                  <a:lnTo>
                    <a:pt x="142" y="8"/>
                  </a:lnTo>
                  <a:lnTo>
                    <a:pt x="14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249">
              <a:extLst>
                <a:ext uri="{FF2B5EF4-FFF2-40B4-BE49-F238E27FC236}">
                  <a16:creationId xmlns:a16="http://schemas.microsoft.com/office/drawing/2014/main" id="{B4289EC9-6F81-41E5-9ECE-F1BDF6CB9F57}"/>
                </a:ext>
              </a:extLst>
            </p:cNvPr>
            <p:cNvSpPr>
              <a:spLocks noEditPoints="1"/>
            </p:cNvSpPr>
            <p:nvPr/>
          </p:nvSpPr>
          <p:spPr bwMode="auto">
            <a:xfrm>
              <a:off x="1242749" y="2535647"/>
              <a:ext cx="454025" cy="317500"/>
            </a:xfrm>
            <a:custGeom>
              <a:avLst/>
              <a:gdLst>
                <a:gd name="T0" fmla="*/ 143 w 143"/>
                <a:gd name="T1" fmla="*/ 53 h 100"/>
                <a:gd name="T2" fmla="*/ 130 w 143"/>
                <a:gd name="T3" fmla="*/ 62 h 100"/>
                <a:gd name="T4" fmla="*/ 121 w 143"/>
                <a:gd name="T5" fmla="*/ 56 h 100"/>
                <a:gd name="T6" fmla="*/ 112 w 143"/>
                <a:gd name="T7" fmla="*/ 62 h 100"/>
                <a:gd name="T8" fmla="*/ 104 w 143"/>
                <a:gd name="T9" fmla="*/ 69 h 100"/>
                <a:gd name="T10" fmla="*/ 91 w 143"/>
                <a:gd name="T11" fmla="*/ 79 h 100"/>
                <a:gd name="T12" fmla="*/ 86 w 143"/>
                <a:gd name="T13" fmla="*/ 87 h 100"/>
                <a:gd name="T14" fmla="*/ 76 w 143"/>
                <a:gd name="T15" fmla="*/ 90 h 100"/>
                <a:gd name="T16" fmla="*/ 32 w 143"/>
                <a:gd name="T17" fmla="*/ 76 h 100"/>
                <a:gd name="T18" fmla="*/ 21 w 143"/>
                <a:gd name="T19" fmla="*/ 61 h 100"/>
                <a:gd name="T20" fmla="*/ 6 w 143"/>
                <a:gd name="T21" fmla="*/ 57 h 100"/>
                <a:gd name="T22" fmla="*/ 13 w 143"/>
                <a:gd name="T23" fmla="*/ 13 h 100"/>
                <a:gd name="T24" fmla="*/ 27 w 143"/>
                <a:gd name="T25" fmla="*/ 2 h 100"/>
                <a:gd name="T26" fmla="*/ 38 w 143"/>
                <a:gd name="T27" fmla="*/ 10 h 100"/>
                <a:gd name="T28" fmla="*/ 46 w 143"/>
                <a:gd name="T29" fmla="*/ 10 h 100"/>
                <a:gd name="T30" fmla="*/ 67 w 143"/>
                <a:gd name="T31" fmla="*/ 12 h 100"/>
                <a:gd name="T32" fmla="*/ 83 w 143"/>
                <a:gd name="T33" fmla="*/ 10 h 100"/>
                <a:gd name="T34" fmla="*/ 106 w 143"/>
                <a:gd name="T35" fmla="*/ 15 h 100"/>
                <a:gd name="T36" fmla="*/ 106 w 143"/>
                <a:gd name="T37" fmla="*/ 11 h 100"/>
                <a:gd name="T38" fmla="*/ 118 w 143"/>
                <a:gd name="T39" fmla="*/ 2 h 100"/>
                <a:gd name="T40" fmla="*/ 132 w 143"/>
                <a:gd name="T41" fmla="*/ 17 h 100"/>
                <a:gd name="T42" fmla="*/ 143 w 143"/>
                <a:gd name="T43" fmla="*/ 49 h 100"/>
                <a:gd name="T44" fmla="*/ 64 w 143"/>
                <a:gd name="T45" fmla="*/ 16 h 100"/>
                <a:gd name="T46" fmla="*/ 48 w 143"/>
                <a:gd name="T47" fmla="*/ 16 h 100"/>
                <a:gd name="T48" fmla="*/ 37 w 143"/>
                <a:gd name="T49" fmla="*/ 18 h 100"/>
                <a:gd name="T50" fmla="*/ 25 w 143"/>
                <a:gd name="T51" fmla="*/ 55 h 100"/>
                <a:gd name="T52" fmla="*/ 65 w 143"/>
                <a:gd name="T53" fmla="*/ 92 h 100"/>
                <a:gd name="T54" fmla="*/ 69 w 143"/>
                <a:gd name="T55" fmla="*/ 83 h 100"/>
                <a:gd name="T56" fmla="*/ 60 w 143"/>
                <a:gd name="T57" fmla="*/ 72 h 100"/>
                <a:gd name="T58" fmla="*/ 79 w 143"/>
                <a:gd name="T59" fmla="*/ 83 h 100"/>
                <a:gd name="T60" fmla="*/ 82 w 143"/>
                <a:gd name="T61" fmla="*/ 74 h 100"/>
                <a:gd name="T62" fmla="*/ 73 w 143"/>
                <a:gd name="T63" fmla="*/ 65 h 100"/>
                <a:gd name="T64" fmla="*/ 78 w 143"/>
                <a:gd name="T65" fmla="*/ 65 h 100"/>
                <a:gd name="T66" fmla="*/ 97 w 143"/>
                <a:gd name="T67" fmla="*/ 74 h 100"/>
                <a:gd name="T68" fmla="*/ 86 w 143"/>
                <a:gd name="T69" fmla="*/ 60 h 100"/>
                <a:gd name="T70" fmla="*/ 87 w 143"/>
                <a:gd name="T71" fmla="*/ 55 h 100"/>
                <a:gd name="T72" fmla="*/ 101 w 143"/>
                <a:gd name="T73" fmla="*/ 62 h 100"/>
                <a:gd name="T74" fmla="*/ 105 w 143"/>
                <a:gd name="T75" fmla="*/ 53 h 100"/>
                <a:gd name="T76" fmla="*/ 68 w 143"/>
                <a:gd name="T77" fmla="*/ 39 h 100"/>
                <a:gd name="T78" fmla="*/ 51 w 143"/>
                <a:gd name="T79" fmla="*/ 40 h 100"/>
                <a:gd name="T80" fmla="*/ 58 w 143"/>
                <a:gd name="T81" fmla="*/ 22 h 100"/>
                <a:gd name="T82" fmla="*/ 108 w 143"/>
                <a:gd name="T83" fmla="*/ 20 h 100"/>
                <a:gd name="T84" fmla="*/ 100 w 143"/>
                <a:gd name="T85" fmla="*/ 22 h 100"/>
                <a:gd name="T86" fmla="*/ 82 w 143"/>
                <a:gd name="T87" fmla="*/ 15 h 100"/>
                <a:gd name="T88" fmla="*/ 60 w 143"/>
                <a:gd name="T89" fmla="*/ 27 h 100"/>
                <a:gd name="T90" fmla="*/ 54 w 143"/>
                <a:gd name="T91" fmla="*/ 36 h 100"/>
                <a:gd name="T92" fmla="*/ 66 w 143"/>
                <a:gd name="T93" fmla="*/ 34 h 100"/>
                <a:gd name="T94" fmla="*/ 108 w 143"/>
                <a:gd name="T95" fmla="*/ 49 h 100"/>
                <a:gd name="T96" fmla="*/ 112 w 143"/>
                <a:gd name="T97" fmla="*/ 55 h 100"/>
                <a:gd name="T98" fmla="*/ 119 w 143"/>
                <a:gd name="T99" fmla="*/ 50 h 100"/>
                <a:gd name="T100" fmla="*/ 108 w 143"/>
                <a:gd name="T101" fmla="*/ 20 h 100"/>
                <a:gd name="T102" fmla="*/ 23 w 143"/>
                <a:gd name="T103" fmla="*/ 7 h 100"/>
                <a:gd name="T104" fmla="*/ 21 w 143"/>
                <a:gd name="T105" fmla="*/ 9 h 100"/>
                <a:gd name="T106" fmla="*/ 7 w 143"/>
                <a:gd name="T107" fmla="*/ 48 h 100"/>
                <a:gd name="T108" fmla="*/ 16 w 143"/>
                <a:gd name="T109" fmla="*/ 56 h 100"/>
                <a:gd name="T110" fmla="*/ 33 w 143"/>
                <a:gd name="T111" fmla="*/ 12 h 100"/>
                <a:gd name="T112" fmla="*/ 136 w 143"/>
                <a:gd name="T113" fmla="*/ 53 h 100"/>
                <a:gd name="T114" fmla="*/ 126 w 143"/>
                <a:gd name="T115" fmla="*/ 17 h 100"/>
                <a:gd name="T116" fmla="*/ 120 w 143"/>
                <a:gd name="T117" fmla="*/ 7 h 100"/>
                <a:gd name="T118" fmla="*/ 111 w 143"/>
                <a:gd name="T119" fmla="*/ 1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3" h="100">
                  <a:moveTo>
                    <a:pt x="143" y="51"/>
                  </a:moveTo>
                  <a:cubicBezTo>
                    <a:pt x="143" y="52"/>
                    <a:pt x="143" y="52"/>
                    <a:pt x="143" y="53"/>
                  </a:cubicBezTo>
                  <a:cubicBezTo>
                    <a:pt x="142" y="55"/>
                    <a:pt x="141" y="56"/>
                    <a:pt x="139" y="57"/>
                  </a:cubicBezTo>
                  <a:cubicBezTo>
                    <a:pt x="136" y="59"/>
                    <a:pt x="133" y="61"/>
                    <a:pt x="130" y="62"/>
                  </a:cubicBezTo>
                  <a:cubicBezTo>
                    <a:pt x="127" y="64"/>
                    <a:pt x="124" y="62"/>
                    <a:pt x="123" y="59"/>
                  </a:cubicBezTo>
                  <a:cubicBezTo>
                    <a:pt x="122" y="58"/>
                    <a:pt x="122" y="57"/>
                    <a:pt x="121" y="56"/>
                  </a:cubicBezTo>
                  <a:cubicBezTo>
                    <a:pt x="118" y="58"/>
                    <a:pt x="116" y="59"/>
                    <a:pt x="113" y="60"/>
                  </a:cubicBezTo>
                  <a:cubicBezTo>
                    <a:pt x="113" y="61"/>
                    <a:pt x="112" y="61"/>
                    <a:pt x="112" y="62"/>
                  </a:cubicBezTo>
                  <a:cubicBezTo>
                    <a:pt x="111" y="65"/>
                    <a:pt x="109" y="67"/>
                    <a:pt x="105" y="68"/>
                  </a:cubicBezTo>
                  <a:cubicBezTo>
                    <a:pt x="105" y="68"/>
                    <a:pt x="104" y="69"/>
                    <a:pt x="104" y="69"/>
                  </a:cubicBezTo>
                  <a:cubicBezTo>
                    <a:pt x="104" y="72"/>
                    <a:pt x="104" y="74"/>
                    <a:pt x="103" y="76"/>
                  </a:cubicBezTo>
                  <a:cubicBezTo>
                    <a:pt x="100" y="80"/>
                    <a:pt x="96" y="81"/>
                    <a:pt x="91" y="79"/>
                  </a:cubicBezTo>
                  <a:cubicBezTo>
                    <a:pt x="91" y="79"/>
                    <a:pt x="91" y="79"/>
                    <a:pt x="90" y="79"/>
                  </a:cubicBezTo>
                  <a:cubicBezTo>
                    <a:pt x="90" y="82"/>
                    <a:pt x="89" y="85"/>
                    <a:pt x="86" y="87"/>
                  </a:cubicBezTo>
                  <a:cubicBezTo>
                    <a:pt x="83" y="89"/>
                    <a:pt x="80" y="90"/>
                    <a:pt x="77" y="88"/>
                  </a:cubicBezTo>
                  <a:cubicBezTo>
                    <a:pt x="77" y="89"/>
                    <a:pt x="76" y="90"/>
                    <a:pt x="76" y="90"/>
                  </a:cubicBezTo>
                  <a:cubicBezTo>
                    <a:pt x="75" y="97"/>
                    <a:pt x="67" y="100"/>
                    <a:pt x="61" y="96"/>
                  </a:cubicBezTo>
                  <a:cubicBezTo>
                    <a:pt x="52" y="89"/>
                    <a:pt x="42" y="83"/>
                    <a:pt x="32" y="76"/>
                  </a:cubicBezTo>
                  <a:cubicBezTo>
                    <a:pt x="27" y="72"/>
                    <a:pt x="23" y="68"/>
                    <a:pt x="21" y="62"/>
                  </a:cubicBezTo>
                  <a:cubicBezTo>
                    <a:pt x="21" y="62"/>
                    <a:pt x="21" y="62"/>
                    <a:pt x="21" y="61"/>
                  </a:cubicBezTo>
                  <a:cubicBezTo>
                    <a:pt x="18" y="63"/>
                    <a:pt x="16" y="63"/>
                    <a:pt x="14" y="62"/>
                  </a:cubicBezTo>
                  <a:cubicBezTo>
                    <a:pt x="11" y="60"/>
                    <a:pt x="8" y="59"/>
                    <a:pt x="6" y="57"/>
                  </a:cubicBezTo>
                  <a:cubicBezTo>
                    <a:pt x="1" y="55"/>
                    <a:pt x="0" y="51"/>
                    <a:pt x="1" y="47"/>
                  </a:cubicBezTo>
                  <a:cubicBezTo>
                    <a:pt x="5" y="35"/>
                    <a:pt x="9" y="24"/>
                    <a:pt x="13" y="13"/>
                  </a:cubicBezTo>
                  <a:cubicBezTo>
                    <a:pt x="14" y="11"/>
                    <a:pt x="15" y="9"/>
                    <a:pt x="16" y="6"/>
                  </a:cubicBezTo>
                  <a:cubicBezTo>
                    <a:pt x="18" y="2"/>
                    <a:pt x="22" y="0"/>
                    <a:pt x="27" y="2"/>
                  </a:cubicBezTo>
                  <a:cubicBezTo>
                    <a:pt x="30" y="4"/>
                    <a:pt x="33" y="5"/>
                    <a:pt x="36" y="7"/>
                  </a:cubicBezTo>
                  <a:cubicBezTo>
                    <a:pt x="37" y="8"/>
                    <a:pt x="38" y="9"/>
                    <a:pt x="38" y="10"/>
                  </a:cubicBezTo>
                  <a:cubicBezTo>
                    <a:pt x="38" y="11"/>
                    <a:pt x="39" y="11"/>
                    <a:pt x="40" y="11"/>
                  </a:cubicBezTo>
                  <a:cubicBezTo>
                    <a:pt x="42" y="11"/>
                    <a:pt x="44" y="11"/>
                    <a:pt x="46" y="10"/>
                  </a:cubicBezTo>
                  <a:cubicBezTo>
                    <a:pt x="49" y="10"/>
                    <a:pt x="53" y="9"/>
                    <a:pt x="56" y="8"/>
                  </a:cubicBezTo>
                  <a:cubicBezTo>
                    <a:pt x="60" y="8"/>
                    <a:pt x="64" y="9"/>
                    <a:pt x="67" y="12"/>
                  </a:cubicBezTo>
                  <a:cubicBezTo>
                    <a:pt x="69" y="12"/>
                    <a:pt x="69" y="12"/>
                    <a:pt x="69" y="12"/>
                  </a:cubicBezTo>
                  <a:cubicBezTo>
                    <a:pt x="73" y="8"/>
                    <a:pt x="78" y="8"/>
                    <a:pt x="83" y="10"/>
                  </a:cubicBezTo>
                  <a:cubicBezTo>
                    <a:pt x="87" y="11"/>
                    <a:pt x="90" y="13"/>
                    <a:pt x="93" y="15"/>
                  </a:cubicBezTo>
                  <a:cubicBezTo>
                    <a:pt x="98" y="17"/>
                    <a:pt x="102" y="17"/>
                    <a:pt x="106" y="15"/>
                  </a:cubicBezTo>
                  <a:cubicBezTo>
                    <a:pt x="106" y="14"/>
                    <a:pt x="106" y="14"/>
                    <a:pt x="106" y="14"/>
                  </a:cubicBezTo>
                  <a:cubicBezTo>
                    <a:pt x="106" y="13"/>
                    <a:pt x="106" y="12"/>
                    <a:pt x="106" y="11"/>
                  </a:cubicBezTo>
                  <a:cubicBezTo>
                    <a:pt x="106" y="9"/>
                    <a:pt x="107" y="8"/>
                    <a:pt x="109" y="7"/>
                  </a:cubicBezTo>
                  <a:cubicBezTo>
                    <a:pt x="112" y="5"/>
                    <a:pt x="115" y="4"/>
                    <a:pt x="118" y="2"/>
                  </a:cubicBezTo>
                  <a:cubicBezTo>
                    <a:pt x="122" y="0"/>
                    <a:pt x="127" y="2"/>
                    <a:pt x="128" y="7"/>
                  </a:cubicBezTo>
                  <a:cubicBezTo>
                    <a:pt x="130" y="10"/>
                    <a:pt x="131" y="14"/>
                    <a:pt x="132" y="17"/>
                  </a:cubicBezTo>
                  <a:cubicBezTo>
                    <a:pt x="136" y="27"/>
                    <a:pt x="139" y="37"/>
                    <a:pt x="143" y="47"/>
                  </a:cubicBezTo>
                  <a:cubicBezTo>
                    <a:pt x="143" y="47"/>
                    <a:pt x="143" y="48"/>
                    <a:pt x="143" y="49"/>
                  </a:cubicBezTo>
                  <a:cubicBezTo>
                    <a:pt x="143" y="50"/>
                    <a:pt x="143" y="51"/>
                    <a:pt x="143" y="51"/>
                  </a:cubicBezTo>
                  <a:close/>
                  <a:moveTo>
                    <a:pt x="64" y="16"/>
                  </a:moveTo>
                  <a:cubicBezTo>
                    <a:pt x="62" y="14"/>
                    <a:pt x="59" y="13"/>
                    <a:pt x="56" y="14"/>
                  </a:cubicBezTo>
                  <a:cubicBezTo>
                    <a:pt x="53" y="14"/>
                    <a:pt x="51" y="15"/>
                    <a:pt x="48" y="16"/>
                  </a:cubicBezTo>
                  <a:cubicBezTo>
                    <a:pt x="45" y="17"/>
                    <a:pt x="42" y="17"/>
                    <a:pt x="39" y="17"/>
                  </a:cubicBezTo>
                  <a:cubicBezTo>
                    <a:pt x="38" y="16"/>
                    <a:pt x="37" y="17"/>
                    <a:pt x="37" y="18"/>
                  </a:cubicBezTo>
                  <a:cubicBezTo>
                    <a:pt x="33" y="29"/>
                    <a:pt x="29" y="40"/>
                    <a:pt x="25" y="52"/>
                  </a:cubicBezTo>
                  <a:cubicBezTo>
                    <a:pt x="25" y="53"/>
                    <a:pt x="24" y="54"/>
                    <a:pt x="25" y="55"/>
                  </a:cubicBezTo>
                  <a:cubicBezTo>
                    <a:pt x="26" y="61"/>
                    <a:pt x="29" y="67"/>
                    <a:pt x="34" y="71"/>
                  </a:cubicBezTo>
                  <a:cubicBezTo>
                    <a:pt x="45" y="78"/>
                    <a:pt x="55" y="85"/>
                    <a:pt x="65" y="92"/>
                  </a:cubicBezTo>
                  <a:cubicBezTo>
                    <a:pt x="67" y="93"/>
                    <a:pt x="69" y="93"/>
                    <a:pt x="70" y="91"/>
                  </a:cubicBezTo>
                  <a:cubicBezTo>
                    <a:pt x="72" y="89"/>
                    <a:pt x="71" y="85"/>
                    <a:pt x="69" y="83"/>
                  </a:cubicBezTo>
                  <a:cubicBezTo>
                    <a:pt x="66" y="81"/>
                    <a:pt x="63" y="79"/>
                    <a:pt x="60" y="77"/>
                  </a:cubicBezTo>
                  <a:cubicBezTo>
                    <a:pt x="59" y="76"/>
                    <a:pt x="59" y="73"/>
                    <a:pt x="60" y="72"/>
                  </a:cubicBezTo>
                  <a:cubicBezTo>
                    <a:pt x="62" y="72"/>
                    <a:pt x="63" y="72"/>
                    <a:pt x="64" y="73"/>
                  </a:cubicBezTo>
                  <a:cubicBezTo>
                    <a:pt x="69" y="76"/>
                    <a:pt x="74" y="79"/>
                    <a:pt x="79" y="83"/>
                  </a:cubicBezTo>
                  <a:cubicBezTo>
                    <a:pt x="81" y="84"/>
                    <a:pt x="83" y="83"/>
                    <a:pt x="84" y="81"/>
                  </a:cubicBezTo>
                  <a:cubicBezTo>
                    <a:pt x="85" y="78"/>
                    <a:pt x="84" y="76"/>
                    <a:pt x="82" y="74"/>
                  </a:cubicBezTo>
                  <a:cubicBezTo>
                    <a:pt x="80" y="72"/>
                    <a:pt x="77" y="71"/>
                    <a:pt x="75" y="69"/>
                  </a:cubicBezTo>
                  <a:cubicBezTo>
                    <a:pt x="73" y="68"/>
                    <a:pt x="72" y="67"/>
                    <a:pt x="73" y="65"/>
                  </a:cubicBezTo>
                  <a:cubicBezTo>
                    <a:pt x="74" y="64"/>
                    <a:pt x="76" y="64"/>
                    <a:pt x="78" y="65"/>
                  </a:cubicBezTo>
                  <a:cubicBezTo>
                    <a:pt x="78" y="65"/>
                    <a:pt x="78" y="65"/>
                    <a:pt x="78" y="65"/>
                  </a:cubicBezTo>
                  <a:cubicBezTo>
                    <a:pt x="83" y="68"/>
                    <a:pt x="88" y="71"/>
                    <a:pt x="93" y="74"/>
                  </a:cubicBezTo>
                  <a:cubicBezTo>
                    <a:pt x="94" y="75"/>
                    <a:pt x="95" y="75"/>
                    <a:pt x="97" y="74"/>
                  </a:cubicBezTo>
                  <a:cubicBezTo>
                    <a:pt x="100" y="72"/>
                    <a:pt x="99" y="68"/>
                    <a:pt x="97" y="66"/>
                  </a:cubicBezTo>
                  <a:cubicBezTo>
                    <a:pt x="93" y="64"/>
                    <a:pt x="90" y="62"/>
                    <a:pt x="86" y="60"/>
                  </a:cubicBezTo>
                  <a:cubicBezTo>
                    <a:pt x="85" y="59"/>
                    <a:pt x="85" y="58"/>
                    <a:pt x="85" y="57"/>
                  </a:cubicBezTo>
                  <a:cubicBezTo>
                    <a:pt x="85" y="56"/>
                    <a:pt x="86" y="55"/>
                    <a:pt x="87" y="55"/>
                  </a:cubicBezTo>
                  <a:cubicBezTo>
                    <a:pt x="88" y="55"/>
                    <a:pt x="89" y="55"/>
                    <a:pt x="90" y="55"/>
                  </a:cubicBezTo>
                  <a:cubicBezTo>
                    <a:pt x="94" y="57"/>
                    <a:pt x="97" y="60"/>
                    <a:pt x="101" y="62"/>
                  </a:cubicBezTo>
                  <a:cubicBezTo>
                    <a:pt x="103" y="63"/>
                    <a:pt x="105" y="63"/>
                    <a:pt x="106" y="61"/>
                  </a:cubicBezTo>
                  <a:cubicBezTo>
                    <a:pt x="108" y="58"/>
                    <a:pt x="107" y="55"/>
                    <a:pt x="105" y="53"/>
                  </a:cubicBezTo>
                  <a:cubicBezTo>
                    <a:pt x="98" y="49"/>
                    <a:pt x="90" y="44"/>
                    <a:pt x="83" y="39"/>
                  </a:cubicBezTo>
                  <a:cubicBezTo>
                    <a:pt x="78" y="36"/>
                    <a:pt x="74" y="36"/>
                    <a:pt x="68" y="39"/>
                  </a:cubicBezTo>
                  <a:cubicBezTo>
                    <a:pt x="67" y="40"/>
                    <a:pt x="65" y="41"/>
                    <a:pt x="63" y="42"/>
                  </a:cubicBezTo>
                  <a:cubicBezTo>
                    <a:pt x="59" y="43"/>
                    <a:pt x="55" y="43"/>
                    <a:pt x="51" y="40"/>
                  </a:cubicBezTo>
                  <a:cubicBezTo>
                    <a:pt x="47" y="37"/>
                    <a:pt x="47" y="35"/>
                    <a:pt x="50" y="31"/>
                  </a:cubicBezTo>
                  <a:cubicBezTo>
                    <a:pt x="52" y="28"/>
                    <a:pt x="55" y="25"/>
                    <a:pt x="58" y="22"/>
                  </a:cubicBezTo>
                  <a:cubicBezTo>
                    <a:pt x="60" y="20"/>
                    <a:pt x="62" y="18"/>
                    <a:pt x="64" y="16"/>
                  </a:cubicBezTo>
                  <a:close/>
                  <a:moveTo>
                    <a:pt x="108" y="20"/>
                  </a:moveTo>
                  <a:cubicBezTo>
                    <a:pt x="108" y="20"/>
                    <a:pt x="107" y="20"/>
                    <a:pt x="107" y="20"/>
                  </a:cubicBezTo>
                  <a:cubicBezTo>
                    <a:pt x="105" y="21"/>
                    <a:pt x="102" y="21"/>
                    <a:pt x="100" y="22"/>
                  </a:cubicBezTo>
                  <a:cubicBezTo>
                    <a:pt x="97" y="22"/>
                    <a:pt x="93" y="21"/>
                    <a:pt x="90" y="19"/>
                  </a:cubicBezTo>
                  <a:cubicBezTo>
                    <a:pt x="87" y="18"/>
                    <a:pt x="84" y="16"/>
                    <a:pt x="82" y="15"/>
                  </a:cubicBezTo>
                  <a:cubicBezTo>
                    <a:pt x="77" y="13"/>
                    <a:pt x="73" y="14"/>
                    <a:pt x="70" y="18"/>
                  </a:cubicBezTo>
                  <a:cubicBezTo>
                    <a:pt x="67" y="21"/>
                    <a:pt x="63" y="24"/>
                    <a:pt x="60" y="27"/>
                  </a:cubicBezTo>
                  <a:cubicBezTo>
                    <a:pt x="58" y="29"/>
                    <a:pt x="56" y="32"/>
                    <a:pt x="54" y="34"/>
                  </a:cubicBezTo>
                  <a:cubicBezTo>
                    <a:pt x="53" y="35"/>
                    <a:pt x="54" y="35"/>
                    <a:pt x="54" y="36"/>
                  </a:cubicBezTo>
                  <a:cubicBezTo>
                    <a:pt x="56" y="37"/>
                    <a:pt x="58" y="38"/>
                    <a:pt x="60" y="37"/>
                  </a:cubicBezTo>
                  <a:cubicBezTo>
                    <a:pt x="62" y="36"/>
                    <a:pt x="64" y="35"/>
                    <a:pt x="66" y="34"/>
                  </a:cubicBezTo>
                  <a:cubicBezTo>
                    <a:pt x="72" y="30"/>
                    <a:pt x="79" y="30"/>
                    <a:pt x="85" y="34"/>
                  </a:cubicBezTo>
                  <a:cubicBezTo>
                    <a:pt x="93" y="39"/>
                    <a:pt x="100" y="44"/>
                    <a:pt x="108" y="49"/>
                  </a:cubicBezTo>
                  <a:cubicBezTo>
                    <a:pt x="110" y="50"/>
                    <a:pt x="111" y="52"/>
                    <a:pt x="112" y="54"/>
                  </a:cubicBezTo>
                  <a:cubicBezTo>
                    <a:pt x="112" y="54"/>
                    <a:pt x="112" y="54"/>
                    <a:pt x="112" y="55"/>
                  </a:cubicBezTo>
                  <a:cubicBezTo>
                    <a:pt x="114" y="54"/>
                    <a:pt x="116" y="53"/>
                    <a:pt x="118" y="52"/>
                  </a:cubicBezTo>
                  <a:cubicBezTo>
                    <a:pt x="119" y="51"/>
                    <a:pt x="119" y="51"/>
                    <a:pt x="119" y="50"/>
                  </a:cubicBezTo>
                  <a:cubicBezTo>
                    <a:pt x="116" y="42"/>
                    <a:pt x="113" y="34"/>
                    <a:pt x="111" y="26"/>
                  </a:cubicBezTo>
                  <a:cubicBezTo>
                    <a:pt x="110" y="24"/>
                    <a:pt x="109" y="22"/>
                    <a:pt x="108" y="20"/>
                  </a:cubicBezTo>
                  <a:close/>
                  <a:moveTo>
                    <a:pt x="33" y="12"/>
                  </a:moveTo>
                  <a:cubicBezTo>
                    <a:pt x="30" y="10"/>
                    <a:pt x="27" y="8"/>
                    <a:pt x="23" y="7"/>
                  </a:cubicBezTo>
                  <a:cubicBezTo>
                    <a:pt x="23" y="7"/>
                    <a:pt x="22" y="7"/>
                    <a:pt x="21" y="7"/>
                  </a:cubicBezTo>
                  <a:cubicBezTo>
                    <a:pt x="21" y="8"/>
                    <a:pt x="21" y="8"/>
                    <a:pt x="21" y="9"/>
                  </a:cubicBezTo>
                  <a:cubicBezTo>
                    <a:pt x="19" y="14"/>
                    <a:pt x="17" y="19"/>
                    <a:pt x="15" y="24"/>
                  </a:cubicBezTo>
                  <a:cubicBezTo>
                    <a:pt x="12" y="32"/>
                    <a:pt x="9" y="40"/>
                    <a:pt x="7" y="48"/>
                  </a:cubicBezTo>
                  <a:cubicBezTo>
                    <a:pt x="6" y="50"/>
                    <a:pt x="6" y="51"/>
                    <a:pt x="8" y="53"/>
                  </a:cubicBezTo>
                  <a:cubicBezTo>
                    <a:pt x="11" y="54"/>
                    <a:pt x="13" y="55"/>
                    <a:pt x="16" y="56"/>
                  </a:cubicBezTo>
                  <a:cubicBezTo>
                    <a:pt x="16" y="57"/>
                    <a:pt x="17" y="57"/>
                    <a:pt x="17" y="57"/>
                  </a:cubicBezTo>
                  <a:cubicBezTo>
                    <a:pt x="22" y="42"/>
                    <a:pt x="28" y="27"/>
                    <a:pt x="33" y="12"/>
                  </a:cubicBezTo>
                  <a:close/>
                  <a:moveTo>
                    <a:pt x="128" y="57"/>
                  </a:moveTo>
                  <a:cubicBezTo>
                    <a:pt x="130" y="56"/>
                    <a:pt x="133" y="54"/>
                    <a:pt x="136" y="53"/>
                  </a:cubicBezTo>
                  <a:cubicBezTo>
                    <a:pt x="138" y="52"/>
                    <a:pt x="138" y="51"/>
                    <a:pt x="137" y="48"/>
                  </a:cubicBezTo>
                  <a:cubicBezTo>
                    <a:pt x="134" y="38"/>
                    <a:pt x="130" y="27"/>
                    <a:pt x="126" y="17"/>
                  </a:cubicBezTo>
                  <a:cubicBezTo>
                    <a:pt x="125" y="14"/>
                    <a:pt x="124" y="11"/>
                    <a:pt x="123" y="9"/>
                  </a:cubicBezTo>
                  <a:cubicBezTo>
                    <a:pt x="123" y="7"/>
                    <a:pt x="122" y="7"/>
                    <a:pt x="120" y="7"/>
                  </a:cubicBezTo>
                  <a:cubicBezTo>
                    <a:pt x="119" y="8"/>
                    <a:pt x="117" y="9"/>
                    <a:pt x="115" y="10"/>
                  </a:cubicBezTo>
                  <a:cubicBezTo>
                    <a:pt x="114" y="11"/>
                    <a:pt x="113" y="11"/>
                    <a:pt x="111" y="12"/>
                  </a:cubicBezTo>
                  <a:cubicBezTo>
                    <a:pt x="117" y="27"/>
                    <a:pt x="122" y="42"/>
                    <a:pt x="128" y="57"/>
                  </a:cubicBezTo>
                  <a:close/>
                </a:path>
              </a:pathLst>
            </a:custGeom>
            <a:solidFill>
              <a:srgbClr val="FBAF1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256">
              <a:extLst>
                <a:ext uri="{FF2B5EF4-FFF2-40B4-BE49-F238E27FC236}">
                  <a16:creationId xmlns:a16="http://schemas.microsoft.com/office/drawing/2014/main" id="{AE8F6563-3845-4755-A096-910B009875D9}"/>
                </a:ext>
              </a:extLst>
            </p:cNvPr>
            <p:cNvSpPr>
              <a:spLocks noChangeArrowheads="1"/>
            </p:cNvSpPr>
            <p:nvPr/>
          </p:nvSpPr>
          <p:spPr bwMode="auto">
            <a:xfrm>
              <a:off x="681804" y="3339153"/>
              <a:ext cx="10348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515F6B"/>
                  </a:solidFill>
                  <a:effectLst/>
                  <a:uLnTx/>
                  <a:uFillTx/>
                  <a:latin typeface="Myriad Pro" panose="020B0503030403020204" pitchFamily="34" charset="0"/>
                  <a:ea typeface="+mn-ea"/>
                  <a:cs typeface="+mn-cs"/>
                </a:rPr>
                <a:t>Champions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16" name="Group 15">
              <a:extLst>
                <a:ext uri="{FF2B5EF4-FFF2-40B4-BE49-F238E27FC236}">
                  <a16:creationId xmlns:a16="http://schemas.microsoft.com/office/drawing/2014/main" id="{9E76788B-A0C7-43C3-BB67-B9B28592BC74}"/>
                </a:ext>
              </a:extLst>
            </p:cNvPr>
            <p:cNvGrpSpPr/>
            <p:nvPr/>
          </p:nvGrpSpPr>
          <p:grpSpPr>
            <a:xfrm>
              <a:off x="1299899" y="1451587"/>
              <a:ext cx="396875" cy="196850"/>
              <a:chOff x="6051550" y="187325"/>
              <a:chExt cx="396875" cy="196850"/>
            </a:xfrm>
          </p:grpSpPr>
          <p:sp>
            <p:nvSpPr>
              <p:cNvPr id="347" name="Freeform 325">
                <a:extLst>
                  <a:ext uri="{FF2B5EF4-FFF2-40B4-BE49-F238E27FC236}">
                    <a16:creationId xmlns:a16="http://schemas.microsoft.com/office/drawing/2014/main" id="{DBE2916A-EB2B-4BA8-9589-0E1B6EF5FAAB}"/>
                  </a:ext>
                </a:extLst>
              </p:cNvPr>
              <p:cNvSpPr>
                <a:spLocks/>
              </p:cNvSpPr>
              <p:nvPr/>
            </p:nvSpPr>
            <p:spPr bwMode="auto">
              <a:xfrm>
                <a:off x="6169025" y="314325"/>
                <a:ext cx="161925" cy="69850"/>
              </a:xfrm>
              <a:custGeom>
                <a:avLst/>
                <a:gdLst>
                  <a:gd name="T0" fmla="*/ 51 w 51"/>
                  <a:gd name="T1" fmla="*/ 22 h 22"/>
                  <a:gd name="T2" fmla="*/ 1 w 51"/>
                  <a:gd name="T3" fmla="*/ 22 h 22"/>
                  <a:gd name="T4" fmla="*/ 11 w 51"/>
                  <a:gd name="T5" fmla="*/ 1 h 22"/>
                  <a:gd name="T6" fmla="*/ 14 w 51"/>
                  <a:gd name="T7" fmla="*/ 1 h 22"/>
                  <a:gd name="T8" fmla="*/ 38 w 51"/>
                  <a:gd name="T9" fmla="*/ 1 h 22"/>
                  <a:gd name="T10" fmla="*/ 41 w 51"/>
                  <a:gd name="T11" fmla="*/ 1 h 22"/>
                  <a:gd name="T12" fmla="*/ 51 w 51"/>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51" h="22">
                    <a:moveTo>
                      <a:pt x="51" y="22"/>
                    </a:moveTo>
                    <a:cubicBezTo>
                      <a:pt x="34" y="22"/>
                      <a:pt x="18" y="22"/>
                      <a:pt x="1" y="22"/>
                    </a:cubicBezTo>
                    <a:cubicBezTo>
                      <a:pt x="0" y="14"/>
                      <a:pt x="6" y="4"/>
                      <a:pt x="11" y="1"/>
                    </a:cubicBezTo>
                    <a:cubicBezTo>
                      <a:pt x="12" y="0"/>
                      <a:pt x="13" y="0"/>
                      <a:pt x="14" y="1"/>
                    </a:cubicBezTo>
                    <a:cubicBezTo>
                      <a:pt x="22" y="6"/>
                      <a:pt x="30" y="6"/>
                      <a:pt x="38" y="1"/>
                    </a:cubicBezTo>
                    <a:cubicBezTo>
                      <a:pt x="38" y="1"/>
                      <a:pt x="40" y="1"/>
                      <a:pt x="41" y="1"/>
                    </a:cubicBezTo>
                    <a:cubicBezTo>
                      <a:pt x="47" y="6"/>
                      <a:pt x="50" y="13"/>
                      <a:pt x="51" y="22"/>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8" name="Freeform 326">
                <a:extLst>
                  <a:ext uri="{FF2B5EF4-FFF2-40B4-BE49-F238E27FC236}">
                    <a16:creationId xmlns:a16="http://schemas.microsoft.com/office/drawing/2014/main" id="{167C2185-2369-446E-AA94-5BFFD7C56C77}"/>
                  </a:ext>
                </a:extLst>
              </p:cNvPr>
              <p:cNvSpPr>
                <a:spLocks/>
              </p:cNvSpPr>
              <p:nvPr/>
            </p:nvSpPr>
            <p:spPr bwMode="auto">
              <a:xfrm>
                <a:off x="6051550" y="279400"/>
                <a:ext cx="146050" cy="69850"/>
              </a:xfrm>
              <a:custGeom>
                <a:avLst/>
                <a:gdLst>
                  <a:gd name="T0" fmla="*/ 46 w 46"/>
                  <a:gd name="T1" fmla="*/ 7 h 22"/>
                  <a:gd name="T2" fmla="*/ 36 w 46"/>
                  <a:gd name="T3" fmla="*/ 21 h 22"/>
                  <a:gd name="T4" fmla="*/ 34 w 46"/>
                  <a:gd name="T5" fmla="*/ 22 h 22"/>
                  <a:gd name="T6" fmla="*/ 0 w 46"/>
                  <a:gd name="T7" fmla="*/ 22 h 22"/>
                  <a:gd name="T8" fmla="*/ 10 w 46"/>
                  <a:gd name="T9" fmla="*/ 1 h 22"/>
                  <a:gd name="T10" fmla="*/ 13 w 46"/>
                  <a:gd name="T11" fmla="*/ 1 h 22"/>
                  <a:gd name="T12" fmla="*/ 37 w 46"/>
                  <a:gd name="T13" fmla="*/ 1 h 22"/>
                  <a:gd name="T14" fmla="*/ 40 w 46"/>
                  <a:gd name="T15" fmla="*/ 1 h 22"/>
                  <a:gd name="T16" fmla="*/ 46 w 46"/>
                  <a:gd name="T1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2">
                    <a:moveTo>
                      <a:pt x="46" y="7"/>
                    </a:moveTo>
                    <a:cubicBezTo>
                      <a:pt x="41" y="11"/>
                      <a:pt x="37" y="16"/>
                      <a:pt x="36" y="21"/>
                    </a:cubicBezTo>
                    <a:cubicBezTo>
                      <a:pt x="35" y="22"/>
                      <a:pt x="34" y="22"/>
                      <a:pt x="34" y="22"/>
                    </a:cubicBezTo>
                    <a:cubicBezTo>
                      <a:pt x="23" y="22"/>
                      <a:pt x="11" y="22"/>
                      <a:pt x="0" y="22"/>
                    </a:cubicBezTo>
                    <a:cubicBezTo>
                      <a:pt x="0" y="13"/>
                      <a:pt x="3" y="6"/>
                      <a:pt x="10" y="1"/>
                    </a:cubicBezTo>
                    <a:cubicBezTo>
                      <a:pt x="11" y="0"/>
                      <a:pt x="12" y="0"/>
                      <a:pt x="13" y="1"/>
                    </a:cubicBezTo>
                    <a:cubicBezTo>
                      <a:pt x="21" y="6"/>
                      <a:pt x="29" y="6"/>
                      <a:pt x="37" y="1"/>
                    </a:cubicBezTo>
                    <a:cubicBezTo>
                      <a:pt x="38" y="0"/>
                      <a:pt x="39" y="1"/>
                      <a:pt x="40" y="1"/>
                    </a:cubicBezTo>
                    <a:cubicBezTo>
                      <a:pt x="42" y="3"/>
                      <a:pt x="44" y="5"/>
                      <a:pt x="46" y="7"/>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9" name="Freeform 327">
                <a:extLst>
                  <a:ext uri="{FF2B5EF4-FFF2-40B4-BE49-F238E27FC236}">
                    <a16:creationId xmlns:a16="http://schemas.microsoft.com/office/drawing/2014/main" id="{2F1EAF36-C9DA-480F-BED0-B4BBD543E75B}"/>
                  </a:ext>
                </a:extLst>
              </p:cNvPr>
              <p:cNvSpPr>
                <a:spLocks/>
              </p:cNvSpPr>
              <p:nvPr/>
            </p:nvSpPr>
            <p:spPr bwMode="auto">
              <a:xfrm>
                <a:off x="6305550" y="279400"/>
                <a:ext cx="142875" cy="69850"/>
              </a:xfrm>
              <a:custGeom>
                <a:avLst/>
                <a:gdLst>
                  <a:gd name="T0" fmla="*/ 11 w 45"/>
                  <a:gd name="T1" fmla="*/ 22 h 22"/>
                  <a:gd name="T2" fmla="*/ 6 w 45"/>
                  <a:gd name="T3" fmla="*/ 14 h 22"/>
                  <a:gd name="T4" fmla="*/ 0 w 45"/>
                  <a:gd name="T5" fmla="*/ 7 h 22"/>
                  <a:gd name="T6" fmla="*/ 7 w 45"/>
                  <a:gd name="T7" fmla="*/ 0 h 22"/>
                  <a:gd name="T8" fmla="*/ 13 w 45"/>
                  <a:gd name="T9" fmla="*/ 3 h 22"/>
                  <a:gd name="T10" fmla="*/ 32 w 45"/>
                  <a:gd name="T11" fmla="*/ 1 h 22"/>
                  <a:gd name="T12" fmla="*/ 36 w 45"/>
                  <a:gd name="T13" fmla="*/ 1 h 22"/>
                  <a:gd name="T14" fmla="*/ 45 w 45"/>
                  <a:gd name="T15" fmla="*/ 22 h 22"/>
                  <a:gd name="T16" fmla="*/ 11 w 45"/>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2">
                    <a:moveTo>
                      <a:pt x="11" y="22"/>
                    </a:moveTo>
                    <a:cubicBezTo>
                      <a:pt x="9" y="20"/>
                      <a:pt x="8" y="17"/>
                      <a:pt x="6" y="14"/>
                    </a:cubicBezTo>
                    <a:cubicBezTo>
                      <a:pt x="4" y="12"/>
                      <a:pt x="2" y="10"/>
                      <a:pt x="0" y="7"/>
                    </a:cubicBezTo>
                    <a:cubicBezTo>
                      <a:pt x="2" y="5"/>
                      <a:pt x="4" y="2"/>
                      <a:pt x="7" y="0"/>
                    </a:cubicBezTo>
                    <a:cubicBezTo>
                      <a:pt x="9" y="1"/>
                      <a:pt x="11" y="2"/>
                      <a:pt x="13" y="3"/>
                    </a:cubicBezTo>
                    <a:cubicBezTo>
                      <a:pt x="20" y="6"/>
                      <a:pt x="26" y="5"/>
                      <a:pt x="32" y="1"/>
                    </a:cubicBezTo>
                    <a:cubicBezTo>
                      <a:pt x="34" y="0"/>
                      <a:pt x="35" y="0"/>
                      <a:pt x="36" y="1"/>
                    </a:cubicBezTo>
                    <a:cubicBezTo>
                      <a:pt x="42" y="7"/>
                      <a:pt x="45" y="14"/>
                      <a:pt x="45" y="22"/>
                    </a:cubicBezTo>
                    <a:cubicBezTo>
                      <a:pt x="34" y="22"/>
                      <a:pt x="22" y="22"/>
                      <a:pt x="11" y="22"/>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0" name="Freeform 328">
                <a:extLst>
                  <a:ext uri="{FF2B5EF4-FFF2-40B4-BE49-F238E27FC236}">
                    <a16:creationId xmlns:a16="http://schemas.microsoft.com/office/drawing/2014/main" id="{EFF286DC-A89B-4592-B69E-541C6F4B8578}"/>
                  </a:ext>
                </a:extLst>
              </p:cNvPr>
              <p:cNvSpPr>
                <a:spLocks/>
              </p:cNvSpPr>
              <p:nvPr/>
            </p:nvSpPr>
            <p:spPr bwMode="auto">
              <a:xfrm>
                <a:off x="6203950" y="222250"/>
                <a:ext cx="92075" cy="92075"/>
              </a:xfrm>
              <a:custGeom>
                <a:avLst/>
                <a:gdLst>
                  <a:gd name="T0" fmla="*/ 15 w 29"/>
                  <a:gd name="T1" fmla="*/ 0 h 29"/>
                  <a:gd name="T2" fmla="*/ 29 w 29"/>
                  <a:gd name="T3" fmla="*/ 14 h 29"/>
                  <a:gd name="T4" fmla="*/ 15 w 29"/>
                  <a:gd name="T5" fmla="*/ 29 h 29"/>
                  <a:gd name="T6" fmla="*/ 0 w 29"/>
                  <a:gd name="T7" fmla="*/ 14 h 29"/>
                  <a:gd name="T8" fmla="*/ 15 w 29"/>
                  <a:gd name="T9" fmla="*/ 0 h 29"/>
                </a:gdLst>
                <a:ahLst/>
                <a:cxnLst>
                  <a:cxn ang="0">
                    <a:pos x="T0" y="T1"/>
                  </a:cxn>
                  <a:cxn ang="0">
                    <a:pos x="T2" y="T3"/>
                  </a:cxn>
                  <a:cxn ang="0">
                    <a:pos x="T4" y="T5"/>
                  </a:cxn>
                  <a:cxn ang="0">
                    <a:pos x="T6" y="T7"/>
                  </a:cxn>
                  <a:cxn ang="0">
                    <a:pos x="T8" y="T9"/>
                  </a:cxn>
                </a:cxnLst>
                <a:rect l="0" t="0" r="r" b="b"/>
                <a:pathLst>
                  <a:path w="29" h="29">
                    <a:moveTo>
                      <a:pt x="15" y="0"/>
                    </a:moveTo>
                    <a:cubicBezTo>
                      <a:pt x="23" y="0"/>
                      <a:pt x="29" y="6"/>
                      <a:pt x="29" y="14"/>
                    </a:cubicBezTo>
                    <a:cubicBezTo>
                      <a:pt x="29" y="22"/>
                      <a:pt x="23" y="29"/>
                      <a:pt x="15" y="29"/>
                    </a:cubicBezTo>
                    <a:cubicBezTo>
                      <a:pt x="7" y="29"/>
                      <a:pt x="0" y="22"/>
                      <a:pt x="0" y="14"/>
                    </a:cubicBezTo>
                    <a:cubicBezTo>
                      <a:pt x="0" y="6"/>
                      <a:pt x="6" y="0"/>
                      <a:pt x="15" y="0"/>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1" name="Freeform 329">
                <a:extLst>
                  <a:ext uri="{FF2B5EF4-FFF2-40B4-BE49-F238E27FC236}">
                    <a16:creationId xmlns:a16="http://schemas.microsoft.com/office/drawing/2014/main" id="{35689D43-75B0-4E0A-9AC4-014A99238AF8}"/>
                  </a:ext>
                </a:extLst>
              </p:cNvPr>
              <p:cNvSpPr>
                <a:spLocks/>
              </p:cNvSpPr>
              <p:nvPr/>
            </p:nvSpPr>
            <p:spPr bwMode="auto">
              <a:xfrm>
                <a:off x="6083300" y="187325"/>
                <a:ext cx="95250" cy="92075"/>
              </a:xfrm>
              <a:custGeom>
                <a:avLst/>
                <a:gdLst>
                  <a:gd name="T0" fmla="*/ 0 w 30"/>
                  <a:gd name="T1" fmla="*/ 14 h 29"/>
                  <a:gd name="T2" fmla="*/ 15 w 30"/>
                  <a:gd name="T3" fmla="*/ 0 h 29"/>
                  <a:gd name="T4" fmla="*/ 30 w 30"/>
                  <a:gd name="T5" fmla="*/ 14 h 29"/>
                  <a:gd name="T6" fmla="*/ 15 w 30"/>
                  <a:gd name="T7" fmla="*/ 29 h 29"/>
                  <a:gd name="T8" fmla="*/ 0 w 30"/>
                  <a:gd name="T9" fmla="*/ 14 h 29"/>
                </a:gdLst>
                <a:ahLst/>
                <a:cxnLst>
                  <a:cxn ang="0">
                    <a:pos x="T0" y="T1"/>
                  </a:cxn>
                  <a:cxn ang="0">
                    <a:pos x="T2" y="T3"/>
                  </a:cxn>
                  <a:cxn ang="0">
                    <a:pos x="T4" y="T5"/>
                  </a:cxn>
                  <a:cxn ang="0">
                    <a:pos x="T6" y="T7"/>
                  </a:cxn>
                  <a:cxn ang="0">
                    <a:pos x="T8" y="T9"/>
                  </a:cxn>
                </a:cxnLst>
                <a:rect l="0" t="0" r="r" b="b"/>
                <a:pathLst>
                  <a:path w="30" h="29">
                    <a:moveTo>
                      <a:pt x="0" y="14"/>
                    </a:moveTo>
                    <a:cubicBezTo>
                      <a:pt x="0" y="6"/>
                      <a:pt x="7" y="0"/>
                      <a:pt x="15" y="0"/>
                    </a:cubicBezTo>
                    <a:cubicBezTo>
                      <a:pt x="23" y="0"/>
                      <a:pt x="30" y="6"/>
                      <a:pt x="30" y="14"/>
                    </a:cubicBezTo>
                    <a:cubicBezTo>
                      <a:pt x="29" y="22"/>
                      <a:pt x="23" y="29"/>
                      <a:pt x="15" y="29"/>
                    </a:cubicBezTo>
                    <a:cubicBezTo>
                      <a:pt x="7" y="29"/>
                      <a:pt x="0" y="22"/>
                      <a:pt x="0" y="14"/>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2" name="Freeform 330">
                <a:extLst>
                  <a:ext uri="{FF2B5EF4-FFF2-40B4-BE49-F238E27FC236}">
                    <a16:creationId xmlns:a16="http://schemas.microsoft.com/office/drawing/2014/main" id="{F668ECDB-2013-441F-AC7E-00A79163B80A}"/>
                  </a:ext>
                </a:extLst>
              </p:cNvPr>
              <p:cNvSpPr>
                <a:spLocks/>
              </p:cNvSpPr>
              <p:nvPr/>
            </p:nvSpPr>
            <p:spPr bwMode="auto">
              <a:xfrm>
                <a:off x="6324600" y="187325"/>
                <a:ext cx="92075" cy="92075"/>
              </a:xfrm>
              <a:custGeom>
                <a:avLst/>
                <a:gdLst>
                  <a:gd name="T0" fmla="*/ 29 w 29"/>
                  <a:gd name="T1" fmla="*/ 14 h 29"/>
                  <a:gd name="T2" fmla="*/ 14 w 29"/>
                  <a:gd name="T3" fmla="*/ 29 h 29"/>
                  <a:gd name="T4" fmla="*/ 0 w 29"/>
                  <a:gd name="T5" fmla="*/ 14 h 29"/>
                  <a:gd name="T6" fmla="*/ 15 w 29"/>
                  <a:gd name="T7" fmla="*/ 0 h 29"/>
                  <a:gd name="T8" fmla="*/ 29 w 29"/>
                  <a:gd name="T9" fmla="*/ 14 h 29"/>
                </a:gdLst>
                <a:ahLst/>
                <a:cxnLst>
                  <a:cxn ang="0">
                    <a:pos x="T0" y="T1"/>
                  </a:cxn>
                  <a:cxn ang="0">
                    <a:pos x="T2" y="T3"/>
                  </a:cxn>
                  <a:cxn ang="0">
                    <a:pos x="T4" y="T5"/>
                  </a:cxn>
                  <a:cxn ang="0">
                    <a:pos x="T6" y="T7"/>
                  </a:cxn>
                  <a:cxn ang="0">
                    <a:pos x="T8" y="T9"/>
                  </a:cxn>
                </a:cxnLst>
                <a:rect l="0" t="0" r="r" b="b"/>
                <a:pathLst>
                  <a:path w="29" h="29">
                    <a:moveTo>
                      <a:pt x="29" y="14"/>
                    </a:moveTo>
                    <a:cubicBezTo>
                      <a:pt x="29" y="23"/>
                      <a:pt x="23" y="29"/>
                      <a:pt x="14" y="29"/>
                    </a:cubicBezTo>
                    <a:cubicBezTo>
                      <a:pt x="6" y="29"/>
                      <a:pt x="0" y="22"/>
                      <a:pt x="0" y="14"/>
                    </a:cubicBezTo>
                    <a:cubicBezTo>
                      <a:pt x="0" y="6"/>
                      <a:pt x="6" y="0"/>
                      <a:pt x="15" y="0"/>
                    </a:cubicBezTo>
                    <a:cubicBezTo>
                      <a:pt x="23" y="0"/>
                      <a:pt x="29" y="6"/>
                      <a:pt x="29" y="14"/>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7" name="Rectangle 331">
              <a:extLst>
                <a:ext uri="{FF2B5EF4-FFF2-40B4-BE49-F238E27FC236}">
                  <a16:creationId xmlns:a16="http://schemas.microsoft.com/office/drawing/2014/main" id="{0180F7E3-6116-43F2-A24C-945B9C062781}"/>
                </a:ext>
              </a:extLst>
            </p:cNvPr>
            <p:cNvSpPr>
              <a:spLocks noChangeArrowheads="1"/>
            </p:cNvSpPr>
            <p:nvPr/>
          </p:nvSpPr>
          <p:spPr bwMode="auto">
            <a:xfrm>
              <a:off x="511950" y="1151004"/>
              <a:ext cx="12047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515F6B"/>
                  </a:solidFill>
                  <a:effectLst/>
                  <a:uLnTx/>
                  <a:uFillTx/>
                  <a:latin typeface="Myriad Pro" panose="020B0503030403020204" pitchFamily="34" charset="0"/>
                  <a:ea typeface="+mn-ea"/>
                  <a:cs typeface="+mn-cs"/>
                </a:rPr>
                <a:t>Stakeholders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8" name="Rectangle 197">
              <a:extLst>
                <a:ext uri="{FF2B5EF4-FFF2-40B4-BE49-F238E27FC236}">
                  <a16:creationId xmlns:a16="http://schemas.microsoft.com/office/drawing/2014/main" id="{7BDDECCA-B2C4-4EE8-BCA5-9F23FB2D8EFE}"/>
                </a:ext>
              </a:extLst>
            </p:cNvPr>
            <p:cNvSpPr>
              <a:spLocks noChangeArrowheads="1"/>
            </p:cNvSpPr>
            <p:nvPr/>
          </p:nvSpPr>
          <p:spPr bwMode="auto">
            <a:xfrm>
              <a:off x="1216181" y="2244723"/>
              <a:ext cx="5005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515F6B"/>
                  </a:solidFill>
                  <a:effectLst/>
                  <a:uLnTx/>
                  <a:uFillTx/>
                  <a:latin typeface="Myriad Pro" panose="020B0503030403020204" pitchFamily="34" charset="0"/>
                  <a:ea typeface="+mn-ea"/>
                  <a:cs typeface="+mn-cs"/>
                </a:rPr>
                <a:t>Allies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 name="Rectangle 199">
              <a:extLst>
                <a:ext uri="{FF2B5EF4-FFF2-40B4-BE49-F238E27FC236}">
                  <a16:creationId xmlns:a16="http://schemas.microsoft.com/office/drawing/2014/main" id="{0ADB16A6-C614-402E-9968-888E179A2293}"/>
                </a:ext>
              </a:extLst>
            </p:cNvPr>
            <p:cNvSpPr>
              <a:spLocks noChangeArrowheads="1"/>
            </p:cNvSpPr>
            <p:nvPr/>
          </p:nvSpPr>
          <p:spPr bwMode="auto">
            <a:xfrm>
              <a:off x="2022827" y="2541600"/>
              <a:ext cx="2739154" cy="40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nSpc>
                  <a:spcPct val="87000"/>
                </a:lnSpc>
                <a:buClrTx/>
                <a:buSzTx/>
                <a:buFontTx/>
                <a:buNone/>
                <a:tabLst/>
                <a:defRPr/>
              </a:pPr>
              <a:r>
                <a:rPr lang="en-US" altLang="en-US" sz="1020" spc="30" dirty="0">
                  <a:solidFill>
                    <a:srgbClr val="617380"/>
                  </a:solidFill>
                  <a:latin typeface="Myriad Pro" panose="020B0503030403020204" pitchFamily="34" charset="0"/>
                </a:rPr>
                <a:t>Examples:</a:t>
              </a:r>
            </a:p>
            <a:p>
              <a:pPr marL="115888" marR="0" lvl="0" indent="-115888">
                <a:lnSpc>
                  <a:spcPct val="87000"/>
                </a:lnSpc>
                <a:buClrTx/>
                <a:buSzTx/>
                <a:buFont typeface="Myriad Pro" panose="020B0503030403020204" pitchFamily="34" charset="0"/>
                <a:buChar char="–"/>
                <a:tabLst/>
                <a:defRPr/>
              </a:pPr>
              <a:r>
                <a:rPr lang="en-US" altLang="en-US" sz="1020" spc="30" dirty="0">
                  <a:solidFill>
                    <a:srgbClr val="617380"/>
                  </a:solidFill>
                  <a:latin typeface="Myriad Pro" panose="020B0503030403020204" pitchFamily="34" charset="0"/>
                </a:rPr>
                <a:t>Community organizing group</a:t>
              </a:r>
            </a:p>
            <a:p>
              <a:pPr marL="115888" marR="0" lvl="0" indent="-115888">
                <a:lnSpc>
                  <a:spcPct val="87000"/>
                </a:lnSpc>
                <a:buClrTx/>
                <a:buSzTx/>
                <a:buFont typeface="Myriad Pro" panose="020B0503030403020204" pitchFamily="34" charset="0"/>
                <a:buChar char="–"/>
                <a:tabLst/>
                <a:defRPr/>
              </a:pPr>
              <a:r>
                <a:rPr lang="en-US" altLang="en-US" sz="1020" spc="30" dirty="0">
                  <a:solidFill>
                    <a:srgbClr val="617380"/>
                  </a:solidFill>
                  <a:latin typeface="Myriad Pro" panose="020B0503030403020204" pitchFamily="34" charset="0"/>
                </a:rPr>
                <a:t>Local chamber of commerce</a:t>
              </a:r>
            </a:p>
          </p:txBody>
        </p:sp>
        <p:sp>
          <p:nvSpPr>
            <p:cNvPr id="20" name="Rectangle 199">
              <a:extLst>
                <a:ext uri="{FF2B5EF4-FFF2-40B4-BE49-F238E27FC236}">
                  <a16:creationId xmlns:a16="http://schemas.microsoft.com/office/drawing/2014/main" id="{218F0015-2E72-404D-ACDA-66F066AEEB25}"/>
                </a:ext>
              </a:extLst>
            </p:cNvPr>
            <p:cNvSpPr>
              <a:spLocks noChangeArrowheads="1"/>
            </p:cNvSpPr>
            <p:nvPr/>
          </p:nvSpPr>
          <p:spPr bwMode="auto">
            <a:xfrm>
              <a:off x="2041263" y="3495446"/>
              <a:ext cx="2009524" cy="54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87000"/>
                </a:lnSpc>
                <a:buFontTx/>
                <a:buNone/>
                <a:defRPr/>
              </a:pPr>
              <a:r>
                <a:rPr lang="en-US" altLang="en-US" sz="1020" spc="30" dirty="0">
                  <a:solidFill>
                    <a:srgbClr val="617380"/>
                  </a:solidFill>
                  <a:latin typeface="Myriad Pro" panose="020B0503030403020204" pitchFamily="34" charset="0"/>
                </a:rPr>
                <a:t>Examples:</a:t>
              </a:r>
            </a:p>
            <a:p>
              <a:pPr marL="115888" marR="0" lvl="0" indent="-115888">
                <a:lnSpc>
                  <a:spcPct val="87000"/>
                </a:lnSpc>
                <a:buClrTx/>
                <a:buSzTx/>
                <a:buFont typeface="Myriad Pro" panose="020B0503030403020204" pitchFamily="34" charset="0"/>
                <a:buChar char="–"/>
                <a:tabLst/>
                <a:defRPr/>
              </a:pPr>
              <a:r>
                <a:rPr lang="en-US" altLang="en-US" sz="1020" spc="30" dirty="0">
                  <a:solidFill>
                    <a:srgbClr val="617380"/>
                  </a:solidFill>
                  <a:latin typeface="Myriad Pro" panose="020B0503030403020204" pitchFamily="34" charset="0"/>
                </a:rPr>
                <a:t>A citizens’ committee </a:t>
              </a:r>
            </a:p>
            <a:p>
              <a:pPr marL="115888" indent="-115888">
                <a:lnSpc>
                  <a:spcPct val="87000"/>
                </a:lnSpc>
                <a:buFont typeface="Myriad Pro" panose="020B0503030403020204" pitchFamily="34" charset="0"/>
                <a:buChar char="–"/>
                <a:defRPr/>
              </a:pPr>
              <a:r>
                <a:rPr lang="en-US" altLang="en-US" sz="1020" spc="30" dirty="0">
                  <a:solidFill>
                    <a:srgbClr val="617380"/>
                  </a:solidFill>
                  <a:latin typeface="Myriad Pro" panose="020B0503030403020204" pitchFamily="34" charset="0"/>
                </a:rPr>
                <a:t>A technical assistance provider</a:t>
              </a:r>
            </a:p>
            <a:p>
              <a:pPr marL="115888" marR="0" lvl="0" indent="-115888">
                <a:lnSpc>
                  <a:spcPct val="87000"/>
                </a:lnSpc>
                <a:buClrTx/>
                <a:buSzTx/>
                <a:buFont typeface="Myriad Pro" panose="020B0503030403020204" pitchFamily="34" charset="0"/>
                <a:buChar char="–"/>
                <a:tabLst/>
                <a:defRPr/>
              </a:pPr>
              <a:r>
                <a:rPr lang="en-US" altLang="en-US" sz="1020" spc="30" dirty="0">
                  <a:solidFill>
                    <a:srgbClr val="617380"/>
                  </a:solidFill>
                  <a:latin typeface="Myriad Pro" panose="020B0503030403020204" pitchFamily="34" charset="0"/>
                </a:rPr>
                <a:t>The owner of the water system</a:t>
              </a:r>
            </a:p>
          </p:txBody>
        </p:sp>
        <p:sp>
          <p:nvSpPr>
            <p:cNvPr id="21" name="Rectangle 199">
              <a:extLst>
                <a:ext uri="{FF2B5EF4-FFF2-40B4-BE49-F238E27FC236}">
                  <a16:creationId xmlns:a16="http://schemas.microsoft.com/office/drawing/2014/main" id="{ABA030B6-ECC9-4691-A52A-F27234CA34F8}"/>
                </a:ext>
              </a:extLst>
            </p:cNvPr>
            <p:cNvSpPr>
              <a:spLocks noChangeArrowheads="1"/>
            </p:cNvSpPr>
            <p:nvPr/>
          </p:nvSpPr>
          <p:spPr bwMode="auto">
            <a:xfrm>
              <a:off x="2053757" y="1394269"/>
              <a:ext cx="2003434" cy="54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87000"/>
                </a:lnSpc>
                <a:spcBef>
                  <a:spcPct val="0"/>
                </a:spcBef>
                <a:spcAft>
                  <a:spcPct val="0"/>
                </a:spcAft>
                <a:buClrTx/>
                <a:buSzTx/>
                <a:buFontTx/>
                <a:buNone/>
                <a:tabLst/>
                <a:defRPr/>
              </a:pPr>
              <a:r>
                <a:rPr kumimoji="0" lang="en-US" altLang="en-US" sz="1020" b="0" i="0" u="none" strike="noStrike" kern="1200" cap="none" spc="30" normalizeH="0" noProof="0" dirty="0">
                  <a:ln>
                    <a:noFill/>
                  </a:ln>
                  <a:solidFill>
                    <a:srgbClr val="617380"/>
                  </a:solidFill>
                  <a:effectLst/>
                  <a:uLnTx/>
                  <a:uFillTx/>
                  <a:latin typeface="Myriad Pro" panose="020B0503030403020204" pitchFamily="34" charset="0"/>
                  <a:ea typeface="+mn-ea"/>
                  <a:cs typeface="+mn-cs"/>
                </a:rPr>
                <a:t>Examples:</a:t>
              </a:r>
            </a:p>
            <a:p>
              <a:pPr marL="115888" marR="0" lvl="0" indent="-115888" algn="l" defTabSz="914400" rtl="0" eaLnBrk="0" fontAlgn="base" latinLnBrk="0" hangingPunct="0">
                <a:lnSpc>
                  <a:spcPct val="87000"/>
                </a:lnSpc>
                <a:spcBef>
                  <a:spcPct val="0"/>
                </a:spcBef>
                <a:spcAft>
                  <a:spcPct val="0"/>
                </a:spcAft>
                <a:buClrTx/>
                <a:buSzTx/>
                <a:buFont typeface="Myriad Pro" panose="020B0503030403020204" pitchFamily="34" charset="0"/>
                <a:buChar char="–"/>
                <a:tabLst/>
                <a:defRPr/>
              </a:pPr>
              <a:r>
                <a:rPr kumimoji="0" lang="en-US" altLang="en-US" sz="1020" b="0" i="0" u="none" strike="noStrike" kern="1200" cap="none" spc="30" normalizeH="0" noProof="0" dirty="0">
                  <a:ln>
                    <a:noFill/>
                  </a:ln>
                  <a:solidFill>
                    <a:srgbClr val="617380"/>
                  </a:solidFill>
                  <a:effectLst/>
                  <a:uLnTx/>
                  <a:uFillTx/>
                  <a:latin typeface="Myriad Pro" panose="020B0503030403020204" pitchFamily="34" charset="0"/>
                  <a:ea typeface="+mn-ea"/>
                  <a:cs typeface="+mn-cs"/>
                </a:rPr>
                <a:t>Water system customers</a:t>
              </a:r>
            </a:p>
            <a:p>
              <a:pPr marL="115888" marR="0" lvl="0" indent="-115888" algn="l" defTabSz="914400" rtl="0" eaLnBrk="0" fontAlgn="base" latinLnBrk="0" hangingPunct="0">
                <a:lnSpc>
                  <a:spcPct val="87000"/>
                </a:lnSpc>
                <a:spcBef>
                  <a:spcPct val="0"/>
                </a:spcBef>
                <a:spcAft>
                  <a:spcPct val="0"/>
                </a:spcAft>
                <a:buClrTx/>
                <a:buSzTx/>
                <a:buFont typeface="Myriad Pro" panose="020B0503030403020204" pitchFamily="34" charset="0"/>
                <a:buChar char="–"/>
                <a:tabLst/>
                <a:defRPr/>
              </a:pPr>
              <a:r>
                <a:rPr lang="en-US" altLang="en-US" sz="1020" spc="30" dirty="0">
                  <a:solidFill>
                    <a:srgbClr val="617380"/>
                  </a:solidFill>
                  <a:latin typeface="Myriad Pro" panose="020B0503030403020204" pitchFamily="34" charset="0"/>
                </a:rPr>
                <a:t>Water system </a:t>
              </a:r>
              <a:r>
                <a:rPr kumimoji="0" lang="en-US" altLang="en-US" sz="1020" b="0" i="0" u="none" strike="noStrike" kern="1200" cap="none" spc="30" normalizeH="0" noProof="0" dirty="0">
                  <a:ln>
                    <a:noFill/>
                  </a:ln>
                  <a:solidFill>
                    <a:srgbClr val="617380"/>
                  </a:solidFill>
                  <a:effectLst/>
                  <a:uLnTx/>
                  <a:uFillTx/>
                  <a:latin typeface="Myriad Pro" panose="020B0503030403020204" pitchFamily="34" charset="0"/>
                  <a:ea typeface="+mn-ea"/>
                  <a:cs typeface="+mn-cs"/>
                </a:rPr>
                <a:t>owners and staff</a:t>
              </a:r>
            </a:p>
            <a:p>
              <a:pPr marR="0" lvl="0" algn="l" defTabSz="914400" rtl="0" eaLnBrk="0" fontAlgn="base" latinLnBrk="0" hangingPunct="0">
                <a:lnSpc>
                  <a:spcPct val="87000"/>
                </a:lnSpc>
                <a:spcBef>
                  <a:spcPct val="0"/>
                </a:spcBef>
                <a:spcAft>
                  <a:spcPct val="0"/>
                </a:spcAft>
                <a:buClrTx/>
                <a:buSzTx/>
                <a:tabLst/>
                <a:defRPr/>
              </a:pPr>
              <a:endParaRPr kumimoji="0" lang="en-US" altLang="en-US" sz="1020" b="0" i="0" u="none" strike="noStrike" kern="1200" cap="none" spc="30" normalizeH="0" noProof="0" dirty="0">
                <a:ln>
                  <a:noFill/>
                </a:ln>
                <a:solidFill>
                  <a:prstClr val="black"/>
                </a:solidFill>
                <a:effectLst/>
                <a:uLnTx/>
                <a:uFillTx/>
                <a:ea typeface="+mn-ea"/>
                <a:cs typeface="+mn-cs"/>
              </a:endParaRPr>
            </a:p>
          </p:txBody>
        </p:sp>
        <p:grpSp>
          <p:nvGrpSpPr>
            <p:cNvPr id="23" name="Group 22">
              <a:extLst>
                <a:ext uri="{FF2B5EF4-FFF2-40B4-BE49-F238E27FC236}">
                  <a16:creationId xmlns:a16="http://schemas.microsoft.com/office/drawing/2014/main" id="{72AAED32-D70F-4095-884C-E0ECFF8772E4}"/>
                </a:ext>
              </a:extLst>
            </p:cNvPr>
            <p:cNvGrpSpPr/>
            <p:nvPr/>
          </p:nvGrpSpPr>
          <p:grpSpPr>
            <a:xfrm>
              <a:off x="1335635" y="3649429"/>
              <a:ext cx="361139" cy="357954"/>
              <a:chOff x="6575425" y="2125663"/>
              <a:chExt cx="368300" cy="366713"/>
            </a:xfrm>
            <a:solidFill>
              <a:srgbClr val="599889"/>
            </a:solidFill>
          </p:grpSpPr>
          <p:sp>
            <p:nvSpPr>
              <p:cNvPr id="345" name="Freeform 254">
                <a:extLst>
                  <a:ext uri="{FF2B5EF4-FFF2-40B4-BE49-F238E27FC236}">
                    <a16:creationId xmlns:a16="http://schemas.microsoft.com/office/drawing/2014/main" id="{FA4ED5A1-10D3-4D47-B025-0EA15AD6C3A5}"/>
                  </a:ext>
                </a:extLst>
              </p:cNvPr>
              <p:cNvSpPr>
                <a:spLocks noEditPoints="1"/>
              </p:cNvSpPr>
              <p:nvPr/>
            </p:nvSpPr>
            <p:spPr bwMode="auto">
              <a:xfrm>
                <a:off x="6575425" y="2125663"/>
                <a:ext cx="368300" cy="366713"/>
              </a:xfrm>
              <a:custGeom>
                <a:avLst/>
                <a:gdLst>
                  <a:gd name="T0" fmla="*/ 89 w 116"/>
                  <a:gd name="T1" fmla="*/ 103 h 115"/>
                  <a:gd name="T2" fmla="*/ 91 w 116"/>
                  <a:gd name="T3" fmla="*/ 114 h 115"/>
                  <a:gd name="T4" fmla="*/ 88 w 116"/>
                  <a:gd name="T5" fmla="*/ 115 h 115"/>
                  <a:gd name="T6" fmla="*/ 24 w 116"/>
                  <a:gd name="T7" fmla="*/ 113 h 115"/>
                  <a:gd name="T8" fmla="*/ 27 w 116"/>
                  <a:gd name="T9" fmla="*/ 103 h 115"/>
                  <a:gd name="T10" fmla="*/ 28 w 116"/>
                  <a:gd name="T11" fmla="*/ 102 h 115"/>
                  <a:gd name="T12" fmla="*/ 36 w 116"/>
                  <a:gd name="T13" fmla="*/ 82 h 115"/>
                  <a:gd name="T14" fmla="*/ 51 w 116"/>
                  <a:gd name="T15" fmla="*/ 82 h 115"/>
                  <a:gd name="T16" fmla="*/ 46 w 116"/>
                  <a:gd name="T17" fmla="*/ 76 h 115"/>
                  <a:gd name="T18" fmla="*/ 44 w 116"/>
                  <a:gd name="T19" fmla="*/ 70 h 115"/>
                  <a:gd name="T20" fmla="*/ 33 w 116"/>
                  <a:gd name="T21" fmla="*/ 60 h 115"/>
                  <a:gd name="T22" fmla="*/ 0 w 116"/>
                  <a:gd name="T23" fmla="*/ 6 h 115"/>
                  <a:gd name="T24" fmla="*/ 23 w 116"/>
                  <a:gd name="T25" fmla="*/ 4 h 115"/>
                  <a:gd name="T26" fmla="*/ 24 w 116"/>
                  <a:gd name="T27" fmla="*/ 2 h 115"/>
                  <a:gd name="T28" fmla="*/ 27 w 116"/>
                  <a:gd name="T29" fmla="*/ 0 h 115"/>
                  <a:gd name="T30" fmla="*/ 91 w 116"/>
                  <a:gd name="T31" fmla="*/ 3 h 115"/>
                  <a:gd name="T32" fmla="*/ 92 w 116"/>
                  <a:gd name="T33" fmla="*/ 4 h 115"/>
                  <a:gd name="T34" fmla="*/ 115 w 116"/>
                  <a:gd name="T35" fmla="*/ 6 h 115"/>
                  <a:gd name="T36" fmla="*/ 82 w 116"/>
                  <a:gd name="T37" fmla="*/ 60 h 115"/>
                  <a:gd name="T38" fmla="*/ 70 w 116"/>
                  <a:gd name="T39" fmla="*/ 70 h 115"/>
                  <a:gd name="T40" fmla="*/ 65 w 116"/>
                  <a:gd name="T41" fmla="*/ 78 h 115"/>
                  <a:gd name="T42" fmla="*/ 66 w 116"/>
                  <a:gd name="T43" fmla="*/ 82 h 115"/>
                  <a:gd name="T44" fmla="*/ 87 w 116"/>
                  <a:gd name="T45" fmla="*/ 90 h 115"/>
                  <a:gd name="T46" fmla="*/ 28 w 116"/>
                  <a:gd name="T47" fmla="*/ 3 h 115"/>
                  <a:gd name="T48" fmla="*/ 28 w 116"/>
                  <a:gd name="T49" fmla="*/ 35 h 115"/>
                  <a:gd name="T50" fmla="*/ 49 w 116"/>
                  <a:gd name="T51" fmla="*/ 67 h 115"/>
                  <a:gd name="T52" fmla="*/ 65 w 116"/>
                  <a:gd name="T53" fmla="*/ 67 h 115"/>
                  <a:gd name="T54" fmla="*/ 68 w 116"/>
                  <a:gd name="T55" fmla="*/ 67 h 115"/>
                  <a:gd name="T56" fmla="*/ 88 w 116"/>
                  <a:gd name="T57" fmla="*/ 35 h 115"/>
                  <a:gd name="T58" fmla="*/ 88 w 116"/>
                  <a:gd name="T59" fmla="*/ 3 h 115"/>
                  <a:gd name="T60" fmla="*/ 84 w 116"/>
                  <a:gd name="T61" fmla="*/ 103 h 115"/>
                  <a:gd name="T62" fmla="*/ 79 w 116"/>
                  <a:gd name="T63" fmla="*/ 86 h 115"/>
                  <a:gd name="T64" fmla="*/ 31 w 116"/>
                  <a:gd name="T65" fmla="*/ 90 h 115"/>
                  <a:gd name="T66" fmla="*/ 31 w 116"/>
                  <a:gd name="T67" fmla="*/ 103 h 115"/>
                  <a:gd name="T68" fmla="*/ 28 w 116"/>
                  <a:gd name="T69" fmla="*/ 112 h 115"/>
                  <a:gd name="T70" fmla="*/ 87 w 116"/>
                  <a:gd name="T71" fmla="*/ 106 h 115"/>
                  <a:gd name="T72" fmla="*/ 28 w 116"/>
                  <a:gd name="T73" fmla="*/ 112 h 115"/>
                  <a:gd name="T74" fmla="*/ 27 w 116"/>
                  <a:gd name="T75" fmla="*/ 50 h 115"/>
                  <a:gd name="T76" fmla="*/ 7 w 116"/>
                  <a:gd name="T77" fmla="*/ 13 h 115"/>
                  <a:gd name="T78" fmla="*/ 11 w 116"/>
                  <a:gd name="T79" fmla="*/ 11 h 115"/>
                  <a:gd name="T80" fmla="*/ 24 w 116"/>
                  <a:gd name="T81" fmla="*/ 11 h 115"/>
                  <a:gd name="T82" fmla="*/ 3 w 116"/>
                  <a:gd name="T83" fmla="*/ 7 h 115"/>
                  <a:gd name="T84" fmla="*/ 30 w 116"/>
                  <a:gd name="T85" fmla="*/ 55 h 115"/>
                  <a:gd name="T86" fmla="*/ 92 w 116"/>
                  <a:gd name="T87" fmla="*/ 11 h 115"/>
                  <a:gd name="T88" fmla="*/ 108 w 116"/>
                  <a:gd name="T89" fmla="*/ 13 h 115"/>
                  <a:gd name="T90" fmla="*/ 89 w 116"/>
                  <a:gd name="T91" fmla="*/ 48 h 115"/>
                  <a:gd name="T92" fmla="*/ 85 w 116"/>
                  <a:gd name="T93" fmla="*/ 55 h 115"/>
                  <a:gd name="T94" fmla="*/ 112 w 116"/>
                  <a:gd name="T95" fmla="*/ 7 h 115"/>
                  <a:gd name="T96" fmla="*/ 91 w 116"/>
                  <a:gd name="T97" fmla="*/ 11 h 115"/>
                  <a:gd name="T98" fmla="*/ 25 w 116"/>
                  <a:gd name="T99" fmla="*/ 43 h 115"/>
                  <a:gd name="T100" fmla="*/ 10 w 116"/>
                  <a:gd name="T101" fmla="*/ 14 h 115"/>
                  <a:gd name="T102" fmla="*/ 105 w 116"/>
                  <a:gd name="T103" fmla="*/ 14 h 115"/>
                  <a:gd name="T104" fmla="*/ 90 w 116"/>
                  <a:gd name="T105" fmla="*/ 43 h 115"/>
                  <a:gd name="T106" fmla="*/ 58 w 116"/>
                  <a:gd name="T107" fmla="*/ 75 h 115"/>
                  <a:gd name="T108" fmla="*/ 65 w 116"/>
                  <a:gd name="T109" fmla="*/ 75 h 115"/>
                  <a:gd name="T110" fmla="*/ 65 w 116"/>
                  <a:gd name="T111" fmla="*/ 71 h 115"/>
                  <a:gd name="T112" fmla="*/ 48 w 116"/>
                  <a:gd name="T113" fmla="*/ 73 h 115"/>
                  <a:gd name="T114" fmla="*/ 58 w 116"/>
                  <a:gd name="T115" fmla="*/ 75 h 115"/>
                  <a:gd name="T116" fmla="*/ 54 w 116"/>
                  <a:gd name="T117" fmla="*/ 79 h 115"/>
                  <a:gd name="T118" fmla="*/ 61 w 116"/>
                  <a:gd name="T119" fmla="*/ 8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 h="115">
                    <a:moveTo>
                      <a:pt x="87" y="103"/>
                    </a:moveTo>
                    <a:cubicBezTo>
                      <a:pt x="88" y="103"/>
                      <a:pt x="88" y="103"/>
                      <a:pt x="89" y="103"/>
                    </a:cubicBezTo>
                    <a:cubicBezTo>
                      <a:pt x="90" y="103"/>
                      <a:pt x="91" y="104"/>
                      <a:pt x="91" y="105"/>
                    </a:cubicBezTo>
                    <a:cubicBezTo>
                      <a:pt x="91" y="108"/>
                      <a:pt x="91" y="111"/>
                      <a:pt x="91" y="114"/>
                    </a:cubicBezTo>
                    <a:cubicBezTo>
                      <a:pt x="91" y="115"/>
                      <a:pt x="90" y="115"/>
                      <a:pt x="89" y="115"/>
                    </a:cubicBezTo>
                    <a:cubicBezTo>
                      <a:pt x="88" y="115"/>
                      <a:pt x="88" y="115"/>
                      <a:pt x="88" y="115"/>
                    </a:cubicBezTo>
                    <a:cubicBezTo>
                      <a:pt x="68" y="115"/>
                      <a:pt x="47" y="115"/>
                      <a:pt x="27" y="115"/>
                    </a:cubicBezTo>
                    <a:cubicBezTo>
                      <a:pt x="25" y="115"/>
                      <a:pt x="24" y="115"/>
                      <a:pt x="24" y="113"/>
                    </a:cubicBezTo>
                    <a:cubicBezTo>
                      <a:pt x="24" y="110"/>
                      <a:pt x="24" y="108"/>
                      <a:pt x="24" y="105"/>
                    </a:cubicBezTo>
                    <a:cubicBezTo>
                      <a:pt x="24" y="104"/>
                      <a:pt x="25" y="103"/>
                      <a:pt x="27" y="103"/>
                    </a:cubicBezTo>
                    <a:cubicBezTo>
                      <a:pt x="27" y="103"/>
                      <a:pt x="28" y="103"/>
                      <a:pt x="28" y="103"/>
                    </a:cubicBezTo>
                    <a:cubicBezTo>
                      <a:pt x="28" y="102"/>
                      <a:pt x="28" y="102"/>
                      <a:pt x="28" y="102"/>
                    </a:cubicBezTo>
                    <a:cubicBezTo>
                      <a:pt x="28" y="98"/>
                      <a:pt x="28" y="94"/>
                      <a:pt x="28" y="90"/>
                    </a:cubicBezTo>
                    <a:cubicBezTo>
                      <a:pt x="28" y="86"/>
                      <a:pt x="31" y="82"/>
                      <a:pt x="36" y="82"/>
                    </a:cubicBezTo>
                    <a:cubicBezTo>
                      <a:pt x="41" y="82"/>
                      <a:pt x="45" y="82"/>
                      <a:pt x="49" y="82"/>
                    </a:cubicBezTo>
                    <a:cubicBezTo>
                      <a:pt x="50" y="82"/>
                      <a:pt x="50" y="82"/>
                      <a:pt x="51" y="82"/>
                    </a:cubicBezTo>
                    <a:cubicBezTo>
                      <a:pt x="51" y="81"/>
                      <a:pt x="51" y="80"/>
                      <a:pt x="51" y="79"/>
                    </a:cubicBezTo>
                    <a:cubicBezTo>
                      <a:pt x="48" y="78"/>
                      <a:pt x="47" y="78"/>
                      <a:pt x="46" y="76"/>
                    </a:cubicBezTo>
                    <a:cubicBezTo>
                      <a:pt x="44" y="74"/>
                      <a:pt x="44" y="72"/>
                      <a:pt x="45" y="70"/>
                    </a:cubicBezTo>
                    <a:cubicBezTo>
                      <a:pt x="44" y="70"/>
                      <a:pt x="44" y="70"/>
                      <a:pt x="44" y="70"/>
                    </a:cubicBezTo>
                    <a:cubicBezTo>
                      <a:pt x="41" y="67"/>
                      <a:pt x="37" y="65"/>
                      <a:pt x="35" y="61"/>
                    </a:cubicBezTo>
                    <a:cubicBezTo>
                      <a:pt x="34" y="61"/>
                      <a:pt x="34" y="60"/>
                      <a:pt x="33" y="60"/>
                    </a:cubicBezTo>
                    <a:cubicBezTo>
                      <a:pt x="15" y="51"/>
                      <a:pt x="4" y="37"/>
                      <a:pt x="0" y="17"/>
                    </a:cubicBezTo>
                    <a:cubicBezTo>
                      <a:pt x="0" y="13"/>
                      <a:pt x="0" y="10"/>
                      <a:pt x="0" y="6"/>
                    </a:cubicBezTo>
                    <a:cubicBezTo>
                      <a:pt x="0" y="5"/>
                      <a:pt x="1" y="4"/>
                      <a:pt x="2" y="4"/>
                    </a:cubicBezTo>
                    <a:cubicBezTo>
                      <a:pt x="9" y="4"/>
                      <a:pt x="16" y="4"/>
                      <a:pt x="23" y="4"/>
                    </a:cubicBezTo>
                    <a:cubicBezTo>
                      <a:pt x="23" y="4"/>
                      <a:pt x="24" y="4"/>
                      <a:pt x="24" y="4"/>
                    </a:cubicBezTo>
                    <a:cubicBezTo>
                      <a:pt x="24" y="3"/>
                      <a:pt x="24" y="2"/>
                      <a:pt x="24" y="2"/>
                    </a:cubicBezTo>
                    <a:cubicBezTo>
                      <a:pt x="24" y="1"/>
                      <a:pt x="25" y="0"/>
                      <a:pt x="26" y="0"/>
                    </a:cubicBezTo>
                    <a:cubicBezTo>
                      <a:pt x="27" y="0"/>
                      <a:pt x="27" y="0"/>
                      <a:pt x="27" y="0"/>
                    </a:cubicBezTo>
                    <a:cubicBezTo>
                      <a:pt x="47" y="0"/>
                      <a:pt x="68" y="0"/>
                      <a:pt x="88" y="0"/>
                    </a:cubicBezTo>
                    <a:cubicBezTo>
                      <a:pt x="91" y="0"/>
                      <a:pt x="91" y="0"/>
                      <a:pt x="91" y="3"/>
                    </a:cubicBezTo>
                    <a:cubicBezTo>
                      <a:pt x="91" y="3"/>
                      <a:pt x="91" y="4"/>
                      <a:pt x="91" y="4"/>
                    </a:cubicBezTo>
                    <a:cubicBezTo>
                      <a:pt x="91" y="4"/>
                      <a:pt x="92" y="4"/>
                      <a:pt x="92" y="4"/>
                    </a:cubicBezTo>
                    <a:cubicBezTo>
                      <a:pt x="99" y="4"/>
                      <a:pt x="106" y="4"/>
                      <a:pt x="113" y="4"/>
                    </a:cubicBezTo>
                    <a:cubicBezTo>
                      <a:pt x="115" y="4"/>
                      <a:pt x="115" y="4"/>
                      <a:pt x="115" y="6"/>
                    </a:cubicBezTo>
                    <a:cubicBezTo>
                      <a:pt x="116" y="16"/>
                      <a:pt x="114" y="26"/>
                      <a:pt x="109" y="34"/>
                    </a:cubicBezTo>
                    <a:cubicBezTo>
                      <a:pt x="103" y="46"/>
                      <a:pt x="94" y="55"/>
                      <a:pt x="82" y="60"/>
                    </a:cubicBezTo>
                    <a:cubicBezTo>
                      <a:pt x="82" y="60"/>
                      <a:pt x="82" y="60"/>
                      <a:pt x="81" y="61"/>
                    </a:cubicBezTo>
                    <a:cubicBezTo>
                      <a:pt x="78" y="64"/>
                      <a:pt x="74" y="68"/>
                      <a:pt x="70" y="70"/>
                    </a:cubicBezTo>
                    <a:cubicBezTo>
                      <a:pt x="71" y="72"/>
                      <a:pt x="71" y="74"/>
                      <a:pt x="70" y="76"/>
                    </a:cubicBezTo>
                    <a:cubicBezTo>
                      <a:pt x="68" y="78"/>
                      <a:pt x="67" y="78"/>
                      <a:pt x="65" y="78"/>
                    </a:cubicBezTo>
                    <a:cubicBezTo>
                      <a:pt x="65" y="80"/>
                      <a:pt x="65" y="81"/>
                      <a:pt x="65" y="82"/>
                    </a:cubicBezTo>
                    <a:cubicBezTo>
                      <a:pt x="65" y="82"/>
                      <a:pt x="65" y="82"/>
                      <a:pt x="66" y="82"/>
                    </a:cubicBezTo>
                    <a:cubicBezTo>
                      <a:pt x="70" y="82"/>
                      <a:pt x="75" y="82"/>
                      <a:pt x="79" y="82"/>
                    </a:cubicBezTo>
                    <a:cubicBezTo>
                      <a:pt x="83" y="82"/>
                      <a:pt x="87" y="86"/>
                      <a:pt x="87" y="90"/>
                    </a:cubicBezTo>
                    <a:cubicBezTo>
                      <a:pt x="87" y="94"/>
                      <a:pt x="87" y="99"/>
                      <a:pt x="87" y="103"/>
                    </a:cubicBezTo>
                    <a:close/>
                    <a:moveTo>
                      <a:pt x="28" y="3"/>
                    </a:moveTo>
                    <a:cubicBezTo>
                      <a:pt x="28" y="4"/>
                      <a:pt x="28" y="5"/>
                      <a:pt x="28" y="6"/>
                    </a:cubicBezTo>
                    <a:cubicBezTo>
                      <a:pt x="28" y="16"/>
                      <a:pt x="27" y="26"/>
                      <a:pt x="28" y="35"/>
                    </a:cubicBezTo>
                    <a:cubicBezTo>
                      <a:pt x="28" y="49"/>
                      <a:pt x="34" y="59"/>
                      <a:pt x="46" y="67"/>
                    </a:cubicBezTo>
                    <a:cubicBezTo>
                      <a:pt x="47" y="67"/>
                      <a:pt x="48" y="68"/>
                      <a:pt x="49" y="67"/>
                    </a:cubicBezTo>
                    <a:cubicBezTo>
                      <a:pt x="50" y="67"/>
                      <a:pt x="50" y="67"/>
                      <a:pt x="50" y="67"/>
                    </a:cubicBezTo>
                    <a:cubicBezTo>
                      <a:pt x="55" y="67"/>
                      <a:pt x="60" y="67"/>
                      <a:pt x="65" y="67"/>
                    </a:cubicBezTo>
                    <a:cubicBezTo>
                      <a:pt x="65" y="67"/>
                      <a:pt x="66" y="67"/>
                      <a:pt x="67" y="67"/>
                    </a:cubicBezTo>
                    <a:cubicBezTo>
                      <a:pt x="67" y="67"/>
                      <a:pt x="68" y="68"/>
                      <a:pt x="68" y="67"/>
                    </a:cubicBezTo>
                    <a:cubicBezTo>
                      <a:pt x="73" y="65"/>
                      <a:pt x="77" y="61"/>
                      <a:pt x="80" y="57"/>
                    </a:cubicBezTo>
                    <a:cubicBezTo>
                      <a:pt x="85" y="51"/>
                      <a:pt x="87" y="43"/>
                      <a:pt x="88" y="35"/>
                    </a:cubicBezTo>
                    <a:cubicBezTo>
                      <a:pt x="88" y="26"/>
                      <a:pt x="88" y="16"/>
                      <a:pt x="88" y="6"/>
                    </a:cubicBezTo>
                    <a:cubicBezTo>
                      <a:pt x="88" y="5"/>
                      <a:pt x="88" y="4"/>
                      <a:pt x="88" y="3"/>
                    </a:cubicBezTo>
                    <a:cubicBezTo>
                      <a:pt x="68" y="3"/>
                      <a:pt x="48" y="3"/>
                      <a:pt x="28" y="3"/>
                    </a:cubicBezTo>
                    <a:close/>
                    <a:moveTo>
                      <a:pt x="84" y="103"/>
                    </a:moveTo>
                    <a:cubicBezTo>
                      <a:pt x="84" y="98"/>
                      <a:pt x="84" y="94"/>
                      <a:pt x="84" y="90"/>
                    </a:cubicBezTo>
                    <a:cubicBezTo>
                      <a:pt x="84" y="87"/>
                      <a:pt x="82" y="86"/>
                      <a:pt x="79" y="86"/>
                    </a:cubicBezTo>
                    <a:cubicBezTo>
                      <a:pt x="65" y="86"/>
                      <a:pt x="50" y="86"/>
                      <a:pt x="36" y="86"/>
                    </a:cubicBezTo>
                    <a:cubicBezTo>
                      <a:pt x="33" y="86"/>
                      <a:pt x="31" y="87"/>
                      <a:pt x="31" y="90"/>
                    </a:cubicBezTo>
                    <a:cubicBezTo>
                      <a:pt x="31" y="94"/>
                      <a:pt x="31" y="98"/>
                      <a:pt x="31" y="102"/>
                    </a:cubicBezTo>
                    <a:cubicBezTo>
                      <a:pt x="31" y="102"/>
                      <a:pt x="31" y="102"/>
                      <a:pt x="31" y="103"/>
                    </a:cubicBezTo>
                    <a:cubicBezTo>
                      <a:pt x="49" y="103"/>
                      <a:pt x="66" y="103"/>
                      <a:pt x="84" y="103"/>
                    </a:cubicBezTo>
                    <a:close/>
                    <a:moveTo>
                      <a:pt x="28" y="112"/>
                    </a:moveTo>
                    <a:cubicBezTo>
                      <a:pt x="48" y="112"/>
                      <a:pt x="68" y="112"/>
                      <a:pt x="87" y="112"/>
                    </a:cubicBezTo>
                    <a:cubicBezTo>
                      <a:pt x="87" y="110"/>
                      <a:pt x="87" y="108"/>
                      <a:pt x="87" y="106"/>
                    </a:cubicBezTo>
                    <a:cubicBezTo>
                      <a:pt x="67" y="106"/>
                      <a:pt x="48" y="106"/>
                      <a:pt x="28" y="106"/>
                    </a:cubicBezTo>
                    <a:cubicBezTo>
                      <a:pt x="28" y="108"/>
                      <a:pt x="28" y="110"/>
                      <a:pt x="28" y="112"/>
                    </a:cubicBezTo>
                    <a:close/>
                    <a:moveTo>
                      <a:pt x="30" y="55"/>
                    </a:moveTo>
                    <a:cubicBezTo>
                      <a:pt x="29" y="53"/>
                      <a:pt x="28" y="51"/>
                      <a:pt x="27" y="50"/>
                    </a:cubicBezTo>
                    <a:cubicBezTo>
                      <a:pt x="27" y="49"/>
                      <a:pt x="26" y="48"/>
                      <a:pt x="26" y="48"/>
                    </a:cubicBezTo>
                    <a:cubicBezTo>
                      <a:pt x="15" y="39"/>
                      <a:pt x="8" y="27"/>
                      <a:pt x="7" y="13"/>
                    </a:cubicBezTo>
                    <a:cubicBezTo>
                      <a:pt x="7" y="12"/>
                      <a:pt x="7" y="11"/>
                      <a:pt x="9" y="11"/>
                    </a:cubicBezTo>
                    <a:cubicBezTo>
                      <a:pt x="10" y="11"/>
                      <a:pt x="10" y="11"/>
                      <a:pt x="11" y="11"/>
                    </a:cubicBezTo>
                    <a:cubicBezTo>
                      <a:pt x="15" y="11"/>
                      <a:pt x="19" y="11"/>
                      <a:pt x="23" y="11"/>
                    </a:cubicBezTo>
                    <a:cubicBezTo>
                      <a:pt x="24" y="11"/>
                      <a:pt x="24" y="11"/>
                      <a:pt x="24" y="11"/>
                    </a:cubicBezTo>
                    <a:cubicBezTo>
                      <a:pt x="24" y="9"/>
                      <a:pt x="24" y="8"/>
                      <a:pt x="24" y="7"/>
                    </a:cubicBezTo>
                    <a:cubicBezTo>
                      <a:pt x="17" y="7"/>
                      <a:pt x="10" y="7"/>
                      <a:pt x="3" y="7"/>
                    </a:cubicBezTo>
                    <a:cubicBezTo>
                      <a:pt x="3" y="18"/>
                      <a:pt x="5" y="28"/>
                      <a:pt x="11" y="37"/>
                    </a:cubicBezTo>
                    <a:cubicBezTo>
                      <a:pt x="15" y="44"/>
                      <a:pt x="22" y="50"/>
                      <a:pt x="30" y="55"/>
                    </a:cubicBezTo>
                    <a:close/>
                    <a:moveTo>
                      <a:pt x="91" y="11"/>
                    </a:moveTo>
                    <a:cubicBezTo>
                      <a:pt x="91" y="11"/>
                      <a:pt x="92" y="11"/>
                      <a:pt x="92" y="11"/>
                    </a:cubicBezTo>
                    <a:cubicBezTo>
                      <a:pt x="97" y="11"/>
                      <a:pt x="102" y="11"/>
                      <a:pt x="106" y="11"/>
                    </a:cubicBezTo>
                    <a:cubicBezTo>
                      <a:pt x="108" y="11"/>
                      <a:pt x="108" y="12"/>
                      <a:pt x="108" y="13"/>
                    </a:cubicBezTo>
                    <a:cubicBezTo>
                      <a:pt x="108" y="14"/>
                      <a:pt x="108" y="16"/>
                      <a:pt x="108" y="17"/>
                    </a:cubicBezTo>
                    <a:cubicBezTo>
                      <a:pt x="106" y="30"/>
                      <a:pt x="99" y="40"/>
                      <a:pt x="89" y="48"/>
                    </a:cubicBezTo>
                    <a:cubicBezTo>
                      <a:pt x="88" y="49"/>
                      <a:pt x="88" y="49"/>
                      <a:pt x="88" y="49"/>
                    </a:cubicBezTo>
                    <a:cubicBezTo>
                      <a:pt x="87" y="51"/>
                      <a:pt x="86" y="53"/>
                      <a:pt x="85" y="55"/>
                    </a:cubicBezTo>
                    <a:cubicBezTo>
                      <a:pt x="95" y="49"/>
                      <a:pt x="102" y="42"/>
                      <a:pt x="107" y="32"/>
                    </a:cubicBezTo>
                    <a:cubicBezTo>
                      <a:pt x="111" y="24"/>
                      <a:pt x="112" y="16"/>
                      <a:pt x="112" y="7"/>
                    </a:cubicBezTo>
                    <a:cubicBezTo>
                      <a:pt x="105" y="7"/>
                      <a:pt x="98" y="7"/>
                      <a:pt x="91" y="7"/>
                    </a:cubicBezTo>
                    <a:cubicBezTo>
                      <a:pt x="91" y="9"/>
                      <a:pt x="91" y="10"/>
                      <a:pt x="91" y="11"/>
                    </a:cubicBezTo>
                    <a:close/>
                    <a:moveTo>
                      <a:pt x="10" y="14"/>
                    </a:moveTo>
                    <a:cubicBezTo>
                      <a:pt x="10" y="23"/>
                      <a:pt x="19" y="40"/>
                      <a:pt x="25" y="43"/>
                    </a:cubicBezTo>
                    <a:cubicBezTo>
                      <a:pt x="24" y="34"/>
                      <a:pt x="25" y="24"/>
                      <a:pt x="24" y="14"/>
                    </a:cubicBezTo>
                    <a:cubicBezTo>
                      <a:pt x="20" y="14"/>
                      <a:pt x="15" y="14"/>
                      <a:pt x="10" y="14"/>
                    </a:cubicBezTo>
                    <a:close/>
                    <a:moveTo>
                      <a:pt x="90" y="43"/>
                    </a:moveTo>
                    <a:cubicBezTo>
                      <a:pt x="99" y="35"/>
                      <a:pt x="104" y="26"/>
                      <a:pt x="105" y="14"/>
                    </a:cubicBezTo>
                    <a:cubicBezTo>
                      <a:pt x="100" y="14"/>
                      <a:pt x="95" y="14"/>
                      <a:pt x="91" y="14"/>
                    </a:cubicBezTo>
                    <a:cubicBezTo>
                      <a:pt x="90" y="24"/>
                      <a:pt x="91" y="33"/>
                      <a:pt x="90" y="43"/>
                    </a:cubicBezTo>
                    <a:close/>
                    <a:moveTo>
                      <a:pt x="58" y="75"/>
                    </a:moveTo>
                    <a:cubicBezTo>
                      <a:pt x="58" y="75"/>
                      <a:pt x="58" y="75"/>
                      <a:pt x="58" y="75"/>
                    </a:cubicBezTo>
                    <a:cubicBezTo>
                      <a:pt x="59" y="75"/>
                      <a:pt x="60" y="75"/>
                      <a:pt x="61" y="75"/>
                    </a:cubicBezTo>
                    <a:cubicBezTo>
                      <a:pt x="63" y="75"/>
                      <a:pt x="64" y="75"/>
                      <a:pt x="65" y="75"/>
                    </a:cubicBezTo>
                    <a:cubicBezTo>
                      <a:pt x="67" y="75"/>
                      <a:pt x="67" y="74"/>
                      <a:pt x="67" y="73"/>
                    </a:cubicBezTo>
                    <a:cubicBezTo>
                      <a:pt x="67" y="71"/>
                      <a:pt x="67" y="71"/>
                      <a:pt x="65" y="71"/>
                    </a:cubicBezTo>
                    <a:cubicBezTo>
                      <a:pt x="60" y="71"/>
                      <a:pt x="55" y="71"/>
                      <a:pt x="50" y="71"/>
                    </a:cubicBezTo>
                    <a:cubicBezTo>
                      <a:pt x="48" y="71"/>
                      <a:pt x="48" y="71"/>
                      <a:pt x="48" y="73"/>
                    </a:cubicBezTo>
                    <a:cubicBezTo>
                      <a:pt x="48" y="75"/>
                      <a:pt x="49" y="75"/>
                      <a:pt x="50" y="75"/>
                    </a:cubicBezTo>
                    <a:cubicBezTo>
                      <a:pt x="53" y="75"/>
                      <a:pt x="55" y="75"/>
                      <a:pt x="58" y="75"/>
                    </a:cubicBezTo>
                    <a:close/>
                    <a:moveTo>
                      <a:pt x="61" y="79"/>
                    </a:moveTo>
                    <a:cubicBezTo>
                      <a:pt x="59" y="79"/>
                      <a:pt x="56" y="79"/>
                      <a:pt x="54" y="79"/>
                    </a:cubicBezTo>
                    <a:cubicBezTo>
                      <a:pt x="54" y="80"/>
                      <a:pt x="54" y="81"/>
                      <a:pt x="54" y="82"/>
                    </a:cubicBezTo>
                    <a:cubicBezTo>
                      <a:pt x="56" y="82"/>
                      <a:pt x="59" y="82"/>
                      <a:pt x="61" y="82"/>
                    </a:cubicBezTo>
                    <a:cubicBezTo>
                      <a:pt x="61" y="81"/>
                      <a:pt x="61" y="80"/>
                      <a:pt x="61" y="79"/>
                    </a:cubicBezTo>
                    <a:close/>
                  </a:path>
                </a:pathLst>
              </a:custGeom>
              <a:grpFill/>
              <a:ln w="3810">
                <a:solidFill>
                  <a:srgbClr val="599889"/>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6" name="Freeform 255">
                <a:extLst>
                  <a:ext uri="{FF2B5EF4-FFF2-40B4-BE49-F238E27FC236}">
                    <a16:creationId xmlns:a16="http://schemas.microsoft.com/office/drawing/2014/main" id="{5212497D-F6AC-4AC8-B52A-664B1BABBCF7}"/>
                  </a:ext>
                </a:extLst>
              </p:cNvPr>
              <p:cNvSpPr>
                <a:spLocks noEditPoints="1"/>
              </p:cNvSpPr>
              <p:nvPr/>
            </p:nvSpPr>
            <p:spPr bwMode="auto">
              <a:xfrm>
                <a:off x="6708775" y="2160588"/>
                <a:ext cx="98425" cy="100013"/>
              </a:xfrm>
              <a:custGeom>
                <a:avLst/>
                <a:gdLst>
                  <a:gd name="T0" fmla="*/ 31 w 31"/>
                  <a:gd name="T1" fmla="*/ 13 h 31"/>
                  <a:gd name="T2" fmla="*/ 31 w 31"/>
                  <a:gd name="T3" fmla="*/ 14 h 31"/>
                  <a:gd name="T4" fmla="*/ 25 w 31"/>
                  <a:gd name="T5" fmla="*/ 19 h 31"/>
                  <a:gd name="T6" fmla="*/ 25 w 31"/>
                  <a:gd name="T7" fmla="*/ 21 h 31"/>
                  <a:gd name="T8" fmla="*/ 26 w 31"/>
                  <a:gd name="T9" fmla="*/ 29 h 31"/>
                  <a:gd name="T10" fmla="*/ 25 w 31"/>
                  <a:gd name="T11" fmla="*/ 30 h 31"/>
                  <a:gd name="T12" fmla="*/ 23 w 31"/>
                  <a:gd name="T13" fmla="*/ 31 h 31"/>
                  <a:gd name="T14" fmla="*/ 16 w 31"/>
                  <a:gd name="T15" fmla="*/ 27 h 31"/>
                  <a:gd name="T16" fmla="*/ 15 w 31"/>
                  <a:gd name="T17" fmla="*/ 27 h 31"/>
                  <a:gd name="T18" fmla="*/ 8 w 31"/>
                  <a:gd name="T19" fmla="*/ 30 h 31"/>
                  <a:gd name="T20" fmla="*/ 6 w 31"/>
                  <a:gd name="T21" fmla="*/ 31 h 31"/>
                  <a:gd name="T22" fmla="*/ 5 w 31"/>
                  <a:gd name="T23" fmla="*/ 28 h 31"/>
                  <a:gd name="T24" fmla="*/ 7 w 31"/>
                  <a:gd name="T25" fmla="*/ 21 h 31"/>
                  <a:gd name="T26" fmla="*/ 6 w 31"/>
                  <a:gd name="T27" fmla="*/ 19 h 31"/>
                  <a:gd name="T28" fmla="*/ 1 w 31"/>
                  <a:gd name="T29" fmla="*/ 14 h 31"/>
                  <a:gd name="T30" fmla="*/ 0 w 31"/>
                  <a:gd name="T31" fmla="*/ 12 h 31"/>
                  <a:gd name="T32" fmla="*/ 2 w 31"/>
                  <a:gd name="T33" fmla="*/ 11 h 31"/>
                  <a:gd name="T34" fmla="*/ 9 w 31"/>
                  <a:gd name="T35" fmla="*/ 10 h 31"/>
                  <a:gd name="T36" fmla="*/ 11 w 31"/>
                  <a:gd name="T37" fmla="*/ 9 h 31"/>
                  <a:gd name="T38" fmla="*/ 14 w 31"/>
                  <a:gd name="T39" fmla="*/ 2 h 31"/>
                  <a:gd name="T40" fmla="*/ 16 w 31"/>
                  <a:gd name="T41" fmla="*/ 1 h 31"/>
                  <a:gd name="T42" fmla="*/ 17 w 31"/>
                  <a:gd name="T43" fmla="*/ 2 h 31"/>
                  <a:gd name="T44" fmla="*/ 21 w 31"/>
                  <a:gd name="T45" fmla="*/ 9 h 31"/>
                  <a:gd name="T46" fmla="*/ 22 w 31"/>
                  <a:gd name="T47" fmla="*/ 10 h 31"/>
                  <a:gd name="T48" fmla="*/ 30 w 31"/>
                  <a:gd name="T49" fmla="*/ 11 h 31"/>
                  <a:gd name="T50" fmla="*/ 31 w 31"/>
                  <a:gd name="T51" fmla="*/ 13 h 31"/>
                  <a:gd name="T52" fmla="*/ 16 w 31"/>
                  <a:gd name="T53" fmla="*/ 6 h 31"/>
                  <a:gd name="T54" fmla="*/ 13 w 31"/>
                  <a:gd name="T55" fmla="*/ 10 h 31"/>
                  <a:gd name="T56" fmla="*/ 10 w 31"/>
                  <a:gd name="T57" fmla="*/ 13 h 31"/>
                  <a:gd name="T58" fmla="*/ 7 w 31"/>
                  <a:gd name="T59" fmla="*/ 13 h 31"/>
                  <a:gd name="T60" fmla="*/ 5 w 31"/>
                  <a:gd name="T61" fmla="*/ 14 h 31"/>
                  <a:gd name="T62" fmla="*/ 9 w 31"/>
                  <a:gd name="T63" fmla="*/ 18 h 31"/>
                  <a:gd name="T64" fmla="*/ 10 w 31"/>
                  <a:gd name="T65" fmla="*/ 21 h 31"/>
                  <a:gd name="T66" fmla="*/ 9 w 31"/>
                  <a:gd name="T67" fmla="*/ 26 h 31"/>
                  <a:gd name="T68" fmla="*/ 14 w 31"/>
                  <a:gd name="T69" fmla="*/ 24 h 31"/>
                  <a:gd name="T70" fmla="*/ 17 w 31"/>
                  <a:gd name="T71" fmla="*/ 24 h 31"/>
                  <a:gd name="T72" fmla="*/ 22 w 31"/>
                  <a:gd name="T73" fmla="*/ 26 h 31"/>
                  <a:gd name="T74" fmla="*/ 21 w 31"/>
                  <a:gd name="T75" fmla="*/ 21 h 31"/>
                  <a:gd name="T76" fmla="*/ 22 w 31"/>
                  <a:gd name="T77" fmla="*/ 18 h 31"/>
                  <a:gd name="T78" fmla="*/ 26 w 31"/>
                  <a:gd name="T79" fmla="*/ 14 h 31"/>
                  <a:gd name="T80" fmla="*/ 20 w 31"/>
                  <a:gd name="T81" fmla="*/ 13 h 31"/>
                  <a:gd name="T82" fmla="*/ 18 w 31"/>
                  <a:gd name="T83" fmla="*/ 11 h 31"/>
                  <a:gd name="T84" fmla="*/ 16 w 31"/>
                  <a:gd name="T8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31">
                    <a:moveTo>
                      <a:pt x="31" y="13"/>
                    </a:moveTo>
                    <a:cubicBezTo>
                      <a:pt x="31" y="13"/>
                      <a:pt x="31" y="14"/>
                      <a:pt x="31" y="14"/>
                    </a:cubicBezTo>
                    <a:cubicBezTo>
                      <a:pt x="29" y="16"/>
                      <a:pt x="27" y="18"/>
                      <a:pt x="25" y="19"/>
                    </a:cubicBezTo>
                    <a:cubicBezTo>
                      <a:pt x="25" y="20"/>
                      <a:pt x="24" y="20"/>
                      <a:pt x="25" y="21"/>
                    </a:cubicBezTo>
                    <a:cubicBezTo>
                      <a:pt x="25" y="24"/>
                      <a:pt x="26" y="26"/>
                      <a:pt x="26" y="29"/>
                    </a:cubicBezTo>
                    <a:cubicBezTo>
                      <a:pt x="26" y="29"/>
                      <a:pt x="26" y="30"/>
                      <a:pt x="25" y="30"/>
                    </a:cubicBezTo>
                    <a:cubicBezTo>
                      <a:pt x="25" y="31"/>
                      <a:pt x="24" y="31"/>
                      <a:pt x="23" y="31"/>
                    </a:cubicBezTo>
                    <a:cubicBezTo>
                      <a:pt x="21" y="29"/>
                      <a:pt x="19" y="28"/>
                      <a:pt x="16" y="27"/>
                    </a:cubicBezTo>
                    <a:cubicBezTo>
                      <a:pt x="16" y="27"/>
                      <a:pt x="15" y="27"/>
                      <a:pt x="15" y="27"/>
                    </a:cubicBezTo>
                    <a:cubicBezTo>
                      <a:pt x="12" y="28"/>
                      <a:pt x="10" y="29"/>
                      <a:pt x="8" y="30"/>
                    </a:cubicBezTo>
                    <a:cubicBezTo>
                      <a:pt x="7" y="31"/>
                      <a:pt x="6" y="31"/>
                      <a:pt x="6" y="31"/>
                    </a:cubicBezTo>
                    <a:cubicBezTo>
                      <a:pt x="5" y="30"/>
                      <a:pt x="5" y="29"/>
                      <a:pt x="5" y="28"/>
                    </a:cubicBezTo>
                    <a:cubicBezTo>
                      <a:pt x="6" y="26"/>
                      <a:pt x="6" y="23"/>
                      <a:pt x="7" y="21"/>
                    </a:cubicBezTo>
                    <a:cubicBezTo>
                      <a:pt x="7" y="20"/>
                      <a:pt x="6" y="20"/>
                      <a:pt x="6" y="19"/>
                    </a:cubicBezTo>
                    <a:cubicBezTo>
                      <a:pt x="4" y="18"/>
                      <a:pt x="3" y="16"/>
                      <a:pt x="1" y="14"/>
                    </a:cubicBezTo>
                    <a:cubicBezTo>
                      <a:pt x="0" y="13"/>
                      <a:pt x="0" y="13"/>
                      <a:pt x="0" y="12"/>
                    </a:cubicBezTo>
                    <a:cubicBezTo>
                      <a:pt x="0" y="11"/>
                      <a:pt x="1" y="11"/>
                      <a:pt x="2" y="11"/>
                    </a:cubicBezTo>
                    <a:cubicBezTo>
                      <a:pt x="4" y="10"/>
                      <a:pt x="7" y="10"/>
                      <a:pt x="9" y="10"/>
                    </a:cubicBezTo>
                    <a:cubicBezTo>
                      <a:pt x="10" y="10"/>
                      <a:pt x="10" y="9"/>
                      <a:pt x="11" y="9"/>
                    </a:cubicBezTo>
                    <a:cubicBezTo>
                      <a:pt x="12" y="6"/>
                      <a:pt x="13" y="4"/>
                      <a:pt x="14" y="2"/>
                    </a:cubicBezTo>
                    <a:cubicBezTo>
                      <a:pt x="14" y="1"/>
                      <a:pt x="15" y="1"/>
                      <a:pt x="16" y="1"/>
                    </a:cubicBezTo>
                    <a:cubicBezTo>
                      <a:pt x="16" y="0"/>
                      <a:pt x="17" y="1"/>
                      <a:pt x="17" y="2"/>
                    </a:cubicBezTo>
                    <a:cubicBezTo>
                      <a:pt x="18" y="4"/>
                      <a:pt x="19" y="6"/>
                      <a:pt x="21" y="9"/>
                    </a:cubicBezTo>
                    <a:cubicBezTo>
                      <a:pt x="21" y="9"/>
                      <a:pt x="21" y="10"/>
                      <a:pt x="22" y="10"/>
                    </a:cubicBezTo>
                    <a:cubicBezTo>
                      <a:pt x="25" y="10"/>
                      <a:pt x="27" y="10"/>
                      <a:pt x="30" y="11"/>
                    </a:cubicBezTo>
                    <a:cubicBezTo>
                      <a:pt x="31" y="11"/>
                      <a:pt x="31" y="11"/>
                      <a:pt x="31" y="13"/>
                    </a:cubicBezTo>
                    <a:close/>
                    <a:moveTo>
                      <a:pt x="16" y="6"/>
                    </a:moveTo>
                    <a:cubicBezTo>
                      <a:pt x="15" y="7"/>
                      <a:pt x="14" y="9"/>
                      <a:pt x="13" y="10"/>
                    </a:cubicBezTo>
                    <a:cubicBezTo>
                      <a:pt x="13" y="12"/>
                      <a:pt x="12" y="13"/>
                      <a:pt x="10" y="13"/>
                    </a:cubicBezTo>
                    <a:cubicBezTo>
                      <a:pt x="9" y="13"/>
                      <a:pt x="8" y="13"/>
                      <a:pt x="7" y="13"/>
                    </a:cubicBezTo>
                    <a:cubicBezTo>
                      <a:pt x="7" y="13"/>
                      <a:pt x="6" y="13"/>
                      <a:pt x="5" y="14"/>
                    </a:cubicBezTo>
                    <a:cubicBezTo>
                      <a:pt x="6" y="15"/>
                      <a:pt x="8" y="16"/>
                      <a:pt x="9" y="18"/>
                    </a:cubicBezTo>
                    <a:cubicBezTo>
                      <a:pt x="10" y="19"/>
                      <a:pt x="10" y="20"/>
                      <a:pt x="10" y="21"/>
                    </a:cubicBezTo>
                    <a:cubicBezTo>
                      <a:pt x="10" y="23"/>
                      <a:pt x="9" y="24"/>
                      <a:pt x="9" y="26"/>
                    </a:cubicBezTo>
                    <a:cubicBezTo>
                      <a:pt x="11" y="25"/>
                      <a:pt x="13" y="24"/>
                      <a:pt x="14" y="24"/>
                    </a:cubicBezTo>
                    <a:cubicBezTo>
                      <a:pt x="15" y="23"/>
                      <a:pt x="16" y="23"/>
                      <a:pt x="17" y="24"/>
                    </a:cubicBezTo>
                    <a:cubicBezTo>
                      <a:pt x="19" y="24"/>
                      <a:pt x="20" y="25"/>
                      <a:pt x="22" y="26"/>
                    </a:cubicBezTo>
                    <a:cubicBezTo>
                      <a:pt x="22" y="24"/>
                      <a:pt x="22" y="22"/>
                      <a:pt x="21" y="21"/>
                    </a:cubicBezTo>
                    <a:cubicBezTo>
                      <a:pt x="21" y="19"/>
                      <a:pt x="21" y="19"/>
                      <a:pt x="22" y="18"/>
                    </a:cubicBezTo>
                    <a:cubicBezTo>
                      <a:pt x="23" y="16"/>
                      <a:pt x="25" y="15"/>
                      <a:pt x="26" y="14"/>
                    </a:cubicBezTo>
                    <a:cubicBezTo>
                      <a:pt x="24" y="13"/>
                      <a:pt x="22" y="13"/>
                      <a:pt x="20" y="13"/>
                    </a:cubicBezTo>
                    <a:cubicBezTo>
                      <a:pt x="19" y="13"/>
                      <a:pt x="19" y="12"/>
                      <a:pt x="18" y="11"/>
                    </a:cubicBezTo>
                    <a:cubicBezTo>
                      <a:pt x="17" y="9"/>
                      <a:pt x="17" y="8"/>
                      <a:pt x="16" y="6"/>
                    </a:cubicBezTo>
                    <a:close/>
                  </a:path>
                </a:pathLst>
              </a:custGeom>
              <a:grpFill/>
              <a:ln w="3810">
                <a:solidFill>
                  <a:srgbClr val="599889"/>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24" name="Straight Connector 23">
              <a:extLst>
                <a:ext uri="{FF2B5EF4-FFF2-40B4-BE49-F238E27FC236}">
                  <a16:creationId xmlns:a16="http://schemas.microsoft.com/office/drawing/2014/main" id="{E8DD542A-6BB8-4A40-9401-5308CCB3BB84}"/>
                </a:ext>
              </a:extLst>
            </p:cNvPr>
            <p:cNvCxnSpPr>
              <a:cxnSpLocks/>
            </p:cNvCxnSpPr>
            <p:nvPr/>
          </p:nvCxnSpPr>
          <p:spPr>
            <a:xfrm>
              <a:off x="1894913" y="1243988"/>
              <a:ext cx="0" cy="758348"/>
            </a:xfrm>
            <a:prstGeom prst="line">
              <a:avLst/>
            </a:prstGeom>
            <a:ln w="15875">
              <a:solidFill>
                <a:srgbClr val="5374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7D34BB2-29F1-4992-8DEF-8FDFB623E81E}"/>
                </a:ext>
              </a:extLst>
            </p:cNvPr>
            <p:cNvCxnSpPr>
              <a:cxnSpLocks/>
            </p:cNvCxnSpPr>
            <p:nvPr/>
          </p:nvCxnSpPr>
          <p:spPr>
            <a:xfrm>
              <a:off x="1894913" y="2335910"/>
              <a:ext cx="0" cy="767710"/>
            </a:xfrm>
            <a:prstGeom prst="line">
              <a:avLst/>
            </a:prstGeom>
            <a:ln w="15875">
              <a:solidFill>
                <a:srgbClr val="FBAF1A"/>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F7F6B71-41C5-44F8-BABE-0391747E5D8F}"/>
                </a:ext>
              </a:extLst>
            </p:cNvPr>
            <p:cNvCxnSpPr>
              <a:cxnSpLocks/>
            </p:cNvCxnSpPr>
            <p:nvPr/>
          </p:nvCxnSpPr>
          <p:spPr>
            <a:xfrm>
              <a:off x="1894913" y="3423991"/>
              <a:ext cx="0" cy="770274"/>
            </a:xfrm>
            <a:prstGeom prst="line">
              <a:avLst/>
            </a:prstGeom>
            <a:ln w="15875">
              <a:solidFill>
                <a:srgbClr val="599889"/>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2086F185-1004-49CC-87D0-8F2A217FF6B4}"/>
                </a:ext>
              </a:extLst>
            </p:cNvPr>
            <p:cNvGrpSpPr/>
            <p:nvPr/>
          </p:nvGrpSpPr>
          <p:grpSpPr>
            <a:xfrm>
              <a:off x="4720420" y="298065"/>
              <a:ext cx="4132614" cy="4132614"/>
              <a:chOff x="4720420" y="298065"/>
              <a:chExt cx="4132614" cy="4132614"/>
            </a:xfrm>
          </p:grpSpPr>
          <p:grpSp>
            <p:nvGrpSpPr>
              <p:cNvPr id="28" name="Group 27">
                <a:extLst>
                  <a:ext uri="{FF2B5EF4-FFF2-40B4-BE49-F238E27FC236}">
                    <a16:creationId xmlns:a16="http://schemas.microsoft.com/office/drawing/2014/main" id="{0BF0F024-D91D-41DF-B139-847C4A09442D}"/>
                  </a:ext>
                </a:extLst>
              </p:cNvPr>
              <p:cNvGrpSpPr/>
              <p:nvPr/>
            </p:nvGrpSpPr>
            <p:grpSpPr>
              <a:xfrm>
                <a:off x="4720420" y="298065"/>
                <a:ext cx="4132614" cy="4132614"/>
                <a:chOff x="4720420" y="298065"/>
                <a:chExt cx="4132614" cy="4132614"/>
              </a:xfrm>
            </p:grpSpPr>
            <p:sp>
              <p:nvSpPr>
                <p:cNvPr id="313" name="Oval 312">
                  <a:extLst>
                    <a:ext uri="{FF2B5EF4-FFF2-40B4-BE49-F238E27FC236}">
                      <a16:creationId xmlns:a16="http://schemas.microsoft.com/office/drawing/2014/main" id="{5CDFFDD3-3011-4424-A5D5-70E1FBE7889F}"/>
                    </a:ext>
                  </a:extLst>
                </p:cNvPr>
                <p:cNvSpPr/>
                <p:nvPr/>
              </p:nvSpPr>
              <p:spPr>
                <a:xfrm>
                  <a:off x="4720420" y="298065"/>
                  <a:ext cx="4132614" cy="4132614"/>
                </a:xfrm>
                <a:prstGeom prst="ellipse">
                  <a:avLst/>
                </a:prstGeom>
                <a:solidFill>
                  <a:srgbClr val="537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4" name="Oval 313">
                  <a:extLst>
                    <a:ext uri="{FF2B5EF4-FFF2-40B4-BE49-F238E27FC236}">
                      <a16:creationId xmlns:a16="http://schemas.microsoft.com/office/drawing/2014/main" id="{8EE55B24-4D77-4B1D-846B-913AB1A66978}"/>
                    </a:ext>
                  </a:extLst>
                </p:cNvPr>
                <p:cNvSpPr/>
                <p:nvPr/>
              </p:nvSpPr>
              <p:spPr>
                <a:xfrm>
                  <a:off x="5693308" y="1186526"/>
                  <a:ext cx="3042718" cy="3042718"/>
                </a:xfrm>
                <a:prstGeom prst="ellipse">
                  <a:avLst/>
                </a:prstGeom>
                <a:solidFill>
                  <a:srgbClr val="FBA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5" name="Freeform 190">
                  <a:extLst>
                    <a:ext uri="{FF2B5EF4-FFF2-40B4-BE49-F238E27FC236}">
                      <a16:creationId xmlns:a16="http://schemas.microsoft.com/office/drawing/2014/main" id="{E8464168-3E8C-4D7B-B568-24EB66C84766}"/>
                    </a:ext>
                  </a:extLst>
                </p:cNvPr>
                <p:cNvSpPr>
                  <a:spLocks noEditPoints="1"/>
                </p:cNvSpPr>
                <p:nvPr/>
              </p:nvSpPr>
              <p:spPr bwMode="auto">
                <a:xfrm>
                  <a:off x="7433952" y="1526294"/>
                  <a:ext cx="441325" cy="307975"/>
                </a:xfrm>
                <a:custGeom>
                  <a:avLst/>
                  <a:gdLst>
                    <a:gd name="T0" fmla="*/ 138 w 139"/>
                    <a:gd name="T1" fmla="*/ 50 h 97"/>
                    <a:gd name="T2" fmla="*/ 126 w 139"/>
                    <a:gd name="T3" fmla="*/ 60 h 97"/>
                    <a:gd name="T4" fmla="*/ 118 w 139"/>
                    <a:gd name="T5" fmla="*/ 54 h 97"/>
                    <a:gd name="T6" fmla="*/ 108 w 139"/>
                    <a:gd name="T7" fmla="*/ 59 h 97"/>
                    <a:gd name="T8" fmla="*/ 101 w 139"/>
                    <a:gd name="T9" fmla="*/ 67 h 97"/>
                    <a:gd name="T10" fmla="*/ 88 w 139"/>
                    <a:gd name="T11" fmla="*/ 76 h 97"/>
                    <a:gd name="T12" fmla="*/ 83 w 139"/>
                    <a:gd name="T13" fmla="*/ 84 h 97"/>
                    <a:gd name="T14" fmla="*/ 74 w 139"/>
                    <a:gd name="T15" fmla="*/ 87 h 97"/>
                    <a:gd name="T16" fmla="*/ 31 w 139"/>
                    <a:gd name="T17" fmla="*/ 73 h 97"/>
                    <a:gd name="T18" fmla="*/ 20 w 139"/>
                    <a:gd name="T19" fmla="*/ 59 h 97"/>
                    <a:gd name="T20" fmla="*/ 6 w 139"/>
                    <a:gd name="T21" fmla="*/ 55 h 97"/>
                    <a:gd name="T22" fmla="*/ 13 w 139"/>
                    <a:gd name="T23" fmla="*/ 12 h 97"/>
                    <a:gd name="T24" fmla="*/ 26 w 139"/>
                    <a:gd name="T25" fmla="*/ 2 h 97"/>
                    <a:gd name="T26" fmla="*/ 37 w 139"/>
                    <a:gd name="T27" fmla="*/ 9 h 97"/>
                    <a:gd name="T28" fmla="*/ 45 w 139"/>
                    <a:gd name="T29" fmla="*/ 10 h 97"/>
                    <a:gd name="T30" fmla="*/ 65 w 139"/>
                    <a:gd name="T31" fmla="*/ 11 h 97"/>
                    <a:gd name="T32" fmla="*/ 81 w 139"/>
                    <a:gd name="T33" fmla="*/ 9 h 97"/>
                    <a:gd name="T34" fmla="*/ 102 w 139"/>
                    <a:gd name="T35" fmla="*/ 14 h 97"/>
                    <a:gd name="T36" fmla="*/ 103 w 139"/>
                    <a:gd name="T37" fmla="*/ 11 h 97"/>
                    <a:gd name="T38" fmla="*/ 114 w 139"/>
                    <a:gd name="T39" fmla="*/ 2 h 97"/>
                    <a:gd name="T40" fmla="*/ 128 w 139"/>
                    <a:gd name="T41" fmla="*/ 17 h 97"/>
                    <a:gd name="T42" fmla="*/ 139 w 139"/>
                    <a:gd name="T43" fmla="*/ 47 h 97"/>
                    <a:gd name="T44" fmla="*/ 62 w 139"/>
                    <a:gd name="T45" fmla="*/ 15 h 97"/>
                    <a:gd name="T46" fmla="*/ 47 w 139"/>
                    <a:gd name="T47" fmla="*/ 15 h 97"/>
                    <a:gd name="T48" fmla="*/ 36 w 139"/>
                    <a:gd name="T49" fmla="*/ 17 h 97"/>
                    <a:gd name="T50" fmla="*/ 24 w 139"/>
                    <a:gd name="T51" fmla="*/ 53 h 97"/>
                    <a:gd name="T52" fmla="*/ 63 w 139"/>
                    <a:gd name="T53" fmla="*/ 89 h 97"/>
                    <a:gd name="T54" fmla="*/ 67 w 139"/>
                    <a:gd name="T55" fmla="*/ 80 h 97"/>
                    <a:gd name="T56" fmla="*/ 59 w 139"/>
                    <a:gd name="T57" fmla="*/ 70 h 97"/>
                    <a:gd name="T58" fmla="*/ 76 w 139"/>
                    <a:gd name="T59" fmla="*/ 80 h 97"/>
                    <a:gd name="T60" fmla="*/ 79 w 139"/>
                    <a:gd name="T61" fmla="*/ 71 h 97"/>
                    <a:gd name="T62" fmla="*/ 71 w 139"/>
                    <a:gd name="T63" fmla="*/ 63 h 97"/>
                    <a:gd name="T64" fmla="*/ 76 w 139"/>
                    <a:gd name="T65" fmla="*/ 63 h 97"/>
                    <a:gd name="T66" fmla="*/ 94 w 139"/>
                    <a:gd name="T67" fmla="*/ 71 h 97"/>
                    <a:gd name="T68" fmla="*/ 84 w 139"/>
                    <a:gd name="T69" fmla="*/ 57 h 97"/>
                    <a:gd name="T70" fmla="*/ 84 w 139"/>
                    <a:gd name="T71" fmla="*/ 53 h 97"/>
                    <a:gd name="T72" fmla="*/ 98 w 139"/>
                    <a:gd name="T73" fmla="*/ 60 h 97"/>
                    <a:gd name="T74" fmla="*/ 101 w 139"/>
                    <a:gd name="T75" fmla="*/ 51 h 97"/>
                    <a:gd name="T76" fmla="*/ 66 w 139"/>
                    <a:gd name="T77" fmla="*/ 38 h 97"/>
                    <a:gd name="T78" fmla="*/ 50 w 139"/>
                    <a:gd name="T79" fmla="*/ 38 h 97"/>
                    <a:gd name="T80" fmla="*/ 56 w 139"/>
                    <a:gd name="T81" fmla="*/ 21 h 97"/>
                    <a:gd name="T82" fmla="*/ 105 w 139"/>
                    <a:gd name="T83" fmla="*/ 19 h 97"/>
                    <a:gd name="T84" fmla="*/ 97 w 139"/>
                    <a:gd name="T85" fmla="*/ 21 h 97"/>
                    <a:gd name="T86" fmla="*/ 79 w 139"/>
                    <a:gd name="T87" fmla="*/ 14 h 97"/>
                    <a:gd name="T88" fmla="*/ 58 w 139"/>
                    <a:gd name="T89" fmla="*/ 26 h 97"/>
                    <a:gd name="T90" fmla="*/ 53 w 139"/>
                    <a:gd name="T91" fmla="*/ 34 h 97"/>
                    <a:gd name="T92" fmla="*/ 64 w 139"/>
                    <a:gd name="T93" fmla="*/ 33 h 97"/>
                    <a:gd name="T94" fmla="*/ 104 w 139"/>
                    <a:gd name="T95" fmla="*/ 47 h 97"/>
                    <a:gd name="T96" fmla="*/ 109 w 139"/>
                    <a:gd name="T97" fmla="*/ 52 h 97"/>
                    <a:gd name="T98" fmla="*/ 115 w 139"/>
                    <a:gd name="T99" fmla="*/ 48 h 97"/>
                    <a:gd name="T100" fmla="*/ 105 w 139"/>
                    <a:gd name="T101" fmla="*/ 19 h 97"/>
                    <a:gd name="T102" fmla="*/ 23 w 139"/>
                    <a:gd name="T103" fmla="*/ 6 h 97"/>
                    <a:gd name="T104" fmla="*/ 20 w 139"/>
                    <a:gd name="T105" fmla="*/ 8 h 97"/>
                    <a:gd name="T106" fmla="*/ 7 w 139"/>
                    <a:gd name="T107" fmla="*/ 46 h 97"/>
                    <a:gd name="T108" fmla="*/ 15 w 139"/>
                    <a:gd name="T109" fmla="*/ 54 h 97"/>
                    <a:gd name="T110" fmla="*/ 32 w 139"/>
                    <a:gd name="T111" fmla="*/ 11 h 97"/>
                    <a:gd name="T112" fmla="*/ 131 w 139"/>
                    <a:gd name="T113" fmla="*/ 51 h 97"/>
                    <a:gd name="T114" fmla="*/ 122 w 139"/>
                    <a:gd name="T115" fmla="*/ 16 h 97"/>
                    <a:gd name="T116" fmla="*/ 116 w 139"/>
                    <a:gd name="T117" fmla="*/ 7 h 97"/>
                    <a:gd name="T118" fmla="*/ 108 w 139"/>
                    <a:gd name="T119"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97">
                      <a:moveTo>
                        <a:pt x="139" y="49"/>
                      </a:moveTo>
                      <a:cubicBezTo>
                        <a:pt x="139" y="50"/>
                        <a:pt x="139" y="50"/>
                        <a:pt x="138" y="50"/>
                      </a:cubicBezTo>
                      <a:cubicBezTo>
                        <a:pt x="138" y="53"/>
                        <a:pt x="137" y="54"/>
                        <a:pt x="135" y="55"/>
                      </a:cubicBezTo>
                      <a:cubicBezTo>
                        <a:pt x="132" y="57"/>
                        <a:pt x="129" y="58"/>
                        <a:pt x="126" y="60"/>
                      </a:cubicBezTo>
                      <a:cubicBezTo>
                        <a:pt x="123" y="61"/>
                        <a:pt x="120" y="60"/>
                        <a:pt x="119" y="57"/>
                      </a:cubicBezTo>
                      <a:cubicBezTo>
                        <a:pt x="118" y="56"/>
                        <a:pt x="118" y="55"/>
                        <a:pt x="118" y="54"/>
                      </a:cubicBezTo>
                      <a:cubicBezTo>
                        <a:pt x="115" y="56"/>
                        <a:pt x="112" y="57"/>
                        <a:pt x="109" y="58"/>
                      </a:cubicBezTo>
                      <a:cubicBezTo>
                        <a:pt x="109" y="58"/>
                        <a:pt x="109" y="59"/>
                        <a:pt x="108" y="59"/>
                      </a:cubicBezTo>
                      <a:cubicBezTo>
                        <a:pt x="107" y="62"/>
                        <a:pt x="105" y="65"/>
                        <a:pt x="102" y="66"/>
                      </a:cubicBezTo>
                      <a:cubicBezTo>
                        <a:pt x="102" y="66"/>
                        <a:pt x="101" y="66"/>
                        <a:pt x="101" y="67"/>
                      </a:cubicBezTo>
                      <a:cubicBezTo>
                        <a:pt x="101" y="69"/>
                        <a:pt x="101" y="71"/>
                        <a:pt x="100" y="73"/>
                      </a:cubicBezTo>
                      <a:cubicBezTo>
                        <a:pt x="97" y="77"/>
                        <a:pt x="93" y="78"/>
                        <a:pt x="88" y="76"/>
                      </a:cubicBezTo>
                      <a:cubicBezTo>
                        <a:pt x="88" y="76"/>
                        <a:pt x="88" y="76"/>
                        <a:pt x="87" y="76"/>
                      </a:cubicBezTo>
                      <a:cubicBezTo>
                        <a:pt x="87" y="79"/>
                        <a:pt x="86" y="82"/>
                        <a:pt x="83" y="84"/>
                      </a:cubicBezTo>
                      <a:cubicBezTo>
                        <a:pt x="80" y="86"/>
                        <a:pt x="78" y="86"/>
                        <a:pt x="74" y="85"/>
                      </a:cubicBezTo>
                      <a:cubicBezTo>
                        <a:pt x="74" y="86"/>
                        <a:pt x="74" y="86"/>
                        <a:pt x="74" y="87"/>
                      </a:cubicBezTo>
                      <a:cubicBezTo>
                        <a:pt x="72" y="94"/>
                        <a:pt x="65" y="97"/>
                        <a:pt x="60" y="93"/>
                      </a:cubicBezTo>
                      <a:cubicBezTo>
                        <a:pt x="50" y="86"/>
                        <a:pt x="40" y="79"/>
                        <a:pt x="31" y="73"/>
                      </a:cubicBezTo>
                      <a:cubicBezTo>
                        <a:pt x="26" y="70"/>
                        <a:pt x="22" y="65"/>
                        <a:pt x="21" y="60"/>
                      </a:cubicBezTo>
                      <a:cubicBezTo>
                        <a:pt x="20" y="59"/>
                        <a:pt x="20" y="59"/>
                        <a:pt x="20" y="59"/>
                      </a:cubicBezTo>
                      <a:cubicBezTo>
                        <a:pt x="18" y="61"/>
                        <a:pt x="16" y="60"/>
                        <a:pt x="14" y="59"/>
                      </a:cubicBezTo>
                      <a:cubicBezTo>
                        <a:pt x="11" y="58"/>
                        <a:pt x="8" y="56"/>
                        <a:pt x="6" y="55"/>
                      </a:cubicBezTo>
                      <a:cubicBezTo>
                        <a:pt x="1" y="53"/>
                        <a:pt x="0" y="49"/>
                        <a:pt x="2" y="45"/>
                      </a:cubicBezTo>
                      <a:cubicBezTo>
                        <a:pt x="5" y="34"/>
                        <a:pt x="9" y="23"/>
                        <a:pt x="13" y="12"/>
                      </a:cubicBezTo>
                      <a:cubicBezTo>
                        <a:pt x="14" y="10"/>
                        <a:pt x="15" y="8"/>
                        <a:pt x="15" y="6"/>
                      </a:cubicBezTo>
                      <a:cubicBezTo>
                        <a:pt x="17" y="1"/>
                        <a:pt x="21" y="0"/>
                        <a:pt x="26" y="2"/>
                      </a:cubicBezTo>
                      <a:cubicBezTo>
                        <a:pt x="29" y="3"/>
                        <a:pt x="32" y="5"/>
                        <a:pt x="35" y="6"/>
                      </a:cubicBezTo>
                      <a:cubicBezTo>
                        <a:pt x="36" y="7"/>
                        <a:pt x="37" y="8"/>
                        <a:pt x="37" y="9"/>
                      </a:cubicBezTo>
                      <a:cubicBezTo>
                        <a:pt x="37" y="10"/>
                        <a:pt x="38" y="10"/>
                        <a:pt x="39" y="10"/>
                      </a:cubicBezTo>
                      <a:cubicBezTo>
                        <a:pt x="41" y="10"/>
                        <a:pt x="43" y="10"/>
                        <a:pt x="45" y="10"/>
                      </a:cubicBezTo>
                      <a:cubicBezTo>
                        <a:pt x="48" y="9"/>
                        <a:pt x="51" y="8"/>
                        <a:pt x="54" y="8"/>
                      </a:cubicBezTo>
                      <a:cubicBezTo>
                        <a:pt x="58" y="7"/>
                        <a:pt x="62" y="8"/>
                        <a:pt x="65" y="11"/>
                      </a:cubicBezTo>
                      <a:cubicBezTo>
                        <a:pt x="66" y="11"/>
                        <a:pt x="66" y="11"/>
                        <a:pt x="66" y="11"/>
                      </a:cubicBezTo>
                      <a:cubicBezTo>
                        <a:pt x="71" y="8"/>
                        <a:pt x="76" y="7"/>
                        <a:pt x="81" y="9"/>
                      </a:cubicBezTo>
                      <a:cubicBezTo>
                        <a:pt x="84" y="11"/>
                        <a:pt x="87" y="12"/>
                        <a:pt x="90" y="14"/>
                      </a:cubicBezTo>
                      <a:cubicBezTo>
                        <a:pt x="94" y="16"/>
                        <a:pt x="98" y="16"/>
                        <a:pt x="102" y="14"/>
                      </a:cubicBezTo>
                      <a:cubicBezTo>
                        <a:pt x="103" y="14"/>
                        <a:pt x="103" y="14"/>
                        <a:pt x="103" y="14"/>
                      </a:cubicBezTo>
                      <a:cubicBezTo>
                        <a:pt x="103" y="13"/>
                        <a:pt x="102" y="12"/>
                        <a:pt x="103" y="11"/>
                      </a:cubicBezTo>
                      <a:cubicBezTo>
                        <a:pt x="103" y="9"/>
                        <a:pt x="104" y="7"/>
                        <a:pt x="105" y="6"/>
                      </a:cubicBezTo>
                      <a:cubicBezTo>
                        <a:pt x="108" y="5"/>
                        <a:pt x="111" y="3"/>
                        <a:pt x="114" y="2"/>
                      </a:cubicBezTo>
                      <a:cubicBezTo>
                        <a:pt x="118" y="0"/>
                        <a:pt x="123" y="2"/>
                        <a:pt x="124" y="6"/>
                      </a:cubicBezTo>
                      <a:cubicBezTo>
                        <a:pt x="126" y="10"/>
                        <a:pt x="127" y="13"/>
                        <a:pt x="128" y="17"/>
                      </a:cubicBezTo>
                      <a:cubicBezTo>
                        <a:pt x="131" y="26"/>
                        <a:pt x="135" y="35"/>
                        <a:pt x="138" y="45"/>
                      </a:cubicBezTo>
                      <a:cubicBezTo>
                        <a:pt x="138" y="46"/>
                        <a:pt x="139" y="46"/>
                        <a:pt x="139" y="47"/>
                      </a:cubicBezTo>
                      <a:cubicBezTo>
                        <a:pt x="139" y="48"/>
                        <a:pt x="139" y="49"/>
                        <a:pt x="139" y="49"/>
                      </a:cubicBezTo>
                      <a:close/>
                      <a:moveTo>
                        <a:pt x="62" y="15"/>
                      </a:moveTo>
                      <a:cubicBezTo>
                        <a:pt x="60" y="13"/>
                        <a:pt x="57" y="13"/>
                        <a:pt x="55" y="13"/>
                      </a:cubicBezTo>
                      <a:cubicBezTo>
                        <a:pt x="52" y="14"/>
                        <a:pt x="49" y="14"/>
                        <a:pt x="47" y="15"/>
                      </a:cubicBezTo>
                      <a:cubicBezTo>
                        <a:pt x="44" y="16"/>
                        <a:pt x="41" y="16"/>
                        <a:pt x="38" y="16"/>
                      </a:cubicBezTo>
                      <a:cubicBezTo>
                        <a:pt x="37" y="16"/>
                        <a:pt x="36" y="16"/>
                        <a:pt x="36" y="17"/>
                      </a:cubicBezTo>
                      <a:cubicBezTo>
                        <a:pt x="32" y="28"/>
                        <a:pt x="28" y="39"/>
                        <a:pt x="24" y="50"/>
                      </a:cubicBezTo>
                      <a:cubicBezTo>
                        <a:pt x="24" y="51"/>
                        <a:pt x="24" y="52"/>
                        <a:pt x="24" y="53"/>
                      </a:cubicBezTo>
                      <a:cubicBezTo>
                        <a:pt x="25" y="59"/>
                        <a:pt x="28" y="64"/>
                        <a:pt x="33" y="68"/>
                      </a:cubicBezTo>
                      <a:cubicBezTo>
                        <a:pt x="43" y="75"/>
                        <a:pt x="53" y="82"/>
                        <a:pt x="63" y="89"/>
                      </a:cubicBezTo>
                      <a:cubicBezTo>
                        <a:pt x="65" y="90"/>
                        <a:pt x="67" y="89"/>
                        <a:pt x="68" y="88"/>
                      </a:cubicBezTo>
                      <a:cubicBezTo>
                        <a:pt x="70" y="85"/>
                        <a:pt x="69" y="82"/>
                        <a:pt x="67" y="80"/>
                      </a:cubicBezTo>
                      <a:cubicBezTo>
                        <a:pt x="64" y="78"/>
                        <a:pt x="61" y="76"/>
                        <a:pt x="58" y="74"/>
                      </a:cubicBezTo>
                      <a:cubicBezTo>
                        <a:pt x="57" y="73"/>
                        <a:pt x="57" y="71"/>
                        <a:pt x="59" y="70"/>
                      </a:cubicBezTo>
                      <a:cubicBezTo>
                        <a:pt x="60" y="69"/>
                        <a:pt x="61" y="69"/>
                        <a:pt x="62" y="70"/>
                      </a:cubicBezTo>
                      <a:cubicBezTo>
                        <a:pt x="67" y="73"/>
                        <a:pt x="71" y="76"/>
                        <a:pt x="76" y="80"/>
                      </a:cubicBezTo>
                      <a:cubicBezTo>
                        <a:pt x="78" y="81"/>
                        <a:pt x="80" y="80"/>
                        <a:pt x="81" y="78"/>
                      </a:cubicBezTo>
                      <a:cubicBezTo>
                        <a:pt x="83" y="76"/>
                        <a:pt x="82" y="73"/>
                        <a:pt x="79" y="71"/>
                      </a:cubicBezTo>
                      <a:cubicBezTo>
                        <a:pt x="77" y="70"/>
                        <a:pt x="75" y="68"/>
                        <a:pt x="72" y="67"/>
                      </a:cubicBezTo>
                      <a:cubicBezTo>
                        <a:pt x="71" y="66"/>
                        <a:pt x="70" y="64"/>
                        <a:pt x="71" y="63"/>
                      </a:cubicBezTo>
                      <a:cubicBezTo>
                        <a:pt x="72" y="61"/>
                        <a:pt x="74" y="61"/>
                        <a:pt x="75" y="62"/>
                      </a:cubicBezTo>
                      <a:cubicBezTo>
                        <a:pt x="76" y="63"/>
                        <a:pt x="76" y="63"/>
                        <a:pt x="76" y="63"/>
                      </a:cubicBezTo>
                      <a:cubicBezTo>
                        <a:pt x="80" y="65"/>
                        <a:pt x="85" y="68"/>
                        <a:pt x="90" y="71"/>
                      </a:cubicBezTo>
                      <a:cubicBezTo>
                        <a:pt x="91" y="72"/>
                        <a:pt x="92" y="72"/>
                        <a:pt x="94" y="71"/>
                      </a:cubicBezTo>
                      <a:cubicBezTo>
                        <a:pt x="96" y="69"/>
                        <a:pt x="96" y="65"/>
                        <a:pt x="94" y="63"/>
                      </a:cubicBezTo>
                      <a:cubicBezTo>
                        <a:pt x="90" y="61"/>
                        <a:pt x="87" y="59"/>
                        <a:pt x="84" y="57"/>
                      </a:cubicBezTo>
                      <a:cubicBezTo>
                        <a:pt x="83" y="57"/>
                        <a:pt x="82" y="56"/>
                        <a:pt x="82" y="55"/>
                      </a:cubicBezTo>
                      <a:cubicBezTo>
                        <a:pt x="83" y="53"/>
                        <a:pt x="83" y="53"/>
                        <a:pt x="84" y="53"/>
                      </a:cubicBezTo>
                      <a:cubicBezTo>
                        <a:pt x="85" y="52"/>
                        <a:pt x="86" y="53"/>
                        <a:pt x="87" y="53"/>
                      </a:cubicBezTo>
                      <a:cubicBezTo>
                        <a:pt x="91" y="55"/>
                        <a:pt x="94" y="58"/>
                        <a:pt x="98" y="60"/>
                      </a:cubicBezTo>
                      <a:cubicBezTo>
                        <a:pt x="100" y="61"/>
                        <a:pt x="102" y="60"/>
                        <a:pt x="103" y="58"/>
                      </a:cubicBezTo>
                      <a:cubicBezTo>
                        <a:pt x="104" y="56"/>
                        <a:pt x="104" y="53"/>
                        <a:pt x="101" y="51"/>
                      </a:cubicBezTo>
                      <a:cubicBezTo>
                        <a:pt x="94" y="47"/>
                        <a:pt x="87" y="42"/>
                        <a:pt x="81" y="38"/>
                      </a:cubicBezTo>
                      <a:cubicBezTo>
                        <a:pt x="76" y="34"/>
                        <a:pt x="71" y="34"/>
                        <a:pt x="66" y="38"/>
                      </a:cubicBezTo>
                      <a:cubicBezTo>
                        <a:pt x="65" y="39"/>
                        <a:pt x="63" y="40"/>
                        <a:pt x="61" y="40"/>
                      </a:cubicBezTo>
                      <a:cubicBezTo>
                        <a:pt x="57" y="42"/>
                        <a:pt x="53" y="41"/>
                        <a:pt x="50" y="38"/>
                      </a:cubicBezTo>
                      <a:cubicBezTo>
                        <a:pt x="46" y="35"/>
                        <a:pt x="45" y="33"/>
                        <a:pt x="48" y="30"/>
                      </a:cubicBezTo>
                      <a:cubicBezTo>
                        <a:pt x="51" y="26"/>
                        <a:pt x="54" y="24"/>
                        <a:pt x="56" y="21"/>
                      </a:cubicBezTo>
                      <a:cubicBezTo>
                        <a:pt x="58" y="19"/>
                        <a:pt x="60" y="17"/>
                        <a:pt x="62" y="15"/>
                      </a:cubicBezTo>
                      <a:close/>
                      <a:moveTo>
                        <a:pt x="105" y="19"/>
                      </a:moveTo>
                      <a:cubicBezTo>
                        <a:pt x="104" y="19"/>
                        <a:pt x="104" y="19"/>
                        <a:pt x="103" y="19"/>
                      </a:cubicBezTo>
                      <a:cubicBezTo>
                        <a:pt x="101" y="20"/>
                        <a:pt x="99" y="20"/>
                        <a:pt x="97" y="21"/>
                      </a:cubicBezTo>
                      <a:cubicBezTo>
                        <a:pt x="94" y="21"/>
                        <a:pt x="90" y="20"/>
                        <a:pt x="87" y="18"/>
                      </a:cubicBezTo>
                      <a:cubicBezTo>
                        <a:pt x="85" y="17"/>
                        <a:pt x="82" y="16"/>
                        <a:pt x="79" y="14"/>
                      </a:cubicBezTo>
                      <a:cubicBezTo>
                        <a:pt x="75" y="12"/>
                        <a:pt x="71" y="14"/>
                        <a:pt x="68" y="17"/>
                      </a:cubicBezTo>
                      <a:cubicBezTo>
                        <a:pt x="65" y="20"/>
                        <a:pt x="61" y="23"/>
                        <a:pt x="58" y="26"/>
                      </a:cubicBezTo>
                      <a:cubicBezTo>
                        <a:pt x="56" y="28"/>
                        <a:pt x="54" y="30"/>
                        <a:pt x="52" y="33"/>
                      </a:cubicBezTo>
                      <a:cubicBezTo>
                        <a:pt x="52" y="33"/>
                        <a:pt x="52" y="34"/>
                        <a:pt x="53" y="34"/>
                      </a:cubicBezTo>
                      <a:cubicBezTo>
                        <a:pt x="54" y="36"/>
                        <a:pt x="56" y="36"/>
                        <a:pt x="59" y="35"/>
                      </a:cubicBezTo>
                      <a:cubicBezTo>
                        <a:pt x="60" y="35"/>
                        <a:pt x="62" y="34"/>
                        <a:pt x="64" y="33"/>
                      </a:cubicBezTo>
                      <a:cubicBezTo>
                        <a:pt x="70" y="29"/>
                        <a:pt x="76" y="29"/>
                        <a:pt x="82" y="33"/>
                      </a:cubicBezTo>
                      <a:cubicBezTo>
                        <a:pt x="90" y="37"/>
                        <a:pt x="97" y="42"/>
                        <a:pt x="104" y="47"/>
                      </a:cubicBezTo>
                      <a:cubicBezTo>
                        <a:pt x="106" y="48"/>
                        <a:pt x="107" y="50"/>
                        <a:pt x="108" y="51"/>
                      </a:cubicBezTo>
                      <a:cubicBezTo>
                        <a:pt x="109" y="52"/>
                        <a:pt x="109" y="52"/>
                        <a:pt x="109" y="52"/>
                      </a:cubicBezTo>
                      <a:cubicBezTo>
                        <a:pt x="111" y="51"/>
                        <a:pt x="113" y="51"/>
                        <a:pt x="114" y="50"/>
                      </a:cubicBezTo>
                      <a:cubicBezTo>
                        <a:pt x="115" y="49"/>
                        <a:pt x="116" y="49"/>
                        <a:pt x="115" y="48"/>
                      </a:cubicBezTo>
                      <a:cubicBezTo>
                        <a:pt x="112" y="40"/>
                        <a:pt x="110" y="33"/>
                        <a:pt x="107" y="25"/>
                      </a:cubicBezTo>
                      <a:cubicBezTo>
                        <a:pt x="106" y="23"/>
                        <a:pt x="106" y="21"/>
                        <a:pt x="105" y="19"/>
                      </a:cubicBezTo>
                      <a:close/>
                      <a:moveTo>
                        <a:pt x="32" y="11"/>
                      </a:moveTo>
                      <a:cubicBezTo>
                        <a:pt x="29" y="9"/>
                        <a:pt x="26" y="8"/>
                        <a:pt x="23" y="6"/>
                      </a:cubicBezTo>
                      <a:cubicBezTo>
                        <a:pt x="22" y="6"/>
                        <a:pt x="21" y="7"/>
                        <a:pt x="21" y="7"/>
                      </a:cubicBezTo>
                      <a:cubicBezTo>
                        <a:pt x="21" y="7"/>
                        <a:pt x="20" y="8"/>
                        <a:pt x="20" y="8"/>
                      </a:cubicBezTo>
                      <a:cubicBezTo>
                        <a:pt x="18" y="13"/>
                        <a:pt x="17" y="18"/>
                        <a:pt x="15" y="23"/>
                      </a:cubicBezTo>
                      <a:cubicBezTo>
                        <a:pt x="12" y="31"/>
                        <a:pt x="9" y="39"/>
                        <a:pt x="7" y="46"/>
                      </a:cubicBezTo>
                      <a:cubicBezTo>
                        <a:pt x="6" y="48"/>
                        <a:pt x="6" y="49"/>
                        <a:pt x="8" y="50"/>
                      </a:cubicBezTo>
                      <a:cubicBezTo>
                        <a:pt x="11" y="52"/>
                        <a:pt x="13" y="53"/>
                        <a:pt x="15" y="54"/>
                      </a:cubicBezTo>
                      <a:cubicBezTo>
                        <a:pt x="16" y="54"/>
                        <a:pt x="16" y="55"/>
                        <a:pt x="17" y="55"/>
                      </a:cubicBezTo>
                      <a:cubicBezTo>
                        <a:pt x="22" y="40"/>
                        <a:pt x="27" y="26"/>
                        <a:pt x="32" y="11"/>
                      </a:cubicBezTo>
                      <a:close/>
                      <a:moveTo>
                        <a:pt x="124" y="55"/>
                      </a:moveTo>
                      <a:cubicBezTo>
                        <a:pt x="126" y="53"/>
                        <a:pt x="129" y="52"/>
                        <a:pt x="131" y="51"/>
                      </a:cubicBezTo>
                      <a:cubicBezTo>
                        <a:pt x="134" y="50"/>
                        <a:pt x="134" y="49"/>
                        <a:pt x="133" y="47"/>
                      </a:cubicBezTo>
                      <a:cubicBezTo>
                        <a:pt x="129" y="36"/>
                        <a:pt x="126" y="26"/>
                        <a:pt x="122" y="16"/>
                      </a:cubicBezTo>
                      <a:cubicBezTo>
                        <a:pt x="121" y="13"/>
                        <a:pt x="120" y="11"/>
                        <a:pt x="119" y="8"/>
                      </a:cubicBezTo>
                      <a:cubicBezTo>
                        <a:pt x="119" y="6"/>
                        <a:pt x="118" y="6"/>
                        <a:pt x="116" y="7"/>
                      </a:cubicBezTo>
                      <a:cubicBezTo>
                        <a:pt x="115" y="8"/>
                        <a:pt x="113" y="8"/>
                        <a:pt x="112" y="9"/>
                      </a:cubicBezTo>
                      <a:cubicBezTo>
                        <a:pt x="110" y="10"/>
                        <a:pt x="109" y="11"/>
                        <a:pt x="108" y="11"/>
                      </a:cubicBezTo>
                      <a:cubicBezTo>
                        <a:pt x="113" y="26"/>
                        <a:pt x="118" y="40"/>
                        <a:pt x="124"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grpSp>
              <p:nvGrpSpPr>
                <p:cNvPr id="316" name="Group 315">
                  <a:extLst>
                    <a:ext uri="{FF2B5EF4-FFF2-40B4-BE49-F238E27FC236}">
                      <a16:creationId xmlns:a16="http://schemas.microsoft.com/office/drawing/2014/main" id="{F41CB883-56D7-47FD-BA8E-C0F584F2E42C}"/>
                    </a:ext>
                  </a:extLst>
                </p:cNvPr>
                <p:cNvGrpSpPr/>
                <p:nvPr/>
              </p:nvGrpSpPr>
              <p:grpSpPr>
                <a:xfrm>
                  <a:off x="7456177" y="801528"/>
                  <a:ext cx="396875" cy="196850"/>
                  <a:chOff x="5005073" y="691022"/>
                  <a:chExt cx="396875" cy="196850"/>
                </a:xfrm>
              </p:grpSpPr>
              <p:sp>
                <p:nvSpPr>
                  <p:cNvPr id="339" name="Freeform 325">
                    <a:extLst>
                      <a:ext uri="{FF2B5EF4-FFF2-40B4-BE49-F238E27FC236}">
                        <a16:creationId xmlns:a16="http://schemas.microsoft.com/office/drawing/2014/main" id="{9925E06A-5273-4878-A025-3561431F9FFF}"/>
                      </a:ext>
                    </a:extLst>
                  </p:cNvPr>
                  <p:cNvSpPr>
                    <a:spLocks/>
                  </p:cNvSpPr>
                  <p:nvPr/>
                </p:nvSpPr>
                <p:spPr bwMode="auto">
                  <a:xfrm>
                    <a:off x="5122548" y="818022"/>
                    <a:ext cx="161925" cy="69850"/>
                  </a:xfrm>
                  <a:custGeom>
                    <a:avLst/>
                    <a:gdLst>
                      <a:gd name="T0" fmla="*/ 51 w 51"/>
                      <a:gd name="T1" fmla="*/ 22 h 22"/>
                      <a:gd name="T2" fmla="*/ 1 w 51"/>
                      <a:gd name="T3" fmla="*/ 22 h 22"/>
                      <a:gd name="T4" fmla="*/ 11 w 51"/>
                      <a:gd name="T5" fmla="*/ 1 h 22"/>
                      <a:gd name="T6" fmla="*/ 14 w 51"/>
                      <a:gd name="T7" fmla="*/ 1 h 22"/>
                      <a:gd name="T8" fmla="*/ 38 w 51"/>
                      <a:gd name="T9" fmla="*/ 1 h 22"/>
                      <a:gd name="T10" fmla="*/ 41 w 51"/>
                      <a:gd name="T11" fmla="*/ 1 h 22"/>
                      <a:gd name="T12" fmla="*/ 51 w 51"/>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51" h="22">
                        <a:moveTo>
                          <a:pt x="51" y="22"/>
                        </a:moveTo>
                        <a:cubicBezTo>
                          <a:pt x="34" y="22"/>
                          <a:pt x="18" y="22"/>
                          <a:pt x="1" y="22"/>
                        </a:cubicBezTo>
                        <a:cubicBezTo>
                          <a:pt x="0" y="14"/>
                          <a:pt x="6" y="4"/>
                          <a:pt x="11" y="1"/>
                        </a:cubicBezTo>
                        <a:cubicBezTo>
                          <a:pt x="12" y="0"/>
                          <a:pt x="13" y="0"/>
                          <a:pt x="14" y="1"/>
                        </a:cubicBezTo>
                        <a:cubicBezTo>
                          <a:pt x="22" y="6"/>
                          <a:pt x="30" y="6"/>
                          <a:pt x="38" y="1"/>
                        </a:cubicBezTo>
                        <a:cubicBezTo>
                          <a:pt x="38" y="1"/>
                          <a:pt x="40" y="1"/>
                          <a:pt x="41" y="1"/>
                        </a:cubicBezTo>
                        <a:cubicBezTo>
                          <a:pt x="47" y="6"/>
                          <a:pt x="50" y="13"/>
                          <a:pt x="51" y="2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340" name="Freeform 326">
                    <a:extLst>
                      <a:ext uri="{FF2B5EF4-FFF2-40B4-BE49-F238E27FC236}">
                        <a16:creationId xmlns:a16="http://schemas.microsoft.com/office/drawing/2014/main" id="{69E34D5F-5FD2-411E-8607-AC5AA41D2590}"/>
                      </a:ext>
                    </a:extLst>
                  </p:cNvPr>
                  <p:cNvSpPr>
                    <a:spLocks/>
                  </p:cNvSpPr>
                  <p:nvPr/>
                </p:nvSpPr>
                <p:spPr bwMode="auto">
                  <a:xfrm>
                    <a:off x="5005073" y="783097"/>
                    <a:ext cx="146050" cy="69850"/>
                  </a:xfrm>
                  <a:custGeom>
                    <a:avLst/>
                    <a:gdLst>
                      <a:gd name="T0" fmla="*/ 46 w 46"/>
                      <a:gd name="T1" fmla="*/ 7 h 22"/>
                      <a:gd name="T2" fmla="*/ 36 w 46"/>
                      <a:gd name="T3" fmla="*/ 21 h 22"/>
                      <a:gd name="T4" fmla="*/ 34 w 46"/>
                      <a:gd name="T5" fmla="*/ 22 h 22"/>
                      <a:gd name="T6" fmla="*/ 0 w 46"/>
                      <a:gd name="T7" fmla="*/ 22 h 22"/>
                      <a:gd name="T8" fmla="*/ 10 w 46"/>
                      <a:gd name="T9" fmla="*/ 1 h 22"/>
                      <a:gd name="T10" fmla="*/ 13 w 46"/>
                      <a:gd name="T11" fmla="*/ 1 h 22"/>
                      <a:gd name="T12" fmla="*/ 37 w 46"/>
                      <a:gd name="T13" fmla="*/ 1 h 22"/>
                      <a:gd name="T14" fmla="*/ 40 w 46"/>
                      <a:gd name="T15" fmla="*/ 1 h 22"/>
                      <a:gd name="T16" fmla="*/ 46 w 46"/>
                      <a:gd name="T1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2">
                        <a:moveTo>
                          <a:pt x="46" y="7"/>
                        </a:moveTo>
                        <a:cubicBezTo>
                          <a:pt x="41" y="11"/>
                          <a:pt x="37" y="16"/>
                          <a:pt x="36" y="21"/>
                        </a:cubicBezTo>
                        <a:cubicBezTo>
                          <a:pt x="35" y="22"/>
                          <a:pt x="34" y="22"/>
                          <a:pt x="34" y="22"/>
                        </a:cubicBezTo>
                        <a:cubicBezTo>
                          <a:pt x="23" y="22"/>
                          <a:pt x="11" y="22"/>
                          <a:pt x="0" y="22"/>
                        </a:cubicBezTo>
                        <a:cubicBezTo>
                          <a:pt x="0" y="13"/>
                          <a:pt x="3" y="6"/>
                          <a:pt x="10" y="1"/>
                        </a:cubicBezTo>
                        <a:cubicBezTo>
                          <a:pt x="11" y="0"/>
                          <a:pt x="12" y="0"/>
                          <a:pt x="13" y="1"/>
                        </a:cubicBezTo>
                        <a:cubicBezTo>
                          <a:pt x="21" y="6"/>
                          <a:pt x="29" y="6"/>
                          <a:pt x="37" y="1"/>
                        </a:cubicBezTo>
                        <a:cubicBezTo>
                          <a:pt x="38" y="0"/>
                          <a:pt x="39" y="1"/>
                          <a:pt x="40" y="1"/>
                        </a:cubicBezTo>
                        <a:cubicBezTo>
                          <a:pt x="42" y="3"/>
                          <a:pt x="44" y="5"/>
                          <a:pt x="46" y="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341" name="Freeform 327">
                    <a:extLst>
                      <a:ext uri="{FF2B5EF4-FFF2-40B4-BE49-F238E27FC236}">
                        <a16:creationId xmlns:a16="http://schemas.microsoft.com/office/drawing/2014/main" id="{5B72D86C-DA61-4CA1-B25B-9365022E265A}"/>
                      </a:ext>
                    </a:extLst>
                  </p:cNvPr>
                  <p:cNvSpPr>
                    <a:spLocks/>
                  </p:cNvSpPr>
                  <p:nvPr/>
                </p:nvSpPr>
                <p:spPr bwMode="auto">
                  <a:xfrm>
                    <a:off x="5259073" y="783097"/>
                    <a:ext cx="142875" cy="69850"/>
                  </a:xfrm>
                  <a:custGeom>
                    <a:avLst/>
                    <a:gdLst>
                      <a:gd name="T0" fmla="*/ 11 w 45"/>
                      <a:gd name="T1" fmla="*/ 22 h 22"/>
                      <a:gd name="T2" fmla="*/ 6 w 45"/>
                      <a:gd name="T3" fmla="*/ 14 h 22"/>
                      <a:gd name="T4" fmla="*/ 0 w 45"/>
                      <a:gd name="T5" fmla="*/ 7 h 22"/>
                      <a:gd name="T6" fmla="*/ 7 w 45"/>
                      <a:gd name="T7" fmla="*/ 0 h 22"/>
                      <a:gd name="T8" fmla="*/ 13 w 45"/>
                      <a:gd name="T9" fmla="*/ 3 h 22"/>
                      <a:gd name="T10" fmla="*/ 32 w 45"/>
                      <a:gd name="T11" fmla="*/ 1 h 22"/>
                      <a:gd name="T12" fmla="*/ 36 w 45"/>
                      <a:gd name="T13" fmla="*/ 1 h 22"/>
                      <a:gd name="T14" fmla="*/ 45 w 45"/>
                      <a:gd name="T15" fmla="*/ 22 h 22"/>
                      <a:gd name="T16" fmla="*/ 11 w 45"/>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2">
                        <a:moveTo>
                          <a:pt x="11" y="22"/>
                        </a:moveTo>
                        <a:cubicBezTo>
                          <a:pt x="9" y="20"/>
                          <a:pt x="8" y="17"/>
                          <a:pt x="6" y="14"/>
                        </a:cubicBezTo>
                        <a:cubicBezTo>
                          <a:pt x="4" y="12"/>
                          <a:pt x="2" y="10"/>
                          <a:pt x="0" y="7"/>
                        </a:cubicBezTo>
                        <a:cubicBezTo>
                          <a:pt x="2" y="5"/>
                          <a:pt x="4" y="2"/>
                          <a:pt x="7" y="0"/>
                        </a:cubicBezTo>
                        <a:cubicBezTo>
                          <a:pt x="9" y="1"/>
                          <a:pt x="11" y="2"/>
                          <a:pt x="13" y="3"/>
                        </a:cubicBezTo>
                        <a:cubicBezTo>
                          <a:pt x="20" y="6"/>
                          <a:pt x="26" y="5"/>
                          <a:pt x="32" y="1"/>
                        </a:cubicBezTo>
                        <a:cubicBezTo>
                          <a:pt x="34" y="0"/>
                          <a:pt x="35" y="0"/>
                          <a:pt x="36" y="1"/>
                        </a:cubicBezTo>
                        <a:cubicBezTo>
                          <a:pt x="42" y="7"/>
                          <a:pt x="45" y="14"/>
                          <a:pt x="45" y="22"/>
                        </a:cubicBezTo>
                        <a:cubicBezTo>
                          <a:pt x="34" y="22"/>
                          <a:pt x="22" y="22"/>
                          <a:pt x="11" y="2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342" name="Freeform 328">
                    <a:extLst>
                      <a:ext uri="{FF2B5EF4-FFF2-40B4-BE49-F238E27FC236}">
                        <a16:creationId xmlns:a16="http://schemas.microsoft.com/office/drawing/2014/main" id="{D3AC25FC-092C-4263-B9FE-419571122AEF}"/>
                      </a:ext>
                    </a:extLst>
                  </p:cNvPr>
                  <p:cNvSpPr>
                    <a:spLocks/>
                  </p:cNvSpPr>
                  <p:nvPr/>
                </p:nvSpPr>
                <p:spPr bwMode="auto">
                  <a:xfrm>
                    <a:off x="5157473" y="725947"/>
                    <a:ext cx="92075" cy="92075"/>
                  </a:xfrm>
                  <a:custGeom>
                    <a:avLst/>
                    <a:gdLst>
                      <a:gd name="T0" fmla="*/ 15 w 29"/>
                      <a:gd name="T1" fmla="*/ 0 h 29"/>
                      <a:gd name="T2" fmla="*/ 29 w 29"/>
                      <a:gd name="T3" fmla="*/ 14 h 29"/>
                      <a:gd name="T4" fmla="*/ 15 w 29"/>
                      <a:gd name="T5" fmla="*/ 29 h 29"/>
                      <a:gd name="T6" fmla="*/ 0 w 29"/>
                      <a:gd name="T7" fmla="*/ 14 h 29"/>
                      <a:gd name="T8" fmla="*/ 15 w 29"/>
                      <a:gd name="T9" fmla="*/ 0 h 29"/>
                    </a:gdLst>
                    <a:ahLst/>
                    <a:cxnLst>
                      <a:cxn ang="0">
                        <a:pos x="T0" y="T1"/>
                      </a:cxn>
                      <a:cxn ang="0">
                        <a:pos x="T2" y="T3"/>
                      </a:cxn>
                      <a:cxn ang="0">
                        <a:pos x="T4" y="T5"/>
                      </a:cxn>
                      <a:cxn ang="0">
                        <a:pos x="T6" y="T7"/>
                      </a:cxn>
                      <a:cxn ang="0">
                        <a:pos x="T8" y="T9"/>
                      </a:cxn>
                    </a:cxnLst>
                    <a:rect l="0" t="0" r="r" b="b"/>
                    <a:pathLst>
                      <a:path w="29" h="29">
                        <a:moveTo>
                          <a:pt x="15" y="0"/>
                        </a:moveTo>
                        <a:cubicBezTo>
                          <a:pt x="23" y="0"/>
                          <a:pt x="29" y="6"/>
                          <a:pt x="29" y="14"/>
                        </a:cubicBezTo>
                        <a:cubicBezTo>
                          <a:pt x="29" y="22"/>
                          <a:pt x="23" y="29"/>
                          <a:pt x="15" y="29"/>
                        </a:cubicBezTo>
                        <a:cubicBezTo>
                          <a:pt x="7" y="29"/>
                          <a:pt x="0" y="22"/>
                          <a:pt x="0" y="14"/>
                        </a:cubicBezTo>
                        <a:cubicBezTo>
                          <a:pt x="0" y="6"/>
                          <a:pt x="6" y="0"/>
                          <a:pt x="1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343" name="Freeform 329">
                    <a:extLst>
                      <a:ext uri="{FF2B5EF4-FFF2-40B4-BE49-F238E27FC236}">
                        <a16:creationId xmlns:a16="http://schemas.microsoft.com/office/drawing/2014/main" id="{8FF8D026-957D-4C05-AD15-1B760AAA2266}"/>
                      </a:ext>
                    </a:extLst>
                  </p:cNvPr>
                  <p:cNvSpPr>
                    <a:spLocks/>
                  </p:cNvSpPr>
                  <p:nvPr/>
                </p:nvSpPr>
                <p:spPr bwMode="auto">
                  <a:xfrm>
                    <a:off x="5036823" y="691022"/>
                    <a:ext cx="95250" cy="92075"/>
                  </a:xfrm>
                  <a:custGeom>
                    <a:avLst/>
                    <a:gdLst>
                      <a:gd name="T0" fmla="*/ 0 w 30"/>
                      <a:gd name="T1" fmla="*/ 14 h 29"/>
                      <a:gd name="T2" fmla="*/ 15 w 30"/>
                      <a:gd name="T3" fmla="*/ 0 h 29"/>
                      <a:gd name="T4" fmla="*/ 30 w 30"/>
                      <a:gd name="T5" fmla="*/ 14 h 29"/>
                      <a:gd name="T6" fmla="*/ 15 w 30"/>
                      <a:gd name="T7" fmla="*/ 29 h 29"/>
                      <a:gd name="T8" fmla="*/ 0 w 30"/>
                      <a:gd name="T9" fmla="*/ 14 h 29"/>
                    </a:gdLst>
                    <a:ahLst/>
                    <a:cxnLst>
                      <a:cxn ang="0">
                        <a:pos x="T0" y="T1"/>
                      </a:cxn>
                      <a:cxn ang="0">
                        <a:pos x="T2" y="T3"/>
                      </a:cxn>
                      <a:cxn ang="0">
                        <a:pos x="T4" y="T5"/>
                      </a:cxn>
                      <a:cxn ang="0">
                        <a:pos x="T6" y="T7"/>
                      </a:cxn>
                      <a:cxn ang="0">
                        <a:pos x="T8" y="T9"/>
                      </a:cxn>
                    </a:cxnLst>
                    <a:rect l="0" t="0" r="r" b="b"/>
                    <a:pathLst>
                      <a:path w="30" h="29">
                        <a:moveTo>
                          <a:pt x="0" y="14"/>
                        </a:moveTo>
                        <a:cubicBezTo>
                          <a:pt x="0" y="6"/>
                          <a:pt x="7" y="0"/>
                          <a:pt x="15" y="0"/>
                        </a:cubicBezTo>
                        <a:cubicBezTo>
                          <a:pt x="23" y="0"/>
                          <a:pt x="30" y="6"/>
                          <a:pt x="30" y="14"/>
                        </a:cubicBezTo>
                        <a:cubicBezTo>
                          <a:pt x="29" y="22"/>
                          <a:pt x="23" y="29"/>
                          <a:pt x="15" y="29"/>
                        </a:cubicBezTo>
                        <a:cubicBezTo>
                          <a:pt x="7" y="29"/>
                          <a:pt x="0" y="22"/>
                          <a:pt x="0" y="1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344" name="Freeform 330">
                    <a:extLst>
                      <a:ext uri="{FF2B5EF4-FFF2-40B4-BE49-F238E27FC236}">
                        <a16:creationId xmlns:a16="http://schemas.microsoft.com/office/drawing/2014/main" id="{D4CA3EE1-93CB-47EA-8CF9-DBFBC1EE305F}"/>
                      </a:ext>
                    </a:extLst>
                  </p:cNvPr>
                  <p:cNvSpPr>
                    <a:spLocks/>
                  </p:cNvSpPr>
                  <p:nvPr/>
                </p:nvSpPr>
                <p:spPr bwMode="auto">
                  <a:xfrm>
                    <a:off x="5278123" y="691022"/>
                    <a:ext cx="92075" cy="92075"/>
                  </a:xfrm>
                  <a:custGeom>
                    <a:avLst/>
                    <a:gdLst>
                      <a:gd name="T0" fmla="*/ 29 w 29"/>
                      <a:gd name="T1" fmla="*/ 14 h 29"/>
                      <a:gd name="T2" fmla="*/ 14 w 29"/>
                      <a:gd name="T3" fmla="*/ 29 h 29"/>
                      <a:gd name="T4" fmla="*/ 0 w 29"/>
                      <a:gd name="T5" fmla="*/ 14 h 29"/>
                      <a:gd name="T6" fmla="*/ 15 w 29"/>
                      <a:gd name="T7" fmla="*/ 0 h 29"/>
                      <a:gd name="T8" fmla="*/ 29 w 29"/>
                      <a:gd name="T9" fmla="*/ 14 h 29"/>
                    </a:gdLst>
                    <a:ahLst/>
                    <a:cxnLst>
                      <a:cxn ang="0">
                        <a:pos x="T0" y="T1"/>
                      </a:cxn>
                      <a:cxn ang="0">
                        <a:pos x="T2" y="T3"/>
                      </a:cxn>
                      <a:cxn ang="0">
                        <a:pos x="T4" y="T5"/>
                      </a:cxn>
                      <a:cxn ang="0">
                        <a:pos x="T6" y="T7"/>
                      </a:cxn>
                      <a:cxn ang="0">
                        <a:pos x="T8" y="T9"/>
                      </a:cxn>
                    </a:cxnLst>
                    <a:rect l="0" t="0" r="r" b="b"/>
                    <a:pathLst>
                      <a:path w="29" h="29">
                        <a:moveTo>
                          <a:pt x="29" y="14"/>
                        </a:moveTo>
                        <a:cubicBezTo>
                          <a:pt x="29" y="23"/>
                          <a:pt x="23" y="29"/>
                          <a:pt x="14" y="29"/>
                        </a:cubicBezTo>
                        <a:cubicBezTo>
                          <a:pt x="6" y="29"/>
                          <a:pt x="0" y="22"/>
                          <a:pt x="0" y="14"/>
                        </a:cubicBezTo>
                        <a:cubicBezTo>
                          <a:pt x="0" y="6"/>
                          <a:pt x="6" y="0"/>
                          <a:pt x="15" y="0"/>
                        </a:cubicBezTo>
                        <a:cubicBezTo>
                          <a:pt x="23" y="0"/>
                          <a:pt x="29" y="6"/>
                          <a:pt x="29" y="1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grpSp>
            <p:sp>
              <p:nvSpPr>
                <p:cNvPr id="317" name="Oval 316">
                  <a:extLst>
                    <a:ext uri="{FF2B5EF4-FFF2-40B4-BE49-F238E27FC236}">
                      <a16:creationId xmlns:a16="http://schemas.microsoft.com/office/drawing/2014/main" id="{D4290885-A775-4E0A-9F42-C23D1F63F0F0}"/>
                    </a:ext>
                  </a:extLst>
                </p:cNvPr>
                <p:cNvSpPr/>
                <p:nvPr/>
              </p:nvSpPr>
              <p:spPr>
                <a:xfrm>
                  <a:off x="6671789" y="2113041"/>
                  <a:ext cx="1926630" cy="1926630"/>
                </a:xfrm>
                <a:prstGeom prst="ellipse">
                  <a:avLst/>
                </a:prstGeom>
                <a:solidFill>
                  <a:srgbClr val="599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18" name="Group 317">
                  <a:extLst>
                    <a:ext uri="{FF2B5EF4-FFF2-40B4-BE49-F238E27FC236}">
                      <a16:creationId xmlns:a16="http://schemas.microsoft.com/office/drawing/2014/main" id="{1B28F994-BC73-4C28-8026-03C13E78B77E}"/>
                    </a:ext>
                  </a:extLst>
                </p:cNvPr>
                <p:cNvGrpSpPr/>
                <p:nvPr/>
              </p:nvGrpSpPr>
              <p:grpSpPr>
                <a:xfrm>
                  <a:off x="7476814" y="2201384"/>
                  <a:ext cx="355600" cy="355600"/>
                  <a:chOff x="4162425" y="3136900"/>
                  <a:chExt cx="355600" cy="355600"/>
                </a:xfrm>
              </p:grpSpPr>
              <p:sp>
                <p:nvSpPr>
                  <p:cNvPr id="337" name="Freeform 188">
                    <a:extLst>
                      <a:ext uri="{FF2B5EF4-FFF2-40B4-BE49-F238E27FC236}">
                        <a16:creationId xmlns:a16="http://schemas.microsoft.com/office/drawing/2014/main" id="{251BA50B-F00C-4086-8C55-E472BB5C82EC}"/>
                      </a:ext>
                    </a:extLst>
                  </p:cNvPr>
                  <p:cNvSpPr>
                    <a:spLocks noEditPoints="1"/>
                  </p:cNvSpPr>
                  <p:nvPr/>
                </p:nvSpPr>
                <p:spPr bwMode="auto">
                  <a:xfrm>
                    <a:off x="4162425" y="3136900"/>
                    <a:ext cx="355600" cy="355600"/>
                  </a:xfrm>
                  <a:custGeom>
                    <a:avLst/>
                    <a:gdLst>
                      <a:gd name="T0" fmla="*/ 86 w 112"/>
                      <a:gd name="T1" fmla="*/ 100 h 112"/>
                      <a:gd name="T2" fmla="*/ 88 w 112"/>
                      <a:gd name="T3" fmla="*/ 110 h 112"/>
                      <a:gd name="T4" fmla="*/ 85 w 112"/>
                      <a:gd name="T5" fmla="*/ 112 h 112"/>
                      <a:gd name="T6" fmla="*/ 24 w 112"/>
                      <a:gd name="T7" fmla="*/ 109 h 112"/>
                      <a:gd name="T8" fmla="*/ 26 w 112"/>
                      <a:gd name="T9" fmla="*/ 100 h 112"/>
                      <a:gd name="T10" fmla="*/ 27 w 112"/>
                      <a:gd name="T11" fmla="*/ 98 h 112"/>
                      <a:gd name="T12" fmla="*/ 35 w 112"/>
                      <a:gd name="T13" fmla="*/ 80 h 112"/>
                      <a:gd name="T14" fmla="*/ 49 w 112"/>
                      <a:gd name="T15" fmla="*/ 80 h 112"/>
                      <a:gd name="T16" fmla="*/ 44 w 112"/>
                      <a:gd name="T17" fmla="*/ 73 h 112"/>
                      <a:gd name="T18" fmla="*/ 43 w 112"/>
                      <a:gd name="T19" fmla="*/ 67 h 112"/>
                      <a:gd name="T20" fmla="*/ 32 w 112"/>
                      <a:gd name="T21" fmla="*/ 58 h 112"/>
                      <a:gd name="T22" fmla="*/ 0 w 112"/>
                      <a:gd name="T23" fmla="*/ 6 h 112"/>
                      <a:gd name="T24" fmla="*/ 22 w 112"/>
                      <a:gd name="T25" fmla="*/ 4 h 112"/>
                      <a:gd name="T26" fmla="*/ 24 w 112"/>
                      <a:gd name="T27" fmla="*/ 2 h 112"/>
                      <a:gd name="T28" fmla="*/ 26 w 112"/>
                      <a:gd name="T29" fmla="*/ 0 h 112"/>
                      <a:gd name="T30" fmla="*/ 88 w 112"/>
                      <a:gd name="T31" fmla="*/ 3 h 112"/>
                      <a:gd name="T32" fmla="*/ 89 w 112"/>
                      <a:gd name="T33" fmla="*/ 4 h 112"/>
                      <a:gd name="T34" fmla="*/ 111 w 112"/>
                      <a:gd name="T35" fmla="*/ 6 h 112"/>
                      <a:gd name="T36" fmla="*/ 80 w 112"/>
                      <a:gd name="T37" fmla="*/ 58 h 112"/>
                      <a:gd name="T38" fmla="*/ 67 w 112"/>
                      <a:gd name="T39" fmla="*/ 68 h 112"/>
                      <a:gd name="T40" fmla="*/ 62 w 112"/>
                      <a:gd name="T41" fmla="*/ 76 h 112"/>
                      <a:gd name="T42" fmla="*/ 64 w 112"/>
                      <a:gd name="T43" fmla="*/ 80 h 112"/>
                      <a:gd name="T44" fmla="*/ 84 w 112"/>
                      <a:gd name="T45" fmla="*/ 87 h 112"/>
                      <a:gd name="T46" fmla="*/ 27 w 112"/>
                      <a:gd name="T47" fmla="*/ 3 h 112"/>
                      <a:gd name="T48" fmla="*/ 27 w 112"/>
                      <a:gd name="T49" fmla="*/ 34 h 112"/>
                      <a:gd name="T50" fmla="*/ 48 w 112"/>
                      <a:gd name="T51" fmla="*/ 65 h 112"/>
                      <a:gd name="T52" fmla="*/ 63 w 112"/>
                      <a:gd name="T53" fmla="*/ 65 h 112"/>
                      <a:gd name="T54" fmla="*/ 66 w 112"/>
                      <a:gd name="T55" fmla="*/ 65 h 112"/>
                      <a:gd name="T56" fmla="*/ 85 w 112"/>
                      <a:gd name="T57" fmla="*/ 34 h 112"/>
                      <a:gd name="T58" fmla="*/ 85 w 112"/>
                      <a:gd name="T59" fmla="*/ 3 h 112"/>
                      <a:gd name="T60" fmla="*/ 81 w 112"/>
                      <a:gd name="T61" fmla="*/ 99 h 112"/>
                      <a:gd name="T62" fmla="*/ 76 w 112"/>
                      <a:gd name="T63" fmla="*/ 83 h 112"/>
                      <a:gd name="T64" fmla="*/ 30 w 112"/>
                      <a:gd name="T65" fmla="*/ 87 h 112"/>
                      <a:gd name="T66" fmla="*/ 30 w 112"/>
                      <a:gd name="T67" fmla="*/ 99 h 112"/>
                      <a:gd name="T68" fmla="*/ 27 w 112"/>
                      <a:gd name="T69" fmla="*/ 109 h 112"/>
                      <a:gd name="T70" fmla="*/ 85 w 112"/>
                      <a:gd name="T71" fmla="*/ 103 h 112"/>
                      <a:gd name="T72" fmla="*/ 27 w 112"/>
                      <a:gd name="T73" fmla="*/ 109 h 112"/>
                      <a:gd name="T74" fmla="*/ 26 w 112"/>
                      <a:gd name="T75" fmla="*/ 48 h 112"/>
                      <a:gd name="T76" fmla="*/ 7 w 112"/>
                      <a:gd name="T77" fmla="*/ 13 h 112"/>
                      <a:gd name="T78" fmla="*/ 11 w 112"/>
                      <a:gd name="T79" fmla="*/ 11 h 112"/>
                      <a:gd name="T80" fmla="*/ 23 w 112"/>
                      <a:gd name="T81" fmla="*/ 10 h 112"/>
                      <a:gd name="T82" fmla="*/ 3 w 112"/>
                      <a:gd name="T83" fmla="*/ 7 h 112"/>
                      <a:gd name="T84" fmla="*/ 29 w 112"/>
                      <a:gd name="T85" fmla="*/ 53 h 112"/>
                      <a:gd name="T86" fmla="*/ 89 w 112"/>
                      <a:gd name="T87" fmla="*/ 11 h 112"/>
                      <a:gd name="T88" fmla="*/ 105 w 112"/>
                      <a:gd name="T89" fmla="*/ 13 h 112"/>
                      <a:gd name="T90" fmla="*/ 86 w 112"/>
                      <a:gd name="T91" fmla="*/ 47 h 112"/>
                      <a:gd name="T92" fmla="*/ 83 w 112"/>
                      <a:gd name="T93" fmla="*/ 53 h 112"/>
                      <a:gd name="T94" fmla="*/ 108 w 112"/>
                      <a:gd name="T95" fmla="*/ 7 h 112"/>
                      <a:gd name="T96" fmla="*/ 88 w 112"/>
                      <a:gd name="T97" fmla="*/ 11 h 112"/>
                      <a:gd name="T98" fmla="*/ 24 w 112"/>
                      <a:gd name="T99" fmla="*/ 42 h 112"/>
                      <a:gd name="T100" fmla="*/ 10 w 112"/>
                      <a:gd name="T101" fmla="*/ 14 h 112"/>
                      <a:gd name="T102" fmla="*/ 101 w 112"/>
                      <a:gd name="T103" fmla="*/ 14 h 112"/>
                      <a:gd name="T104" fmla="*/ 87 w 112"/>
                      <a:gd name="T105" fmla="*/ 42 h 112"/>
                      <a:gd name="T106" fmla="*/ 56 w 112"/>
                      <a:gd name="T107" fmla="*/ 73 h 112"/>
                      <a:gd name="T108" fmla="*/ 63 w 112"/>
                      <a:gd name="T109" fmla="*/ 73 h 112"/>
                      <a:gd name="T110" fmla="*/ 63 w 112"/>
                      <a:gd name="T111" fmla="*/ 68 h 112"/>
                      <a:gd name="T112" fmla="*/ 46 w 112"/>
                      <a:gd name="T113" fmla="*/ 71 h 112"/>
                      <a:gd name="T114" fmla="*/ 56 w 112"/>
                      <a:gd name="T115" fmla="*/ 73 h 112"/>
                      <a:gd name="T116" fmla="*/ 52 w 112"/>
                      <a:gd name="T117" fmla="*/ 76 h 112"/>
                      <a:gd name="T118" fmla="*/ 59 w 112"/>
                      <a:gd name="T119" fmla="*/ 8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 h="112">
                        <a:moveTo>
                          <a:pt x="84" y="100"/>
                        </a:moveTo>
                        <a:cubicBezTo>
                          <a:pt x="85" y="100"/>
                          <a:pt x="85" y="100"/>
                          <a:pt x="86" y="100"/>
                        </a:cubicBezTo>
                        <a:cubicBezTo>
                          <a:pt x="87" y="100"/>
                          <a:pt x="88" y="100"/>
                          <a:pt x="88" y="101"/>
                        </a:cubicBezTo>
                        <a:cubicBezTo>
                          <a:pt x="88" y="104"/>
                          <a:pt x="88" y="107"/>
                          <a:pt x="88" y="110"/>
                        </a:cubicBezTo>
                        <a:cubicBezTo>
                          <a:pt x="88" y="111"/>
                          <a:pt x="87" y="112"/>
                          <a:pt x="86" y="112"/>
                        </a:cubicBezTo>
                        <a:cubicBezTo>
                          <a:pt x="85" y="112"/>
                          <a:pt x="85" y="112"/>
                          <a:pt x="85" y="112"/>
                        </a:cubicBezTo>
                        <a:cubicBezTo>
                          <a:pt x="66" y="112"/>
                          <a:pt x="46" y="112"/>
                          <a:pt x="26" y="112"/>
                        </a:cubicBezTo>
                        <a:cubicBezTo>
                          <a:pt x="24" y="112"/>
                          <a:pt x="24" y="111"/>
                          <a:pt x="24" y="109"/>
                        </a:cubicBezTo>
                        <a:cubicBezTo>
                          <a:pt x="24" y="107"/>
                          <a:pt x="24" y="104"/>
                          <a:pt x="24" y="102"/>
                        </a:cubicBezTo>
                        <a:cubicBezTo>
                          <a:pt x="24" y="100"/>
                          <a:pt x="24" y="100"/>
                          <a:pt x="26" y="100"/>
                        </a:cubicBezTo>
                        <a:cubicBezTo>
                          <a:pt x="26" y="100"/>
                          <a:pt x="27" y="100"/>
                          <a:pt x="27" y="100"/>
                        </a:cubicBezTo>
                        <a:cubicBezTo>
                          <a:pt x="27" y="99"/>
                          <a:pt x="27" y="99"/>
                          <a:pt x="27" y="98"/>
                        </a:cubicBezTo>
                        <a:cubicBezTo>
                          <a:pt x="27" y="95"/>
                          <a:pt x="27" y="91"/>
                          <a:pt x="27" y="87"/>
                        </a:cubicBezTo>
                        <a:cubicBezTo>
                          <a:pt x="27" y="83"/>
                          <a:pt x="30" y="80"/>
                          <a:pt x="35" y="80"/>
                        </a:cubicBezTo>
                        <a:cubicBezTo>
                          <a:pt x="39" y="80"/>
                          <a:pt x="43" y="80"/>
                          <a:pt x="48" y="80"/>
                        </a:cubicBezTo>
                        <a:cubicBezTo>
                          <a:pt x="48" y="80"/>
                          <a:pt x="48" y="80"/>
                          <a:pt x="49" y="80"/>
                        </a:cubicBezTo>
                        <a:cubicBezTo>
                          <a:pt x="49" y="78"/>
                          <a:pt x="49" y="77"/>
                          <a:pt x="49" y="76"/>
                        </a:cubicBezTo>
                        <a:cubicBezTo>
                          <a:pt x="47" y="76"/>
                          <a:pt x="45" y="75"/>
                          <a:pt x="44" y="73"/>
                        </a:cubicBezTo>
                        <a:cubicBezTo>
                          <a:pt x="43" y="72"/>
                          <a:pt x="43" y="70"/>
                          <a:pt x="44" y="68"/>
                        </a:cubicBezTo>
                        <a:cubicBezTo>
                          <a:pt x="43" y="67"/>
                          <a:pt x="43" y="67"/>
                          <a:pt x="43" y="67"/>
                        </a:cubicBezTo>
                        <a:cubicBezTo>
                          <a:pt x="39" y="65"/>
                          <a:pt x="36" y="63"/>
                          <a:pt x="33" y="60"/>
                        </a:cubicBezTo>
                        <a:cubicBezTo>
                          <a:pt x="33" y="59"/>
                          <a:pt x="32" y="59"/>
                          <a:pt x="32" y="58"/>
                        </a:cubicBezTo>
                        <a:cubicBezTo>
                          <a:pt x="14" y="50"/>
                          <a:pt x="4" y="36"/>
                          <a:pt x="0" y="17"/>
                        </a:cubicBezTo>
                        <a:cubicBezTo>
                          <a:pt x="0" y="13"/>
                          <a:pt x="0" y="9"/>
                          <a:pt x="0" y="6"/>
                        </a:cubicBezTo>
                        <a:cubicBezTo>
                          <a:pt x="0" y="5"/>
                          <a:pt x="0" y="4"/>
                          <a:pt x="2" y="4"/>
                        </a:cubicBezTo>
                        <a:cubicBezTo>
                          <a:pt x="9" y="4"/>
                          <a:pt x="15" y="4"/>
                          <a:pt x="22" y="4"/>
                        </a:cubicBezTo>
                        <a:cubicBezTo>
                          <a:pt x="23" y="4"/>
                          <a:pt x="23" y="4"/>
                          <a:pt x="24" y="4"/>
                        </a:cubicBezTo>
                        <a:cubicBezTo>
                          <a:pt x="24" y="3"/>
                          <a:pt x="24" y="3"/>
                          <a:pt x="24" y="2"/>
                        </a:cubicBezTo>
                        <a:cubicBezTo>
                          <a:pt x="24" y="1"/>
                          <a:pt x="24" y="0"/>
                          <a:pt x="25" y="0"/>
                        </a:cubicBezTo>
                        <a:cubicBezTo>
                          <a:pt x="26" y="0"/>
                          <a:pt x="26" y="0"/>
                          <a:pt x="26" y="0"/>
                        </a:cubicBezTo>
                        <a:cubicBezTo>
                          <a:pt x="46" y="0"/>
                          <a:pt x="65" y="0"/>
                          <a:pt x="85" y="0"/>
                        </a:cubicBezTo>
                        <a:cubicBezTo>
                          <a:pt x="87" y="0"/>
                          <a:pt x="88" y="0"/>
                          <a:pt x="88" y="3"/>
                        </a:cubicBezTo>
                        <a:cubicBezTo>
                          <a:pt x="88" y="3"/>
                          <a:pt x="88" y="4"/>
                          <a:pt x="88" y="4"/>
                        </a:cubicBezTo>
                        <a:cubicBezTo>
                          <a:pt x="88" y="4"/>
                          <a:pt x="89" y="4"/>
                          <a:pt x="89" y="4"/>
                        </a:cubicBezTo>
                        <a:cubicBezTo>
                          <a:pt x="96" y="4"/>
                          <a:pt x="102" y="4"/>
                          <a:pt x="109" y="4"/>
                        </a:cubicBezTo>
                        <a:cubicBezTo>
                          <a:pt x="111" y="4"/>
                          <a:pt x="111" y="5"/>
                          <a:pt x="111" y="6"/>
                        </a:cubicBezTo>
                        <a:cubicBezTo>
                          <a:pt x="112" y="16"/>
                          <a:pt x="110" y="25"/>
                          <a:pt x="105" y="34"/>
                        </a:cubicBezTo>
                        <a:cubicBezTo>
                          <a:pt x="100" y="45"/>
                          <a:pt x="91" y="53"/>
                          <a:pt x="80" y="58"/>
                        </a:cubicBezTo>
                        <a:cubicBezTo>
                          <a:pt x="79" y="58"/>
                          <a:pt x="79" y="58"/>
                          <a:pt x="78" y="59"/>
                        </a:cubicBezTo>
                        <a:cubicBezTo>
                          <a:pt x="75" y="62"/>
                          <a:pt x="72" y="65"/>
                          <a:pt x="67" y="68"/>
                        </a:cubicBezTo>
                        <a:cubicBezTo>
                          <a:pt x="68" y="70"/>
                          <a:pt x="68" y="72"/>
                          <a:pt x="67" y="73"/>
                        </a:cubicBezTo>
                        <a:cubicBezTo>
                          <a:pt x="66" y="75"/>
                          <a:pt x="65" y="76"/>
                          <a:pt x="62" y="76"/>
                        </a:cubicBezTo>
                        <a:cubicBezTo>
                          <a:pt x="62" y="77"/>
                          <a:pt x="62" y="78"/>
                          <a:pt x="62" y="80"/>
                        </a:cubicBezTo>
                        <a:cubicBezTo>
                          <a:pt x="63" y="80"/>
                          <a:pt x="63" y="80"/>
                          <a:pt x="64" y="80"/>
                        </a:cubicBezTo>
                        <a:cubicBezTo>
                          <a:pt x="68" y="80"/>
                          <a:pt x="72" y="80"/>
                          <a:pt x="76" y="80"/>
                        </a:cubicBezTo>
                        <a:cubicBezTo>
                          <a:pt x="81" y="80"/>
                          <a:pt x="84" y="83"/>
                          <a:pt x="84" y="87"/>
                        </a:cubicBezTo>
                        <a:cubicBezTo>
                          <a:pt x="84" y="91"/>
                          <a:pt x="84" y="95"/>
                          <a:pt x="84" y="100"/>
                        </a:cubicBezTo>
                        <a:close/>
                        <a:moveTo>
                          <a:pt x="27" y="3"/>
                        </a:moveTo>
                        <a:cubicBezTo>
                          <a:pt x="27" y="4"/>
                          <a:pt x="27" y="5"/>
                          <a:pt x="27" y="6"/>
                        </a:cubicBezTo>
                        <a:cubicBezTo>
                          <a:pt x="27" y="16"/>
                          <a:pt x="26" y="25"/>
                          <a:pt x="27" y="34"/>
                        </a:cubicBezTo>
                        <a:cubicBezTo>
                          <a:pt x="27" y="48"/>
                          <a:pt x="33" y="58"/>
                          <a:pt x="44" y="65"/>
                        </a:cubicBezTo>
                        <a:cubicBezTo>
                          <a:pt x="45" y="65"/>
                          <a:pt x="46" y="66"/>
                          <a:pt x="48" y="65"/>
                        </a:cubicBezTo>
                        <a:cubicBezTo>
                          <a:pt x="48" y="65"/>
                          <a:pt x="48" y="65"/>
                          <a:pt x="49" y="65"/>
                        </a:cubicBezTo>
                        <a:cubicBezTo>
                          <a:pt x="53" y="65"/>
                          <a:pt x="58" y="65"/>
                          <a:pt x="63" y="65"/>
                        </a:cubicBezTo>
                        <a:cubicBezTo>
                          <a:pt x="63" y="65"/>
                          <a:pt x="64" y="65"/>
                          <a:pt x="64" y="65"/>
                        </a:cubicBezTo>
                        <a:cubicBezTo>
                          <a:pt x="65" y="65"/>
                          <a:pt x="65" y="65"/>
                          <a:pt x="66" y="65"/>
                        </a:cubicBezTo>
                        <a:cubicBezTo>
                          <a:pt x="70" y="63"/>
                          <a:pt x="74" y="60"/>
                          <a:pt x="77" y="55"/>
                        </a:cubicBezTo>
                        <a:cubicBezTo>
                          <a:pt x="82" y="49"/>
                          <a:pt x="85" y="42"/>
                          <a:pt x="85" y="34"/>
                        </a:cubicBezTo>
                        <a:cubicBezTo>
                          <a:pt x="85" y="25"/>
                          <a:pt x="85" y="16"/>
                          <a:pt x="85" y="6"/>
                        </a:cubicBezTo>
                        <a:cubicBezTo>
                          <a:pt x="85" y="5"/>
                          <a:pt x="85" y="4"/>
                          <a:pt x="85" y="3"/>
                        </a:cubicBezTo>
                        <a:cubicBezTo>
                          <a:pt x="65" y="3"/>
                          <a:pt x="46" y="3"/>
                          <a:pt x="27" y="3"/>
                        </a:cubicBezTo>
                        <a:close/>
                        <a:moveTo>
                          <a:pt x="81" y="99"/>
                        </a:moveTo>
                        <a:cubicBezTo>
                          <a:pt x="81" y="95"/>
                          <a:pt x="81" y="91"/>
                          <a:pt x="81" y="87"/>
                        </a:cubicBezTo>
                        <a:cubicBezTo>
                          <a:pt x="81" y="84"/>
                          <a:pt x="79" y="83"/>
                          <a:pt x="76" y="83"/>
                        </a:cubicBezTo>
                        <a:cubicBezTo>
                          <a:pt x="63" y="83"/>
                          <a:pt x="49" y="83"/>
                          <a:pt x="35" y="83"/>
                        </a:cubicBezTo>
                        <a:cubicBezTo>
                          <a:pt x="32" y="83"/>
                          <a:pt x="30" y="84"/>
                          <a:pt x="30" y="87"/>
                        </a:cubicBezTo>
                        <a:cubicBezTo>
                          <a:pt x="30" y="91"/>
                          <a:pt x="30" y="95"/>
                          <a:pt x="30" y="98"/>
                        </a:cubicBezTo>
                        <a:cubicBezTo>
                          <a:pt x="30" y="99"/>
                          <a:pt x="30" y="99"/>
                          <a:pt x="30" y="99"/>
                        </a:cubicBezTo>
                        <a:cubicBezTo>
                          <a:pt x="47" y="99"/>
                          <a:pt x="64" y="99"/>
                          <a:pt x="81" y="99"/>
                        </a:cubicBezTo>
                        <a:close/>
                        <a:moveTo>
                          <a:pt x="27" y="109"/>
                        </a:moveTo>
                        <a:cubicBezTo>
                          <a:pt x="46" y="109"/>
                          <a:pt x="65" y="109"/>
                          <a:pt x="85" y="109"/>
                        </a:cubicBezTo>
                        <a:cubicBezTo>
                          <a:pt x="85" y="107"/>
                          <a:pt x="85" y="105"/>
                          <a:pt x="85" y="103"/>
                        </a:cubicBezTo>
                        <a:cubicBezTo>
                          <a:pt x="65" y="103"/>
                          <a:pt x="46" y="103"/>
                          <a:pt x="27" y="103"/>
                        </a:cubicBezTo>
                        <a:cubicBezTo>
                          <a:pt x="27" y="105"/>
                          <a:pt x="27" y="107"/>
                          <a:pt x="27" y="109"/>
                        </a:cubicBezTo>
                        <a:close/>
                        <a:moveTo>
                          <a:pt x="29" y="53"/>
                        </a:moveTo>
                        <a:cubicBezTo>
                          <a:pt x="28" y="52"/>
                          <a:pt x="27" y="50"/>
                          <a:pt x="26" y="48"/>
                        </a:cubicBezTo>
                        <a:cubicBezTo>
                          <a:pt x="26" y="48"/>
                          <a:pt x="26" y="47"/>
                          <a:pt x="25" y="46"/>
                        </a:cubicBezTo>
                        <a:cubicBezTo>
                          <a:pt x="14" y="38"/>
                          <a:pt x="8" y="27"/>
                          <a:pt x="7" y="13"/>
                        </a:cubicBezTo>
                        <a:cubicBezTo>
                          <a:pt x="7" y="12"/>
                          <a:pt x="7" y="11"/>
                          <a:pt x="8" y="11"/>
                        </a:cubicBezTo>
                        <a:cubicBezTo>
                          <a:pt x="9" y="11"/>
                          <a:pt x="10" y="11"/>
                          <a:pt x="11" y="11"/>
                        </a:cubicBezTo>
                        <a:cubicBezTo>
                          <a:pt x="15" y="11"/>
                          <a:pt x="19" y="11"/>
                          <a:pt x="23" y="11"/>
                        </a:cubicBezTo>
                        <a:cubicBezTo>
                          <a:pt x="23" y="10"/>
                          <a:pt x="23" y="10"/>
                          <a:pt x="23" y="10"/>
                        </a:cubicBezTo>
                        <a:cubicBezTo>
                          <a:pt x="24" y="9"/>
                          <a:pt x="24" y="8"/>
                          <a:pt x="24" y="7"/>
                        </a:cubicBezTo>
                        <a:cubicBezTo>
                          <a:pt x="17" y="7"/>
                          <a:pt x="10" y="7"/>
                          <a:pt x="3" y="7"/>
                        </a:cubicBezTo>
                        <a:cubicBezTo>
                          <a:pt x="3" y="17"/>
                          <a:pt x="5" y="27"/>
                          <a:pt x="10" y="36"/>
                        </a:cubicBezTo>
                        <a:cubicBezTo>
                          <a:pt x="15" y="43"/>
                          <a:pt x="21" y="49"/>
                          <a:pt x="29" y="53"/>
                        </a:cubicBezTo>
                        <a:close/>
                        <a:moveTo>
                          <a:pt x="88" y="11"/>
                        </a:moveTo>
                        <a:cubicBezTo>
                          <a:pt x="88" y="11"/>
                          <a:pt x="89" y="11"/>
                          <a:pt x="89" y="11"/>
                        </a:cubicBezTo>
                        <a:cubicBezTo>
                          <a:pt x="94" y="11"/>
                          <a:pt x="98" y="11"/>
                          <a:pt x="103" y="11"/>
                        </a:cubicBezTo>
                        <a:cubicBezTo>
                          <a:pt x="104" y="11"/>
                          <a:pt x="105" y="12"/>
                          <a:pt x="105" y="13"/>
                        </a:cubicBezTo>
                        <a:cubicBezTo>
                          <a:pt x="105" y="14"/>
                          <a:pt x="104" y="15"/>
                          <a:pt x="104" y="16"/>
                        </a:cubicBezTo>
                        <a:cubicBezTo>
                          <a:pt x="102" y="29"/>
                          <a:pt x="96" y="39"/>
                          <a:pt x="86" y="47"/>
                        </a:cubicBezTo>
                        <a:cubicBezTo>
                          <a:pt x="85" y="47"/>
                          <a:pt x="85" y="47"/>
                          <a:pt x="85" y="47"/>
                        </a:cubicBezTo>
                        <a:cubicBezTo>
                          <a:pt x="84" y="49"/>
                          <a:pt x="84" y="51"/>
                          <a:pt x="83" y="53"/>
                        </a:cubicBezTo>
                        <a:cubicBezTo>
                          <a:pt x="92" y="48"/>
                          <a:pt x="99" y="41"/>
                          <a:pt x="103" y="31"/>
                        </a:cubicBezTo>
                        <a:cubicBezTo>
                          <a:pt x="107" y="24"/>
                          <a:pt x="109" y="16"/>
                          <a:pt x="108" y="7"/>
                        </a:cubicBezTo>
                        <a:cubicBezTo>
                          <a:pt x="101" y="7"/>
                          <a:pt x="95" y="7"/>
                          <a:pt x="88" y="7"/>
                        </a:cubicBezTo>
                        <a:cubicBezTo>
                          <a:pt x="88" y="8"/>
                          <a:pt x="88" y="10"/>
                          <a:pt x="88" y="11"/>
                        </a:cubicBezTo>
                        <a:close/>
                        <a:moveTo>
                          <a:pt x="10" y="14"/>
                        </a:moveTo>
                        <a:cubicBezTo>
                          <a:pt x="10" y="22"/>
                          <a:pt x="18" y="39"/>
                          <a:pt x="24" y="42"/>
                        </a:cubicBezTo>
                        <a:cubicBezTo>
                          <a:pt x="23" y="33"/>
                          <a:pt x="24" y="23"/>
                          <a:pt x="23" y="14"/>
                        </a:cubicBezTo>
                        <a:cubicBezTo>
                          <a:pt x="19" y="14"/>
                          <a:pt x="15" y="14"/>
                          <a:pt x="10" y="14"/>
                        </a:cubicBezTo>
                        <a:close/>
                        <a:moveTo>
                          <a:pt x="87" y="42"/>
                        </a:moveTo>
                        <a:cubicBezTo>
                          <a:pt x="95" y="34"/>
                          <a:pt x="100" y="25"/>
                          <a:pt x="101" y="14"/>
                        </a:cubicBezTo>
                        <a:cubicBezTo>
                          <a:pt x="97" y="14"/>
                          <a:pt x="92" y="14"/>
                          <a:pt x="88" y="14"/>
                        </a:cubicBezTo>
                        <a:cubicBezTo>
                          <a:pt x="87" y="23"/>
                          <a:pt x="88" y="32"/>
                          <a:pt x="87" y="42"/>
                        </a:cubicBezTo>
                        <a:close/>
                        <a:moveTo>
                          <a:pt x="56" y="73"/>
                        </a:moveTo>
                        <a:cubicBezTo>
                          <a:pt x="56" y="73"/>
                          <a:pt x="56" y="73"/>
                          <a:pt x="56" y="73"/>
                        </a:cubicBezTo>
                        <a:cubicBezTo>
                          <a:pt x="57" y="73"/>
                          <a:pt x="58" y="73"/>
                          <a:pt x="59" y="73"/>
                        </a:cubicBezTo>
                        <a:cubicBezTo>
                          <a:pt x="60" y="73"/>
                          <a:pt x="62" y="73"/>
                          <a:pt x="63" y="73"/>
                        </a:cubicBezTo>
                        <a:cubicBezTo>
                          <a:pt x="64" y="73"/>
                          <a:pt x="65" y="72"/>
                          <a:pt x="65" y="71"/>
                        </a:cubicBezTo>
                        <a:cubicBezTo>
                          <a:pt x="65" y="69"/>
                          <a:pt x="64" y="68"/>
                          <a:pt x="63" y="68"/>
                        </a:cubicBezTo>
                        <a:cubicBezTo>
                          <a:pt x="58" y="68"/>
                          <a:pt x="53" y="68"/>
                          <a:pt x="48" y="68"/>
                        </a:cubicBezTo>
                        <a:cubicBezTo>
                          <a:pt x="47" y="68"/>
                          <a:pt x="46" y="69"/>
                          <a:pt x="46" y="71"/>
                        </a:cubicBezTo>
                        <a:cubicBezTo>
                          <a:pt x="46" y="72"/>
                          <a:pt x="47" y="73"/>
                          <a:pt x="48" y="73"/>
                        </a:cubicBezTo>
                        <a:cubicBezTo>
                          <a:pt x="51" y="73"/>
                          <a:pt x="53" y="73"/>
                          <a:pt x="56" y="73"/>
                        </a:cubicBezTo>
                        <a:close/>
                        <a:moveTo>
                          <a:pt x="59" y="76"/>
                        </a:moveTo>
                        <a:cubicBezTo>
                          <a:pt x="57" y="76"/>
                          <a:pt x="54" y="76"/>
                          <a:pt x="52" y="76"/>
                        </a:cubicBezTo>
                        <a:cubicBezTo>
                          <a:pt x="52" y="77"/>
                          <a:pt x="52" y="78"/>
                          <a:pt x="52" y="80"/>
                        </a:cubicBezTo>
                        <a:cubicBezTo>
                          <a:pt x="55" y="80"/>
                          <a:pt x="57" y="80"/>
                          <a:pt x="59" y="80"/>
                        </a:cubicBezTo>
                        <a:cubicBezTo>
                          <a:pt x="59" y="78"/>
                          <a:pt x="59" y="77"/>
                          <a:pt x="59"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338" name="Freeform 189">
                    <a:extLst>
                      <a:ext uri="{FF2B5EF4-FFF2-40B4-BE49-F238E27FC236}">
                        <a16:creationId xmlns:a16="http://schemas.microsoft.com/office/drawing/2014/main" id="{C2245269-A44E-4B0B-A439-9E4931598A7A}"/>
                      </a:ext>
                    </a:extLst>
                  </p:cNvPr>
                  <p:cNvSpPr>
                    <a:spLocks noEditPoints="1"/>
                  </p:cNvSpPr>
                  <p:nvPr/>
                </p:nvSpPr>
                <p:spPr bwMode="auto">
                  <a:xfrm>
                    <a:off x="4289425" y="3171825"/>
                    <a:ext cx="98425" cy="95250"/>
                  </a:xfrm>
                  <a:custGeom>
                    <a:avLst/>
                    <a:gdLst>
                      <a:gd name="T0" fmla="*/ 31 w 31"/>
                      <a:gd name="T1" fmla="*/ 12 h 30"/>
                      <a:gd name="T2" fmla="*/ 30 w 31"/>
                      <a:gd name="T3" fmla="*/ 13 h 30"/>
                      <a:gd name="T4" fmla="*/ 25 w 31"/>
                      <a:gd name="T5" fmla="*/ 19 h 30"/>
                      <a:gd name="T6" fmla="*/ 24 w 31"/>
                      <a:gd name="T7" fmla="*/ 20 h 30"/>
                      <a:gd name="T8" fmla="*/ 26 w 31"/>
                      <a:gd name="T9" fmla="*/ 27 h 30"/>
                      <a:gd name="T10" fmla="*/ 25 w 31"/>
                      <a:gd name="T11" fmla="*/ 29 h 30"/>
                      <a:gd name="T12" fmla="*/ 23 w 31"/>
                      <a:gd name="T13" fmla="*/ 29 h 30"/>
                      <a:gd name="T14" fmla="*/ 17 w 31"/>
                      <a:gd name="T15" fmla="*/ 26 h 30"/>
                      <a:gd name="T16" fmla="*/ 15 w 31"/>
                      <a:gd name="T17" fmla="*/ 26 h 30"/>
                      <a:gd name="T18" fmla="*/ 8 w 31"/>
                      <a:gd name="T19" fmla="*/ 29 h 30"/>
                      <a:gd name="T20" fmla="*/ 6 w 31"/>
                      <a:gd name="T21" fmla="*/ 29 h 30"/>
                      <a:gd name="T22" fmla="*/ 6 w 31"/>
                      <a:gd name="T23" fmla="*/ 27 h 30"/>
                      <a:gd name="T24" fmla="*/ 7 w 31"/>
                      <a:gd name="T25" fmla="*/ 20 h 30"/>
                      <a:gd name="T26" fmla="*/ 7 w 31"/>
                      <a:gd name="T27" fmla="*/ 19 h 30"/>
                      <a:gd name="T28" fmla="*/ 1 w 31"/>
                      <a:gd name="T29" fmla="*/ 13 h 30"/>
                      <a:gd name="T30" fmla="*/ 0 w 31"/>
                      <a:gd name="T31" fmla="*/ 11 h 30"/>
                      <a:gd name="T32" fmla="*/ 2 w 31"/>
                      <a:gd name="T33" fmla="*/ 10 h 30"/>
                      <a:gd name="T34" fmla="*/ 9 w 31"/>
                      <a:gd name="T35" fmla="*/ 9 h 30"/>
                      <a:gd name="T36" fmla="*/ 11 w 31"/>
                      <a:gd name="T37" fmla="*/ 8 h 30"/>
                      <a:gd name="T38" fmla="*/ 14 w 31"/>
                      <a:gd name="T39" fmla="*/ 2 h 30"/>
                      <a:gd name="T40" fmla="*/ 16 w 31"/>
                      <a:gd name="T41" fmla="*/ 0 h 30"/>
                      <a:gd name="T42" fmla="*/ 17 w 31"/>
                      <a:gd name="T43" fmla="*/ 2 h 30"/>
                      <a:gd name="T44" fmla="*/ 20 w 31"/>
                      <a:gd name="T45" fmla="*/ 8 h 30"/>
                      <a:gd name="T46" fmla="*/ 22 w 31"/>
                      <a:gd name="T47" fmla="*/ 9 h 30"/>
                      <a:gd name="T48" fmla="*/ 29 w 31"/>
                      <a:gd name="T49" fmla="*/ 10 h 30"/>
                      <a:gd name="T50" fmla="*/ 31 w 31"/>
                      <a:gd name="T51" fmla="*/ 12 h 30"/>
                      <a:gd name="T52" fmla="*/ 16 w 31"/>
                      <a:gd name="T53" fmla="*/ 5 h 30"/>
                      <a:gd name="T54" fmla="*/ 14 w 31"/>
                      <a:gd name="T55" fmla="*/ 10 h 30"/>
                      <a:gd name="T56" fmla="*/ 10 w 31"/>
                      <a:gd name="T57" fmla="*/ 12 h 30"/>
                      <a:gd name="T58" fmla="*/ 8 w 31"/>
                      <a:gd name="T59" fmla="*/ 13 h 30"/>
                      <a:gd name="T60" fmla="*/ 5 w 31"/>
                      <a:gd name="T61" fmla="*/ 13 h 30"/>
                      <a:gd name="T62" fmla="*/ 9 w 31"/>
                      <a:gd name="T63" fmla="*/ 17 h 30"/>
                      <a:gd name="T64" fmla="*/ 10 w 31"/>
                      <a:gd name="T65" fmla="*/ 20 h 30"/>
                      <a:gd name="T66" fmla="*/ 9 w 31"/>
                      <a:gd name="T67" fmla="*/ 25 h 30"/>
                      <a:gd name="T68" fmla="*/ 14 w 31"/>
                      <a:gd name="T69" fmla="*/ 23 h 30"/>
                      <a:gd name="T70" fmla="*/ 17 w 31"/>
                      <a:gd name="T71" fmla="*/ 23 h 30"/>
                      <a:gd name="T72" fmla="*/ 22 w 31"/>
                      <a:gd name="T73" fmla="*/ 25 h 30"/>
                      <a:gd name="T74" fmla="*/ 21 w 31"/>
                      <a:gd name="T75" fmla="*/ 20 h 30"/>
                      <a:gd name="T76" fmla="*/ 22 w 31"/>
                      <a:gd name="T77" fmla="*/ 17 h 30"/>
                      <a:gd name="T78" fmla="*/ 26 w 31"/>
                      <a:gd name="T79" fmla="*/ 13 h 30"/>
                      <a:gd name="T80" fmla="*/ 20 w 31"/>
                      <a:gd name="T81" fmla="*/ 12 h 30"/>
                      <a:gd name="T82" fmla="*/ 18 w 31"/>
                      <a:gd name="T83" fmla="*/ 10 h 30"/>
                      <a:gd name="T84" fmla="*/ 16 w 31"/>
                      <a:gd name="T85"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30">
                        <a:moveTo>
                          <a:pt x="31" y="12"/>
                        </a:moveTo>
                        <a:cubicBezTo>
                          <a:pt x="31" y="12"/>
                          <a:pt x="31" y="13"/>
                          <a:pt x="30" y="13"/>
                        </a:cubicBezTo>
                        <a:cubicBezTo>
                          <a:pt x="28" y="15"/>
                          <a:pt x="27" y="17"/>
                          <a:pt x="25" y="19"/>
                        </a:cubicBezTo>
                        <a:cubicBezTo>
                          <a:pt x="24" y="19"/>
                          <a:pt x="24" y="19"/>
                          <a:pt x="24" y="20"/>
                        </a:cubicBezTo>
                        <a:cubicBezTo>
                          <a:pt x="25" y="23"/>
                          <a:pt x="25" y="25"/>
                          <a:pt x="26" y="27"/>
                        </a:cubicBezTo>
                        <a:cubicBezTo>
                          <a:pt x="26" y="28"/>
                          <a:pt x="25" y="29"/>
                          <a:pt x="25" y="29"/>
                        </a:cubicBezTo>
                        <a:cubicBezTo>
                          <a:pt x="25" y="30"/>
                          <a:pt x="24" y="30"/>
                          <a:pt x="23" y="29"/>
                        </a:cubicBezTo>
                        <a:cubicBezTo>
                          <a:pt x="21" y="28"/>
                          <a:pt x="19" y="27"/>
                          <a:pt x="17" y="26"/>
                        </a:cubicBezTo>
                        <a:cubicBezTo>
                          <a:pt x="16" y="25"/>
                          <a:pt x="15" y="25"/>
                          <a:pt x="15" y="26"/>
                        </a:cubicBezTo>
                        <a:cubicBezTo>
                          <a:pt x="13" y="27"/>
                          <a:pt x="10" y="28"/>
                          <a:pt x="8" y="29"/>
                        </a:cubicBezTo>
                        <a:cubicBezTo>
                          <a:pt x="8" y="29"/>
                          <a:pt x="7" y="30"/>
                          <a:pt x="6" y="29"/>
                        </a:cubicBezTo>
                        <a:cubicBezTo>
                          <a:pt x="5" y="29"/>
                          <a:pt x="6" y="28"/>
                          <a:pt x="6" y="27"/>
                        </a:cubicBezTo>
                        <a:cubicBezTo>
                          <a:pt x="6" y="25"/>
                          <a:pt x="7" y="22"/>
                          <a:pt x="7" y="20"/>
                        </a:cubicBezTo>
                        <a:cubicBezTo>
                          <a:pt x="7" y="19"/>
                          <a:pt x="7" y="19"/>
                          <a:pt x="7" y="19"/>
                        </a:cubicBezTo>
                        <a:cubicBezTo>
                          <a:pt x="5" y="17"/>
                          <a:pt x="3" y="15"/>
                          <a:pt x="1" y="13"/>
                        </a:cubicBezTo>
                        <a:cubicBezTo>
                          <a:pt x="1" y="13"/>
                          <a:pt x="0" y="12"/>
                          <a:pt x="0" y="11"/>
                        </a:cubicBezTo>
                        <a:cubicBezTo>
                          <a:pt x="1" y="10"/>
                          <a:pt x="1" y="10"/>
                          <a:pt x="2" y="10"/>
                        </a:cubicBezTo>
                        <a:cubicBezTo>
                          <a:pt x="5" y="10"/>
                          <a:pt x="7" y="10"/>
                          <a:pt x="9" y="9"/>
                        </a:cubicBezTo>
                        <a:cubicBezTo>
                          <a:pt x="10" y="9"/>
                          <a:pt x="11" y="9"/>
                          <a:pt x="11" y="8"/>
                        </a:cubicBezTo>
                        <a:cubicBezTo>
                          <a:pt x="12" y="6"/>
                          <a:pt x="13" y="4"/>
                          <a:pt x="14" y="2"/>
                        </a:cubicBezTo>
                        <a:cubicBezTo>
                          <a:pt x="14" y="1"/>
                          <a:pt x="15" y="1"/>
                          <a:pt x="16" y="0"/>
                        </a:cubicBezTo>
                        <a:cubicBezTo>
                          <a:pt x="16" y="0"/>
                          <a:pt x="17" y="1"/>
                          <a:pt x="17" y="2"/>
                        </a:cubicBezTo>
                        <a:cubicBezTo>
                          <a:pt x="18" y="4"/>
                          <a:pt x="19" y="6"/>
                          <a:pt x="20" y="8"/>
                        </a:cubicBezTo>
                        <a:cubicBezTo>
                          <a:pt x="21" y="9"/>
                          <a:pt x="21" y="9"/>
                          <a:pt x="22" y="9"/>
                        </a:cubicBezTo>
                        <a:cubicBezTo>
                          <a:pt x="24" y="10"/>
                          <a:pt x="27" y="10"/>
                          <a:pt x="29" y="10"/>
                        </a:cubicBezTo>
                        <a:cubicBezTo>
                          <a:pt x="30" y="10"/>
                          <a:pt x="31" y="11"/>
                          <a:pt x="31" y="12"/>
                        </a:cubicBezTo>
                        <a:close/>
                        <a:moveTo>
                          <a:pt x="16" y="5"/>
                        </a:moveTo>
                        <a:cubicBezTo>
                          <a:pt x="15" y="7"/>
                          <a:pt x="14" y="8"/>
                          <a:pt x="14" y="10"/>
                        </a:cubicBezTo>
                        <a:cubicBezTo>
                          <a:pt x="13" y="11"/>
                          <a:pt x="12" y="12"/>
                          <a:pt x="10" y="12"/>
                        </a:cubicBezTo>
                        <a:cubicBezTo>
                          <a:pt x="9" y="12"/>
                          <a:pt x="9" y="12"/>
                          <a:pt x="8" y="13"/>
                        </a:cubicBezTo>
                        <a:cubicBezTo>
                          <a:pt x="7" y="13"/>
                          <a:pt x="6" y="13"/>
                          <a:pt x="5" y="13"/>
                        </a:cubicBezTo>
                        <a:cubicBezTo>
                          <a:pt x="7" y="14"/>
                          <a:pt x="8" y="16"/>
                          <a:pt x="9" y="17"/>
                        </a:cubicBezTo>
                        <a:cubicBezTo>
                          <a:pt x="10" y="18"/>
                          <a:pt x="10" y="19"/>
                          <a:pt x="10" y="20"/>
                        </a:cubicBezTo>
                        <a:cubicBezTo>
                          <a:pt x="10" y="22"/>
                          <a:pt x="10" y="23"/>
                          <a:pt x="9" y="25"/>
                        </a:cubicBezTo>
                        <a:cubicBezTo>
                          <a:pt x="11" y="24"/>
                          <a:pt x="13" y="23"/>
                          <a:pt x="14" y="23"/>
                        </a:cubicBezTo>
                        <a:cubicBezTo>
                          <a:pt x="15" y="22"/>
                          <a:pt x="16" y="22"/>
                          <a:pt x="17" y="23"/>
                        </a:cubicBezTo>
                        <a:cubicBezTo>
                          <a:pt x="19" y="23"/>
                          <a:pt x="20" y="24"/>
                          <a:pt x="22" y="25"/>
                        </a:cubicBezTo>
                        <a:cubicBezTo>
                          <a:pt x="22" y="23"/>
                          <a:pt x="21" y="21"/>
                          <a:pt x="21" y="20"/>
                        </a:cubicBezTo>
                        <a:cubicBezTo>
                          <a:pt x="21" y="19"/>
                          <a:pt x="21" y="18"/>
                          <a:pt x="22" y="17"/>
                        </a:cubicBezTo>
                        <a:cubicBezTo>
                          <a:pt x="23" y="16"/>
                          <a:pt x="24" y="14"/>
                          <a:pt x="26" y="13"/>
                        </a:cubicBezTo>
                        <a:cubicBezTo>
                          <a:pt x="24" y="13"/>
                          <a:pt x="22" y="12"/>
                          <a:pt x="20" y="12"/>
                        </a:cubicBezTo>
                        <a:cubicBezTo>
                          <a:pt x="19" y="12"/>
                          <a:pt x="19" y="12"/>
                          <a:pt x="18" y="10"/>
                        </a:cubicBezTo>
                        <a:cubicBezTo>
                          <a:pt x="17" y="9"/>
                          <a:pt x="17" y="7"/>
                          <a:pt x="16"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grpSp>
            <p:grpSp>
              <p:nvGrpSpPr>
                <p:cNvPr id="319" name="Group 318">
                  <a:extLst>
                    <a:ext uri="{FF2B5EF4-FFF2-40B4-BE49-F238E27FC236}">
                      <a16:creationId xmlns:a16="http://schemas.microsoft.com/office/drawing/2014/main" id="{5B0A2D60-2D75-4C1C-AA6E-7996B0D0F2F0}"/>
                    </a:ext>
                  </a:extLst>
                </p:cNvPr>
                <p:cNvGrpSpPr/>
                <p:nvPr/>
              </p:nvGrpSpPr>
              <p:grpSpPr>
                <a:xfrm rot="-60000">
                  <a:off x="6480486" y="1206860"/>
                  <a:ext cx="110478" cy="105151"/>
                  <a:chOff x="6480486" y="1206860"/>
                  <a:chExt cx="110478" cy="105151"/>
                </a:xfrm>
              </p:grpSpPr>
              <p:sp>
                <p:nvSpPr>
                  <p:cNvPr id="335" name="Arrow: Chevron 334">
                    <a:extLst>
                      <a:ext uri="{FF2B5EF4-FFF2-40B4-BE49-F238E27FC236}">
                        <a16:creationId xmlns:a16="http://schemas.microsoft.com/office/drawing/2014/main" id="{ADFD8225-0E9F-4ED3-A36B-7684439696F7}"/>
                      </a:ext>
                    </a:extLst>
                  </p:cNvPr>
                  <p:cNvSpPr/>
                  <p:nvPr/>
                </p:nvSpPr>
                <p:spPr>
                  <a:xfrm rot="14558646">
                    <a:off x="6511066" y="1232114"/>
                    <a:ext cx="68355" cy="91440"/>
                  </a:xfrm>
                  <a:prstGeom prst="chevron">
                    <a:avLst>
                      <a:gd name="adj" fmla="val 68856"/>
                    </a:avLst>
                  </a:prstGeom>
                  <a:solidFill>
                    <a:srgbClr val="FCB5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36" name="Arrow: Chevron 335">
                    <a:extLst>
                      <a:ext uri="{FF2B5EF4-FFF2-40B4-BE49-F238E27FC236}">
                        <a16:creationId xmlns:a16="http://schemas.microsoft.com/office/drawing/2014/main" id="{BC803464-8B9E-45AF-A28C-4BC78937FB23}"/>
                      </a:ext>
                    </a:extLst>
                  </p:cNvPr>
                  <p:cNvSpPr/>
                  <p:nvPr/>
                </p:nvSpPr>
                <p:spPr>
                  <a:xfrm rot="14558646">
                    <a:off x="6492028" y="1195318"/>
                    <a:ext cx="68355" cy="91440"/>
                  </a:xfrm>
                  <a:prstGeom prst="chevron">
                    <a:avLst>
                      <a:gd name="adj" fmla="val 68856"/>
                    </a:avLst>
                  </a:prstGeom>
                  <a:solidFill>
                    <a:srgbClr val="FCB5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grpSp>
              <p:nvGrpSpPr>
                <p:cNvPr id="320" name="Group 319">
                  <a:extLst>
                    <a:ext uri="{FF2B5EF4-FFF2-40B4-BE49-F238E27FC236}">
                      <a16:creationId xmlns:a16="http://schemas.microsoft.com/office/drawing/2014/main" id="{3336D3CB-2CA9-4089-85D6-64064034F912}"/>
                    </a:ext>
                  </a:extLst>
                </p:cNvPr>
                <p:cNvGrpSpPr/>
                <p:nvPr/>
              </p:nvGrpSpPr>
              <p:grpSpPr>
                <a:xfrm rot="21240000">
                  <a:off x="7220140" y="1064106"/>
                  <a:ext cx="94282" cy="109687"/>
                  <a:chOff x="7276122" y="1084746"/>
                  <a:chExt cx="94282" cy="109687"/>
                </a:xfrm>
              </p:grpSpPr>
              <p:sp>
                <p:nvSpPr>
                  <p:cNvPr id="333" name="Arrow: Chevron 332">
                    <a:extLst>
                      <a:ext uri="{FF2B5EF4-FFF2-40B4-BE49-F238E27FC236}">
                        <a16:creationId xmlns:a16="http://schemas.microsoft.com/office/drawing/2014/main" id="{39371B53-0230-4E9C-81A0-D5BC468E66E8}"/>
                      </a:ext>
                    </a:extLst>
                  </p:cNvPr>
                  <p:cNvSpPr/>
                  <p:nvPr/>
                </p:nvSpPr>
                <p:spPr>
                  <a:xfrm rot="16435979">
                    <a:off x="7287664" y="1114536"/>
                    <a:ext cx="68355" cy="91440"/>
                  </a:xfrm>
                  <a:prstGeom prst="chevron">
                    <a:avLst>
                      <a:gd name="adj" fmla="val 68856"/>
                    </a:avLst>
                  </a:prstGeom>
                  <a:solidFill>
                    <a:srgbClr val="FCB5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34" name="Arrow: Chevron 333">
                    <a:extLst>
                      <a:ext uri="{FF2B5EF4-FFF2-40B4-BE49-F238E27FC236}">
                        <a16:creationId xmlns:a16="http://schemas.microsoft.com/office/drawing/2014/main" id="{47D97A48-44F6-482A-AA34-67C14288C2A7}"/>
                      </a:ext>
                    </a:extLst>
                  </p:cNvPr>
                  <p:cNvSpPr/>
                  <p:nvPr/>
                </p:nvSpPr>
                <p:spPr>
                  <a:xfrm rot="16435979">
                    <a:off x="7290506" y="1073204"/>
                    <a:ext cx="68355" cy="91440"/>
                  </a:xfrm>
                  <a:prstGeom prst="chevron">
                    <a:avLst>
                      <a:gd name="adj" fmla="val 68856"/>
                    </a:avLst>
                  </a:prstGeom>
                  <a:solidFill>
                    <a:srgbClr val="FCB5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grpSp>
              <p:nvGrpSpPr>
                <p:cNvPr id="321" name="Group 320">
                  <a:extLst>
                    <a:ext uri="{FF2B5EF4-FFF2-40B4-BE49-F238E27FC236}">
                      <a16:creationId xmlns:a16="http://schemas.microsoft.com/office/drawing/2014/main" id="{18517BF5-F982-4DAD-9A2B-3AC89FFD3659}"/>
                    </a:ext>
                  </a:extLst>
                </p:cNvPr>
                <p:cNvGrpSpPr/>
                <p:nvPr/>
              </p:nvGrpSpPr>
              <p:grpSpPr>
                <a:xfrm rot="-120000">
                  <a:off x="5900373" y="1678207"/>
                  <a:ext cx="100033" cy="118140"/>
                  <a:chOff x="5887025" y="1651511"/>
                  <a:chExt cx="100033" cy="118140"/>
                </a:xfrm>
              </p:grpSpPr>
              <p:sp>
                <p:nvSpPr>
                  <p:cNvPr id="331" name="Arrow: Chevron 330">
                    <a:extLst>
                      <a:ext uri="{FF2B5EF4-FFF2-40B4-BE49-F238E27FC236}">
                        <a16:creationId xmlns:a16="http://schemas.microsoft.com/office/drawing/2014/main" id="{18957592-F5C4-49F3-B01E-921796C1DD2A}"/>
                      </a:ext>
                    </a:extLst>
                  </p:cNvPr>
                  <p:cNvSpPr/>
                  <p:nvPr/>
                </p:nvSpPr>
                <p:spPr>
                  <a:xfrm rot="13207535">
                    <a:off x="5918703" y="1678211"/>
                    <a:ext cx="68355" cy="91440"/>
                  </a:xfrm>
                  <a:prstGeom prst="chevron">
                    <a:avLst>
                      <a:gd name="adj" fmla="val 68856"/>
                    </a:avLst>
                  </a:prstGeom>
                  <a:solidFill>
                    <a:srgbClr val="FCB5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32" name="Arrow: Chevron 331">
                    <a:extLst>
                      <a:ext uri="{FF2B5EF4-FFF2-40B4-BE49-F238E27FC236}">
                        <a16:creationId xmlns:a16="http://schemas.microsoft.com/office/drawing/2014/main" id="{0EE5B76E-3E30-4B31-86BB-8BA3078D81FA}"/>
                      </a:ext>
                    </a:extLst>
                  </p:cNvPr>
                  <p:cNvSpPr/>
                  <p:nvPr/>
                </p:nvSpPr>
                <p:spPr>
                  <a:xfrm rot="13207535">
                    <a:off x="5887025" y="1651511"/>
                    <a:ext cx="68355" cy="91440"/>
                  </a:xfrm>
                  <a:prstGeom prst="chevron">
                    <a:avLst>
                      <a:gd name="adj" fmla="val 68856"/>
                    </a:avLst>
                  </a:prstGeom>
                  <a:solidFill>
                    <a:srgbClr val="FCB5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grpSp>
              <p:nvGrpSpPr>
                <p:cNvPr id="322" name="Group 321">
                  <a:extLst>
                    <a:ext uri="{FF2B5EF4-FFF2-40B4-BE49-F238E27FC236}">
                      <a16:creationId xmlns:a16="http://schemas.microsoft.com/office/drawing/2014/main" id="{BB659013-4B5D-4D77-9EC1-79BFF9D4CBA3}"/>
                    </a:ext>
                  </a:extLst>
                </p:cNvPr>
                <p:cNvGrpSpPr/>
                <p:nvPr/>
              </p:nvGrpSpPr>
              <p:grpSpPr>
                <a:xfrm>
                  <a:off x="6877528" y="1236048"/>
                  <a:ext cx="99327" cy="109027"/>
                  <a:chOff x="6942159" y="1218669"/>
                  <a:chExt cx="99327" cy="109027"/>
                </a:xfrm>
              </p:grpSpPr>
              <p:sp>
                <p:nvSpPr>
                  <p:cNvPr id="329" name="Arrow: Chevron 328">
                    <a:extLst>
                      <a:ext uri="{FF2B5EF4-FFF2-40B4-BE49-F238E27FC236}">
                        <a16:creationId xmlns:a16="http://schemas.microsoft.com/office/drawing/2014/main" id="{5DDD8E5A-259F-43BE-AF38-5B1A270CA968}"/>
                      </a:ext>
                    </a:extLst>
                  </p:cNvPr>
                  <p:cNvSpPr/>
                  <p:nvPr/>
                </p:nvSpPr>
                <p:spPr>
                  <a:xfrm rot="4741543">
                    <a:off x="6953701" y="1207127"/>
                    <a:ext cx="68355" cy="91440"/>
                  </a:xfrm>
                  <a:prstGeom prst="chevron">
                    <a:avLst>
                      <a:gd name="adj" fmla="val 68856"/>
                    </a:avLst>
                  </a:prstGeom>
                  <a:solidFill>
                    <a:srgbClr val="496D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30" name="Arrow: Chevron 329">
                    <a:extLst>
                      <a:ext uri="{FF2B5EF4-FFF2-40B4-BE49-F238E27FC236}">
                        <a16:creationId xmlns:a16="http://schemas.microsoft.com/office/drawing/2014/main" id="{16847FB5-FDD9-40C3-9C62-0EFFB09D2D9A}"/>
                      </a:ext>
                    </a:extLst>
                  </p:cNvPr>
                  <p:cNvSpPr/>
                  <p:nvPr/>
                </p:nvSpPr>
                <p:spPr>
                  <a:xfrm rot="4741543">
                    <a:off x="6961588" y="1247799"/>
                    <a:ext cx="68355" cy="91440"/>
                  </a:xfrm>
                  <a:prstGeom prst="chevron">
                    <a:avLst>
                      <a:gd name="adj" fmla="val 68856"/>
                    </a:avLst>
                  </a:prstGeom>
                  <a:solidFill>
                    <a:srgbClr val="496D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grpSp>
              <p:nvGrpSpPr>
                <p:cNvPr id="323" name="Group 322">
                  <a:extLst>
                    <a:ext uri="{FF2B5EF4-FFF2-40B4-BE49-F238E27FC236}">
                      <a16:creationId xmlns:a16="http://schemas.microsoft.com/office/drawing/2014/main" id="{E8FFA7AE-286F-4F0B-A8B3-C3CD27D4EBA7}"/>
                    </a:ext>
                  </a:extLst>
                </p:cNvPr>
                <p:cNvGrpSpPr/>
                <p:nvPr/>
              </p:nvGrpSpPr>
              <p:grpSpPr>
                <a:xfrm>
                  <a:off x="6230968" y="1562424"/>
                  <a:ext cx="119395" cy="98931"/>
                  <a:chOff x="6260634" y="1505897"/>
                  <a:chExt cx="119395" cy="98931"/>
                </a:xfrm>
              </p:grpSpPr>
              <p:sp>
                <p:nvSpPr>
                  <p:cNvPr id="327" name="Arrow: Chevron 326">
                    <a:extLst>
                      <a:ext uri="{FF2B5EF4-FFF2-40B4-BE49-F238E27FC236}">
                        <a16:creationId xmlns:a16="http://schemas.microsoft.com/office/drawing/2014/main" id="{A81A36FD-3570-429A-9D2F-2354894D2DC5}"/>
                      </a:ext>
                    </a:extLst>
                  </p:cNvPr>
                  <p:cNvSpPr/>
                  <p:nvPr/>
                </p:nvSpPr>
                <p:spPr>
                  <a:xfrm rot="2853890">
                    <a:off x="6272176" y="1494355"/>
                    <a:ext cx="68355" cy="91440"/>
                  </a:xfrm>
                  <a:prstGeom prst="chevron">
                    <a:avLst>
                      <a:gd name="adj" fmla="val 68856"/>
                    </a:avLst>
                  </a:prstGeom>
                  <a:solidFill>
                    <a:srgbClr val="496D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28" name="Arrow: Chevron 327">
                    <a:extLst>
                      <a:ext uri="{FF2B5EF4-FFF2-40B4-BE49-F238E27FC236}">
                        <a16:creationId xmlns:a16="http://schemas.microsoft.com/office/drawing/2014/main" id="{0E07889D-9AD9-45B1-8D0A-CF92F9F48770}"/>
                      </a:ext>
                    </a:extLst>
                  </p:cNvPr>
                  <p:cNvSpPr/>
                  <p:nvPr/>
                </p:nvSpPr>
                <p:spPr>
                  <a:xfrm rot="2853890">
                    <a:off x="6300131" y="1524931"/>
                    <a:ext cx="68355" cy="91440"/>
                  </a:xfrm>
                  <a:prstGeom prst="chevron">
                    <a:avLst>
                      <a:gd name="adj" fmla="val 68856"/>
                    </a:avLst>
                  </a:prstGeom>
                  <a:solidFill>
                    <a:srgbClr val="496D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grpSp>
              <p:nvGrpSpPr>
                <p:cNvPr id="324" name="Group 323">
                  <a:extLst>
                    <a:ext uri="{FF2B5EF4-FFF2-40B4-BE49-F238E27FC236}">
                      <a16:creationId xmlns:a16="http://schemas.microsoft.com/office/drawing/2014/main" id="{03E49749-7D7C-4133-9419-582354EE0866}"/>
                    </a:ext>
                  </a:extLst>
                </p:cNvPr>
                <p:cNvGrpSpPr/>
                <p:nvPr/>
              </p:nvGrpSpPr>
              <p:grpSpPr>
                <a:xfrm rot="-120000">
                  <a:off x="5825710" y="2114283"/>
                  <a:ext cx="106483" cy="107648"/>
                  <a:chOff x="5799194" y="2067080"/>
                  <a:chExt cx="106483" cy="107648"/>
                </a:xfrm>
              </p:grpSpPr>
              <p:sp>
                <p:nvSpPr>
                  <p:cNvPr id="325" name="Arrow: Chevron 324">
                    <a:extLst>
                      <a:ext uri="{FF2B5EF4-FFF2-40B4-BE49-F238E27FC236}">
                        <a16:creationId xmlns:a16="http://schemas.microsoft.com/office/drawing/2014/main" id="{3330F2EF-FAFD-4DA0-8AD2-D2E2DD1BD171}"/>
                      </a:ext>
                    </a:extLst>
                  </p:cNvPr>
                  <p:cNvSpPr/>
                  <p:nvPr/>
                </p:nvSpPr>
                <p:spPr>
                  <a:xfrm rot="1381766">
                    <a:off x="5799194" y="2067080"/>
                    <a:ext cx="68355" cy="91440"/>
                  </a:xfrm>
                  <a:prstGeom prst="chevron">
                    <a:avLst>
                      <a:gd name="adj" fmla="val 68856"/>
                    </a:avLst>
                  </a:prstGeom>
                  <a:solidFill>
                    <a:srgbClr val="496D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26" name="Arrow: Chevron 325">
                    <a:extLst>
                      <a:ext uri="{FF2B5EF4-FFF2-40B4-BE49-F238E27FC236}">
                        <a16:creationId xmlns:a16="http://schemas.microsoft.com/office/drawing/2014/main" id="{7695DD42-CF7F-4A8A-AF24-F7C28EC0694C}"/>
                      </a:ext>
                    </a:extLst>
                  </p:cNvPr>
                  <p:cNvSpPr/>
                  <p:nvPr/>
                </p:nvSpPr>
                <p:spPr>
                  <a:xfrm rot="1381766">
                    <a:off x="5837322" y="2083288"/>
                    <a:ext cx="68355" cy="91440"/>
                  </a:xfrm>
                  <a:prstGeom prst="chevron">
                    <a:avLst>
                      <a:gd name="adj" fmla="val 68856"/>
                    </a:avLst>
                  </a:prstGeom>
                  <a:solidFill>
                    <a:srgbClr val="496D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grpSp>
          <p:grpSp>
            <p:nvGrpSpPr>
              <p:cNvPr id="29" name="Group 28">
                <a:extLst>
                  <a:ext uri="{FF2B5EF4-FFF2-40B4-BE49-F238E27FC236}">
                    <a16:creationId xmlns:a16="http://schemas.microsoft.com/office/drawing/2014/main" id="{52CDC824-F35E-456A-9638-CD2B8034FD07}"/>
                  </a:ext>
                </a:extLst>
              </p:cNvPr>
              <p:cNvGrpSpPr/>
              <p:nvPr/>
            </p:nvGrpSpPr>
            <p:grpSpPr>
              <a:xfrm>
                <a:off x="4921188" y="1039887"/>
                <a:ext cx="1642187" cy="863137"/>
                <a:chOff x="4921188" y="1039887"/>
                <a:chExt cx="1642187" cy="863137"/>
              </a:xfrm>
              <a:effectLst>
                <a:outerShdw blurRad="25400" dist="12700" dir="5400000" algn="t" rotWithShape="0">
                  <a:prstClr val="black">
                    <a:alpha val="10000"/>
                  </a:prstClr>
                </a:outerShdw>
              </a:effectLst>
            </p:grpSpPr>
            <p:sp>
              <p:nvSpPr>
                <p:cNvPr id="241" name="Freeform: Shape 240">
                  <a:extLst>
                    <a:ext uri="{FF2B5EF4-FFF2-40B4-BE49-F238E27FC236}">
                      <a16:creationId xmlns:a16="http://schemas.microsoft.com/office/drawing/2014/main" id="{B8343ABD-51A2-4491-B5DF-3E5CDD3520B3}"/>
                    </a:ext>
                  </a:extLst>
                </p:cNvPr>
                <p:cNvSpPr/>
                <p:nvPr/>
              </p:nvSpPr>
              <p:spPr>
                <a:xfrm>
                  <a:off x="6152770" y="1039887"/>
                  <a:ext cx="65133" cy="102995"/>
                </a:xfrm>
                <a:custGeom>
                  <a:avLst/>
                  <a:gdLst/>
                  <a:ahLst/>
                  <a:cxnLst/>
                  <a:rect l="l" t="t" r="r" b="b"/>
                  <a:pathLst>
                    <a:path w="65133" h="102995">
                      <a:moveTo>
                        <a:pt x="52150" y="0"/>
                      </a:moveTo>
                      <a:lnTo>
                        <a:pt x="64562" y="0"/>
                      </a:lnTo>
                      <a:lnTo>
                        <a:pt x="64562" y="83564"/>
                      </a:lnTo>
                      <a:cubicBezTo>
                        <a:pt x="64568" y="86701"/>
                        <a:pt x="64627" y="89856"/>
                        <a:pt x="64741" y="93029"/>
                      </a:cubicBezTo>
                      <a:cubicBezTo>
                        <a:pt x="64854" y="96202"/>
                        <a:pt x="64985" y="99000"/>
                        <a:pt x="65133" y="101423"/>
                      </a:cubicBezTo>
                      <a:lnTo>
                        <a:pt x="54004" y="101423"/>
                      </a:lnTo>
                      <a:lnTo>
                        <a:pt x="53434" y="89438"/>
                      </a:lnTo>
                      <a:lnTo>
                        <a:pt x="53006" y="89438"/>
                      </a:lnTo>
                      <a:cubicBezTo>
                        <a:pt x="51116" y="93376"/>
                        <a:pt x="48180" y="96599"/>
                        <a:pt x="44199" y="99107"/>
                      </a:cubicBezTo>
                      <a:cubicBezTo>
                        <a:pt x="40217" y="101616"/>
                        <a:pt x="35387" y="102912"/>
                        <a:pt x="29708" y="102995"/>
                      </a:cubicBezTo>
                      <a:cubicBezTo>
                        <a:pt x="21154" y="102844"/>
                        <a:pt x="14112" y="99614"/>
                        <a:pt x="8583" y="93305"/>
                      </a:cubicBezTo>
                      <a:cubicBezTo>
                        <a:pt x="3054" y="86995"/>
                        <a:pt x="193" y="78513"/>
                        <a:pt x="0" y="67857"/>
                      </a:cubicBezTo>
                      <a:cubicBezTo>
                        <a:pt x="28" y="60156"/>
                        <a:pt x="1447" y="53550"/>
                        <a:pt x="4256" y="48038"/>
                      </a:cubicBezTo>
                      <a:cubicBezTo>
                        <a:pt x="7065" y="42527"/>
                        <a:pt x="10811" y="38294"/>
                        <a:pt x="15495" y="35339"/>
                      </a:cubicBezTo>
                      <a:cubicBezTo>
                        <a:pt x="20178" y="32384"/>
                        <a:pt x="25344" y="30891"/>
                        <a:pt x="30995" y="30861"/>
                      </a:cubicBezTo>
                      <a:cubicBezTo>
                        <a:pt x="36358" y="30956"/>
                        <a:pt x="40783" y="32014"/>
                        <a:pt x="44270" y="34034"/>
                      </a:cubicBezTo>
                      <a:cubicBezTo>
                        <a:pt x="47757" y="36055"/>
                        <a:pt x="50289" y="38468"/>
                        <a:pt x="51864" y="41273"/>
                      </a:cubicBezTo>
                      <a:lnTo>
                        <a:pt x="52150" y="41273"/>
                      </a:lnTo>
                      <a:lnTo>
                        <a:pt x="52150" y="0"/>
                      </a:lnTo>
                      <a:close/>
                      <a:moveTo>
                        <a:pt x="33425" y="40701"/>
                      </a:moveTo>
                      <a:cubicBezTo>
                        <a:pt x="26870" y="40862"/>
                        <a:pt x="21790" y="43399"/>
                        <a:pt x="18184" y="48312"/>
                      </a:cubicBezTo>
                      <a:cubicBezTo>
                        <a:pt x="14578" y="53225"/>
                        <a:pt x="12749" y="59550"/>
                        <a:pt x="12698" y="67285"/>
                      </a:cubicBezTo>
                      <a:cubicBezTo>
                        <a:pt x="12710" y="74479"/>
                        <a:pt x="14437" y="80494"/>
                        <a:pt x="17880" y="85329"/>
                      </a:cubicBezTo>
                      <a:cubicBezTo>
                        <a:pt x="21322" y="90165"/>
                        <a:pt x="26409" y="92678"/>
                        <a:pt x="33139" y="92869"/>
                      </a:cubicBezTo>
                      <a:cubicBezTo>
                        <a:pt x="37454" y="92824"/>
                        <a:pt x="41295" y="91484"/>
                        <a:pt x="44663" y="88847"/>
                      </a:cubicBezTo>
                      <a:cubicBezTo>
                        <a:pt x="48031" y="86211"/>
                        <a:pt x="50336" y="82545"/>
                        <a:pt x="51578" y="77849"/>
                      </a:cubicBezTo>
                      <a:cubicBezTo>
                        <a:pt x="51790" y="76997"/>
                        <a:pt x="51938" y="76128"/>
                        <a:pt x="52025" y="75241"/>
                      </a:cubicBezTo>
                      <a:cubicBezTo>
                        <a:pt x="52111" y="74354"/>
                        <a:pt x="52153" y="73414"/>
                        <a:pt x="52150" y="72420"/>
                      </a:cubicBezTo>
                      <a:lnTo>
                        <a:pt x="52150" y="60425"/>
                      </a:lnTo>
                      <a:cubicBezTo>
                        <a:pt x="52153" y="59615"/>
                        <a:pt x="52111" y="58734"/>
                        <a:pt x="52025" y="57781"/>
                      </a:cubicBezTo>
                      <a:cubicBezTo>
                        <a:pt x="51938" y="56828"/>
                        <a:pt x="51790" y="55947"/>
                        <a:pt x="51578" y="55137"/>
                      </a:cubicBezTo>
                      <a:cubicBezTo>
                        <a:pt x="50598" y="51096"/>
                        <a:pt x="48520" y="47708"/>
                        <a:pt x="45342" y="44971"/>
                      </a:cubicBezTo>
                      <a:cubicBezTo>
                        <a:pt x="42165" y="42235"/>
                        <a:pt x="38192" y="40811"/>
                        <a:pt x="33425" y="407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2" name="Freeform: Shape 241">
                  <a:extLst>
                    <a:ext uri="{FF2B5EF4-FFF2-40B4-BE49-F238E27FC236}">
                      <a16:creationId xmlns:a16="http://schemas.microsoft.com/office/drawing/2014/main" id="{718296F7-665B-4EC2-98D8-C55269DDC191}"/>
                    </a:ext>
                  </a:extLst>
                </p:cNvPr>
                <p:cNvSpPr/>
                <p:nvPr/>
              </p:nvSpPr>
              <p:spPr>
                <a:xfrm>
                  <a:off x="6376846" y="1039887"/>
                  <a:ext cx="58847" cy="101423"/>
                </a:xfrm>
                <a:custGeom>
                  <a:avLst/>
                  <a:gdLst/>
                  <a:ahLst/>
                  <a:cxnLst/>
                  <a:rect l="l" t="t" r="r" b="b"/>
                  <a:pathLst>
                    <a:path w="58847" h="101423">
                      <a:moveTo>
                        <a:pt x="0" y="0"/>
                      </a:moveTo>
                      <a:lnTo>
                        <a:pt x="12555" y="0"/>
                      </a:lnTo>
                      <a:lnTo>
                        <a:pt x="12555" y="43273"/>
                      </a:lnTo>
                      <a:lnTo>
                        <a:pt x="12841" y="43273"/>
                      </a:lnTo>
                      <a:cubicBezTo>
                        <a:pt x="13851" y="41471"/>
                        <a:pt x="15119" y="39794"/>
                        <a:pt x="16647" y="38242"/>
                      </a:cubicBezTo>
                      <a:cubicBezTo>
                        <a:pt x="18175" y="36691"/>
                        <a:pt x="19908" y="35371"/>
                        <a:pt x="21847" y="34284"/>
                      </a:cubicBezTo>
                      <a:cubicBezTo>
                        <a:pt x="23714" y="33205"/>
                        <a:pt x="25733" y="32367"/>
                        <a:pt x="27904" y="31770"/>
                      </a:cubicBezTo>
                      <a:cubicBezTo>
                        <a:pt x="30076" y="31173"/>
                        <a:pt x="32345" y="30870"/>
                        <a:pt x="34713" y="30861"/>
                      </a:cubicBezTo>
                      <a:cubicBezTo>
                        <a:pt x="37936" y="30785"/>
                        <a:pt x="41398" y="31571"/>
                        <a:pt x="45099" y="33218"/>
                      </a:cubicBezTo>
                      <a:cubicBezTo>
                        <a:pt x="48801" y="34865"/>
                        <a:pt x="51986" y="37830"/>
                        <a:pt x="54655" y="42112"/>
                      </a:cubicBezTo>
                      <a:cubicBezTo>
                        <a:pt x="57323" y="46394"/>
                        <a:pt x="58721" y="52448"/>
                        <a:pt x="58847" y="60275"/>
                      </a:cubicBezTo>
                      <a:lnTo>
                        <a:pt x="58847" y="101423"/>
                      </a:lnTo>
                      <a:lnTo>
                        <a:pt x="46291" y="101423"/>
                      </a:lnTo>
                      <a:lnTo>
                        <a:pt x="46291" y="61704"/>
                      </a:lnTo>
                      <a:cubicBezTo>
                        <a:pt x="46366" y="55977"/>
                        <a:pt x="45181" y="51179"/>
                        <a:pt x="42736" y="47309"/>
                      </a:cubicBezTo>
                      <a:cubicBezTo>
                        <a:pt x="40291" y="43440"/>
                        <a:pt x="36139" y="41428"/>
                        <a:pt x="30281" y="41273"/>
                      </a:cubicBezTo>
                      <a:cubicBezTo>
                        <a:pt x="26165" y="41371"/>
                        <a:pt x="22639" y="42603"/>
                        <a:pt x="19703" y="44970"/>
                      </a:cubicBezTo>
                      <a:cubicBezTo>
                        <a:pt x="16766" y="47336"/>
                        <a:pt x="14670" y="50247"/>
                        <a:pt x="13413" y="53703"/>
                      </a:cubicBezTo>
                      <a:cubicBezTo>
                        <a:pt x="13064" y="54623"/>
                        <a:pt x="12832" y="55569"/>
                        <a:pt x="12716" y="56543"/>
                      </a:cubicBezTo>
                      <a:cubicBezTo>
                        <a:pt x="12600" y="57516"/>
                        <a:pt x="12546" y="58570"/>
                        <a:pt x="12555" y="59704"/>
                      </a:cubicBezTo>
                      <a:lnTo>
                        <a:pt x="12555" y="101423"/>
                      </a:lnTo>
                      <a:lnTo>
                        <a:pt x="0" y="10142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3" name="Freeform: Shape 242">
                  <a:extLst>
                    <a:ext uri="{FF2B5EF4-FFF2-40B4-BE49-F238E27FC236}">
                      <a16:creationId xmlns:a16="http://schemas.microsoft.com/office/drawing/2014/main" id="{F32700F8-FF70-49C1-A47D-E0A9DFAB44DB}"/>
                    </a:ext>
                  </a:extLst>
                </p:cNvPr>
                <p:cNvSpPr/>
                <p:nvPr/>
              </p:nvSpPr>
              <p:spPr>
                <a:xfrm>
                  <a:off x="5342860" y="1043459"/>
                  <a:ext cx="73134" cy="99423"/>
                </a:xfrm>
                <a:custGeom>
                  <a:avLst/>
                  <a:gdLst/>
                  <a:ahLst/>
                  <a:cxnLst/>
                  <a:rect l="l" t="t" r="r" b="b"/>
                  <a:pathLst>
                    <a:path w="73134" h="99423">
                      <a:moveTo>
                        <a:pt x="50274" y="0"/>
                      </a:moveTo>
                      <a:cubicBezTo>
                        <a:pt x="56209" y="71"/>
                        <a:pt x="61091" y="570"/>
                        <a:pt x="64919" y="1498"/>
                      </a:cubicBezTo>
                      <a:cubicBezTo>
                        <a:pt x="68746" y="2426"/>
                        <a:pt x="71485" y="3355"/>
                        <a:pt x="73134" y="4286"/>
                      </a:cubicBezTo>
                      <a:lnTo>
                        <a:pt x="69991" y="14413"/>
                      </a:lnTo>
                      <a:cubicBezTo>
                        <a:pt x="67687" y="13246"/>
                        <a:pt x="64901" y="12293"/>
                        <a:pt x="61632" y="11555"/>
                      </a:cubicBezTo>
                      <a:cubicBezTo>
                        <a:pt x="58364" y="10817"/>
                        <a:pt x="54721" y="10435"/>
                        <a:pt x="50702" y="10412"/>
                      </a:cubicBezTo>
                      <a:cubicBezTo>
                        <a:pt x="39261" y="10486"/>
                        <a:pt x="30176" y="13946"/>
                        <a:pt x="23449" y="20790"/>
                      </a:cubicBezTo>
                      <a:cubicBezTo>
                        <a:pt x="16722" y="27635"/>
                        <a:pt x="13281" y="37418"/>
                        <a:pt x="13126" y="50140"/>
                      </a:cubicBezTo>
                      <a:cubicBezTo>
                        <a:pt x="13207" y="62132"/>
                        <a:pt x="16439" y="71552"/>
                        <a:pt x="22824" y="78400"/>
                      </a:cubicBezTo>
                      <a:cubicBezTo>
                        <a:pt x="29209" y="85248"/>
                        <a:pt x="38263" y="88737"/>
                        <a:pt x="49988" y="88868"/>
                      </a:cubicBezTo>
                      <a:cubicBezTo>
                        <a:pt x="53902" y="88853"/>
                        <a:pt x="57647" y="88490"/>
                        <a:pt x="61222" y="87778"/>
                      </a:cubicBezTo>
                      <a:cubicBezTo>
                        <a:pt x="64796" y="87067"/>
                        <a:pt x="67862" y="86096"/>
                        <a:pt x="70419" y="84866"/>
                      </a:cubicBezTo>
                      <a:lnTo>
                        <a:pt x="72848" y="94859"/>
                      </a:lnTo>
                      <a:cubicBezTo>
                        <a:pt x="70583" y="96047"/>
                        <a:pt x="67255" y="97093"/>
                        <a:pt x="62865" y="97996"/>
                      </a:cubicBezTo>
                      <a:cubicBezTo>
                        <a:pt x="58474" y="98900"/>
                        <a:pt x="53325" y="99375"/>
                        <a:pt x="47416" y="99423"/>
                      </a:cubicBezTo>
                      <a:cubicBezTo>
                        <a:pt x="38285" y="99407"/>
                        <a:pt x="30165" y="97535"/>
                        <a:pt x="23058" y="93807"/>
                      </a:cubicBezTo>
                      <a:cubicBezTo>
                        <a:pt x="15951" y="90079"/>
                        <a:pt x="10351" y="84588"/>
                        <a:pt x="6260" y="77335"/>
                      </a:cubicBezTo>
                      <a:cubicBezTo>
                        <a:pt x="2169" y="70081"/>
                        <a:pt x="82" y="61159"/>
                        <a:pt x="0" y="50569"/>
                      </a:cubicBezTo>
                      <a:cubicBezTo>
                        <a:pt x="228" y="35207"/>
                        <a:pt x="4875" y="22992"/>
                        <a:pt x="13939" y="13923"/>
                      </a:cubicBezTo>
                      <a:cubicBezTo>
                        <a:pt x="23003" y="4854"/>
                        <a:pt x="35115" y="213"/>
                        <a:pt x="502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4" name="Freeform: Shape 243">
                  <a:extLst>
                    <a:ext uri="{FF2B5EF4-FFF2-40B4-BE49-F238E27FC236}">
                      <a16:creationId xmlns:a16="http://schemas.microsoft.com/office/drawing/2014/main" id="{D2618B77-B1BA-46AF-BB23-D9BAE3D8A6CB}"/>
                    </a:ext>
                  </a:extLst>
                </p:cNvPr>
                <p:cNvSpPr/>
                <p:nvPr/>
              </p:nvSpPr>
              <p:spPr>
                <a:xfrm>
                  <a:off x="5559363" y="1055603"/>
                  <a:ext cx="40987" cy="87279"/>
                </a:xfrm>
                <a:custGeom>
                  <a:avLst/>
                  <a:gdLst/>
                  <a:ahLst/>
                  <a:cxnLst/>
                  <a:rect l="l" t="t" r="r" b="b"/>
                  <a:pathLst>
                    <a:path w="40987" h="87279">
                      <a:moveTo>
                        <a:pt x="22985" y="0"/>
                      </a:moveTo>
                      <a:lnTo>
                        <a:pt x="22985" y="16573"/>
                      </a:lnTo>
                      <a:lnTo>
                        <a:pt x="40987" y="16573"/>
                      </a:lnTo>
                      <a:lnTo>
                        <a:pt x="40987" y="26128"/>
                      </a:lnTo>
                      <a:lnTo>
                        <a:pt x="22985" y="26128"/>
                      </a:lnTo>
                      <a:lnTo>
                        <a:pt x="22985" y="63432"/>
                      </a:lnTo>
                      <a:cubicBezTo>
                        <a:pt x="22940" y="67743"/>
                        <a:pt x="23637" y="71054"/>
                        <a:pt x="25075" y="73365"/>
                      </a:cubicBezTo>
                      <a:cubicBezTo>
                        <a:pt x="26512" y="75676"/>
                        <a:pt x="28959" y="76843"/>
                        <a:pt x="32415" y="76867"/>
                      </a:cubicBezTo>
                      <a:cubicBezTo>
                        <a:pt x="34102" y="76867"/>
                        <a:pt x="35513" y="76795"/>
                        <a:pt x="36647" y="76652"/>
                      </a:cubicBezTo>
                      <a:cubicBezTo>
                        <a:pt x="37781" y="76509"/>
                        <a:pt x="38799" y="76295"/>
                        <a:pt x="39701" y="76009"/>
                      </a:cubicBezTo>
                      <a:lnTo>
                        <a:pt x="40273" y="85567"/>
                      </a:lnTo>
                      <a:cubicBezTo>
                        <a:pt x="39049" y="86013"/>
                        <a:pt x="37496" y="86405"/>
                        <a:pt x="35612" y="86744"/>
                      </a:cubicBezTo>
                      <a:cubicBezTo>
                        <a:pt x="33727" y="87083"/>
                        <a:pt x="31566" y="87261"/>
                        <a:pt x="29129" y="87279"/>
                      </a:cubicBezTo>
                      <a:cubicBezTo>
                        <a:pt x="26188" y="87264"/>
                        <a:pt x="23570" y="86794"/>
                        <a:pt x="21274" y="85870"/>
                      </a:cubicBezTo>
                      <a:cubicBezTo>
                        <a:pt x="18979" y="84946"/>
                        <a:pt x="17076" y="83657"/>
                        <a:pt x="15566" y="82001"/>
                      </a:cubicBezTo>
                      <a:cubicBezTo>
                        <a:pt x="13866" y="80068"/>
                        <a:pt x="12630" y="77585"/>
                        <a:pt x="11857" y="74552"/>
                      </a:cubicBezTo>
                      <a:cubicBezTo>
                        <a:pt x="11084" y="71518"/>
                        <a:pt x="10704" y="67980"/>
                        <a:pt x="10716" y="63938"/>
                      </a:cubicBezTo>
                      <a:lnTo>
                        <a:pt x="10716" y="26128"/>
                      </a:lnTo>
                      <a:lnTo>
                        <a:pt x="0" y="26128"/>
                      </a:lnTo>
                      <a:lnTo>
                        <a:pt x="0" y="16573"/>
                      </a:lnTo>
                      <a:lnTo>
                        <a:pt x="10716" y="16573"/>
                      </a:lnTo>
                      <a:lnTo>
                        <a:pt x="10716" y="3715"/>
                      </a:lnTo>
                      <a:lnTo>
                        <a:pt x="229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5" name="Freeform: Shape 244">
                  <a:extLst>
                    <a:ext uri="{FF2B5EF4-FFF2-40B4-BE49-F238E27FC236}">
                      <a16:creationId xmlns:a16="http://schemas.microsoft.com/office/drawing/2014/main" id="{27B0DCF3-1027-4FA2-BB4D-054C446A39C3}"/>
                    </a:ext>
                  </a:extLst>
                </p:cNvPr>
                <p:cNvSpPr/>
                <p:nvPr/>
              </p:nvSpPr>
              <p:spPr>
                <a:xfrm>
                  <a:off x="6321363" y="1055603"/>
                  <a:ext cx="40987" cy="87279"/>
                </a:xfrm>
                <a:custGeom>
                  <a:avLst/>
                  <a:gdLst/>
                  <a:ahLst/>
                  <a:cxnLst/>
                  <a:rect l="l" t="t" r="r" b="b"/>
                  <a:pathLst>
                    <a:path w="40987" h="87279">
                      <a:moveTo>
                        <a:pt x="22985" y="0"/>
                      </a:moveTo>
                      <a:lnTo>
                        <a:pt x="22985" y="16573"/>
                      </a:lnTo>
                      <a:lnTo>
                        <a:pt x="40987" y="16573"/>
                      </a:lnTo>
                      <a:lnTo>
                        <a:pt x="40987" y="26128"/>
                      </a:lnTo>
                      <a:lnTo>
                        <a:pt x="22985" y="26128"/>
                      </a:lnTo>
                      <a:lnTo>
                        <a:pt x="22985" y="63432"/>
                      </a:lnTo>
                      <a:cubicBezTo>
                        <a:pt x="22940" y="67743"/>
                        <a:pt x="23637" y="71054"/>
                        <a:pt x="25074" y="73365"/>
                      </a:cubicBezTo>
                      <a:cubicBezTo>
                        <a:pt x="26512" y="75676"/>
                        <a:pt x="28959" y="76843"/>
                        <a:pt x="32415" y="76867"/>
                      </a:cubicBezTo>
                      <a:cubicBezTo>
                        <a:pt x="34102" y="76867"/>
                        <a:pt x="35513" y="76795"/>
                        <a:pt x="36647" y="76652"/>
                      </a:cubicBezTo>
                      <a:cubicBezTo>
                        <a:pt x="37781" y="76509"/>
                        <a:pt x="38799" y="76295"/>
                        <a:pt x="39701" y="76009"/>
                      </a:cubicBezTo>
                      <a:lnTo>
                        <a:pt x="40273" y="85567"/>
                      </a:lnTo>
                      <a:cubicBezTo>
                        <a:pt x="39049" y="86013"/>
                        <a:pt x="37496" y="86405"/>
                        <a:pt x="35611" y="86744"/>
                      </a:cubicBezTo>
                      <a:cubicBezTo>
                        <a:pt x="33727" y="87083"/>
                        <a:pt x="31566" y="87261"/>
                        <a:pt x="29129" y="87279"/>
                      </a:cubicBezTo>
                      <a:cubicBezTo>
                        <a:pt x="26188" y="87264"/>
                        <a:pt x="23570" y="86794"/>
                        <a:pt x="21274" y="85870"/>
                      </a:cubicBezTo>
                      <a:cubicBezTo>
                        <a:pt x="18979" y="84946"/>
                        <a:pt x="17076" y="83657"/>
                        <a:pt x="15566" y="82001"/>
                      </a:cubicBezTo>
                      <a:cubicBezTo>
                        <a:pt x="13866" y="80068"/>
                        <a:pt x="12630" y="77585"/>
                        <a:pt x="11857" y="74552"/>
                      </a:cubicBezTo>
                      <a:cubicBezTo>
                        <a:pt x="11084" y="71518"/>
                        <a:pt x="10704" y="67980"/>
                        <a:pt x="10715" y="63938"/>
                      </a:cubicBezTo>
                      <a:lnTo>
                        <a:pt x="10715" y="26128"/>
                      </a:lnTo>
                      <a:lnTo>
                        <a:pt x="0" y="26128"/>
                      </a:lnTo>
                      <a:lnTo>
                        <a:pt x="0" y="16573"/>
                      </a:lnTo>
                      <a:lnTo>
                        <a:pt x="10715" y="16573"/>
                      </a:lnTo>
                      <a:lnTo>
                        <a:pt x="10715" y="3715"/>
                      </a:lnTo>
                      <a:lnTo>
                        <a:pt x="229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6" name="Freeform: Shape 245">
                  <a:extLst>
                    <a:ext uri="{FF2B5EF4-FFF2-40B4-BE49-F238E27FC236}">
                      <a16:creationId xmlns:a16="http://schemas.microsoft.com/office/drawing/2014/main" id="{3E86D546-5D0D-40CB-A01E-E2B0FD104E7E}"/>
                    </a:ext>
                  </a:extLst>
                </p:cNvPr>
                <p:cNvSpPr/>
                <p:nvPr/>
              </p:nvSpPr>
              <p:spPr>
                <a:xfrm>
                  <a:off x="5505356" y="1070747"/>
                  <a:ext cx="45131" cy="72134"/>
                </a:xfrm>
                <a:custGeom>
                  <a:avLst/>
                  <a:gdLst/>
                  <a:ahLst/>
                  <a:cxnLst/>
                  <a:rect l="l" t="t" r="r" b="b"/>
                  <a:pathLst>
                    <a:path w="45131" h="72134">
                      <a:moveTo>
                        <a:pt x="25711" y="0"/>
                      </a:moveTo>
                      <a:cubicBezTo>
                        <a:pt x="29247" y="26"/>
                        <a:pt x="32468" y="436"/>
                        <a:pt x="35374" y="1230"/>
                      </a:cubicBezTo>
                      <a:cubicBezTo>
                        <a:pt x="38279" y="2023"/>
                        <a:pt x="40676" y="3039"/>
                        <a:pt x="42563" y="4278"/>
                      </a:cubicBezTo>
                      <a:lnTo>
                        <a:pt x="39567" y="13413"/>
                      </a:lnTo>
                      <a:cubicBezTo>
                        <a:pt x="38194" y="12490"/>
                        <a:pt x="36303" y="11585"/>
                        <a:pt x="33893" y="10698"/>
                      </a:cubicBezTo>
                      <a:cubicBezTo>
                        <a:pt x="31483" y="9811"/>
                        <a:pt x="28660" y="9334"/>
                        <a:pt x="25425" y="9269"/>
                      </a:cubicBezTo>
                      <a:cubicBezTo>
                        <a:pt x="21695" y="9340"/>
                        <a:pt x="18858" y="10269"/>
                        <a:pt x="16916" y="12056"/>
                      </a:cubicBezTo>
                      <a:cubicBezTo>
                        <a:pt x="14973" y="13842"/>
                        <a:pt x="13996" y="16058"/>
                        <a:pt x="13984" y="18702"/>
                      </a:cubicBezTo>
                      <a:cubicBezTo>
                        <a:pt x="13963" y="21474"/>
                        <a:pt x="15006" y="23719"/>
                        <a:pt x="17112" y="25437"/>
                      </a:cubicBezTo>
                      <a:cubicBezTo>
                        <a:pt x="19219" y="27155"/>
                        <a:pt x="22514" y="28864"/>
                        <a:pt x="26998" y="30564"/>
                      </a:cubicBezTo>
                      <a:cubicBezTo>
                        <a:pt x="32940" y="32723"/>
                        <a:pt x="37444" y="35444"/>
                        <a:pt x="40510" y="38729"/>
                      </a:cubicBezTo>
                      <a:cubicBezTo>
                        <a:pt x="43576" y="42013"/>
                        <a:pt x="45116" y="46199"/>
                        <a:pt x="45131" y="51288"/>
                      </a:cubicBezTo>
                      <a:cubicBezTo>
                        <a:pt x="45069" y="57533"/>
                        <a:pt x="42803" y="62544"/>
                        <a:pt x="38332" y="66319"/>
                      </a:cubicBezTo>
                      <a:cubicBezTo>
                        <a:pt x="33862" y="70095"/>
                        <a:pt x="27557" y="72033"/>
                        <a:pt x="19418" y="72134"/>
                      </a:cubicBezTo>
                      <a:cubicBezTo>
                        <a:pt x="15599" y="72110"/>
                        <a:pt x="12022" y="71658"/>
                        <a:pt x="8689" y="70779"/>
                      </a:cubicBezTo>
                      <a:cubicBezTo>
                        <a:pt x="5355" y="69900"/>
                        <a:pt x="2459" y="68735"/>
                        <a:pt x="0" y="67285"/>
                      </a:cubicBezTo>
                      <a:lnTo>
                        <a:pt x="2999" y="57862"/>
                      </a:lnTo>
                      <a:cubicBezTo>
                        <a:pt x="4987" y="59065"/>
                        <a:pt x="7466" y="60161"/>
                        <a:pt x="10437" y="61150"/>
                      </a:cubicBezTo>
                      <a:cubicBezTo>
                        <a:pt x="13408" y="62138"/>
                        <a:pt x="16497" y="62662"/>
                        <a:pt x="19704" y="62722"/>
                      </a:cubicBezTo>
                      <a:cubicBezTo>
                        <a:pt x="24200" y="62659"/>
                        <a:pt x="27543" y="61677"/>
                        <a:pt x="29733" y="59774"/>
                      </a:cubicBezTo>
                      <a:cubicBezTo>
                        <a:pt x="31923" y="57871"/>
                        <a:pt x="33013" y="55424"/>
                        <a:pt x="33004" y="52431"/>
                      </a:cubicBezTo>
                      <a:cubicBezTo>
                        <a:pt x="33046" y="49496"/>
                        <a:pt x="32069" y="47078"/>
                        <a:pt x="30073" y="45178"/>
                      </a:cubicBezTo>
                      <a:cubicBezTo>
                        <a:pt x="28076" y="43278"/>
                        <a:pt x="24811" y="41504"/>
                        <a:pt x="20277" y="39854"/>
                      </a:cubicBezTo>
                      <a:cubicBezTo>
                        <a:pt x="14010" y="37556"/>
                        <a:pt x="9369" y="34757"/>
                        <a:pt x="6353" y="31457"/>
                      </a:cubicBezTo>
                      <a:cubicBezTo>
                        <a:pt x="3338" y="28158"/>
                        <a:pt x="1839" y="24430"/>
                        <a:pt x="1858" y="20274"/>
                      </a:cubicBezTo>
                      <a:cubicBezTo>
                        <a:pt x="1931" y="14552"/>
                        <a:pt x="4066" y="9779"/>
                        <a:pt x="8263" y="5956"/>
                      </a:cubicBezTo>
                      <a:cubicBezTo>
                        <a:pt x="12460" y="2133"/>
                        <a:pt x="18276" y="148"/>
                        <a:pt x="257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7" name="Freeform: Shape 246">
                  <a:extLst>
                    <a:ext uri="{FF2B5EF4-FFF2-40B4-BE49-F238E27FC236}">
                      <a16:creationId xmlns:a16="http://schemas.microsoft.com/office/drawing/2014/main" id="{58DA3B53-D3D4-444E-9DE1-1FE15754CB05}"/>
                    </a:ext>
                  </a:extLst>
                </p:cNvPr>
                <p:cNvSpPr/>
                <p:nvPr/>
              </p:nvSpPr>
              <p:spPr>
                <a:xfrm>
                  <a:off x="5609845" y="1070747"/>
                  <a:ext cx="67562" cy="72134"/>
                </a:xfrm>
                <a:custGeom>
                  <a:avLst/>
                  <a:gdLst/>
                  <a:ahLst/>
                  <a:cxnLst/>
                  <a:rect l="l" t="t" r="r" b="b"/>
                  <a:pathLst>
                    <a:path w="67562" h="72134">
                      <a:moveTo>
                        <a:pt x="34282" y="0"/>
                      </a:moveTo>
                      <a:cubicBezTo>
                        <a:pt x="44361" y="163"/>
                        <a:pt x="52391" y="3440"/>
                        <a:pt x="58373" y="9833"/>
                      </a:cubicBezTo>
                      <a:cubicBezTo>
                        <a:pt x="64354" y="16226"/>
                        <a:pt x="67418" y="24756"/>
                        <a:pt x="67562" y="35424"/>
                      </a:cubicBezTo>
                      <a:cubicBezTo>
                        <a:pt x="67445" y="43931"/>
                        <a:pt x="65698" y="50893"/>
                        <a:pt x="62322" y="56311"/>
                      </a:cubicBezTo>
                      <a:cubicBezTo>
                        <a:pt x="58947" y="61729"/>
                        <a:pt x="54650" y="65726"/>
                        <a:pt x="49432" y="68301"/>
                      </a:cubicBezTo>
                      <a:cubicBezTo>
                        <a:pt x="44214" y="70877"/>
                        <a:pt x="38783" y="72154"/>
                        <a:pt x="33138" y="72134"/>
                      </a:cubicBezTo>
                      <a:cubicBezTo>
                        <a:pt x="23628" y="72019"/>
                        <a:pt x="15782" y="68824"/>
                        <a:pt x="9601" y="62551"/>
                      </a:cubicBezTo>
                      <a:cubicBezTo>
                        <a:pt x="3420" y="56277"/>
                        <a:pt x="220" y="47616"/>
                        <a:pt x="0" y="36567"/>
                      </a:cubicBezTo>
                      <a:cubicBezTo>
                        <a:pt x="72" y="28871"/>
                        <a:pt x="1626" y="22302"/>
                        <a:pt x="4664" y="16860"/>
                      </a:cubicBezTo>
                      <a:cubicBezTo>
                        <a:pt x="7701" y="11417"/>
                        <a:pt x="11795" y="7253"/>
                        <a:pt x="16945" y="4367"/>
                      </a:cubicBezTo>
                      <a:cubicBezTo>
                        <a:pt x="22095" y="1481"/>
                        <a:pt x="27874" y="25"/>
                        <a:pt x="34282" y="0"/>
                      </a:cubicBezTo>
                      <a:close/>
                      <a:moveTo>
                        <a:pt x="33996" y="9412"/>
                      </a:moveTo>
                      <a:cubicBezTo>
                        <a:pt x="29100" y="9501"/>
                        <a:pt x="25091" y="10847"/>
                        <a:pt x="21968" y="13451"/>
                      </a:cubicBezTo>
                      <a:cubicBezTo>
                        <a:pt x="18845" y="16054"/>
                        <a:pt x="16541" y="19380"/>
                        <a:pt x="15054" y="23429"/>
                      </a:cubicBezTo>
                      <a:cubicBezTo>
                        <a:pt x="13567" y="27477"/>
                        <a:pt x="12830" y="31714"/>
                        <a:pt x="12841" y="36138"/>
                      </a:cubicBezTo>
                      <a:cubicBezTo>
                        <a:pt x="12943" y="43874"/>
                        <a:pt x="14884" y="50198"/>
                        <a:pt x="18666" y="55111"/>
                      </a:cubicBezTo>
                      <a:cubicBezTo>
                        <a:pt x="22448" y="60024"/>
                        <a:pt x="27462" y="62561"/>
                        <a:pt x="33710" y="62722"/>
                      </a:cubicBezTo>
                      <a:cubicBezTo>
                        <a:pt x="39838" y="62576"/>
                        <a:pt x="44841" y="60045"/>
                        <a:pt x="48718" y="55129"/>
                      </a:cubicBezTo>
                      <a:cubicBezTo>
                        <a:pt x="52595" y="50213"/>
                        <a:pt x="54596" y="43788"/>
                        <a:pt x="54721" y="35852"/>
                      </a:cubicBezTo>
                      <a:cubicBezTo>
                        <a:pt x="54741" y="31836"/>
                        <a:pt x="54051" y="27815"/>
                        <a:pt x="52652" y="23789"/>
                      </a:cubicBezTo>
                      <a:cubicBezTo>
                        <a:pt x="51252" y="19762"/>
                        <a:pt x="49027" y="16387"/>
                        <a:pt x="45976" y="13662"/>
                      </a:cubicBezTo>
                      <a:cubicBezTo>
                        <a:pt x="42925" y="10938"/>
                        <a:pt x="38932" y="9521"/>
                        <a:pt x="33996" y="94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8" name="Freeform: Shape 247">
                  <a:extLst>
                    <a:ext uri="{FF2B5EF4-FFF2-40B4-BE49-F238E27FC236}">
                      <a16:creationId xmlns:a16="http://schemas.microsoft.com/office/drawing/2014/main" id="{4E7B06D3-3C84-4381-A12A-E956852EF674}"/>
                    </a:ext>
                  </a:extLst>
                </p:cNvPr>
                <p:cNvSpPr/>
                <p:nvPr/>
              </p:nvSpPr>
              <p:spPr>
                <a:xfrm>
                  <a:off x="5690474" y="1070743"/>
                  <a:ext cx="99424" cy="70567"/>
                </a:xfrm>
                <a:custGeom>
                  <a:avLst/>
                  <a:gdLst/>
                  <a:ahLst/>
                  <a:cxnLst/>
                  <a:rect l="l" t="t" r="r" b="b"/>
                  <a:pathLst>
                    <a:path w="99424" h="70567">
                      <a:moveTo>
                        <a:pt x="33856" y="5"/>
                      </a:moveTo>
                      <a:cubicBezTo>
                        <a:pt x="38544" y="73"/>
                        <a:pt x="42568" y="1363"/>
                        <a:pt x="45929" y="3874"/>
                      </a:cubicBezTo>
                      <a:cubicBezTo>
                        <a:pt x="49290" y="6386"/>
                        <a:pt x="51740" y="9710"/>
                        <a:pt x="53279" y="13846"/>
                      </a:cubicBezTo>
                      <a:lnTo>
                        <a:pt x="53565" y="13846"/>
                      </a:lnTo>
                      <a:cubicBezTo>
                        <a:pt x="54650" y="11855"/>
                        <a:pt x="55869" y="10124"/>
                        <a:pt x="57224" y="8652"/>
                      </a:cubicBezTo>
                      <a:cubicBezTo>
                        <a:pt x="58578" y="7181"/>
                        <a:pt x="59978" y="5915"/>
                        <a:pt x="61422" y="4854"/>
                      </a:cubicBezTo>
                      <a:cubicBezTo>
                        <a:pt x="63456" y="3279"/>
                        <a:pt x="65678" y="2079"/>
                        <a:pt x="68087" y="1253"/>
                      </a:cubicBezTo>
                      <a:cubicBezTo>
                        <a:pt x="70497" y="427"/>
                        <a:pt x="73326" y="11"/>
                        <a:pt x="76576" y="5"/>
                      </a:cubicBezTo>
                      <a:cubicBezTo>
                        <a:pt x="79783" y="-69"/>
                        <a:pt x="83134" y="745"/>
                        <a:pt x="86629" y="2447"/>
                      </a:cubicBezTo>
                      <a:cubicBezTo>
                        <a:pt x="90124" y="4149"/>
                        <a:pt x="93103" y="7184"/>
                        <a:pt x="95565" y="11552"/>
                      </a:cubicBezTo>
                      <a:cubicBezTo>
                        <a:pt x="98028" y="15920"/>
                        <a:pt x="99314" y="22066"/>
                        <a:pt x="99424" y="29991"/>
                      </a:cubicBezTo>
                      <a:lnTo>
                        <a:pt x="99424" y="70567"/>
                      </a:lnTo>
                      <a:lnTo>
                        <a:pt x="87154" y="70567"/>
                      </a:lnTo>
                      <a:lnTo>
                        <a:pt x="87154" y="31562"/>
                      </a:lnTo>
                      <a:cubicBezTo>
                        <a:pt x="87154" y="24800"/>
                        <a:pt x="85903" y="19573"/>
                        <a:pt x="83402" y="15882"/>
                      </a:cubicBezTo>
                      <a:cubicBezTo>
                        <a:pt x="80900" y="12191"/>
                        <a:pt x="77147" y="10322"/>
                        <a:pt x="72144" y="10274"/>
                      </a:cubicBezTo>
                      <a:cubicBezTo>
                        <a:pt x="68472" y="10369"/>
                        <a:pt x="65344" y="11500"/>
                        <a:pt x="62762" y="13667"/>
                      </a:cubicBezTo>
                      <a:cubicBezTo>
                        <a:pt x="60180" y="15834"/>
                        <a:pt x="58304" y="18465"/>
                        <a:pt x="57133" y="21561"/>
                      </a:cubicBezTo>
                      <a:cubicBezTo>
                        <a:pt x="56841" y="22493"/>
                        <a:pt x="56603" y="23487"/>
                        <a:pt x="56418" y="24544"/>
                      </a:cubicBezTo>
                      <a:cubicBezTo>
                        <a:pt x="56234" y="25600"/>
                        <a:pt x="56138" y="26702"/>
                        <a:pt x="56133" y="27848"/>
                      </a:cubicBezTo>
                      <a:lnTo>
                        <a:pt x="56133" y="70567"/>
                      </a:lnTo>
                      <a:lnTo>
                        <a:pt x="43863" y="70567"/>
                      </a:lnTo>
                      <a:lnTo>
                        <a:pt x="43863" y="29133"/>
                      </a:lnTo>
                      <a:cubicBezTo>
                        <a:pt x="43860" y="23534"/>
                        <a:pt x="42651" y="19016"/>
                        <a:pt x="40236" y="15578"/>
                      </a:cubicBezTo>
                      <a:cubicBezTo>
                        <a:pt x="37820" y="12140"/>
                        <a:pt x="34217" y="10372"/>
                        <a:pt x="29425" y="10274"/>
                      </a:cubicBezTo>
                      <a:cubicBezTo>
                        <a:pt x="25523" y="10405"/>
                        <a:pt x="22211" y="11715"/>
                        <a:pt x="19489" y="14203"/>
                      </a:cubicBezTo>
                      <a:cubicBezTo>
                        <a:pt x="16767" y="16691"/>
                        <a:pt x="14885" y="19573"/>
                        <a:pt x="13842" y="22847"/>
                      </a:cubicBezTo>
                      <a:cubicBezTo>
                        <a:pt x="13488" y="23719"/>
                        <a:pt x="13232" y="24689"/>
                        <a:pt x="13074" y="25758"/>
                      </a:cubicBezTo>
                      <a:cubicBezTo>
                        <a:pt x="12916" y="26827"/>
                        <a:pt x="12839" y="27904"/>
                        <a:pt x="12841" y="28991"/>
                      </a:cubicBezTo>
                      <a:lnTo>
                        <a:pt x="12841" y="70567"/>
                      </a:lnTo>
                      <a:lnTo>
                        <a:pt x="572" y="70567"/>
                      </a:lnTo>
                      <a:lnTo>
                        <a:pt x="572" y="20145"/>
                      </a:lnTo>
                      <a:cubicBezTo>
                        <a:pt x="566" y="16536"/>
                        <a:pt x="507" y="13221"/>
                        <a:pt x="393" y="10200"/>
                      </a:cubicBezTo>
                      <a:cubicBezTo>
                        <a:pt x="280" y="7180"/>
                        <a:pt x="149" y="4258"/>
                        <a:pt x="0" y="1433"/>
                      </a:cubicBezTo>
                      <a:lnTo>
                        <a:pt x="10987" y="1433"/>
                      </a:lnTo>
                      <a:lnTo>
                        <a:pt x="11557" y="12703"/>
                      </a:lnTo>
                      <a:lnTo>
                        <a:pt x="11985" y="12703"/>
                      </a:lnTo>
                      <a:cubicBezTo>
                        <a:pt x="13861" y="9301"/>
                        <a:pt x="16541" y="6365"/>
                        <a:pt x="20025" y="3892"/>
                      </a:cubicBezTo>
                      <a:cubicBezTo>
                        <a:pt x="23510" y="1419"/>
                        <a:pt x="28120" y="124"/>
                        <a:pt x="33856" y="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9" name="Freeform: Shape 248">
                  <a:extLst>
                    <a:ext uri="{FF2B5EF4-FFF2-40B4-BE49-F238E27FC236}">
                      <a16:creationId xmlns:a16="http://schemas.microsoft.com/office/drawing/2014/main" id="{CA013B53-DDD2-4C67-ABC6-D6EB17AD38A1}"/>
                    </a:ext>
                  </a:extLst>
                </p:cNvPr>
                <p:cNvSpPr/>
                <p:nvPr/>
              </p:nvSpPr>
              <p:spPr>
                <a:xfrm>
                  <a:off x="5809870" y="1070747"/>
                  <a:ext cx="60994" cy="72134"/>
                </a:xfrm>
                <a:custGeom>
                  <a:avLst/>
                  <a:gdLst/>
                  <a:ahLst/>
                  <a:cxnLst/>
                  <a:rect l="l" t="t" r="r" b="b"/>
                  <a:pathLst>
                    <a:path w="60994" h="72134">
                      <a:moveTo>
                        <a:pt x="32425" y="0"/>
                      </a:moveTo>
                      <a:cubicBezTo>
                        <a:pt x="39929" y="165"/>
                        <a:pt x="45763" y="2025"/>
                        <a:pt x="49927" y="5580"/>
                      </a:cubicBezTo>
                      <a:cubicBezTo>
                        <a:pt x="54091" y="9136"/>
                        <a:pt x="56993" y="13398"/>
                        <a:pt x="58632" y="18367"/>
                      </a:cubicBezTo>
                      <a:cubicBezTo>
                        <a:pt x="60272" y="23336"/>
                        <a:pt x="61058" y="28022"/>
                        <a:pt x="60990" y="32426"/>
                      </a:cubicBezTo>
                      <a:cubicBezTo>
                        <a:pt x="60990" y="33704"/>
                        <a:pt x="60955" y="34820"/>
                        <a:pt x="60883" y="35777"/>
                      </a:cubicBezTo>
                      <a:cubicBezTo>
                        <a:pt x="60812" y="36734"/>
                        <a:pt x="60705" y="37565"/>
                        <a:pt x="60562" y="38272"/>
                      </a:cubicBezTo>
                      <a:lnTo>
                        <a:pt x="11984" y="38272"/>
                      </a:lnTo>
                      <a:cubicBezTo>
                        <a:pt x="12303" y="46717"/>
                        <a:pt x="14703" y="52848"/>
                        <a:pt x="19185" y="56663"/>
                      </a:cubicBezTo>
                      <a:cubicBezTo>
                        <a:pt x="23667" y="60479"/>
                        <a:pt x="29176" y="62356"/>
                        <a:pt x="35713" y="62293"/>
                      </a:cubicBezTo>
                      <a:cubicBezTo>
                        <a:pt x="40165" y="62269"/>
                        <a:pt x="43911" y="61924"/>
                        <a:pt x="46949" y="61257"/>
                      </a:cubicBezTo>
                      <a:cubicBezTo>
                        <a:pt x="49988" y="60589"/>
                        <a:pt x="52623" y="59743"/>
                        <a:pt x="54856" y="58719"/>
                      </a:cubicBezTo>
                      <a:lnTo>
                        <a:pt x="57138" y="67713"/>
                      </a:lnTo>
                      <a:cubicBezTo>
                        <a:pt x="54927" y="68770"/>
                        <a:pt x="51893" y="69757"/>
                        <a:pt x="48037" y="70672"/>
                      </a:cubicBezTo>
                      <a:cubicBezTo>
                        <a:pt x="44181" y="71587"/>
                        <a:pt x="39501" y="72074"/>
                        <a:pt x="33998" y="72134"/>
                      </a:cubicBezTo>
                      <a:cubicBezTo>
                        <a:pt x="23263" y="71980"/>
                        <a:pt x="14934" y="68755"/>
                        <a:pt x="9012" y="62460"/>
                      </a:cubicBezTo>
                      <a:cubicBezTo>
                        <a:pt x="3090" y="56164"/>
                        <a:pt x="86" y="47722"/>
                        <a:pt x="0" y="37132"/>
                      </a:cubicBezTo>
                      <a:cubicBezTo>
                        <a:pt x="27" y="30108"/>
                        <a:pt x="1337" y="23809"/>
                        <a:pt x="3928" y="18236"/>
                      </a:cubicBezTo>
                      <a:cubicBezTo>
                        <a:pt x="6519" y="12662"/>
                        <a:pt x="10230" y="8248"/>
                        <a:pt x="15061" y="4992"/>
                      </a:cubicBezTo>
                      <a:cubicBezTo>
                        <a:pt x="19892" y="1736"/>
                        <a:pt x="25680" y="72"/>
                        <a:pt x="32425" y="0"/>
                      </a:cubicBezTo>
                      <a:close/>
                      <a:moveTo>
                        <a:pt x="31425" y="8983"/>
                      </a:moveTo>
                      <a:cubicBezTo>
                        <a:pt x="27155" y="9072"/>
                        <a:pt x="23655" y="10181"/>
                        <a:pt x="20926" y="12309"/>
                      </a:cubicBezTo>
                      <a:cubicBezTo>
                        <a:pt x="18197" y="14437"/>
                        <a:pt x="16127" y="17050"/>
                        <a:pt x="14716" y="20148"/>
                      </a:cubicBezTo>
                      <a:cubicBezTo>
                        <a:pt x="13305" y="23245"/>
                        <a:pt x="12442" y="26292"/>
                        <a:pt x="12127" y="29289"/>
                      </a:cubicBezTo>
                      <a:lnTo>
                        <a:pt x="48864" y="29289"/>
                      </a:lnTo>
                      <a:cubicBezTo>
                        <a:pt x="48955" y="26562"/>
                        <a:pt x="48518" y="23642"/>
                        <a:pt x="47551" y="20529"/>
                      </a:cubicBezTo>
                      <a:cubicBezTo>
                        <a:pt x="46584" y="17416"/>
                        <a:pt x="44822" y="14739"/>
                        <a:pt x="42267" y="12500"/>
                      </a:cubicBezTo>
                      <a:cubicBezTo>
                        <a:pt x="39712" y="10260"/>
                        <a:pt x="36098" y="9088"/>
                        <a:pt x="31425"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0" name="Freeform: Shape 249">
                  <a:extLst>
                    <a:ext uri="{FF2B5EF4-FFF2-40B4-BE49-F238E27FC236}">
                      <a16:creationId xmlns:a16="http://schemas.microsoft.com/office/drawing/2014/main" id="{13D7F79C-E601-4356-B126-28E1380B8208}"/>
                    </a:ext>
                  </a:extLst>
                </p:cNvPr>
                <p:cNvSpPr/>
                <p:nvPr/>
              </p:nvSpPr>
              <p:spPr>
                <a:xfrm>
                  <a:off x="5890499" y="1070747"/>
                  <a:ext cx="34701" cy="70562"/>
                </a:xfrm>
                <a:custGeom>
                  <a:avLst/>
                  <a:gdLst/>
                  <a:ahLst/>
                  <a:cxnLst/>
                  <a:rect l="l" t="t" r="r" b="b"/>
                  <a:pathLst>
                    <a:path w="34701" h="70562">
                      <a:moveTo>
                        <a:pt x="31272" y="0"/>
                      </a:moveTo>
                      <a:cubicBezTo>
                        <a:pt x="31906" y="3"/>
                        <a:pt x="32496" y="32"/>
                        <a:pt x="33040" y="89"/>
                      </a:cubicBezTo>
                      <a:cubicBezTo>
                        <a:pt x="33585" y="145"/>
                        <a:pt x="34139" y="211"/>
                        <a:pt x="34701" y="285"/>
                      </a:cubicBezTo>
                      <a:lnTo>
                        <a:pt x="34701" y="12126"/>
                      </a:lnTo>
                      <a:cubicBezTo>
                        <a:pt x="34067" y="11989"/>
                        <a:pt x="33406" y="11906"/>
                        <a:pt x="32719" y="11876"/>
                      </a:cubicBezTo>
                      <a:cubicBezTo>
                        <a:pt x="32031" y="11846"/>
                        <a:pt x="31263" y="11835"/>
                        <a:pt x="30415" y="11841"/>
                      </a:cubicBezTo>
                      <a:cubicBezTo>
                        <a:pt x="25944" y="11918"/>
                        <a:pt x="22241" y="13406"/>
                        <a:pt x="19307" y="16305"/>
                      </a:cubicBezTo>
                      <a:cubicBezTo>
                        <a:pt x="16372" y="19205"/>
                        <a:pt x="14455" y="23050"/>
                        <a:pt x="13556" y="27843"/>
                      </a:cubicBezTo>
                      <a:cubicBezTo>
                        <a:pt x="13413" y="28712"/>
                        <a:pt x="13306" y="29652"/>
                        <a:pt x="13234" y="30664"/>
                      </a:cubicBezTo>
                      <a:cubicBezTo>
                        <a:pt x="13163" y="31676"/>
                        <a:pt x="13127" y="32688"/>
                        <a:pt x="13127" y="33700"/>
                      </a:cubicBezTo>
                      <a:lnTo>
                        <a:pt x="13127" y="70562"/>
                      </a:lnTo>
                      <a:lnTo>
                        <a:pt x="572" y="70562"/>
                      </a:lnTo>
                      <a:lnTo>
                        <a:pt x="572" y="22997"/>
                      </a:lnTo>
                      <a:cubicBezTo>
                        <a:pt x="575" y="18938"/>
                        <a:pt x="533" y="15129"/>
                        <a:pt x="447" y="11570"/>
                      </a:cubicBezTo>
                      <a:cubicBezTo>
                        <a:pt x="361" y="8011"/>
                        <a:pt x="212" y="4630"/>
                        <a:pt x="0" y="1428"/>
                      </a:cubicBezTo>
                      <a:lnTo>
                        <a:pt x="10987" y="1428"/>
                      </a:lnTo>
                      <a:lnTo>
                        <a:pt x="11558" y="15127"/>
                      </a:lnTo>
                      <a:lnTo>
                        <a:pt x="11986" y="15127"/>
                      </a:lnTo>
                      <a:cubicBezTo>
                        <a:pt x="13637" y="10437"/>
                        <a:pt x="16190" y="6756"/>
                        <a:pt x="19646" y="4084"/>
                      </a:cubicBezTo>
                      <a:cubicBezTo>
                        <a:pt x="23102" y="1412"/>
                        <a:pt x="26977" y="50"/>
                        <a:pt x="312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1" name="Freeform: Shape 250">
                  <a:extLst>
                    <a:ext uri="{FF2B5EF4-FFF2-40B4-BE49-F238E27FC236}">
                      <a16:creationId xmlns:a16="http://schemas.microsoft.com/office/drawing/2014/main" id="{2D4458B2-1AF9-4767-8B7D-9415387E9062}"/>
                    </a:ext>
                  </a:extLst>
                </p:cNvPr>
                <p:cNvSpPr/>
                <p:nvPr/>
              </p:nvSpPr>
              <p:spPr>
                <a:xfrm>
                  <a:off x="5933981" y="1070747"/>
                  <a:ext cx="45131" cy="72134"/>
                </a:xfrm>
                <a:custGeom>
                  <a:avLst/>
                  <a:gdLst/>
                  <a:ahLst/>
                  <a:cxnLst/>
                  <a:rect l="l" t="t" r="r" b="b"/>
                  <a:pathLst>
                    <a:path w="45131" h="72134">
                      <a:moveTo>
                        <a:pt x="25711" y="0"/>
                      </a:moveTo>
                      <a:cubicBezTo>
                        <a:pt x="29247" y="26"/>
                        <a:pt x="32468" y="436"/>
                        <a:pt x="35374" y="1230"/>
                      </a:cubicBezTo>
                      <a:cubicBezTo>
                        <a:pt x="38279" y="2023"/>
                        <a:pt x="40676" y="3039"/>
                        <a:pt x="42563" y="4278"/>
                      </a:cubicBezTo>
                      <a:lnTo>
                        <a:pt x="39567" y="13413"/>
                      </a:lnTo>
                      <a:cubicBezTo>
                        <a:pt x="38194" y="12490"/>
                        <a:pt x="36303" y="11585"/>
                        <a:pt x="33893" y="10698"/>
                      </a:cubicBezTo>
                      <a:cubicBezTo>
                        <a:pt x="31483" y="9811"/>
                        <a:pt x="28660" y="9334"/>
                        <a:pt x="25425" y="9269"/>
                      </a:cubicBezTo>
                      <a:cubicBezTo>
                        <a:pt x="21695" y="9340"/>
                        <a:pt x="18858" y="10269"/>
                        <a:pt x="16916" y="12056"/>
                      </a:cubicBezTo>
                      <a:cubicBezTo>
                        <a:pt x="14973" y="13842"/>
                        <a:pt x="13996" y="16058"/>
                        <a:pt x="13984" y="18702"/>
                      </a:cubicBezTo>
                      <a:cubicBezTo>
                        <a:pt x="13963" y="21474"/>
                        <a:pt x="15006" y="23719"/>
                        <a:pt x="17112" y="25437"/>
                      </a:cubicBezTo>
                      <a:cubicBezTo>
                        <a:pt x="19219" y="27155"/>
                        <a:pt x="22514" y="28864"/>
                        <a:pt x="26998" y="30564"/>
                      </a:cubicBezTo>
                      <a:cubicBezTo>
                        <a:pt x="32940" y="32723"/>
                        <a:pt x="37444" y="35444"/>
                        <a:pt x="40510" y="38729"/>
                      </a:cubicBezTo>
                      <a:cubicBezTo>
                        <a:pt x="43576" y="42013"/>
                        <a:pt x="45116" y="46199"/>
                        <a:pt x="45131" y="51288"/>
                      </a:cubicBezTo>
                      <a:cubicBezTo>
                        <a:pt x="45069" y="57533"/>
                        <a:pt x="42803" y="62544"/>
                        <a:pt x="38332" y="66319"/>
                      </a:cubicBezTo>
                      <a:cubicBezTo>
                        <a:pt x="33862" y="70095"/>
                        <a:pt x="27557" y="72033"/>
                        <a:pt x="19418" y="72134"/>
                      </a:cubicBezTo>
                      <a:cubicBezTo>
                        <a:pt x="15599" y="72110"/>
                        <a:pt x="12022" y="71658"/>
                        <a:pt x="8689" y="70779"/>
                      </a:cubicBezTo>
                      <a:cubicBezTo>
                        <a:pt x="5355" y="69900"/>
                        <a:pt x="2459" y="68735"/>
                        <a:pt x="0" y="67285"/>
                      </a:cubicBezTo>
                      <a:lnTo>
                        <a:pt x="2999" y="57862"/>
                      </a:lnTo>
                      <a:cubicBezTo>
                        <a:pt x="4987" y="59065"/>
                        <a:pt x="7466" y="60161"/>
                        <a:pt x="10437" y="61150"/>
                      </a:cubicBezTo>
                      <a:cubicBezTo>
                        <a:pt x="13408" y="62138"/>
                        <a:pt x="16497" y="62662"/>
                        <a:pt x="19704" y="62722"/>
                      </a:cubicBezTo>
                      <a:cubicBezTo>
                        <a:pt x="24200" y="62659"/>
                        <a:pt x="27543" y="61677"/>
                        <a:pt x="29733" y="59774"/>
                      </a:cubicBezTo>
                      <a:cubicBezTo>
                        <a:pt x="31923" y="57871"/>
                        <a:pt x="33013" y="55424"/>
                        <a:pt x="33004" y="52431"/>
                      </a:cubicBezTo>
                      <a:cubicBezTo>
                        <a:pt x="33046" y="49496"/>
                        <a:pt x="32069" y="47078"/>
                        <a:pt x="30073" y="45178"/>
                      </a:cubicBezTo>
                      <a:cubicBezTo>
                        <a:pt x="28076" y="43278"/>
                        <a:pt x="24811" y="41504"/>
                        <a:pt x="20276" y="39854"/>
                      </a:cubicBezTo>
                      <a:cubicBezTo>
                        <a:pt x="14010" y="37556"/>
                        <a:pt x="9369" y="34757"/>
                        <a:pt x="6353" y="31457"/>
                      </a:cubicBezTo>
                      <a:cubicBezTo>
                        <a:pt x="3338" y="28158"/>
                        <a:pt x="1839" y="24430"/>
                        <a:pt x="1858" y="20274"/>
                      </a:cubicBezTo>
                      <a:cubicBezTo>
                        <a:pt x="1931" y="14552"/>
                        <a:pt x="4066" y="9779"/>
                        <a:pt x="8263" y="5956"/>
                      </a:cubicBezTo>
                      <a:cubicBezTo>
                        <a:pt x="12460" y="2133"/>
                        <a:pt x="18276" y="148"/>
                        <a:pt x="257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2" name="Freeform: Shape 251">
                  <a:extLst>
                    <a:ext uri="{FF2B5EF4-FFF2-40B4-BE49-F238E27FC236}">
                      <a16:creationId xmlns:a16="http://schemas.microsoft.com/office/drawing/2014/main" id="{23B24889-10F7-41C1-9861-C89928A5A7FA}"/>
                    </a:ext>
                  </a:extLst>
                </p:cNvPr>
                <p:cNvSpPr/>
                <p:nvPr/>
              </p:nvSpPr>
              <p:spPr>
                <a:xfrm>
                  <a:off x="6009467" y="1070747"/>
                  <a:ext cx="54989" cy="72134"/>
                </a:xfrm>
                <a:custGeom>
                  <a:avLst/>
                  <a:gdLst/>
                  <a:ahLst/>
                  <a:cxnLst/>
                  <a:rect l="l" t="t" r="r" b="b"/>
                  <a:pathLst>
                    <a:path w="54989" h="72134">
                      <a:moveTo>
                        <a:pt x="27709" y="0"/>
                      </a:moveTo>
                      <a:cubicBezTo>
                        <a:pt x="34690" y="93"/>
                        <a:pt x="40093" y="1508"/>
                        <a:pt x="43919" y="4246"/>
                      </a:cubicBezTo>
                      <a:cubicBezTo>
                        <a:pt x="47746" y="6984"/>
                        <a:pt x="50397" y="10484"/>
                        <a:pt x="51874" y="14746"/>
                      </a:cubicBezTo>
                      <a:cubicBezTo>
                        <a:pt x="53351" y="19009"/>
                        <a:pt x="54056" y="23474"/>
                        <a:pt x="53989" y="28143"/>
                      </a:cubicBezTo>
                      <a:lnTo>
                        <a:pt x="53989" y="53989"/>
                      </a:lnTo>
                      <a:cubicBezTo>
                        <a:pt x="53986" y="57010"/>
                        <a:pt x="54063" y="59933"/>
                        <a:pt x="54221" y="62758"/>
                      </a:cubicBezTo>
                      <a:cubicBezTo>
                        <a:pt x="54379" y="65582"/>
                        <a:pt x="54635" y="68184"/>
                        <a:pt x="54989" y="70562"/>
                      </a:cubicBezTo>
                      <a:lnTo>
                        <a:pt x="43717" y="70562"/>
                      </a:lnTo>
                      <a:lnTo>
                        <a:pt x="42718" y="61864"/>
                      </a:lnTo>
                      <a:lnTo>
                        <a:pt x="42290" y="61864"/>
                      </a:lnTo>
                      <a:cubicBezTo>
                        <a:pt x="40337" y="64664"/>
                        <a:pt x="37561" y="67053"/>
                        <a:pt x="33963" y="69032"/>
                      </a:cubicBezTo>
                      <a:cubicBezTo>
                        <a:pt x="30366" y="71011"/>
                        <a:pt x="26089" y="72045"/>
                        <a:pt x="21132" y="72134"/>
                      </a:cubicBezTo>
                      <a:cubicBezTo>
                        <a:pt x="14127" y="71932"/>
                        <a:pt x="8855" y="69875"/>
                        <a:pt x="5316" y="65962"/>
                      </a:cubicBezTo>
                      <a:cubicBezTo>
                        <a:pt x="1778" y="62050"/>
                        <a:pt x="5" y="57491"/>
                        <a:pt x="0" y="52285"/>
                      </a:cubicBezTo>
                      <a:cubicBezTo>
                        <a:pt x="61" y="43887"/>
                        <a:pt x="3649" y="37493"/>
                        <a:pt x="10763" y="33104"/>
                      </a:cubicBezTo>
                      <a:cubicBezTo>
                        <a:pt x="17877" y="28714"/>
                        <a:pt x="28148" y="26538"/>
                        <a:pt x="41576" y="26574"/>
                      </a:cubicBezTo>
                      <a:lnTo>
                        <a:pt x="41576" y="25144"/>
                      </a:lnTo>
                      <a:cubicBezTo>
                        <a:pt x="41644" y="23190"/>
                        <a:pt x="41334" y="20981"/>
                        <a:pt x="40644" y="18518"/>
                      </a:cubicBezTo>
                      <a:cubicBezTo>
                        <a:pt x="39955" y="16055"/>
                        <a:pt x="38480" y="13909"/>
                        <a:pt x="36218" y="12082"/>
                      </a:cubicBezTo>
                      <a:cubicBezTo>
                        <a:pt x="33956" y="10254"/>
                        <a:pt x="30500" y="9317"/>
                        <a:pt x="25850" y="9269"/>
                      </a:cubicBezTo>
                      <a:cubicBezTo>
                        <a:pt x="22520" y="9278"/>
                        <a:pt x="19280" y="9725"/>
                        <a:pt x="16130" y="10610"/>
                      </a:cubicBezTo>
                      <a:cubicBezTo>
                        <a:pt x="12980" y="11494"/>
                        <a:pt x="10171" y="12764"/>
                        <a:pt x="7704" y="14418"/>
                      </a:cubicBezTo>
                      <a:lnTo>
                        <a:pt x="4851" y="5989"/>
                      </a:lnTo>
                      <a:cubicBezTo>
                        <a:pt x="7755" y="4180"/>
                        <a:pt x="11188" y="2736"/>
                        <a:pt x="15150" y="1657"/>
                      </a:cubicBezTo>
                      <a:cubicBezTo>
                        <a:pt x="19111" y="579"/>
                        <a:pt x="23298" y="26"/>
                        <a:pt x="27709" y="0"/>
                      </a:cubicBezTo>
                      <a:close/>
                      <a:moveTo>
                        <a:pt x="41862" y="35272"/>
                      </a:moveTo>
                      <a:cubicBezTo>
                        <a:pt x="37180" y="35126"/>
                        <a:pt x="32614" y="35435"/>
                        <a:pt x="28164" y="36199"/>
                      </a:cubicBezTo>
                      <a:cubicBezTo>
                        <a:pt x="23715" y="36963"/>
                        <a:pt x="20028" y="38490"/>
                        <a:pt x="17103" y="40779"/>
                      </a:cubicBezTo>
                      <a:cubicBezTo>
                        <a:pt x="14179" y="43068"/>
                        <a:pt x="12663" y="46427"/>
                        <a:pt x="12555" y="50856"/>
                      </a:cubicBezTo>
                      <a:cubicBezTo>
                        <a:pt x="12650" y="54984"/>
                        <a:pt x="13818" y="58022"/>
                        <a:pt x="16058" y="59970"/>
                      </a:cubicBezTo>
                      <a:cubicBezTo>
                        <a:pt x="18297" y="61918"/>
                        <a:pt x="21037" y="62883"/>
                        <a:pt x="24278" y="62865"/>
                      </a:cubicBezTo>
                      <a:cubicBezTo>
                        <a:pt x="28865" y="62749"/>
                        <a:pt x="32593" y="61551"/>
                        <a:pt x="35465" y="59273"/>
                      </a:cubicBezTo>
                      <a:cubicBezTo>
                        <a:pt x="38336" y="56994"/>
                        <a:pt x="40278" y="54331"/>
                        <a:pt x="41290" y="51284"/>
                      </a:cubicBezTo>
                      <a:cubicBezTo>
                        <a:pt x="41502" y="50564"/>
                        <a:pt x="41651" y="49861"/>
                        <a:pt x="41737" y="49175"/>
                      </a:cubicBezTo>
                      <a:cubicBezTo>
                        <a:pt x="41823" y="48489"/>
                        <a:pt x="41865" y="47855"/>
                        <a:pt x="41862" y="47274"/>
                      </a:cubicBezTo>
                      <a:lnTo>
                        <a:pt x="41862" y="352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3" name="Freeform: Shape 252">
                  <a:extLst>
                    <a:ext uri="{FF2B5EF4-FFF2-40B4-BE49-F238E27FC236}">
                      <a16:creationId xmlns:a16="http://schemas.microsoft.com/office/drawing/2014/main" id="{43F06679-389F-433A-B632-C88305FE2CC5}"/>
                    </a:ext>
                  </a:extLst>
                </p:cNvPr>
                <p:cNvSpPr/>
                <p:nvPr/>
              </p:nvSpPr>
              <p:spPr>
                <a:xfrm>
                  <a:off x="6081000" y="1070741"/>
                  <a:ext cx="59418" cy="70568"/>
                </a:xfrm>
                <a:custGeom>
                  <a:avLst/>
                  <a:gdLst/>
                  <a:ahLst/>
                  <a:cxnLst/>
                  <a:rect l="l" t="t" r="r" b="b"/>
                  <a:pathLst>
                    <a:path w="59418" h="70568">
                      <a:moveTo>
                        <a:pt x="34998" y="6"/>
                      </a:moveTo>
                      <a:cubicBezTo>
                        <a:pt x="38314" y="-70"/>
                        <a:pt x="41844" y="716"/>
                        <a:pt x="45585" y="2363"/>
                      </a:cubicBezTo>
                      <a:cubicBezTo>
                        <a:pt x="49327" y="4010"/>
                        <a:pt x="52537" y="6975"/>
                        <a:pt x="55215" y="11257"/>
                      </a:cubicBezTo>
                      <a:cubicBezTo>
                        <a:pt x="57893" y="15538"/>
                        <a:pt x="59294" y="21593"/>
                        <a:pt x="59418" y="29420"/>
                      </a:cubicBezTo>
                      <a:lnTo>
                        <a:pt x="59418" y="70568"/>
                      </a:lnTo>
                      <a:lnTo>
                        <a:pt x="46862" y="70568"/>
                      </a:lnTo>
                      <a:lnTo>
                        <a:pt x="46862" y="30706"/>
                      </a:lnTo>
                      <a:cubicBezTo>
                        <a:pt x="46937" y="24979"/>
                        <a:pt x="45752" y="20181"/>
                        <a:pt x="43307" y="16311"/>
                      </a:cubicBezTo>
                      <a:cubicBezTo>
                        <a:pt x="40862" y="12442"/>
                        <a:pt x="36710" y="10430"/>
                        <a:pt x="30852" y="10275"/>
                      </a:cubicBezTo>
                      <a:cubicBezTo>
                        <a:pt x="26727" y="10373"/>
                        <a:pt x="23183" y="11641"/>
                        <a:pt x="20220" y="14079"/>
                      </a:cubicBezTo>
                      <a:cubicBezTo>
                        <a:pt x="17257" y="16517"/>
                        <a:pt x="15178" y="19535"/>
                        <a:pt x="13984" y="23134"/>
                      </a:cubicBezTo>
                      <a:cubicBezTo>
                        <a:pt x="13698" y="23931"/>
                        <a:pt x="13483" y="24836"/>
                        <a:pt x="13341" y="25848"/>
                      </a:cubicBezTo>
                      <a:cubicBezTo>
                        <a:pt x="13198" y="26860"/>
                        <a:pt x="13126" y="27908"/>
                        <a:pt x="13126" y="28992"/>
                      </a:cubicBezTo>
                      <a:lnTo>
                        <a:pt x="13126" y="70568"/>
                      </a:lnTo>
                      <a:lnTo>
                        <a:pt x="571" y="70568"/>
                      </a:lnTo>
                      <a:lnTo>
                        <a:pt x="571" y="20146"/>
                      </a:lnTo>
                      <a:cubicBezTo>
                        <a:pt x="574" y="16537"/>
                        <a:pt x="532" y="13222"/>
                        <a:pt x="446" y="10201"/>
                      </a:cubicBezTo>
                      <a:cubicBezTo>
                        <a:pt x="360" y="7181"/>
                        <a:pt x="211" y="4259"/>
                        <a:pt x="0" y="1434"/>
                      </a:cubicBezTo>
                      <a:lnTo>
                        <a:pt x="11129" y="1434"/>
                      </a:lnTo>
                      <a:lnTo>
                        <a:pt x="11842" y="12847"/>
                      </a:lnTo>
                      <a:lnTo>
                        <a:pt x="12127" y="12847"/>
                      </a:lnTo>
                      <a:cubicBezTo>
                        <a:pt x="13866" y="9502"/>
                        <a:pt x="16676" y="6559"/>
                        <a:pt x="20560" y="4018"/>
                      </a:cubicBezTo>
                      <a:cubicBezTo>
                        <a:pt x="24443" y="1477"/>
                        <a:pt x="29256" y="139"/>
                        <a:pt x="34998"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4" name="Freeform: Shape 253">
                  <a:extLst>
                    <a:ext uri="{FF2B5EF4-FFF2-40B4-BE49-F238E27FC236}">
                      <a16:creationId xmlns:a16="http://schemas.microsoft.com/office/drawing/2014/main" id="{7E77B503-D482-4A74-A434-47C10407CD71}"/>
                    </a:ext>
                  </a:extLst>
                </p:cNvPr>
                <p:cNvSpPr/>
                <p:nvPr/>
              </p:nvSpPr>
              <p:spPr>
                <a:xfrm>
                  <a:off x="6248020" y="1070747"/>
                  <a:ext cx="67562" cy="72134"/>
                </a:xfrm>
                <a:custGeom>
                  <a:avLst/>
                  <a:gdLst/>
                  <a:ahLst/>
                  <a:cxnLst/>
                  <a:rect l="l" t="t" r="r" b="b"/>
                  <a:pathLst>
                    <a:path w="67562" h="72134">
                      <a:moveTo>
                        <a:pt x="34282" y="0"/>
                      </a:moveTo>
                      <a:cubicBezTo>
                        <a:pt x="44361" y="163"/>
                        <a:pt x="52391" y="3440"/>
                        <a:pt x="58373" y="9833"/>
                      </a:cubicBezTo>
                      <a:cubicBezTo>
                        <a:pt x="64354" y="16226"/>
                        <a:pt x="67417" y="24756"/>
                        <a:pt x="67562" y="35424"/>
                      </a:cubicBezTo>
                      <a:cubicBezTo>
                        <a:pt x="67444" y="43931"/>
                        <a:pt x="65698" y="50893"/>
                        <a:pt x="62322" y="56311"/>
                      </a:cubicBezTo>
                      <a:cubicBezTo>
                        <a:pt x="58947" y="61729"/>
                        <a:pt x="54650" y="65726"/>
                        <a:pt x="49432" y="68301"/>
                      </a:cubicBezTo>
                      <a:cubicBezTo>
                        <a:pt x="44214" y="70877"/>
                        <a:pt x="38783" y="72154"/>
                        <a:pt x="33138" y="72134"/>
                      </a:cubicBezTo>
                      <a:cubicBezTo>
                        <a:pt x="23628" y="72019"/>
                        <a:pt x="15782" y="68824"/>
                        <a:pt x="9601" y="62551"/>
                      </a:cubicBezTo>
                      <a:cubicBezTo>
                        <a:pt x="3420" y="56277"/>
                        <a:pt x="220" y="47616"/>
                        <a:pt x="0" y="36567"/>
                      </a:cubicBezTo>
                      <a:cubicBezTo>
                        <a:pt x="71" y="28871"/>
                        <a:pt x="1626" y="22302"/>
                        <a:pt x="4664" y="16860"/>
                      </a:cubicBezTo>
                      <a:cubicBezTo>
                        <a:pt x="7701" y="11417"/>
                        <a:pt x="11795" y="7253"/>
                        <a:pt x="16945" y="4367"/>
                      </a:cubicBezTo>
                      <a:cubicBezTo>
                        <a:pt x="22095" y="1481"/>
                        <a:pt x="27874" y="25"/>
                        <a:pt x="34282" y="0"/>
                      </a:cubicBezTo>
                      <a:close/>
                      <a:moveTo>
                        <a:pt x="33996" y="9412"/>
                      </a:moveTo>
                      <a:cubicBezTo>
                        <a:pt x="29100" y="9501"/>
                        <a:pt x="25091" y="10847"/>
                        <a:pt x="21968" y="13451"/>
                      </a:cubicBezTo>
                      <a:cubicBezTo>
                        <a:pt x="18845" y="16054"/>
                        <a:pt x="16541" y="19380"/>
                        <a:pt x="15054" y="23429"/>
                      </a:cubicBezTo>
                      <a:cubicBezTo>
                        <a:pt x="13567" y="27477"/>
                        <a:pt x="12830" y="31714"/>
                        <a:pt x="12841" y="36138"/>
                      </a:cubicBezTo>
                      <a:cubicBezTo>
                        <a:pt x="12942" y="43874"/>
                        <a:pt x="14884" y="50198"/>
                        <a:pt x="18666" y="55111"/>
                      </a:cubicBezTo>
                      <a:cubicBezTo>
                        <a:pt x="22448" y="60024"/>
                        <a:pt x="27463" y="62561"/>
                        <a:pt x="33710" y="62722"/>
                      </a:cubicBezTo>
                      <a:cubicBezTo>
                        <a:pt x="39838" y="62576"/>
                        <a:pt x="44841" y="60045"/>
                        <a:pt x="48718" y="55129"/>
                      </a:cubicBezTo>
                      <a:cubicBezTo>
                        <a:pt x="52595" y="50213"/>
                        <a:pt x="54596" y="43788"/>
                        <a:pt x="54722" y="35852"/>
                      </a:cubicBezTo>
                      <a:cubicBezTo>
                        <a:pt x="54741" y="31836"/>
                        <a:pt x="54051" y="27815"/>
                        <a:pt x="52652" y="23789"/>
                      </a:cubicBezTo>
                      <a:cubicBezTo>
                        <a:pt x="51252" y="19762"/>
                        <a:pt x="49027" y="16387"/>
                        <a:pt x="45976" y="13662"/>
                      </a:cubicBezTo>
                      <a:cubicBezTo>
                        <a:pt x="42925" y="10938"/>
                        <a:pt x="38932" y="9521"/>
                        <a:pt x="33996" y="94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5" name="Freeform: Shape 254">
                  <a:extLst>
                    <a:ext uri="{FF2B5EF4-FFF2-40B4-BE49-F238E27FC236}">
                      <a16:creationId xmlns:a16="http://schemas.microsoft.com/office/drawing/2014/main" id="{960A1311-1D0C-4D8A-A511-862EC696E417}"/>
                    </a:ext>
                  </a:extLst>
                </p:cNvPr>
                <p:cNvSpPr/>
                <p:nvPr/>
              </p:nvSpPr>
              <p:spPr>
                <a:xfrm>
                  <a:off x="6448045" y="1070747"/>
                  <a:ext cx="60994" cy="72134"/>
                </a:xfrm>
                <a:custGeom>
                  <a:avLst/>
                  <a:gdLst/>
                  <a:ahLst/>
                  <a:cxnLst/>
                  <a:rect l="l" t="t" r="r" b="b"/>
                  <a:pathLst>
                    <a:path w="60994" h="72134">
                      <a:moveTo>
                        <a:pt x="32425" y="0"/>
                      </a:moveTo>
                      <a:cubicBezTo>
                        <a:pt x="39929" y="165"/>
                        <a:pt x="45763" y="2025"/>
                        <a:pt x="49927" y="5580"/>
                      </a:cubicBezTo>
                      <a:cubicBezTo>
                        <a:pt x="54091" y="9136"/>
                        <a:pt x="56992" y="13398"/>
                        <a:pt x="58632" y="18367"/>
                      </a:cubicBezTo>
                      <a:cubicBezTo>
                        <a:pt x="60272" y="23336"/>
                        <a:pt x="61058" y="28022"/>
                        <a:pt x="60990" y="32426"/>
                      </a:cubicBezTo>
                      <a:cubicBezTo>
                        <a:pt x="60990" y="33704"/>
                        <a:pt x="60955" y="34820"/>
                        <a:pt x="60883" y="35777"/>
                      </a:cubicBezTo>
                      <a:cubicBezTo>
                        <a:pt x="60812" y="36734"/>
                        <a:pt x="60705" y="37565"/>
                        <a:pt x="60562" y="38272"/>
                      </a:cubicBezTo>
                      <a:lnTo>
                        <a:pt x="11984" y="38272"/>
                      </a:lnTo>
                      <a:cubicBezTo>
                        <a:pt x="12303" y="46717"/>
                        <a:pt x="14703" y="52848"/>
                        <a:pt x="19185" y="56663"/>
                      </a:cubicBezTo>
                      <a:cubicBezTo>
                        <a:pt x="23667" y="60479"/>
                        <a:pt x="29176" y="62356"/>
                        <a:pt x="35713" y="62293"/>
                      </a:cubicBezTo>
                      <a:cubicBezTo>
                        <a:pt x="40165" y="62269"/>
                        <a:pt x="43911" y="61924"/>
                        <a:pt x="46949" y="61257"/>
                      </a:cubicBezTo>
                      <a:cubicBezTo>
                        <a:pt x="49988" y="60589"/>
                        <a:pt x="52623" y="59743"/>
                        <a:pt x="54856" y="58719"/>
                      </a:cubicBezTo>
                      <a:lnTo>
                        <a:pt x="57138" y="67713"/>
                      </a:lnTo>
                      <a:cubicBezTo>
                        <a:pt x="54927" y="68770"/>
                        <a:pt x="51893" y="69757"/>
                        <a:pt x="48037" y="70672"/>
                      </a:cubicBezTo>
                      <a:cubicBezTo>
                        <a:pt x="44181" y="71587"/>
                        <a:pt x="39501" y="72074"/>
                        <a:pt x="33998" y="72134"/>
                      </a:cubicBezTo>
                      <a:cubicBezTo>
                        <a:pt x="23263" y="71980"/>
                        <a:pt x="14934" y="68755"/>
                        <a:pt x="9012" y="62460"/>
                      </a:cubicBezTo>
                      <a:cubicBezTo>
                        <a:pt x="3090" y="56164"/>
                        <a:pt x="86" y="47722"/>
                        <a:pt x="0" y="37132"/>
                      </a:cubicBezTo>
                      <a:cubicBezTo>
                        <a:pt x="28" y="30108"/>
                        <a:pt x="1336" y="23809"/>
                        <a:pt x="3928" y="18236"/>
                      </a:cubicBezTo>
                      <a:cubicBezTo>
                        <a:pt x="6519" y="12662"/>
                        <a:pt x="10230" y="8248"/>
                        <a:pt x="15061" y="4992"/>
                      </a:cubicBezTo>
                      <a:cubicBezTo>
                        <a:pt x="19891" y="1736"/>
                        <a:pt x="25680" y="72"/>
                        <a:pt x="32425" y="0"/>
                      </a:cubicBezTo>
                      <a:close/>
                      <a:moveTo>
                        <a:pt x="31424" y="8983"/>
                      </a:moveTo>
                      <a:cubicBezTo>
                        <a:pt x="27155" y="9072"/>
                        <a:pt x="23655" y="10181"/>
                        <a:pt x="20926" y="12309"/>
                      </a:cubicBezTo>
                      <a:cubicBezTo>
                        <a:pt x="18197" y="14437"/>
                        <a:pt x="16127" y="17050"/>
                        <a:pt x="14716" y="20148"/>
                      </a:cubicBezTo>
                      <a:cubicBezTo>
                        <a:pt x="13305" y="23245"/>
                        <a:pt x="12442" y="26292"/>
                        <a:pt x="12127" y="29289"/>
                      </a:cubicBezTo>
                      <a:lnTo>
                        <a:pt x="48864" y="29289"/>
                      </a:lnTo>
                      <a:cubicBezTo>
                        <a:pt x="48955" y="26562"/>
                        <a:pt x="48518" y="23642"/>
                        <a:pt x="47551" y="20529"/>
                      </a:cubicBezTo>
                      <a:cubicBezTo>
                        <a:pt x="46583" y="17416"/>
                        <a:pt x="44822" y="14739"/>
                        <a:pt x="42267" y="12500"/>
                      </a:cubicBezTo>
                      <a:cubicBezTo>
                        <a:pt x="39712" y="10260"/>
                        <a:pt x="36097" y="9088"/>
                        <a:pt x="31424"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6" name="Freeform: Shape 255">
                  <a:extLst>
                    <a:ext uri="{FF2B5EF4-FFF2-40B4-BE49-F238E27FC236}">
                      <a16:creationId xmlns:a16="http://schemas.microsoft.com/office/drawing/2014/main" id="{EBF2D2C8-7ED9-4144-B4E9-C19B66965342}"/>
                    </a:ext>
                  </a:extLst>
                </p:cNvPr>
                <p:cNvSpPr/>
                <p:nvPr/>
              </p:nvSpPr>
              <p:spPr>
                <a:xfrm>
                  <a:off x="6528675" y="1070747"/>
                  <a:ext cx="34700" cy="70562"/>
                </a:xfrm>
                <a:custGeom>
                  <a:avLst/>
                  <a:gdLst/>
                  <a:ahLst/>
                  <a:cxnLst/>
                  <a:rect l="l" t="t" r="r" b="b"/>
                  <a:pathLst>
                    <a:path w="34700" h="70562">
                      <a:moveTo>
                        <a:pt x="31271" y="0"/>
                      </a:moveTo>
                      <a:cubicBezTo>
                        <a:pt x="31905" y="3"/>
                        <a:pt x="32495" y="32"/>
                        <a:pt x="33039" y="89"/>
                      </a:cubicBezTo>
                      <a:cubicBezTo>
                        <a:pt x="33584" y="145"/>
                        <a:pt x="34138" y="211"/>
                        <a:pt x="34700" y="285"/>
                      </a:cubicBezTo>
                      <a:lnTo>
                        <a:pt x="34700" y="12126"/>
                      </a:lnTo>
                      <a:cubicBezTo>
                        <a:pt x="34066" y="11989"/>
                        <a:pt x="33406" y="11906"/>
                        <a:pt x="32718" y="11876"/>
                      </a:cubicBezTo>
                      <a:cubicBezTo>
                        <a:pt x="32030" y="11846"/>
                        <a:pt x="31262" y="11835"/>
                        <a:pt x="30414" y="11841"/>
                      </a:cubicBezTo>
                      <a:cubicBezTo>
                        <a:pt x="25943" y="11918"/>
                        <a:pt x="22240" y="13406"/>
                        <a:pt x="19306" y="16305"/>
                      </a:cubicBezTo>
                      <a:cubicBezTo>
                        <a:pt x="16371" y="19205"/>
                        <a:pt x="14454" y="23050"/>
                        <a:pt x="13555" y="27843"/>
                      </a:cubicBezTo>
                      <a:cubicBezTo>
                        <a:pt x="13412" y="28712"/>
                        <a:pt x="13305" y="29652"/>
                        <a:pt x="13233" y="30664"/>
                      </a:cubicBezTo>
                      <a:cubicBezTo>
                        <a:pt x="13162" y="31676"/>
                        <a:pt x="13126" y="32688"/>
                        <a:pt x="13126" y="33700"/>
                      </a:cubicBezTo>
                      <a:lnTo>
                        <a:pt x="13126" y="70562"/>
                      </a:lnTo>
                      <a:lnTo>
                        <a:pt x="571" y="70562"/>
                      </a:lnTo>
                      <a:lnTo>
                        <a:pt x="571" y="22997"/>
                      </a:lnTo>
                      <a:cubicBezTo>
                        <a:pt x="574" y="18938"/>
                        <a:pt x="532" y="15129"/>
                        <a:pt x="446" y="11570"/>
                      </a:cubicBezTo>
                      <a:cubicBezTo>
                        <a:pt x="360" y="8011"/>
                        <a:pt x="211" y="4630"/>
                        <a:pt x="0" y="1428"/>
                      </a:cubicBezTo>
                      <a:lnTo>
                        <a:pt x="10986" y="1428"/>
                      </a:lnTo>
                      <a:lnTo>
                        <a:pt x="11557" y="15127"/>
                      </a:lnTo>
                      <a:lnTo>
                        <a:pt x="11985" y="15127"/>
                      </a:lnTo>
                      <a:cubicBezTo>
                        <a:pt x="13636" y="10437"/>
                        <a:pt x="16189" y="6756"/>
                        <a:pt x="19645" y="4084"/>
                      </a:cubicBezTo>
                      <a:cubicBezTo>
                        <a:pt x="23101" y="1412"/>
                        <a:pt x="26976" y="50"/>
                        <a:pt x="312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7" name="Freeform: Shape 256">
                  <a:extLst>
                    <a:ext uri="{FF2B5EF4-FFF2-40B4-BE49-F238E27FC236}">
                      <a16:creationId xmlns:a16="http://schemas.microsoft.com/office/drawing/2014/main" id="{0F7FDA3C-F240-4B10-A8AC-216FB66F244D}"/>
                    </a:ext>
                  </a:extLst>
                </p:cNvPr>
                <p:cNvSpPr/>
                <p:nvPr/>
              </p:nvSpPr>
              <p:spPr>
                <a:xfrm>
                  <a:off x="5433442" y="1072175"/>
                  <a:ext cx="58847" cy="70710"/>
                </a:xfrm>
                <a:custGeom>
                  <a:avLst/>
                  <a:gdLst/>
                  <a:ahLst/>
                  <a:cxnLst/>
                  <a:rect l="l" t="t" r="r" b="b"/>
                  <a:pathLst>
                    <a:path w="58847" h="70710">
                      <a:moveTo>
                        <a:pt x="0" y="0"/>
                      </a:moveTo>
                      <a:lnTo>
                        <a:pt x="12556" y="0"/>
                      </a:lnTo>
                      <a:lnTo>
                        <a:pt x="12556" y="38148"/>
                      </a:lnTo>
                      <a:cubicBezTo>
                        <a:pt x="12493" y="44822"/>
                        <a:pt x="13654" y="50156"/>
                        <a:pt x="16040" y="54150"/>
                      </a:cubicBezTo>
                      <a:cubicBezTo>
                        <a:pt x="18425" y="58145"/>
                        <a:pt x="22410" y="60193"/>
                        <a:pt x="27994" y="60294"/>
                      </a:cubicBezTo>
                      <a:cubicBezTo>
                        <a:pt x="32232" y="60169"/>
                        <a:pt x="35764" y="58954"/>
                        <a:pt x="38591" y="56650"/>
                      </a:cubicBezTo>
                      <a:cubicBezTo>
                        <a:pt x="41417" y="54347"/>
                        <a:pt x="43412" y="51703"/>
                        <a:pt x="44577" y="48721"/>
                      </a:cubicBezTo>
                      <a:cubicBezTo>
                        <a:pt x="44937" y="47855"/>
                        <a:pt x="45217" y="46872"/>
                        <a:pt x="45417" y="45774"/>
                      </a:cubicBezTo>
                      <a:cubicBezTo>
                        <a:pt x="45616" y="44676"/>
                        <a:pt x="45717" y="43515"/>
                        <a:pt x="45720" y="42291"/>
                      </a:cubicBezTo>
                      <a:lnTo>
                        <a:pt x="45720" y="0"/>
                      </a:lnTo>
                      <a:lnTo>
                        <a:pt x="58276" y="0"/>
                      </a:lnTo>
                      <a:lnTo>
                        <a:pt x="58276" y="50137"/>
                      </a:lnTo>
                      <a:cubicBezTo>
                        <a:pt x="58252" y="57398"/>
                        <a:pt x="58442" y="63730"/>
                        <a:pt x="58847" y="69134"/>
                      </a:cubicBezTo>
                      <a:lnTo>
                        <a:pt x="47718" y="69134"/>
                      </a:lnTo>
                      <a:lnTo>
                        <a:pt x="47004" y="57865"/>
                      </a:lnTo>
                      <a:lnTo>
                        <a:pt x="46719" y="57865"/>
                      </a:lnTo>
                      <a:cubicBezTo>
                        <a:pt x="45159" y="60835"/>
                        <a:pt x="42492" y="63671"/>
                        <a:pt x="38715" y="66373"/>
                      </a:cubicBezTo>
                      <a:cubicBezTo>
                        <a:pt x="34939" y="69074"/>
                        <a:pt x="29984" y="70519"/>
                        <a:pt x="23849" y="70706"/>
                      </a:cubicBezTo>
                      <a:cubicBezTo>
                        <a:pt x="20134" y="70779"/>
                        <a:pt x="16464" y="69951"/>
                        <a:pt x="12837" y="68222"/>
                      </a:cubicBezTo>
                      <a:cubicBezTo>
                        <a:pt x="9211" y="66492"/>
                        <a:pt x="6188" y="63422"/>
                        <a:pt x="3769" y="59011"/>
                      </a:cubicBezTo>
                      <a:cubicBezTo>
                        <a:pt x="1350" y="54599"/>
                        <a:pt x="94" y="48407"/>
                        <a:pt x="0" y="40434"/>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8" name="Freeform: Shape 257">
                  <a:extLst>
                    <a:ext uri="{FF2B5EF4-FFF2-40B4-BE49-F238E27FC236}">
                      <a16:creationId xmlns:a16="http://schemas.microsoft.com/office/drawing/2014/main" id="{9417B072-4191-4759-A41A-1C1818537BDC}"/>
                    </a:ext>
                  </a:extLst>
                </p:cNvPr>
                <p:cNvSpPr/>
                <p:nvPr/>
              </p:nvSpPr>
              <p:spPr>
                <a:xfrm>
                  <a:off x="5738671" y="1220862"/>
                  <a:ext cx="58847" cy="101423"/>
                </a:xfrm>
                <a:custGeom>
                  <a:avLst/>
                  <a:gdLst/>
                  <a:ahLst/>
                  <a:cxnLst/>
                  <a:rect l="l" t="t" r="r" b="b"/>
                  <a:pathLst>
                    <a:path w="58847" h="101423">
                      <a:moveTo>
                        <a:pt x="0" y="0"/>
                      </a:moveTo>
                      <a:lnTo>
                        <a:pt x="12555" y="0"/>
                      </a:lnTo>
                      <a:lnTo>
                        <a:pt x="12555" y="43273"/>
                      </a:lnTo>
                      <a:lnTo>
                        <a:pt x="12841" y="43273"/>
                      </a:lnTo>
                      <a:cubicBezTo>
                        <a:pt x="13851" y="41471"/>
                        <a:pt x="15119" y="39794"/>
                        <a:pt x="16647" y="38242"/>
                      </a:cubicBezTo>
                      <a:cubicBezTo>
                        <a:pt x="18175" y="36691"/>
                        <a:pt x="19908" y="35371"/>
                        <a:pt x="21847" y="34284"/>
                      </a:cubicBezTo>
                      <a:cubicBezTo>
                        <a:pt x="23714" y="33205"/>
                        <a:pt x="25734" y="32367"/>
                        <a:pt x="27905" y="31770"/>
                      </a:cubicBezTo>
                      <a:cubicBezTo>
                        <a:pt x="30076" y="31173"/>
                        <a:pt x="32345" y="30870"/>
                        <a:pt x="34713" y="30861"/>
                      </a:cubicBezTo>
                      <a:cubicBezTo>
                        <a:pt x="37936" y="30785"/>
                        <a:pt x="41398" y="31571"/>
                        <a:pt x="45099" y="33218"/>
                      </a:cubicBezTo>
                      <a:cubicBezTo>
                        <a:pt x="48801" y="34865"/>
                        <a:pt x="51986" y="37830"/>
                        <a:pt x="54654" y="42112"/>
                      </a:cubicBezTo>
                      <a:cubicBezTo>
                        <a:pt x="57323" y="46394"/>
                        <a:pt x="58721" y="52448"/>
                        <a:pt x="58847" y="60275"/>
                      </a:cubicBezTo>
                      <a:lnTo>
                        <a:pt x="58847" y="101423"/>
                      </a:lnTo>
                      <a:lnTo>
                        <a:pt x="46291" y="101423"/>
                      </a:lnTo>
                      <a:lnTo>
                        <a:pt x="46291" y="61704"/>
                      </a:lnTo>
                      <a:cubicBezTo>
                        <a:pt x="46366" y="55977"/>
                        <a:pt x="45181" y="51179"/>
                        <a:pt x="42736" y="47309"/>
                      </a:cubicBezTo>
                      <a:cubicBezTo>
                        <a:pt x="40291" y="43440"/>
                        <a:pt x="36139" y="41428"/>
                        <a:pt x="30281" y="41273"/>
                      </a:cubicBezTo>
                      <a:cubicBezTo>
                        <a:pt x="26165" y="41371"/>
                        <a:pt x="22639" y="42603"/>
                        <a:pt x="19703" y="44970"/>
                      </a:cubicBezTo>
                      <a:cubicBezTo>
                        <a:pt x="16766" y="47336"/>
                        <a:pt x="14670" y="50247"/>
                        <a:pt x="13413" y="53703"/>
                      </a:cubicBezTo>
                      <a:cubicBezTo>
                        <a:pt x="13064" y="54623"/>
                        <a:pt x="12832" y="55569"/>
                        <a:pt x="12716" y="56543"/>
                      </a:cubicBezTo>
                      <a:cubicBezTo>
                        <a:pt x="12600" y="57516"/>
                        <a:pt x="12546" y="58570"/>
                        <a:pt x="12555" y="59704"/>
                      </a:cubicBezTo>
                      <a:lnTo>
                        <a:pt x="12555" y="101423"/>
                      </a:lnTo>
                      <a:lnTo>
                        <a:pt x="0" y="10142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9" name="Freeform: Shape 258">
                  <a:extLst>
                    <a:ext uri="{FF2B5EF4-FFF2-40B4-BE49-F238E27FC236}">
                      <a16:creationId xmlns:a16="http://schemas.microsoft.com/office/drawing/2014/main" id="{0BEB5DCD-8429-4B24-A568-8F7D6940025F}"/>
                    </a:ext>
                  </a:extLst>
                </p:cNvPr>
                <p:cNvSpPr/>
                <p:nvPr/>
              </p:nvSpPr>
              <p:spPr>
                <a:xfrm>
                  <a:off x="6204824" y="1220862"/>
                  <a:ext cx="66134" cy="102995"/>
                </a:xfrm>
                <a:custGeom>
                  <a:avLst/>
                  <a:gdLst/>
                  <a:ahLst/>
                  <a:cxnLst/>
                  <a:rect l="l" t="t" r="r" b="b"/>
                  <a:pathLst>
                    <a:path w="66134" h="102995">
                      <a:moveTo>
                        <a:pt x="572" y="0"/>
                      </a:moveTo>
                      <a:lnTo>
                        <a:pt x="12984" y="0"/>
                      </a:lnTo>
                      <a:lnTo>
                        <a:pt x="12984" y="43417"/>
                      </a:lnTo>
                      <a:lnTo>
                        <a:pt x="13270" y="43417"/>
                      </a:lnTo>
                      <a:cubicBezTo>
                        <a:pt x="15495" y="39522"/>
                        <a:pt x="18586" y="36466"/>
                        <a:pt x="22543" y="34249"/>
                      </a:cubicBezTo>
                      <a:cubicBezTo>
                        <a:pt x="26501" y="32032"/>
                        <a:pt x="31271" y="30902"/>
                        <a:pt x="36855" y="30861"/>
                      </a:cubicBezTo>
                      <a:cubicBezTo>
                        <a:pt x="45641" y="31021"/>
                        <a:pt x="52683" y="34269"/>
                        <a:pt x="57980" y="40605"/>
                      </a:cubicBezTo>
                      <a:cubicBezTo>
                        <a:pt x="63277" y="46941"/>
                        <a:pt x="65995" y="55406"/>
                        <a:pt x="66134" y="65999"/>
                      </a:cubicBezTo>
                      <a:cubicBezTo>
                        <a:pt x="66035" y="74240"/>
                        <a:pt x="64488" y="81100"/>
                        <a:pt x="61492" y="86580"/>
                      </a:cubicBezTo>
                      <a:cubicBezTo>
                        <a:pt x="58496" y="92059"/>
                        <a:pt x="54642" y="96165"/>
                        <a:pt x="49930" y="98898"/>
                      </a:cubicBezTo>
                      <a:cubicBezTo>
                        <a:pt x="45219" y="101630"/>
                        <a:pt x="40241" y="102996"/>
                        <a:pt x="34997" y="102995"/>
                      </a:cubicBezTo>
                      <a:cubicBezTo>
                        <a:pt x="29979" y="103022"/>
                        <a:pt x="25506" y="102005"/>
                        <a:pt x="21579" y="99946"/>
                      </a:cubicBezTo>
                      <a:cubicBezTo>
                        <a:pt x="17651" y="97886"/>
                        <a:pt x="14358" y="94622"/>
                        <a:pt x="11700" y="90153"/>
                      </a:cubicBezTo>
                      <a:lnTo>
                        <a:pt x="11415" y="90153"/>
                      </a:lnTo>
                      <a:lnTo>
                        <a:pt x="10702" y="101423"/>
                      </a:lnTo>
                      <a:lnTo>
                        <a:pt x="0" y="101423"/>
                      </a:lnTo>
                      <a:cubicBezTo>
                        <a:pt x="149" y="99000"/>
                        <a:pt x="280" y="96203"/>
                        <a:pt x="393" y="93031"/>
                      </a:cubicBezTo>
                      <a:cubicBezTo>
                        <a:pt x="507" y="89860"/>
                        <a:pt x="566" y="86709"/>
                        <a:pt x="572" y="83578"/>
                      </a:cubicBezTo>
                      <a:lnTo>
                        <a:pt x="572" y="0"/>
                      </a:lnTo>
                      <a:close/>
                      <a:moveTo>
                        <a:pt x="32710" y="40701"/>
                      </a:moveTo>
                      <a:cubicBezTo>
                        <a:pt x="28389" y="40755"/>
                        <a:pt x="24488" y="42148"/>
                        <a:pt x="21007" y="44882"/>
                      </a:cubicBezTo>
                      <a:cubicBezTo>
                        <a:pt x="17526" y="47615"/>
                        <a:pt x="15090" y="51367"/>
                        <a:pt x="13699" y="56137"/>
                      </a:cubicBezTo>
                      <a:cubicBezTo>
                        <a:pt x="13481" y="56920"/>
                        <a:pt x="13309" y="57748"/>
                        <a:pt x="13181" y="58621"/>
                      </a:cubicBezTo>
                      <a:cubicBezTo>
                        <a:pt x="13053" y="59493"/>
                        <a:pt x="12987" y="60428"/>
                        <a:pt x="12984" y="61425"/>
                      </a:cubicBezTo>
                      <a:lnTo>
                        <a:pt x="12984" y="73717"/>
                      </a:lnTo>
                      <a:cubicBezTo>
                        <a:pt x="12981" y="74506"/>
                        <a:pt x="13023" y="75286"/>
                        <a:pt x="13109" y="76057"/>
                      </a:cubicBezTo>
                      <a:cubicBezTo>
                        <a:pt x="13196" y="76828"/>
                        <a:pt x="13345" y="77573"/>
                        <a:pt x="13556" y="78290"/>
                      </a:cubicBezTo>
                      <a:cubicBezTo>
                        <a:pt x="14771" y="82718"/>
                        <a:pt x="17058" y="86261"/>
                        <a:pt x="20417" y="88920"/>
                      </a:cubicBezTo>
                      <a:cubicBezTo>
                        <a:pt x="23776" y="91579"/>
                        <a:pt x="27778" y="92943"/>
                        <a:pt x="32424" y="93011"/>
                      </a:cubicBezTo>
                      <a:cubicBezTo>
                        <a:pt x="39115" y="92895"/>
                        <a:pt x="44279" y="90448"/>
                        <a:pt x="47915" y="85669"/>
                      </a:cubicBezTo>
                      <a:cubicBezTo>
                        <a:pt x="51551" y="80890"/>
                        <a:pt x="53391" y="74476"/>
                        <a:pt x="53436" y="66428"/>
                      </a:cubicBezTo>
                      <a:cubicBezTo>
                        <a:pt x="53421" y="59290"/>
                        <a:pt x="51664" y="53270"/>
                        <a:pt x="48165" y="48366"/>
                      </a:cubicBezTo>
                      <a:cubicBezTo>
                        <a:pt x="44666" y="43462"/>
                        <a:pt x="39514" y="40907"/>
                        <a:pt x="32710" y="407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0" name="Freeform: Shape 259">
                  <a:extLst>
                    <a:ext uri="{FF2B5EF4-FFF2-40B4-BE49-F238E27FC236}">
                      <a16:creationId xmlns:a16="http://schemas.microsoft.com/office/drawing/2014/main" id="{89E28A0B-FDC7-43C9-96C8-092C12B7730C}"/>
                    </a:ext>
                  </a:extLst>
                </p:cNvPr>
                <p:cNvSpPr/>
                <p:nvPr/>
              </p:nvSpPr>
              <p:spPr>
                <a:xfrm>
                  <a:off x="5190745" y="1251722"/>
                  <a:ext cx="64705" cy="100424"/>
                </a:xfrm>
                <a:custGeom>
                  <a:avLst/>
                  <a:gdLst/>
                  <a:ahLst/>
                  <a:cxnLst/>
                  <a:rect l="l" t="t" r="r" b="b"/>
                  <a:pathLst>
                    <a:path w="64705" h="100424">
                      <a:moveTo>
                        <a:pt x="31281" y="0"/>
                      </a:moveTo>
                      <a:cubicBezTo>
                        <a:pt x="37237" y="136"/>
                        <a:pt x="41942" y="1396"/>
                        <a:pt x="45396" y="3780"/>
                      </a:cubicBezTo>
                      <a:cubicBezTo>
                        <a:pt x="48850" y="6163"/>
                        <a:pt x="51339" y="8850"/>
                        <a:pt x="52862" y="11841"/>
                      </a:cubicBezTo>
                      <a:lnTo>
                        <a:pt x="53148" y="11841"/>
                      </a:lnTo>
                      <a:lnTo>
                        <a:pt x="53576" y="1429"/>
                      </a:lnTo>
                      <a:lnTo>
                        <a:pt x="64705" y="1429"/>
                      </a:lnTo>
                      <a:cubicBezTo>
                        <a:pt x="64494" y="3822"/>
                        <a:pt x="64345" y="6536"/>
                        <a:pt x="64258" y="9571"/>
                      </a:cubicBezTo>
                      <a:cubicBezTo>
                        <a:pt x="64172" y="12605"/>
                        <a:pt x="64130" y="16173"/>
                        <a:pt x="64133" y="20274"/>
                      </a:cubicBezTo>
                      <a:lnTo>
                        <a:pt x="64133" y="60436"/>
                      </a:lnTo>
                      <a:cubicBezTo>
                        <a:pt x="64133" y="68369"/>
                        <a:pt x="63313" y="74885"/>
                        <a:pt x="61672" y="79985"/>
                      </a:cubicBezTo>
                      <a:cubicBezTo>
                        <a:pt x="60032" y="85085"/>
                        <a:pt x="57571" y="89141"/>
                        <a:pt x="54289" y="92151"/>
                      </a:cubicBezTo>
                      <a:cubicBezTo>
                        <a:pt x="50780" y="95179"/>
                        <a:pt x="46797" y="97324"/>
                        <a:pt x="42340" y="98587"/>
                      </a:cubicBezTo>
                      <a:cubicBezTo>
                        <a:pt x="37883" y="99850"/>
                        <a:pt x="33434" y="100462"/>
                        <a:pt x="28994" y="100423"/>
                      </a:cubicBezTo>
                      <a:cubicBezTo>
                        <a:pt x="24756" y="100417"/>
                        <a:pt x="20582" y="99930"/>
                        <a:pt x="16471" y="98961"/>
                      </a:cubicBezTo>
                      <a:cubicBezTo>
                        <a:pt x="12360" y="97993"/>
                        <a:pt x="8867" y="96578"/>
                        <a:pt x="5993" y="94718"/>
                      </a:cubicBezTo>
                      <a:lnTo>
                        <a:pt x="9132" y="85005"/>
                      </a:lnTo>
                      <a:cubicBezTo>
                        <a:pt x="11439" y="86552"/>
                        <a:pt x="14320" y="87857"/>
                        <a:pt x="17774" y="88920"/>
                      </a:cubicBezTo>
                      <a:cubicBezTo>
                        <a:pt x="21227" y="89984"/>
                        <a:pt x="25110" y="90538"/>
                        <a:pt x="29422" y="90583"/>
                      </a:cubicBezTo>
                      <a:cubicBezTo>
                        <a:pt x="35980" y="90669"/>
                        <a:pt x="41304" y="88816"/>
                        <a:pt x="45396" y="85025"/>
                      </a:cubicBezTo>
                      <a:cubicBezTo>
                        <a:pt x="49488" y="81233"/>
                        <a:pt x="51596" y="74986"/>
                        <a:pt x="51721" y="66283"/>
                      </a:cubicBezTo>
                      <a:lnTo>
                        <a:pt x="51721" y="58721"/>
                      </a:lnTo>
                      <a:lnTo>
                        <a:pt x="51435" y="58721"/>
                      </a:lnTo>
                      <a:cubicBezTo>
                        <a:pt x="49562" y="62012"/>
                        <a:pt x="46769" y="64740"/>
                        <a:pt x="43055" y="66907"/>
                      </a:cubicBezTo>
                      <a:cubicBezTo>
                        <a:pt x="39342" y="69073"/>
                        <a:pt x="34798" y="70196"/>
                        <a:pt x="29422" y="70276"/>
                      </a:cubicBezTo>
                      <a:cubicBezTo>
                        <a:pt x="20693" y="70069"/>
                        <a:pt x="13645" y="66845"/>
                        <a:pt x="8279" y="60604"/>
                      </a:cubicBezTo>
                      <a:cubicBezTo>
                        <a:pt x="2914" y="54363"/>
                        <a:pt x="154" y="46351"/>
                        <a:pt x="0" y="36567"/>
                      </a:cubicBezTo>
                      <a:cubicBezTo>
                        <a:pt x="90" y="28737"/>
                        <a:pt x="1608" y="22104"/>
                        <a:pt x="4553" y="16669"/>
                      </a:cubicBezTo>
                      <a:cubicBezTo>
                        <a:pt x="7497" y="11234"/>
                        <a:pt x="11332" y="7102"/>
                        <a:pt x="16056" y="4271"/>
                      </a:cubicBezTo>
                      <a:cubicBezTo>
                        <a:pt x="20780" y="1441"/>
                        <a:pt x="25855" y="17"/>
                        <a:pt x="31281" y="0"/>
                      </a:cubicBezTo>
                      <a:close/>
                      <a:moveTo>
                        <a:pt x="33282" y="9697"/>
                      </a:moveTo>
                      <a:cubicBezTo>
                        <a:pt x="27171" y="9787"/>
                        <a:pt x="22240" y="12145"/>
                        <a:pt x="18488" y="16772"/>
                      </a:cubicBezTo>
                      <a:cubicBezTo>
                        <a:pt x="14735" y="21399"/>
                        <a:pt x="12806" y="27760"/>
                        <a:pt x="12698" y="35853"/>
                      </a:cubicBezTo>
                      <a:cubicBezTo>
                        <a:pt x="12710" y="42829"/>
                        <a:pt x="14438" y="48671"/>
                        <a:pt x="17880" y="53379"/>
                      </a:cubicBezTo>
                      <a:cubicBezTo>
                        <a:pt x="21323" y="58086"/>
                        <a:pt x="26409" y="60534"/>
                        <a:pt x="33139" y="60722"/>
                      </a:cubicBezTo>
                      <a:cubicBezTo>
                        <a:pt x="37144" y="60686"/>
                        <a:pt x="40712" y="59542"/>
                        <a:pt x="43842" y="57291"/>
                      </a:cubicBezTo>
                      <a:cubicBezTo>
                        <a:pt x="46971" y="55040"/>
                        <a:pt x="49217" y="51896"/>
                        <a:pt x="50578" y="47858"/>
                      </a:cubicBezTo>
                      <a:cubicBezTo>
                        <a:pt x="50932" y="46775"/>
                        <a:pt x="51188" y="45655"/>
                        <a:pt x="51346" y="44500"/>
                      </a:cubicBezTo>
                      <a:cubicBezTo>
                        <a:pt x="51504" y="43344"/>
                        <a:pt x="51581" y="42225"/>
                        <a:pt x="51578" y="41141"/>
                      </a:cubicBezTo>
                      <a:lnTo>
                        <a:pt x="51578" y="28706"/>
                      </a:lnTo>
                      <a:cubicBezTo>
                        <a:pt x="51584" y="27634"/>
                        <a:pt x="51537" y="26634"/>
                        <a:pt x="51435" y="25705"/>
                      </a:cubicBezTo>
                      <a:cubicBezTo>
                        <a:pt x="51334" y="24776"/>
                        <a:pt x="51143" y="23918"/>
                        <a:pt x="50864" y="23132"/>
                      </a:cubicBezTo>
                      <a:cubicBezTo>
                        <a:pt x="49711" y="19321"/>
                        <a:pt x="47656" y="16153"/>
                        <a:pt x="44699" y="13628"/>
                      </a:cubicBezTo>
                      <a:cubicBezTo>
                        <a:pt x="41742" y="11103"/>
                        <a:pt x="37936" y="9793"/>
                        <a:pt x="33282" y="96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1" name="Freeform: Shape 260">
                  <a:extLst>
                    <a:ext uri="{FF2B5EF4-FFF2-40B4-BE49-F238E27FC236}">
                      <a16:creationId xmlns:a16="http://schemas.microsoft.com/office/drawing/2014/main" id="{3FA6EC8B-FD9B-4679-8983-EE43B72839C2}"/>
                    </a:ext>
                  </a:extLst>
                </p:cNvPr>
                <p:cNvSpPr/>
                <p:nvPr/>
              </p:nvSpPr>
              <p:spPr>
                <a:xfrm>
                  <a:off x="5271375" y="1251722"/>
                  <a:ext cx="34700" cy="70562"/>
                </a:xfrm>
                <a:custGeom>
                  <a:avLst/>
                  <a:gdLst/>
                  <a:ahLst/>
                  <a:cxnLst/>
                  <a:rect l="l" t="t" r="r" b="b"/>
                  <a:pathLst>
                    <a:path w="34700" h="70562">
                      <a:moveTo>
                        <a:pt x="31271" y="0"/>
                      </a:moveTo>
                      <a:cubicBezTo>
                        <a:pt x="31905" y="3"/>
                        <a:pt x="32495" y="32"/>
                        <a:pt x="33039" y="89"/>
                      </a:cubicBezTo>
                      <a:cubicBezTo>
                        <a:pt x="33584" y="145"/>
                        <a:pt x="34138" y="211"/>
                        <a:pt x="34700" y="285"/>
                      </a:cubicBezTo>
                      <a:lnTo>
                        <a:pt x="34700" y="12126"/>
                      </a:lnTo>
                      <a:cubicBezTo>
                        <a:pt x="34066" y="11989"/>
                        <a:pt x="33406" y="11906"/>
                        <a:pt x="32718" y="11876"/>
                      </a:cubicBezTo>
                      <a:cubicBezTo>
                        <a:pt x="32030" y="11846"/>
                        <a:pt x="31262" y="11835"/>
                        <a:pt x="30414" y="11841"/>
                      </a:cubicBezTo>
                      <a:cubicBezTo>
                        <a:pt x="25943" y="11918"/>
                        <a:pt x="22240" y="13406"/>
                        <a:pt x="19306" y="16305"/>
                      </a:cubicBezTo>
                      <a:cubicBezTo>
                        <a:pt x="16371" y="19205"/>
                        <a:pt x="14454" y="23050"/>
                        <a:pt x="13555" y="27843"/>
                      </a:cubicBezTo>
                      <a:cubicBezTo>
                        <a:pt x="13412" y="28712"/>
                        <a:pt x="13305" y="29652"/>
                        <a:pt x="13233" y="30664"/>
                      </a:cubicBezTo>
                      <a:cubicBezTo>
                        <a:pt x="13162" y="31676"/>
                        <a:pt x="13126" y="32688"/>
                        <a:pt x="13126" y="33700"/>
                      </a:cubicBezTo>
                      <a:lnTo>
                        <a:pt x="13126" y="70562"/>
                      </a:lnTo>
                      <a:lnTo>
                        <a:pt x="571" y="70562"/>
                      </a:lnTo>
                      <a:lnTo>
                        <a:pt x="571" y="22997"/>
                      </a:lnTo>
                      <a:cubicBezTo>
                        <a:pt x="574" y="18938"/>
                        <a:pt x="532" y="15129"/>
                        <a:pt x="446" y="11570"/>
                      </a:cubicBezTo>
                      <a:cubicBezTo>
                        <a:pt x="360" y="8011"/>
                        <a:pt x="211" y="4630"/>
                        <a:pt x="0" y="1429"/>
                      </a:cubicBezTo>
                      <a:lnTo>
                        <a:pt x="10986" y="1429"/>
                      </a:lnTo>
                      <a:lnTo>
                        <a:pt x="11557" y="15127"/>
                      </a:lnTo>
                      <a:lnTo>
                        <a:pt x="11985" y="15127"/>
                      </a:lnTo>
                      <a:cubicBezTo>
                        <a:pt x="13636" y="10437"/>
                        <a:pt x="16189" y="6756"/>
                        <a:pt x="19645" y="4084"/>
                      </a:cubicBezTo>
                      <a:cubicBezTo>
                        <a:pt x="23101" y="1412"/>
                        <a:pt x="26976" y="50"/>
                        <a:pt x="312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2" name="Freeform: Shape 261">
                  <a:extLst>
                    <a:ext uri="{FF2B5EF4-FFF2-40B4-BE49-F238E27FC236}">
                      <a16:creationId xmlns:a16="http://schemas.microsoft.com/office/drawing/2014/main" id="{8BABBD58-7D43-48F0-9F5C-54C05A0DA285}"/>
                    </a:ext>
                  </a:extLst>
                </p:cNvPr>
                <p:cNvSpPr/>
                <p:nvPr/>
              </p:nvSpPr>
              <p:spPr>
                <a:xfrm>
                  <a:off x="5314570" y="1251722"/>
                  <a:ext cx="67562" cy="72134"/>
                </a:xfrm>
                <a:custGeom>
                  <a:avLst/>
                  <a:gdLst/>
                  <a:ahLst/>
                  <a:cxnLst/>
                  <a:rect l="l" t="t" r="r" b="b"/>
                  <a:pathLst>
                    <a:path w="67562" h="72134">
                      <a:moveTo>
                        <a:pt x="34282" y="0"/>
                      </a:moveTo>
                      <a:cubicBezTo>
                        <a:pt x="44361" y="163"/>
                        <a:pt x="52391" y="3440"/>
                        <a:pt x="58373" y="9833"/>
                      </a:cubicBezTo>
                      <a:cubicBezTo>
                        <a:pt x="64354" y="16226"/>
                        <a:pt x="67418" y="24756"/>
                        <a:pt x="67562" y="35424"/>
                      </a:cubicBezTo>
                      <a:cubicBezTo>
                        <a:pt x="67444" y="43931"/>
                        <a:pt x="65698" y="50893"/>
                        <a:pt x="62322" y="56311"/>
                      </a:cubicBezTo>
                      <a:cubicBezTo>
                        <a:pt x="58947" y="61729"/>
                        <a:pt x="54650" y="65726"/>
                        <a:pt x="49432" y="68301"/>
                      </a:cubicBezTo>
                      <a:cubicBezTo>
                        <a:pt x="44214" y="70877"/>
                        <a:pt x="38783" y="72154"/>
                        <a:pt x="33138" y="72134"/>
                      </a:cubicBezTo>
                      <a:cubicBezTo>
                        <a:pt x="23628" y="72019"/>
                        <a:pt x="15782" y="68824"/>
                        <a:pt x="9601" y="62551"/>
                      </a:cubicBezTo>
                      <a:cubicBezTo>
                        <a:pt x="3420" y="56277"/>
                        <a:pt x="220" y="47616"/>
                        <a:pt x="0" y="36567"/>
                      </a:cubicBezTo>
                      <a:cubicBezTo>
                        <a:pt x="72" y="28871"/>
                        <a:pt x="1626" y="22302"/>
                        <a:pt x="4664" y="16860"/>
                      </a:cubicBezTo>
                      <a:cubicBezTo>
                        <a:pt x="7701" y="11417"/>
                        <a:pt x="11795" y="7253"/>
                        <a:pt x="16945" y="4367"/>
                      </a:cubicBezTo>
                      <a:cubicBezTo>
                        <a:pt x="22095" y="1481"/>
                        <a:pt x="27874" y="25"/>
                        <a:pt x="34282" y="0"/>
                      </a:cubicBezTo>
                      <a:close/>
                      <a:moveTo>
                        <a:pt x="33996" y="9412"/>
                      </a:moveTo>
                      <a:cubicBezTo>
                        <a:pt x="29100" y="9501"/>
                        <a:pt x="25091" y="10847"/>
                        <a:pt x="21968" y="13451"/>
                      </a:cubicBezTo>
                      <a:cubicBezTo>
                        <a:pt x="18846" y="16054"/>
                        <a:pt x="16541" y="19380"/>
                        <a:pt x="15054" y="23429"/>
                      </a:cubicBezTo>
                      <a:cubicBezTo>
                        <a:pt x="13567" y="27477"/>
                        <a:pt x="12830" y="31714"/>
                        <a:pt x="12841" y="36138"/>
                      </a:cubicBezTo>
                      <a:cubicBezTo>
                        <a:pt x="12943" y="43874"/>
                        <a:pt x="14884" y="50198"/>
                        <a:pt x="18666" y="55111"/>
                      </a:cubicBezTo>
                      <a:cubicBezTo>
                        <a:pt x="22448" y="60024"/>
                        <a:pt x="27462" y="62561"/>
                        <a:pt x="33710" y="62722"/>
                      </a:cubicBezTo>
                      <a:cubicBezTo>
                        <a:pt x="39838" y="62576"/>
                        <a:pt x="44841" y="60045"/>
                        <a:pt x="48718" y="55129"/>
                      </a:cubicBezTo>
                      <a:cubicBezTo>
                        <a:pt x="52595" y="50213"/>
                        <a:pt x="54596" y="43788"/>
                        <a:pt x="54722" y="35852"/>
                      </a:cubicBezTo>
                      <a:cubicBezTo>
                        <a:pt x="54741" y="31836"/>
                        <a:pt x="54051" y="27815"/>
                        <a:pt x="52652" y="23789"/>
                      </a:cubicBezTo>
                      <a:cubicBezTo>
                        <a:pt x="51252" y="19762"/>
                        <a:pt x="49027" y="16387"/>
                        <a:pt x="45976" y="13662"/>
                      </a:cubicBezTo>
                      <a:cubicBezTo>
                        <a:pt x="42925" y="10938"/>
                        <a:pt x="38932" y="9521"/>
                        <a:pt x="33996" y="94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3" name="Freeform: Shape 262">
                  <a:extLst>
                    <a:ext uri="{FF2B5EF4-FFF2-40B4-BE49-F238E27FC236}">
                      <a16:creationId xmlns:a16="http://schemas.microsoft.com/office/drawing/2014/main" id="{64DA3A44-C1E8-4BC8-B200-3BF936A72D39}"/>
                    </a:ext>
                  </a:extLst>
                </p:cNvPr>
                <p:cNvSpPr/>
                <p:nvPr/>
              </p:nvSpPr>
              <p:spPr>
                <a:xfrm>
                  <a:off x="5471400" y="1251723"/>
                  <a:ext cx="66133" cy="98851"/>
                </a:xfrm>
                <a:custGeom>
                  <a:avLst/>
                  <a:gdLst/>
                  <a:ahLst/>
                  <a:cxnLst/>
                  <a:rect l="l" t="t" r="r" b="b"/>
                  <a:pathLst>
                    <a:path w="66133" h="98851">
                      <a:moveTo>
                        <a:pt x="36711" y="0"/>
                      </a:moveTo>
                      <a:cubicBezTo>
                        <a:pt x="45316" y="154"/>
                        <a:pt x="52328" y="3378"/>
                        <a:pt x="57747" y="9672"/>
                      </a:cubicBezTo>
                      <a:cubicBezTo>
                        <a:pt x="63166" y="15967"/>
                        <a:pt x="65961" y="24408"/>
                        <a:pt x="66133" y="34995"/>
                      </a:cubicBezTo>
                      <a:cubicBezTo>
                        <a:pt x="66045" y="43282"/>
                        <a:pt x="64524" y="50176"/>
                        <a:pt x="61570" y="55676"/>
                      </a:cubicBezTo>
                      <a:cubicBezTo>
                        <a:pt x="58616" y="61176"/>
                        <a:pt x="54757" y="65295"/>
                        <a:pt x="49993" y="68032"/>
                      </a:cubicBezTo>
                      <a:cubicBezTo>
                        <a:pt x="45229" y="70768"/>
                        <a:pt x="40087" y="72136"/>
                        <a:pt x="34567" y="72134"/>
                      </a:cubicBezTo>
                      <a:cubicBezTo>
                        <a:pt x="29936" y="72110"/>
                        <a:pt x="25761" y="71159"/>
                        <a:pt x="22042" y="69281"/>
                      </a:cubicBezTo>
                      <a:cubicBezTo>
                        <a:pt x="18323" y="67403"/>
                        <a:pt x="15398" y="64740"/>
                        <a:pt x="13269" y="61293"/>
                      </a:cubicBezTo>
                      <a:lnTo>
                        <a:pt x="12983" y="61293"/>
                      </a:lnTo>
                      <a:lnTo>
                        <a:pt x="12983" y="98851"/>
                      </a:lnTo>
                      <a:lnTo>
                        <a:pt x="571" y="98851"/>
                      </a:lnTo>
                      <a:lnTo>
                        <a:pt x="571" y="24003"/>
                      </a:lnTo>
                      <a:cubicBezTo>
                        <a:pt x="565" y="19597"/>
                        <a:pt x="506" y="15549"/>
                        <a:pt x="392" y="11858"/>
                      </a:cubicBezTo>
                      <a:cubicBezTo>
                        <a:pt x="279" y="8167"/>
                        <a:pt x="148" y="4691"/>
                        <a:pt x="0" y="1429"/>
                      </a:cubicBezTo>
                      <a:lnTo>
                        <a:pt x="11129" y="1429"/>
                      </a:lnTo>
                      <a:lnTo>
                        <a:pt x="11842" y="13271"/>
                      </a:lnTo>
                      <a:lnTo>
                        <a:pt x="12127" y="13271"/>
                      </a:lnTo>
                      <a:cubicBezTo>
                        <a:pt x="14634" y="9033"/>
                        <a:pt x="17945" y="5769"/>
                        <a:pt x="22060" y="3477"/>
                      </a:cubicBezTo>
                      <a:cubicBezTo>
                        <a:pt x="26175" y="1185"/>
                        <a:pt x="31059" y="26"/>
                        <a:pt x="36711" y="0"/>
                      </a:cubicBezTo>
                      <a:close/>
                      <a:moveTo>
                        <a:pt x="32852" y="9983"/>
                      </a:moveTo>
                      <a:cubicBezTo>
                        <a:pt x="28450" y="10037"/>
                        <a:pt x="24496" y="11431"/>
                        <a:pt x="20988" y="14165"/>
                      </a:cubicBezTo>
                      <a:cubicBezTo>
                        <a:pt x="17480" y="16900"/>
                        <a:pt x="15098" y="20656"/>
                        <a:pt x="13841" y="25432"/>
                      </a:cubicBezTo>
                      <a:cubicBezTo>
                        <a:pt x="13618" y="26229"/>
                        <a:pt x="13421" y="27063"/>
                        <a:pt x="13251" y="27932"/>
                      </a:cubicBezTo>
                      <a:cubicBezTo>
                        <a:pt x="13082" y="28801"/>
                        <a:pt x="12992" y="29634"/>
                        <a:pt x="12983" y="30432"/>
                      </a:cubicBezTo>
                      <a:lnTo>
                        <a:pt x="12983" y="42427"/>
                      </a:lnTo>
                      <a:cubicBezTo>
                        <a:pt x="12980" y="43356"/>
                        <a:pt x="13022" y="44249"/>
                        <a:pt x="13108" y="45107"/>
                      </a:cubicBezTo>
                      <a:cubicBezTo>
                        <a:pt x="13195" y="45964"/>
                        <a:pt x="13344" y="46786"/>
                        <a:pt x="13555" y="47572"/>
                      </a:cubicBezTo>
                      <a:cubicBezTo>
                        <a:pt x="14779" y="52000"/>
                        <a:pt x="17084" y="55543"/>
                        <a:pt x="20470" y="58202"/>
                      </a:cubicBezTo>
                      <a:cubicBezTo>
                        <a:pt x="23856" y="60861"/>
                        <a:pt x="27840" y="62225"/>
                        <a:pt x="32423" y="62293"/>
                      </a:cubicBezTo>
                      <a:cubicBezTo>
                        <a:pt x="39114" y="62171"/>
                        <a:pt x="44278" y="59700"/>
                        <a:pt x="47914" y="54879"/>
                      </a:cubicBezTo>
                      <a:cubicBezTo>
                        <a:pt x="51550" y="50058"/>
                        <a:pt x="53390" y="43621"/>
                        <a:pt x="53435" y="35567"/>
                      </a:cubicBezTo>
                      <a:cubicBezTo>
                        <a:pt x="53408" y="28498"/>
                        <a:pt x="51639" y="22519"/>
                        <a:pt x="48128" y="17630"/>
                      </a:cubicBezTo>
                      <a:cubicBezTo>
                        <a:pt x="44617" y="12740"/>
                        <a:pt x="39525" y="10192"/>
                        <a:pt x="32852" y="9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4" name="Freeform: Shape 263">
                  <a:extLst>
                    <a:ext uri="{FF2B5EF4-FFF2-40B4-BE49-F238E27FC236}">
                      <a16:creationId xmlns:a16="http://schemas.microsoft.com/office/drawing/2014/main" id="{773062A5-F2CD-46BC-AB0C-F6E2DFA8F473}"/>
                    </a:ext>
                  </a:extLst>
                </p:cNvPr>
                <p:cNvSpPr/>
                <p:nvPr/>
              </p:nvSpPr>
              <p:spPr>
                <a:xfrm>
                  <a:off x="5552981" y="1251722"/>
                  <a:ext cx="45131" cy="72134"/>
                </a:xfrm>
                <a:custGeom>
                  <a:avLst/>
                  <a:gdLst/>
                  <a:ahLst/>
                  <a:cxnLst/>
                  <a:rect l="l" t="t" r="r" b="b"/>
                  <a:pathLst>
                    <a:path w="45131" h="72134">
                      <a:moveTo>
                        <a:pt x="25711" y="0"/>
                      </a:moveTo>
                      <a:cubicBezTo>
                        <a:pt x="29247" y="26"/>
                        <a:pt x="32468" y="436"/>
                        <a:pt x="35374" y="1230"/>
                      </a:cubicBezTo>
                      <a:cubicBezTo>
                        <a:pt x="38279" y="2023"/>
                        <a:pt x="40676" y="3039"/>
                        <a:pt x="42563" y="4278"/>
                      </a:cubicBezTo>
                      <a:lnTo>
                        <a:pt x="39567" y="13413"/>
                      </a:lnTo>
                      <a:cubicBezTo>
                        <a:pt x="38194" y="12490"/>
                        <a:pt x="36303" y="11585"/>
                        <a:pt x="33893" y="10698"/>
                      </a:cubicBezTo>
                      <a:cubicBezTo>
                        <a:pt x="31483" y="9811"/>
                        <a:pt x="28660" y="9334"/>
                        <a:pt x="25425" y="9269"/>
                      </a:cubicBezTo>
                      <a:cubicBezTo>
                        <a:pt x="21695" y="9340"/>
                        <a:pt x="18858" y="10269"/>
                        <a:pt x="16916" y="12056"/>
                      </a:cubicBezTo>
                      <a:cubicBezTo>
                        <a:pt x="14973" y="13842"/>
                        <a:pt x="13996" y="16058"/>
                        <a:pt x="13984" y="18702"/>
                      </a:cubicBezTo>
                      <a:cubicBezTo>
                        <a:pt x="13963" y="21474"/>
                        <a:pt x="15006" y="23719"/>
                        <a:pt x="17112" y="25437"/>
                      </a:cubicBezTo>
                      <a:cubicBezTo>
                        <a:pt x="19219" y="27155"/>
                        <a:pt x="22514" y="28864"/>
                        <a:pt x="26998" y="30564"/>
                      </a:cubicBezTo>
                      <a:cubicBezTo>
                        <a:pt x="32940" y="32723"/>
                        <a:pt x="37444" y="35444"/>
                        <a:pt x="40510" y="38729"/>
                      </a:cubicBezTo>
                      <a:cubicBezTo>
                        <a:pt x="43576" y="42013"/>
                        <a:pt x="45116" y="46199"/>
                        <a:pt x="45131" y="51288"/>
                      </a:cubicBezTo>
                      <a:cubicBezTo>
                        <a:pt x="45069" y="57533"/>
                        <a:pt x="42803" y="62544"/>
                        <a:pt x="38332" y="66319"/>
                      </a:cubicBezTo>
                      <a:cubicBezTo>
                        <a:pt x="33862" y="70095"/>
                        <a:pt x="27557" y="72033"/>
                        <a:pt x="19418" y="72134"/>
                      </a:cubicBezTo>
                      <a:cubicBezTo>
                        <a:pt x="15599" y="72110"/>
                        <a:pt x="12022" y="71658"/>
                        <a:pt x="8689" y="70779"/>
                      </a:cubicBezTo>
                      <a:cubicBezTo>
                        <a:pt x="5355" y="69900"/>
                        <a:pt x="2459" y="68735"/>
                        <a:pt x="0" y="67285"/>
                      </a:cubicBezTo>
                      <a:lnTo>
                        <a:pt x="2999" y="57863"/>
                      </a:lnTo>
                      <a:cubicBezTo>
                        <a:pt x="4987" y="59065"/>
                        <a:pt x="7466" y="60161"/>
                        <a:pt x="10437" y="61150"/>
                      </a:cubicBezTo>
                      <a:cubicBezTo>
                        <a:pt x="13408" y="62138"/>
                        <a:pt x="16497" y="62662"/>
                        <a:pt x="19704" y="62722"/>
                      </a:cubicBezTo>
                      <a:cubicBezTo>
                        <a:pt x="24200" y="62659"/>
                        <a:pt x="27543" y="61677"/>
                        <a:pt x="29733" y="59774"/>
                      </a:cubicBezTo>
                      <a:cubicBezTo>
                        <a:pt x="31923" y="57871"/>
                        <a:pt x="33013" y="55424"/>
                        <a:pt x="33004" y="52431"/>
                      </a:cubicBezTo>
                      <a:cubicBezTo>
                        <a:pt x="33046" y="49496"/>
                        <a:pt x="32069" y="47078"/>
                        <a:pt x="30073" y="45178"/>
                      </a:cubicBezTo>
                      <a:cubicBezTo>
                        <a:pt x="28076" y="43278"/>
                        <a:pt x="24811" y="41504"/>
                        <a:pt x="20277" y="39854"/>
                      </a:cubicBezTo>
                      <a:cubicBezTo>
                        <a:pt x="14010" y="37556"/>
                        <a:pt x="9369" y="34757"/>
                        <a:pt x="6353" y="31457"/>
                      </a:cubicBezTo>
                      <a:cubicBezTo>
                        <a:pt x="3338" y="28158"/>
                        <a:pt x="1839" y="24430"/>
                        <a:pt x="1858" y="20274"/>
                      </a:cubicBezTo>
                      <a:cubicBezTo>
                        <a:pt x="1931" y="14552"/>
                        <a:pt x="4066" y="9779"/>
                        <a:pt x="8263" y="5956"/>
                      </a:cubicBezTo>
                      <a:cubicBezTo>
                        <a:pt x="12460" y="2133"/>
                        <a:pt x="18276" y="148"/>
                        <a:pt x="257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5" name="Freeform: Shape 264">
                  <a:extLst>
                    <a:ext uri="{FF2B5EF4-FFF2-40B4-BE49-F238E27FC236}">
                      <a16:creationId xmlns:a16="http://schemas.microsoft.com/office/drawing/2014/main" id="{BB5818EF-72E9-4967-8143-035F5A82778A}"/>
                    </a:ext>
                  </a:extLst>
                </p:cNvPr>
                <p:cNvSpPr/>
                <p:nvPr/>
              </p:nvSpPr>
              <p:spPr>
                <a:xfrm>
                  <a:off x="5809870" y="1251722"/>
                  <a:ext cx="67562" cy="72134"/>
                </a:xfrm>
                <a:custGeom>
                  <a:avLst/>
                  <a:gdLst/>
                  <a:ahLst/>
                  <a:cxnLst/>
                  <a:rect l="l" t="t" r="r" b="b"/>
                  <a:pathLst>
                    <a:path w="67562" h="72134">
                      <a:moveTo>
                        <a:pt x="34282" y="0"/>
                      </a:moveTo>
                      <a:cubicBezTo>
                        <a:pt x="44361" y="163"/>
                        <a:pt x="52391" y="3440"/>
                        <a:pt x="58373" y="9833"/>
                      </a:cubicBezTo>
                      <a:cubicBezTo>
                        <a:pt x="64354" y="16226"/>
                        <a:pt x="67417" y="24756"/>
                        <a:pt x="67562" y="35424"/>
                      </a:cubicBezTo>
                      <a:cubicBezTo>
                        <a:pt x="67444" y="43931"/>
                        <a:pt x="65698" y="50893"/>
                        <a:pt x="62322" y="56311"/>
                      </a:cubicBezTo>
                      <a:cubicBezTo>
                        <a:pt x="58947" y="61729"/>
                        <a:pt x="54650" y="65726"/>
                        <a:pt x="49432" y="68301"/>
                      </a:cubicBezTo>
                      <a:cubicBezTo>
                        <a:pt x="44214" y="70877"/>
                        <a:pt x="38783" y="72154"/>
                        <a:pt x="33138" y="72134"/>
                      </a:cubicBezTo>
                      <a:cubicBezTo>
                        <a:pt x="23628" y="72019"/>
                        <a:pt x="15782" y="68824"/>
                        <a:pt x="9601" y="62551"/>
                      </a:cubicBezTo>
                      <a:cubicBezTo>
                        <a:pt x="3420" y="56277"/>
                        <a:pt x="220" y="47616"/>
                        <a:pt x="0" y="36567"/>
                      </a:cubicBezTo>
                      <a:cubicBezTo>
                        <a:pt x="72" y="28871"/>
                        <a:pt x="1626" y="22302"/>
                        <a:pt x="4664" y="16860"/>
                      </a:cubicBezTo>
                      <a:cubicBezTo>
                        <a:pt x="7701" y="11417"/>
                        <a:pt x="11795" y="7253"/>
                        <a:pt x="16945" y="4367"/>
                      </a:cubicBezTo>
                      <a:cubicBezTo>
                        <a:pt x="22095" y="1481"/>
                        <a:pt x="27874" y="25"/>
                        <a:pt x="34282" y="0"/>
                      </a:cubicBezTo>
                      <a:close/>
                      <a:moveTo>
                        <a:pt x="33996" y="9412"/>
                      </a:moveTo>
                      <a:cubicBezTo>
                        <a:pt x="29100" y="9501"/>
                        <a:pt x="25091" y="10847"/>
                        <a:pt x="21968" y="13451"/>
                      </a:cubicBezTo>
                      <a:cubicBezTo>
                        <a:pt x="18845" y="16054"/>
                        <a:pt x="16541" y="19380"/>
                        <a:pt x="15054" y="23429"/>
                      </a:cubicBezTo>
                      <a:cubicBezTo>
                        <a:pt x="13567" y="27477"/>
                        <a:pt x="12830" y="31714"/>
                        <a:pt x="12841" y="36138"/>
                      </a:cubicBezTo>
                      <a:cubicBezTo>
                        <a:pt x="12943" y="43874"/>
                        <a:pt x="14884" y="50198"/>
                        <a:pt x="18666" y="55111"/>
                      </a:cubicBezTo>
                      <a:cubicBezTo>
                        <a:pt x="22448" y="60024"/>
                        <a:pt x="27462" y="62561"/>
                        <a:pt x="33710" y="62722"/>
                      </a:cubicBezTo>
                      <a:cubicBezTo>
                        <a:pt x="39838" y="62576"/>
                        <a:pt x="44841" y="60045"/>
                        <a:pt x="48718" y="55129"/>
                      </a:cubicBezTo>
                      <a:cubicBezTo>
                        <a:pt x="52595" y="50213"/>
                        <a:pt x="54596" y="43788"/>
                        <a:pt x="54722" y="35852"/>
                      </a:cubicBezTo>
                      <a:cubicBezTo>
                        <a:pt x="54741" y="31836"/>
                        <a:pt x="54051" y="27815"/>
                        <a:pt x="52652" y="23789"/>
                      </a:cubicBezTo>
                      <a:cubicBezTo>
                        <a:pt x="51252" y="19762"/>
                        <a:pt x="49027" y="16387"/>
                        <a:pt x="45976" y="13662"/>
                      </a:cubicBezTo>
                      <a:cubicBezTo>
                        <a:pt x="42925" y="10938"/>
                        <a:pt x="38931" y="9521"/>
                        <a:pt x="33996" y="94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6" name="Freeform: Shape 265">
                  <a:extLst>
                    <a:ext uri="{FF2B5EF4-FFF2-40B4-BE49-F238E27FC236}">
                      <a16:creationId xmlns:a16="http://schemas.microsoft.com/office/drawing/2014/main" id="{37526A64-4753-4C69-9B69-FA38FB46C817}"/>
                    </a:ext>
                  </a:extLst>
                </p:cNvPr>
                <p:cNvSpPr/>
                <p:nvPr/>
              </p:nvSpPr>
              <p:spPr>
                <a:xfrm>
                  <a:off x="5928600" y="1251718"/>
                  <a:ext cx="99423" cy="70567"/>
                </a:xfrm>
                <a:custGeom>
                  <a:avLst/>
                  <a:gdLst/>
                  <a:ahLst/>
                  <a:cxnLst/>
                  <a:rect l="l" t="t" r="r" b="b"/>
                  <a:pathLst>
                    <a:path w="99423" h="70567">
                      <a:moveTo>
                        <a:pt x="33855" y="5"/>
                      </a:moveTo>
                      <a:cubicBezTo>
                        <a:pt x="38543" y="73"/>
                        <a:pt x="42567" y="1363"/>
                        <a:pt x="45928" y="3874"/>
                      </a:cubicBezTo>
                      <a:cubicBezTo>
                        <a:pt x="49289" y="6386"/>
                        <a:pt x="51739" y="9710"/>
                        <a:pt x="53278" y="13846"/>
                      </a:cubicBezTo>
                      <a:lnTo>
                        <a:pt x="53564" y="13846"/>
                      </a:lnTo>
                      <a:cubicBezTo>
                        <a:pt x="54649" y="11855"/>
                        <a:pt x="55868" y="10124"/>
                        <a:pt x="57223" y="8652"/>
                      </a:cubicBezTo>
                      <a:cubicBezTo>
                        <a:pt x="58577" y="7181"/>
                        <a:pt x="59976" y="5915"/>
                        <a:pt x="61421" y="4854"/>
                      </a:cubicBezTo>
                      <a:cubicBezTo>
                        <a:pt x="63455" y="3279"/>
                        <a:pt x="65677" y="2079"/>
                        <a:pt x="68086" y="1253"/>
                      </a:cubicBezTo>
                      <a:cubicBezTo>
                        <a:pt x="70496" y="427"/>
                        <a:pt x="73325" y="11"/>
                        <a:pt x="76574" y="5"/>
                      </a:cubicBezTo>
                      <a:cubicBezTo>
                        <a:pt x="79782" y="-69"/>
                        <a:pt x="83133" y="745"/>
                        <a:pt x="86628" y="2447"/>
                      </a:cubicBezTo>
                      <a:cubicBezTo>
                        <a:pt x="90123" y="4149"/>
                        <a:pt x="93101" y="7184"/>
                        <a:pt x="95564" y="11552"/>
                      </a:cubicBezTo>
                      <a:cubicBezTo>
                        <a:pt x="98026" y="15920"/>
                        <a:pt x="99313" y="22066"/>
                        <a:pt x="99423" y="29991"/>
                      </a:cubicBezTo>
                      <a:lnTo>
                        <a:pt x="99423" y="70567"/>
                      </a:lnTo>
                      <a:lnTo>
                        <a:pt x="87153" y="70567"/>
                      </a:lnTo>
                      <a:lnTo>
                        <a:pt x="87153" y="31562"/>
                      </a:lnTo>
                      <a:cubicBezTo>
                        <a:pt x="87153" y="24800"/>
                        <a:pt x="85903" y="19573"/>
                        <a:pt x="83401" y="15882"/>
                      </a:cubicBezTo>
                      <a:cubicBezTo>
                        <a:pt x="80899" y="12191"/>
                        <a:pt x="77146" y="10322"/>
                        <a:pt x="72143" y="10274"/>
                      </a:cubicBezTo>
                      <a:cubicBezTo>
                        <a:pt x="68471" y="10369"/>
                        <a:pt x="65343" y="11500"/>
                        <a:pt x="62761" y="13667"/>
                      </a:cubicBezTo>
                      <a:cubicBezTo>
                        <a:pt x="60179" y="15834"/>
                        <a:pt x="58303" y="18465"/>
                        <a:pt x="57132" y="21561"/>
                      </a:cubicBezTo>
                      <a:cubicBezTo>
                        <a:pt x="56840" y="22493"/>
                        <a:pt x="56602" y="23487"/>
                        <a:pt x="56417" y="24544"/>
                      </a:cubicBezTo>
                      <a:cubicBezTo>
                        <a:pt x="56233" y="25600"/>
                        <a:pt x="56137" y="26702"/>
                        <a:pt x="56132" y="27848"/>
                      </a:cubicBezTo>
                      <a:lnTo>
                        <a:pt x="56132" y="70567"/>
                      </a:lnTo>
                      <a:lnTo>
                        <a:pt x="43862" y="70567"/>
                      </a:lnTo>
                      <a:lnTo>
                        <a:pt x="43862" y="29133"/>
                      </a:lnTo>
                      <a:cubicBezTo>
                        <a:pt x="43859" y="23534"/>
                        <a:pt x="42650" y="19016"/>
                        <a:pt x="40235" y="15578"/>
                      </a:cubicBezTo>
                      <a:cubicBezTo>
                        <a:pt x="37819" y="12140"/>
                        <a:pt x="34216" y="10372"/>
                        <a:pt x="29423" y="10274"/>
                      </a:cubicBezTo>
                      <a:cubicBezTo>
                        <a:pt x="25522" y="10405"/>
                        <a:pt x="22210" y="11715"/>
                        <a:pt x="19488" y="14203"/>
                      </a:cubicBezTo>
                      <a:cubicBezTo>
                        <a:pt x="16766" y="16691"/>
                        <a:pt x="14884" y="19573"/>
                        <a:pt x="13841" y="22847"/>
                      </a:cubicBezTo>
                      <a:cubicBezTo>
                        <a:pt x="13487" y="23719"/>
                        <a:pt x="13230" y="24689"/>
                        <a:pt x="13073" y="25758"/>
                      </a:cubicBezTo>
                      <a:cubicBezTo>
                        <a:pt x="12915" y="26827"/>
                        <a:pt x="12837" y="27904"/>
                        <a:pt x="12840" y="28991"/>
                      </a:cubicBezTo>
                      <a:lnTo>
                        <a:pt x="12840" y="70567"/>
                      </a:lnTo>
                      <a:lnTo>
                        <a:pt x="571" y="70567"/>
                      </a:lnTo>
                      <a:lnTo>
                        <a:pt x="571" y="20145"/>
                      </a:lnTo>
                      <a:cubicBezTo>
                        <a:pt x="565" y="16536"/>
                        <a:pt x="506" y="13221"/>
                        <a:pt x="392" y="10200"/>
                      </a:cubicBezTo>
                      <a:cubicBezTo>
                        <a:pt x="279" y="7180"/>
                        <a:pt x="148" y="4258"/>
                        <a:pt x="0" y="1434"/>
                      </a:cubicBezTo>
                      <a:lnTo>
                        <a:pt x="10986" y="1434"/>
                      </a:lnTo>
                      <a:lnTo>
                        <a:pt x="11556" y="12703"/>
                      </a:lnTo>
                      <a:lnTo>
                        <a:pt x="11984" y="12703"/>
                      </a:lnTo>
                      <a:cubicBezTo>
                        <a:pt x="13860" y="9301"/>
                        <a:pt x="16540" y="6365"/>
                        <a:pt x="20024" y="3892"/>
                      </a:cubicBezTo>
                      <a:cubicBezTo>
                        <a:pt x="23509" y="1419"/>
                        <a:pt x="28119" y="124"/>
                        <a:pt x="33855" y="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7" name="Freeform: Shape 266">
                  <a:extLst>
                    <a:ext uri="{FF2B5EF4-FFF2-40B4-BE49-F238E27FC236}">
                      <a16:creationId xmlns:a16="http://schemas.microsoft.com/office/drawing/2014/main" id="{15044051-1FA8-4A25-988D-211998E48023}"/>
                    </a:ext>
                  </a:extLst>
                </p:cNvPr>
                <p:cNvSpPr/>
                <p:nvPr/>
              </p:nvSpPr>
              <p:spPr>
                <a:xfrm>
                  <a:off x="6047567" y="1251722"/>
                  <a:ext cx="54989" cy="72134"/>
                </a:xfrm>
                <a:custGeom>
                  <a:avLst/>
                  <a:gdLst/>
                  <a:ahLst/>
                  <a:cxnLst/>
                  <a:rect l="l" t="t" r="r" b="b"/>
                  <a:pathLst>
                    <a:path w="54989" h="72134">
                      <a:moveTo>
                        <a:pt x="27709" y="0"/>
                      </a:moveTo>
                      <a:cubicBezTo>
                        <a:pt x="34690" y="93"/>
                        <a:pt x="40093" y="1508"/>
                        <a:pt x="43919" y="4246"/>
                      </a:cubicBezTo>
                      <a:cubicBezTo>
                        <a:pt x="47746" y="6984"/>
                        <a:pt x="50397" y="10484"/>
                        <a:pt x="51874" y="14746"/>
                      </a:cubicBezTo>
                      <a:cubicBezTo>
                        <a:pt x="53351" y="19009"/>
                        <a:pt x="54056" y="23474"/>
                        <a:pt x="53989" y="28143"/>
                      </a:cubicBezTo>
                      <a:lnTo>
                        <a:pt x="53989" y="53989"/>
                      </a:lnTo>
                      <a:cubicBezTo>
                        <a:pt x="53986" y="57010"/>
                        <a:pt x="54063" y="59933"/>
                        <a:pt x="54221" y="62758"/>
                      </a:cubicBezTo>
                      <a:cubicBezTo>
                        <a:pt x="54379" y="65582"/>
                        <a:pt x="54635" y="68184"/>
                        <a:pt x="54989" y="70562"/>
                      </a:cubicBezTo>
                      <a:lnTo>
                        <a:pt x="43717" y="70562"/>
                      </a:lnTo>
                      <a:lnTo>
                        <a:pt x="42718" y="61864"/>
                      </a:lnTo>
                      <a:lnTo>
                        <a:pt x="42290" y="61864"/>
                      </a:lnTo>
                      <a:cubicBezTo>
                        <a:pt x="40337" y="64664"/>
                        <a:pt x="37561" y="67053"/>
                        <a:pt x="33963" y="69032"/>
                      </a:cubicBezTo>
                      <a:cubicBezTo>
                        <a:pt x="30366" y="71011"/>
                        <a:pt x="26089" y="72045"/>
                        <a:pt x="21133" y="72134"/>
                      </a:cubicBezTo>
                      <a:cubicBezTo>
                        <a:pt x="14127" y="71932"/>
                        <a:pt x="8855" y="69875"/>
                        <a:pt x="5316" y="65962"/>
                      </a:cubicBezTo>
                      <a:cubicBezTo>
                        <a:pt x="1778" y="62050"/>
                        <a:pt x="5" y="57491"/>
                        <a:pt x="0" y="52285"/>
                      </a:cubicBezTo>
                      <a:cubicBezTo>
                        <a:pt x="61" y="43887"/>
                        <a:pt x="3649" y="37493"/>
                        <a:pt x="10763" y="33104"/>
                      </a:cubicBezTo>
                      <a:cubicBezTo>
                        <a:pt x="17877" y="28714"/>
                        <a:pt x="28148" y="26538"/>
                        <a:pt x="41576" y="26575"/>
                      </a:cubicBezTo>
                      <a:lnTo>
                        <a:pt x="41576" y="25144"/>
                      </a:lnTo>
                      <a:cubicBezTo>
                        <a:pt x="41644" y="23190"/>
                        <a:pt x="41334" y="20981"/>
                        <a:pt x="40644" y="18518"/>
                      </a:cubicBezTo>
                      <a:cubicBezTo>
                        <a:pt x="39955" y="16055"/>
                        <a:pt x="38480" y="13909"/>
                        <a:pt x="36218" y="12082"/>
                      </a:cubicBezTo>
                      <a:cubicBezTo>
                        <a:pt x="33956" y="10254"/>
                        <a:pt x="30500" y="9317"/>
                        <a:pt x="25850" y="9269"/>
                      </a:cubicBezTo>
                      <a:cubicBezTo>
                        <a:pt x="22520" y="9278"/>
                        <a:pt x="19280" y="9725"/>
                        <a:pt x="16130" y="10610"/>
                      </a:cubicBezTo>
                      <a:cubicBezTo>
                        <a:pt x="12980" y="11495"/>
                        <a:pt x="10171" y="12764"/>
                        <a:pt x="7704" y="14418"/>
                      </a:cubicBezTo>
                      <a:lnTo>
                        <a:pt x="4851" y="5989"/>
                      </a:lnTo>
                      <a:cubicBezTo>
                        <a:pt x="7755" y="4180"/>
                        <a:pt x="11188" y="2736"/>
                        <a:pt x="15150" y="1657"/>
                      </a:cubicBezTo>
                      <a:cubicBezTo>
                        <a:pt x="19111" y="579"/>
                        <a:pt x="23298" y="26"/>
                        <a:pt x="27709" y="0"/>
                      </a:cubicBezTo>
                      <a:close/>
                      <a:moveTo>
                        <a:pt x="41862" y="35272"/>
                      </a:moveTo>
                      <a:cubicBezTo>
                        <a:pt x="37180" y="35126"/>
                        <a:pt x="32614" y="35435"/>
                        <a:pt x="28164" y="36199"/>
                      </a:cubicBezTo>
                      <a:cubicBezTo>
                        <a:pt x="23715" y="36963"/>
                        <a:pt x="20028" y="38490"/>
                        <a:pt x="17103" y="40779"/>
                      </a:cubicBezTo>
                      <a:cubicBezTo>
                        <a:pt x="14179" y="43068"/>
                        <a:pt x="12663" y="46427"/>
                        <a:pt x="12555" y="50856"/>
                      </a:cubicBezTo>
                      <a:cubicBezTo>
                        <a:pt x="12650" y="54984"/>
                        <a:pt x="13818" y="58022"/>
                        <a:pt x="16058" y="59970"/>
                      </a:cubicBezTo>
                      <a:cubicBezTo>
                        <a:pt x="18297" y="61918"/>
                        <a:pt x="21037" y="62883"/>
                        <a:pt x="24278" y="62865"/>
                      </a:cubicBezTo>
                      <a:cubicBezTo>
                        <a:pt x="28865" y="62749"/>
                        <a:pt x="32593" y="61551"/>
                        <a:pt x="35464" y="59273"/>
                      </a:cubicBezTo>
                      <a:cubicBezTo>
                        <a:pt x="38336" y="56994"/>
                        <a:pt x="40278" y="54331"/>
                        <a:pt x="41290" y="51284"/>
                      </a:cubicBezTo>
                      <a:cubicBezTo>
                        <a:pt x="41502" y="50564"/>
                        <a:pt x="41651" y="49861"/>
                        <a:pt x="41737" y="49175"/>
                      </a:cubicBezTo>
                      <a:cubicBezTo>
                        <a:pt x="41823" y="48489"/>
                        <a:pt x="41865" y="47855"/>
                        <a:pt x="41862" y="47274"/>
                      </a:cubicBezTo>
                      <a:lnTo>
                        <a:pt x="41862" y="352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8" name="Freeform: Shape 267">
                  <a:extLst>
                    <a:ext uri="{FF2B5EF4-FFF2-40B4-BE49-F238E27FC236}">
                      <a16:creationId xmlns:a16="http://schemas.microsoft.com/office/drawing/2014/main" id="{B6A317ED-AF1A-4E42-B73D-F6F5C9C21762}"/>
                    </a:ext>
                  </a:extLst>
                </p:cNvPr>
                <p:cNvSpPr/>
                <p:nvPr/>
              </p:nvSpPr>
              <p:spPr>
                <a:xfrm>
                  <a:off x="6286120" y="1251722"/>
                  <a:ext cx="60994" cy="72134"/>
                </a:xfrm>
                <a:custGeom>
                  <a:avLst/>
                  <a:gdLst/>
                  <a:ahLst/>
                  <a:cxnLst/>
                  <a:rect l="l" t="t" r="r" b="b"/>
                  <a:pathLst>
                    <a:path w="60994" h="72134">
                      <a:moveTo>
                        <a:pt x="32425" y="0"/>
                      </a:moveTo>
                      <a:cubicBezTo>
                        <a:pt x="39929" y="165"/>
                        <a:pt x="45763" y="2025"/>
                        <a:pt x="49927" y="5580"/>
                      </a:cubicBezTo>
                      <a:cubicBezTo>
                        <a:pt x="54091" y="9136"/>
                        <a:pt x="56992" y="13398"/>
                        <a:pt x="58632" y="18367"/>
                      </a:cubicBezTo>
                      <a:cubicBezTo>
                        <a:pt x="60272" y="23336"/>
                        <a:pt x="61058" y="28022"/>
                        <a:pt x="60990" y="32426"/>
                      </a:cubicBezTo>
                      <a:cubicBezTo>
                        <a:pt x="60990" y="33704"/>
                        <a:pt x="60954" y="34820"/>
                        <a:pt x="60883" y="35777"/>
                      </a:cubicBezTo>
                      <a:cubicBezTo>
                        <a:pt x="60812" y="36734"/>
                        <a:pt x="60705" y="37565"/>
                        <a:pt x="60562" y="38272"/>
                      </a:cubicBezTo>
                      <a:lnTo>
                        <a:pt x="11984" y="38272"/>
                      </a:lnTo>
                      <a:cubicBezTo>
                        <a:pt x="12303" y="46717"/>
                        <a:pt x="14703" y="52848"/>
                        <a:pt x="19185" y="56663"/>
                      </a:cubicBezTo>
                      <a:cubicBezTo>
                        <a:pt x="23667" y="60479"/>
                        <a:pt x="29176" y="62356"/>
                        <a:pt x="35713" y="62293"/>
                      </a:cubicBezTo>
                      <a:cubicBezTo>
                        <a:pt x="40165" y="62269"/>
                        <a:pt x="43911" y="61924"/>
                        <a:pt x="46949" y="61257"/>
                      </a:cubicBezTo>
                      <a:cubicBezTo>
                        <a:pt x="49988" y="60589"/>
                        <a:pt x="52623" y="59743"/>
                        <a:pt x="54856" y="58719"/>
                      </a:cubicBezTo>
                      <a:lnTo>
                        <a:pt x="57138" y="67713"/>
                      </a:lnTo>
                      <a:cubicBezTo>
                        <a:pt x="54927" y="68770"/>
                        <a:pt x="51893" y="69757"/>
                        <a:pt x="48037" y="70672"/>
                      </a:cubicBezTo>
                      <a:cubicBezTo>
                        <a:pt x="44181" y="71587"/>
                        <a:pt x="39501" y="72074"/>
                        <a:pt x="33998" y="72134"/>
                      </a:cubicBezTo>
                      <a:cubicBezTo>
                        <a:pt x="23263" y="71980"/>
                        <a:pt x="14934" y="68755"/>
                        <a:pt x="9012" y="62460"/>
                      </a:cubicBezTo>
                      <a:cubicBezTo>
                        <a:pt x="3090" y="56164"/>
                        <a:pt x="86" y="47722"/>
                        <a:pt x="0" y="37132"/>
                      </a:cubicBezTo>
                      <a:cubicBezTo>
                        <a:pt x="27" y="30108"/>
                        <a:pt x="1336" y="23809"/>
                        <a:pt x="3928" y="18236"/>
                      </a:cubicBezTo>
                      <a:cubicBezTo>
                        <a:pt x="6519" y="12662"/>
                        <a:pt x="10230" y="8248"/>
                        <a:pt x="15061" y="4992"/>
                      </a:cubicBezTo>
                      <a:cubicBezTo>
                        <a:pt x="19892" y="1736"/>
                        <a:pt x="25680" y="72"/>
                        <a:pt x="32425" y="0"/>
                      </a:cubicBezTo>
                      <a:close/>
                      <a:moveTo>
                        <a:pt x="31424" y="8983"/>
                      </a:moveTo>
                      <a:cubicBezTo>
                        <a:pt x="27155" y="9072"/>
                        <a:pt x="23655" y="10181"/>
                        <a:pt x="20926" y="12309"/>
                      </a:cubicBezTo>
                      <a:cubicBezTo>
                        <a:pt x="18197" y="14437"/>
                        <a:pt x="16127" y="17050"/>
                        <a:pt x="14716" y="20148"/>
                      </a:cubicBezTo>
                      <a:cubicBezTo>
                        <a:pt x="13305" y="23245"/>
                        <a:pt x="12442" y="26292"/>
                        <a:pt x="12127" y="29289"/>
                      </a:cubicBezTo>
                      <a:lnTo>
                        <a:pt x="48864" y="29289"/>
                      </a:lnTo>
                      <a:cubicBezTo>
                        <a:pt x="48955" y="26562"/>
                        <a:pt x="48518" y="23642"/>
                        <a:pt x="47551" y="20529"/>
                      </a:cubicBezTo>
                      <a:cubicBezTo>
                        <a:pt x="46583" y="17416"/>
                        <a:pt x="44822" y="14739"/>
                        <a:pt x="42267" y="12500"/>
                      </a:cubicBezTo>
                      <a:cubicBezTo>
                        <a:pt x="39712" y="10260"/>
                        <a:pt x="36098" y="9088"/>
                        <a:pt x="31424"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9" name="Freeform: Shape 268">
                  <a:extLst>
                    <a:ext uri="{FF2B5EF4-FFF2-40B4-BE49-F238E27FC236}">
                      <a16:creationId xmlns:a16="http://schemas.microsoft.com/office/drawing/2014/main" id="{5D6ABF10-E1C1-4E72-AE98-26CC76FA898A}"/>
                    </a:ext>
                  </a:extLst>
                </p:cNvPr>
                <p:cNvSpPr/>
                <p:nvPr/>
              </p:nvSpPr>
              <p:spPr>
                <a:xfrm>
                  <a:off x="5395342" y="1253152"/>
                  <a:ext cx="58847" cy="70709"/>
                </a:xfrm>
                <a:custGeom>
                  <a:avLst/>
                  <a:gdLst/>
                  <a:ahLst/>
                  <a:cxnLst/>
                  <a:rect l="l" t="t" r="r" b="b"/>
                  <a:pathLst>
                    <a:path w="58847" h="70709">
                      <a:moveTo>
                        <a:pt x="0" y="0"/>
                      </a:moveTo>
                      <a:lnTo>
                        <a:pt x="12556" y="0"/>
                      </a:lnTo>
                      <a:lnTo>
                        <a:pt x="12556" y="38147"/>
                      </a:lnTo>
                      <a:cubicBezTo>
                        <a:pt x="12493" y="44821"/>
                        <a:pt x="13654" y="50155"/>
                        <a:pt x="16040" y="54149"/>
                      </a:cubicBezTo>
                      <a:cubicBezTo>
                        <a:pt x="18425" y="58144"/>
                        <a:pt x="22410" y="60192"/>
                        <a:pt x="27994" y="60293"/>
                      </a:cubicBezTo>
                      <a:cubicBezTo>
                        <a:pt x="32232" y="60168"/>
                        <a:pt x="35764" y="58953"/>
                        <a:pt x="38591" y="56649"/>
                      </a:cubicBezTo>
                      <a:cubicBezTo>
                        <a:pt x="41417" y="54346"/>
                        <a:pt x="43412" y="51702"/>
                        <a:pt x="44577" y="48720"/>
                      </a:cubicBezTo>
                      <a:cubicBezTo>
                        <a:pt x="44937" y="47854"/>
                        <a:pt x="45217" y="46871"/>
                        <a:pt x="45417" y="45773"/>
                      </a:cubicBezTo>
                      <a:cubicBezTo>
                        <a:pt x="45616" y="44675"/>
                        <a:pt x="45717" y="43514"/>
                        <a:pt x="45720" y="42291"/>
                      </a:cubicBezTo>
                      <a:lnTo>
                        <a:pt x="45720" y="0"/>
                      </a:lnTo>
                      <a:lnTo>
                        <a:pt x="58276" y="0"/>
                      </a:lnTo>
                      <a:lnTo>
                        <a:pt x="58276" y="50136"/>
                      </a:lnTo>
                      <a:cubicBezTo>
                        <a:pt x="58252" y="57397"/>
                        <a:pt x="58442" y="63729"/>
                        <a:pt x="58847" y="69133"/>
                      </a:cubicBezTo>
                      <a:lnTo>
                        <a:pt x="47718" y="69133"/>
                      </a:lnTo>
                      <a:lnTo>
                        <a:pt x="47004" y="57864"/>
                      </a:lnTo>
                      <a:lnTo>
                        <a:pt x="46719" y="57864"/>
                      </a:lnTo>
                      <a:cubicBezTo>
                        <a:pt x="45159" y="60834"/>
                        <a:pt x="42492" y="63670"/>
                        <a:pt x="38715" y="66372"/>
                      </a:cubicBezTo>
                      <a:cubicBezTo>
                        <a:pt x="34939" y="69073"/>
                        <a:pt x="29984" y="70518"/>
                        <a:pt x="23849" y="70705"/>
                      </a:cubicBezTo>
                      <a:cubicBezTo>
                        <a:pt x="20134" y="70778"/>
                        <a:pt x="16464" y="69950"/>
                        <a:pt x="12837" y="68221"/>
                      </a:cubicBezTo>
                      <a:cubicBezTo>
                        <a:pt x="9211" y="66491"/>
                        <a:pt x="6188" y="63421"/>
                        <a:pt x="3769" y="59010"/>
                      </a:cubicBezTo>
                      <a:cubicBezTo>
                        <a:pt x="1350" y="54598"/>
                        <a:pt x="94" y="48406"/>
                        <a:pt x="0" y="4043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0" name="Freeform: Shape 269">
                  <a:extLst>
                    <a:ext uri="{FF2B5EF4-FFF2-40B4-BE49-F238E27FC236}">
                      <a16:creationId xmlns:a16="http://schemas.microsoft.com/office/drawing/2014/main" id="{1E1B6B44-14FB-49BC-AB2E-CCA73B46328E}"/>
                    </a:ext>
                  </a:extLst>
                </p:cNvPr>
                <p:cNvSpPr/>
                <p:nvPr/>
              </p:nvSpPr>
              <p:spPr>
                <a:xfrm>
                  <a:off x="5626038" y="1253152"/>
                  <a:ext cx="100423" cy="69133"/>
                </a:xfrm>
                <a:custGeom>
                  <a:avLst/>
                  <a:gdLst/>
                  <a:ahLst/>
                  <a:cxnLst/>
                  <a:rect l="l" t="t" r="r" b="b"/>
                  <a:pathLst>
                    <a:path w="100423" h="69133">
                      <a:moveTo>
                        <a:pt x="0" y="0"/>
                      </a:moveTo>
                      <a:lnTo>
                        <a:pt x="12856" y="0"/>
                      </a:lnTo>
                      <a:lnTo>
                        <a:pt x="22141" y="35138"/>
                      </a:lnTo>
                      <a:cubicBezTo>
                        <a:pt x="23082" y="38985"/>
                        <a:pt x="23987" y="42725"/>
                        <a:pt x="24856" y="46358"/>
                      </a:cubicBezTo>
                      <a:cubicBezTo>
                        <a:pt x="25725" y="49991"/>
                        <a:pt x="26486" y="53588"/>
                        <a:pt x="27141" y="57149"/>
                      </a:cubicBezTo>
                      <a:lnTo>
                        <a:pt x="27570" y="57149"/>
                      </a:lnTo>
                      <a:cubicBezTo>
                        <a:pt x="28370" y="53639"/>
                        <a:pt x="29305" y="50047"/>
                        <a:pt x="30373" y="46376"/>
                      </a:cubicBezTo>
                      <a:cubicBezTo>
                        <a:pt x="31442" y="42704"/>
                        <a:pt x="32555" y="39006"/>
                        <a:pt x="33712" y="35281"/>
                      </a:cubicBezTo>
                      <a:lnTo>
                        <a:pt x="44997" y="0"/>
                      </a:lnTo>
                      <a:lnTo>
                        <a:pt x="55568" y="0"/>
                      </a:lnTo>
                      <a:lnTo>
                        <a:pt x="66282" y="34566"/>
                      </a:lnTo>
                      <a:cubicBezTo>
                        <a:pt x="67564" y="38696"/>
                        <a:pt x="68713" y="42621"/>
                        <a:pt x="69728" y="46340"/>
                      </a:cubicBezTo>
                      <a:cubicBezTo>
                        <a:pt x="70743" y="50059"/>
                        <a:pt x="71642" y="53662"/>
                        <a:pt x="72424" y="57149"/>
                      </a:cubicBezTo>
                      <a:lnTo>
                        <a:pt x="72853" y="57149"/>
                      </a:lnTo>
                      <a:cubicBezTo>
                        <a:pt x="73430" y="53660"/>
                        <a:pt x="74168" y="50062"/>
                        <a:pt x="75067" y="46358"/>
                      </a:cubicBezTo>
                      <a:cubicBezTo>
                        <a:pt x="75966" y="42654"/>
                        <a:pt x="76990" y="38771"/>
                        <a:pt x="78138" y="34709"/>
                      </a:cubicBezTo>
                      <a:lnTo>
                        <a:pt x="87995" y="0"/>
                      </a:lnTo>
                      <a:lnTo>
                        <a:pt x="100423" y="0"/>
                      </a:lnTo>
                      <a:lnTo>
                        <a:pt x="78138" y="69133"/>
                      </a:lnTo>
                      <a:lnTo>
                        <a:pt x="66710" y="69133"/>
                      </a:lnTo>
                      <a:lnTo>
                        <a:pt x="56140" y="36138"/>
                      </a:lnTo>
                      <a:cubicBezTo>
                        <a:pt x="54928" y="32324"/>
                        <a:pt x="53815" y="28590"/>
                        <a:pt x="52800" y="24936"/>
                      </a:cubicBezTo>
                      <a:cubicBezTo>
                        <a:pt x="51786" y="21282"/>
                        <a:pt x="50851" y="17441"/>
                        <a:pt x="49997" y="13412"/>
                      </a:cubicBezTo>
                      <a:lnTo>
                        <a:pt x="49711" y="13412"/>
                      </a:lnTo>
                      <a:cubicBezTo>
                        <a:pt x="48851" y="17527"/>
                        <a:pt x="47893" y="21446"/>
                        <a:pt x="46836" y="25169"/>
                      </a:cubicBezTo>
                      <a:cubicBezTo>
                        <a:pt x="45780" y="28892"/>
                        <a:pt x="44643" y="32599"/>
                        <a:pt x="43426" y="36290"/>
                      </a:cubicBezTo>
                      <a:lnTo>
                        <a:pt x="32284" y="69133"/>
                      </a:lnTo>
                      <a:lnTo>
                        <a:pt x="20856" y="6913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1" name="Freeform: Shape 270">
                  <a:extLst>
                    <a:ext uri="{FF2B5EF4-FFF2-40B4-BE49-F238E27FC236}">
                      <a16:creationId xmlns:a16="http://schemas.microsoft.com/office/drawing/2014/main" id="{0128B3CE-C232-4E94-AA11-065D2026850D}"/>
                    </a:ext>
                  </a:extLst>
                </p:cNvPr>
                <p:cNvSpPr/>
                <p:nvPr/>
              </p:nvSpPr>
              <p:spPr>
                <a:xfrm>
                  <a:off x="6110527" y="1253151"/>
                  <a:ext cx="64990" cy="100584"/>
                </a:xfrm>
                <a:custGeom>
                  <a:avLst/>
                  <a:gdLst/>
                  <a:ahLst/>
                  <a:cxnLst/>
                  <a:rect l="l" t="t" r="r" b="b"/>
                  <a:pathLst>
                    <a:path w="64990" h="100584">
                      <a:moveTo>
                        <a:pt x="0" y="0"/>
                      </a:moveTo>
                      <a:lnTo>
                        <a:pt x="13712" y="0"/>
                      </a:lnTo>
                      <a:lnTo>
                        <a:pt x="28710" y="40862"/>
                      </a:lnTo>
                      <a:cubicBezTo>
                        <a:pt x="29579" y="43192"/>
                        <a:pt x="30412" y="45603"/>
                        <a:pt x="31210" y="48095"/>
                      </a:cubicBezTo>
                      <a:cubicBezTo>
                        <a:pt x="32007" y="50586"/>
                        <a:pt x="32698" y="52890"/>
                        <a:pt x="33281" y="55006"/>
                      </a:cubicBezTo>
                      <a:lnTo>
                        <a:pt x="33566" y="55006"/>
                      </a:lnTo>
                      <a:cubicBezTo>
                        <a:pt x="34206" y="52905"/>
                        <a:pt x="34891" y="50607"/>
                        <a:pt x="35620" y="48113"/>
                      </a:cubicBezTo>
                      <a:cubicBezTo>
                        <a:pt x="36349" y="45618"/>
                        <a:pt x="37140" y="43106"/>
                        <a:pt x="37994" y="40576"/>
                      </a:cubicBezTo>
                      <a:lnTo>
                        <a:pt x="51707" y="0"/>
                      </a:lnTo>
                      <a:lnTo>
                        <a:pt x="64990" y="0"/>
                      </a:lnTo>
                      <a:lnTo>
                        <a:pt x="46136" y="49291"/>
                      </a:lnTo>
                      <a:cubicBezTo>
                        <a:pt x="41747" y="60998"/>
                        <a:pt x="37741" y="70232"/>
                        <a:pt x="34120" y="76991"/>
                      </a:cubicBezTo>
                      <a:cubicBezTo>
                        <a:pt x="30498" y="83751"/>
                        <a:pt x="26600" y="88948"/>
                        <a:pt x="22425" y="92583"/>
                      </a:cubicBezTo>
                      <a:cubicBezTo>
                        <a:pt x="19229" y="95193"/>
                        <a:pt x="16265" y="97116"/>
                        <a:pt x="13534" y="98351"/>
                      </a:cubicBezTo>
                      <a:cubicBezTo>
                        <a:pt x="10802" y="99586"/>
                        <a:pt x="8624" y="100331"/>
                        <a:pt x="6999" y="100584"/>
                      </a:cubicBezTo>
                      <a:lnTo>
                        <a:pt x="3857" y="90154"/>
                      </a:lnTo>
                      <a:cubicBezTo>
                        <a:pt x="5457" y="89657"/>
                        <a:pt x="7219" y="88901"/>
                        <a:pt x="9141" y="87885"/>
                      </a:cubicBezTo>
                      <a:cubicBezTo>
                        <a:pt x="11064" y="86870"/>
                        <a:pt x="12968" y="85579"/>
                        <a:pt x="14855" y="84010"/>
                      </a:cubicBezTo>
                      <a:cubicBezTo>
                        <a:pt x="16608" y="82641"/>
                        <a:pt x="18423" y="80771"/>
                        <a:pt x="20301" y="78402"/>
                      </a:cubicBezTo>
                      <a:cubicBezTo>
                        <a:pt x="22178" y="76033"/>
                        <a:pt x="23886" y="73235"/>
                        <a:pt x="25425" y="70008"/>
                      </a:cubicBezTo>
                      <a:cubicBezTo>
                        <a:pt x="25716" y="69365"/>
                        <a:pt x="25954" y="68794"/>
                        <a:pt x="26137" y="68294"/>
                      </a:cubicBezTo>
                      <a:cubicBezTo>
                        <a:pt x="26321" y="67794"/>
                        <a:pt x="26415" y="67365"/>
                        <a:pt x="26421" y="67008"/>
                      </a:cubicBezTo>
                      <a:cubicBezTo>
                        <a:pt x="26424" y="66657"/>
                        <a:pt x="26347" y="66216"/>
                        <a:pt x="26191" y="65686"/>
                      </a:cubicBezTo>
                      <a:cubicBezTo>
                        <a:pt x="26034" y="65156"/>
                        <a:pt x="25779" y="64502"/>
                        <a:pt x="25425" y="63722"/>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2" name="Freeform: Shape 271">
                  <a:extLst>
                    <a:ext uri="{FF2B5EF4-FFF2-40B4-BE49-F238E27FC236}">
                      <a16:creationId xmlns:a16="http://schemas.microsoft.com/office/drawing/2014/main" id="{4D75CF0E-8FF5-4675-8EDA-43C17DD8BFCD}"/>
                    </a:ext>
                  </a:extLst>
                </p:cNvPr>
                <p:cNvSpPr/>
                <p:nvPr/>
              </p:nvSpPr>
              <p:spPr>
                <a:xfrm>
                  <a:off x="5571745" y="1401837"/>
                  <a:ext cx="65133" cy="102995"/>
                </a:xfrm>
                <a:custGeom>
                  <a:avLst/>
                  <a:gdLst/>
                  <a:ahLst/>
                  <a:cxnLst/>
                  <a:rect l="l" t="t" r="r" b="b"/>
                  <a:pathLst>
                    <a:path w="65133" h="102995">
                      <a:moveTo>
                        <a:pt x="52150" y="0"/>
                      </a:moveTo>
                      <a:lnTo>
                        <a:pt x="64562" y="0"/>
                      </a:lnTo>
                      <a:lnTo>
                        <a:pt x="64562" y="83564"/>
                      </a:lnTo>
                      <a:cubicBezTo>
                        <a:pt x="64568" y="86701"/>
                        <a:pt x="64628" y="89856"/>
                        <a:pt x="64741" y="93029"/>
                      </a:cubicBezTo>
                      <a:cubicBezTo>
                        <a:pt x="64854" y="96202"/>
                        <a:pt x="64985" y="99000"/>
                        <a:pt x="65133" y="101423"/>
                      </a:cubicBezTo>
                      <a:lnTo>
                        <a:pt x="54005" y="101423"/>
                      </a:lnTo>
                      <a:lnTo>
                        <a:pt x="53434" y="89438"/>
                      </a:lnTo>
                      <a:lnTo>
                        <a:pt x="53006" y="89438"/>
                      </a:lnTo>
                      <a:cubicBezTo>
                        <a:pt x="51116" y="93376"/>
                        <a:pt x="48180" y="96599"/>
                        <a:pt x="44199" y="99107"/>
                      </a:cubicBezTo>
                      <a:cubicBezTo>
                        <a:pt x="40217" y="101616"/>
                        <a:pt x="35387" y="102912"/>
                        <a:pt x="29708" y="102995"/>
                      </a:cubicBezTo>
                      <a:cubicBezTo>
                        <a:pt x="21154" y="102844"/>
                        <a:pt x="14112" y="99614"/>
                        <a:pt x="8583" y="93305"/>
                      </a:cubicBezTo>
                      <a:cubicBezTo>
                        <a:pt x="3054" y="86995"/>
                        <a:pt x="193" y="78513"/>
                        <a:pt x="0" y="67857"/>
                      </a:cubicBezTo>
                      <a:cubicBezTo>
                        <a:pt x="28" y="60156"/>
                        <a:pt x="1447" y="53550"/>
                        <a:pt x="4256" y="48038"/>
                      </a:cubicBezTo>
                      <a:cubicBezTo>
                        <a:pt x="7065" y="42527"/>
                        <a:pt x="10811" y="38294"/>
                        <a:pt x="15495" y="35339"/>
                      </a:cubicBezTo>
                      <a:cubicBezTo>
                        <a:pt x="20178" y="32384"/>
                        <a:pt x="25344" y="30891"/>
                        <a:pt x="30995" y="30861"/>
                      </a:cubicBezTo>
                      <a:cubicBezTo>
                        <a:pt x="36358" y="30956"/>
                        <a:pt x="40783" y="32014"/>
                        <a:pt x="44270" y="34034"/>
                      </a:cubicBezTo>
                      <a:cubicBezTo>
                        <a:pt x="47758" y="36055"/>
                        <a:pt x="50289" y="38468"/>
                        <a:pt x="51864" y="41273"/>
                      </a:cubicBezTo>
                      <a:lnTo>
                        <a:pt x="52150" y="41273"/>
                      </a:lnTo>
                      <a:lnTo>
                        <a:pt x="52150" y="0"/>
                      </a:lnTo>
                      <a:close/>
                      <a:moveTo>
                        <a:pt x="33425" y="40701"/>
                      </a:moveTo>
                      <a:cubicBezTo>
                        <a:pt x="26870" y="40862"/>
                        <a:pt x="21790" y="43399"/>
                        <a:pt x="18184" y="48312"/>
                      </a:cubicBezTo>
                      <a:cubicBezTo>
                        <a:pt x="14577" y="53225"/>
                        <a:pt x="12749" y="59550"/>
                        <a:pt x="12698" y="67285"/>
                      </a:cubicBezTo>
                      <a:cubicBezTo>
                        <a:pt x="12710" y="74479"/>
                        <a:pt x="14438" y="80494"/>
                        <a:pt x="17880" y="85329"/>
                      </a:cubicBezTo>
                      <a:cubicBezTo>
                        <a:pt x="21323" y="90165"/>
                        <a:pt x="26409" y="92678"/>
                        <a:pt x="33139" y="92869"/>
                      </a:cubicBezTo>
                      <a:cubicBezTo>
                        <a:pt x="37454" y="92824"/>
                        <a:pt x="41295" y="91484"/>
                        <a:pt x="44664" y="88847"/>
                      </a:cubicBezTo>
                      <a:cubicBezTo>
                        <a:pt x="48031" y="86211"/>
                        <a:pt x="50336" y="82545"/>
                        <a:pt x="51578" y="77849"/>
                      </a:cubicBezTo>
                      <a:cubicBezTo>
                        <a:pt x="51790" y="76997"/>
                        <a:pt x="51939" y="76128"/>
                        <a:pt x="52025" y="75241"/>
                      </a:cubicBezTo>
                      <a:cubicBezTo>
                        <a:pt x="52111" y="74354"/>
                        <a:pt x="52153" y="73414"/>
                        <a:pt x="52150" y="72420"/>
                      </a:cubicBezTo>
                      <a:lnTo>
                        <a:pt x="52150" y="60425"/>
                      </a:lnTo>
                      <a:cubicBezTo>
                        <a:pt x="52153" y="59615"/>
                        <a:pt x="52111" y="58734"/>
                        <a:pt x="52025" y="57781"/>
                      </a:cubicBezTo>
                      <a:cubicBezTo>
                        <a:pt x="51939" y="56828"/>
                        <a:pt x="51790" y="55947"/>
                        <a:pt x="51578" y="55137"/>
                      </a:cubicBezTo>
                      <a:cubicBezTo>
                        <a:pt x="50598" y="51096"/>
                        <a:pt x="48520" y="47708"/>
                        <a:pt x="45342" y="44971"/>
                      </a:cubicBezTo>
                      <a:cubicBezTo>
                        <a:pt x="42165" y="42235"/>
                        <a:pt x="38192" y="40811"/>
                        <a:pt x="33425" y="407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3" name="Freeform: Shape 272">
                  <a:extLst>
                    <a:ext uri="{FF2B5EF4-FFF2-40B4-BE49-F238E27FC236}">
                      <a16:creationId xmlns:a16="http://schemas.microsoft.com/office/drawing/2014/main" id="{88C85F46-EC2C-41F7-810D-43CFD1D1BD75}"/>
                    </a:ext>
                  </a:extLst>
                </p:cNvPr>
                <p:cNvSpPr/>
                <p:nvPr/>
              </p:nvSpPr>
              <p:spPr>
                <a:xfrm>
                  <a:off x="5671424" y="1401837"/>
                  <a:ext cx="66134" cy="102995"/>
                </a:xfrm>
                <a:custGeom>
                  <a:avLst/>
                  <a:gdLst/>
                  <a:ahLst/>
                  <a:cxnLst/>
                  <a:rect l="l" t="t" r="r" b="b"/>
                  <a:pathLst>
                    <a:path w="66134" h="102995">
                      <a:moveTo>
                        <a:pt x="572" y="0"/>
                      </a:moveTo>
                      <a:lnTo>
                        <a:pt x="12984" y="0"/>
                      </a:lnTo>
                      <a:lnTo>
                        <a:pt x="12984" y="43417"/>
                      </a:lnTo>
                      <a:lnTo>
                        <a:pt x="13270" y="43417"/>
                      </a:lnTo>
                      <a:cubicBezTo>
                        <a:pt x="15495" y="39522"/>
                        <a:pt x="18586" y="36466"/>
                        <a:pt x="22543" y="34249"/>
                      </a:cubicBezTo>
                      <a:cubicBezTo>
                        <a:pt x="26501" y="32032"/>
                        <a:pt x="31271" y="30902"/>
                        <a:pt x="36855" y="30861"/>
                      </a:cubicBezTo>
                      <a:cubicBezTo>
                        <a:pt x="45641" y="31021"/>
                        <a:pt x="52683" y="34269"/>
                        <a:pt x="57980" y="40605"/>
                      </a:cubicBezTo>
                      <a:cubicBezTo>
                        <a:pt x="63277" y="46941"/>
                        <a:pt x="65995" y="55406"/>
                        <a:pt x="66134" y="65999"/>
                      </a:cubicBezTo>
                      <a:cubicBezTo>
                        <a:pt x="66035" y="74240"/>
                        <a:pt x="64488" y="81100"/>
                        <a:pt x="61492" y="86580"/>
                      </a:cubicBezTo>
                      <a:cubicBezTo>
                        <a:pt x="58496" y="92059"/>
                        <a:pt x="54642" y="96165"/>
                        <a:pt x="49930" y="98898"/>
                      </a:cubicBezTo>
                      <a:cubicBezTo>
                        <a:pt x="45219" y="101630"/>
                        <a:pt x="40241" y="102996"/>
                        <a:pt x="34997" y="102995"/>
                      </a:cubicBezTo>
                      <a:cubicBezTo>
                        <a:pt x="29979" y="103022"/>
                        <a:pt x="25506" y="102005"/>
                        <a:pt x="21579" y="99946"/>
                      </a:cubicBezTo>
                      <a:cubicBezTo>
                        <a:pt x="17651" y="97886"/>
                        <a:pt x="14358" y="94622"/>
                        <a:pt x="11700" y="90153"/>
                      </a:cubicBezTo>
                      <a:lnTo>
                        <a:pt x="11415" y="90153"/>
                      </a:lnTo>
                      <a:lnTo>
                        <a:pt x="10702" y="101423"/>
                      </a:lnTo>
                      <a:lnTo>
                        <a:pt x="0" y="101423"/>
                      </a:lnTo>
                      <a:cubicBezTo>
                        <a:pt x="149" y="99000"/>
                        <a:pt x="280" y="96203"/>
                        <a:pt x="393" y="93031"/>
                      </a:cubicBezTo>
                      <a:cubicBezTo>
                        <a:pt x="506" y="89860"/>
                        <a:pt x="566" y="86709"/>
                        <a:pt x="572" y="83578"/>
                      </a:cubicBezTo>
                      <a:lnTo>
                        <a:pt x="572" y="0"/>
                      </a:lnTo>
                      <a:close/>
                      <a:moveTo>
                        <a:pt x="32710" y="40701"/>
                      </a:moveTo>
                      <a:cubicBezTo>
                        <a:pt x="28389" y="40755"/>
                        <a:pt x="24488" y="42148"/>
                        <a:pt x="21007" y="44882"/>
                      </a:cubicBezTo>
                      <a:cubicBezTo>
                        <a:pt x="17526" y="47615"/>
                        <a:pt x="15090" y="51367"/>
                        <a:pt x="13699" y="56137"/>
                      </a:cubicBezTo>
                      <a:cubicBezTo>
                        <a:pt x="13482" y="56920"/>
                        <a:pt x="13309" y="57748"/>
                        <a:pt x="13181" y="58621"/>
                      </a:cubicBezTo>
                      <a:cubicBezTo>
                        <a:pt x="13053" y="59493"/>
                        <a:pt x="12987" y="60428"/>
                        <a:pt x="12984" y="61425"/>
                      </a:cubicBezTo>
                      <a:lnTo>
                        <a:pt x="12984" y="73717"/>
                      </a:lnTo>
                      <a:cubicBezTo>
                        <a:pt x="12981" y="74506"/>
                        <a:pt x="13023" y="75286"/>
                        <a:pt x="13109" y="76057"/>
                      </a:cubicBezTo>
                      <a:cubicBezTo>
                        <a:pt x="13196" y="76828"/>
                        <a:pt x="13345" y="77573"/>
                        <a:pt x="13556" y="78290"/>
                      </a:cubicBezTo>
                      <a:cubicBezTo>
                        <a:pt x="14771" y="82718"/>
                        <a:pt x="17058" y="86261"/>
                        <a:pt x="20417" y="88920"/>
                      </a:cubicBezTo>
                      <a:cubicBezTo>
                        <a:pt x="23776" y="91579"/>
                        <a:pt x="27778" y="92943"/>
                        <a:pt x="32424" y="93011"/>
                      </a:cubicBezTo>
                      <a:cubicBezTo>
                        <a:pt x="39115" y="92895"/>
                        <a:pt x="44279" y="90448"/>
                        <a:pt x="47915" y="85669"/>
                      </a:cubicBezTo>
                      <a:cubicBezTo>
                        <a:pt x="51551" y="80890"/>
                        <a:pt x="53391" y="74476"/>
                        <a:pt x="53436" y="66428"/>
                      </a:cubicBezTo>
                      <a:cubicBezTo>
                        <a:pt x="53421" y="59290"/>
                        <a:pt x="51664" y="53270"/>
                        <a:pt x="48165" y="48366"/>
                      </a:cubicBezTo>
                      <a:cubicBezTo>
                        <a:pt x="44666" y="43462"/>
                        <a:pt x="39514" y="40907"/>
                        <a:pt x="32710" y="407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4" name="Freeform: Shape 273">
                  <a:extLst>
                    <a:ext uri="{FF2B5EF4-FFF2-40B4-BE49-F238E27FC236}">
                      <a16:creationId xmlns:a16="http://schemas.microsoft.com/office/drawing/2014/main" id="{AED00F6D-7833-4597-849D-4A778CDDA925}"/>
                    </a:ext>
                  </a:extLst>
                </p:cNvPr>
                <p:cNvSpPr/>
                <p:nvPr/>
              </p:nvSpPr>
              <p:spPr>
                <a:xfrm>
                  <a:off x="5891071" y="1401837"/>
                  <a:ext cx="58847" cy="101423"/>
                </a:xfrm>
                <a:custGeom>
                  <a:avLst/>
                  <a:gdLst/>
                  <a:ahLst/>
                  <a:cxnLst/>
                  <a:rect l="l" t="t" r="r" b="b"/>
                  <a:pathLst>
                    <a:path w="58847" h="101423">
                      <a:moveTo>
                        <a:pt x="0" y="0"/>
                      </a:moveTo>
                      <a:lnTo>
                        <a:pt x="12555" y="0"/>
                      </a:lnTo>
                      <a:lnTo>
                        <a:pt x="12555" y="43273"/>
                      </a:lnTo>
                      <a:lnTo>
                        <a:pt x="12841" y="43273"/>
                      </a:lnTo>
                      <a:cubicBezTo>
                        <a:pt x="13851" y="41471"/>
                        <a:pt x="15119" y="39794"/>
                        <a:pt x="16647" y="38242"/>
                      </a:cubicBezTo>
                      <a:cubicBezTo>
                        <a:pt x="18175" y="36691"/>
                        <a:pt x="19908" y="35371"/>
                        <a:pt x="21847" y="34284"/>
                      </a:cubicBezTo>
                      <a:cubicBezTo>
                        <a:pt x="23714" y="33205"/>
                        <a:pt x="25733" y="32367"/>
                        <a:pt x="27904" y="31770"/>
                      </a:cubicBezTo>
                      <a:cubicBezTo>
                        <a:pt x="30076" y="31173"/>
                        <a:pt x="32345" y="30870"/>
                        <a:pt x="34713" y="30861"/>
                      </a:cubicBezTo>
                      <a:cubicBezTo>
                        <a:pt x="37936" y="30785"/>
                        <a:pt x="41398" y="31571"/>
                        <a:pt x="45099" y="33218"/>
                      </a:cubicBezTo>
                      <a:cubicBezTo>
                        <a:pt x="48801" y="34865"/>
                        <a:pt x="51986" y="37830"/>
                        <a:pt x="54655" y="42112"/>
                      </a:cubicBezTo>
                      <a:cubicBezTo>
                        <a:pt x="57323" y="46394"/>
                        <a:pt x="58721" y="52448"/>
                        <a:pt x="58847" y="60275"/>
                      </a:cubicBezTo>
                      <a:lnTo>
                        <a:pt x="58847" y="101423"/>
                      </a:lnTo>
                      <a:lnTo>
                        <a:pt x="46292" y="101423"/>
                      </a:lnTo>
                      <a:lnTo>
                        <a:pt x="46292" y="61704"/>
                      </a:lnTo>
                      <a:cubicBezTo>
                        <a:pt x="46366" y="55977"/>
                        <a:pt x="45181" y="51179"/>
                        <a:pt x="42736" y="47309"/>
                      </a:cubicBezTo>
                      <a:cubicBezTo>
                        <a:pt x="40291" y="43440"/>
                        <a:pt x="36139" y="41428"/>
                        <a:pt x="30281" y="41273"/>
                      </a:cubicBezTo>
                      <a:cubicBezTo>
                        <a:pt x="26165" y="41371"/>
                        <a:pt x="22639" y="42603"/>
                        <a:pt x="19703" y="44970"/>
                      </a:cubicBezTo>
                      <a:cubicBezTo>
                        <a:pt x="16766" y="47336"/>
                        <a:pt x="14670" y="50247"/>
                        <a:pt x="13413" y="53703"/>
                      </a:cubicBezTo>
                      <a:cubicBezTo>
                        <a:pt x="13064" y="54623"/>
                        <a:pt x="12832" y="55569"/>
                        <a:pt x="12716" y="56543"/>
                      </a:cubicBezTo>
                      <a:cubicBezTo>
                        <a:pt x="12600" y="57516"/>
                        <a:pt x="12546" y="58570"/>
                        <a:pt x="12555" y="59704"/>
                      </a:cubicBezTo>
                      <a:lnTo>
                        <a:pt x="12555" y="101423"/>
                      </a:lnTo>
                      <a:lnTo>
                        <a:pt x="0" y="10142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5" name="Freeform: Shape 274">
                  <a:extLst>
                    <a:ext uri="{FF2B5EF4-FFF2-40B4-BE49-F238E27FC236}">
                      <a16:creationId xmlns:a16="http://schemas.microsoft.com/office/drawing/2014/main" id="{2E5304B9-D0D6-46EB-BC1C-39E0E53C6E78}"/>
                    </a:ext>
                  </a:extLst>
                </p:cNvPr>
                <p:cNvSpPr/>
                <p:nvPr/>
              </p:nvSpPr>
              <p:spPr>
                <a:xfrm>
                  <a:off x="5070349" y="1406979"/>
                  <a:ext cx="15556" cy="15556"/>
                </a:xfrm>
                <a:custGeom>
                  <a:avLst/>
                  <a:gdLst/>
                  <a:ahLst/>
                  <a:cxnLst/>
                  <a:rect l="l" t="t" r="r" b="b"/>
                  <a:pathLst>
                    <a:path w="15556" h="15556">
                      <a:moveTo>
                        <a:pt x="7850" y="0"/>
                      </a:moveTo>
                      <a:cubicBezTo>
                        <a:pt x="10169" y="51"/>
                        <a:pt x="12024" y="806"/>
                        <a:pt x="13415" y="2266"/>
                      </a:cubicBezTo>
                      <a:cubicBezTo>
                        <a:pt x="14807" y="3726"/>
                        <a:pt x="15520" y="5587"/>
                        <a:pt x="15556" y="7849"/>
                      </a:cubicBezTo>
                      <a:cubicBezTo>
                        <a:pt x="15535" y="10044"/>
                        <a:pt x="14828" y="11863"/>
                        <a:pt x="13433" y="13308"/>
                      </a:cubicBezTo>
                      <a:cubicBezTo>
                        <a:pt x="12039" y="14753"/>
                        <a:pt x="10082" y="15502"/>
                        <a:pt x="7564" y="15556"/>
                      </a:cubicBezTo>
                      <a:cubicBezTo>
                        <a:pt x="5251" y="15502"/>
                        <a:pt x="3420" y="14753"/>
                        <a:pt x="2070" y="13308"/>
                      </a:cubicBezTo>
                      <a:cubicBezTo>
                        <a:pt x="720" y="11863"/>
                        <a:pt x="30" y="10044"/>
                        <a:pt x="0" y="7849"/>
                      </a:cubicBezTo>
                      <a:cubicBezTo>
                        <a:pt x="33" y="5649"/>
                        <a:pt x="753" y="3806"/>
                        <a:pt x="2159" y="2319"/>
                      </a:cubicBezTo>
                      <a:cubicBezTo>
                        <a:pt x="3565" y="833"/>
                        <a:pt x="5462" y="60"/>
                        <a:pt x="78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6" name="Freeform: Shape 275">
                  <a:extLst>
                    <a:ext uri="{FF2B5EF4-FFF2-40B4-BE49-F238E27FC236}">
                      <a16:creationId xmlns:a16="http://schemas.microsoft.com/office/drawing/2014/main" id="{0B830737-C7A6-4534-84DC-E6F223B77037}"/>
                    </a:ext>
                  </a:extLst>
                </p:cNvPr>
                <p:cNvSpPr/>
                <p:nvPr/>
              </p:nvSpPr>
              <p:spPr>
                <a:xfrm>
                  <a:off x="5445063" y="1417553"/>
                  <a:ext cx="40987" cy="87279"/>
                </a:xfrm>
                <a:custGeom>
                  <a:avLst/>
                  <a:gdLst/>
                  <a:ahLst/>
                  <a:cxnLst/>
                  <a:rect l="l" t="t" r="r" b="b"/>
                  <a:pathLst>
                    <a:path w="40987" h="87279">
                      <a:moveTo>
                        <a:pt x="22985" y="0"/>
                      </a:moveTo>
                      <a:lnTo>
                        <a:pt x="22985" y="16573"/>
                      </a:lnTo>
                      <a:lnTo>
                        <a:pt x="40987" y="16573"/>
                      </a:lnTo>
                      <a:lnTo>
                        <a:pt x="40987" y="26128"/>
                      </a:lnTo>
                      <a:lnTo>
                        <a:pt x="22985" y="26128"/>
                      </a:lnTo>
                      <a:lnTo>
                        <a:pt x="22985" y="63432"/>
                      </a:lnTo>
                      <a:cubicBezTo>
                        <a:pt x="22940" y="67743"/>
                        <a:pt x="23637" y="71054"/>
                        <a:pt x="25075" y="73365"/>
                      </a:cubicBezTo>
                      <a:cubicBezTo>
                        <a:pt x="26512" y="75676"/>
                        <a:pt x="28959" y="76843"/>
                        <a:pt x="32415" y="76867"/>
                      </a:cubicBezTo>
                      <a:cubicBezTo>
                        <a:pt x="34102" y="76867"/>
                        <a:pt x="35513" y="76795"/>
                        <a:pt x="36647" y="76652"/>
                      </a:cubicBezTo>
                      <a:cubicBezTo>
                        <a:pt x="37781" y="76509"/>
                        <a:pt x="38799" y="76295"/>
                        <a:pt x="39701" y="76009"/>
                      </a:cubicBezTo>
                      <a:lnTo>
                        <a:pt x="40273" y="85567"/>
                      </a:lnTo>
                      <a:cubicBezTo>
                        <a:pt x="39049" y="86013"/>
                        <a:pt x="37496" y="86405"/>
                        <a:pt x="35612" y="86744"/>
                      </a:cubicBezTo>
                      <a:cubicBezTo>
                        <a:pt x="33727" y="87083"/>
                        <a:pt x="31566" y="87261"/>
                        <a:pt x="29129" y="87279"/>
                      </a:cubicBezTo>
                      <a:cubicBezTo>
                        <a:pt x="26188" y="87264"/>
                        <a:pt x="23570" y="86794"/>
                        <a:pt x="21274" y="85870"/>
                      </a:cubicBezTo>
                      <a:cubicBezTo>
                        <a:pt x="18979" y="84946"/>
                        <a:pt x="17076" y="83657"/>
                        <a:pt x="15566" y="82001"/>
                      </a:cubicBezTo>
                      <a:cubicBezTo>
                        <a:pt x="13866" y="80068"/>
                        <a:pt x="12630" y="77585"/>
                        <a:pt x="11857" y="74552"/>
                      </a:cubicBezTo>
                      <a:cubicBezTo>
                        <a:pt x="11084" y="71518"/>
                        <a:pt x="10704" y="67980"/>
                        <a:pt x="10716" y="63938"/>
                      </a:cubicBezTo>
                      <a:lnTo>
                        <a:pt x="10716" y="26128"/>
                      </a:lnTo>
                      <a:lnTo>
                        <a:pt x="0" y="26128"/>
                      </a:lnTo>
                      <a:lnTo>
                        <a:pt x="0" y="16573"/>
                      </a:lnTo>
                      <a:lnTo>
                        <a:pt x="10716" y="16573"/>
                      </a:lnTo>
                      <a:lnTo>
                        <a:pt x="10716" y="3715"/>
                      </a:lnTo>
                      <a:lnTo>
                        <a:pt x="229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7" name="Freeform: Shape 276">
                  <a:extLst>
                    <a:ext uri="{FF2B5EF4-FFF2-40B4-BE49-F238E27FC236}">
                      <a16:creationId xmlns:a16="http://schemas.microsoft.com/office/drawing/2014/main" id="{8F581649-5C3B-4446-A037-B858CB4E6090}"/>
                    </a:ext>
                  </a:extLst>
                </p:cNvPr>
                <p:cNvSpPr/>
                <p:nvPr/>
              </p:nvSpPr>
              <p:spPr>
                <a:xfrm>
                  <a:off x="5835588" y="1417553"/>
                  <a:ext cx="40987" cy="87279"/>
                </a:xfrm>
                <a:custGeom>
                  <a:avLst/>
                  <a:gdLst/>
                  <a:ahLst/>
                  <a:cxnLst/>
                  <a:rect l="l" t="t" r="r" b="b"/>
                  <a:pathLst>
                    <a:path w="40987" h="87279">
                      <a:moveTo>
                        <a:pt x="22985" y="0"/>
                      </a:moveTo>
                      <a:lnTo>
                        <a:pt x="22985" y="16573"/>
                      </a:lnTo>
                      <a:lnTo>
                        <a:pt x="40987" y="16573"/>
                      </a:lnTo>
                      <a:lnTo>
                        <a:pt x="40987" y="26128"/>
                      </a:lnTo>
                      <a:lnTo>
                        <a:pt x="22985" y="26128"/>
                      </a:lnTo>
                      <a:lnTo>
                        <a:pt x="22985" y="63432"/>
                      </a:lnTo>
                      <a:cubicBezTo>
                        <a:pt x="22940" y="67743"/>
                        <a:pt x="23637" y="71054"/>
                        <a:pt x="25074" y="73365"/>
                      </a:cubicBezTo>
                      <a:cubicBezTo>
                        <a:pt x="26512" y="75676"/>
                        <a:pt x="28959" y="76843"/>
                        <a:pt x="32415" y="76867"/>
                      </a:cubicBezTo>
                      <a:cubicBezTo>
                        <a:pt x="34102" y="76867"/>
                        <a:pt x="35513" y="76795"/>
                        <a:pt x="36647" y="76652"/>
                      </a:cubicBezTo>
                      <a:cubicBezTo>
                        <a:pt x="37781" y="76509"/>
                        <a:pt x="38799" y="76295"/>
                        <a:pt x="39701" y="76009"/>
                      </a:cubicBezTo>
                      <a:lnTo>
                        <a:pt x="40273" y="85567"/>
                      </a:lnTo>
                      <a:cubicBezTo>
                        <a:pt x="39049" y="86013"/>
                        <a:pt x="37496" y="86405"/>
                        <a:pt x="35611" y="86744"/>
                      </a:cubicBezTo>
                      <a:cubicBezTo>
                        <a:pt x="33727" y="87083"/>
                        <a:pt x="31566" y="87261"/>
                        <a:pt x="29129" y="87279"/>
                      </a:cubicBezTo>
                      <a:cubicBezTo>
                        <a:pt x="26188" y="87264"/>
                        <a:pt x="23570" y="86794"/>
                        <a:pt x="21274" y="85870"/>
                      </a:cubicBezTo>
                      <a:cubicBezTo>
                        <a:pt x="18979" y="84946"/>
                        <a:pt x="17076" y="83657"/>
                        <a:pt x="15566" y="82001"/>
                      </a:cubicBezTo>
                      <a:cubicBezTo>
                        <a:pt x="13866" y="80068"/>
                        <a:pt x="12630" y="77585"/>
                        <a:pt x="11857" y="74552"/>
                      </a:cubicBezTo>
                      <a:cubicBezTo>
                        <a:pt x="11084" y="71518"/>
                        <a:pt x="10704" y="67980"/>
                        <a:pt x="10715" y="63938"/>
                      </a:cubicBezTo>
                      <a:lnTo>
                        <a:pt x="10715" y="26128"/>
                      </a:lnTo>
                      <a:lnTo>
                        <a:pt x="0" y="26128"/>
                      </a:lnTo>
                      <a:lnTo>
                        <a:pt x="0" y="16573"/>
                      </a:lnTo>
                      <a:lnTo>
                        <a:pt x="10715" y="16573"/>
                      </a:lnTo>
                      <a:lnTo>
                        <a:pt x="10715" y="3715"/>
                      </a:lnTo>
                      <a:lnTo>
                        <a:pt x="229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8" name="Freeform: Shape 277">
                  <a:extLst>
                    <a:ext uri="{FF2B5EF4-FFF2-40B4-BE49-F238E27FC236}">
                      <a16:creationId xmlns:a16="http://schemas.microsoft.com/office/drawing/2014/main" id="{DD267E45-7AE3-4939-981A-E5213FA811AB}"/>
                    </a:ext>
                  </a:extLst>
                </p:cNvPr>
                <p:cNvSpPr/>
                <p:nvPr/>
              </p:nvSpPr>
              <p:spPr>
                <a:xfrm>
                  <a:off x="5109450" y="1432693"/>
                  <a:ext cx="99423" cy="70567"/>
                </a:xfrm>
                <a:custGeom>
                  <a:avLst/>
                  <a:gdLst/>
                  <a:ahLst/>
                  <a:cxnLst/>
                  <a:rect l="l" t="t" r="r" b="b"/>
                  <a:pathLst>
                    <a:path w="99423" h="70567">
                      <a:moveTo>
                        <a:pt x="33855" y="5"/>
                      </a:moveTo>
                      <a:cubicBezTo>
                        <a:pt x="38543" y="73"/>
                        <a:pt x="42567" y="1363"/>
                        <a:pt x="45928" y="3874"/>
                      </a:cubicBezTo>
                      <a:cubicBezTo>
                        <a:pt x="49289" y="6386"/>
                        <a:pt x="51739" y="9710"/>
                        <a:pt x="53278" y="13846"/>
                      </a:cubicBezTo>
                      <a:lnTo>
                        <a:pt x="53564" y="13846"/>
                      </a:lnTo>
                      <a:cubicBezTo>
                        <a:pt x="54649" y="11855"/>
                        <a:pt x="55868" y="10124"/>
                        <a:pt x="57223" y="8652"/>
                      </a:cubicBezTo>
                      <a:cubicBezTo>
                        <a:pt x="58577" y="7181"/>
                        <a:pt x="59976" y="5915"/>
                        <a:pt x="61421" y="4854"/>
                      </a:cubicBezTo>
                      <a:cubicBezTo>
                        <a:pt x="63455" y="3279"/>
                        <a:pt x="65677" y="2079"/>
                        <a:pt x="68086" y="1253"/>
                      </a:cubicBezTo>
                      <a:cubicBezTo>
                        <a:pt x="70496" y="427"/>
                        <a:pt x="73325" y="11"/>
                        <a:pt x="76575" y="5"/>
                      </a:cubicBezTo>
                      <a:cubicBezTo>
                        <a:pt x="79782" y="-69"/>
                        <a:pt x="83133" y="745"/>
                        <a:pt x="86628" y="2447"/>
                      </a:cubicBezTo>
                      <a:cubicBezTo>
                        <a:pt x="90123" y="4149"/>
                        <a:pt x="93102" y="7184"/>
                        <a:pt x="95564" y="11552"/>
                      </a:cubicBezTo>
                      <a:cubicBezTo>
                        <a:pt x="98026" y="15920"/>
                        <a:pt x="99313" y="22066"/>
                        <a:pt x="99423" y="29991"/>
                      </a:cubicBezTo>
                      <a:lnTo>
                        <a:pt x="99423" y="70567"/>
                      </a:lnTo>
                      <a:lnTo>
                        <a:pt x="87153" y="70567"/>
                      </a:lnTo>
                      <a:lnTo>
                        <a:pt x="87153" y="31562"/>
                      </a:lnTo>
                      <a:cubicBezTo>
                        <a:pt x="87153" y="24800"/>
                        <a:pt x="85902" y="19573"/>
                        <a:pt x="83401" y="15882"/>
                      </a:cubicBezTo>
                      <a:cubicBezTo>
                        <a:pt x="80899" y="12191"/>
                        <a:pt x="77146" y="10322"/>
                        <a:pt x="72143" y="10274"/>
                      </a:cubicBezTo>
                      <a:cubicBezTo>
                        <a:pt x="68471" y="10369"/>
                        <a:pt x="65343" y="11500"/>
                        <a:pt x="62761" y="13667"/>
                      </a:cubicBezTo>
                      <a:cubicBezTo>
                        <a:pt x="60179" y="15834"/>
                        <a:pt x="58303" y="18465"/>
                        <a:pt x="57132" y="21561"/>
                      </a:cubicBezTo>
                      <a:cubicBezTo>
                        <a:pt x="56840" y="22493"/>
                        <a:pt x="56602" y="23487"/>
                        <a:pt x="56417" y="24544"/>
                      </a:cubicBezTo>
                      <a:cubicBezTo>
                        <a:pt x="56233" y="25600"/>
                        <a:pt x="56138" y="26702"/>
                        <a:pt x="56132" y="27848"/>
                      </a:cubicBezTo>
                      <a:lnTo>
                        <a:pt x="56132" y="70567"/>
                      </a:lnTo>
                      <a:lnTo>
                        <a:pt x="43862" y="70567"/>
                      </a:lnTo>
                      <a:lnTo>
                        <a:pt x="43862" y="29133"/>
                      </a:lnTo>
                      <a:cubicBezTo>
                        <a:pt x="43859" y="23534"/>
                        <a:pt x="42650" y="19016"/>
                        <a:pt x="40235" y="15578"/>
                      </a:cubicBezTo>
                      <a:cubicBezTo>
                        <a:pt x="37819" y="12140"/>
                        <a:pt x="34216" y="10372"/>
                        <a:pt x="29424" y="10274"/>
                      </a:cubicBezTo>
                      <a:cubicBezTo>
                        <a:pt x="25522" y="10405"/>
                        <a:pt x="22210" y="11715"/>
                        <a:pt x="19488" y="14203"/>
                      </a:cubicBezTo>
                      <a:cubicBezTo>
                        <a:pt x="16766" y="16691"/>
                        <a:pt x="14884" y="19573"/>
                        <a:pt x="13841" y="22847"/>
                      </a:cubicBezTo>
                      <a:cubicBezTo>
                        <a:pt x="13487" y="23719"/>
                        <a:pt x="13231" y="24689"/>
                        <a:pt x="13073" y="25758"/>
                      </a:cubicBezTo>
                      <a:cubicBezTo>
                        <a:pt x="12915" y="26827"/>
                        <a:pt x="12837" y="27904"/>
                        <a:pt x="12840" y="28991"/>
                      </a:cubicBezTo>
                      <a:lnTo>
                        <a:pt x="12840" y="70567"/>
                      </a:lnTo>
                      <a:lnTo>
                        <a:pt x="571" y="70567"/>
                      </a:lnTo>
                      <a:lnTo>
                        <a:pt x="571" y="20145"/>
                      </a:lnTo>
                      <a:cubicBezTo>
                        <a:pt x="565" y="16536"/>
                        <a:pt x="506" y="13221"/>
                        <a:pt x="392" y="10200"/>
                      </a:cubicBezTo>
                      <a:cubicBezTo>
                        <a:pt x="279" y="7180"/>
                        <a:pt x="148" y="4258"/>
                        <a:pt x="0" y="1433"/>
                      </a:cubicBezTo>
                      <a:lnTo>
                        <a:pt x="10986" y="1433"/>
                      </a:lnTo>
                      <a:lnTo>
                        <a:pt x="11556" y="12703"/>
                      </a:lnTo>
                      <a:lnTo>
                        <a:pt x="11984" y="12703"/>
                      </a:lnTo>
                      <a:cubicBezTo>
                        <a:pt x="13860" y="9301"/>
                        <a:pt x="16540" y="6365"/>
                        <a:pt x="20024" y="3892"/>
                      </a:cubicBezTo>
                      <a:cubicBezTo>
                        <a:pt x="23509" y="1419"/>
                        <a:pt x="28119" y="124"/>
                        <a:pt x="33855" y="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9" name="Freeform: Shape 278">
                  <a:extLst>
                    <a:ext uri="{FF2B5EF4-FFF2-40B4-BE49-F238E27FC236}">
                      <a16:creationId xmlns:a16="http://schemas.microsoft.com/office/drawing/2014/main" id="{C06B2410-9BFE-4280-9BCA-D52021CE74FF}"/>
                    </a:ext>
                  </a:extLst>
                </p:cNvPr>
                <p:cNvSpPr/>
                <p:nvPr/>
              </p:nvSpPr>
              <p:spPr>
                <a:xfrm>
                  <a:off x="5233275" y="1432698"/>
                  <a:ext cx="66133" cy="98851"/>
                </a:xfrm>
                <a:custGeom>
                  <a:avLst/>
                  <a:gdLst/>
                  <a:ahLst/>
                  <a:cxnLst/>
                  <a:rect l="l" t="t" r="r" b="b"/>
                  <a:pathLst>
                    <a:path w="66133" h="98851">
                      <a:moveTo>
                        <a:pt x="36711" y="0"/>
                      </a:moveTo>
                      <a:cubicBezTo>
                        <a:pt x="45316" y="154"/>
                        <a:pt x="52328" y="3378"/>
                        <a:pt x="57747" y="9672"/>
                      </a:cubicBezTo>
                      <a:cubicBezTo>
                        <a:pt x="63166" y="15967"/>
                        <a:pt x="65961" y="24408"/>
                        <a:pt x="66133" y="34995"/>
                      </a:cubicBezTo>
                      <a:cubicBezTo>
                        <a:pt x="66045" y="43282"/>
                        <a:pt x="64524" y="50176"/>
                        <a:pt x="61570" y="55676"/>
                      </a:cubicBezTo>
                      <a:cubicBezTo>
                        <a:pt x="58616" y="61176"/>
                        <a:pt x="54757" y="65295"/>
                        <a:pt x="49993" y="68032"/>
                      </a:cubicBezTo>
                      <a:cubicBezTo>
                        <a:pt x="45229" y="70768"/>
                        <a:pt x="40087" y="72136"/>
                        <a:pt x="34567" y="72134"/>
                      </a:cubicBezTo>
                      <a:cubicBezTo>
                        <a:pt x="29936" y="72110"/>
                        <a:pt x="25761" y="71159"/>
                        <a:pt x="22042" y="69281"/>
                      </a:cubicBezTo>
                      <a:cubicBezTo>
                        <a:pt x="18323" y="67403"/>
                        <a:pt x="15398" y="64740"/>
                        <a:pt x="13269" y="61293"/>
                      </a:cubicBezTo>
                      <a:lnTo>
                        <a:pt x="12983" y="61293"/>
                      </a:lnTo>
                      <a:lnTo>
                        <a:pt x="12983" y="98851"/>
                      </a:lnTo>
                      <a:lnTo>
                        <a:pt x="571" y="98851"/>
                      </a:lnTo>
                      <a:lnTo>
                        <a:pt x="571" y="24003"/>
                      </a:lnTo>
                      <a:cubicBezTo>
                        <a:pt x="565" y="19597"/>
                        <a:pt x="506" y="15549"/>
                        <a:pt x="392" y="11858"/>
                      </a:cubicBezTo>
                      <a:cubicBezTo>
                        <a:pt x="279" y="8167"/>
                        <a:pt x="148" y="4691"/>
                        <a:pt x="0" y="1428"/>
                      </a:cubicBezTo>
                      <a:lnTo>
                        <a:pt x="11129" y="1428"/>
                      </a:lnTo>
                      <a:lnTo>
                        <a:pt x="11842" y="13271"/>
                      </a:lnTo>
                      <a:lnTo>
                        <a:pt x="12127" y="13271"/>
                      </a:lnTo>
                      <a:cubicBezTo>
                        <a:pt x="14634" y="9033"/>
                        <a:pt x="17945" y="5769"/>
                        <a:pt x="22060" y="3477"/>
                      </a:cubicBezTo>
                      <a:cubicBezTo>
                        <a:pt x="26175" y="1185"/>
                        <a:pt x="31059" y="26"/>
                        <a:pt x="36711" y="0"/>
                      </a:cubicBezTo>
                      <a:close/>
                      <a:moveTo>
                        <a:pt x="32852" y="9983"/>
                      </a:moveTo>
                      <a:cubicBezTo>
                        <a:pt x="28450" y="10037"/>
                        <a:pt x="24496" y="11431"/>
                        <a:pt x="20988" y="14165"/>
                      </a:cubicBezTo>
                      <a:cubicBezTo>
                        <a:pt x="17480" y="16900"/>
                        <a:pt x="15098" y="20656"/>
                        <a:pt x="13841" y="25432"/>
                      </a:cubicBezTo>
                      <a:cubicBezTo>
                        <a:pt x="13618" y="26229"/>
                        <a:pt x="13421" y="27063"/>
                        <a:pt x="13251" y="27932"/>
                      </a:cubicBezTo>
                      <a:cubicBezTo>
                        <a:pt x="13082" y="28801"/>
                        <a:pt x="12992" y="29634"/>
                        <a:pt x="12983" y="30432"/>
                      </a:cubicBezTo>
                      <a:lnTo>
                        <a:pt x="12983" y="42427"/>
                      </a:lnTo>
                      <a:cubicBezTo>
                        <a:pt x="12980" y="43356"/>
                        <a:pt x="13022" y="44249"/>
                        <a:pt x="13108" y="45107"/>
                      </a:cubicBezTo>
                      <a:cubicBezTo>
                        <a:pt x="13195" y="45964"/>
                        <a:pt x="13344" y="46786"/>
                        <a:pt x="13555" y="47572"/>
                      </a:cubicBezTo>
                      <a:cubicBezTo>
                        <a:pt x="14779" y="52000"/>
                        <a:pt x="17084" y="55543"/>
                        <a:pt x="20470" y="58202"/>
                      </a:cubicBezTo>
                      <a:cubicBezTo>
                        <a:pt x="23856" y="60861"/>
                        <a:pt x="27840" y="62225"/>
                        <a:pt x="32423" y="62293"/>
                      </a:cubicBezTo>
                      <a:cubicBezTo>
                        <a:pt x="39114" y="62171"/>
                        <a:pt x="44278" y="59700"/>
                        <a:pt x="47914" y="54879"/>
                      </a:cubicBezTo>
                      <a:cubicBezTo>
                        <a:pt x="51550" y="50058"/>
                        <a:pt x="53390" y="43621"/>
                        <a:pt x="53435" y="35567"/>
                      </a:cubicBezTo>
                      <a:cubicBezTo>
                        <a:pt x="53408" y="28498"/>
                        <a:pt x="51639" y="22519"/>
                        <a:pt x="48128" y="17630"/>
                      </a:cubicBezTo>
                      <a:cubicBezTo>
                        <a:pt x="44617" y="12740"/>
                        <a:pt x="39525" y="10192"/>
                        <a:pt x="32852" y="9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0" name="Freeform: Shape 279">
                  <a:extLst>
                    <a:ext uri="{FF2B5EF4-FFF2-40B4-BE49-F238E27FC236}">
                      <a16:creationId xmlns:a16="http://schemas.microsoft.com/office/drawing/2014/main" id="{CADE687E-6369-4474-B9ED-E51F17DA92A8}"/>
                    </a:ext>
                  </a:extLst>
                </p:cNvPr>
                <p:cNvSpPr/>
                <p:nvPr/>
              </p:nvSpPr>
              <p:spPr>
                <a:xfrm>
                  <a:off x="5314142" y="1432697"/>
                  <a:ext cx="54989" cy="72134"/>
                </a:xfrm>
                <a:custGeom>
                  <a:avLst/>
                  <a:gdLst/>
                  <a:ahLst/>
                  <a:cxnLst/>
                  <a:rect l="l" t="t" r="r" b="b"/>
                  <a:pathLst>
                    <a:path w="54989" h="72134">
                      <a:moveTo>
                        <a:pt x="27709" y="0"/>
                      </a:moveTo>
                      <a:cubicBezTo>
                        <a:pt x="34690" y="93"/>
                        <a:pt x="40093" y="1508"/>
                        <a:pt x="43919" y="4246"/>
                      </a:cubicBezTo>
                      <a:cubicBezTo>
                        <a:pt x="47746" y="6984"/>
                        <a:pt x="50397" y="10484"/>
                        <a:pt x="51874" y="14746"/>
                      </a:cubicBezTo>
                      <a:cubicBezTo>
                        <a:pt x="53351" y="19009"/>
                        <a:pt x="54056" y="23474"/>
                        <a:pt x="53989" y="28143"/>
                      </a:cubicBezTo>
                      <a:lnTo>
                        <a:pt x="53989" y="53989"/>
                      </a:lnTo>
                      <a:cubicBezTo>
                        <a:pt x="53986" y="57010"/>
                        <a:pt x="54063" y="59933"/>
                        <a:pt x="54221" y="62758"/>
                      </a:cubicBezTo>
                      <a:cubicBezTo>
                        <a:pt x="54379" y="65582"/>
                        <a:pt x="54635" y="68184"/>
                        <a:pt x="54989" y="70562"/>
                      </a:cubicBezTo>
                      <a:lnTo>
                        <a:pt x="43717" y="70562"/>
                      </a:lnTo>
                      <a:lnTo>
                        <a:pt x="42718" y="61864"/>
                      </a:lnTo>
                      <a:lnTo>
                        <a:pt x="42290" y="61864"/>
                      </a:lnTo>
                      <a:cubicBezTo>
                        <a:pt x="40337" y="64664"/>
                        <a:pt x="37561" y="67053"/>
                        <a:pt x="33963" y="69032"/>
                      </a:cubicBezTo>
                      <a:cubicBezTo>
                        <a:pt x="30366" y="71011"/>
                        <a:pt x="26089" y="72045"/>
                        <a:pt x="21133" y="72134"/>
                      </a:cubicBezTo>
                      <a:cubicBezTo>
                        <a:pt x="14127" y="71932"/>
                        <a:pt x="8855" y="69875"/>
                        <a:pt x="5316" y="65962"/>
                      </a:cubicBezTo>
                      <a:cubicBezTo>
                        <a:pt x="1778" y="62050"/>
                        <a:pt x="5" y="57491"/>
                        <a:pt x="0" y="52285"/>
                      </a:cubicBezTo>
                      <a:cubicBezTo>
                        <a:pt x="61" y="43887"/>
                        <a:pt x="3649" y="37493"/>
                        <a:pt x="10763" y="33104"/>
                      </a:cubicBezTo>
                      <a:cubicBezTo>
                        <a:pt x="17877" y="28714"/>
                        <a:pt x="28148" y="26538"/>
                        <a:pt x="41576" y="26574"/>
                      </a:cubicBezTo>
                      <a:lnTo>
                        <a:pt x="41576" y="25144"/>
                      </a:lnTo>
                      <a:cubicBezTo>
                        <a:pt x="41644" y="23190"/>
                        <a:pt x="41334" y="20981"/>
                        <a:pt x="40644" y="18518"/>
                      </a:cubicBezTo>
                      <a:cubicBezTo>
                        <a:pt x="39955" y="16055"/>
                        <a:pt x="38480" y="13909"/>
                        <a:pt x="36218" y="12082"/>
                      </a:cubicBezTo>
                      <a:cubicBezTo>
                        <a:pt x="33956" y="10254"/>
                        <a:pt x="30500" y="9317"/>
                        <a:pt x="25850" y="9269"/>
                      </a:cubicBezTo>
                      <a:cubicBezTo>
                        <a:pt x="22520" y="9278"/>
                        <a:pt x="19280" y="9725"/>
                        <a:pt x="16130" y="10610"/>
                      </a:cubicBezTo>
                      <a:cubicBezTo>
                        <a:pt x="12980" y="11495"/>
                        <a:pt x="10171" y="12764"/>
                        <a:pt x="7704" y="14418"/>
                      </a:cubicBezTo>
                      <a:lnTo>
                        <a:pt x="4851" y="5989"/>
                      </a:lnTo>
                      <a:cubicBezTo>
                        <a:pt x="7755" y="4180"/>
                        <a:pt x="11188" y="2736"/>
                        <a:pt x="15150" y="1657"/>
                      </a:cubicBezTo>
                      <a:cubicBezTo>
                        <a:pt x="19111" y="579"/>
                        <a:pt x="23298" y="27"/>
                        <a:pt x="27709" y="0"/>
                      </a:cubicBezTo>
                      <a:close/>
                      <a:moveTo>
                        <a:pt x="41862" y="35272"/>
                      </a:moveTo>
                      <a:cubicBezTo>
                        <a:pt x="37180" y="35126"/>
                        <a:pt x="32614" y="35435"/>
                        <a:pt x="28164" y="36199"/>
                      </a:cubicBezTo>
                      <a:cubicBezTo>
                        <a:pt x="23715" y="36963"/>
                        <a:pt x="20028" y="38490"/>
                        <a:pt x="17103" y="40779"/>
                      </a:cubicBezTo>
                      <a:cubicBezTo>
                        <a:pt x="14179" y="43068"/>
                        <a:pt x="12663" y="46427"/>
                        <a:pt x="12555" y="50856"/>
                      </a:cubicBezTo>
                      <a:cubicBezTo>
                        <a:pt x="12650" y="54984"/>
                        <a:pt x="13818" y="58022"/>
                        <a:pt x="16058" y="59970"/>
                      </a:cubicBezTo>
                      <a:cubicBezTo>
                        <a:pt x="18297" y="61918"/>
                        <a:pt x="21037" y="62883"/>
                        <a:pt x="24278" y="62865"/>
                      </a:cubicBezTo>
                      <a:cubicBezTo>
                        <a:pt x="28865" y="62749"/>
                        <a:pt x="32593" y="61551"/>
                        <a:pt x="35465" y="59273"/>
                      </a:cubicBezTo>
                      <a:cubicBezTo>
                        <a:pt x="38336" y="56994"/>
                        <a:pt x="40278" y="54331"/>
                        <a:pt x="41290" y="51284"/>
                      </a:cubicBezTo>
                      <a:cubicBezTo>
                        <a:pt x="41502" y="50564"/>
                        <a:pt x="41651" y="49861"/>
                        <a:pt x="41737" y="49175"/>
                      </a:cubicBezTo>
                      <a:cubicBezTo>
                        <a:pt x="41823" y="48489"/>
                        <a:pt x="41865" y="47855"/>
                        <a:pt x="41862" y="47274"/>
                      </a:cubicBezTo>
                      <a:lnTo>
                        <a:pt x="41862" y="352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1" name="Freeform: Shape 280">
                  <a:extLst>
                    <a:ext uri="{FF2B5EF4-FFF2-40B4-BE49-F238E27FC236}">
                      <a16:creationId xmlns:a16="http://schemas.microsoft.com/office/drawing/2014/main" id="{FFF9D9AB-1E0E-44B5-A5F0-DA4D453EFDE5}"/>
                    </a:ext>
                  </a:extLst>
                </p:cNvPr>
                <p:cNvSpPr/>
                <p:nvPr/>
              </p:nvSpPr>
              <p:spPr>
                <a:xfrm>
                  <a:off x="5381245" y="1432697"/>
                  <a:ext cx="54561" cy="72134"/>
                </a:xfrm>
                <a:custGeom>
                  <a:avLst/>
                  <a:gdLst/>
                  <a:ahLst/>
                  <a:cxnLst/>
                  <a:rect l="l" t="t" r="r" b="b"/>
                  <a:pathLst>
                    <a:path w="54561" h="72134">
                      <a:moveTo>
                        <a:pt x="37130" y="0"/>
                      </a:moveTo>
                      <a:cubicBezTo>
                        <a:pt x="40892" y="38"/>
                        <a:pt x="44298" y="425"/>
                        <a:pt x="47346" y="1159"/>
                      </a:cubicBezTo>
                      <a:cubicBezTo>
                        <a:pt x="50394" y="1892"/>
                        <a:pt x="52799" y="2742"/>
                        <a:pt x="54561" y="3708"/>
                      </a:cubicBezTo>
                      <a:lnTo>
                        <a:pt x="51703" y="13270"/>
                      </a:lnTo>
                      <a:cubicBezTo>
                        <a:pt x="50212" y="12445"/>
                        <a:pt x="48265" y="11701"/>
                        <a:pt x="45863" y="11037"/>
                      </a:cubicBezTo>
                      <a:cubicBezTo>
                        <a:pt x="43461" y="10373"/>
                        <a:pt x="40550" y="10022"/>
                        <a:pt x="37130" y="9983"/>
                      </a:cubicBezTo>
                      <a:cubicBezTo>
                        <a:pt x="29174" y="10180"/>
                        <a:pt x="23119" y="12752"/>
                        <a:pt x="18967" y="17701"/>
                      </a:cubicBezTo>
                      <a:cubicBezTo>
                        <a:pt x="14815" y="22650"/>
                        <a:pt x="12725" y="28795"/>
                        <a:pt x="12698" y="36138"/>
                      </a:cubicBezTo>
                      <a:cubicBezTo>
                        <a:pt x="12841" y="44219"/>
                        <a:pt x="15127" y="50532"/>
                        <a:pt x="19556" y="55076"/>
                      </a:cubicBezTo>
                      <a:cubicBezTo>
                        <a:pt x="23986" y="59619"/>
                        <a:pt x="29701" y="61930"/>
                        <a:pt x="36701" y="62008"/>
                      </a:cubicBezTo>
                      <a:cubicBezTo>
                        <a:pt x="40246" y="61969"/>
                        <a:pt x="43265" y="61617"/>
                        <a:pt x="45756" y="60953"/>
                      </a:cubicBezTo>
                      <a:cubicBezTo>
                        <a:pt x="48247" y="60289"/>
                        <a:pt x="50373" y="59545"/>
                        <a:pt x="52132" y="58720"/>
                      </a:cubicBezTo>
                      <a:lnTo>
                        <a:pt x="54275" y="68140"/>
                      </a:lnTo>
                      <a:cubicBezTo>
                        <a:pt x="52590" y="68993"/>
                        <a:pt x="50030" y="69855"/>
                        <a:pt x="46596" y="70725"/>
                      </a:cubicBezTo>
                      <a:cubicBezTo>
                        <a:pt x="43161" y="71596"/>
                        <a:pt x="39101" y="72065"/>
                        <a:pt x="34415" y="72134"/>
                      </a:cubicBezTo>
                      <a:cubicBezTo>
                        <a:pt x="23855" y="71986"/>
                        <a:pt x="15512" y="68750"/>
                        <a:pt x="9386" y="62426"/>
                      </a:cubicBezTo>
                      <a:cubicBezTo>
                        <a:pt x="3259" y="56101"/>
                        <a:pt x="131" y="47577"/>
                        <a:pt x="0" y="36853"/>
                      </a:cubicBezTo>
                      <a:cubicBezTo>
                        <a:pt x="137" y="26000"/>
                        <a:pt x="3503" y="17196"/>
                        <a:pt x="10100" y="10440"/>
                      </a:cubicBezTo>
                      <a:cubicBezTo>
                        <a:pt x="16697" y="3684"/>
                        <a:pt x="25707" y="204"/>
                        <a:pt x="371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2" name="Freeform: Shape 281">
                  <a:extLst>
                    <a:ext uri="{FF2B5EF4-FFF2-40B4-BE49-F238E27FC236}">
                      <a16:creationId xmlns:a16="http://schemas.microsoft.com/office/drawing/2014/main" id="{58DF2B25-B5B4-4308-BA10-6A5A87E79228}"/>
                    </a:ext>
                  </a:extLst>
                </p:cNvPr>
                <p:cNvSpPr/>
                <p:nvPr/>
              </p:nvSpPr>
              <p:spPr>
                <a:xfrm>
                  <a:off x="5495545" y="1432697"/>
                  <a:ext cx="60994" cy="72134"/>
                </a:xfrm>
                <a:custGeom>
                  <a:avLst/>
                  <a:gdLst/>
                  <a:ahLst/>
                  <a:cxnLst/>
                  <a:rect l="l" t="t" r="r" b="b"/>
                  <a:pathLst>
                    <a:path w="60994" h="72134">
                      <a:moveTo>
                        <a:pt x="32425" y="0"/>
                      </a:moveTo>
                      <a:cubicBezTo>
                        <a:pt x="39929" y="165"/>
                        <a:pt x="45763" y="2025"/>
                        <a:pt x="49927" y="5580"/>
                      </a:cubicBezTo>
                      <a:cubicBezTo>
                        <a:pt x="54091" y="9136"/>
                        <a:pt x="56992" y="13398"/>
                        <a:pt x="58632" y="18367"/>
                      </a:cubicBezTo>
                      <a:cubicBezTo>
                        <a:pt x="60272" y="23336"/>
                        <a:pt x="61058" y="28022"/>
                        <a:pt x="60990" y="32426"/>
                      </a:cubicBezTo>
                      <a:cubicBezTo>
                        <a:pt x="60990" y="33704"/>
                        <a:pt x="60955" y="34820"/>
                        <a:pt x="60883" y="35777"/>
                      </a:cubicBezTo>
                      <a:cubicBezTo>
                        <a:pt x="60812" y="36734"/>
                        <a:pt x="60705" y="37565"/>
                        <a:pt x="60562" y="38272"/>
                      </a:cubicBezTo>
                      <a:lnTo>
                        <a:pt x="11984" y="38272"/>
                      </a:lnTo>
                      <a:cubicBezTo>
                        <a:pt x="12303" y="46717"/>
                        <a:pt x="14703" y="52848"/>
                        <a:pt x="19185" y="56663"/>
                      </a:cubicBezTo>
                      <a:cubicBezTo>
                        <a:pt x="23667" y="60479"/>
                        <a:pt x="29176" y="62356"/>
                        <a:pt x="35713" y="62293"/>
                      </a:cubicBezTo>
                      <a:cubicBezTo>
                        <a:pt x="40165" y="62269"/>
                        <a:pt x="43911" y="61924"/>
                        <a:pt x="46949" y="61257"/>
                      </a:cubicBezTo>
                      <a:cubicBezTo>
                        <a:pt x="49988" y="60589"/>
                        <a:pt x="52624" y="59743"/>
                        <a:pt x="54856" y="58719"/>
                      </a:cubicBezTo>
                      <a:lnTo>
                        <a:pt x="57138" y="67713"/>
                      </a:lnTo>
                      <a:cubicBezTo>
                        <a:pt x="54927" y="68770"/>
                        <a:pt x="51893" y="69757"/>
                        <a:pt x="48037" y="70672"/>
                      </a:cubicBezTo>
                      <a:cubicBezTo>
                        <a:pt x="44181" y="71587"/>
                        <a:pt x="39501" y="72074"/>
                        <a:pt x="33998" y="72134"/>
                      </a:cubicBezTo>
                      <a:cubicBezTo>
                        <a:pt x="23263" y="71980"/>
                        <a:pt x="14934" y="68755"/>
                        <a:pt x="9012" y="62460"/>
                      </a:cubicBezTo>
                      <a:cubicBezTo>
                        <a:pt x="3090" y="56164"/>
                        <a:pt x="86" y="47722"/>
                        <a:pt x="0" y="37132"/>
                      </a:cubicBezTo>
                      <a:cubicBezTo>
                        <a:pt x="27" y="30108"/>
                        <a:pt x="1337" y="23809"/>
                        <a:pt x="3928" y="18236"/>
                      </a:cubicBezTo>
                      <a:cubicBezTo>
                        <a:pt x="6519" y="12662"/>
                        <a:pt x="10230" y="8248"/>
                        <a:pt x="15061" y="4992"/>
                      </a:cubicBezTo>
                      <a:cubicBezTo>
                        <a:pt x="19892" y="1736"/>
                        <a:pt x="25680" y="72"/>
                        <a:pt x="32425" y="0"/>
                      </a:cubicBezTo>
                      <a:close/>
                      <a:moveTo>
                        <a:pt x="31425" y="8983"/>
                      </a:moveTo>
                      <a:cubicBezTo>
                        <a:pt x="27155" y="9072"/>
                        <a:pt x="23655" y="10181"/>
                        <a:pt x="20926" y="12309"/>
                      </a:cubicBezTo>
                      <a:cubicBezTo>
                        <a:pt x="18197" y="14437"/>
                        <a:pt x="16127" y="17050"/>
                        <a:pt x="14716" y="20148"/>
                      </a:cubicBezTo>
                      <a:cubicBezTo>
                        <a:pt x="13305" y="23245"/>
                        <a:pt x="12442" y="26292"/>
                        <a:pt x="12127" y="29289"/>
                      </a:cubicBezTo>
                      <a:lnTo>
                        <a:pt x="48864" y="29289"/>
                      </a:lnTo>
                      <a:cubicBezTo>
                        <a:pt x="48955" y="26562"/>
                        <a:pt x="48518" y="23642"/>
                        <a:pt x="47551" y="20529"/>
                      </a:cubicBezTo>
                      <a:cubicBezTo>
                        <a:pt x="46584" y="17416"/>
                        <a:pt x="44822" y="14739"/>
                        <a:pt x="42267" y="12500"/>
                      </a:cubicBezTo>
                      <a:cubicBezTo>
                        <a:pt x="39712" y="10260"/>
                        <a:pt x="36098" y="9088"/>
                        <a:pt x="31425"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3" name="Freeform: Shape 282">
                  <a:extLst>
                    <a:ext uri="{FF2B5EF4-FFF2-40B4-BE49-F238E27FC236}">
                      <a16:creationId xmlns:a16="http://schemas.microsoft.com/office/drawing/2014/main" id="{5571C65B-82D0-4EFB-91FF-2AA65F7B6EFE}"/>
                    </a:ext>
                  </a:extLst>
                </p:cNvPr>
                <p:cNvSpPr/>
                <p:nvPr/>
              </p:nvSpPr>
              <p:spPr>
                <a:xfrm>
                  <a:off x="5962270" y="1432697"/>
                  <a:ext cx="60994" cy="72134"/>
                </a:xfrm>
                <a:custGeom>
                  <a:avLst/>
                  <a:gdLst/>
                  <a:ahLst/>
                  <a:cxnLst/>
                  <a:rect l="l" t="t" r="r" b="b"/>
                  <a:pathLst>
                    <a:path w="60994" h="72134">
                      <a:moveTo>
                        <a:pt x="32425" y="0"/>
                      </a:moveTo>
                      <a:cubicBezTo>
                        <a:pt x="39929" y="165"/>
                        <a:pt x="45763" y="2025"/>
                        <a:pt x="49927" y="5580"/>
                      </a:cubicBezTo>
                      <a:cubicBezTo>
                        <a:pt x="54091" y="9136"/>
                        <a:pt x="56992" y="13398"/>
                        <a:pt x="58632" y="18367"/>
                      </a:cubicBezTo>
                      <a:cubicBezTo>
                        <a:pt x="60272" y="23336"/>
                        <a:pt x="61058" y="28022"/>
                        <a:pt x="60990" y="32426"/>
                      </a:cubicBezTo>
                      <a:cubicBezTo>
                        <a:pt x="60990" y="33704"/>
                        <a:pt x="60954" y="34820"/>
                        <a:pt x="60883" y="35777"/>
                      </a:cubicBezTo>
                      <a:cubicBezTo>
                        <a:pt x="60812" y="36734"/>
                        <a:pt x="60705" y="37565"/>
                        <a:pt x="60562" y="38272"/>
                      </a:cubicBezTo>
                      <a:lnTo>
                        <a:pt x="11984" y="38272"/>
                      </a:lnTo>
                      <a:cubicBezTo>
                        <a:pt x="12303" y="46717"/>
                        <a:pt x="14703" y="52848"/>
                        <a:pt x="19185" y="56663"/>
                      </a:cubicBezTo>
                      <a:cubicBezTo>
                        <a:pt x="23667" y="60479"/>
                        <a:pt x="29176" y="62356"/>
                        <a:pt x="35713" y="62293"/>
                      </a:cubicBezTo>
                      <a:cubicBezTo>
                        <a:pt x="40165" y="62269"/>
                        <a:pt x="43911" y="61924"/>
                        <a:pt x="46949" y="61257"/>
                      </a:cubicBezTo>
                      <a:cubicBezTo>
                        <a:pt x="49988" y="60589"/>
                        <a:pt x="52623" y="59743"/>
                        <a:pt x="54856" y="58719"/>
                      </a:cubicBezTo>
                      <a:lnTo>
                        <a:pt x="57138" y="67713"/>
                      </a:lnTo>
                      <a:cubicBezTo>
                        <a:pt x="54927" y="68770"/>
                        <a:pt x="51893" y="69757"/>
                        <a:pt x="48037" y="70672"/>
                      </a:cubicBezTo>
                      <a:cubicBezTo>
                        <a:pt x="44181" y="71587"/>
                        <a:pt x="39501" y="72074"/>
                        <a:pt x="33997" y="72134"/>
                      </a:cubicBezTo>
                      <a:cubicBezTo>
                        <a:pt x="23263" y="71980"/>
                        <a:pt x="14934" y="68755"/>
                        <a:pt x="9012" y="62460"/>
                      </a:cubicBezTo>
                      <a:cubicBezTo>
                        <a:pt x="3090" y="56164"/>
                        <a:pt x="86" y="47722"/>
                        <a:pt x="0" y="37132"/>
                      </a:cubicBezTo>
                      <a:cubicBezTo>
                        <a:pt x="27" y="30108"/>
                        <a:pt x="1337" y="23809"/>
                        <a:pt x="3928" y="18236"/>
                      </a:cubicBezTo>
                      <a:cubicBezTo>
                        <a:pt x="6519" y="12662"/>
                        <a:pt x="10230" y="8248"/>
                        <a:pt x="15061" y="4992"/>
                      </a:cubicBezTo>
                      <a:cubicBezTo>
                        <a:pt x="19892" y="1736"/>
                        <a:pt x="25680" y="72"/>
                        <a:pt x="32425" y="0"/>
                      </a:cubicBezTo>
                      <a:close/>
                      <a:moveTo>
                        <a:pt x="31424" y="8983"/>
                      </a:moveTo>
                      <a:cubicBezTo>
                        <a:pt x="27155" y="9072"/>
                        <a:pt x="23655" y="10181"/>
                        <a:pt x="20926" y="12309"/>
                      </a:cubicBezTo>
                      <a:cubicBezTo>
                        <a:pt x="18197" y="14437"/>
                        <a:pt x="16127" y="17050"/>
                        <a:pt x="14716" y="20148"/>
                      </a:cubicBezTo>
                      <a:cubicBezTo>
                        <a:pt x="13305" y="23245"/>
                        <a:pt x="12442" y="26292"/>
                        <a:pt x="12127" y="29289"/>
                      </a:cubicBezTo>
                      <a:lnTo>
                        <a:pt x="48864" y="29289"/>
                      </a:lnTo>
                      <a:cubicBezTo>
                        <a:pt x="48955" y="26562"/>
                        <a:pt x="48518" y="23642"/>
                        <a:pt x="47551" y="20529"/>
                      </a:cubicBezTo>
                      <a:cubicBezTo>
                        <a:pt x="46584" y="17416"/>
                        <a:pt x="44822" y="14739"/>
                        <a:pt x="42267" y="12500"/>
                      </a:cubicBezTo>
                      <a:cubicBezTo>
                        <a:pt x="39712" y="10260"/>
                        <a:pt x="36098" y="9088"/>
                        <a:pt x="31424"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4" name="Freeform: Shape 283">
                  <a:extLst>
                    <a:ext uri="{FF2B5EF4-FFF2-40B4-BE49-F238E27FC236}">
                      <a16:creationId xmlns:a16="http://schemas.microsoft.com/office/drawing/2014/main" id="{1DAC0875-B46B-4058-A7E5-D449DC465CA8}"/>
                    </a:ext>
                  </a:extLst>
                </p:cNvPr>
                <p:cNvSpPr/>
                <p:nvPr/>
              </p:nvSpPr>
              <p:spPr>
                <a:xfrm>
                  <a:off x="5071921" y="1434125"/>
                  <a:ext cx="12555" cy="69134"/>
                </a:xfrm>
                <a:custGeom>
                  <a:avLst/>
                  <a:gdLst/>
                  <a:ahLst/>
                  <a:cxnLst/>
                  <a:rect l="l" t="t" r="r" b="b"/>
                  <a:pathLst>
                    <a:path w="12555" h="69134">
                      <a:moveTo>
                        <a:pt x="0" y="0"/>
                      </a:moveTo>
                      <a:lnTo>
                        <a:pt x="12555" y="0"/>
                      </a:lnTo>
                      <a:lnTo>
                        <a:pt x="12555" y="69134"/>
                      </a:lnTo>
                      <a:lnTo>
                        <a:pt x="0" y="6913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5" name="Freeform: Shape 284">
                  <a:extLst>
                    <a:ext uri="{FF2B5EF4-FFF2-40B4-BE49-F238E27FC236}">
                      <a16:creationId xmlns:a16="http://schemas.microsoft.com/office/drawing/2014/main" id="{6BE06B2B-59BF-49A8-A121-8C0F6BA8F487}"/>
                    </a:ext>
                  </a:extLst>
                </p:cNvPr>
                <p:cNvSpPr/>
                <p:nvPr/>
              </p:nvSpPr>
              <p:spPr>
                <a:xfrm>
                  <a:off x="5748577" y="1434126"/>
                  <a:ext cx="64990" cy="100585"/>
                </a:xfrm>
                <a:custGeom>
                  <a:avLst/>
                  <a:gdLst/>
                  <a:ahLst/>
                  <a:cxnLst/>
                  <a:rect l="l" t="t" r="r" b="b"/>
                  <a:pathLst>
                    <a:path w="64990" h="100585">
                      <a:moveTo>
                        <a:pt x="0" y="0"/>
                      </a:moveTo>
                      <a:lnTo>
                        <a:pt x="13712" y="0"/>
                      </a:lnTo>
                      <a:lnTo>
                        <a:pt x="28710" y="40863"/>
                      </a:lnTo>
                      <a:cubicBezTo>
                        <a:pt x="29579" y="43193"/>
                        <a:pt x="30412" y="45604"/>
                        <a:pt x="31210" y="48096"/>
                      </a:cubicBezTo>
                      <a:cubicBezTo>
                        <a:pt x="32007" y="50587"/>
                        <a:pt x="32698" y="52891"/>
                        <a:pt x="33281" y="55007"/>
                      </a:cubicBezTo>
                      <a:lnTo>
                        <a:pt x="33566" y="55007"/>
                      </a:lnTo>
                      <a:cubicBezTo>
                        <a:pt x="34206" y="52906"/>
                        <a:pt x="34891" y="50608"/>
                        <a:pt x="35620" y="48114"/>
                      </a:cubicBezTo>
                      <a:cubicBezTo>
                        <a:pt x="36349" y="45619"/>
                        <a:pt x="37140" y="43107"/>
                        <a:pt x="37994" y="40577"/>
                      </a:cubicBezTo>
                      <a:lnTo>
                        <a:pt x="51707" y="0"/>
                      </a:lnTo>
                      <a:lnTo>
                        <a:pt x="64990" y="0"/>
                      </a:lnTo>
                      <a:lnTo>
                        <a:pt x="46136" y="49292"/>
                      </a:lnTo>
                      <a:cubicBezTo>
                        <a:pt x="41747" y="60999"/>
                        <a:pt x="37741" y="70233"/>
                        <a:pt x="34120" y="76992"/>
                      </a:cubicBezTo>
                      <a:cubicBezTo>
                        <a:pt x="30498" y="83752"/>
                        <a:pt x="26600" y="88949"/>
                        <a:pt x="22425" y="92584"/>
                      </a:cubicBezTo>
                      <a:cubicBezTo>
                        <a:pt x="19229" y="95194"/>
                        <a:pt x="16265" y="97117"/>
                        <a:pt x="13534" y="98352"/>
                      </a:cubicBezTo>
                      <a:cubicBezTo>
                        <a:pt x="10802" y="99587"/>
                        <a:pt x="8624" y="100332"/>
                        <a:pt x="6999" y="100585"/>
                      </a:cubicBezTo>
                      <a:lnTo>
                        <a:pt x="3857" y="90155"/>
                      </a:lnTo>
                      <a:cubicBezTo>
                        <a:pt x="5457" y="89658"/>
                        <a:pt x="7219" y="88902"/>
                        <a:pt x="9142" y="87886"/>
                      </a:cubicBezTo>
                      <a:cubicBezTo>
                        <a:pt x="11064" y="86871"/>
                        <a:pt x="12968" y="85580"/>
                        <a:pt x="14855" y="84011"/>
                      </a:cubicBezTo>
                      <a:cubicBezTo>
                        <a:pt x="16608" y="82642"/>
                        <a:pt x="18423" y="80772"/>
                        <a:pt x="20301" y="78403"/>
                      </a:cubicBezTo>
                      <a:cubicBezTo>
                        <a:pt x="22178" y="76034"/>
                        <a:pt x="23886" y="73236"/>
                        <a:pt x="25425" y="70009"/>
                      </a:cubicBezTo>
                      <a:cubicBezTo>
                        <a:pt x="25716" y="69366"/>
                        <a:pt x="25954" y="68795"/>
                        <a:pt x="26137" y="68295"/>
                      </a:cubicBezTo>
                      <a:cubicBezTo>
                        <a:pt x="26321" y="67795"/>
                        <a:pt x="26415" y="67366"/>
                        <a:pt x="26421" y="67009"/>
                      </a:cubicBezTo>
                      <a:cubicBezTo>
                        <a:pt x="26424" y="66658"/>
                        <a:pt x="26347" y="66217"/>
                        <a:pt x="26191" y="65687"/>
                      </a:cubicBezTo>
                      <a:cubicBezTo>
                        <a:pt x="26034" y="65157"/>
                        <a:pt x="25779" y="64503"/>
                        <a:pt x="25425" y="6372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6" name="Freeform: Shape 285">
                  <a:extLst>
                    <a:ext uri="{FF2B5EF4-FFF2-40B4-BE49-F238E27FC236}">
                      <a16:creationId xmlns:a16="http://schemas.microsoft.com/office/drawing/2014/main" id="{EB9E6C9C-D386-4353-8317-9D1B4FECC30C}"/>
                    </a:ext>
                  </a:extLst>
                </p:cNvPr>
                <p:cNvSpPr/>
                <p:nvPr/>
              </p:nvSpPr>
              <p:spPr>
                <a:xfrm>
                  <a:off x="5701809" y="1590763"/>
                  <a:ext cx="45131" cy="102996"/>
                </a:xfrm>
                <a:custGeom>
                  <a:avLst/>
                  <a:gdLst/>
                  <a:ahLst/>
                  <a:cxnLst/>
                  <a:rect l="l" t="t" r="r" b="b"/>
                  <a:pathLst>
                    <a:path w="45131" h="102996">
                      <a:moveTo>
                        <a:pt x="34415" y="1"/>
                      </a:moveTo>
                      <a:cubicBezTo>
                        <a:pt x="36710" y="22"/>
                        <a:pt x="38764" y="230"/>
                        <a:pt x="40577" y="625"/>
                      </a:cubicBezTo>
                      <a:cubicBezTo>
                        <a:pt x="42389" y="1020"/>
                        <a:pt x="43908" y="1478"/>
                        <a:pt x="45131" y="1998"/>
                      </a:cubicBezTo>
                      <a:lnTo>
                        <a:pt x="43416" y="11700"/>
                      </a:lnTo>
                      <a:cubicBezTo>
                        <a:pt x="42503" y="11259"/>
                        <a:pt x="41401" y="10890"/>
                        <a:pt x="40112" y="10592"/>
                      </a:cubicBezTo>
                      <a:cubicBezTo>
                        <a:pt x="38824" y="10294"/>
                        <a:pt x="37258" y="10139"/>
                        <a:pt x="35415" y="10127"/>
                      </a:cubicBezTo>
                      <a:cubicBezTo>
                        <a:pt x="30168" y="10291"/>
                        <a:pt x="26590" y="12287"/>
                        <a:pt x="24682" y="16115"/>
                      </a:cubicBezTo>
                      <a:cubicBezTo>
                        <a:pt x="22774" y="19943"/>
                        <a:pt x="21875" y="24619"/>
                        <a:pt x="21985" y="30145"/>
                      </a:cubicBezTo>
                      <a:lnTo>
                        <a:pt x="21985" y="33863"/>
                      </a:lnTo>
                      <a:lnTo>
                        <a:pt x="38702" y="33863"/>
                      </a:lnTo>
                      <a:lnTo>
                        <a:pt x="38702" y="43417"/>
                      </a:lnTo>
                      <a:lnTo>
                        <a:pt x="21985" y="43417"/>
                      </a:lnTo>
                      <a:lnTo>
                        <a:pt x="21985" y="102996"/>
                      </a:lnTo>
                      <a:lnTo>
                        <a:pt x="9573" y="102996"/>
                      </a:lnTo>
                      <a:lnTo>
                        <a:pt x="9573" y="43417"/>
                      </a:lnTo>
                      <a:lnTo>
                        <a:pt x="0" y="43417"/>
                      </a:lnTo>
                      <a:lnTo>
                        <a:pt x="0" y="33863"/>
                      </a:lnTo>
                      <a:lnTo>
                        <a:pt x="9573" y="33863"/>
                      </a:lnTo>
                      <a:lnTo>
                        <a:pt x="9573" y="30574"/>
                      </a:lnTo>
                      <a:cubicBezTo>
                        <a:pt x="9549" y="25662"/>
                        <a:pt x="10167" y="21116"/>
                        <a:pt x="11428" y="16938"/>
                      </a:cubicBezTo>
                      <a:cubicBezTo>
                        <a:pt x="12688" y="12760"/>
                        <a:pt x="14733" y="9254"/>
                        <a:pt x="17562" y="6419"/>
                      </a:cubicBezTo>
                      <a:cubicBezTo>
                        <a:pt x="19958" y="4155"/>
                        <a:pt x="22624" y="2515"/>
                        <a:pt x="25558" y="1499"/>
                      </a:cubicBezTo>
                      <a:cubicBezTo>
                        <a:pt x="28492" y="482"/>
                        <a:pt x="31445" y="-17"/>
                        <a:pt x="34415"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7" name="Freeform: Shape 286">
                  <a:extLst>
                    <a:ext uri="{FF2B5EF4-FFF2-40B4-BE49-F238E27FC236}">
                      <a16:creationId xmlns:a16="http://schemas.microsoft.com/office/drawing/2014/main" id="{4F912EC5-FE60-459C-B7FF-CA3FFA31910E}"/>
                    </a:ext>
                  </a:extLst>
                </p:cNvPr>
                <p:cNvSpPr/>
                <p:nvPr/>
              </p:nvSpPr>
              <p:spPr>
                <a:xfrm>
                  <a:off x="4985625" y="1623198"/>
                  <a:ext cx="66133" cy="98851"/>
                </a:xfrm>
                <a:custGeom>
                  <a:avLst/>
                  <a:gdLst/>
                  <a:ahLst/>
                  <a:cxnLst/>
                  <a:rect l="l" t="t" r="r" b="b"/>
                  <a:pathLst>
                    <a:path w="66133" h="98851">
                      <a:moveTo>
                        <a:pt x="36711" y="0"/>
                      </a:moveTo>
                      <a:cubicBezTo>
                        <a:pt x="45316" y="154"/>
                        <a:pt x="52328" y="3378"/>
                        <a:pt x="57747" y="9672"/>
                      </a:cubicBezTo>
                      <a:cubicBezTo>
                        <a:pt x="63166" y="15967"/>
                        <a:pt x="65961" y="24408"/>
                        <a:pt x="66133" y="34995"/>
                      </a:cubicBezTo>
                      <a:cubicBezTo>
                        <a:pt x="66045" y="43282"/>
                        <a:pt x="64524" y="50176"/>
                        <a:pt x="61570" y="55676"/>
                      </a:cubicBezTo>
                      <a:cubicBezTo>
                        <a:pt x="58616" y="61176"/>
                        <a:pt x="54757" y="65295"/>
                        <a:pt x="49993" y="68032"/>
                      </a:cubicBezTo>
                      <a:cubicBezTo>
                        <a:pt x="45229" y="70768"/>
                        <a:pt x="40087" y="72136"/>
                        <a:pt x="34567" y="72134"/>
                      </a:cubicBezTo>
                      <a:cubicBezTo>
                        <a:pt x="29936" y="72110"/>
                        <a:pt x="25761" y="71159"/>
                        <a:pt x="22042" y="69281"/>
                      </a:cubicBezTo>
                      <a:cubicBezTo>
                        <a:pt x="18323" y="67403"/>
                        <a:pt x="15398" y="64740"/>
                        <a:pt x="13269" y="61293"/>
                      </a:cubicBezTo>
                      <a:lnTo>
                        <a:pt x="12983" y="61293"/>
                      </a:lnTo>
                      <a:lnTo>
                        <a:pt x="12983" y="98851"/>
                      </a:lnTo>
                      <a:lnTo>
                        <a:pt x="571" y="98851"/>
                      </a:lnTo>
                      <a:lnTo>
                        <a:pt x="571" y="24003"/>
                      </a:lnTo>
                      <a:cubicBezTo>
                        <a:pt x="565" y="19597"/>
                        <a:pt x="506" y="15549"/>
                        <a:pt x="392" y="11858"/>
                      </a:cubicBezTo>
                      <a:cubicBezTo>
                        <a:pt x="279" y="8167"/>
                        <a:pt x="148" y="4691"/>
                        <a:pt x="0" y="1429"/>
                      </a:cubicBezTo>
                      <a:lnTo>
                        <a:pt x="11129" y="1429"/>
                      </a:lnTo>
                      <a:lnTo>
                        <a:pt x="11842" y="13271"/>
                      </a:lnTo>
                      <a:lnTo>
                        <a:pt x="12127" y="13271"/>
                      </a:lnTo>
                      <a:cubicBezTo>
                        <a:pt x="14634" y="9033"/>
                        <a:pt x="17945" y="5769"/>
                        <a:pt x="22060" y="3477"/>
                      </a:cubicBezTo>
                      <a:cubicBezTo>
                        <a:pt x="26175" y="1185"/>
                        <a:pt x="31059" y="26"/>
                        <a:pt x="36711" y="0"/>
                      </a:cubicBezTo>
                      <a:close/>
                      <a:moveTo>
                        <a:pt x="32852" y="9983"/>
                      </a:moveTo>
                      <a:cubicBezTo>
                        <a:pt x="28450" y="10036"/>
                        <a:pt x="24496" y="11431"/>
                        <a:pt x="20988" y="14165"/>
                      </a:cubicBezTo>
                      <a:cubicBezTo>
                        <a:pt x="17480" y="16900"/>
                        <a:pt x="15098" y="20656"/>
                        <a:pt x="13841" y="25432"/>
                      </a:cubicBezTo>
                      <a:cubicBezTo>
                        <a:pt x="13618" y="26229"/>
                        <a:pt x="13421" y="27063"/>
                        <a:pt x="13251" y="27932"/>
                      </a:cubicBezTo>
                      <a:cubicBezTo>
                        <a:pt x="13082" y="28801"/>
                        <a:pt x="12992" y="29634"/>
                        <a:pt x="12983" y="30432"/>
                      </a:cubicBezTo>
                      <a:lnTo>
                        <a:pt x="12983" y="42427"/>
                      </a:lnTo>
                      <a:cubicBezTo>
                        <a:pt x="12980" y="43356"/>
                        <a:pt x="13022" y="44249"/>
                        <a:pt x="13108" y="45107"/>
                      </a:cubicBezTo>
                      <a:cubicBezTo>
                        <a:pt x="13195" y="45964"/>
                        <a:pt x="13344" y="46786"/>
                        <a:pt x="13555" y="47572"/>
                      </a:cubicBezTo>
                      <a:cubicBezTo>
                        <a:pt x="14779" y="52000"/>
                        <a:pt x="17084" y="55543"/>
                        <a:pt x="20470" y="58202"/>
                      </a:cubicBezTo>
                      <a:cubicBezTo>
                        <a:pt x="23856" y="60861"/>
                        <a:pt x="27840" y="62225"/>
                        <a:pt x="32423" y="62293"/>
                      </a:cubicBezTo>
                      <a:cubicBezTo>
                        <a:pt x="39114" y="62171"/>
                        <a:pt x="44278" y="59700"/>
                        <a:pt x="47914" y="54879"/>
                      </a:cubicBezTo>
                      <a:cubicBezTo>
                        <a:pt x="51550" y="50058"/>
                        <a:pt x="53390" y="43621"/>
                        <a:pt x="53435" y="35567"/>
                      </a:cubicBezTo>
                      <a:cubicBezTo>
                        <a:pt x="53408" y="28498"/>
                        <a:pt x="51639" y="22519"/>
                        <a:pt x="48128" y="17630"/>
                      </a:cubicBezTo>
                      <a:cubicBezTo>
                        <a:pt x="44617" y="12740"/>
                        <a:pt x="39525" y="10192"/>
                        <a:pt x="32852" y="9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8" name="Freeform: Shape 287">
                  <a:extLst>
                    <a:ext uri="{FF2B5EF4-FFF2-40B4-BE49-F238E27FC236}">
                      <a16:creationId xmlns:a16="http://schemas.microsoft.com/office/drawing/2014/main" id="{3578A2E9-DF10-4485-BBAF-7539B76E7343}"/>
                    </a:ext>
                  </a:extLst>
                </p:cNvPr>
                <p:cNvSpPr/>
                <p:nvPr/>
              </p:nvSpPr>
              <p:spPr>
                <a:xfrm>
                  <a:off x="5147550" y="1623197"/>
                  <a:ext cx="34700" cy="70562"/>
                </a:xfrm>
                <a:custGeom>
                  <a:avLst/>
                  <a:gdLst/>
                  <a:ahLst/>
                  <a:cxnLst/>
                  <a:rect l="l" t="t" r="r" b="b"/>
                  <a:pathLst>
                    <a:path w="34700" h="70562">
                      <a:moveTo>
                        <a:pt x="31271" y="0"/>
                      </a:moveTo>
                      <a:cubicBezTo>
                        <a:pt x="31905" y="3"/>
                        <a:pt x="32495" y="32"/>
                        <a:pt x="33039" y="89"/>
                      </a:cubicBezTo>
                      <a:cubicBezTo>
                        <a:pt x="33584" y="145"/>
                        <a:pt x="34138" y="211"/>
                        <a:pt x="34700" y="285"/>
                      </a:cubicBezTo>
                      <a:lnTo>
                        <a:pt x="34700" y="12126"/>
                      </a:lnTo>
                      <a:cubicBezTo>
                        <a:pt x="34066" y="11989"/>
                        <a:pt x="33406" y="11906"/>
                        <a:pt x="32718" y="11876"/>
                      </a:cubicBezTo>
                      <a:cubicBezTo>
                        <a:pt x="32030" y="11846"/>
                        <a:pt x="31262" y="11835"/>
                        <a:pt x="30414" y="11841"/>
                      </a:cubicBezTo>
                      <a:cubicBezTo>
                        <a:pt x="25943" y="11918"/>
                        <a:pt x="22240" y="13406"/>
                        <a:pt x="19306" y="16305"/>
                      </a:cubicBezTo>
                      <a:cubicBezTo>
                        <a:pt x="16371" y="19205"/>
                        <a:pt x="14454" y="23050"/>
                        <a:pt x="13555" y="27843"/>
                      </a:cubicBezTo>
                      <a:cubicBezTo>
                        <a:pt x="13412" y="28712"/>
                        <a:pt x="13305" y="29652"/>
                        <a:pt x="13233" y="30664"/>
                      </a:cubicBezTo>
                      <a:cubicBezTo>
                        <a:pt x="13162" y="31676"/>
                        <a:pt x="13126" y="32688"/>
                        <a:pt x="13126" y="33700"/>
                      </a:cubicBezTo>
                      <a:lnTo>
                        <a:pt x="13126" y="70562"/>
                      </a:lnTo>
                      <a:lnTo>
                        <a:pt x="571" y="70562"/>
                      </a:lnTo>
                      <a:lnTo>
                        <a:pt x="571" y="22997"/>
                      </a:lnTo>
                      <a:cubicBezTo>
                        <a:pt x="574" y="18938"/>
                        <a:pt x="532" y="15129"/>
                        <a:pt x="446" y="11570"/>
                      </a:cubicBezTo>
                      <a:cubicBezTo>
                        <a:pt x="360" y="8011"/>
                        <a:pt x="211" y="4630"/>
                        <a:pt x="0" y="1429"/>
                      </a:cubicBezTo>
                      <a:lnTo>
                        <a:pt x="10986" y="1429"/>
                      </a:lnTo>
                      <a:lnTo>
                        <a:pt x="11557" y="15127"/>
                      </a:lnTo>
                      <a:lnTo>
                        <a:pt x="11985" y="15127"/>
                      </a:lnTo>
                      <a:cubicBezTo>
                        <a:pt x="13636" y="10437"/>
                        <a:pt x="16189" y="6756"/>
                        <a:pt x="19645" y="4084"/>
                      </a:cubicBezTo>
                      <a:cubicBezTo>
                        <a:pt x="23101" y="1412"/>
                        <a:pt x="26976" y="50"/>
                        <a:pt x="312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9" name="Freeform: Shape 288">
                  <a:extLst>
                    <a:ext uri="{FF2B5EF4-FFF2-40B4-BE49-F238E27FC236}">
                      <a16:creationId xmlns:a16="http://schemas.microsoft.com/office/drawing/2014/main" id="{288DDF9C-5AF7-4E3F-9E83-3DAC847B3EB6}"/>
                    </a:ext>
                  </a:extLst>
                </p:cNvPr>
                <p:cNvSpPr/>
                <p:nvPr/>
              </p:nvSpPr>
              <p:spPr>
                <a:xfrm>
                  <a:off x="5191031" y="1623197"/>
                  <a:ext cx="45131" cy="72134"/>
                </a:xfrm>
                <a:custGeom>
                  <a:avLst/>
                  <a:gdLst/>
                  <a:ahLst/>
                  <a:cxnLst/>
                  <a:rect l="l" t="t" r="r" b="b"/>
                  <a:pathLst>
                    <a:path w="45131" h="72134">
                      <a:moveTo>
                        <a:pt x="25711" y="0"/>
                      </a:moveTo>
                      <a:cubicBezTo>
                        <a:pt x="29247" y="26"/>
                        <a:pt x="32468" y="436"/>
                        <a:pt x="35374" y="1230"/>
                      </a:cubicBezTo>
                      <a:cubicBezTo>
                        <a:pt x="38280" y="2023"/>
                        <a:pt x="40676" y="3039"/>
                        <a:pt x="42563" y="4278"/>
                      </a:cubicBezTo>
                      <a:lnTo>
                        <a:pt x="39567" y="13413"/>
                      </a:lnTo>
                      <a:cubicBezTo>
                        <a:pt x="38194" y="12490"/>
                        <a:pt x="36303" y="11585"/>
                        <a:pt x="33893" y="10698"/>
                      </a:cubicBezTo>
                      <a:cubicBezTo>
                        <a:pt x="31483" y="9811"/>
                        <a:pt x="28660" y="9334"/>
                        <a:pt x="25425" y="9269"/>
                      </a:cubicBezTo>
                      <a:cubicBezTo>
                        <a:pt x="21695" y="9340"/>
                        <a:pt x="18858" y="10269"/>
                        <a:pt x="16916" y="12056"/>
                      </a:cubicBezTo>
                      <a:cubicBezTo>
                        <a:pt x="14973" y="13842"/>
                        <a:pt x="13996" y="16058"/>
                        <a:pt x="13984" y="18702"/>
                      </a:cubicBezTo>
                      <a:cubicBezTo>
                        <a:pt x="13963" y="21474"/>
                        <a:pt x="15006" y="23719"/>
                        <a:pt x="17112" y="25437"/>
                      </a:cubicBezTo>
                      <a:cubicBezTo>
                        <a:pt x="19219" y="27155"/>
                        <a:pt x="22514" y="28864"/>
                        <a:pt x="26998" y="30564"/>
                      </a:cubicBezTo>
                      <a:cubicBezTo>
                        <a:pt x="32940" y="32723"/>
                        <a:pt x="37444" y="35444"/>
                        <a:pt x="40510" y="38729"/>
                      </a:cubicBezTo>
                      <a:cubicBezTo>
                        <a:pt x="43576" y="42013"/>
                        <a:pt x="45116" y="46199"/>
                        <a:pt x="45131" y="51288"/>
                      </a:cubicBezTo>
                      <a:cubicBezTo>
                        <a:pt x="45069" y="57533"/>
                        <a:pt x="42803" y="62544"/>
                        <a:pt x="38332" y="66319"/>
                      </a:cubicBezTo>
                      <a:cubicBezTo>
                        <a:pt x="33862" y="70095"/>
                        <a:pt x="27557" y="72033"/>
                        <a:pt x="19418" y="72134"/>
                      </a:cubicBezTo>
                      <a:cubicBezTo>
                        <a:pt x="15599" y="72110"/>
                        <a:pt x="12022" y="71658"/>
                        <a:pt x="8689" y="70779"/>
                      </a:cubicBezTo>
                      <a:cubicBezTo>
                        <a:pt x="5355" y="69900"/>
                        <a:pt x="2459" y="68735"/>
                        <a:pt x="0" y="67285"/>
                      </a:cubicBezTo>
                      <a:lnTo>
                        <a:pt x="2999" y="57862"/>
                      </a:lnTo>
                      <a:cubicBezTo>
                        <a:pt x="4987" y="59065"/>
                        <a:pt x="7466" y="60161"/>
                        <a:pt x="10437" y="61150"/>
                      </a:cubicBezTo>
                      <a:cubicBezTo>
                        <a:pt x="13408" y="62138"/>
                        <a:pt x="16497" y="62662"/>
                        <a:pt x="19704" y="62722"/>
                      </a:cubicBezTo>
                      <a:cubicBezTo>
                        <a:pt x="24200" y="62659"/>
                        <a:pt x="27543" y="61677"/>
                        <a:pt x="29733" y="59774"/>
                      </a:cubicBezTo>
                      <a:cubicBezTo>
                        <a:pt x="31923" y="57871"/>
                        <a:pt x="33013" y="55424"/>
                        <a:pt x="33004" y="52431"/>
                      </a:cubicBezTo>
                      <a:cubicBezTo>
                        <a:pt x="33046" y="49496"/>
                        <a:pt x="32069" y="47078"/>
                        <a:pt x="30073" y="45178"/>
                      </a:cubicBezTo>
                      <a:cubicBezTo>
                        <a:pt x="28076" y="43278"/>
                        <a:pt x="24811" y="41504"/>
                        <a:pt x="20277" y="39854"/>
                      </a:cubicBezTo>
                      <a:cubicBezTo>
                        <a:pt x="14010" y="37556"/>
                        <a:pt x="9369" y="34757"/>
                        <a:pt x="6353" y="31457"/>
                      </a:cubicBezTo>
                      <a:cubicBezTo>
                        <a:pt x="3338" y="28158"/>
                        <a:pt x="1839" y="24430"/>
                        <a:pt x="1858" y="20274"/>
                      </a:cubicBezTo>
                      <a:cubicBezTo>
                        <a:pt x="1931" y="14552"/>
                        <a:pt x="4066" y="9780"/>
                        <a:pt x="8263" y="5956"/>
                      </a:cubicBezTo>
                      <a:cubicBezTo>
                        <a:pt x="12460" y="2133"/>
                        <a:pt x="18276" y="148"/>
                        <a:pt x="257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0" name="Freeform: Shape 289">
                  <a:extLst>
                    <a:ext uri="{FF2B5EF4-FFF2-40B4-BE49-F238E27FC236}">
                      <a16:creationId xmlns:a16="http://schemas.microsoft.com/office/drawing/2014/main" id="{709B85F8-5ABC-40E1-B6C5-3BD24B2B3F58}"/>
                    </a:ext>
                  </a:extLst>
                </p:cNvPr>
                <p:cNvSpPr/>
                <p:nvPr/>
              </p:nvSpPr>
              <p:spPr>
                <a:xfrm>
                  <a:off x="5323667" y="1623197"/>
                  <a:ext cx="54989" cy="72134"/>
                </a:xfrm>
                <a:custGeom>
                  <a:avLst/>
                  <a:gdLst/>
                  <a:ahLst/>
                  <a:cxnLst/>
                  <a:rect l="l" t="t" r="r" b="b"/>
                  <a:pathLst>
                    <a:path w="54989" h="72134">
                      <a:moveTo>
                        <a:pt x="27709" y="0"/>
                      </a:moveTo>
                      <a:cubicBezTo>
                        <a:pt x="34690" y="93"/>
                        <a:pt x="40093" y="1508"/>
                        <a:pt x="43919" y="4246"/>
                      </a:cubicBezTo>
                      <a:cubicBezTo>
                        <a:pt x="47746" y="6984"/>
                        <a:pt x="50397" y="10484"/>
                        <a:pt x="51874" y="14746"/>
                      </a:cubicBezTo>
                      <a:cubicBezTo>
                        <a:pt x="53351" y="19009"/>
                        <a:pt x="54056" y="23475"/>
                        <a:pt x="53989" y="28143"/>
                      </a:cubicBezTo>
                      <a:lnTo>
                        <a:pt x="53989" y="53989"/>
                      </a:lnTo>
                      <a:cubicBezTo>
                        <a:pt x="53986" y="57010"/>
                        <a:pt x="54063" y="59933"/>
                        <a:pt x="54221" y="62758"/>
                      </a:cubicBezTo>
                      <a:cubicBezTo>
                        <a:pt x="54379" y="65582"/>
                        <a:pt x="54635" y="68184"/>
                        <a:pt x="54989" y="70562"/>
                      </a:cubicBezTo>
                      <a:lnTo>
                        <a:pt x="43717" y="70562"/>
                      </a:lnTo>
                      <a:lnTo>
                        <a:pt x="42718" y="61864"/>
                      </a:lnTo>
                      <a:lnTo>
                        <a:pt x="42290" y="61864"/>
                      </a:lnTo>
                      <a:cubicBezTo>
                        <a:pt x="40337" y="64664"/>
                        <a:pt x="37561" y="67053"/>
                        <a:pt x="33963" y="69032"/>
                      </a:cubicBezTo>
                      <a:cubicBezTo>
                        <a:pt x="30366" y="71011"/>
                        <a:pt x="26089" y="72045"/>
                        <a:pt x="21133" y="72134"/>
                      </a:cubicBezTo>
                      <a:cubicBezTo>
                        <a:pt x="14127" y="71932"/>
                        <a:pt x="8855" y="69875"/>
                        <a:pt x="5316" y="65962"/>
                      </a:cubicBezTo>
                      <a:cubicBezTo>
                        <a:pt x="1778" y="62050"/>
                        <a:pt x="5" y="57491"/>
                        <a:pt x="0" y="52285"/>
                      </a:cubicBezTo>
                      <a:cubicBezTo>
                        <a:pt x="61" y="43887"/>
                        <a:pt x="3649" y="37493"/>
                        <a:pt x="10763" y="33104"/>
                      </a:cubicBezTo>
                      <a:cubicBezTo>
                        <a:pt x="17877" y="28714"/>
                        <a:pt x="28148" y="26538"/>
                        <a:pt x="41576" y="26575"/>
                      </a:cubicBezTo>
                      <a:lnTo>
                        <a:pt x="41576" y="25144"/>
                      </a:lnTo>
                      <a:cubicBezTo>
                        <a:pt x="41644" y="23190"/>
                        <a:pt x="41334" y="20981"/>
                        <a:pt x="40644" y="18518"/>
                      </a:cubicBezTo>
                      <a:cubicBezTo>
                        <a:pt x="39955" y="16055"/>
                        <a:pt x="38480" y="13909"/>
                        <a:pt x="36218" y="12082"/>
                      </a:cubicBezTo>
                      <a:cubicBezTo>
                        <a:pt x="33956" y="10254"/>
                        <a:pt x="30500" y="9317"/>
                        <a:pt x="25850" y="9269"/>
                      </a:cubicBezTo>
                      <a:cubicBezTo>
                        <a:pt x="22520" y="9278"/>
                        <a:pt x="19280" y="9725"/>
                        <a:pt x="16130" y="10610"/>
                      </a:cubicBezTo>
                      <a:cubicBezTo>
                        <a:pt x="12980" y="11495"/>
                        <a:pt x="10171" y="12764"/>
                        <a:pt x="7704" y="14418"/>
                      </a:cubicBezTo>
                      <a:lnTo>
                        <a:pt x="4851" y="5989"/>
                      </a:lnTo>
                      <a:cubicBezTo>
                        <a:pt x="7755" y="4180"/>
                        <a:pt x="11188" y="2736"/>
                        <a:pt x="15150" y="1657"/>
                      </a:cubicBezTo>
                      <a:cubicBezTo>
                        <a:pt x="19111" y="579"/>
                        <a:pt x="23298" y="26"/>
                        <a:pt x="27709" y="0"/>
                      </a:cubicBezTo>
                      <a:close/>
                      <a:moveTo>
                        <a:pt x="41862" y="35272"/>
                      </a:moveTo>
                      <a:cubicBezTo>
                        <a:pt x="37180" y="35126"/>
                        <a:pt x="32614" y="35435"/>
                        <a:pt x="28164" y="36199"/>
                      </a:cubicBezTo>
                      <a:cubicBezTo>
                        <a:pt x="23715" y="36963"/>
                        <a:pt x="20028" y="38490"/>
                        <a:pt x="17103" y="40779"/>
                      </a:cubicBezTo>
                      <a:cubicBezTo>
                        <a:pt x="14179" y="43068"/>
                        <a:pt x="12663" y="46427"/>
                        <a:pt x="12555" y="50856"/>
                      </a:cubicBezTo>
                      <a:cubicBezTo>
                        <a:pt x="12650" y="54984"/>
                        <a:pt x="13818" y="58022"/>
                        <a:pt x="16057" y="59970"/>
                      </a:cubicBezTo>
                      <a:cubicBezTo>
                        <a:pt x="18297" y="61918"/>
                        <a:pt x="21037" y="62883"/>
                        <a:pt x="24278" y="62865"/>
                      </a:cubicBezTo>
                      <a:cubicBezTo>
                        <a:pt x="28865" y="62749"/>
                        <a:pt x="32593" y="61551"/>
                        <a:pt x="35465" y="59273"/>
                      </a:cubicBezTo>
                      <a:cubicBezTo>
                        <a:pt x="38336" y="56994"/>
                        <a:pt x="40278" y="54331"/>
                        <a:pt x="41290" y="51284"/>
                      </a:cubicBezTo>
                      <a:cubicBezTo>
                        <a:pt x="41502" y="50564"/>
                        <a:pt x="41651" y="49861"/>
                        <a:pt x="41737" y="49175"/>
                      </a:cubicBezTo>
                      <a:cubicBezTo>
                        <a:pt x="41823" y="48489"/>
                        <a:pt x="41865" y="47855"/>
                        <a:pt x="41862" y="47274"/>
                      </a:cubicBezTo>
                      <a:lnTo>
                        <a:pt x="41862" y="352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1" name="Freeform: Shape 290">
                  <a:extLst>
                    <a:ext uri="{FF2B5EF4-FFF2-40B4-BE49-F238E27FC236}">
                      <a16:creationId xmlns:a16="http://schemas.microsoft.com/office/drawing/2014/main" id="{5BB83B9E-D693-4A34-811F-61857771BD84}"/>
                    </a:ext>
                  </a:extLst>
                </p:cNvPr>
                <p:cNvSpPr/>
                <p:nvPr/>
              </p:nvSpPr>
              <p:spPr>
                <a:xfrm>
                  <a:off x="5395200" y="1623191"/>
                  <a:ext cx="59418" cy="70568"/>
                </a:xfrm>
                <a:custGeom>
                  <a:avLst/>
                  <a:gdLst/>
                  <a:ahLst/>
                  <a:cxnLst/>
                  <a:rect l="l" t="t" r="r" b="b"/>
                  <a:pathLst>
                    <a:path w="59418" h="70568">
                      <a:moveTo>
                        <a:pt x="34998" y="6"/>
                      </a:moveTo>
                      <a:cubicBezTo>
                        <a:pt x="38314" y="-70"/>
                        <a:pt x="41844" y="716"/>
                        <a:pt x="45586" y="2363"/>
                      </a:cubicBezTo>
                      <a:cubicBezTo>
                        <a:pt x="49327" y="4010"/>
                        <a:pt x="52537" y="6975"/>
                        <a:pt x="55215" y="11257"/>
                      </a:cubicBezTo>
                      <a:cubicBezTo>
                        <a:pt x="57893" y="15539"/>
                        <a:pt x="59294" y="21593"/>
                        <a:pt x="59418" y="29420"/>
                      </a:cubicBezTo>
                      <a:lnTo>
                        <a:pt x="59418" y="70568"/>
                      </a:lnTo>
                      <a:lnTo>
                        <a:pt x="46863" y="70568"/>
                      </a:lnTo>
                      <a:lnTo>
                        <a:pt x="46863" y="30706"/>
                      </a:lnTo>
                      <a:cubicBezTo>
                        <a:pt x="46937" y="24979"/>
                        <a:pt x="45752" y="20181"/>
                        <a:pt x="43307" y="16311"/>
                      </a:cubicBezTo>
                      <a:cubicBezTo>
                        <a:pt x="40862" y="12442"/>
                        <a:pt x="36710" y="10430"/>
                        <a:pt x="30852" y="10275"/>
                      </a:cubicBezTo>
                      <a:cubicBezTo>
                        <a:pt x="26727" y="10373"/>
                        <a:pt x="23183" y="11641"/>
                        <a:pt x="20220" y="14079"/>
                      </a:cubicBezTo>
                      <a:cubicBezTo>
                        <a:pt x="17257" y="16517"/>
                        <a:pt x="15178" y="19535"/>
                        <a:pt x="13984" y="23134"/>
                      </a:cubicBezTo>
                      <a:cubicBezTo>
                        <a:pt x="13698" y="23931"/>
                        <a:pt x="13484" y="24836"/>
                        <a:pt x="13341" y="25848"/>
                      </a:cubicBezTo>
                      <a:cubicBezTo>
                        <a:pt x="13198" y="26860"/>
                        <a:pt x="13126" y="27908"/>
                        <a:pt x="13126" y="28992"/>
                      </a:cubicBezTo>
                      <a:lnTo>
                        <a:pt x="13126" y="70568"/>
                      </a:lnTo>
                      <a:lnTo>
                        <a:pt x="571" y="70568"/>
                      </a:lnTo>
                      <a:lnTo>
                        <a:pt x="571" y="20146"/>
                      </a:lnTo>
                      <a:cubicBezTo>
                        <a:pt x="574" y="16537"/>
                        <a:pt x="532" y="13222"/>
                        <a:pt x="446" y="10201"/>
                      </a:cubicBezTo>
                      <a:cubicBezTo>
                        <a:pt x="360" y="7181"/>
                        <a:pt x="211" y="4259"/>
                        <a:pt x="0" y="1435"/>
                      </a:cubicBezTo>
                      <a:lnTo>
                        <a:pt x="11129" y="1435"/>
                      </a:lnTo>
                      <a:lnTo>
                        <a:pt x="11842" y="12847"/>
                      </a:lnTo>
                      <a:lnTo>
                        <a:pt x="12128" y="12847"/>
                      </a:lnTo>
                      <a:cubicBezTo>
                        <a:pt x="13866" y="9502"/>
                        <a:pt x="16677" y="6559"/>
                        <a:pt x="20560" y="4018"/>
                      </a:cubicBezTo>
                      <a:cubicBezTo>
                        <a:pt x="24443" y="1477"/>
                        <a:pt x="29256" y="139"/>
                        <a:pt x="34998"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2" name="Freeform: Shape 291">
                  <a:extLst>
                    <a:ext uri="{FF2B5EF4-FFF2-40B4-BE49-F238E27FC236}">
                      <a16:creationId xmlns:a16="http://schemas.microsoft.com/office/drawing/2014/main" id="{83655F0D-7B87-4414-9BC4-E2B274787D6C}"/>
                    </a:ext>
                  </a:extLst>
                </p:cNvPr>
                <p:cNvSpPr/>
                <p:nvPr/>
              </p:nvSpPr>
              <p:spPr>
                <a:xfrm>
                  <a:off x="5466970" y="1623197"/>
                  <a:ext cx="54561" cy="72134"/>
                </a:xfrm>
                <a:custGeom>
                  <a:avLst/>
                  <a:gdLst/>
                  <a:ahLst/>
                  <a:cxnLst/>
                  <a:rect l="l" t="t" r="r" b="b"/>
                  <a:pathLst>
                    <a:path w="54561" h="72134">
                      <a:moveTo>
                        <a:pt x="37130" y="0"/>
                      </a:moveTo>
                      <a:cubicBezTo>
                        <a:pt x="40892" y="38"/>
                        <a:pt x="44298" y="425"/>
                        <a:pt x="47346" y="1159"/>
                      </a:cubicBezTo>
                      <a:cubicBezTo>
                        <a:pt x="50394" y="1892"/>
                        <a:pt x="52799" y="2742"/>
                        <a:pt x="54561" y="3708"/>
                      </a:cubicBezTo>
                      <a:lnTo>
                        <a:pt x="51703" y="13270"/>
                      </a:lnTo>
                      <a:cubicBezTo>
                        <a:pt x="50212" y="12445"/>
                        <a:pt x="48265" y="11701"/>
                        <a:pt x="45863" y="11037"/>
                      </a:cubicBezTo>
                      <a:cubicBezTo>
                        <a:pt x="43461" y="10373"/>
                        <a:pt x="40550" y="10022"/>
                        <a:pt x="37130" y="9983"/>
                      </a:cubicBezTo>
                      <a:cubicBezTo>
                        <a:pt x="29174" y="10180"/>
                        <a:pt x="23119" y="12752"/>
                        <a:pt x="18967" y="17701"/>
                      </a:cubicBezTo>
                      <a:cubicBezTo>
                        <a:pt x="14815" y="22650"/>
                        <a:pt x="12725" y="28795"/>
                        <a:pt x="12698" y="36138"/>
                      </a:cubicBezTo>
                      <a:cubicBezTo>
                        <a:pt x="12841" y="44219"/>
                        <a:pt x="15127" y="50532"/>
                        <a:pt x="19556" y="55076"/>
                      </a:cubicBezTo>
                      <a:cubicBezTo>
                        <a:pt x="23986" y="59620"/>
                        <a:pt x="29701" y="61930"/>
                        <a:pt x="36701" y="62008"/>
                      </a:cubicBezTo>
                      <a:cubicBezTo>
                        <a:pt x="40246" y="61969"/>
                        <a:pt x="43265" y="61617"/>
                        <a:pt x="45756" y="60953"/>
                      </a:cubicBezTo>
                      <a:cubicBezTo>
                        <a:pt x="48247" y="60289"/>
                        <a:pt x="50373" y="59545"/>
                        <a:pt x="52132" y="58720"/>
                      </a:cubicBezTo>
                      <a:lnTo>
                        <a:pt x="54275" y="68140"/>
                      </a:lnTo>
                      <a:cubicBezTo>
                        <a:pt x="52590" y="68993"/>
                        <a:pt x="50030" y="69855"/>
                        <a:pt x="46596" y="70725"/>
                      </a:cubicBezTo>
                      <a:cubicBezTo>
                        <a:pt x="43161" y="71596"/>
                        <a:pt x="39100" y="72065"/>
                        <a:pt x="34415" y="72134"/>
                      </a:cubicBezTo>
                      <a:cubicBezTo>
                        <a:pt x="23855" y="71986"/>
                        <a:pt x="15512" y="68750"/>
                        <a:pt x="9386" y="62426"/>
                      </a:cubicBezTo>
                      <a:cubicBezTo>
                        <a:pt x="3259" y="56101"/>
                        <a:pt x="131" y="47577"/>
                        <a:pt x="0" y="36853"/>
                      </a:cubicBezTo>
                      <a:cubicBezTo>
                        <a:pt x="137" y="26000"/>
                        <a:pt x="3503" y="17196"/>
                        <a:pt x="10100" y="10440"/>
                      </a:cubicBezTo>
                      <a:cubicBezTo>
                        <a:pt x="16697" y="3684"/>
                        <a:pt x="25707" y="204"/>
                        <a:pt x="371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3" name="Freeform: Shape 292">
                  <a:extLst>
                    <a:ext uri="{FF2B5EF4-FFF2-40B4-BE49-F238E27FC236}">
                      <a16:creationId xmlns:a16="http://schemas.microsoft.com/office/drawing/2014/main" id="{DBF9FA43-3B54-4F4D-B4B8-DB272A8E6848}"/>
                    </a:ext>
                  </a:extLst>
                </p:cNvPr>
                <p:cNvSpPr/>
                <p:nvPr/>
              </p:nvSpPr>
              <p:spPr>
                <a:xfrm>
                  <a:off x="5533645" y="1623197"/>
                  <a:ext cx="60994" cy="72134"/>
                </a:xfrm>
                <a:custGeom>
                  <a:avLst/>
                  <a:gdLst/>
                  <a:ahLst/>
                  <a:cxnLst/>
                  <a:rect l="l" t="t" r="r" b="b"/>
                  <a:pathLst>
                    <a:path w="60994" h="72134">
                      <a:moveTo>
                        <a:pt x="32425" y="0"/>
                      </a:moveTo>
                      <a:cubicBezTo>
                        <a:pt x="39929" y="165"/>
                        <a:pt x="45763" y="2025"/>
                        <a:pt x="49927" y="5580"/>
                      </a:cubicBezTo>
                      <a:cubicBezTo>
                        <a:pt x="54091" y="9136"/>
                        <a:pt x="56992" y="13398"/>
                        <a:pt x="58632" y="18367"/>
                      </a:cubicBezTo>
                      <a:cubicBezTo>
                        <a:pt x="60272" y="23336"/>
                        <a:pt x="61058" y="28022"/>
                        <a:pt x="60990" y="32426"/>
                      </a:cubicBezTo>
                      <a:cubicBezTo>
                        <a:pt x="60990" y="33704"/>
                        <a:pt x="60954" y="34821"/>
                        <a:pt x="60883" y="35777"/>
                      </a:cubicBezTo>
                      <a:cubicBezTo>
                        <a:pt x="60812" y="36734"/>
                        <a:pt x="60705" y="37565"/>
                        <a:pt x="60562" y="38272"/>
                      </a:cubicBezTo>
                      <a:lnTo>
                        <a:pt x="11984" y="38272"/>
                      </a:lnTo>
                      <a:cubicBezTo>
                        <a:pt x="12303" y="46717"/>
                        <a:pt x="14703" y="52848"/>
                        <a:pt x="19185" y="56663"/>
                      </a:cubicBezTo>
                      <a:cubicBezTo>
                        <a:pt x="23667" y="60479"/>
                        <a:pt x="29176" y="62356"/>
                        <a:pt x="35713" y="62293"/>
                      </a:cubicBezTo>
                      <a:cubicBezTo>
                        <a:pt x="40165" y="62269"/>
                        <a:pt x="43911" y="61924"/>
                        <a:pt x="46949" y="61257"/>
                      </a:cubicBezTo>
                      <a:cubicBezTo>
                        <a:pt x="49988" y="60589"/>
                        <a:pt x="52624" y="59743"/>
                        <a:pt x="54856" y="58719"/>
                      </a:cubicBezTo>
                      <a:lnTo>
                        <a:pt x="57138" y="67713"/>
                      </a:lnTo>
                      <a:cubicBezTo>
                        <a:pt x="54927" y="68770"/>
                        <a:pt x="51893" y="69757"/>
                        <a:pt x="48037" y="70672"/>
                      </a:cubicBezTo>
                      <a:cubicBezTo>
                        <a:pt x="44181" y="71587"/>
                        <a:pt x="39501" y="72074"/>
                        <a:pt x="33997" y="72134"/>
                      </a:cubicBezTo>
                      <a:cubicBezTo>
                        <a:pt x="23263" y="71980"/>
                        <a:pt x="14934" y="68755"/>
                        <a:pt x="9012" y="62460"/>
                      </a:cubicBezTo>
                      <a:cubicBezTo>
                        <a:pt x="3090" y="56164"/>
                        <a:pt x="86" y="47722"/>
                        <a:pt x="0" y="37132"/>
                      </a:cubicBezTo>
                      <a:cubicBezTo>
                        <a:pt x="27" y="30108"/>
                        <a:pt x="1337" y="23809"/>
                        <a:pt x="3928" y="18236"/>
                      </a:cubicBezTo>
                      <a:cubicBezTo>
                        <a:pt x="6519" y="12662"/>
                        <a:pt x="10230" y="8248"/>
                        <a:pt x="15061" y="4992"/>
                      </a:cubicBezTo>
                      <a:cubicBezTo>
                        <a:pt x="19892" y="1736"/>
                        <a:pt x="25680" y="72"/>
                        <a:pt x="32425" y="0"/>
                      </a:cubicBezTo>
                      <a:close/>
                      <a:moveTo>
                        <a:pt x="31425" y="8983"/>
                      </a:moveTo>
                      <a:cubicBezTo>
                        <a:pt x="27155" y="9072"/>
                        <a:pt x="23655" y="10181"/>
                        <a:pt x="20926" y="12309"/>
                      </a:cubicBezTo>
                      <a:cubicBezTo>
                        <a:pt x="18197" y="14437"/>
                        <a:pt x="16127" y="17050"/>
                        <a:pt x="14716" y="20148"/>
                      </a:cubicBezTo>
                      <a:cubicBezTo>
                        <a:pt x="13305" y="23245"/>
                        <a:pt x="12442" y="26292"/>
                        <a:pt x="12127" y="29289"/>
                      </a:cubicBezTo>
                      <a:lnTo>
                        <a:pt x="48864" y="29289"/>
                      </a:lnTo>
                      <a:cubicBezTo>
                        <a:pt x="48955" y="26562"/>
                        <a:pt x="48518" y="23642"/>
                        <a:pt x="47551" y="20529"/>
                      </a:cubicBezTo>
                      <a:cubicBezTo>
                        <a:pt x="46584" y="17416"/>
                        <a:pt x="44822" y="14739"/>
                        <a:pt x="42267" y="12500"/>
                      </a:cubicBezTo>
                      <a:cubicBezTo>
                        <a:pt x="39712" y="10260"/>
                        <a:pt x="36098" y="9088"/>
                        <a:pt x="31425"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4" name="Freeform: Shape 293">
                  <a:extLst>
                    <a:ext uri="{FF2B5EF4-FFF2-40B4-BE49-F238E27FC236}">
                      <a16:creationId xmlns:a16="http://schemas.microsoft.com/office/drawing/2014/main" id="{F6809B06-C9D1-46A5-A2E1-AC117D61EC42}"/>
                    </a:ext>
                  </a:extLst>
                </p:cNvPr>
                <p:cNvSpPr/>
                <p:nvPr/>
              </p:nvSpPr>
              <p:spPr>
                <a:xfrm>
                  <a:off x="5628895" y="1623197"/>
                  <a:ext cx="67562" cy="72134"/>
                </a:xfrm>
                <a:custGeom>
                  <a:avLst/>
                  <a:gdLst/>
                  <a:ahLst/>
                  <a:cxnLst/>
                  <a:rect l="l" t="t" r="r" b="b"/>
                  <a:pathLst>
                    <a:path w="67562" h="72134">
                      <a:moveTo>
                        <a:pt x="34282" y="0"/>
                      </a:moveTo>
                      <a:cubicBezTo>
                        <a:pt x="44361" y="163"/>
                        <a:pt x="52391" y="3440"/>
                        <a:pt x="58373" y="9833"/>
                      </a:cubicBezTo>
                      <a:cubicBezTo>
                        <a:pt x="64354" y="16226"/>
                        <a:pt x="67417" y="24756"/>
                        <a:pt x="67562" y="35424"/>
                      </a:cubicBezTo>
                      <a:cubicBezTo>
                        <a:pt x="67444" y="43931"/>
                        <a:pt x="65698" y="50893"/>
                        <a:pt x="62322" y="56311"/>
                      </a:cubicBezTo>
                      <a:cubicBezTo>
                        <a:pt x="58947" y="61729"/>
                        <a:pt x="54650" y="65726"/>
                        <a:pt x="49432" y="68301"/>
                      </a:cubicBezTo>
                      <a:cubicBezTo>
                        <a:pt x="44214" y="70877"/>
                        <a:pt x="38783" y="72154"/>
                        <a:pt x="33138" y="72134"/>
                      </a:cubicBezTo>
                      <a:cubicBezTo>
                        <a:pt x="23628" y="72019"/>
                        <a:pt x="15782" y="68824"/>
                        <a:pt x="9601" y="62551"/>
                      </a:cubicBezTo>
                      <a:cubicBezTo>
                        <a:pt x="3420" y="56277"/>
                        <a:pt x="220" y="47616"/>
                        <a:pt x="0" y="36567"/>
                      </a:cubicBezTo>
                      <a:cubicBezTo>
                        <a:pt x="72" y="28871"/>
                        <a:pt x="1626" y="22302"/>
                        <a:pt x="4664" y="16860"/>
                      </a:cubicBezTo>
                      <a:cubicBezTo>
                        <a:pt x="7701" y="11417"/>
                        <a:pt x="11795" y="7253"/>
                        <a:pt x="16945" y="4367"/>
                      </a:cubicBezTo>
                      <a:cubicBezTo>
                        <a:pt x="22095" y="1481"/>
                        <a:pt x="27874" y="25"/>
                        <a:pt x="34282" y="0"/>
                      </a:cubicBezTo>
                      <a:close/>
                      <a:moveTo>
                        <a:pt x="33996" y="9412"/>
                      </a:moveTo>
                      <a:cubicBezTo>
                        <a:pt x="29100" y="9501"/>
                        <a:pt x="25091" y="10847"/>
                        <a:pt x="21968" y="13451"/>
                      </a:cubicBezTo>
                      <a:cubicBezTo>
                        <a:pt x="18845" y="16054"/>
                        <a:pt x="16541" y="19380"/>
                        <a:pt x="15054" y="23429"/>
                      </a:cubicBezTo>
                      <a:cubicBezTo>
                        <a:pt x="13567" y="27477"/>
                        <a:pt x="12830" y="31714"/>
                        <a:pt x="12841" y="36138"/>
                      </a:cubicBezTo>
                      <a:cubicBezTo>
                        <a:pt x="12943" y="43874"/>
                        <a:pt x="14884" y="50198"/>
                        <a:pt x="18666" y="55111"/>
                      </a:cubicBezTo>
                      <a:cubicBezTo>
                        <a:pt x="22448" y="60024"/>
                        <a:pt x="27462" y="62561"/>
                        <a:pt x="33710" y="62722"/>
                      </a:cubicBezTo>
                      <a:cubicBezTo>
                        <a:pt x="39838" y="62576"/>
                        <a:pt x="44841" y="60045"/>
                        <a:pt x="48718" y="55129"/>
                      </a:cubicBezTo>
                      <a:cubicBezTo>
                        <a:pt x="52595" y="50213"/>
                        <a:pt x="54596" y="43788"/>
                        <a:pt x="54722" y="35852"/>
                      </a:cubicBezTo>
                      <a:cubicBezTo>
                        <a:pt x="54741" y="31836"/>
                        <a:pt x="54051" y="27815"/>
                        <a:pt x="52652" y="23789"/>
                      </a:cubicBezTo>
                      <a:cubicBezTo>
                        <a:pt x="51252" y="19762"/>
                        <a:pt x="49027" y="16387"/>
                        <a:pt x="45976" y="13662"/>
                      </a:cubicBezTo>
                      <a:cubicBezTo>
                        <a:pt x="42925" y="10938"/>
                        <a:pt x="38932" y="9521"/>
                        <a:pt x="33996" y="94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5" name="Freeform: Shape 294">
                  <a:extLst>
                    <a:ext uri="{FF2B5EF4-FFF2-40B4-BE49-F238E27FC236}">
                      <a16:creationId xmlns:a16="http://schemas.microsoft.com/office/drawing/2014/main" id="{82BBD8EC-EEA4-4937-AB33-6BC0237623AF}"/>
                    </a:ext>
                  </a:extLst>
                </p:cNvPr>
                <p:cNvSpPr/>
                <p:nvPr/>
              </p:nvSpPr>
              <p:spPr>
                <a:xfrm>
                  <a:off x="5071492" y="1624627"/>
                  <a:ext cx="58847" cy="70709"/>
                </a:xfrm>
                <a:custGeom>
                  <a:avLst/>
                  <a:gdLst/>
                  <a:ahLst/>
                  <a:cxnLst/>
                  <a:rect l="l" t="t" r="r" b="b"/>
                  <a:pathLst>
                    <a:path w="58847" h="70709">
                      <a:moveTo>
                        <a:pt x="0" y="0"/>
                      </a:moveTo>
                      <a:lnTo>
                        <a:pt x="12556" y="0"/>
                      </a:lnTo>
                      <a:lnTo>
                        <a:pt x="12556" y="38147"/>
                      </a:lnTo>
                      <a:cubicBezTo>
                        <a:pt x="12493" y="44821"/>
                        <a:pt x="13654" y="50155"/>
                        <a:pt x="16040" y="54149"/>
                      </a:cubicBezTo>
                      <a:cubicBezTo>
                        <a:pt x="18425" y="58144"/>
                        <a:pt x="22410" y="60192"/>
                        <a:pt x="27994" y="60293"/>
                      </a:cubicBezTo>
                      <a:cubicBezTo>
                        <a:pt x="32232" y="60168"/>
                        <a:pt x="35764" y="58953"/>
                        <a:pt x="38591" y="56649"/>
                      </a:cubicBezTo>
                      <a:cubicBezTo>
                        <a:pt x="41417" y="54346"/>
                        <a:pt x="43412" y="51702"/>
                        <a:pt x="44577" y="48720"/>
                      </a:cubicBezTo>
                      <a:cubicBezTo>
                        <a:pt x="44937" y="47854"/>
                        <a:pt x="45217" y="46871"/>
                        <a:pt x="45417" y="45773"/>
                      </a:cubicBezTo>
                      <a:cubicBezTo>
                        <a:pt x="45616" y="44675"/>
                        <a:pt x="45717" y="43514"/>
                        <a:pt x="45720" y="42291"/>
                      </a:cubicBezTo>
                      <a:lnTo>
                        <a:pt x="45720" y="0"/>
                      </a:lnTo>
                      <a:lnTo>
                        <a:pt x="58276" y="0"/>
                      </a:lnTo>
                      <a:lnTo>
                        <a:pt x="58276" y="50136"/>
                      </a:lnTo>
                      <a:cubicBezTo>
                        <a:pt x="58252" y="57397"/>
                        <a:pt x="58442" y="63729"/>
                        <a:pt x="58847" y="69133"/>
                      </a:cubicBezTo>
                      <a:lnTo>
                        <a:pt x="47718" y="69133"/>
                      </a:lnTo>
                      <a:lnTo>
                        <a:pt x="47004" y="57864"/>
                      </a:lnTo>
                      <a:lnTo>
                        <a:pt x="46719" y="57864"/>
                      </a:lnTo>
                      <a:cubicBezTo>
                        <a:pt x="45159" y="60834"/>
                        <a:pt x="42492" y="63670"/>
                        <a:pt x="38715" y="66372"/>
                      </a:cubicBezTo>
                      <a:cubicBezTo>
                        <a:pt x="34939" y="69073"/>
                        <a:pt x="29984" y="70518"/>
                        <a:pt x="23849" y="70705"/>
                      </a:cubicBezTo>
                      <a:cubicBezTo>
                        <a:pt x="20134" y="70778"/>
                        <a:pt x="16464" y="69950"/>
                        <a:pt x="12837" y="68221"/>
                      </a:cubicBezTo>
                      <a:cubicBezTo>
                        <a:pt x="9211" y="66491"/>
                        <a:pt x="6188" y="63421"/>
                        <a:pt x="3769" y="59010"/>
                      </a:cubicBezTo>
                      <a:cubicBezTo>
                        <a:pt x="1350" y="54598"/>
                        <a:pt x="94" y="48406"/>
                        <a:pt x="0" y="4043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6" name="Freeform: Shape 295">
                  <a:extLst>
                    <a:ext uri="{FF2B5EF4-FFF2-40B4-BE49-F238E27FC236}">
                      <a16:creationId xmlns:a16="http://schemas.microsoft.com/office/drawing/2014/main" id="{55E6B0DD-BE06-42DD-A92A-C417B74859E1}"/>
                    </a:ext>
                  </a:extLst>
                </p:cNvPr>
                <p:cNvSpPr/>
                <p:nvPr/>
              </p:nvSpPr>
              <p:spPr>
                <a:xfrm>
                  <a:off x="5252467" y="1624627"/>
                  <a:ext cx="58847" cy="70709"/>
                </a:xfrm>
                <a:custGeom>
                  <a:avLst/>
                  <a:gdLst/>
                  <a:ahLst/>
                  <a:cxnLst/>
                  <a:rect l="l" t="t" r="r" b="b"/>
                  <a:pathLst>
                    <a:path w="58847" h="70709">
                      <a:moveTo>
                        <a:pt x="0" y="0"/>
                      </a:moveTo>
                      <a:lnTo>
                        <a:pt x="12556" y="0"/>
                      </a:lnTo>
                      <a:lnTo>
                        <a:pt x="12556" y="38147"/>
                      </a:lnTo>
                      <a:cubicBezTo>
                        <a:pt x="12493" y="44821"/>
                        <a:pt x="13654" y="50155"/>
                        <a:pt x="16040" y="54149"/>
                      </a:cubicBezTo>
                      <a:cubicBezTo>
                        <a:pt x="18425" y="58144"/>
                        <a:pt x="22410" y="60192"/>
                        <a:pt x="27994" y="60293"/>
                      </a:cubicBezTo>
                      <a:cubicBezTo>
                        <a:pt x="32232" y="60168"/>
                        <a:pt x="35764" y="58953"/>
                        <a:pt x="38591" y="56649"/>
                      </a:cubicBezTo>
                      <a:cubicBezTo>
                        <a:pt x="41417" y="54346"/>
                        <a:pt x="43412" y="51702"/>
                        <a:pt x="44577" y="48720"/>
                      </a:cubicBezTo>
                      <a:cubicBezTo>
                        <a:pt x="44937" y="47854"/>
                        <a:pt x="45217" y="46871"/>
                        <a:pt x="45417" y="45773"/>
                      </a:cubicBezTo>
                      <a:cubicBezTo>
                        <a:pt x="45616" y="44675"/>
                        <a:pt x="45717" y="43514"/>
                        <a:pt x="45720" y="42291"/>
                      </a:cubicBezTo>
                      <a:lnTo>
                        <a:pt x="45720" y="0"/>
                      </a:lnTo>
                      <a:lnTo>
                        <a:pt x="58276" y="0"/>
                      </a:lnTo>
                      <a:lnTo>
                        <a:pt x="58276" y="50136"/>
                      </a:lnTo>
                      <a:cubicBezTo>
                        <a:pt x="58252" y="57397"/>
                        <a:pt x="58442" y="63729"/>
                        <a:pt x="58847" y="69133"/>
                      </a:cubicBezTo>
                      <a:lnTo>
                        <a:pt x="47718" y="69133"/>
                      </a:lnTo>
                      <a:lnTo>
                        <a:pt x="47004" y="57864"/>
                      </a:lnTo>
                      <a:lnTo>
                        <a:pt x="46719" y="57864"/>
                      </a:lnTo>
                      <a:cubicBezTo>
                        <a:pt x="45159" y="60834"/>
                        <a:pt x="42492" y="63670"/>
                        <a:pt x="38715" y="66372"/>
                      </a:cubicBezTo>
                      <a:cubicBezTo>
                        <a:pt x="34939" y="69073"/>
                        <a:pt x="29984" y="70518"/>
                        <a:pt x="23849" y="70705"/>
                      </a:cubicBezTo>
                      <a:cubicBezTo>
                        <a:pt x="20134" y="70778"/>
                        <a:pt x="16464" y="69950"/>
                        <a:pt x="12837" y="68221"/>
                      </a:cubicBezTo>
                      <a:cubicBezTo>
                        <a:pt x="9211" y="66491"/>
                        <a:pt x="6188" y="63421"/>
                        <a:pt x="3769" y="59010"/>
                      </a:cubicBezTo>
                      <a:cubicBezTo>
                        <a:pt x="1350" y="54598"/>
                        <a:pt x="94" y="48406"/>
                        <a:pt x="0" y="4043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7" name="Freeform: Shape 296">
                  <a:extLst>
                    <a:ext uri="{FF2B5EF4-FFF2-40B4-BE49-F238E27FC236}">
                      <a16:creationId xmlns:a16="http://schemas.microsoft.com/office/drawing/2014/main" id="{80B5FEBD-94F7-4559-BF41-48E22FA916BC}"/>
                    </a:ext>
                  </a:extLst>
                </p:cNvPr>
                <p:cNvSpPr/>
                <p:nvPr/>
              </p:nvSpPr>
              <p:spPr>
                <a:xfrm>
                  <a:off x="4976671" y="1773312"/>
                  <a:ext cx="58847" cy="101423"/>
                </a:xfrm>
                <a:custGeom>
                  <a:avLst/>
                  <a:gdLst/>
                  <a:ahLst/>
                  <a:cxnLst/>
                  <a:rect l="l" t="t" r="r" b="b"/>
                  <a:pathLst>
                    <a:path w="58847" h="101423">
                      <a:moveTo>
                        <a:pt x="0" y="0"/>
                      </a:moveTo>
                      <a:lnTo>
                        <a:pt x="12555" y="0"/>
                      </a:lnTo>
                      <a:lnTo>
                        <a:pt x="12555" y="43273"/>
                      </a:lnTo>
                      <a:lnTo>
                        <a:pt x="12841" y="43273"/>
                      </a:lnTo>
                      <a:cubicBezTo>
                        <a:pt x="13851" y="41471"/>
                        <a:pt x="15119" y="39794"/>
                        <a:pt x="16647" y="38242"/>
                      </a:cubicBezTo>
                      <a:cubicBezTo>
                        <a:pt x="18175" y="36691"/>
                        <a:pt x="19908" y="35371"/>
                        <a:pt x="21847" y="34284"/>
                      </a:cubicBezTo>
                      <a:cubicBezTo>
                        <a:pt x="23714" y="33205"/>
                        <a:pt x="25734" y="32367"/>
                        <a:pt x="27905" y="31770"/>
                      </a:cubicBezTo>
                      <a:cubicBezTo>
                        <a:pt x="30076" y="31173"/>
                        <a:pt x="32345" y="30870"/>
                        <a:pt x="34713" y="30861"/>
                      </a:cubicBezTo>
                      <a:cubicBezTo>
                        <a:pt x="37936" y="30785"/>
                        <a:pt x="41398" y="31571"/>
                        <a:pt x="45099" y="33218"/>
                      </a:cubicBezTo>
                      <a:cubicBezTo>
                        <a:pt x="48801" y="34865"/>
                        <a:pt x="51986" y="37830"/>
                        <a:pt x="54655" y="42112"/>
                      </a:cubicBezTo>
                      <a:cubicBezTo>
                        <a:pt x="57323" y="46394"/>
                        <a:pt x="58721" y="52448"/>
                        <a:pt x="58847" y="60275"/>
                      </a:cubicBezTo>
                      <a:lnTo>
                        <a:pt x="58847" y="101423"/>
                      </a:lnTo>
                      <a:lnTo>
                        <a:pt x="46292" y="101423"/>
                      </a:lnTo>
                      <a:lnTo>
                        <a:pt x="46292" y="61704"/>
                      </a:lnTo>
                      <a:cubicBezTo>
                        <a:pt x="46366" y="55977"/>
                        <a:pt x="45181" y="51179"/>
                        <a:pt x="42736" y="47309"/>
                      </a:cubicBezTo>
                      <a:cubicBezTo>
                        <a:pt x="40291" y="43440"/>
                        <a:pt x="36139" y="41428"/>
                        <a:pt x="30281" y="41273"/>
                      </a:cubicBezTo>
                      <a:cubicBezTo>
                        <a:pt x="26165" y="41371"/>
                        <a:pt x="22639" y="42603"/>
                        <a:pt x="19703" y="44970"/>
                      </a:cubicBezTo>
                      <a:cubicBezTo>
                        <a:pt x="16766" y="47336"/>
                        <a:pt x="14670" y="50247"/>
                        <a:pt x="13413" y="53703"/>
                      </a:cubicBezTo>
                      <a:cubicBezTo>
                        <a:pt x="13064" y="54623"/>
                        <a:pt x="12832" y="55569"/>
                        <a:pt x="12716" y="56543"/>
                      </a:cubicBezTo>
                      <a:cubicBezTo>
                        <a:pt x="12600" y="57516"/>
                        <a:pt x="12546" y="58570"/>
                        <a:pt x="12555" y="59704"/>
                      </a:cubicBezTo>
                      <a:lnTo>
                        <a:pt x="12555" y="101423"/>
                      </a:lnTo>
                      <a:lnTo>
                        <a:pt x="0" y="10142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8" name="Freeform: Shape 297">
                  <a:extLst>
                    <a:ext uri="{FF2B5EF4-FFF2-40B4-BE49-F238E27FC236}">
                      <a16:creationId xmlns:a16="http://schemas.microsoft.com/office/drawing/2014/main" id="{137469C7-A7BB-4946-9F93-465CB3353BF3}"/>
                    </a:ext>
                  </a:extLst>
                </p:cNvPr>
                <p:cNvSpPr/>
                <p:nvPr/>
              </p:nvSpPr>
              <p:spPr>
                <a:xfrm>
                  <a:off x="5652946" y="1773312"/>
                  <a:ext cx="58847" cy="101423"/>
                </a:xfrm>
                <a:custGeom>
                  <a:avLst/>
                  <a:gdLst/>
                  <a:ahLst/>
                  <a:cxnLst/>
                  <a:rect l="l" t="t" r="r" b="b"/>
                  <a:pathLst>
                    <a:path w="58847" h="101423">
                      <a:moveTo>
                        <a:pt x="0" y="0"/>
                      </a:moveTo>
                      <a:lnTo>
                        <a:pt x="12555" y="0"/>
                      </a:lnTo>
                      <a:lnTo>
                        <a:pt x="12555" y="43273"/>
                      </a:lnTo>
                      <a:lnTo>
                        <a:pt x="12841" y="43273"/>
                      </a:lnTo>
                      <a:cubicBezTo>
                        <a:pt x="13851" y="41471"/>
                        <a:pt x="15119" y="39794"/>
                        <a:pt x="16647" y="38242"/>
                      </a:cubicBezTo>
                      <a:cubicBezTo>
                        <a:pt x="18175" y="36691"/>
                        <a:pt x="19908" y="35371"/>
                        <a:pt x="21847" y="34284"/>
                      </a:cubicBezTo>
                      <a:cubicBezTo>
                        <a:pt x="23714" y="33205"/>
                        <a:pt x="25734" y="32367"/>
                        <a:pt x="27905" y="31770"/>
                      </a:cubicBezTo>
                      <a:cubicBezTo>
                        <a:pt x="30076" y="31173"/>
                        <a:pt x="32345" y="30870"/>
                        <a:pt x="34713" y="30861"/>
                      </a:cubicBezTo>
                      <a:cubicBezTo>
                        <a:pt x="37936" y="30785"/>
                        <a:pt x="41398" y="31571"/>
                        <a:pt x="45099" y="33218"/>
                      </a:cubicBezTo>
                      <a:cubicBezTo>
                        <a:pt x="48801" y="34865"/>
                        <a:pt x="51986" y="37830"/>
                        <a:pt x="54655" y="42112"/>
                      </a:cubicBezTo>
                      <a:cubicBezTo>
                        <a:pt x="57323" y="46394"/>
                        <a:pt x="58721" y="52448"/>
                        <a:pt x="58847" y="60275"/>
                      </a:cubicBezTo>
                      <a:lnTo>
                        <a:pt x="58847" y="101423"/>
                      </a:lnTo>
                      <a:lnTo>
                        <a:pt x="46291" y="101423"/>
                      </a:lnTo>
                      <a:lnTo>
                        <a:pt x="46291" y="61704"/>
                      </a:lnTo>
                      <a:cubicBezTo>
                        <a:pt x="46366" y="55977"/>
                        <a:pt x="45181" y="51179"/>
                        <a:pt x="42736" y="47309"/>
                      </a:cubicBezTo>
                      <a:cubicBezTo>
                        <a:pt x="40291" y="43440"/>
                        <a:pt x="36139" y="41428"/>
                        <a:pt x="30281" y="41273"/>
                      </a:cubicBezTo>
                      <a:cubicBezTo>
                        <a:pt x="26165" y="41371"/>
                        <a:pt x="22639" y="42603"/>
                        <a:pt x="19703" y="44970"/>
                      </a:cubicBezTo>
                      <a:cubicBezTo>
                        <a:pt x="16766" y="47336"/>
                        <a:pt x="14670" y="50247"/>
                        <a:pt x="13413" y="53703"/>
                      </a:cubicBezTo>
                      <a:cubicBezTo>
                        <a:pt x="13064" y="54623"/>
                        <a:pt x="12832" y="55569"/>
                        <a:pt x="12716" y="56543"/>
                      </a:cubicBezTo>
                      <a:cubicBezTo>
                        <a:pt x="12600" y="57516"/>
                        <a:pt x="12546" y="58570"/>
                        <a:pt x="12555" y="59704"/>
                      </a:cubicBezTo>
                      <a:lnTo>
                        <a:pt x="12555" y="101423"/>
                      </a:lnTo>
                      <a:lnTo>
                        <a:pt x="0" y="10142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9" name="Freeform: Shape 298">
                  <a:extLst>
                    <a:ext uri="{FF2B5EF4-FFF2-40B4-BE49-F238E27FC236}">
                      <a16:creationId xmlns:a16="http://schemas.microsoft.com/office/drawing/2014/main" id="{44A8C435-A126-4098-82BE-5A88B405262C}"/>
                    </a:ext>
                  </a:extLst>
                </p:cNvPr>
                <p:cNvSpPr/>
                <p:nvPr/>
              </p:nvSpPr>
              <p:spPr>
                <a:xfrm>
                  <a:off x="5727574" y="1778454"/>
                  <a:ext cx="15556" cy="15556"/>
                </a:xfrm>
                <a:custGeom>
                  <a:avLst/>
                  <a:gdLst/>
                  <a:ahLst/>
                  <a:cxnLst/>
                  <a:rect l="l" t="t" r="r" b="b"/>
                  <a:pathLst>
                    <a:path w="15556" h="15556">
                      <a:moveTo>
                        <a:pt x="7849" y="0"/>
                      </a:moveTo>
                      <a:cubicBezTo>
                        <a:pt x="10169" y="51"/>
                        <a:pt x="12024" y="806"/>
                        <a:pt x="13415" y="2266"/>
                      </a:cubicBezTo>
                      <a:cubicBezTo>
                        <a:pt x="14807" y="3726"/>
                        <a:pt x="15520" y="5587"/>
                        <a:pt x="15556" y="7849"/>
                      </a:cubicBezTo>
                      <a:cubicBezTo>
                        <a:pt x="15535" y="10044"/>
                        <a:pt x="14827" y="11863"/>
                        <a:pt x="13433" y="13308"/>
                      </a:cubicBezTo>
                      <a:cubicBezTo>
                        <a:pt x="12039" y="14753"/>
                        <a:pt x="10082" y="15502"/>
                        <a:pt x="7564" y="15556"/>
                      </a:cubicBezTo>
                      <a:cubicBezTo>
                        <a:pt x="5251" y="15502"/>
                        <a:pt x="3419" y="14753"/>
                        <a:pt x="2070" y="13308"/>
                      </a:cubicBezTo>
                      <a:cubicBezTo>
                        <a:pt x="720" y="11863"/>
                        <a:pt x="30" y="10044"/>
                        <a:pt x="0" y="7849"/>
                      </a:cubicBezTo>
                      <a:cubicBezTo>
                        <a:pt x="33" y="5649"/>
                        <a:pt x="753" y="3806"/>
                        <a:pt x="2159" y="2319"/>
                      </a:cubicBezTo>
                      <a:cubicBezTo>
                        <a:pt x="3565" y="833"/>
                        <a:pt x="5462" y="60"/>
                        <a:pt x="78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0" name="Freeform: Shape 299">
                  <a:extLst>
                    <a:ext uri="{FF2B5EF4-FFF2-40B4-BE49-F238E27FC236}">
                      <a16:creationId xmlns:a16="http://schemas.microsoft.com/office/drawing/2014/main" id="{3B58BA8E-148F-49B2-8360-847D0F4324E2}"/>
                    </a:ext>
                  </a:extLst>
                </p:cNvPr>
                <p:cNvSpPr/>
                <p:nvPr/>
              </p:nvSpPr>
              <p:spPr>
                <a:xfrm>
                  <a:off x="4921188" y="1789028"/>
                  <a:ext cx="40987" cy="87279"/>
                </a:xfrm>
                <a:custGeom>
                  <a:avLst/>
                  <a:gdLst/>
                  <a:ahLst/>
                  <a:cxnLst/>
                  <a:rect l="l" t="t" r="r" b="b"/>
                  <a:pathLst>
                    <a:path w="40987" h="87279">
                      <a:moveTo>
                        <a:pt x="22985" y="0"/>
                      </a:moveTo>
                      <a:lnTo>
                        <a:pt x="22985" y="16574"/>
                      </a:lnTo>
                      <a:lnTo>
                        <a:pt x="40987" y="16574"/>
                      </a:lnTo>
                      <a:lnTo>
                        <a:pt x="40987" y="26128"/>
                      </a:lnTo>
                      <a:lnTo>
                        <a:pt x="22985" y="26128"/>
                      </a:lnTo>
                      <a:lnTo>
                        <a:pt x="22985" y="63432"/>
                      </a:lnTo>
                      <a:cubicBezTo>
                        <a:pt x="22940" y="67743"/>
                        <a:pt x="23637" y="71054"/>
                        <a:pt x="25074" y="73365"/>
                      </a:cubicBezTo>
                      <a:cubicBezTo>
                        <a:pt x="26512" y="75676"/>
                        <a:pt x="28959" y="76843"/>
                        <a:pt x="32415" y="76867"/>
                      </a:cubicBezTo>
                      <a:cubicBezTo>
                        <a:pt x="34102" y="76867"/>
                        <a:pt x="35513" y="76795"/>
                        <a:pt x="36647" y="76652"/>
                      </a:cubicBezTo>
                      <a:cubicBezTo>
                        <a:pt x="37781" y="76509"/>
                        <a:pt x="38799" y="76295"/>
                        <a:pt x="39701" y="76009"/>
                      </a:cubicBezTo>
                      <a:lnTo>
                        <a:pt x="40273" y="85567"/>
                      </a:lnTo>
                      <a:cubicBezTo>
                        <a:pt x="39049" y="86013"/>
                        <a:pt x="37496" y="86405"/>
                        <a:pt x="35612" y="86744"/>
                      </a:cubicBezTo>
                      <a:cubicBezTo>
                        <a:pt x="33727" y="87083"/>
                        <a:pt x="31566" y="87261"/>
                        <a:pt x="29129" y="87279"/>
                      </a:cubicBezTo>
                      <a:cubicBezTo>
                        <a:pt x="26188" y="87264"/>
                        <a:pt x="23570" y="86794"/>
                        <a:pt x="21274" y="85870"/>
                      </a:cubicBezTo>
                      <a:cubicBezTo>
                        <a:pt x="18979" y="84946"/>
                        <a:pt x="17076" y="83657"/>
                        <a:pt x="15566" y="82001"/>
                      </a:cubicBezTo>
                      <a:cubicBezTo>
                        <a:pt x="13866" y="80068"/>
                        <a:pt x="12630" y="77585"/>
                        <a:pt x="11857" y="74552"/>
                      </a:cubicBezTo>
                      <a:cubicBezTo>
                        <a:pt x="11084" y="71518"/>
                        <a:pt x="10704" y="67980"/>
                        <a:pt x="10716" y="63938"/>
                      </a:cubicBezTo>
                      <a:lnTo>
                        <a:pt x="10716" y="26128"/>
                      </a:lnTo>
                      <a:lnTo>
                        <a:pt x="0" y="26128"/>
                      </a:lnTo>
                      <a:lnTo>
                        <a:pt x="0" y="16574"/>
                      </a:lnTo>
                      <a:lnTo>
                        <a:pt x="10716" y="16574"/>
                      </a:lnTo>
                      <a:lnTo>
                        <a:pt x="10716" y="3715"/>
                      </a:lnTo>
                      <a:lnTo>
                        <a:pt x="229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1" name="Freeform: Shape 300">
                  <a:extLst>
                    <a:ext uri="{FF2B5EF4-FFF2-40B4-BE49-F238E27FC236}">
                      <a16:creationId xmlns:a16="http://schemas.microsoft.com/office/drawing/2014/main" id="{1D79BF14-D3C9-43DF-8729-DD7F8D73361C}"/>
                    </a:ext>
                  </a:extLst>
                </p:cNvPr>
                <p:cNvSpPr/>
                <p:nvPr/>
              </p:nvSpPr>
              <p:spPr>
                <a:xfrm>
                  <a:off x="5340288" y="1789028"/>
                  <a:ext cx="40987" cy="87279"/>
                </a:xfrm>
                <a:custGeom>
                  <a:avLst/>
                  <a:gdLst/>
                  <a:ahLst/>
                  <a:cxnLst/>
                  <a:rect l="l" t="t" r="r" b="b"/>
                  <a:pathLst>
                    <a:path w="40987" h="87279">
                      <a:moveTo>
                        <a:pt x="22985" y="0"/>
                      </a:moveTo>
                      <a:lnTo>
                        <a:pt x="22985" y="16574"/>
                      </a:lnTo>
                      <a:lnTo>
                        <a:pt x="40987" y="16574"/>
                      </a:lnTo>
                      <a:lnTo>
                        <a:pt x="40987" y="26128"/>
                      </a:lnTo>
                      <a:lnTo>
                        <a:pt x="22985" y="26128"/>
                      </a:lnTo>
                      <a:lnTo>
                        <a:pt x="22985" y="63432"/>
                      </a:lnTo>
                      <a:cubicBezTo>
                        <a:pt x="22940" y="67743"/>
                        <a:pt x="23637" y="71054"/>
                        <a:pt x="25074" y="73365"/>
                      </a:cubicBezTo>
                      <a:cubicBezTo>
                        <a:pt x="26512" y="75676"/>
                        <a:pt x="28959" y="76843"/>
                        <a:pt x="32415" y="76867"/>
                      </a:cubicBezTo>
                      <a:cubicBezTo>
                        <a:pt x="34102" y="76867"/>
                        <a:pt x="35513" y="76795"/>
                        <a:pt x="36647" y="76652"/>
                      </a:cubicBezTo>
                      <a:cubicBezTo>
                        <a:pt x="37781" y="76509"/>
                        <a:pt x="38799" y="76295"/>
                        <a:pt x="39701" y="76009"/>
                      </a:cubicBezTo>
                      <a:lnTo>
                        <a:pt x="40273" y="85567"/>
                      </a:lnTo>
                      <a:cubicBezTo>
                        <a:pt x="39049" y="86013"/>
                        <a:pt x="37496" y="86405"/>
                        <a:pt x="35611" y="86744"/>
                      </a:cubicBezTo>
                      <a:cubicBezTo>
                        <a:pt x="33727" y="87083"/>
                        <a:pt x="31566" y="87261"/>
                        <a:pt x="29129" y="87279"/>
                      </a:cubicBezTo>
                      <a:cubicBezTo>
                        <a:pt x="26188" y="87264"/>
                        <a:pt x="23570" y="86794"/>
                        <a:pt x="21274" y="85870"/>
                      </a:cubicBezTo>
                      <a:cubicBezTo>
                        <a:pt x="18979" y="84946"/>
                        <a:pt x="17076" y="83657"/>
                        <a:pt x="15566" y="82001"/>
                      </a:cubicBezTo>
                      <a:cubicBezTo>
                        <a:pt x="13866" y="80068"/>
                        <a:pt x="12630" y="77585"/>
                        <a:pt x="11857" y="74552"/>
                      </a:cubicBezTo>
                      <a:cubicBezTo>
                        <a:pt x="11084" y="71518"/>
                        <a:pt x="10704" y="67980"/>
                        <a:pt x="10716" y="63938"/>
                      </a:cubicBezTo>
                      <a:lnTo>
                        <a:pt x="10716" y="26128"/>
                      </a:lnTo>
                      <a:lnTo>
                        <a:pt x="0" y="26128"/>
                      </a:lnTo>
                      <a:lnTo>
                        <a:pt x="0" y="16574"/>
                      </a:lnTo>
                      <a:lnTo>
                        <a:pt x="10716" y="16574"/>
                      </a:lnTo>
                      <a:lnTo>
                        <a:pt x="10716" y="3715"/>
                      </a:lnTo>
                      <a:lnTo>
                        <a:pt x="229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2" name="Freeform: Shape 301">
                  <a:extLst>
                    <a:ext uri="{FF2B5EF4-FFF2-40B4-BE49-F238E27FC236}">
                      <a16:creationId xmlns:a16="http://schemas.microsoft.com/office/drawing/2014/main" id="{5CD2F7D9-84AA-40FC-8E43-C8D067A1B472}"/>
                    </a:ext>
                  </a:extLst>
                </p:cNvPr>
                <p:cNvSpPr/>
                <p:nvPr/>
              </p:nvSpPr>
              <p:spPr>
                <a:xfrm>
                  <a:off x="5047870" y="1804172"/>
                  <a:ext cx="60994" cy="72134"/>
                </a:xfrm>
                <a:custGeom>
                  <a:avLst/>
                  <a:gdLst/>
                  <a:ahLst/>
                  <a:cxnLst/>
                  <a:rect l="l" t="t" r="r" b="b"/>
                  <a:pathLst>
                    <a:path w="60994" h="72134">
                      <a:moveTo>
                        <a:pt x="32425" y="0"/>
                      </a:moveTo>
                      <a:cubicBezTo>
                        <a:pt x="39929" y="165"/>
                        <a:pt x="45763" y="2025"/>
                        <a:pt x="49927" y="5580"/>
                      </a:cubicBezTo>
                      <a:cubicBezTo>
                        <a:pt x="54091" y="9136"/>
                        <a:pt x="56993" y="13398"/>
                        <a:pt x="58632" y="18367"/>
                      </a:cubicBezTo>
                      <a:cubicBezTo>
                        <a:pt x="60272" y="23336"/>
                        <a:pt x="61058" y="28022"/>
                        <a:pt x="60990" y="32426"/>
                      </a:cubicBezTo>
                      <a:cubicBezTo>
                        <a:pt x="60990" y="33704"/>
                        <a:pt x="60955" y="34821"/>
                        <a:pt x="60883" y="35777"/>
                      </a:cubicBezTo>
                      <a:cubicBezTo>
                        <a:pt x="60812" y="36734"/>
                        <a:pt x="60705" y="37565"/>
                        <a:pt x="60562" y="38272"/>
                      </a:cubicBezTo>
                      <a:lnTo>
                        <a:pt x="11984" y="38272"/>
                      </a:lnTo>
                      <a:cubicBezTo>
                        <a:pt x="12303" y="46717"/>
                        <a:pt x="14703" y="52848"/>
                        <a:pt x="19185" y="56663"/>
                      </a:cubicBezTo>
                      <a:cubicBezTo>
                        <a:pt x="23667" y="60479"/>
                        <a:pt x="29176" y="62356"/>
                        <a:pt x="35713" y="62293"/>
                      </a:cubicBezTo>
                      <a:cubicBezTo>
                        <a:pt x="40165" y="62269"/>
                        <a:pt x="43911" y="61924"/>
                        <a:pt x="46949" y="61257"/>
                      </a:cubicBezTo>
                      <a:cubicBezTo>
                        <a:pt x="49988" y="60589"/>
                        <a:pt x="52624" y="59743"/>
                        <a:pt x="54856" y="58719"/>
                      </a:cubicBezTo>
                      <a:lnTo>
                        <a:pt x="57138" y="67713"/>
                      </a:lnTo>
                      <a:cubicBezTo>
                        <a:pt x="54927" y="68770"/>
                        <a:pt x="51893" y="69757"/>
                        <a:pt x="48037" y="70672"/>
                      </a:cubicBezTo>
                      <a:cubicBezTo>
                        <a:pt x="44181" y="71587"/>
                        <a:pt x="39501" y="72074"/>
                        <a:pt x="33998" y="72134"/>
                      </a:cubicBezTo>
                      <a:cubicBezTo>
                        <a:pt x="23263" y="71980"/>
                        <a:pt x="14934" y="68755"/>
                        <a:pt x="9012" y="62460"/>
                      </a:cubicBezTo>
                      <a:cubicBezTo>
                        <a:pt x="3090" y="56164"/>
                        <a:pt x="86" y="47722"/>
                        <a:pt x="0" y="37132"/>
                      </a:cubicBezTo>
                      <a:cubicBezTo>
                        <a:pt x="27" y="30108"/>
                        <a:pt x="1337" y="23809"/>
                        <a:pt x="3928" y="18236"/>
                      </a:cubicBezTo>
                      <a:cubicBezTo>
                        <a:pt x="6519" y="12662"/>
                        <a:pt x="10230" y="8248"/>
                        <a:pt x="15061" y="4992"/>
                      </a:cubicBezTo>
                      <a:cubicBezTo>
                        <a:pt x="19892" y="1736"/>
                        <a:pt x="25680" y="72"/>
                        <a:pt x="32425" y="0"/>
                      </a:cubicBezTo>
                      <a:close/>
                      <a:moveTo>
                        <a:pt x="31425" y="8983"/>
                      </a:moveTo>
                      <a:cubicBezTo>
                        <a:pt x="27155" y="9072"/>
                        <a:pt x="23655" y="10181"/>
                        <a:pt x="20926" y="12309"/>
                      </a:cubicBezTo>
                      <a:cubicBezTo>
                        <a:pt x="18197" y="14437"/>
                        <a:pt x="16127" y="17050"/>
                        <a:pt x="14716" y="20148"/>
                      </a:cubicBezTo>
                      <a:cubicBezTo>
                        <a:pt x="13305" y="23245"/>
                        <a:pt x="12442" y="26292"/>
                        <a:pt x="12127" y="29289"/>
                      </a:cubicBezTo>
                      <a:lnTo>
                        <a:pt x="48864" y="29289"/>
                      </a:lnTo>
                      <a:cubicBezTo>
                        <a:pt x="48955" y="26562"/>
                        <a:pt x="48518" y="23642"/>
                        <a:pt x="47551" y="20529"/>
                      </a:cubicBezTo>
                      <a:cubicBezTo>
                        <a:pt x="46584" y="17416"/>
                        <a:pt x="44822" y="14739"/>
                        <a:pt x="42267" y="12500"/>
                      </a:cubicBezTo>
                      <a:cubicBezTo>
                        <a:pt x="39712" y="10260"/>
                        <a:pt x="36098" y="9088"/>
                        <a:pt x="31425"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3" name="Freeform: Shape 302">
                  <a:extLst>
                    <a:ext uri="{FF2B5EF4-FFF2-40B4-BE49-F238E27FC236}">
                      <a16:creationId xmlns:a16="http://schemas.microsoft.com/office/drawing/2014/main" id="{86C0C5FB-A0ED-4DEC-9852-DE2207C5F5B6}"/>
                    </a:ext>
                  </a:extLst>
                </p:cNvPr>
                <p:cNvSpPr/>
                <p:nvPr/>
              </p:nvSpPr>
              <p:spPr>
                <a:xfrm>
                  <a:off x="5147550" y="1804173"/>
                  <a:ext cx="66133" cy="98851"/>
                </a:xfrm>
                <a:custGeom>
                  <a:avLst/>
                  <a:gdLst/>
                  <a:ahLst/>
                  <a:cxnLst/>
                  <a:rect l="l" t="t" r="r" b="b"/>
                  <a:pathLst>
                    <a:path w="66133" h="98851">
                      <a:moveTo>
                        <a:pt x="36711" y="0"/>
                      </a:moveTo>
                      <a:cubicBezTo>
                        <a:pt x="45316" y="154"/>
                        <a:pt x="52328" y="3378"/>
                        <a:pt x="57747" y="9672"/>
                      </a:cubicBezTo>
                      <a:cubicBezTo>
                        <a:pt x="63166" y="15967"/>
                        <a:pt x="65961" y="24408"/>
                        <a:pt x="66133" y="34995"/>
                      </a:cubicBezTo>
                      <a:cubicBezTo>
                        <a:pt x="66045" y="43282"/>
                        <a:pt x="64524" y="50176"/>
                        <a:pt x="61570" y="55676"/>
                      </a:cubicBezTo>
                      <a:cubicBezTo>
                        <a:pt x="58616" y="61176"/>
                        <a:pt x="54757" y="65295"/>
                        <a:pt x="49993" y="68032"/>
                      </a:cubicBezTo>
                      <a:cubicBezTo>
                        <a:pt x="45229" y="70768"/>
                        <a:pt x="40087" y="72136"/>
                        <a:pt x="34567" y="72134"/>
                      </a:cubicBezTo>
                      <a:cubicBezTo>
                        <a:pt x="29936" y="72110"/>
                        <a:pt x="25761" y="71159"/>
                        <a:pt x="22042" y="69281"/>
                      </a:cubicBezTo>
                      <a:cubicBezTo>
                        <a:pt x="18323" y="67403"/>
                        <a:pt x="15398" y="64740"/>
                        <a:pt x="13269" y="61293"/>
                      </a:cubicBezTo>
                      <a:lnTo>
                        <a:pt x="12983" y="61293"/>
                      </a:lnTo>
                      <a:lnTo>
                        <a:pt x="12983" y="98851"/>
                      </a:lnTo>
                      <a:lnTo>
                        <a:pt x="571" y="98851"/>
                      </a:lnTo>
                      <a:lnTo>
                        <a:pt x="571" y="24003"/>
                      </a:lnTo>
                      <a:cubicBezTo>
                        <a:pt x="565" y="19597"/>
                        <a:pt x="506" y="15549"/>
                        <a:pt x="392" y="11858"/>
                      </a:cubicBezTo>
                      <a:cubicBezTo>
                        <a:pt x="279" y="8167"/>
                        <a:pt x="148" y="4691"/>
                        <a:pt x="0" y="1429"/>
                      </a:cubicBezTo>
                      <a:lnTo>
                        <a:pt x="11129" y="1429"/>
                      </a:lnTo>
                      <a:lnTo>
                        <a:pt x="11842" y="13271"/>
                      </a:lnTo>
                      <a:lnTo>
                        <a:pt x="12127" y="13271"/>
                      </a:lnTo>
                      <a:cubicBezTo>
                        <a:pt x="14634" y="9033"/>
                        <a:pt x="17945" y="5769"/>
                        <a:pt x="22060" y="3477"/>
                      </a:cubicBezTo>
                      <a:cubicBezTo>
                        <a:pt x="26175" y="1185"/>
                        <a:pt x="31059" y="26"/>
                        <a:pt x="36711" y="0"/>
                      </a:cubicBezTo>
                      <a:close/>
                      <a:moveTo>
                        <a:pt x="32852" y="9983"/>
                      </a:moveTo>
                      <a:cubicBezTo>
                        <a:pt x="28450" y="10036"/>
                        <a:pt x="24496" y="11431"/>
                        <a:pt x="20988" y="14165"/>
                      </a:cubicBezTo>
                      <a:cubicBezTo>
                        <a:pt x="17480" y="16900"/>
                        <a:pt x="15098" y="20656"/>
                        <a:pt x="13841" y="25432"/>
                      </a:cubicBezTo>
                      <a:cubicBezTo>
                        <a:pt x="13618" y="26229"/>
                        <a:pt x="13421" y="27063"/>
                        <a:pt x="13251" y="27932"/>
                      </a:cubicBezTo>
                      <a:cubicBezTo>
                        <a:pt x="13082" y="28801"/>
                        <a:pt x="12992" y="29634"/>
                        <a:pt x="12983" y="30432"/>
                      </a:cubicBezTo>
                      <a:lnTo>
                        <a:pt x="12983" y="42427"/>
                      </a:lnTo>
                      <a:cubicBezTo>
                        <a:pt x="12980" y="43356"/>
                        <a:pt x="13022" y="44249"/>
                        <a:pt x="13108" y="45107"/>
                      </a:cubicBezTo>
                      <a:cubicBezTo>
                        <a:pt x="13195" y="45964"/>
                        <a:pt x="13344" y="46786"/>
                        <a:pt x="13555" y="47572"/>
                      </a:cubicBezTo>
                      <a:cubicBezTo>
                        <a:pt x="14779" y="52000"/>
                        <a:pt x="17084" y="55543"/>
                        <a:pt x="20470" y="58202"/>
                      </a:cubicBezTo>
                      <a:cubicBezTo>
                        <a:pt x="23856" y="60861"/>
                        <a:pt x="27840" y="62225"/>
                        <a:pt x="32423" y="62293"/>
                      </a:cubicBezTo>
                      <a:cubicBezTo>
                        <a:pt x="39114" y="62171"/>
                        <a:pt x="44278" y="59700"/>
                        <a:pt x="47914" y="54879"/>
                      </a:cubicBezTo>
                      <a:cubicBezTo>
                        <a:pt x="51550" y="50058"/>
                        <a:pt x="53390" y="43621"/>
                        <a:pt x="53435" y="35567"/>
                      </a:cubicBezTo>
                      <a:cubicBezTo>
                        <a:pt x="53408" y="28498"/>
                        <a:pt x="51639" y="22519"/>
                        <a:pt x="48128" y="17630"/>
                      </a:cubicBezTo>
                      <a:cubicBezTo>
                        <a:pt x="44617" y="12740"/>
                        <a:pt x="39525" y="10192"/>
                        <a:pt x="32852" y="9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4" name="Freeform: Shape 303">
                  <a:extLst>
                    <a:ext uri="{FF2B5EF4-FFF2-40B4-BE49-F238E27FC236}">
                      <a16:creationId xmlns:a16="http://schemas.microsoft.com/office/drawing/2014/main" id="{30F8DA6A-16AD-49BB-8B18-EB21151F9BC0}"/>
                    </a:ext>
                  </a:extLst>
                </p:cNvPr>
                <p:cNvSpPr/>
                <p:nvPr/>
              </p:nvSpPr>
              <p:spPr>
                <a:xfrm>
                  <a:off x="5228417" y="1804172"/>
                  <a:ext cx="54989" cy="72134"/>
                </a:xfrm>
                <a:custGeom>
                  <a:avLst/>
                  <a:gdLst/>
                  <a:ahLst/>
                  <a:cxnLst/>
                  <a:rect l="l" t="t" r="r" b="b"/>
                  <a:pathLst>
                    <a:path w="54989" h="72134">
                      <a:moveTo>
                        <a:pt x="27709" y="0"/>
                      </a:moveTo>
                      <a:cubicBezTo>
                        <a:pt x="34690" y="93"/>
                        <a:pt x="40093" y="1508"/>
                        <a:pt x="43919" y="4246"/>
                      </a:cubicBezTo>
                      <a:cubicBezTo>
                        <a:pt x="47746" y="6984"/>
                        <a:pt x="50397" y="10484"/>
                        <a:pt x="51874" y="14746"/>
                      </a:cubicBezTo>
                      <a:cubicBezTo>
                        <a:pt x="53351" y="19009"/>
                        <a:pt x="54056" y="23474"/>
                        <a:pt x="53989" y="28143"/>
                      </a:cubicBezTo>
                      <a:lnTo>
                        <a:pt x="53989" y="53989"/>
                      </a:lnTo>
                      <a:cubicBezTo>
                        <a:pt x="53986" y="57010"/>
                        <a:pt x="54063" y="59933"/>
                        <a:pt x="54221" y="62758"/>
                      </a:cubicBezTo>
                      <a:cubicBezTo>
                        <a:pt x="54379" y="65582"/>
                        <a:pt x="54635" y="68184"/>
                        <a:pt x="54989" y="70562"/>
                      </a:cubicBezTo>
                      <a:lnTo>
                        <a:pt x="43717" y="70562"/>
                      </a:lnTo>
                      <a:lnTo>
                        <a:pt x="42718" y="61864"/>
                      </a:lnTo>
                      <a:lnTo>
                        <a:pt x="42290" y="61864"/>
                      </a:lnTo>
                      <a:cubicBezTo>
                        <a:pt x="40337" y="64664"/>
                        <a:pt x="37561" y="67053"/>
                        <a:pt x="33963" y="69032"/>
                      </a:cubicBezTo>
                      <a:cubicBezTo>
                        <a:pt x="30366" y="71011"/>
                        <a:pt x="26089" y="72045"/>
                        <a:pt x="21133" y="72134"/>
                      </a:cubicBezTo>
                      <a:cubicBezTo>
                        <a:pt x="14127" y="71932"/>
                        <a:pt x="8855" y="69875"/>
                        <a:pt x="5316" y="65962"/>
                      </a:cubicBezTo>
                      <a:cubicBezTo>
                        <a:pt x="1778" y="62050"/>
                        <a:pt x="5" y="57491"/>
                        <a:pt x="0" y="52285"/>
                      </a:cubicBezTo>
                      <a:cubicBezTo>
                        <a:pt x="61" y="43887"/>
                        <a:pt x="3649" y="37493"/>
                        <a:pt x="10763" y="33104"/>
                      </a:cubicBezTo>
                      <a:cubicBezTo>
                        <a:pt x="17877" y="28714"/>
                        <a:pt x="28148" y="26538"/>
                        <a:pt x="41576" y="26575"/>
                      </a:cubicBezTo>
                      <a:lnTo>
                        <a:pt x="41576" y="25144"/>
                      </a:lnTo>
                      <a:cubicBezTo>
                        <a:pt x="41644" y="23190"/>
                        <a:pt x="41334" y="20981"/>
                        <a:pt x="40644" y="18518"/>
                      </a:cubicBezTo>
                      <a:cubicBezTo>
                        <a:pt x="39955" y="16055"/>
                        <a:pt x="38480" y="13909"/>
                        <a:pt x="36218" y="12082"/>
                      </a:cubicBezTo>
                      <a:cubicBezTo>
                        <a:pt x="33956" y="10254"/>
                        <a:pt x="30500" y="9317"/>
                        <a:pt x="25850" y="9269"/>
                      </a:cubicBezTo>
                      <a:cubicBezTo>
                        <a:pt x="22520" y="9278"/>
                        <a:pt x="19280" y="9725"/>
                        <a:pt x="16130" y="10610"/>
                      </a:cubicBezTo>
                      <a:cubicBezTo>
                        <a:pt x="12980" y="11495"/>
                        <a:pt x="10171" y="12764"/>
                        <a:pt x="7704" y="14418"/>
                      </a:cubicBezTo>
                      <a:lnTo>
                        <a:pt x="4851" y="5989"/>
                      </a:lnTo>
                      <a:cubicBezTo>
                        <a:pt x="7755" y="4180"/>
                        <a:pt x="11188" y="2736"/>
                        <a:pt x="15150" y="1657"/>
                      </a:cubicBezTo>
                      <a:cubicBezTo>
                        <a:pt x="19111" y="579"/>
                        <a:pt x="23298" y="26"/>
                        <a:pt x="27709" y="0"/>
                      </a:cubicBezTo>
                      <a:close/>
                      <a:moveTo>
                        <a:pt x="41862" y="35272"/>
                      </a:moveTo>
                      <a:cubicBezTo>
                        <a:pt x="37180" y="35126"/>
                        <a:pt x="32614" y="35435"/>
                        <a:pt x="28164" y="36199"/>
                      </a:cubicBezTo>
                      <a:cubicBezTo>
                        <a:pt x="23715" y="36963"/>
                        <a:pt x="20028" y="38490"/>
                        <a:pt x="17103" y="40779"/>
                      </a:cubicBezTo>
                      <a:cubicBezTo>
                        <a:pt x="14179" y="43068"/>
                        <a:pt x="12663" y="46427"/>
                        <a:pt x="12555" y="50856"/>
                      </a:cubicBezTo>
                      <a:cubicBezTo>
                        <a:pt x="12650" y="54984"/>
                        <a:pt x="13818" y="58022"/>
                        <a:pt x="16058" y="59970"/>
                      </a:cubicBezTo>
                      <a:cubicBezTo>
                        <a:pt x="18297" y="61918"/>
                        <a:pt x="21037" y="62883"/>
                        <a:pt x="24278" y="62865"/>
                      </a:cubicBezTo>
                      <a:cubicBezTo>
                        <a:pt x="28865" y="62749"/>
                        <a:pt x="32593" y="61551"/>
                        <a:pt x="35465" y="59273"/>
                      </a:cubicBezTo>
                      <a:cubicBezTo>
                        <a:pt x="38336" y="56994"/>
                        <a:pt x="40278" y="54331"/>
                        <a:pt x="41290" y="51284"/>
                      </a:cubicBezTo>
                      <a:cubicBezTo>
                        <a:pt x="41502" y="50564"/>
                        <a:pt x="41651" y="49861"/>
                        <a:pt x="41737" y="49175"/>
                      </a:cubicBezTo>
                      <a:cubicBezTo>
                        <a:pt x="41823" y="48489"/>
                        <a:pt x="41865" y="47855"/>
                        <a:pt x="41862" y="47274"/>
                      </a:cubicBezTo>
                      <a:lnTo>
                        <a:pt x="41862" y="352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5" name="Freeform: Shape 304">
                  <a:extLst>
                    <a:ext uri="{FF2B5EF4-FFF2-40B4-BE49-F238E27FC236}">
                      <a16:creationId xmlns:a16="http://schemas.microsoft.com/office/drawing/2014/main" id="{A977D9F7-F93B-42FC-82D2-C84113A755DF}"/>
                    </a:ext>
                  </a:extLst>
                </p:cNvPr>
                <p:cNvSpPr/>
                <p:nvPr/>
              </p:nvSpPr>
              <p:spPr>
                <a:xfrm>
                  <a:off x="5299950" y="1804172"/>
                  <a:ext cx="34700" cy="70562"/>
                </a:xfrm>
                <a:custGeom>
                  <a:avLst/>
                  <a:gdLst/>
                  <a:ahLst/>
                  <a:cxnLst/>
                  <a:rect l="l" t="t" r="r" b="b"/>
                  <a:pathLst>
                    <a:path w="34700" h="70562">
                      <a:moveTo>
                        <a:pt x="31271" y="0"/>
                      </a:moveTo>
                      <a:cubicBezTo>
                        <a:pt x="31905" y="3"/>
                        <a:pt x="32495" y="32"/>
                        <a:pt x="33039" y="89"/>
                      </a:cubicBezTo>
                      <a:cubicBezTo>
                        <a:pt x="33584" y="145"/>
                        <a:pt x="34138" y="211"/>
                        <a:pt x="34700" y="285"/>
                      </a:cubicBezTo>
                      <a:lnTo>
                        <a:pt x="34700" y="12126"/>
                      </a:lnTo>
                      <a:cubicBezTo>
                        <a:pt x="34066" y="11989"/>
                        <a:pt x="33405" y="11906"/>
                        <a:pt x="32718" y="11876"/>
                      </a:cubicBezTo>
                      <a:cubicBezTo>
                        <a:pt x="32030" y="11846"/>
                        <a:pt x="31262" y="11835"/>
                        <a:pt x="30414" y="11841"/>
                      </a:cubicBezTo>
                      <a:cubicBezTo>
                        <a:pt x="25943" y="11918"/>
                        <a:pt x="22240" y="13406"/>
                        <a:pt x="19306" y="16305"/>
                      </a:cubicBezTo>
                      <a:cubicBezTo>
                        <a:pt x="16371" y="19205"/>
                        <a:pt x="14454" y="23050"/>
                        <a:pt x="13555" y="27843"/>
                      </a:cubicBezTo>
                      <a:cubicBezTo>
                        <a:pt x="13412" y="28712"/>
                        <a:pt x="13305" y="29652"/>
                        <a:pt x="13233" y="30664"/>
                      </a:cubicBezTo>
                      <a:cubicBezTo>
                        <a:pt x="13162" y="31676"/>
                        <a:pt x="13126" y="32688"/>
                        <a:pt x="13126" y="33700"/>
                      </a:cubicBezTo>
                      <a:lnTo>
                        <a:pt x="13126" y="70562"/>
                      </a:lnTo>
                      <a:lnTo>
                        <a:pt x="571" y="70562"/>
                      </a:lnTo>
                      <a:lnTo>
                        <a:pt x="571" y="22997"/>
                      </a:lnTo>
                      <a:cubicBezTo>
                        <a:pt x="574" y="18938"/>
                        <a:pt x="532" y="15129"/>
                        <a:pt x="446" y="11570"/>
                      </a:cubicBezTo>
                      <a:cubicBezTo>
                        <a:pt x="360" y="8011"/>
                        <a:pt x="211" y="4630"/>
                        <a:pt x="0" y="1429"/>
                      </a:cubicBezTo>
                      <a:lnTo>
                        <a:pt x="10986" y="1429"/>
                      </a:lnTo>
                      <a:lnTo>
                        <a:pt x="11557" y="15127"/>
                      </a:lnTo>
                      <a:lnTo>
                        <a:pt x="11985" y="15127"/>
                      </a:lnTo>
                      <a:cubicBezTo>
                        <a:pt x="13636" y="10437"/>
                        <a:pt x="16189" y="6756"/>
                        <a:pt x="19645" y="4084"/>
                      </a:cubicBezTo>
                      <a:cubicBezTo>
                        <a:pt x="23101" y="1412"/>
                        <a:pt x="26976" y="50"/>
                        <a:pt x="312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6" name="Freeform: Shape 305">
                  <a:extLst>
                    <a:ext uri="{FF2B5EF4-FFF2-40B4-BE49-F238E27FC236}">
                      <a16:creationId xmlns:a16="http://schemas.microsoft.com/office/drawing/2014/main" id="{B0BC0E6A-F706-46CF-852D-3F24E5F66D5A}"/>
                    </a:ext>
                  </a:extLst>
                </p:cNvPr>
                <p:cNvSpPr/>
                <p:nvPr/>
              </p:nvSpPr>
              <p:spPr>
                <a:xfrm>
                  <a:off x="5395200" y="1804166"/>
                  <a:ext cx="59418" cy="70568"/>
                </a:xfrm>
                <a:custGeom>
                  <a:avLst/>
                  <a:gdLst/>
                  <a:ahLst/>
                  <a:cxnLst/>
                  <a:rect l="l" t="t" r="r" b="b"/>
                  <a:pathLst>
                    <a:path w="59418" h="70568">
                      <a:moveTo>
                        <a:pt x="34998" y="6"/>
                      </a:moveTo>
                      <a:cubicBezTo>
                        <a:pt x="38314" y="-70"/>
                        <a:pt x="41844" y="716"/>
                        <a:pt x="45586" y="2363"/>
                      </a:cubicBezTo>
                      <a:cubicBezTo>
                        <a:pt x="49327" y="4010"/>
                        <a:pt x="52537" y="6975"/>
                        <a:pt x="55215" y="11257"/>
                      </a:cubicBezTo>
                      <a:cubicBezTo>
                        <a:pt x="57893" y="15539"/>
                        <a:pt x="59294" y="21593"/>
                        <a:pt x="59418" y="29420"/>
                      </a:cubicBezTo>
                      <a:lnTo>
                        <a:pt x="59418" y="70568"/>
                      </a:lnTo>
                      <a:lnTo>
                        <a:pt x="46863" y="70568"/>
                      </a:lnTo>
                      <a:lnTo>
                        <a:pt x="46863" y="30706"/>
                      </a:lnTo>
                      <a:cubicBezTo>
                        <a:pt x="46937" y="24979"/>
                        <a:pt x="45752" y="20181"/>
                        <a:pt x="43307" y="16311"/>
                      </a:cubicBezTo>
                      <a:cubicBezTo>
                        <a:pt x="40862" y="12442"/>
                        <a:pt x="36710" y="10430"/>
                        <a:pt x="30852" y="10275"/>
                      </a:cubicBezTo>
                      <a:cubicBezTo>
                        <a:pt x="26727" y="10373"/>
                        <a:pt x="23183" y="11641"/>
                        <a:pt x="20220" y="14079"/>
                      </a:cubicBezTo>
                      <a:cubicBezTo>
                        <a:pt x="17257" y="16517"/>
                        <a:pt x="15178" y="19535"/>
                        <a:pt x="13984" y="23134"/>
                      </a:cubicBezTo>
                      <a:cubicBezTo>
                        <a:pt x="13698" y="23931"/>
                        <a:pt x="13484" y="24836"/>
                        <a:pt x="13341" y="25848"/>
                      </a:cubicBezTo>
                      <a:cubicBezTo>
                        <a:pt x="13198" y="26860"/>
                        <a:pt x="13126" y="27908"/>
                        <a:pt x="13126" y="28992"/>
                      </a:cubicBezTo>
                      <a:lnTo>
                        <a:pt x="13126" y="70568"/>
                      </a:lnTo>
                      <a:lnTo>
                        <a:pt x="571" y="70568"/>
                      </a:lnTo>
                      <a:lnTo>
                        <a:pt x="571" y="20146"/>
                      </a:lnTo>
                      <a:cubicBezTo>
                        <a:pt x="574" y="16537"/>
                        <a:pt x="532" y="13222"/>
                        <a:pt x="446" y="10201"/>
                      </a:cubicBezTo>
                      <a:cubicBezTo>
                        <a:pt x="360" y="7181"/>
                        <a:pt x="211" y="4259"/>
                        <a:pt x="0" y="1435"/>
                      </a:cubicBezTo>
                      <a:lnTo>
                        <a:pt x="11129" y="1435"/>
                      </a:lnTo>
                      <a:lnTo>
                        <a:pt x="11842" y="12847"/>
                      </a:lnTo>
                      <a:lnTo>
                        <a:pt x="12128" y="12847"/>
                      </a:lnTo>
                      <a:cubicBezTo>
                        <a:pt x="13866" y="9502"/>
                        <a:pt x="16677" y="6559"/>
                        <a:pt x="20560" y="4018"/>
                      </a:cubicBezTo>
                      <a:cubicBezTo>
                        <a:pt x="24443" y="1477"/>
                        <a:pt x="29256" y="139"/>
                        <a:pt x="34998"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7" name="Freeform: Shape 306">
                  <a:extLst>
                    <a:ext uri="{FF2B5EF4-FFF2-40B4-BE49-F238E27FC236}">
                      <a16:creationId xmlns:a16="http://schemas.microsoft.com/office/drawing/2014/main" id="{A722CAB9-1EC0-4837-87E6-E7FF7F81CD9F}"/>
                    </a:ext>
                  </a:extLst>
                </p:cNvPr>
                <p:cNvSpPr/>
                <p:nvPr/>
              </p:nvSpPr>
              <p:spPr>
                <a:xfrm>
                  <a:off x="5466970" y="1804172"/>
                  <a:ext cx="60994" cy="72134"/>
                </a:xfrm>
                <a:custGeom>
                  <a:avLst/>
                  <a:gdLst/>
                  <a:ahLst/>
                  <a:cxnLst/>
                  <a:rect l="l" t="t" r="r" b="b"/>
                  <a:pathLst>
                    <a:path w="60994" h="72134">
                      <a:moveTo>
                        <a:pt x="32425" y="0"/>
                      </a:moveTo>
                      <a:cubicBezTo>
                        <a:pt x="39929" y="165"/>
                        <a:pt x="45763" y="2025"/>
                        <a:pt x="49927" y="5580"/>
                      </a:cubicBezTo>
                      <a:cubicBezTo>
                        <a:pt x="54091" y="9136"/>
                        <a:pt x="56993" y="13398"/>
                        <a:pt x="58632" y="18367"/>
                      </a:cubicBezTo>
                      <a:cubicBezTo>
                        <a:pt x="60272" y="23336"/>
                        <a:pt x="61058" y="28022"/>
                        <a:pt x="60990" y="32426"/>
                      </a:cubicBezTo>
                      <a:cubicBezTo>
                        <a:pt x="60990" y="33704"/>
                        <a:pt x="60955" y="34821"/>
                        <a:pt x="60883" y="35777"/>
                      </a:cubicBezTo>
                      <a:cubicBezTo>
                        <a:pt x="60812" y="36734"/>
                        <a:pt x="60705" y="37565"/>
                        <a:pt x="60562" y="38272"/>
                      </a:cubicBezTo>
                      <a:lnTo>
                        <a:pt x="11984" y="38272"/>
                      </a:lnTo>
                      <a:cubicBezTo>
                        <a:pt x="12303" y="46717"/>
                        <a:pt x="14703" y="52848"/>
                        <a:pt x="19185" y="56663"/>
                      </a:cubicBezTo>
                      <a:cubicBezTo>
                        <a:pt x="23667" y="60479"/>
                        <a:pt x="29176" y="62356"/>
                        <a:pt x="35713" y="62293"/>
                      </a:cubicBezTo>
                      <a:cubicBezTo>
                        <a:pt x="40165" y="62269"/>
                        <a:pt x="43911" y="61924"/>
                        <a:pt x="46949" y="61257"/>
                      </a:cubicBezTo>
                      <a:cubicBezTo>
                        <a:pt x="49988" y="60589"/>
                        <a:pt x="52624" y="59743"/>
                        <a:pt x="54856" y="58719"/>
                      </a:cubicBezTo>
                      <a:lnTo>
                        <a:pt x="57138" y="67713"/>
                      </a:lnTo>
                      <a:cubicBezTo>
                        <a:pt x="54927" y="68770"/>
                        <a:pt x="51893" y="69757"/>
                        <a:pt x="48037" y="70672"/>
                      </a:cubicBezTo>
                      <a:cubicBezTo>
                        <a:pt x="44181" y="71587"/>
                        <a:pt x="39501" y="72074"/>
                        <a:pt x="33998" y="72134"/>
                      </a:cubicBezTo>
                      <a:cubicBezTo>
                        <a:pt x="23263" y="71980"/>
                        <a:pt x="14934" y="68755"/>
                        <a:pt x="9012" y="62460"/>
                      </a:cubicBezTo>
                      <a:cubicBezTo>
                        <a:pt x="3090" y="56164"/>
                        <a:pt x="86" y="47722"/>
                        <a:pt x="0" y="37132"/>
                      </a:cubicBezTo>
                      <a:cubicBezTo>
                        <a:pt x="27" y="30108"/>
                        <a:pt x="1337" y="23809"/>
                        <a:pt x="3928" y="18236"/>
                      </a:cubicBezTo>
                      <a:cubicBezTo>
                        <a:pt x="6519" y="12662"/>
                        <a:pt x="10230" y="8248"/>
                        <a:pt x="15061" y="4992"/>
                      </a:cubicBezTo>
                      <a:cubicBezTo>
                        <a:pt x="19892" y="1736"/>
                        <a:pt x="25680" y="72"/>
                        <a:pt x="32425" y="0"/>
                      </a:cubicBezTo>
                      <a:close/>
                      <a:moveTo>
                        <a:pt x="31425" y="8983"/>
                      </a:moveTo>
                      <a:cubicBezTo>
                        <a:pt x="27155" y="9072"/>
                        <a:pt x="23655" y="10181"/>
                        <a:pt x="20926" y="12309"/>
                      </a:cubicBezTo>
                      <a:cubicBezTo>
                        <a:pt x="18197" y="14437"/>
                        <a:pt x="16127" y="17050"/>
                        <a:pt x="14716" y="20148"/>
                      </a:cubicBezTo>
                      <a:cubicBezTo>
                        <a:pt x="13305" y="23245"/>
                        <a:pt x="12442" y="26292"/>
                        <a:pt x="12127" y="29289"/>
                      </a:cubicBezTo>
                      <a:lnTo>
                        <a:pt x="48864" y="29289"/>
                      </a:lnTo>
                      <a:cubicBezTo>
                        <a:pt x="48955" y="26562"/>
                        <a:pt x="48518" y="23642"/>
                        <a:pt x="47551" y="20529"/>
                      </a:cubicBezTo>
                      <a:cubicBezTo>
                        <a:pt x="46583" y="17416"/>
                        <a:pt x="44822" y="14739"/>
                        <a:pt x="42267" y="12500"/>
                      </a:cubicBezTo>
                      <a:cubicBezTo>
                        <a:pt x="39712" y="10260"/>
                        <a:pt x="36098" y="9088"/>
                        <a:pt x="31425"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8" name="Freeform: Shape 307">
                  <a:extLst>
                    <a:ext uri="{FF2B5EF4-FFF2-40B4-BE49-F238E27FC236}">
                      <a16:creationId xmlns:a16="http://schemas.microsoft.com/office/drawing/2014/main" id="{82E5A99A-23D2-4AC0-9718-61A461FAA2EC}"/>
                    </a:ext>
                  </a:extLst>
                </p:cNvPr>
                <p:cNvSpPr/>
                <p:nvPr/>
              </p:nvSpPr>
              <p:spPr>
                <a:xfrm>
                  <a:off x="5547600" y="1804172"/>
                  <a:ext cx="34700" cy="70562"/>
                </a:xfrm>
                <a:custGeom>
                  <a:avLst/>
                  <a:gdLst/>
                  <a:ahLst/>
                  <a:cxnLst/>
                  <a:rect l="l" t="t" r="r" b="b"/>
                  <a:pathLst>
                    <a:path w="34700" h="70562">
                      <a:moveTo>
                        <a:pt x="31271" y="0"/>
                      </a:moveTo>
                      <a:cubicBezTo>
                        <a:pt x="31905" y="3"/>
                        <a:pt x="32495" y="32"/>
                        <a:pt x="33039" y="89"/>
                      </a:cubicBezTo>
                      <a:cubicBezTo>
                        <a:pt x="33584" y="145"/>
                        <a:pt x="34138" y="211"/>
                        <a:pt x="34700" y="285"/>
                      </a:cubicBezTo>
                      <a:lnTo>
                        <a:pt x="34700" y="12126"/>
                      </a:lnTo>
                      <a:cubicBezTo>
                        <a:pt x="34066" y="11989"/>
                        <a:pt x="33406" y="11906"/>
                        <a:pt x="32718" y="11876"/>
                      </a:cubicBezTo>
                      <a:cubicBezTo>
                        <a:pt x="32030" y="11846"/>
                        <a:pt x="31262" y="11835"/>
                        <a:pt x="30414" y="11841"/>
                      </a:cubicBezTo>
                      <a:cubicBezTo>
                        <a:pt x="25943" y="11918"/>
                        <a:pt x="22240" y="13406"/>
                        <a:pt x="19306" y="16305"/>
                      </a:cubicBezTo>
                      <a:cubicBezTo>
                        <a:pt x="16371" y="19205"/>
                        <a:pt x="14454" y="23050"/>
                        <a:pt x="13555" y="27843"/>
                      </a:cubicBezTo>
                      <a:cubicBezTo>
                        <a:pt x="13412" y="28712"/>
                        <a:pt x="13305" y="29652"/>
                        <a:pt x="13233" y="30664"/>
                      </a:cubicBezTo>
                      <a:cubicBezTo>
                        <a:pt x="13162" y="31676"/>
                        <a:pt x="13126" y="32688"/>
                        <a:pt x="13126" y="33700"/>
                      </a:cubicBezTo>
                      <a:lnTo>
                        <a:pt x="13126" y="70562"/>
                      </a:lnTo>
                      <a:lnTo>
                        <a:pt x="571" y="70562"/>
                      </a:lnTo>
                      <a:lnTo>
                        <a:pt x="571" y="22997"/>
                      </a:lnTo>
                      <a:cubicBezTo>
                        <a:pt x="574" y="18938"/>
                        <a:pt x="532" y="15129"/>
                        <a:pt x="446" y="11570"/>
                      </a:cubicBezTo>
                      <a:cubicBezTo>
                        <a:pt x="360" y="8011"/>
                        <a:pt x="211" y="4630"/>
                        <a:pt x="0" y="1429"/>
                      </a:cubicBezTo>
                      <a:lnTo>
                        <a:pt x="10986" y="1429"/>
                      </a:lnTo>
                      <a:lnTo>
                        <a:pt x="11557" y="15127"/>
                      </a:lnTo>
                      <a:lnTo>
                        <a:pt x="11985" y="15127"/>
                      </a:lnTo>
                      <a:cubicBezTo>
                        <a:pt x="13636" y="10437"/>
                        <a:pt x="16189" y="6756"/>
                        <a:pt x="19645" y="4084"/>
                      </a:cubicBezTo>
                      <a:cubicBezTo>
                        <a:pt x="23101" y="1412"/>
                        <a:pt x="26976" y="50"/>
                        <a:pt x="312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9" name="Freeform: Shape 308">
                  <a:extLst>
                    <a:ext uri="{FF2B5EF4-FFF2-40B4-BE49-F238E27FC236}">
                      <a16:creationId xmlns:a16="http://schemas.microsoft.com/office/drawing/2014/main" id="{66F12B8C-4322-484A-BB63-07F20114757D}"/>
                    </a:ext>
                  </a:extLst>
                </p:cNvPr>
                <p:cNvSpPr/>
                <p:nvPr/>
              </p:nvSpPr>
              <p:spPr>
                <a:xfrm>
                  <a:off x="5591081" y="1804172"/>
                  <a:ext cx="45131" cy="72134"/>
                </a:xfrm>
                <a:custGeom>
                  <a:avLst/>
                  <a:gdLst/>
                  <a:ahLst/>
                  <a:cxnLst/>
                  <a:rect l="l" t="t" r="r" b="b"/>
                  <a:pathLst>
                    <a:path w="45131" h="72134">
                      <a:moveTo>
                        <a:pt x="25711" y="0"/>
                      </a:moveTo>
                      <a:cubicBezTo>
                        <a:pt x="29247" y="26"/>
                        <a:pt x="32468" y="436"/>
                        <a:pt x="35374" y="1230"/>
                      </a:cubicBezTo>
                      <a:cubicBezTo>
                        <a:pt x="38279" y="2023"/>
                        <a:pt x="40676" y="3039"/>
                        <a:pt x="42563" y="4278"/>
                      </a:cubicBezTo>
                      <a:lnTo>
                        <a:pt x="39567" y="13413"/>
                      </a:lnTo>
                      <a:cubicBezTo>
                        <a:pt x="38194" y="12490"/>
                        <a:pt x="36303" y="11585"/>
                        <a:pt x="33893" y="10698"/>
                      </a:cubicBezTo>
                      <a:cubicBezTo>
                        <a:pt x="31483" y="9811"/>
                        <a:pt x="28660" y="9334"/>
                        <a:pt x="25425" y="9269"/>
                      </a:cubicBezTo>
                      <a:cubicBezTo>
                        <a:pt x="21695" y="9340"/>
                        <a:pt x="18858" y="10269"/>
                        <a:pt x="16916" y="12056"/>
                      </a:cubicBezTo>
                      <a:cubicBezTo>
                        <a:pt x="14973" y="13842"/>
                        <a:pt x="13996" y="16058"/>
                        <a:pt x="13984" y="18702"/>
                      </a:cubicBezTo>
                      <a:cubicBezTo>
                        <a:pt x="13963" y="21474"/>
                        <a:pt x="15006" y="23719"/>
                        <a:pt x="17112" y="25437"/>
                      </a:cubicBezTo>
                      <a:cubicBezTo>
                        <a:pt x="19219" y="27155"/>
                        <a:pt x="22514" y="28864"/>
                        <a:pt x="26998" y="30564"/>
                      </a:cubicBezTo>
                      <a:cubicBezTo>
                        <a:pt x="32940" y="32723"/>
                        <a:pt x="37444" y="35444"/>
                        <a:pt x="40510" y="38729"/>
                      </a:cubicBezTo>
                      <a:cubicBezTo>
                        <a:pt x="43576" y="42013"/>
                        <a:pt x="45116" y="46199"/>
                        <a:pt x="45131" y="51288"/>
                      </a:cubicBezTo>
                      <a:cubicBezTo>
                        <a:pt x="45069" y="57533"/>
                        <a:pt x="42803" y="62544"/>
                        <a:pt x="38332" y="66319"/>
                      </a:cubicBezTo>
                      <a:cubicBezTo>
                        <a:pt x="33862" y="70095"/>
                        <a:pt x="27557" y="72033"/>
                        <a:pt x="19418" y="72134"/>
                      </a:cubicBezTo>
                      <a:cubicBezTo>
                        <a:pt x="15599" y="72110"/>
                        <a:pt x="12022" y="71658"/>
                        <a:pt x="8689" y="70779"/>
                      </a:cubicBezTo>
                      <a:cubicBezTo>
                        <a:pt x="5355" y="69900"/>
                        <a:pt x="2459" y="68735"/>
                        <a:pt x="0" y="67285"/>
                      </a:cubicBezTo>
                      <a:lnTo>
                        <a:pt x="2999" y="57862"/>
                      </a:lnTo>
                      <a:cubicBezTo>
                        <a:pt x="4987" y="59065"/>
                        <a:pt x="7466" y="60161"/>
                        <a:pt x="10437" y="61150"/>
                      </a:cubicBezTo>
                      <a:cubicBezTo>
                        <a:pt x="13408" y="62138"/>
                        <a:pt x="16497" y="62662"/>
                        <a:pt x="19704" y="62722"/>
                      </a:cubicBezTo>
                      <a:cubicBezTo>
                        <a:pt x="24200" y="62659"/>
                        <a:pt x="27543" y="61677"/>
                        <a:pt x="29733" y="59774"/>
                      </a:cubicBezTo>
                      <a:cubicBezTo>
                        <a:pt x="31923" y="57871"/>
                        <a:pt x="33013" y="55424"/>
                        <a:pt x="33004" y="52431"/>
                      </a:cubicBezTo>
                      <a:cubicBezTo>
                        <a:pt x="33046" y="49496"/>
                        <a:pt x="32069" y="47078"/>
                        <a:pt x="30073" y="45178"/>
                      </a:cubicBezTo>
                      <a:cubicBezTo>
                        <a:pt x="28076" y="43278"/>
                        <a:pt x="24811" y="41504"/>
                        <a:pt x="20277" y="39854"/>
                      </a:cubicBezTo>
                      <a:cubicBezTo>
                        <a:pt x="14010" y="37556"/>
                        <a:pt x="9369" y="34757"/>
                        <a:pt x="6353" y="31457"/>
                      </a:cubicBezTo>
                      <a:cubicBezTo>
                        <a:pt x="3338" y="28158"/>
                        <a:pt x="1839" y="24430"/>
                        <a:pt x="1858" y="20274"/>
                      </a:cubicBezTo>
                      <a:cubicBezTo>
                        <a:pt x="1931" y="14552"/>
                        <a:pt x="4066" y="9780"/>
                        <a:pt x="8263" y="5956"/>
                      </a:cubicBezTo>
                      <a:cubicBezTo>
                        <a:pt x="12460" y="2133"/>
                        <a:pt x="18276" y="148"/>
                        <a:pt x="257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0" name="Freeform: Shape 309">
                  <a:extLst>
                    <a:ext uri="{FF2B5EF4-FFF2-40B4-BE49-F238E27FC236}">
                      <a16:creationId xmlns:a16="http://schemas.microsoft.com/office/drawing/2014/main" id="{4F916427-D017-4E20-8BE9-AC18C228E710}"/>
                    </a:ext>
                  </a:extLst>
                </p:cNvPr>
                <p:cNvSpPr/>
                <p:nvPr/>
              </p:nvSpPr>
              <p:spPr>
                <a:xfrm>
                  <a:off x="5766674" y="1804173"/>
                  <a:ext cx="66134" cy="98851"/>
                </a:xfrm>
                <a:custGeom>
                  <a:avLst/>
                  <a:gdLst/>
                  <a:ahLst/>
                  <a:cxnLst/>
                  <a:rect l="l" t="t" r="r" b="b"/>
                  <a:pathLst>
                    <a:path w="66134" h="98851">
                      <a:moveTo>
                        <a:pt x="36712" y="0"/>
                      </a:moveTo>
                      <a:cubicBezTo>
                        <a:pt x="45317" y="154"/>
                        <a:pt x="52329" y="3378"/>
                        <a:pt x="57748" y="9672"/>
                      </a:cubicBezTo>
                      <a:cubicBezTo>
                        <a:pt x="63167" y="15967"/>
                        <a:pt x="65962" y="24408"/>
                        <a:pt x="66134" y="34995"/>
                      </a:cubicBezTo>
                      <a:cubicBezTo>
                        <a:pt x="66046" y="43282"/>
                        <a:pt x="64525" y="50176"/>
                        <a:pt x="61571" y="55676"/>
                      </a:cubicBezTo>
                      <a:cubicBezTo>
                        <a:pt x="58617" y="61176"/>
                        <a:pt x="54758" y="65295"/>
                        <a:pt x="49994" y="68032"/>
                      </a:cubicBezTo>
                      <a:cubicBezTo>
                        <a:pt x="45229" y="70768"/>
                        <a:pt x="40088" y="72136"/>
                        <a:pt x="34568" y="72134"/>
                      </a:cubicBezTo>
                      <a:cubicBezTo>
                        <a:pt x="29937" y="72110"/>
                        <a:pt x="25762" y="71159"/>
                        <a:pt x="22043" y="69281"/>
                      </a:cubicBezTo>
                      <a:cubicBezTo>
                        <a:pt x="18324" y="67403"/>
                        <a:pt x="15399" y="64740"/>
                        <a:pt x="13270" y="61293"/>
                      </a:cubicBezTo>
                      <a:lnTo>
                        <a:pt x="12984" y="61293"/>
                      </a:lnTo>
                      <a:lnTo>
                        <a:pt x="12984" y="98851"/>
                      </a:lnTo>
                      <a:lnTo>
                        <a:pt x="572" y="98851"/>
                      </a:lnTo>
                      <a:lnTo>
                        <a:pt x="572" y="24003"/>
                      </a:lnTo>
                      <a:cubicBezTo>
                        <a:pt x="566" y="19597"/>
                        <a:pt x="507" y="15549"/>
                        <a:pt x="393" y="11858"/>
                      </a:cubicBezTo>
                      <a:cubicBezTo>
                        <a:pt x="280" y="8167"/>
                        <a:pt x="149" y="4691"/>
                        <a:pt x="0" y="1429"/>
                      </a:cubicBezTo>
                      <a:lnTo>
                        <a:pt x="11130" y="1429"/>
                      </a:lnTo>
                      <a:lnTo>
                        <a:pt x="11843" y="13271"/>
                      </a:lnTo>
                      <a:lnTo>
                        <a:pt x="12128" y="13271"/>
                      </a:lnTo>
                      <a:cubicBezTo>
                        <a:pt x="14635" y="9033"/>
                        <a:pt x="17946" y="5769"/>
                        <a:pt x="22061" y="3477"/>
                      </a:cubicBezTo>
                      <a:cubicBezTo>
                        <a:pt x="26176" y="1185"/>
                        <a:pt x="31060" y="26"/>
                        <a:pt x="36712" y="0"/>
                      </a:cubicBezTo>
                      <a:close/>
                      <a:moveTo>
                        <a:pt x="32853" y="9983"/>
                      </a:moveTo>
                      <a:cubicBezTo>
                        <a:pt x="28451" y="10036"/>
                        <a:pt x="24497" y="11431"/>
                        <a:pt x="20989" y="14165"/>
                      </a:cubicBezTo>
                      <a:cubicBezTo>
                        <a:pt x="17481" y="16900"/>
                        <a:pt x="15099" y="20656"/>
                        <a:pt x="13842" y="25432"/>
                      </a:cubicBezTo>
                      <a:cubicBezTo>
                        <a:pt x="13619" y="26229"/>
                        <a:pt x="13422" y="27063"/>
                        <a:pt x="13252" y="27932"/>
                      </a:cubicBezTo>
                      <a:cubicBezTo>
                        <a:pt x="13083" y="28801"/>
                        <a:pt x="12993" y="29634"/>
                        <a:pt x="12984" y="30432"/>
                      </a:cubicBezTo>
                      <a:lnTo>
                        <a:pt x="12984" y="42427"/>
                      </a:lnTo>
                      <a:cubicBezTo>
                        <a:pt x="12981" y="43356"/>
                        <a:pt x="13023" y="44249"/>
                        <a:pt x="13109" y="45107"/>
                      </a:cubicBezTo>
                      <a:cubicBezTo>
                        <a:pt x="13196" y="45964"/>
                        <a:pt x="13345" y="46786"/>
                        <a:pt x="13556" y="47572"/>
                      </a:cubicBezTo>
                      <a:cubicBezTo>
                        <a:pt x="14780" y="52000"/>
                        <a:pt x="17085" y="55543"/>
                        <a:pt x="20471" y="58202"/>
                      </a:cubicBezTo>
                      <a:cubicBezTo>
                        <a:pt x="23857" y="60861"/>
                        <a:pt x="27841" y="62225"/>
                        <a:pt x="32424" y="62293"/>
                      </a:cubicBezTo>
                      <a:cubicBezTo>
                        <a:pt x="39115" y="62171"/>
                        <a:pt x="44279" y="59700"/>
                        <a:pt x="47915" y="54879"/>
                      </a:cubicBezTo>
                      <a:cubicBezTo>
                        <a:pt x="51551" y="50058"/>
                        <a:pt x="53391" y="43621"/>
                        <a:pt x="53436" y="35567"/>
                      </a:cubicBezTo>
                      <a:cubicBezTo>
                        <a:pt x="53409" y="28498"/>
                        <a:pt x="51640" y="22519"/>
                        <a:pt x="48129" y="17630"/>
                      </a:cubicBezTo>
                      <a:cubicBezTo>
                        <a:pt x="44618" y="12740"/>
                        <a:pt x="39526" y="10192"/>
                        <a:pt x="32853" y="9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1" name="Freeform: Shape 310">
                  <a:extLst>
                    <a:ext uri="{FF2B5EF4-FFF2-40B4-BE49-F238E27FC236}">
                      <a16:creationId xmlns:a16="http://schemas.microsoft.com/office/drawing/2014/main" id="{5E0B1FE1-4C83-4DB0-9897-A97CC9AA9BFB}"/>
                    </a:ext>
                  </a:extLst>
                </p:cNvPr>
                <p:cNvSpPr/>
                <p:nvPr/>
              </p:nvSpPr>
              <p:spPr>
                <a:xfrm>
                  <a:off x="5729146" y="1805602"/>
                  <a:ext cx="12555" cy="69133"/>
                </a:xfrm>
                <a:custGeom>
                  <a:avLst/>
                  <a:gdLst/>
                  <a:ahLst/>
                  <a:cxnLst/>
                  <a:rect l="l" t="t" r="r" b="b"/>
                  <a:pathLst>
                    <a:path w="12555" h="69133">
                      <a:moveTo>
                        <a:pt x="0" y="0"/>
                      </a:moveTo>
                      <a:lnTo>
                        <a:pt x="12555" y="0"/>
                      </a:lnTo>
                      <a:lnTo>
                        <a:pt x="12555" y="69133"/>
                      </a:lnTo>
                      <a:lnTo>
                        <a:pt x="0" y="6913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2" name="Freeform: Shape 311">
                  <a:extLst>
                    <a:ext uri="{FF2B5EF4-FFF2-40B4-BE49-F238E27FC236}">
                      <a16:creationId xmlns:a16="http://schemas.microsoft.com/office/drawing/2014/main" id="{E96E5BB0-A927-4B23-B0E3-D0A66E0CFDF1}"/>
                    </a:ext>
                  </a:extLst>
                </p:cNvPr>
                <p:cNvSpPr/>
                <p:nvPr/>
              </p:nvSpPr>
              <p:spPr>
                <a:xfrm>
                  <a:off x="5849971" y="1858322"/>
                  <a:ext cx="16984" cy="17985"/>
                </a:xfrm>
                <a:custGeom>
                  <a:avLst/>
                  <a:gdLst/>
                  <a:ahLst/>
                  <a:cxnLst/>
                  <a:rect l="l" t="t" r="r" b="b"/>
                  <a:pathLst>
                    <a:path w="16984" h="17985">
                      <a:moveTo>
                        <a:pt x="8563" y="0"/>
                      </a:moveTo>
                      <a:cubicBezTo>
                        <a:pt x="11099" y="45"/>
                        <a:pt x="13127" y="884"/>
                        <a:pt x="14647" y="2516"/>
                      </a:cubicBezTo>
                      <a:cubicBezTo>
                        <a:pt x="16166" y="4149"/>
                        <a:pt x="16945" y="6307"/>
                        <a:pt x="16984" y="8993"/>
                      </a:cubicBezTo>
                      <a:cubicBezTo>
                        <a:pt x="16951" y="11615"/>
                        <a:pt x="16160" y="13756"/>
                        <a:pt x="14611" y="15416"/>
                      </a:cubicBezTo>
                      <a:cubicBezTo>
                        <a:pt x="13062" y="17075"/>
                        <a:pt x="10951" y="17931"/>
                        <a:pt x="8278" y="17985"/>
                      </a:cubicBezTo>
                      <a:cubicBezTo>
                        <a:pt x="5810" y="17931"/>
                        <a:pt x="3823" y="17075"/>
                        <a:pt x="2319" y="15416"/>
                      </a:cubicBezTo>
                      <a:cubicBezTo>
                        <a:pt x="814" y="13756"/>
                        <a:pt x="41" y="11615"/>
                        <a:pt x="0" y="8993"/>
                      </a:cubicBezTo>
                      <a:cubicBezTo>
                        <a:pt x="44" y="6370"/>
                        <a:pt x="847" y="4229"/>
                        <a:pt x="2408" y="2570"/>
                      </a:cubicBezTo>
                      <a:cubicBezTo>
                        <a:pt x="3969" y="910"/>
                        <a:pt x="6021" y="54"/>
                        <a:pt x="85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0" name="Group 29">
                <a:extLst>
                  <a:ext uri="{FF2B5EF4-FFF2-40B4-BE49-F238E27FC236}">
                    <a16:creationId xmlns:a16="http://schemas.microsoft.com/office/drawing/2014/main" id="{FC04FF23-EA7A-49E1-8EE6-993B114ECD9A}"/>
                  </a:ext>
                </a:extLst>
              </p:cNvPr>
              <p:cNvGrpSpPr/>
              <p:nvPr/>
            </p:nvGrpSpPr>
            <p:grpSpPr>
              <a:xfrm>
                <a:off x="6189142" y="635245"/>
                <a:ext cx="1158234" cy="144393"/>
                <a:chOff x="6189142" y="635245"/>
                <a:chExt cx="1158234" cy="144393"/>
              </a:xfrm>
              <a:effectLst>
                <a:outerShdw blurRad="38100" dist="12700" dir="5400000" algn="t" rotWithShape="0">
                  <a:prstClr val="black">
                    <a:alpha val="4000"/>
                  </a:prstClr>
                </a:outerShdw>
              </a:effectLst>
            </p:grpSpPr>
            <p:sp>
              <p:nvSpPr>
                <p:cNvPr id="229" name="Freeform: Shape 228">
                  <a:extLst>
                    <a:ext uri="{FF2B5EF4-FFF2-40B4-BE49-F238E27FC236}">
                      <a16:creationId xmlns:a16="http://schemas.microsoft.com/office/drawing/2014/main" id="{59599040-F8A0-415A-A9BD-C40148934C7E}"/>
                    </a:ext>
                  </a:extLst>
                </p:cNvPr>
                <p:cNvSpPr/>
                <p:nvPr/>
              </p:nvSpPr>
              <p:spPr>
                <a:xfrm>
                  <a:off x="6479092" y="635245"/>
                  <a:ext cx="99188" cy="142193"/>
                </a:xfrm>
                <a:custGeom>
                  <a:avLst/>
                  <a:gdLst/>
                  <a:ahLst/>
                  <a:cxnLst/>
                  <a:rect l="l" t="t" r="r" b="b"/>
                  <a:pathLst>
                    <a:path w="99188" h="142193">
                      <a:moveTo>
                        <a:pt x="0" y="0"/>
                      </a:moveTo>
                      <a:lnTo>
                        <a:pt x="30379" y="0"/>
                      </a:lnTo>
                      <a:lnTo>
                        <a:pt x="30379" y="85600"/>
                      </a:lnTo>
                      <a:lnTo>
                        <a:pt x="30779" y="85600"/>
                      </a:lnTo>
                      <a:cubicBezTo>
                        <a:pt x="33013" y="81367"/>
                        <a:pt x="35346" y="77435"/>
                        <a:pt x="37780" y="73802"/>
                      </a:cubicBezTo>
                      <a:lnTo>
                        <a:pt x="57582" y="44405"/>
                      </a:lnTo>
                      <a:lnTo>
                        <a:pt x="94187" y="44405"/>
                      </a:lnTo>
                      <a:lnTo>
                        <a:pt x="59183" y="84000"/>
                      </a:lnTo>
                      <a:lnTo>
                        <a:pt x="99188" y="142193"/>
                      </a:lnTo>
                      <a:lnTo>
                        <a:pt x="61783" y="142193"/>
                      </a:lnTo>
                      <a:lnTo>
                        <a:pt x="37980" y="101998"/>
                      </a:lnTo>
                      <a:lnTo>
                        <a:pt x="30379" y="111597"/>
                      </a:lnTo>
                      <a:lnTo>
                        <a:pt x="30379" y="142193"/>
                      </a:lnTo>
                      <a:lnTo>
                        <a:pt x="0" y="1421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0" name="Freeform: Shape 229">
                  <a:extLst>
                    <a:ext uri="{FF2B5EF4-FFF2-40B4-BE49-F238E27FC236}">
                      <a16:creationId xmlns:a16="http://schemas.microsoft.com/office/drawing/2014/main" id="{B40CA842-11F9-45A3-A89B-7FAA0A8C5428}"/>
                    </a:ext>
                  </a:extLst>
                </p:cNvPr>
                <p:cNvSpPr/>
                <p:nvPr/>
              </p:nvSpPr>
              <p:spPr>
                <a:xfrm>
                  <a:off x="6688643" y="635245"/>
                  <a:ext cx="92787" cy="142193"/>
                </a:xfrm>
                <a:custGeom>
                  <a:avLst/>
                  <a:gdLst/>
                  <a:ahLst/>
                  <a:cxnLst/>
                  <a:rect l="l" t="t" r="r" b="b"/>
                  <a:pathLst>
                    <a:path w="92787" h="142193">
                      <a:moveTo>
                        <a:pt x="0" y="0"/>
                      </a:moveTo>
                      <a:lnTo>
                        <a:pt x="30379" y="0"/>
                      </a:lnTo>
                      <a:lnTo>
                        <a:pt x="30379" y="56193"/>
                      </a:lnTo>
                      <a:lnTo>
                        <a:pt x="30779" y="56193"/>
                      </a:lnTo>
                      <a:cubicBezTo>
                        <a:pt x="33982" y="51797"/>
                        <a:pt x="37986" y="48400"/>
                        <a:pt x="42790" y="46002"/>
                      </a:cubicBezTo>
                      <a:cubicBezTo>
                        <a:pt x="45113" y="44795"/>
                        <a:pt x="47624" y="43862"/>
                        <a:pt x="50322" y="43204"/>
                      </a:cubicBezTo>
                      <a:cubicBezTo>
                        <a:pt x="53020" y="42546"/>
                        <a:pt x="55781" y="42213"/>
                        <a:pt x="58605" y="42205"/>
                      </a:cubicBezTo>
                      <a:cubicBezTo>
                        <a:pt x="68513" y="42146"/>
                        <a:pt x="76634" y="45611"/>
                        <a:pt x="82968" y="52598"/>
                      </a:cubicBezTo>
                      <a:cubicBezTo>
                        <a:pt x="89302" y="59586"/>
                        <a:pt x="92575" y="70448"/>
                        <a:pt x="92787" y="85185"/>
                      </a:cubicBezTo>
                      <a:lnTo>
                        <a:pt x="92787" y="142193"/>
                      </a:lnTo>
                      <a:lnTo>
                        <a:pt x="62408" y="142193"/>
                      </a:lnTo>
                      <a:lnTo>
                        <a:pt x="62408" y="88386"/>
                      </a:lnTo>
                      <a:cubicBezTo>
                        <a:pt x="62462" y="81885"/>
                        <a:pt x="61253" y="76684"/>
                        <a:pt x="58780" y="72784"/>
                      </a:cubicBezTo>
                      <a:cubicBezTo>
                        <a:pt x="56307" y="68883"/>
                        <a:pt x="52245" y="66883"/>
                        <a:pt x="46594" y="66783"/>
                      </a:cubicBezTo>
                      <a:cubicBezTo>
                        <a:pt x="42594" y="66883"/>
                        <a:pt x="39333" y="67983"/>
                        <a:pt x="36810" y="70084"/>
                      </a:cubicBezTo>
                      <a:cubicBezTo>
                        <a:pt x="34287" y="72184"/>
                        <a:pt x="32477" y="74684"/>
                        <a:pt x="31380" y="77584"/>
                      </a:cubicBezTo>
                      <a:cubicBezTo>
                        <a:pt x="30988" y="78510"/>
                        <a:pt x="30721" y="79560"/>
                        <a:pt x="30579" y="80735"/>
                      </a:cubicBezTo>
                      <a:cubicBezTo>
                        <a:pt x="30437" y="81910"/>
                        <a:pt x="30371" y="83060"/>
                        <a:pt x="30379" y="84185"/>
                      </a:cubicBezTo>
                      <a:lnTo>
                        <a:pt x="30379" y="142193"/>
                      </a:lnTo>
                      <a:lnTo>
                        <a:pt x="0" y="1421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1" name="Freeform: Shape 230">
                  <a:extLst>
                    <a:ext uri="{FF2B5EF4-FFF2-40B4-BE49-F238E27FC236}">
                      <a16:creationId xmlns:a16="http://schemas.microsoft.com/office/drawing/2014/main" id="{FB68AE0E-2EAD-4BBC-95EB-B4F110602E87}"/>
                    </a:ext>
                  </a:extLst>
                </p:cNvPr>
                <p:cNvSpPr/>
                <p:nvPr/>
              </p:nvSpPr>
              <p:spPr>
                <a:xfrm>
                  <a:off x="6917243" y="635245"/>
                  <a:ext cx="30379" cy="142193"/>
                </a:xfrm>
                <a:custGeom>
                  <a:avLst/>
                  <a:gdLst/>
                  <a:ahLst/>
                  <a:cxnLst/>
                  <a:rect l="l" t="t" r="r" b="b"/>
                  <a:pathLst>
                    <a:path w="30379" h="142193">
                      <a:moveTo>
                        <a:pt x="0" y="0"/>
                      </a:moveTo>
                      <a:lnTo>
                        <a:pt x="30379" y="0"/>
                      </a:lnTo>
                      <a:lnTo>
                        <a:pt x="30379" y="142193"/>
                      </a:lnTo>
                      <a:lnTo>
                        <a:pt x="0" y="1421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2" name="Freeform: Shape 231">
                  <a:extLst>
                    <a:ext uri="{FF2B5EF4-FFF2-40B4-BE49-F238E27FC236}">
                      <a16:creationId xmlns:a16="http://schemas.microsoft.com/office/drawing/2014/main" id="{C283711A-69CA-4E46-AB89-40AE8B8B6EA3}"/>
                    </a:ext>
                  </a:extLst>
                </p:cNvPr>
                <p:cNvSpPr/>
                <p:nvPr/>
              </p:nvSpPr>
              <p:spPr>
                <a:xfrm>
                  <a:off x="6968793" y="635245"/>
                  <a:ext cx="101187" cy="144393"/>
                </a:xfrm>
                <a:custGeom>
                  <a:avLst/>
                  <a:gdLst/>
                  <a:ahLst/>
                  <a:cxnLst/>
                  <a:rect l="l" t="t" r="r" b="b"/>
                  <a:pathLst>
                    <a:path w="101187" h="144393">
                      <a:moveTo>
                        <a:pt x="70008" y="0"/>
                      </a:moveTo>
                      <a:lnTo>
                        <a:pt x="100387" y="0"/>
                      </a:lnTo>
                      <a:lnTo>
                        <a:pt x="100387" y="112989"/>
                      </a:lnTo>
                      <a:cubicBezTo>
                        <a:pt x="100395" y="118606"/>
                        <a:pt x="100479" y="124024"/>
                        <a:pt x="100637" y="129241"/>
                      </a:cubicBezTo>
                      <a:cubicBezTo>
                        <a:pt x="100796" y="134458"/>
                        <a:pt x="100979" y="138775"/>
                        <a:pt x="101187" y="142193"/>
                      </a:cubicBezTo>
                      <a:lnTo>
                        <a:pt x="74205" y="142193"/>
                      </a:lnTo>
                      <a:lnTo>
                        <a:pt x="73006" y="128008"/>
                      </a:lnTo>
                      <a:lnTo>
                        <a:pt x="72407" y="128008"/>
                      </a:lnTo>
                      <a:cubicBezTo>
                        <a:pt x="69294" y="133411"/>
                        <a:pt x="65016" y="137491"/>
                        <a:pt x="59575" y="140247"/>
                      </a:cubicBezTo>
                      <a:cubicBezTo>
                        <a:pt x="54134" y="143002"/>
                        <a:pt x="48204" y="144384"/>
                        <a:pt x="41787" y="144393"/>
                      </a:cubicBezTo>
                      <a:cubicBezTo>
                        <a:pt x="29896" y="144202"/>
                        <a:pt x="20031" y="139638"/>
                        <a:pt x="12193" y="130699"/>
                      </a:cubicBezTo>
                      <a:cubicBezTo>
                        <a:pt x="4355" y="121760"/>
                        <a:pt x="291" y="109589"/>
                        <a:pt x="0" y="94187"/>
                      </a:cubicBezTo>
                      <a:cubicBezTo>
                        <a:pt x="44" y="83154"/>
                        <a:pt x="2065" y="73755"/>
                        <a:pt x="6063" y="65991"/>
                      </a:cubicBezTo>
                      <a:cubicBezTo>
                        <a:pt x="10061" y="58228"/>
                        <a:pt x="15370" y="52297"/>
                        <a:pt x="21990" y="48200"/>
                      </a:cubicBezTo>
                      <a:cubicBezTo>
                        <a:pt x="28610" y="44103"/>
                        <a:pt x="35877" y="42038"/>
                        <a:pt x="43788" y="42005"/>
                      </a:cubicBezTo>
                      <a:cubicBezTo>
                        <a:pt x="49931" y="42051"/>
                        <a:pt x="55210" y="43058"/>
                        <a:pt x="59625" y="45027"/>
                      </a:cubicBezTo>
                      <a:cubicBezTo>
                        <a:pt x="64041" y="46996"/>
                        <a:pt x="67369" y="49652"/>
                        <a:pt x="69608" y="52995"/>
                      </a:cubicBezTo>
                      <a:lnTo>
                        <a:pt x="70008" y="52995"/>
                      </a:lnTo>
                      <a:lnTo>
                        <a:pt x="70008" y="0"/>
                      </a:lnTo>
                      <a:close/>
                      <a:moveTo>
                        <a:pt x="51794" y="65383"/>
                      </a:moveTo>
                      <a:cubicBezTo>
                        <a:pt x="44789" y="65579"/>
                        <a:pt x="39535" y="68289"/>
                        <a:pt x="36032" y="73513"/>
                      </a:cubicBezTo>
                      <a:cubicBezTo>
                        <a:pt x="32530" y="78736"/>
                        <a:pt x="30778" y="85299"/>
                        <a:pt x="30778" y="93199"/>
                      </a:cubicBezTo>
                      <a:cubicBezTo>
                        <a:pt x="30858" y="101591"/>
                        <a:pt x="32751" y="108170"/>
                        <a:pt x="36458" y="112936"/>
                      </a:cubicBezTo>
                      <a:cubicBezTo>
                        <a:pt x="40165" y="117701"/>
                        <a:pt x="45210" y="120127"/>
                        <a:pt x="51594" y="120215"/>
                      </a:cubicBezTo>
                      <a:cubicBezTo>
                        <a:pt x="56077" y="120144"/>
                        <a:pt x="59922" y="118785"/>
                        <a:pt x="63128" y="116137"/>
                      </a:cubicBezTo>
                      <a:cubicBezTo>
                        <a:pt x="66335" y="113490"/>
                        <a:pt x="68428" y="109980"/>
                        <a:pt x="69408" y="105606"/>
                      </a:cubicBezTo>
                      <a:cubicBezTo>
                        <a:pt x="69808" y="103374"/>
                        <a:pt x="70008" y="101034"/>
                        <a:pt x="70008" y="98587"/>
                      </a:cubicBezTo>
                      <a:lnTo>
                        <a:pt x="70008" y="85795"/>
                      </a:lnTo>
                      <a:cubicBezTo>
                        <a:pt x="70017" y="84973"/>
                        <a:pt x="70000" y="84065"/>
                        <a:pt x="69958" y="83068"/>
                      </a:cubicBezTo>
                      <a:cubicBezTo>
                        <a:pt x="69917" y="82072"/>
                        <a:pt x="69800" y="81113"/>
                        <a:pt x="69608" y="80191"/>
                      </a:cubicBezTo>
                      <a:cubicBezTo>
                        <a:pt x="68666" y="76072"/>
                        <a:pt x="66648" y="72604"/>
                        <a:pt x="63553" y="69785"/>
                      </a:cubicBezTo>
                      <a:cubicBezTo>
                        <a:pt x="60459" y="66967"/>
                        <a:pt x="56540" y="65500"/>
                        <a:pt x="51794" y="653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3" name="Freeform: Shape 232">
                  <a:extLst>
                    <a:ext uri="{FF2B5EF4-FFF2-40B4-BE49-F238E27FC236}">
                      <a16:creationId xmlns:a16="http://schemas.microsoft.com/office/drawing/2014/main" id="{6555BBE0-74FF-48D9-84ED-711936EAE910}"/>
                    </a:ext>
                  </a:extLst>
                </p:cNvPr>
                <p:cNvSpPr/>
                <p:nvPr/>
              </p:nvSpPr>
              <p:spPr>
                <a:xfrm>
                  <a:off x="6189142" y="640645"/>
                  <a:ext cx="92386" cy="138793"/>
                </a:xfrm>
                <a:custGeom>
                  <a:avLst/>
                  <a:gdLst/>
                  <a:ahLst/>
                  <a:cxnLst/>
                  <a:rect l="l" t="t" r="r" b="b"/>
                  <a:pathLst>
                    <a:path w="92386" h="138793">
                      <a:moveTo>
                        <a:pt x="52599" y="0"/>
                      </a:moveTo>
                      <a:cubicBezTo>
                        <a:pt x="60271" y="46"/>
                        <a:pt x="66929" y="704"/>
                        <a:pt x="72573" y="1975"/>
                      </a:cubicBezTo>
                      <a:cubicBezTo>
                        <a:pt x="78216" y="3245"/>
                        <a:pt x="83022" y="4854"/>
                        <a:pt x="86990" y="6801"/>
                      </a:cubicBezTo>
                      <a:lnTo>
                        <a:pt x="80195" y="31182"/>
                      </a:lnTo>
                      <a:cubicBezTo>
                        <a:pt x="77568" y="29777"/>
                        <a:pt x="73878" y="28385"/>
                        <a:pt x="69125" y="27005"/>
                      </a:cubicBezTo>
                      <a:cubicBezTo>
                        <a:pt x="64373" y="25625"/>
                        <a:pt x="58730" y="24883"/>
                        <a:pt x="52198" y="24779"/>
                      </a:cubicBezTo>
                      <a:cubicBezTo>
                        <a:pt x="45600" y="24895"/>
                        <a:pt x="40679" y="26213"/>
                        <a:pt x="37434" y="28730"/>
                      </a:cubicBezTo>
                      <a:cubicBezTo>
                        <a:pt x="34189" y="31248"/>
                        <a:pt x="32570" y="34266"/>
                        <a:pt x="32579" y="37784"/>
                      </a:cubicBezTo>
                      <a:cubicBezTo>
                        <a:pt x="32520" y="41928"/>
                        <a:pt x="34489" y="45346"/>
                        <a:pt x="38485" y="48038"/>
                      </a:cubicBezTo>
                      <a:cubicBezTo>
                        <a:pt x="42480" y="50731"/>
                        <a:pt x="48853" y="53649"/>
                        <a:pt x="57604" y="56792"/>
                      </a:cubicBezTo>
                      <a:cubicBezTo>
                        <a:pt x="69461" y="61131"/>
                        <a:pt x="78232" y="66558"/>
                        <a:pt x="83916" y="73073"/>
                      </a:cubicBezTo>
                      <a:cubicBezTo>
                        <a:pt x="89601" y="79588"/>
                        <a:pt x="92424" y="87567"/>
                        <a:pt x="92386" y="97008"/>
                      </a:cubicBezTo>
                      <a:cubicBezTo>
                        <a:pt x="92441" y="108637"/>
                        <a:pt x="88034" y="118427"/>
                        <a:pt x="79165" y="126376"/>
                      </a:cubicBezTo>
                      <a:cubicBezTo>
                        <a:pt x="70297" y="134325"/>
                        <a:pt x="56636" y="138464"/>
                        <a:pt x="38184" y="138793"/>
                      </a:cubicBezTo>
                      <a:cubicBezTo>
                        <a:pt x="30331" y="138705"/>
                        <a:pt x="22992" y="137831"/>
                        <a:pt x="16166" y="136170"/>
                      </a:cubicBezTo>
                      <a:cubicBezTo>
                        <a:pt x="9340" y="134509"/>
                        <a:pt x="3952" y="132586"/>
                        <a:pt x="0" y="130400"/>
                      </a:cubicBezTo>
                      <a:lnTo>
                        <a:pt x="6197" y="105411"/>
                      </a:lnTo>
                      <a:cubicBezTo>
                        <a:pt x="10290" y="107600"/>
                        <a:pt x="15295" y="109525"/>
                        <a:pt x="21213" y="111189"/>
                      </a:cubicBezTo>
                      <a:cubicBezTo>
                        <a:pt x="27131" y="112852"/>
                        <a:pt x="33389" y="113727"/>
                        <a:pt x="39986" y="113815"/>
                      </a:cubicBezTo>
                      <a:cubicBezTo>
                        <a:pt x="47010" y="113756"/>
                        <a:pt x="52332" y="112422"/>
                        <a:pt x="55952" y="109813"/>
                      </a:cubicBezTo>
                      <a:cubicBezTo>
                        <a:pt x="59572" y="107204"/>
                        <a:pt x="61391" y="103669"/>
                        <a:pt x="61407" y="99209"/>
                      </a:cubicBezTo>
                      <a:cubicBezTo>
                        <a:pt x="61478" y="95099"/>
                        <a:pt x="59735" y="91614"/>
                        <a:pt x="56177" y="88755"/>
                      </a:cubicBezTo>
                      <a:cubicBezTo>
                        <a:pt x="52620" y="85895"/>
                        <a:pt x="46822" y="83111"/>
                        <a:pt x="38785" y="80401"/>
                      </a:cubicBezTo>
                      <a:cubicBezTo>
                        <a:pt x="27438" y="76458"/>
                        <a:pt x="18441" y="71239"/>
                        <a:pt x="11794" y="64745"/>
                      </a:cubicBezTo>
                      <a:cubicBezTo>
                        <a:pt x="5148" y="58251"/>
                        <a:pt x="1750" y="50131"/>
                        <a:pt x="1600" y="40385"/>
                      </a:cubicBezTo>
                      <a:cubicBezTo>
                        <a:pt x="1749" y="28640"/>
                        <a:pt x="6297" y="19034"/>
                        <a:pt x="15245" y="11568"/>
                      </a:cubicBezTo>
                      <a:cubicBezTo>
                        <a:pt x="24192" y="4101"/>
                        <a:pt x="36644" y="246"/>
                        <a:pt x="525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4" name="Freeform: Shape 233">
                  <a:extLst>
                    <a:ext uri="{FF2B5EF4-FFF2-40B4-BE49-F238E27FC236}">
                      <a16:creationId xmlns:a16="http://schemas.microsoft.com/office/drawing/2014/main" id="{75B94520-9F3F-47AF-8069-6687884B8D94}"/>
                    </a:ext>
                  </a:extLst>
                </p:cNvPr>
                <p:cNvSpPr/>
                <p:nvPr/>
              </p:nvSpPr>
              <p:spPr>
                <a:xfrm>
                  <a:off x="6289317" y="653247"/>
                  <a:ext cx="64583" cy="126191"/>
                </a:xfrm>
                <a:custGeom>
                  <a:avLst/>
                  <a:gdLst/>
                  <a:ahLst/>
                  <a:cxnLst/>
                  <a:rect l="l" t="t" r="r" b="b"/>
                  <a:pathLst>
                    <a:path w="64583" h="126191">
                      <a:moveTo>
                        <a:pt x="42781" y="0"/>
                      </a:moveTo>
                      <a:lnTo>
                        <a:pt x="42781" y="26403"/>
                      </a:lnTo>
                      <a:lnTo>
                        <a:pt x="64583" y="26403"/>
                      </a:lnTo>
                      <a:lnTo>
                        <a:pt x="64583" y="48781"/>
                      </a:lnTo>
                      <a:lnTo>
                        <a:pt x="42781" y="48781"/>
                      </a:lnTo>
                      <a:lnTo>
                        <a:pt x="42781" y="84202"/>
                      </a:lnTo>
                      <a:cubicBezTo>
                        <a:pt x="42718" y="90085"/>
                        <a:pt x="43593" y="94429"/>
                        <a:pt x="45406" y="97235"/>
                      </a:cubicBezTo>
                      <a:cubicBezTo>
                        <a:pt x="47219" y="100041"/>
                        <a:pt x="50344" y="101434"/>
                        <a:pt x="54782" y="101413"/>
                      </a:cubicBezTo>
                      <a:cubicBezTo>
                        <a:pt x="56820" y="101417"/>
                        <a:pt x="58495" y="101358"/>
                        <a:pt x="59808" y="101238"/>
                      </a:cubicBezTo>
                      <a:cubicBezTo>
                        <a:pt x="61120" y="101117"/>
                        <a:pt x="62445" y="100908"/>
                        <a:pt x="63783" y="100612"/>
                      </a:cubicBezTo>
                      <a:lnTo>
                        <a:pt x="63983" y="123593"/>
                      </a:lnTo>
                      <a:cubicBezTo>
                        <a:pt x="62029" y="124313"/>
                        <a:pt x="59337" y="124921"/>
                        <a:pt x="55907" y="125416"/>
                      </a:cubicBezTo>
                      <a:cubicBezTo>
                        <a:pt x="52478" y="125912"/>
                        <a:pt x="48635" y="126170"/>
                        <a:pt x="44381" y="126191"/>
                      </a:cubicBezTo>
                      <a:cubicBezTo>
                        <a:pt x="39450" y="126153"/>
                        <a:pt x="35020" y="125379"/>
                        <a:pt x="31089" y="123868"/>
                      </a:cubicBezTo>
                      <a:cubicBezTo>
                        <a:pt x="27158" y="122357"/>
                        <a:pt x="23927" y="120333"/>
                        <a:pt x="21396" y="117798"/>
                      </a:cubicBezTo>
                      <a:cubicBezTo>
                        <a:pt x="18598" y="114918"/>
                        <a:pt x="16499" y="111087"/>
                        <a:pt x="15100" y="106306"/>
                      </a:cubicBezTo>
                      <a:cubicBezTo>
                        <a:pt x="13701" y="101525"/>
                        <a:pt x="13002" y="95691"/>
                        <a:pt x="13002" y="88805"/>
                      </a:cubicBezTo>
                      <a:lnTo>
                        <a:pt x="13002" y="48781"/>
                      </a:lnTo>
                      <a:lnTo>
                        <a:pt x="0" y="48781"/>
                      </a:lnTo>
                      <a:lnTo>
                        <a:pt x="0" y="26403"/>
                      </a:lnTo>
                      <a:lnTo>
                        <a:pt x="13002" y="26403"/>
                      </a:lnTo>
                      <a:lnTo>
                        <a:pt x="13002" y="8201"/>
                      </a:lnTo>
                      <a:lnTo>
                        <a:pt x="4278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5" name="Freeform: Shape 234">
                  <a:extLst>
                    <a:ext uri="{FF2B5EF4-FFF2-40B4-BE49-F238E27FC236}">
                      <a16:creationId xmlns:a16="http://schemas.microsoft.com/office/drawing/2014/main" id="{E3C03EC2-E147-4B7F-8DA9-A57975447793}"/>
                    </a:ext>
                  </a:extLst>
                </p:cNvPr>
                <p:cNvSpPr/>
                <p:nvPr/>
              </p:nvSpPr>
              <p:spPr>
                <a:xfrm>
                  <a:off x="6367917" y="677249"/>
                  <a:ext cx="89387" cy="102388"/>
                </a:xfrm>
                <a:custGeom>
                  <a:avLst/>
                  <a:gdLst/>
                  <a:ahLst/>
                  <a:cxnLst/>
                  <a:rect l="l" t="t" r="r" b="b"/>
                  <a:pathLst>
                    <a:path w="89387" h="102388">
                      <a:moveTo>
                        <a:pt x="44994" y="0"/>
                      </a:moveTo>
                      <a:cubicBezTo>
                        <a:pt x="61040" y="315"/>
                        <a:pt x="72247" y="4479"/>
                        <a:pt x="78615" y="12492"/>
                      </a:cubicBezTo>
                      <a:cubicBezTo>
                        <a:pt x="84984" y="20504"/>
                        <a:pt x="88041" y="30472"/>
                        <a:pt x="87786" y="42396"/>
                      </a:cubicBezTo>
                      <a:lnTo>
                        <a:pt x="87786" y="76585"/>
                      </a:lnTo>
                      <a:cubicBezTo>
                        <a:pt x="87778" y="81256"/>
                        <a:pt x="87895" y="85665"/>
                        <a:pt x="88137" y="89811"/>
                      </a:cubicBezTo>
                      <a:cubicBezTo>
                        <a:pt x="88378" y="93958"/>
                        <a:pt x="88795" y="97416"/>
                        <a:pt x="89387" y="100188"/>
                      </a:cubicBezTo>
                      <a:lnTo>
                        <a:pt x="62005" y="100188"/>
                      </a:lnTo>
                      <a:lnTo>
                        <a:pt x="60206" y="90400"/>
                      </a:lnTo>
                      <a:lnTo>
                        <a:pt x="59607" y="90400"/>
                      </a:lnTo>
                      <a:cubicBezTo>
                        <a:pt x="56363" y="94309"/>
                        <a:pt x="52343" y="97281"/>
                        <a:pt x="47547" y="99316"/>
                      </a:cubicBezTo>
                      <a:cubicBezTo>
                        <a:pt x="42750" y="101351"/>
                        <a:pt x="37428" y="102375"/>
                        <a:pt x="31581" y="102388"/>
                      </a:cubicBezTo>
                      <a:cubicBezTo>
                        <a:pt x="21607" y="102114"/>
                        <a:pt x="13870" y="99066"/>
                        <a:pt x="8370" y="93243"/>
                      </a:cubicBezTo>
                      <a:cubicBezTo>
                        <a:pt x="2869" y="87420"/>
                        <a:pt x="80" y="80467"/>
                        <a:pt x="0" y="72384"/>
                      </a:cubicBezTo>
                      <a:cubicBezTo>
                        <a:pt x="228" y="59717"/>
                        <a:pt x="5468" y="50313"/>
                        <a:pt x="15720" y="44171"/>
                      </a:cubicBezTo>
                      <a:cubicBezTo>
                        <a:pt x="25972" y="38030"/>
                        <a:pt x="39868" y="34975"/>
                        <a:pt x="57407" y="35004"/>
                      </a:cubicBezTo>
                      <a:lnTo>
                        <a:pt x="57407" y="33802"/>
                      </a:lnTo>
                      <a:cubicBezTo>
                        <a:pt x="57603" y="30901"/>
                        <a:pt x="56510" y="28087"/>
                        <a:pt x="54129" y="25361"/>
                      </a:cubicBezTo>
                      <a:cubicBezTo>
                        <a:pt x="51747" y="22635"/>
                        <a:pt x="46900" y="21174"/>
                        <a:pt x="39589" y="20978"/>
                      </a:cubicBezTo>
                      <a:cubicBezTo>
                        <a:pt x="34485" y="21036"/>
                        <a:pt x="29533" y="21771"/>
                        <a:pt x="24735" y="23182"/>
                      </a:cubicBezTo>
                      <a:cubicBezTo>
                        <a:pt x="19937" y="24593"/>
                        <a:pt x="15889" y="26330"/>
                        <a:pt x="12591" y="28392"/>
                      </a:cubicBezTo>
                      <a:lnTo>
                        <a:pt x="6995" y="8791"/>
                      </a:lnTo>
                      <a:cubicBezTo>
                        <a:pt x="10438" y="6764"/>
                        <a:pt x="15394" y="4824"/>
                        <a:pt x="21863" y="2972"/>
                      </a:cubicBezTo>
                      <a:cubicBezTo>
                        <a:pt x="28332" y="1120"/>
                        <a:pt x="36042" y="129"/>
                        <a:pt x="44994" y="0"/>
                      </a:cubicBezTo>
                      <a:close/>
                      <a:moveTo>
                        <a:pt x="58408" y="53982"/>
                      </a:moveTo>
                      <a:cubicBezTo>
                        <a:pt x="50216" y="53898"/>
                        <a:pt x="43476" y="55016"/>
                        <a:pt x="38187" y="57335"/>
                      </a:cubicBezTo>
                      <a:cubicBezTo>
                        <a:pt x="32899" y="59654"/>
                        <a:pt x="30163" y="63675"/>
                        <a:pt x="29979" y="69398"/>
                      </a:cubicBezTo>
                      <a:cubicBezTo>
                        <a:pt x="30054" y="73298"/>
                        <a:pt x="31205" y="76209"/>
                        <a:pt x="33433" y="78132"/>
                      </a:cubicBezTo>
                      <a:cubicBezTo>
                        <a:pt x="35660" y="80055"/>
                        <a:pt x="38513" y="81014"/>
                        <a:pt x="41991" y="81010"/>
                      </a:cubicBezTo>
                      <a:cubicBezTo>
                        <a:pt x="45766" y="80931"/>
                        <a:pt x="49078" y="79838"/>
                        <a:pt x="51926" y="77732"/>
                      </a:cubicBezTo>
                      <a:cubicBezTo>
                        <a:pt x="54775" y="75625"/>
                        <a:pt x="56735" y="72981"/>
                        <a:pt x="57807" y="69798"/>
                      </a:cubicBezTo>
                      <a:cubicBezTo>
                        <a:pt x="58008" y="68993"/>
                        <a:pt x="58158" y="68151"/>
                        <a:pt x="58258" y="67271"/>
                      </a:cubicBezTo>
                      <a:cubicBezTo>
                        <a:pt x="58358" y="66391"/>
                        <a:pt x="58408" y="65498"/>
                        <a:pt x="58408" y="64593"/>
                      </a:cubicBezTo>
                      <a:lnTo>
                        <a:pt x="58408" y="539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6" name="Freeform: Shape 235">
                  <a:extLst>
                    <a:ext uri="{FF2B5EF4-FFF2-40B4-BE49-F238E27FC236}">
                      <a16:creationId xmlns:a16="http://schemas.microsoft.com/office/drawing/2014/main" id="{57375C1C-398C-4209-86A6-61C10A74DFAB}"/>
                    </a:ext>
                  </a:extLst>
                </p:cNvPr>
                <p:cNvSpPr/>
                <p:nvPr/>
              </p:nvSpPr>
              <p:spPr>
                <a:xfrm>
                  <a:off x="6797343" y="677249"/>
                  <a:ext cx="102187" cy="102388"/>
                </a:xfrm>
                <a:custGeom>
                  <a:avLst/>
                  <a:gdLst/>
                  <a:ahLst/>
                  <a:cxnLst/>
                  <a:rect l="l" t="t" r="r" b="b"/>
                  <a:pathLst>
                    <a:path w="102187" h="102388">
                      <a:moveTo>
                        <a:pt x="52395" y="0"/>
                      </a:moveTo>
                      <a:cubicBezTo>
                        <a:pt x="67509" y="241"/>
                        <a:pt x="79534" y="4904"/>
                        <a:pt x="88468" y="13991"/>
                      </a:cubicBezTo>
                      <a:cubicBezTo>
                        <a:pt x="97403" y="23078"/>
                        <a:pt x="101976" y="35146"/>
                        <a:pt x="102187" y="50193"/>
                      </a:cubicBezTo>
                      <a:cubicBezTo>
                        <a:pt x="102036" y="62112"/>
                        <a:pt x="99519" y="71928"/>
                        <a:pt x="94636" y="79641"/>
                      </a:cubicBezTo>
                      <a:cubicBezTo>
                        <a:pt x="89753" y="87355"/>
                        <a:pt x="83414" y="93079"/>
                        <a:pt x="75619" y="96814"/>
                      </a:cubicBezTo>
                      <a:cubicBezTo>
                        <a:pt x="67824" y="100549"/>
                        <a:pt x="59482" y="102407"/>
                        <a:pt x="50593" y="102388"/>
                      </a:cubicBezTo>
                      <a:cubicBezTo>
                        <a:pt x="35969" y="102264"/>
                        <a:pt x="23961" y="97817"/>
                        <a:pt x="14568" y="89046"/>
                      </a:cubicBezTo>
                      <a:cubicBezTo>
                        <a:pt x="5176" y="80275"/>
                        <a:pt x="320" y="67925"/>
                        <a:pt x="0" y="51994"/>
                      </a:cubicBezTo>
                      <a:cubicBezTo>
                        <a:pt x="207" y="35909"/>
                        <a:pt x="4988" y="23266"/>
                        <a:pt x="14344" y="14067"/>
                      </a:cubicBezTo>
                      <a:cubicBezTo>
                        <a:pt x="23699" y="4867"/>
                        <a:pt x="36383" y="178"/>
                        <a:pt x="52395" y="0"/>
                      </a:cubicBezTo>
                      <a:close/>
                      <a:moveTo>
                        <a:pt x="51394" y="21778"/>
                      </a:moveTo>
                      <a:cubicBezTo>
                        <a:pt x="44255" y="22103"/>
                        <a:pt x="39118" y="25205"/>
                        <a:pt x="35982" y="31083"/>
                      </a:cubicBezTo>
                      <a:cubicBezTo>
                        <a:pt x="32846" y="36961"/>
                        <a:pt x="31312" y="43665"/>
                        <a:pt x="31379" y="51194"/>
                      </a:cubicBezTo>
                      <a:cubicBezTo>
                        <a:pt x="31399" y="59774"/>
                        <a:pt x="33109" y="66777"/>
                        <a:pt x="36507" y="72205"/>
                      </a:cubicBezTo>
                      <a:cubicBezTo>
                        <a:pt x="39906" y="77633"/>
                        <a:pt x="44868" y="80435"/>
                        <a:pt x="51394" y="80610"/>
                      </a:cubicBezTo>
                      <a:cubicBezTo>
                        <a:pt x="57457" y="80489"/>
                        <a:pt x="62194" y="77779"/>
                        <a:pt x="65605" y="72481"/>
                      </a:cubicBezTo>
                      <a:cubicBezTo>
                        <a:pt x="69015" y="67182"/>
                        <a:pt x="70750" y="60020"/>
                        <a:pt x="70808" y="50994"/>
                      </a:cubicBezTo>
                      <a:cubicBezTo>
                        <a:pt x="70863" y="43473"/>
                        <a:pt x="69353" y="36803"/>
                        <a:pt x="66280" y="30983"/>
                      </a:cubicBezTo>
                      <a:cubicBezTo>
                        <a:pt x="63207" y="25163"/>
                        <a:pt x="58245" y="22095"/>
                        <a:pt x="51394" y="21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7" name="Freeform: Shape 236">
                  <a:extLst>
                    <a:ext uri="{FF2B5EF4-FFF2-40B4-BE49-F238E27FC236}">
                      <a16:creationId xmlns:a16="http://schemas.microsoft.com/office/drawing/2014/main" id="{3563A283-32AD-40E0-BC09-200F88755E0D}"/>
                    </a:ext>
                  </a:extLst>
                </p:cNvPr>
                <p:cNvSpPr/>
                <p:nvPr/>
              </p:nvSpPr>
              <p:spPr>
                <a:xfrm>
                  <a:off x="7202193" y="677247"/>
                  <a:ext cx="60783" cy="100190"/>
                </a:xfrm>
                <a:custGeom>
                  <a:avLst/>
                  <a:gdLst/>
                  <a:ahLst/>
                  <a:cxnLst/>
                  <a:rect l="l" t="t" r="r" b="b"/>
                  <a:pathLst>
                    <a:path w="60783" h="100190">
                      <a:moveTo>
                        <a:pt x="54382" y="2"/>
                      </a:moveTo>
                      <a:cubicBezTo>
                        <a:pt x="55736" y="2"/>
                        <a:pt x="56878" y="52"/>
                        <a:pt x="57807" y="152"/>
                      </a:cubicBezTo>
                      <a:cubicBezTo>
                        <a:pt x="58737" y="252"/>
                        <a:pt x="59728" y="402"/>
                        <a:pt x="60783" y="602"/>
                      </a:cubicBezTo>
                      <a:lnTo>
                        <a:pt x="60783" y="29181"/>
                      </a:lnTo>
                      <a:cubicBezTo>
                        <a:pt x="59603" y="28972"/>
                        <a:pt x="58362" y="28789"/>
                        <a:pt x="57057" y="28631"/>
                      </a:cubicBezTo>
                      <a:cubicBezTo>
                        <a:pt x="55753" y="28472"/>
                        <a:pt x="54261" y="28389"/>
                        <a:pt x="52582" y="28381"/>
                      </a:cubicBezTo>
                      <a:cubicBezTo>
                        <a:pt x="46939" y="28435"/>
                        <a:pt x="42322" y="29827"/>
                        <a:pt x="38730" y="32556"/>
                      </a:cubicBezTo>
                      <a:cubicBezTo>
                        <a:pt x="35138" y="35286"/>
                        <a:pt x="32821" y="39028"/>
                        <a:pt x="31779" y="43782"/>
                      </a:cubicBezTo>
                      <a:cubicBezTo>
                        <a:pt x="31579" y="44791"/>
                        <a:pt x="31429" y="45875"/>
                        <a:pt x="31329" y="47034"/>
                      </a:cubicBezTo>
                      <a:cubicBezTo>
                        <a:pt x="31229" y="48194"/>
                        <a:pt x="31179" y="49381"/>
                        <a:pt x="31179" y="50595"/>
                      </a:cubicBezTo>
                      <a:lnTo>
                        <a:pt x="31179" y="100190"/>
                      </a:lnTo>
                      <a:lnTo>
                        <a:pt x="800" y="100190"/>
                      </a:lnTo>
                      <a:lnTo>
                        <a:pt x="800" y="34598"/>
                      </a:lnTo>
                      <a:cubicBezTo>
                        <a:pt x="804" y="27483"/>
                        <a:pt x="746" y="21367"/>
                        <a:pt x="625" y="16251"/>
                      </a:cubicBezTo>
                      <a:cubicBezTo>
                        <a:pt x="504" y="11135"/>
                        <a:pt x="296" y="6519"/>
                        <a:pt x="0" y="2402"/>
                      </a:cubicBezTo>
                      <a:lnTo>
                        <a:pt x="25983" y="2402"/>
                      </a:lnTo>
                      <a:lnTo>
                        <a:pt x="27182" y="20387"/>
                      </a:lnTo>
                      <a:lnTo>
                        <a:pt x="27981" y="20387"/>
                      </a:lnTo>
                      <a:cubicBezTo>
                        <a:pt x="30668" y="13242"/>
                        <a:pt x="34493" y="8046"/>
                        <a:pt x="39455" y="4798"/>
                      </a:cubicBezTo>
                      <a:cubicBezTo>
                        <a:pt x="44418" y="1551"/>
                        <a:pt x="49394" y="-48"/>
                        <a:pt x="54382" y="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8" name="Freeform: Shape 237">
                  <a:extLst>
                    <a:ext uri="{FF2B5EF4-FFF2-40B4-BE49-F238E27FC236}">
                      <a16:creationId xmlns:a16="http://schemas.microsoft.com/office/drawing/2014/main" id="{E24CCB36-09BD-4436-ADB3-F0119FB68BD5}"/>
                    </a:ext>
                  </a:extLst>
                </p:cNvPr>
                <p:cNvSpPr/>
                <p:nvPr/>
              </p:nvSpPr>
              <p:spPr>
                <a:xfrm>
                  <a:off x="7273592" y="677249"/>
                  <a:ext cx="73784" cy="102388"/>
                </a:xfrm>
                <a:custGeom>
                  <a:avLst/>
                  <a:gdLst/>
                  <a:ahLst/>
                  <a:cxnLst/>
                  <a:rect l="l" t="t" r="r" b="b"/>
                  <a:pathLst>
                    <a:path w="73784" h="102388">
                      <a:moveTo>
                        <a:pt x="42200" y="0"/>
                      </a:moveTo>
                      <a:cubicBezTo>
                        <a:pt x="47953" y="54"/>
                        <a:pt x="53193" y="645"/>
                        <a:pt x="57920" y="1773"/>
                      </a:cubicBezTo>
                      <a:cubicBezTo>
                        <a:pt x="62646" y="2901"/>
                        <a:pt x="66535" y="4241"/>
                        <a:pt x="69587" y="5794"/>
                      </a:cubicBezTo>
                      <a:lnTo>
                        <a:pt x="64391" y="26781"/>
                      </a:lnTo>
                      <a:cubicBezTo>
                        <a:pt x="62097" y="25497"/>
                        <a:pt x="59040" y="24263"/>
                        <a:pt x="55222" y="23079"/>
                      </a:cubicBezTo>
                      <a:cubicBezTo>
                        <a:pt x="51403" y="21895"/>
                        <a:pt x="47397" y="21261"/>
                        <a:pt x="43202" y="21178"/>
                      </a:cubicBezTo>
                      <a:cubicBezTo>
                        <a:pt x="39474" y="21203"/>
                        <a:pt x="36610" y="21903"/>
                        <a:pt x="34610" y="23279"/>
                      </a:cubicBezTo>
                      <a:cubicBezTo>
                        <a:pt x="32610" y="24655"/>
                        <a:pt x="31599" y="26556"/>
                        <a:pt x="31578" y="28982"/>
                      </a:cubicBezTo>
                      <a:cubicBezTo>
                        <a:pt x="31487" y="31296"/>
                        <a:pt x="32622" y="33272"/>
                        <a:pt x="34984" y="34910"/>
                      </a:cubicBezTo>
                      <a:cubicBezTo>
                        <a:pt x="37347" y="36549"/>
                        <a:pt x="41486" y="38375"/>
                        <a:pt x="47403" y="40388"/>
                      </a:cubicBezTo>
                      <a:cubicBezTo>
                        <a:pt x="56621" y="43561"/>
                        <a:pt x="63316" y="47621"/>
                        <a:pt x="67488" y="52570"/>
                      </a:cubicBezTo>
                      <a:cubicBezTo>
                        <a:pt x="71660" y="57518"/>
                        <a:pt x="73759" y="63530"/>
                        <a:pt x="73784" y="70605"/>
                      </a:cubicBezTo>
                      <a:cubicBezTo>
                        <a:pt x="73776" y="79978"/>
                        <a:pt x="70244" y="87575"/>
                        <a:pt x="63187" y="93395"/>
                      </a:cubicBezTo>
                      <a:cubicBezTo>
                        <a:pt x="56130" y="99216"/>
                        <a:pt x="45594" y="102213"/>
                        <a:pt x="31578" y="102388"/>
                      </a:cubicBezTo>
                      <a:cubicBezTo>
                        <a:pt x="25129" y="102346"/>
                        <a:pt x="19192" y="101680"/>
                        <a:pt x="13766" y="100390"/>
                      </a:cubicBezTo>
                      <a:cubicBezTo>
                        <a:pt x="8341" y="99100"/>
                        <a:pt x="3752" y="97435"/>
                        <a:pt x="0" y="95395"/>
                      </a:cubicBezTo>
                      <a:lnTo>
                        <a:pt x="5398" y="73806"/>
                      </a:lnTo>
                      <a:cubicBezTo>
                        <a:pt x="8375" y="75595"/>
                        <a:pt x="12313" y="77221"/>
                        <a:pt x="17214" y="78684"/>
                      </a:cubicBezTo>
                      <a:cubicBezTo>
                        <a:pt x="22115" y="80147"/>
                        <a:pt x="26903" y="80923"/>
                        <a:pt x="31578" y="81010"/>
                      </a:cubicBezTo>
                      <a:cubicBezTo>
                        <a:pt x="36155" y="80989"/>
                        <a:pt x="39478" y="80281"/>
                        <a:pt x="41549" y="78884"/>
                      </a:cubicBezTo>
                      <a:cubicBezTo>
                        <a:pt x="43620" y="77487"/>
                        <a:pt x="44638" y="75528"/>
                        <a:pt x="44605" y="73006"/>
                      </a:cubicBezTo>
                      <a:cubicBezTo>
                        <a:pt x="44714" y="70492"/>
                        <a:pt x="43745" y="68416"/>
                        <a:pt x="41700" y="66777"/>
                      </a:cubicBezTo>
                      <a:cubicBezTo>
                        <a:pt x="39654" y="65139"/>
                        <a:pt x="35881" y="63413"/>
                        <a:pt x="30379" y="61600"/>
                      </a:cubicBezTo>
                      <a:cubicBezTo>
                        <a:pt x="20283" y="58123"/>
                        <a:pt x="13046" y="53821"/>
                        <a:pt x="8670" y="48693"/>
                      </a:cubicBezTo>
                      <a:cubicBezTo>
                        <a:pt x="4294" y="43565"/>
                        <a:pt x="2204" y="38062"/>
                        <a:pt x="2400" y="32184"/>
                      </a:cubicBezTo>
                      <a:cubicBezTo>
                        <a:pt x="2545" y="22794"/>
                        <a:pt x="6152" y="15130"/>
                        <a:pt x="13221" y="9193"/>
                      </a:cubicBezTo>
                      <a:cubicBezTo>
                        <a:pt x="20289" y="3255"/>
                        <a:pt x="29949" y="191"/>
                        <a:pt x="422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9" name="Freeform: Shape 238">
                  <a:extLst>
                    <a:ext uri="{FF2B5EF4-FFF2-40B4-BE49-F238E27FC236}">
                      <a16:creationId xmlns:a16="http://schemas.microsoft.com/office/drawing/2014/main" id="{62939961-22C0-434D-9642-202EFD84EE82}"/>
                    </a:ext>
                  </a:extLst>
                </p:cNvPr>
                <p:cNvSpPr/>
                <p:nvPr/>
              </p:nvSpPr>
              <p:spPr>
                <a:xfrm>
                  <a:off x="6578266" y="677449"/>
                  <a:ext cx="92988" cy="101988"/>
                </a:xfrm>
                <a:custGeom>
                  <a:avLst/>
                  <a:gdLst/>
                  <a:ahLst/>
                  <a:cxnLst/>
                  <a:rect l="l" t="t" r="r" b="b"/>
                  <a:pathLst>
                    <a:path w="92988" h="101988">
                      <a:moveTo>
                        <a:pt x="49396" y="0"/>
                      </a:moveTo>
                      <a:cubicBezTo>
                        <a:pt x="59882" y="154"/>
                        <a:pt x="68331" y="2578"/>
                        <a:pt x="74742" y="7270"/>
                      </a:cubicBezTo>
                      <a:cubicBezTo>
                        <a:pt x="81153" y="11963"/>
                        <a:pt x="85808" y="18001"/>
                        <a:pt x="88708" y="25384"/>
                      </a:cubicBezTo>
                      <a:cubicBezTo>
                        <a:pt x="91608" y="32767"/>
                        <a:pt x="93034" y="40571"/>
                        <a:pt x="92987" y="48796"/>
                      </a:cubicBezTo>
                      <a:cubicBezTo>
                        <a:pt x="92971" y="51430"/>
                        <a:pt x="92854" y="53803"/>
                        <a:pt x="92637" y="55913"/>
                      </a:cubicBezTo>
                      <a:cubicBezTo>
                        <a:pt x="92421" y="58023"/>
                        <a:pt x="92205" y="59646"/>
                        <a:pt x="91988" y="60783"/>
                      </a:cubicBezTo>
                      <a:lnTo>
                        <a:pt x="28979" y="60783"/>
                      </a:lnTo>
                      <a:cubicBezTo>
                        <a:pt x="29592" y="67079"/>
                        <a:pt x="32520" y="71761"/>
                        <a:pt x="37761" y="74828"/>
                      </a:cubicBezTo>
                      <a:cubicBezTo>
                        <a:pt x="43003" y="77895"/>
                        <a:pt x="49283" y="79422"/>
                        <a:pt x="56602" y="79410"/>
                      </a:cubicBezTo>
                      <a:cubicBezTo>
                        <a:pt x="61767" y="79410"/>
                        <a:pt x="66542" y="79059"/>
                        <a:pt x="70927" y="78358"/>
                      </a:cubicBezTo>
                      <a:cubicBezTo>
                        <a:pt x="75313" y="77657"/>
                        <a:pt x="79535" y="76606"/>
                        <a:pt x="83594" y="75204"/>
                      </a:cubicBezTo>
                      <a:lnTo>
                        <a:pt x="87591" y="95794"/>
                      </a:lnTo>
                      <a:cubicBezTo>
                        <a:pt x="82571" y="97888"/>
                        <a:pt x="77074" y="99444"/>
                        <a:pt x="71101" y="100464"/>
                      </a:cubicBezTo>
                      <a:cubicBezTo>
                        <a:pt x="65129" y="101484"/>
                        <a:pt x="58828" y="101992"/>
                        <a:pt x="52198" y="101988"/>
                      </a:cubicBezTo>
                      <a:cubicBezTo>
                        <a:pt x="35493" y="101826"/>
                        <a:pt x="22642" y="97354"/>
                        <a:pt x="13645" y="88570"/>
                      </a:cubicBezTo>
                      <a:cubicBezTo>
                        <a:pt x="4648" y="79787"/>
                        <a:pt x="100" y="67661"/>
                        <a:pt x="1" y="52192"/>
                      </a:cubicBezTo>
                      <a:cubicBezTo>
                        <a:pt x="-19" y="43739"/>
                        <a:pt x="1730" y="35554"/>
                        <a:pt x="5250" y="27637"/>
                      </a:cubicBezTo>
                      <a:cubicBezTo>
                        <a:pt x="8769" y="19719"/>
                        <a:pt x="14178" y="13180"/>
                        <a:pt x="21476" y="8019"/>
                      </a:cubicBezTo>
                      <a:cubicBezTo>
                        <a:pt x="28774" y="2858"/>
                        <a:pt x="38080" y="185"/>
                        <a:pt x="49396" y="0"/>
                      </a:cubicBezTo>
                      <a:close/>
                      <a:moveTo>
                        <a:pt x="47595" y="20178"/>
                      </a:moveTo>
                      <a:cubicBezTo>
                        <a:pt x="41256" y="20503"/>
                        <a:pt x="36619" y="22806"/>
                        <a:pt x="33683" y="27087"/>
                      </a:cubicBezTo>
                      <a:cubicBezTo>
                        <a:pt x="30747" y="31368"/>
                        <a:pt x="29113" y="35674"/>
                        <a:pt x="28780" y="40005"/>
                      </a:cubicBezTo>
                      <a:lnTo>
                        <a:pt x="64809" y="40005"/>
                      </a:lnTo>
                      <a:cubicBezTo>
                        <a:pt x="64856" y="37427"/>
                        <a:pt x="64406" y="34616"/>
                        <a:pt x="63459" y="31571"/>
                      </a:cubicBezTo>
                      <a:cubicBezTo>
                        <a:pt x="62513" y="28526"/>
                        <a:pt x="60788" y="25893"/>
                        <a:pt x="58285" y="23671"/>
                      </a:cubicBezTo>
                      <a:cubicBezTo>
                        <a:pt x="55782" y="21450"/>
                        <a:pt x="52218" y="20285"/>
                        <a:pt x="47595" y="201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0" name="Freeform: Shape 239">
                  <a:extLst>
                    <a:ext uri="{FF2B5EF4-FFF2-40B4-BE49-F238E27FC236}">
                      <a16:creationId xmlns:a16="http://schemas.microsoft.com/office/drawing/2014/main" id="{0BB018D1-C014-4C5F-8354-D3D53776A10C}"/>
                    </a:ext>
                  </a:extLst>
                </p:cNvPr>
                <p:cNvSpPr/>
                <p:nvPr/>
              </p:nvSpPr>
              <p:spPr>
                <a:xfrm>
                  <a:off x="7092616" y="677449"/>
                  <a:ext cx="92988" cy="101988"/>
                </a:xfrm>
                <a:custGeom>
                  <a:avLst/>
                  <a:gdLst/>
                  <a:ahLst/>
                  <a:cxnLst/>
                  <a:rect l="l" t="t" r="r" b="b"/>
                  <a:pathLst>
                    <a:path w="92988" h="101988">
                      <a:moveTo>
                        <a:pt x="49396" y="0"/>
                      </a:moveTo>
                      <a:cubicBezTo>
                        <a:pt x="59882" y="154"/>
                        <a:pt x="68331" y="2578"/>
                        <a:pt x="74742" y="7270"/>
                      </a:cubicBezTo>
                      <a:cubicBezTo>
                        <a:pt x="81153" y="11963"/>
                        <a:pt x="85808" y="18001"/>
                        <a:pt x="88708" y="25384"/>
                      </a:cubicBezTo>
                      <a:cubicBezTo>
                        <a:pt x="91608" y="32767"/>
                        <a:pt x="93034" y="40571"/>
                        <a:pt x="92987" y="48796"/>
                      </a:cubicBezTo>
                      <a:cubicBezTo>
                        <a:pt x="92970" y="51430"/>
                        <a:pt x="92854" y="53803"/>
                        <a:pt x="92637" y="55913"/>
                      </a:cubicBezTo>
                      <a:cubicBezTo>
                        <a:pt x="92421" y="58023"/>
                        <a:pt x="92204" y="59646"/>
                        <a:pt x="91988" y="60783"/>
                      </a:cubicBezTo>
                      <a:lnTo>
                        <a:pt x="28979" y="60783"/>
                      </a:lnTo>
                      <a:cubicBezTo>
                        <a:pt x="29592" y="67079"/>
                        <a:pt x="32520" y="71761"/>
                        <a:pt x="37761" y="74828"/>
                      </a:cubicBezTo>
                      <a:cubicBezTo>
                        <a:pt x="43003" y="77895"/>
                        <a:pt x="49283" y="79422"/>
                        <a:pt x="56602" y="79410"/>
                      </a:cubicBezTo>
                      <a:cubicBezTo>
                        <a:pt x="61767" y="79410"/>
                        <a:pt x="66542" y="79059"/>
                        <a:pt x="70927" y="78358"/>
                      </a:cubicBezTo>
                      <a:cubicBezTo>
                        <a:pt x="75313" y="77657"/>
                        <a:pt x="79535" y="76606"/>
                        <a:pt x="83594" y="75204"/>
                      </a:cubicBezTo>
                      <a:lnTo>
                        <a:pt x="87591" y="95794"/>
                      </a:lnTo>
                      <a:cubicBezTo>
                        <a:pt x="82571" y="97888"/>
                        <a:pt x="77074" y="99444"/>
                        <a:pt x="71101" y="100464"/>
                      </a:cubicBezTo>
                      <a:cubicBezTo>
                        <a:pt x="65129" y="101484"/>
                        <a:pt x="58828" y="101992"/>
                        <a:pt x="52198" y="101988"/>
                      </a:cubicBezTo>
                      <a:cubicBezTo>
                        <a:pt x="35493" y="101826"/>
                        <a:pt x="22642" y="97354"/>
                        <a:pt x="13645" y="88570"/>
                      </a:cubicBezTo>
                      <a:cubicBezTo>
                        <a:pt x="4648" y="79787"/>
                        <a:pt x="100" y="67661"/>
                        <a:pt x="1" y="52192"/>
                      </a:cubicBezTo>
                      <a:cubicBezTo>
                        <a:pt x="-19" y="43739"/>
                        <a:pt x="1730" y="35554"/>
                        <a:pt x="5250" y="27637"/>
                      </a:cubicBezTo>
                      <a:cubicBezTo>
                        <a:pt x="8769" y="19719"/>
                        <a:pt x="14178" y="13180"/>
                        <a:pt x="21476" y="8019"/>
                      </a:cubicBezTo>
                      <a:cubicBezTo>
                        <a:pt x="28774" y="2858"/>
                        <a:pt x="38080" y="185"/>
                        <a:pt x="49396" y="0"/>
                      </a:cubicBezTo>
                      <a:close/>
                      <a:moveTo>
                        <a:pt x="47595" y="20178"/>
                      </a:moveTo>
                      <a:cubicBezTo>
                        <a:pt x="41256" y="20503"/>
                        <a:pt x="36619" y="22806"/>
                        <a:pt x="33683" y="27087"/>
                      </a:cubicBezTo>
                      <a:cubicBezTo>
                        <a:pt x="30747" y="31368"/>
                        <a:pt x="29113" y="35674"/>
                        <a:pt x="28780" y="40005"/>
                      </a:cubicBezTo>
                      <a:lnTo>
                        <a:pt x="64809" y="40005"/>
                      </a:lnTo>
                      <a:cubicBezTo>
                        <a:pt x="64856" y="37427"/>
                        <a:pt x="64406" y="34616"/>
                        <a:pt x="63459" y="31571"/>
                      </a:cubicBezTo>
                      <a:cubicBezTo>
                        <a:pt x="62513" y="28526"/>
                        <a:pt x="60788" y="25893"/>
                        <a:pt x="58285" y="23671"/>
                      </a:cubicBezTo>
                      <a:cubicBezTo>
                        <a:pt x="55782" y="21450"/>
                        <a:pt x="52218" y="20285"/>
                        <a:pt x="47595" y="201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1" name="Group 30">
                <a:extLst>
                  <a:ext uri="{FF2B5EF4-FFF2-40B4-BE49-F238E27FC236}">
                    <a16:creationId xmlns:a16="http://schemas.microsoft.com/office/drawing/2014/main" id="{08CD62E2-AF0A-4B13-9831-38BF196E6D0D}"/>
                  </a:ext>
                </a:extLst>
              </p:cNvPr>
              <p:cNvGrpSpPr/>
              <p:nvPr/>
            </p:nvGrpSpPr>
            <p:grpSpPr>
              <a:xfrm>
                <a:off x="6790339" y="1526579"/>
                <a:ext cx="486360" cy="144392"/>
                <a:chOff x="6790339" y="1526579"/>
                <a:chExt cx="486360" cy="144392"/>
              </a:xfrm>
              <a:effectLst>
                <a:outerShdw blurRad="38100" dist="12700" dir="5400000" algn="t" rotWithShape="0">
                  <a:prstClr val="black">
                    <a:alpha val="4000"/>
                  </a:prstClr>
                </a:outerShdw>
              </a:effectLst>
            </p:grpSpPr>
            <p:sp>
              <p:nvSpPr>
                <p:cNvPr id="222" name="Freeform: Shape 221">
                  <a:extLst>
                    <a:ext uri="{FF2B5EF4-FFF2-40B4-BE49-F238E27FC236}">
                      <a16:creationId xmlns:a16="http://schemas.microsoft.com/office/drawing/2014/main" id="{229B67A8-7CB8-455D-9437-BCD3534DD0D4}"/>
                    </a:ext>
                  </a:extLst>
                </p:cNvPr>
                <p:cNvSpPr/>
                <p:nvPr/>
              </p:nvSpPr>
              <p:spPr>
                <a:xfrm>
                  <a:off x="6932290" y="1526579"/>
                  <a:ext cx="30379" cy="142193"/>
                </a:xfrm>
                <a:custGeom>
                  <a:avLst/>
                  <a:gdLst/>
                  <a:ahLst/>
                  <a:cxnLst/>
                  <a:rect l="l" t="t" r="r" b="b"/>
                  <a:pathLst>
                    <a:path w="30379" h="142193">
                      <a:moveTo>
                        <a:pt x="0" y="0"/>
                      </a:moveTo>
                      <a:lnTo>
                        <a:pt x="30379" y="0"/>
                      </a:lnTo>
                      <a:lnTo>
                        <a:pt x="30379" y="142193"/>
                      </a:lnTo>
                      <a:lnTo>
                        <a:pt x="0" y="1421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3" name="Freeform: Shape 222">
                  <a:extLst>
                    <a:ext uri="{FF2B5EF4-FFF2-40B4-BE49-F238E27FC236}">
                      <a16:creationId xmlns:a16="http://schemas.microsoft.com/office/drawing/2014/main" id="{D9359BBE-EBE4-42C6-B6F9-D1901254A9E0}"/>
                    </a:ext>
                  </a:extLst>
                </p:cNvPr>
                <p:cNvSpPr/>
                <p:nvPr/>
              </p:nvSpPr>
              <p:spPr>
                <a:xfrm>
                  <a:off x="6989440" y="1526579"/>
                  <a:ext cx="30379" cy="142193"/>
                </a:xfrm>
                <a:custGeom>
                  <a:avLst/>
                  <a:gdLst/>
                  <a:ahLst/>
                  <a:cxnLst/>
                  <a:rect l="l" t="t" r="r" b="b"/>
                  <a:pathLst>
                    <a:path w="30379" h="142193">
                      <a:moveTo>
                        <a:pt x="0" y="0"/>
                      </a:moveTo>
                      <a:lnTo>
                        <a:pt x="30379" y="0"/>
                      </a:lnTo>
                      <a:lnTo>
                        <a:pt x="30379" y="142193"/>
                      </a:lnTo>
                      <a:lnTo>
                        <a:pt x="0" y="1421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4" name="Freeform: Shape 223">
                  <a:extLst>
                    <a:ext uri="{FF2B5EF4-FFF2-40B4-BE49-F238E27FC236}">
                      <a16:creationId xmlns:a16="http://schemas.microsoft.com/office/drawing/2014/main" id="{718D698E-6A1D-499D-832A-B9717198A442}"/>
                    </a:ext>
                  </a:extLst>
                </p:cNvPr>
                <p:cNvSpPr/>
                <p:nvPr/>
              </p:nvSpPr>
              <p:spPr>
                <a:xfrm>
                  <a:off x="7045790" y="1528579"/>
                  <a:ext cx="32179" cy="30379"/>
                </a:xfrm>
                <a:custGeom>
                  <a:avLst/>
                  <a:gdLst/>
                  <a:ahLst/>
                  <a:cxnLst/>
                  <a:rect l="l" t="t" r="r" b="b"/>
                  <a:pathLst>
                    <a:path w="32179" h="30379">
                      <a:moveTo>
                        <a:pt x="16190" y="0"/>
                      </a:moveTo>
                      <a:cubicBezTo>
                        <a:pt x="21128" y="96"/>
                        <a:pt x="24992" y="1553"/>
                        <a:pt x="27782" y="4372"/>
                      </a:cubicBezTo>
                      <a:cubicBezTo>
                        <a:pt x="30572" y="7191"/>
                        <a:pt x="32038" y="10797"/>
                        <a:pt x="32179" y="15189"/>
                      </a:cubicBezTo>
                      <a:cubicBezTo>
                        <a:pt x="32133" y="19495"/>
                        <a:pt x="30676" y="23076"/>
                        <a:pt x="27807" y="25932"/>
                      </a:cubicBezTo>
                      <a:cubicBezTo>
                        <a:pt x="24938" y="28788"/>
                        <a:pt x="20932" y="30271"/>
                        <a:pt x="15790" y="30379"/>
                      </a:cubicBezTo>
                      <a:cubicBezTo>
                        <a:pt x="10935" y="30271"/>
                        <a:pt x="7104" y="28788"/>
                        <a:pt x="4297" y="25932"/>
                      </a:cubicBezTo>
                      <a:cubicBezTo>
                        <a:pt x="1491" y="23076"/>
                        <a:pt x="58" y="19495"/>
                        <a:pt x="0" y="15189"/>
                      </a:cubicBezTo>
                      <a:cubicBezTo>
                        <a:pt x="63" y="10797"/>
                        <a:pt x="1537" y="7191"/>
                        <a:pt x="4422" y="4372"/>
                      </a:cubicBezTo>
                      <a:cubicBezTo>
                        <a:pt x="7308" y="1553"/>
                        <a:pt x="11230" y="96"/>
                        <a:pt x="161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5" name="Freeform: Shape 224">
                  <a:extLst>
                    <a:ext uri="{FF2B5EF4-FFF2-40B4-BE49-F238E27FC236}">
                      <a16:creationId xmlns:a16="http://schemas.microsoft.com/office/drawing/2014/main" id="{D9889C91-01ED-447E-8992-8BAEDA005961}"/>
                    </a:ext>
                  </a:extLst>
                </p:cNvPr>
                <p:cNvSpPr/>
                <p:nvPr/>
              </p:nvSpPr>
              <p:spPr>
                <a:xfrm>
                  <a:off x="6790339" y="1533979"/>
                  <a:ext cx="122991" cy="134792"/>
                </a:xfrm>
                <a:custGeom>
                  <a:avLst/>
                  <a:gdLst/>
                  <a:ahLst/>
                  <a:cxnLst/>
                  <a:rect l="l" t="t" r="r" b="b"/>
                  <a:pathLst>
                    <a:path w="122991" h="134792">
                      <a:moveTo>
                        <a:pt x="40997" y="0"/>
                      </a:moveTo>
                      <a:lnTo>
                        <a:pt x="80994" y="0"/>
                      </a:lnTo>
                      <a:lnTo>
                        <a:pt x="122991" y="134792"/>
                      </a:lnTo>
                      <a:lnTo>
                        <a:pt x="89994" y="134792"/>
                      </a:lnTo>
                      <a:lnTo>
                        <a:pt x="79594" y="100187"/>
                      </a:lnTo>
                      <a:lnTo>
                        <a:pt x="40997" y="100187"/>
                      </a:lnTo>
                      <a:lnTo>
                        <a:pt x="31398" y="134792"/>
                      </a:lnTo>
                      <a:lnTo>
                        <a:pt x="0" y="134792"/>
                      </a:lnTo>
                      <a:lnTo>
                        <a:pt x="40997" y="0"/>
                      </a:lnTo>
                      <a:close/>
                      <a:moveTo>
                        <a:pt x="59596" y="22778"/>
                      </a:moveTo>
                      <a:cubicBezTo>
                        <a:pt x="58600" y="26876"/>
                        <a:pt x="57592" y="31237"/>
                        <a:pt x="56571" y="35862"/>
                      </a:cubicBezTo>
                      <a:cubicBezTo>
                        <a:pt x="55550" y="40487"/>
                        <a:pt x="54492" y="44801"/>
                        <a:pt x="53396" y="48806"/>
                      </a:cubicBezTo>
                      <a:lnTo>
                        <a:pt x="45397" y="77409"/>
                      </a:lnTo>
                      <a:lnTo>
                        <a:pt x="75195" y="77409"/>
                      </a:lnTo>
                      <a:lnTo>
                        <a:pt x="66795" y="48793"/>
                      </a:lnTo>
                      <a:cubicBezTo>
                        <a:pt x="65587" y="44707"/>
                        <a:pt x="64404" y="40371"/>
                        <a:pt x="63246" y="35785"/>
                      </a:cubicBezTo>
                      <a:cubicBezTo>
                        <a:pt x="62087" y="31199"/>
                        <a:pt x="61004" y="26863"/>
                        <a:pt x="59996" y="22778"/>
                      </a:cubicBezTo>
                      <a:lnTo>
                        <a:pt x="59596" y="227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6" name="Freeform: Shape 225">
                  <a:extLst>
                    <a:ext uri="{FF2B5EF4-FFF2-40B4-BE49-F238E27FC236}">
                      <a16:creationId xmlns:a16="http://schemas.microsoft.com/office/drawing/2014/main" id="{D18BED3F-3843-48A5-B55D-1D92150A29C3}"/>
                    </a:ext>
                  </a:extLst>
                </p:cNvPr>
                <p:cNvSpPr/>
                <p:nvPr/>
              </p:nvSpPr>
              <p:spPr>
                <a:xfrm>
                  <a:off x="7202915" y="1568583"/>
                  <a:ext cx="73784" cy="102388"/>
                </a:xfrm>
                <a:custGeom>
                  <a:avLst/>
                  <a:gdLst/>
                  <a:ahLst/>
                  <a:cxnLst/>
                  <a:rect l="l" t="t" r="r" b="b"/>
                  <a:pathLst>
                    <a:path w="73784" h="102388">
                      <a:moveTo>
                        <a:pt x="42200" y="0"/>
                      </a:moveTo>
                      <a:cubicBezTo>
                        <a:pt x="47953" y="54"/>
                        <a:pt x="53193" y="645"/>
                        <a:pt x="57920" y="1773"/>
                      </a:cubicBezTo>
                      <a:cubicBezTo>
                        <a:pt x="62646" y="2901"/>
                        <a:pt x="66535" y="4241"/>
                        <a:pt x="69587" y="5794"/>
                      </a:cubicBezTo>
                      <a:lnTo>
                        <a:pt x="64391" y="26781"/>
                      </a:lnTo>
                      <a:cubicBezTo>
                        <a:pt x="62097" y="25497"/>
                        <a:pt x="59040" y="24263"/>
                        <a:pt x="55222" y="23079"/>
                      </a:cubicBezTo>
                      <a:cubicBezTo>
                        <a:pt x="51403" y="21895"/>
                        <a:pt x="47397" y="21261"/>
                        <a:pt x="43202" y="21178"/>
                      </a:cubicBezTo>
                      <a:cubicBezTo>
                        <a:pt x="39474" y="21203"/>
                        <a:pt x="36610" y="21903"/>
                        <a:pt x="34610" y="23279"/>
                      </a:cubicBezTo>
                      <a:cubicBezTo>
                        <a:pt x="32610" y="24655"/>
                        <a:pt x="31599" y="26556"/>
                        <a:pt x="31579" y="28982"/>
                      </a:cubicBezTo>
                      <a:cubicBezTo>
                        <a:pt x="31487" y="31296"/>
                        <a:pt x="32622" y="33272"/>
                        <a:pt x="34985" y="34910"/>
                      </a:cubicBezTo>
                      <a:cubicBezTo>
                        <a:pt x="37347" y="36549"/>
                        <a:pt x="41486" y="38375"/>
                        <a:pt x="47403" y="40388"/>
                      </a:cubicBezTo>
                      <a:cubicBezTo>
                        <a:pt x="56621" y="43561"/>
                        <a:pt x="63316" y="47621"/>
                        <a:pt x="67488" y="52570"/>
                      </a:cubicBezTo>
                      <a:cubicBezTo>
                        <a:pt x="71660" y="57518"/>
                        <a:pt x="73759" y="63530"/>
                        <a:pt x="73784" y="70605"/>
                      </a:cubicBezTo>
                      <a:cubicBezTo>
                        <a:pt x="73776" y="79978"/>
                        <a:pt x="70244" y="87575"/>
                        <a:pt x="63187" y="93395"/>
                      </a:cubicBezTo>
                      <a:cubicBezTo>
                        <a:pt x="56130" y="99216"/>
                        <a:pt x="45594" y="102213"/>
                        <a:pt x="31579" y="102388"/>
                      </a:cubicBezTo>
                      <a:cubicBezTo>
                        <a:pt x="25129" y="102346"/>
                        <a:pt x="19192" y="101680"/>
                        <a:pt x="13766" y="100390"/>
                      </a:cubicBezTo>
                      <a:cubicBezTo>
                        <a:pt x="8341" y="99100"/>
                        <a:pt x="3752" y="97435"/>
                        <a:pt x="0" y="95395"/>
                      </a:cubicBezTo>
                      <a:lnTo>
                        <a:pt x="5398" y="73806"/>
                      </a:lnTo>
                      <a:cubicBezTo>
                        <a:pt x="8375" y="75595"/>
                        <a:pt x="12313" y="77221"/>
                        <a:pt x="17214" y="78684"/>
                      </a:cubicBezTo>
                      <a:cubicBezTo>
                        <a:pt x="22115" y="80147"/>
                        <a:pt x="26903" y="80923"/>
                        <a:pt x="31579" y="81010"/>
                      </a:cubicBezTo>
                      <a:cubicBezTo>
                        <a:pt x="36155" y="80989"/>
                        <a:pt x="39478" y="80281"/>
                        <a:pt x="41549" y="78884"/>
                      </a:cubicBezTo>
                      <a:cubicBezTo>
                        <a:pt x="43620" y="77487"/>
                        <a:pt x="44639" y="75528"/>
                        <a:pt x="44605" y="73006"/>
                      </a:cubicBezTo>
                      <a:cubicBezTo>
                        <a:pt x="44714" y="70492"/>
                        <a:pt x="43745" y="68416"/>
                        <a:pt x="41700" y="66778"/>
                      </a:cubicBezTo>
                      <a:cubicBezTo>
                        <a:pt x="39654" y="65139"/>
                        <a:pt x="35881" y="63413"/>
                        <a:pt x="30379" y="61600"/>
                      </a:cubicBezTo>
                      <a:cubicBezTo>
                        <a:pt x="20283" y="58123"/>
                        <a:pt x="13046" y="53821"/>
                        <a:pt x="8670" y="48693"/>
                      </a:cubicBezTo>
                      <a:cubicBezTo>
                        <a:pt x="4294" y="43565"/>
                        <a:pt x="2204" y="38062"/>
                        <a:pt x="2400" y="32184"/>
                      </a:cubicBezTo>
                      <a:cubicBezTo>
                        <a:pt x="2545" y="22794"/>
                        <a:pt x="6152" y="15130"/>
                        <a:pt x="13221" y="9193"/>
                      </a:cubicBezTo>
                      <a:cubicBezTo>
                        <a:pt x="20289" y="3255"/>
                        <a:pt x="29949" y="191"/>
                        <a:pt x="422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7" name="Freeform: Shape 226">
                  <a:extLst>
                    <a:ext uri="{FF2B5EF4-FFF2-40B4-BE49-F238E27FC236}">
                      <a16:creationId xmlns:a16="http://schemas.microsoft.com/office/drawing/2014/main" id="{B80105F8-8C4E-4971-9936-6CB87783E50C}"/>
                    </a:ext>
                  </a:extLst>
                </p:cNvPr>
                <p:cNvSpPr/>
                <p:nvPr/>
              </p:nvSpPr>
              <p:spPr>
                <a:xfrm>
                  <a:off x="7098139" y="1568783"/>
                  <a:ext cx="92988" cy="101988"/>
                </a:xfrm>
                <a:custGeom>
                  <a:avLst/>
                  <a:gdLst/>
                  <a:ahLst/>
                  <a:cxnLst/>
                  <a:rect l="l" t="t" r="r" b="b"/>
                  <a:pathLst>
                    <a:path w="92988" h="101988">
                      <a:moveTo>
                        <a:pt x="49396" y="0"/>
                      </a:moveTo>
                      <a:cubicBezTo>
                        <a:pt x="59882" y="154"/>
                        <a:pt x="68331" y="2578"/>
                        <a:pt x="74742" y="7270"/>
                      </a:cubicBezTo>
                      <a:cubicBezTo>
                        <a:pt x="81153" y="11963"/>
                        <a:pt x="85808" y="18001"/>
                        <a:pt x="88708" y="25384"/>
                      </a:cubicBezTo>
                      <a:cubicBezTo>
                        <a:pt x="91608" y="32767"/>
                        <a:pt x="93034" y="40571"/>
                        <a:pt x="92987" y="48796"/>
                      </a:cubicBezTo>
                      <a:cubicBezTo>
                        <a:pt x="92971" y="51430"/>
                        <a:pt x="92854" y="53803"/>
                        <a:pt x="92637" y="55913"/>
                      </a:cubicBezTo>
                      <a:cubicBezTo>
                        <a:pt x="92421" y="58023"/>
                        <a:pt x="92204" y="59646"/>
                        <a:pt x="91988" y="60783"/>
                      </a:cubicBezTo>
                      <a:lnTo>
                        <a:pt x="28979" y="60783"/>
                      </a:lnTo>
                      <a:cubicBezTo>
                        <a:pt x="29592" y="67079"/>
                        <a:pt x="32520" y="71761"/>
                        <a:pt x="37761" y="74828"/>
                      </a:cubicBezTo>
                      <a:cubicBezTo>
                        <a:pt x="43003" y="77895"/>
                        <a:pt x="49283" y="79423"/>
                        <a:pt x="56602" y="79410"/>
                      </a:cubicBezTo>
                      <a:cubicBezTo>
                        <a:pt x="61767" y="79410"/>
                        <a:pt x="66542" y="79059"/>
                        <a:pt x="70927" y="78358"/>
                      </a:cubicBezTo>
                      <a:cubicBezTo>
                        <a:pt x="75313" y="77657"/>
                        <a:pt x="79535" y="76606"/>
                        <a:pt x="83594" y="75204"/>
                      </a:cubicBezTo>
                      <a:lnTo>
                        <a:pt x="87591" y="95794"/>
                      </a:lnTo>
                      <a:cubicBezTo>
                        <a:pt x="82571" y="97888"/>
                        <a:pt x="77074" y="99444"/>
                        <a:pt x="71101" y="100464"/>
                      </a:cubicBezTo>
                      <a:cubicBezTo>
                        <a:pt x="65129" y="101484"/>
                        <a:pt x="58828" y="101992"/>
                        <a:pt x="52198" y="101988"/>
                      </a:cubicBezTo>
                      <a:cubicBezTo>
                        <a:pt x="35493" y="101826"/>
                        <a:pt x="22642" y="97354"/>
                        <a:pt x="13645" y="88570"/>
                      </a:cubicBezTo>
                      <a:cubicBezTo>
                        <a:pt x="4648" y="79787"/>
                        <a:pt x="100" y="67661"/>
                        <a:pt x="1" y="52192"/>
                      </a:cubicBezTo>
                      <a:cubicBezTo>
                        <a:pt x="-19" y="43739"/>
                        <a:pt x="1730" y="35554"/>
                        <a:pt x="5250" y="27637"/>
                      </a:cubicBezTo>
                      <a:cubicBezTo>
                        <a:pt x="8769" y="19719"/>
                        <a:pt x="14178" y="13180"/>
                        <a:pt x="21476" y="8019"/>
                      </a:cubicBezTo>
                      <a:cubicBezTo>
                        <a:pt x="28774" y="2858"/>
                        <a:pt x="38080" y="185"/>
                        <a:pt x="49396" y="0"/>
                      </a:cubicBezTo>
                      <a:close/>
                      <a:moveTo>
                        <a:pt x="47595" y="20178"/>
                      </a:moveTo>
                      <a:cubicBezTo>
                        <a:pt x="41256" y="20503"/>
                        <a:pt x="36619" y="22806"/>
                        <a:pt x="33683" y="27087"/>
                      </a:cubicBezTo>
                      <a:cubicBezTo>
                        <a:pt x="30747" y="31368"/>
                        <a:pt x="29113" y="35674"/>
                        <a:pt x="28780" y="40005"/>
                      </a:cubicBezTo>
                      <a:lnTo>
                        <a:pt x="64809" y="40005"/>
                      </a:lnTo>
                      <a:cubicBezTo>
                        <a:pt x="64856" y="37427"/>
                        <a:pt x="64406" y="34616"/>
                        <a:pt x="63459" y="31571"/>
                      </a:cubicBezTo>
                      <a:cubicBezTo>
                        <a:pt x="62513" y="28526"/>
                        <a:pt x="60788" y="25893"/>
                        <a:pt x="58285" y="23671"/>
                      </a:cubicBezTo>
                      <a:cubicBezTo>
                        <a:pt x="55782" y="21450"/>
                        <a:pt x="52218" y="20285"/>
                        <a:pt x="47595" y="201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8" name="Freeform: Shape 227">
                  <a:extLst>
                    <a:ext uri="{FF2B5EF4-FFF2-40B4-BE49-F238E27FC236}">
                      <a16:creationId xmlns:a16="http://schemas.microsoft.com/office/drawing/2014/main" id="{8A575721-75F0-4416-A629-62072CBDEE6A}"/>
                    </a:ext>
                  </a:extLst>
                </p:cNvPr>
                <p:cNvSpPr/>
                <p:nvPr/>
              </p:nvSpPr>
              <p:spPr>
                <a:xfrm>
                  <a:off x="7046590" y="1570983"/>
                  <a:ext cx="30379" cy="97788"/>
                </a:xfrm>
                <a:custGeom>
                  <a:avLst/>
                  <a:gdLst/>
                  <a:ahLst/>
                  <a:cxnLst/>
                  <a:rect l="l" t="t" r="r" b="b"/>
                  <a:pathLst>
                    <a:path w="30379" h="97788">
                      <a:moveTo>
                        <a:pt x="0" y="0"/>
                      </a:moveTo>
                      <a:lnTo>
                        <a:pt x="30379" y="0"/>
                      </a:lnTo>
                      <a:lnTo>
                        <a:pt x="30379" y="97788"/>
                      </a:lnTo>
                      <a:lnTo>
                        <a:pt x="0" y="9778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2" name="Group 31">
                <a:extLst>
                  <a:ext uri="{FF2B5EF4-FFF2-40B4-BE49-F238E27FC236}">
                    <a16:creationId xmlns:a16="http://schemas.microsoft.com/office/drawing/2014/main" id="{96615F16-3BCC-4481-BF7E-97369BF0E8F0}"/>
                  </a:ext>
                </a:extLst>
              </p:cNvPr>
              <p:cNvGrpSpPr/>
              <p:nvPr/>
            </p:nvGrpSpPr>
            <p:grpSpPr>
              <a:xfrm>
                <a:off x="5900555" y="1908634"/>
                <a:ext cx="1134220" cy="813946"/>
                <a:chOff x="5900555" y="1908634"/>
                <a:chExt cx="1134220" cy="813946"/>
              </a:xfrm>
              <a:effectLst>
                <a:outerShdw blurRad="25400" dist="12700" dir="5400000" algn="t" rotWithShape="0">
                  <a:prstClr val="black">
                    <a:alpha val="10000"/>
                  </a:prstClr>
                </a:outerShdw>
              </a:effectLst>
            </p:grpSpPr>
            <p:sp>
              <p:nvSpPr>
                <p:cNvPr id="143" name="Freeform: Shape 142">
                  <a:extLst>
                    <a:ext uri="{FF2B5EF4-FFF2-40B4-BE49-F238E27FC236}">
                      <a16:creationId xmlns:a16="http://schemas.microsoft.com/office/drawing/2014/main" id="{E8424EC6-5549-4F49-BB42-D79003BF44F4}"/>
                    </a:ext>
                  </a:extLst>
                </p:cNvPr>
                <p:cNvSpPr/>
                <p:nvPr/>
              </p:nvSpPr>
              <p:spPr>
                <a:xfrm>
                  <a:off x="6080959" y="1908634"/>
                  <a:ext cx="87993" cy="99566"/>
                </a:xfrm>
                <a:custGeom>
                  <a:avLst/>
                  <a:gdLst/>
                  <a:ahLst/>
                  <a:cxnLst/>
                  <a:rect l="l" t="t" r="r" b="b"/>
                  <a:pathLst>
                    <a:path w="87993" h="99566">
                      <a:moveTo>
                        <a:pt x="44568" y="0"/>
                      </a:moveTo>
                      <a:cubicBezTo>
                        <a:pt x="53428" y="71"/>
                        <a:pt x="61097" y="2165"/>
                        <a:pt x="67577" y="6282"/>
                      </a:cubicBezTo>
                      <a:cubicBezTo>
                        <a:pt x="74057" y="10400"/>
                        <a:pt x="79068" y="16113"/>
                        <a:pt x="82610" y="23421"/>
                      </a:cubicBezTo>
                      <a:cubicBezTo>
                        <a:pt x="86152" y="30730"/>
                        <a:pt x="87946" y="39208"/>
                        <a:pt x="87993" y="48854"/>
                      </a:cubicBezTo>
                      <a:cubicBezTo>
                        <a:pt x="87896" y="59872"/>
                        <a:pt x="85853" y="69145"/>
                        <a:pt x="81864" y="76673"/>
                      </a:cubicBezTo>
                      <a:cubicBezTo>
                        <a:pt x="77874" y="84201"/>
                        <a:pt x="72519" y="89894"/>
                        <a:pt x="65799" y="93754"/>
                      </a:cubicBezTo>
                      <a:cubicBezTo>
                        <a:pt x="59078" y="97614"/>
                        <a:pt x="51572" y="99551"/>
                        <a:pt x="43282" y="99566"/>
                      </a:cubicBezTo>
                      <a:cubicBezTo>
                        <a:pt x="30286" y="99346"/>
                        <a:pt x="19875" y="94824"/>
                        <a:pt x="12047" y="86000"/>
                      </a:cubicBezTo>
                      <a:cubicBezTo>
                        <a:pt x="4220" y="77175"/>
                        <a:pt x="204" y="65365"/>
                        <a:pt x="0" y="50569"/>
                      </a:cubicBezTo>
                      <a:cubicBezTo>
                        <a:pt x="74" y="40317"/>
                        <a:pt x="2020" y="31416"/>
                        <a:pt x="5838" y="23866"/>
                      </a:cubicBezTo>
                      <a:cubicBezTo>
                        <a:pt x="9656" y="16316"/>
                        <a:pt x="14903" y="10466"/>
                        <a:pt x="21580" y="6314"/>
                      </a:cubicBezTo>
                      <a:cubicBezTo>
                        <a:pt x="28256" y="2163"/>
                        <a:pt x="35919" y="58"/>
                        <a:pt x="44568" y="0"/>
                      </a:cubicBezTo>
                      <a:close/>
                      <a:moveTo>
                        <a:pt x="44139" y="10126"/>
                      </a:moveTo>
                      <a:cubicBezTo>
                        <a:pt x="37232" y="10233"/>
                        <a:pt x="31482" y="12147"/>
                        <a:pt x="26889" y="15869"/>
                      </a:cubicBezTo>
                      <a:cubicBezTo>
                        <a:pt x="22295" y="19590"/>
                        <a:pt x="18853" y="24479"/>
                        <a:pt x="16562" y="30535"/>
                      </a:cubicBezTo>
                      <a:cubicBezTo>
                        <a:pt x="14271" y="36591"/>
                        <a:pt x="13125" y="43174"/>
                        <a:pt x="13126" y="50283"/>
                      </a:cubicBezTo>
                      <a:cubicBezTo>
                        <a:pt x="13142" y="57290"/>
                        <a:pt x="14349" y="63743"/>
                        <a:pt x="16747" y="69644"/>
                      </a:cubicBezTo>
                      <a:cubicBezTo>
                        <a:pt x="19145" y="75545"/>
                        <a:pt x="22638" y="80294"/>
                        <a:pt x="27227" y="83893"/>
                      </a:cubicBezTo>
                      <a:cubicBezTo>
                        <a:pt x="31817" y="87491"/>
                        <a:pt x="37406" y="89340"/>
                        <a:pt x="43996" y="89439"/>
                      </a:cubicBezTo>
                      <a:cubicBezTo>
                        <a:pt x="50586" y="89350"/>
                        <a:pt x="56176" y="87512"/>
                        <a:pt x="60765" y="83924"/>
                      </a:cubicBezTo>
                      <a:cubicBezTo>
                        <a:pt x="65354" y="80337"/>
                        <a:pt x="68848" y="75534"/>
                        <a:pt x="71246" y="69517"/>
                      </a:cubicBezTo>
                      <a:cubicBezTo>
                        <a:pt x="73643" y="63500"/>
                        <a:pt x="74850" y="56803"/>
                        <a:pt x="74866" y="49425"/>
                      </a:cubicBezTo>
                      <a:cubicBezTo>
                        <a:pt x="74871" y="42867"/>
                        <a:pt x="73750" y="36612"/>
                        <a:pt x="71505" y="30662"/>
                      </a:cubicBezTo>
                      <a:cubicBezTo>
                        <a:pt x="69260" y="24712"/>
                        <a:pt x="65863" y="19834"/>
                        <a:pt x="61316" y="16027"/>
                      </a:cubicBezTo>
                      <a:cubicBezTo>
                        <a:pt x="56768" y="12221"/>
                        <a:pt x="51042" y="10254"/>
                        <a:pt x="44139" y="101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4" name="Freeform: Shape 143">
                  <a:extLst>
                    <a:ext uri="{FF2B5EF4-FFF2-40B4-BE49-F238E27FC236}">
                      <a16:creationId xmlns:a16="http://schemas.microsoft.com/office/drawing/2014/main" id="{579BF561-9620-4BF2-9454-2D0DFEA3E1AE}"/>
                    </a:ext>
                  </a:extLst>
                </p:cNvPr>
                <p:cNvSpPr/>
                <p:nvPr/>
              </p:nvSpPr>
              <p:spPr>
                <a:xfrm>
                  <a:off x="6446623" y="1910348"/>
                  <a:ext cx="15556" cy="15556"/>
                </a:xfrm>
                <a:custGeom>
                  <a:avLst/>
                  <a:gdLst/>
                  <a:ahLst/>
                  <a:cxnLst/>
                  <a:rect l="l" t="t" r="r" b="b"/>
                  <a:pathLst>
                    <a:path w="15556" h="15556">
                      <a:moveTo>
                        <a:pt x="7849" y="0"/>
                      </a:moveTo>
                      <a:cubicBezTo>
                        <a:pt x="10169" y="51"/>
                        <a:pt x="12024" y="806"/>
                        <a:pt x="13415" y="2266"/>
                      </a:cubicBezTo>
                      <a:cubicBezTo>
                        <a:pt x="14807" y="3726"/>
                        <a:pt x="15520" y="5587"/>
                        <a:pt x="15556" y="7849"/>
                      </a:cubicBezTo>
                      <a:cubicBezTo>
                        <a:pt x="15535" y="10044"/>
                        <a:pt x="14828" y="11863"/>
                        <a:pt x="13433" y="13308"/>
                      </a:cubicBezTo>
                      <a:cubicBezTo>
                        <a:pt x="12039" y="14753"/>
                        <a:pt x="10082" y="15502"/>
                        <a:pt x="7564" y="15556"/>
                      </a:cubicBezTo>
                      <a:cubicBezTo>
                        <a:pt x="5251" y="15502"/>
                        <a:pt x="3420" y="14753"/>
                        <a:pt x="2070" y="13308"/>
                      </a:cubicBezTo>
                      <a:cubicBezTo>
                        <a:pt x="720" y="11863"/>
                        <a:pt x="30" y="10044"/>
                        <a:pt x="0" y="7849"/>
                      </a:cubicBezTo>
                      <a:cubicBezTo>
                        <a:pt x="33" y="5649"/>
                        <a:pt x="753" y="3806"/>
                        <a:pt x="2159" y="2319"/>
                      </a:cubicBezTo>
                      <a:cubicBezTo>
                        <a:pt x="3565" y="833"/>
                        <a:pt x="5462" y="60"/>
                        <a:pt x="78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5" name="Freeform: Shape 144">
                  <a:extLst>
                    <a:ext uri="{FF2B5EF4-FFF2-40B4-BE49-F238E27FC236}">
                      <a16:creationId xmlns:a16="http://schemas.microsoft.com/office/drawing/2014/main" id="{91CE4FE7-0A3A-4E05-B1E6-63D4DFE7CAEB}"/>
                    </a:ext>
                  </a:extLst>
                </p:cNvPr>
                <p:cNvSpPr/>
                <p:nvPr/>
              </p:nvSpPr>
              <p:spPr>
                <a:xfrm>
                  <a:off x="6656173" y="1910348"/>
                  <a:ext cx="15556" cy="15556"/>
                </a:xfrm>
                <a:custGeom>
                  <a:avLst/>
                  <a:gdLst/>
                  <a:ahLst/>
                  <a:cxnLst/>
                  <a:rect l="l" t="t" r="r" b="b"/>
                  <a:pathLst>
                    <a:path w="15556" h="15556">
                      <a:moveTo>
                        <a:pt x="7849" y="0"/>
                      </a:moveTo>
                      <a:cubicBezTo>
                        <a:pt x="10169" y="51"/>
                        <a:pt x="12024" y="806"/>
                        <a:pt x="13415" y="2266"/>
                      </a:cubicBezTo>
                      <a:cubicBezTo>
                        <a:pt x="14807" y="3726"/>
                        <a:pt x="15520" y="5587"/>
                        <a:pt x="15556" y="7849"/>
                      </a:cubicBezTo>
                      <a:cubicBezTo>
                        <a:pt x="15535" y="10044"/>
                        <a:pt x="14828" y="11863"/>
                        <a:pt x="13433" y="13308"/>
                      </a:cubicBezTo>
                      <a:cubicBezTo>
                        <a:pt x="12039" y="14753"/>
                        <a:pt x="10082" y="15502"/>
                        <a:pt x="7564" y="15556"/>
                      </a:cubicBezTo>
                      <a:cubicBezTo>
                        <a:pt x="5251" y="15502"/>
                        <a:pt x="3420" y="14753"/>
                        <a:pt x="2070" y="13308"/>
                      </a:cubicBezTo>
                      <a:cubicBezTo>
                        <a:pt x="720" y="11863"/>
                        <a:pt x="30" y="10044"/>
                        <a:pt x="0" y="7849"/>
                      </a:cubicBezTo>
                      <a:cubicBezTo>
                        <a:pt x="33" y="5649"/>
                        <a:pt x="753" y="3806"/>
                        <a:pt x="2159" y="2319"/>
                      </a:cubicBezTo>
                      <a:cubicBezTo>
                        <a:pt x="3565" y="833"/>
                        <a:pt x="5462" y="60"/>
                        <a:pt x="78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6" name="Freeform: Shape 145">
                  <a:extLst>
                    <a:ext uri="{FF2B5EF4-FFF2-40B4-BE49-F238E27FC236}">
                      <a16:creationId xmlns:a16="http://schemas.microsoft.com/office/drawing/2014/main" id="{371ED404-8281-486E-A9F5-F963AAACB71C}"/>
                    </a:ext>
                  </a:extLst>
                </p:cNvPr>
                <p:cNvSpPr/>
                <p:nvPr/>
              </p:nvSpPr>
              <p:spPr>
                <a:xfrm>
                  <a:off x="6602262" y="1920921"/>
                  <a:ext cx="40987" cy="87279"/>
                </a:xfrm>
                <a:custGeom>
                  <a:avLst/>
                  <a:gdLst/>
                  <a:ahLst/>
                  <a:cxnLst/>
                  <a:rect l="l" t="t" r="r" b="b"/>
                  <a:pathLst>
                    <a:path w="40987" h="87279">
                      <a:moveTo>
                        <a:pt x="22985" y="0"/>
                      </a:moveTo>
                      <a:lnTo>
                        <a:pt x="22985" y="16573"/>
                      </a:lnTo>
                      <a:lnTo>
                        <a:pt x="40987" y="16573"/>
                      </a:lnTo>
                      <a:lnTo>
                        <a:pt x="40987" y="26128"/>
                      </a:lnTo>
                      <a:lnTo>
                        <a:pt x="22985" y="26128"/>
                      </a:lnTo>
                      <a:lnTo>
                        <a:pt x="22985" y="63432"/>
                      </a:lnTo>
                      <a:cubicBezTo>
                        <a:pt x="22940" y="67743"/>
                        <a:pt x="23637" y="71054"/>
                        <a:pt x="25075" y="73365"/>
                      </a:cubicBezTo>
                      <a:cubicBezTo>
                        <a:pt x="26512" y="75676"/>
                        <a:pt x="28959" y="76843"/>
                        <a:pt x="32415" y="76867"/>
                      </a:cubicBezTo>
                      <a:cubicBezTo>
                        <a:pt x="34102" y="76867"/>
                        <a:pt x="35513" y="76795"/>
                        <a:pt x="36647" y="76652"/>
                      </a:cubicBezTo>
                      <a:cubicBezTo>
                        <a:pt x="37781" y="76509"/>
                        <a:pt x="38799" y="76295"/>
                        <a:pt x="39701" y="76009"/>
                      </a:cubicBezTo>
                      <a:lnTo>
                        <a:pt x="40273" y="85567"/>
                      </a:lnTo>
                      <a:cubicBezTo>
                        <a:pt x="39049" y="86013"/>
                        <a:pt x="37496" y="86405"/>
                        <a:pt x="35612" y="86744"/>
                      </a:cubicBezTo>
                      <a:cubicBezTo>
                        <a:pt x="33727" y="87083"/>
                        <a:pt x="31566" y="87261"/>
                        <a:pt x="29129" y="87279"/>
                      </a:cubicBezTo>
                      <a:cubicBezTo>
                        <a:pt x="26188" y="87264"/>
                        <a:pt x="23570" y="86794"/>
                        <a:pt x="21274" y="85870"/>
                      </a:cubicBezTo>
                      <a:cubicBezTo>
                        <a:pt x="18979" y="84946"/>
                        <a:pt x="17076" y="83657"/>
                        <a:pt x="15566" y="82001"/>
                      </a:cubicBezTo>
                      <a:cubicBezTo>
                        <a:pt x="13866" y="80068"/>
                        <a:pt x="12630" y="77585"/>
                        <a:pt x="11857" y="74552"/>
                      </a:cubicBezTo>
                      <a:cubicBezTo>
                        <a:pt x="11084" y="71518"/>
                        <a:pt x="10704" y="67980"/>
                        <a:pt x="10716" y="63938"/>
                      </a:cubicBezTo>
                      <a:lnTo>
                        <a:pt x="10716" y="26128"/>
                      </a:lnTo>
                      <a:lnTo>
                        <a:pt x="0" y="26128"/>
                      </a:lnTo>
                      <a:lnTo>
                        <a:pt x="0" y="16573"/>
                      </a:lnTo>
                      <a:lnTo>
                        <a:pt x="10716" y="16573"/>
                      </a:lnTo>
                      <a:lnTo>
                        <a:pt x="10716" y="3715"/>
                      </a:lnTo>
                      <a:lnTo>
                        <a:pt x="229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7" name="Freeform: Shape 146">
                  <a:extLst>
                    <a:ext uri="{FF2B5EF4-FFF2-40B4-BE49-F238E27FC236}">
                      <a16:creationId xmlns:a16="http://schemas.microsoft.com/office/drawing/2014/main" id="{F37161A5-6BEC-4813-8DD6-0C5830DF85F0}"/>
                    </a:ext>
                  </a:extLst>
                </p:cNvPr>
                <p:cNvSpPr/>
                <p:nvPr/>
              </p:nvSpPr>
              <p:spPr>
                <a:xfrm>
                  <a:off x="6180924" y="1936066"/>
                  <a:ext cx="34700" cy="70562"/>
                </a:xfrm>
                <a:custGeom>
                  <a:avLst/>
                  <a:gdLst/>
                  <a:ahLst/>
                  <a:cxnLst/>
                  <a:rect l="l" t="t" r="r" b="b"/>
                  <a:pathLst>
                    <a:path w="34700" h="70562">
                      <a:moveTo>
                        <a:pt x="31271" y="0"/>
                      </a:moveTo>
                      <a:cubicBezTo>
                        <a:pt x="31905" y="3"/>
                        <a:pt x="32495" y="32"/>
                        <a:pt x="33039" y="89"/>
                      </a:cubicBezTo>
                      <a:cubicBezTo>
                        <a:pt x="33584" y="145"/>
                        <a:pt x="34138" y="211"/>
                        <a:pt x="34700" y="285"/>
                      </a:cubicBezTo>
                      <a:lnTo>
                        <a:pt x="34700" y="12126"/>
                      </a:lnTo>
                      <a:cubicBezTo>
                        <a:pt x="34066" y="11989"/>
                        <a:pt x="33406" y="11906"/>
                        <a:pt x="32718" y="11876"/>
                      </a:cubicBezTo>
                      <a:cubicBezTo>
                        <a:pt x="32030" y="11846"/>
                        <a:pt x="31262" y="11835"/>
                        <a:pt x="30414" y="11841"/>
                      </a:cubicBezTo>
                      <a:cubicBezTo>
                        <a:pt x="25943" y="11918"/>
                        <a:pt x="22240" y="13406"/>
                        <a:pt x="19306" y="16305"/>
                      </a:cubicBezTo>
                      <a:cubicBezTo>
                        <a:pt x="16371" y="19205"/>
                        <a:pt x="14454" y="23050"/>
                        <a:pt x="13555" y="27843"/>
                      </a:cubicBezTo>
                      <a:cubicBezTo>
                        <a:pt x="13412" y="28712"/>
                        <a:pt x="13305" y="29652"/>
                        <a:pt x="13233" y="30664"/>
                      </a:cubicBezTo>
                      <a:cubicBezTo>
                        <a:pt x="13162" y="31676"/>
                        <a:pt x="13126" y="32688"/>
                        <a:pt x="13126" y="33700"/>
                      </a:cubicBezTo>
                      <a:lnTo>
                        <a:pt x="13126" y="70562"/>
                      </a:lnTo>
                      <a:lnTo>
                        <a:pt x="571" y="70562"/>
                      </a:lnTo>
                      <a:lnTo>
                        <a:pt x="571" y="22997"/>
                      </a:lnTo>
                      <a:cubicBezTo>
                        <a:pt x="574" y="18938"/>
                        <a:pt x="532" y="15129"/>
                        <a:pt x="446" y="11570"/>
                      </a:cubicBezTo>
                      <a:cubicBezTo>
                        <a:pt x="360" y="8011"/>
                        <a:pt x="211" y="4630"/>
                        <a:pt x="0" y="1428"/>
                      </a:cubicBezTo>
                      <a:lnTo>
                        <a:pt x="10986" y="1428"/>
                      </a:lnTo>
                      <a:lnTo>
                        <a:pt x="11557" y="15127"/>
                      </a:lnTo>
                      <a:lnTo>
                        <a:pt x="11985" y="15127"/>
                      </a:lnTo>
                      <a:cubicBezTo>
                        <a:pt x="13636" y="10437"/>
                        <a:pt x="16189" y="6756"/>
                        <a:pt x="19645" y="4084"/>
                      </a:cubicBezTo>
                      <a:cubicBezTo>
                        <a:pt x="23101" y="1412"/>
                        <a:pt x="26976" y="50"/>
                        <a:pt x="312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8" name="Freeform: Shape 147">
                  <a:extLst>
                    <a:ext uri="{FF2B5EF4-FFF2-40B4-BE49-F238E27FC236}">
                      <a16:creationId xmlns:a16="http://schemas.microsoft.com/office/drawing/2014/main" id="{31F755CF-DF90-4856-B096-3F70AF521B09}"/>
                    </a:ext>
                  </a:extLst>
                </p:cNvPr>
                <p:cNvSpPr/>
                <p:nvPr/>
              </p:nvSpPr>
              <p:spPr>
                <a:xfrm>
                  <a:off x="6224119" y="1936066"/>
                  <a:ext cx="64705" cy="100425"/>
                </a:xfrm>
                <a:custGeom>
                  <a:avLst/>
                  <a:gdLst/>
                  <a:ahLst/>
                  <a:cxnLst/>
                  <a:rect l="l" t="t" r="r" b="b"/>
                  <a:pathLst>
                    <a:path w="64705" h="100425">
                      <a:moveTo>
                        <a:pt x="31281" y="0"/>
                      </a:moveTo>
                      <a:cubicBezTo>
                        <a:pt x="37237" y="136"/>
                        <a:pt x="41942" y="1396"/>
                        <a:pt x="45396" y="3780"/>
                      </a:cubicBezTo>
                      <a:cubicBezTo>
                        <a:pt x="48850" y="6163"/>
                        <a:pt x="51339" y="8850"/>
                        <a:pt x="52862" y="11841"/>
                      </a:cubicBezTo>
                      <a:lnTo>
                        <a:pt x="53148" y="11841"/>
                      </a:lnTo>
                      <a:lnTo>
                        <a:pt x="53576" y="1428"/>
                      </a:lnTo>
                      <a:lnTo>
                        <a:pt x="64705" y="1428"/>
                      </a:lnTo>
                      <a:cubicBezTo>
                        <a:pt x="64494" y="3822"/>
                        <a:pt x="64345" y="6536"/>
                        <a:pt x="64258" y="9571"/>
                      </a:cubicBezTo>
                      <a:cubicBezTo>
                        <a:pt x="64172" y="12605"/>
                        <a:pt x="64130" y="16173"/>
                        <a:pt x="64133" y="20274"/>
                      </a:cubicBezTo>
                      <a:lnTo>
                        <a:pt x="64133" y="60436"/>
                      </a:lnTo>
                      <a:cubicBezTo>
                        <a:pt x="64133" y="68369"/>
                        <a:pt x="63313" y="74885"/>
                        <a:pt x="61672" y="79985"/>
                      </a:cubicBezTo>
                      <a:cubicBezTo>
                        <a:pt x="60032" y="85085"/>
                        <a:pt x="57571" y="89141"/>
                        <a:pt x="54289" y="92151"/>
                      </a:cubicBezTo>
                      <a:cubicBezTo>
                        <a:pt x="50781" y="95179"/>
                        <a:pt x="46797" y="97324"/>
                        <a:pt x="42340" y="98587"/>
                      </a:cubicBezTo>
                      <a:cubicBezTo>
                        <a:pt x="37883" y="99850"/>
                        <a:pt x="33434" y="100462"/>
                        <a:pt x="28994" y="100423"/>
                      </a:cubicBezTo>
                      <a:cubicBezTo>
                        <a:pt x="24756" y="100417"/>
                        <a:pt x="20582" y="99930"/>
                        <a:pt x="16471" y="98961"/>
                      </a:cubicBezTo>
                      <a:cubicBezTo>
                        <a:pt x="12360" y="97993"/>
                        <a:pt x="8867" y="96578"/>
                        <a:pt x="5993" y="94718"/>
                      </a:cubicBezTo>
                      <a:lnTo>
                        <a:pt x="9132" y="85005"/>
                      </a:lnTo>
                      <a:cubicBezTo>
                        <a:pt x="11439" y="86552"/>
                        <a:pt x="14320" y="87857"/>
                        <a:pt x="17774" y="88920"/>
                      </a:cubicBezTo>
                      <a:cubicBezTo>
                        <a:pt x="21227" y="89984"/>
                        <a:pt x="25110" y="90538"/>
                        <a:pt x="29422" y="90582"/>
                      </a:cubicBezTo>
                      <a:cubicBezTo>
                        <a:pt x="35980" y="90669"/>
                        <a:pt x="41304" y="88816"/>
                        <a:pt x="45396" y="85025"/>
                      </a:cubicBezTo>
                      <a:cubicBezTo>
                        <a:pt x="49488" y="81233"/>
                        <a:pt x="51596" y="74986"/>
                        <a:pt x="51721" y="66283"/>
                      </a:cubicBezTo>
                      <a:lnTo>
                        <a:pt x="51721" y="58721"/>
                      </a:lnTo>
                      <a:lnTo>
                        <a:pt x="51435" y="58721"/>
                      </a:lnTo>
                      <a:cubicBezTo>
                        <a:pt x="49562" y="62012"/>
                        <a:pt x="46769" y="64740"/>
                        <a:pt x="43055" y="66907"/>
                      </a:cubicBezTo>
                      <a:cubicBezTo>
                        <a:pt x="39342" y="69073"/>
                        <a:pt x="34798" y="70196"/>
                        <a:pt x="29422" y="70276"/>
                      </a:cubicBezTo>
                      <a:cubicBezTo>
                        <a:pt x="20693" y="70069"/>
                        <a:pt x="13645" y="66845"/>
                        <a:pt x="8279" y="60604"/>
                      </a:cubicBezTo>
                      <a:cubicBezTo>
                        <a:pt x="2914" y="54363"/>
                        <a:pt x="154" y="46351"/>
                        <a:pt x="0" y="36567"/>
                      </a:cubicBezTo>
                      <a:cubicBezTo>
                        <a:pt x="90" y="28737"/>
                        <a:pt x="1607" y="22104"/>
                        <a:pt x="4553" y="16669"/>
                      </a:cubicBezTo>
                      <a:cubicBezTo>
                        <a:pt x="7497" y="11234"/>
                        <a:pt x="11332" y="7102"/>
                        <a:pt x="16056" y="4271"/>
                      </a:cubicBezTo>
                      <a:cubicBezTo>
                        <a:pt x="20780" y="1441"/>
                        <a:pt x="25855" y="17"/>
                        <a:pt x="31281" y="0"/>
                      </a:cubicBezTo>
                      <a:close/>
                      <a:moveTo>
                        <a:pt x="33282" y="9697"/>
                      </a:moveTo>
                      <a:cubicBezTo>
                        <a:pt x="27171" y="9787"/>
                        <a:pt x="22240" y="12145"/>
                        <a:pt x="18488" y="16772"/>
                      </a:cubicBezTo>
                      <a:cubicBezTo>
                        <a:pt x="14735" y="21399"/>
                        <a:pt x="12806" y="27760"/>
                        <a:pt x="12698" y="35853"/>
                      </a:cubicBezTo>
                      <a:cubicBezTo>
                        <a:pt x="12710" y="42829"/>
                        <a:pt x="14438" y="48671"/>
                        <a:pt x="17880" y="53379"/>
                      </a:cubicBezTo>
                      <a:cubicBezTo>
                        <a:pt x="21323" y="58086"/>
                        <a:pt x="26409" y="60534"/>
                        <a:pt x="33139" y="60722"/>
                      </a:cubicBezTo>
                      <a:cubicBezTo>
                        <a:pt x="37144" y="60686"/>
                        <a:pt x="40712" y="59542"/>
                        <a:pt x="43842" y="57291"/>
                      </a:cubicBezTo>
                      <a:cubicBezTo>
                        <a:pt x="46971" y="55040"/>
                        <a:pt x="49217" y="51896"/>
                        <a:pt x="50578" y="47858"/>
                      </a:cubicBezTo>
                      <a:cubicBezTo>
                        <a:pt x="50932" y="46775"/>
                        <a:pt x="51188" y="45655"/>
                        <a:pt x="51346" y="44500"/>
                      </a:cubicBezTo>
                      <a:cubicBezTo>
                        <a:pt x="51504" y="43344"/>
                        <a:pt x="51581" y="42225"/>
                        <a:pt x="51578" y="41141"/>
                      </a:cubicBezTo>
                      <a:lnTo>
                        <a:pt x="51578" y="28706"/>
                      </a:lnTo>
                      <a:cubicBezTo>
                        <a:pt x="51584" y="27634"/>
                        <a:pt x="51537" y="26634"/>
                        <a:pt x="51435" y="25705"/>
                      </a:cubicBezTo>
                      <a:cubicBezTo>
                        <a:pt x="51334" y="24776"/>
                        <a:pt x="51143" y="23918"/>
                        <a:pt x="50864" y="23132"/>
                      </a:cubicBezTo>
                      <a:cubicBezTo>
                        <a:pt x="49711" y="19321"/>
                        <a:pt x="47656" y="16153"/>
                        <a:pt x="44699" y="13628"/>
                      </a:cubicBezTo>
                      <a:cubicBezTo>
                        <a:pt x="41742" y="11103"/>
                        <a:pt x="37936" y="9793"/>
                        <a:pt x="33282" y="96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9" name="Freeform: Shape 148">
                  <a:extLst>
                    <a:ext uri="{FF2B5EF4-FFF2-40B4-BE49-F238E27FC236}">
                      <a16:creationId xmlns:a16="http://schemas.microsoft.com/office/drawing/2014/main" id="{9115DF13-9E6F-4CFE-B8B6-41E8400D4B19}"/>
                    </a:ext>
                  </a:extLst>
                </p:cNvPr>
                <p:cNvSpPr/>
                <p:nvPr/>
              </p:nvSpPr>
              <p:spPr>
                <a:xfrm>
                  <a:off x="6299891" y="1936066"/>
                  <a:ext cx="54989" cy="72134"/>
                </a:xfrm>
                <a:custGeom>
                  <a:avLst/>
                  <a:gdLst/>
                  <a:ahLst/>
                  <a:cxnLst/>
                  <a:rect l="l" t="t" r="r" b="b"/>
                  <a:pathLst>
                    <a:path w="54989" h="72134">
                      <a:moveTo>
                        <a:pt x="27709" y="0"/>
                      </a:moveTo>
                      <a:cubicBezTo>
                        <a:pt x="34690" y="93"/>
                        <a:pt x="40093" y="1508"/>
                        <a:pt x="43919" y="4246"/>
                      </a:cubicBezTo>
                      <a:cubicBezTo>
                        <a:pt x="47746" y="6984"/>
                        <a:pt x="50397" y="10484"/>
                        <a:pt x="51874" y="14746"/>
                      </a:cubicBezTo>
                      <a:cubicBezTo>
                        <a:pt x="53351" y="19009"/>
                        <a:pt x="54056" y="23474"/>
                        <a:pt x="53989" y="28143"/>
                      </a:cubicBezTo>
                      <a:lnTo>
                        <a:pt x="53989" y="53989"/>
                      </a:lnTo>
                      <a:cubicBezTo>
                        <a:pt x="53986" y="57010"/>
                        <a:pt x="54063" y="59933"/>
                        <a:pt x="54221" y="62758"/>
                      </a:cubicBezTo>
                      <a:cubicBezTo>
                        <a:pt x="54379" y="65582"/>
                        <a:pt x="54635" y="68184"/>
                        <a:pt x="54989" y="70562"/>
                      </a:cubicBezTo>
                      <a:lnTo>
                        <a:pt x="43717" y="70562"/>
                      </a:lnTo>
                      <a:lnTo>
                        <a:pt x="42718" y="61864"/>
                      </a:lnTo>
                      <a:lnTo>
                        <a:pt x="42290" y="61864"/>
                      </a:lnTo>
                      <a:cubicBezTo>
                        <a:pt x="40337" y="64664"/>
                        <a:pt x="37561" y="67053"/>
                        <a:pt x="33963" y="69032"/>
                      </a:cubicBezTo>
                      <a:cubicBezTo>
                        <a:pt x="30366" y="71011"/>
                        <a:pt x="26089" y="72045"/>
                        <a:pt x="21133" y="72134"/>
                      </a:cubicBezTo>
                      <a:cubicBezTo>
                        <a:pt x="14127" y="71932"/>
                        <a:pt x="8855" y="69875"/>
                        <a:pt x="5316" y="65962"/>
                      </a:cubicBezTo>
                      <a:cubicBezTo>
                        <a:pt x="1778" y="62050"/>
                        <a:pt x="5" y="57491"/>
                        <a:pt x="0" y="52285"/>
                      </a:cubicBezTo>
                      <a:cubicBezTo>
                        <a:pt x="61" y="43887"/>
                        <a:pt x="3649" y="37493"/>
                        <a:pt x="10763" y="33104"/>
                      </a:cubicBezTo>
                      <a:cubicBezTo>
                        <a:pt x="17877" y="28714"/>
                        <a:pt x="28148" y="26538"/>
                        <a:pt x="41576" y="26574"/>
                      </a:cubicBezTo>
                      <a:lnTo>
                        <a:pt x="41576" y="25144"/>
                      </a:lnTo>
                      <a:cubicBezTo>
                        <a:pt x="41644" y="23190"/>
                        <a:pt x="41334" y="20981"/>
                        <a:pt x="40644" y="18518"/>
                      </a:cubicBezTo>
                      <a:cubicBezTo>
                        <a:pt x="39955" y="16055"/>
                        <a:pt x="38480" y="13909"/>
                        <a:pt x="36218" y="12082"/>
                      </a:cubicBezTo>
                      <a:cubicBezTo>
                        <a:pt x="33956" y="10254"/>
                        <a:pt x="30500" y="9317"/>
                        <a:pt x="25850" y="9269"/>
                      </a:cubicBezTo>
                      <a:cubicBezTo>
                        <a:pt x="22520" y="9278"/>
                        <a:pt x="19280" y="9725"/>
                        <a:pt x="16130" y="10610"/>
                      </a:cubicBezTo>
                      <a:cubicBezTo>
                        <a:pt x="12980" y="11494"/>
                        <a:pt x="10171" y="12764"/>
                        <a:pt x="7704" y="14418"/>
                      </a:cubicBezTo>
                      <a:lnTo>
                        <a:pt x="4851" y="5989"/>
                      </a:lnTo>
                      <a:cubicBezTo>
                        <a:pt x="7755" y="4180"/>
                        <a:pt x="11188" y="2736"/>
                        <a:pt x="15150" y="1657"/>
                      </a:cubicBezTo>
                      <a:cubicBezTo>
                        <a:pt x="19111" y="579"/>
                        <a:pt x="23298" y="26"/>
                        <a:pt x="27709" y="0"/>
                      </a:cubicBezTo>
                      <a:close/>
                      <a:moveTo>
                        <a:pt x="41862" y="35272"/>
                      </a:moveTo>
                      <a:cubicBezTo>
                        <a:pt x="37180" y="35126"/>
                        <a:pt x="32614" y="35435"/>
                        <a:pt x="28164" y="36199"/>
                      </a:cubicBezTo>
                      <a:cubicBezTo>
                        <a:pt x="23715" y="36963"/>
                        <a:pt x="20028" y="38490"/>
                        <a:pt x="17103" y="40779"/>
                      </a:cubicBezTo>
                      <a:cubicBezTo>
                        <a:pt x="14179" y="43068"/>
                        <a:pt x="12663" y="46427"/>
                        <a:pt x="12555" y="50856"/>
                      </a:cubicBezTo>
                      <a:cubicBezTo>
                        <a:pt x="12650" y="54984"/>
                        <a:pt x="13818" y="58022"/>
                        <a:pt x="16058" y="59970"/>
                      </a:cubicBezTo>
                      <a:cubicBezTo>
                        <a:pt x="18297" y="61918"/>
                        <a:pt x="21037" y="62883"/>
                        <a:pt x="24278" y="62865"/>
                      </a:cubicBezTo>
                      <a:cubicBezTo>
                        <a:pt x="28865" y="62749"/>
                        <a:pt x="32593" y="61551"/>
                        <a:pt x="35465" y="59273"/>
                      </a:cubicBezTo>
                      <a:cubicBezTo>
                        <a:pt x="38336" y="56994"/>
                        <a:pt x="40278" y="54331"/>
                        <a:pt x="41290" y="51284"/>
                      </a:cubicBezTo>
                      <a:cubicBezTo>
                        <a:pt x="41502" y="50564"/>
                        <a:pt x="41651" y="49861"/>
                        <a:pt x="41737" y="49175"/>
                      </a:cubicBezTo>
                      <a:cubicBezTo>
                        <a:pt x="41823" y="48489"/>
                        <a:pt x="41865" y="47855"/>
                        <a:pt x="41862" y="47274"/>
                      </a:cubicBezTo>
                      <a:lnTo>
                        <a:pt x="41862" y="352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0" name="Freeform: Shape 149">
                  <a:extLst>
                    <a:ext uri="{FF2B5EF4-FFF2-40B4-BE49-F238E27FC236}">
                      <a16:creationId xmlns:a16="http://schemas.microsoft.com/office/drawing/2014/main" id="{19ADCF03-4FD8-470C-9742-49E7DECC9B46}"/>
                    </a:ext>
                  </a:extLst>
                </p:cNvPr>
                <p:cNvSpPr/>
                <p:nvPr/>
              </p:nvSpPr>
              <p:spPr>
                <a:xfrm>
                  <a:off x="6371424" y="1936061"/>
                  <a:ext cx="59418" cy="70567"/>
                </a:xfrm>
                <a:custGeom>
                  <a:avLst/>
                  <a:gdLst/>
                  <a:ahLst/>
                  <a:cxnLst/>
                  <a:rect l="l" t="t" r="r" b="b"/>
                  <a:pathLst>
                    <a:path w="59418" h="70567">
                      <a:moveTo>
                        <a:pt x="34998" y="5"/>
                      </a:moveTo>
                      <a:cubicBezTo>
                        <a:pt x="38314" y="-71"/>
                        <a:pt x="41844" y="715"/>
                        <a:pt x="45586" y="2362"/>
                      </a:cubicBezTo>
                      <a:cubicBezTo>
                        <a:pt x="49327" y="4009"/>
                        <a:pt x="52537" y="6974"/>
                        <a:pt x="55215" y="11256"/>
                      </a:cubicBezTo>
                      <a:cubicBezTo>
                        <a:pt x="57893" y="15537"/>
                        <a:pt x="59294" y="21592"/>
                        <a:pt x="59418" y="29419"/>
                      </a:cubicBezTo>
                      <a:lnTo>
                        <a:pt x="59418" y="70567"/>
                      </a:lnTo>
                      <a:lnTo>
                        <a:pt x="46863" y="70567"/>
                      </a:lnTo>
                      <a:lnTo>
                        <a:pt x="46863" y="30705"/>
                      </a:lnTo>
                      <a:cubicBezTo>
                        <a:pt x="46937" y="24978"/>
                        <a:pt x="45752" y="20180"/>
                        <a:pt x="43307" y="16310"/>
                      </a:cubicBezTo>
                      <a:cubicBezTo>
                        <a:pt x="40862" y="12441"/>
                        <a:pt x="36710" y="10429"/>
                        <a:pt x="30852" y="10274"/>
                      </a:cubicBezTo>
                      <a:cubicBezTo>
                        <a:pt x="26727" y="10372"/>
                        <a:pt x="23183" y="11640"/>
                        <a:pt x="20220" y="14078"/>
                      </a:cubicBezTo>
                      <a:cubicBezTo>
                        <a:pt x="17257" y="16516"/>
                        <a:pt x="15178" y="19534"/>
                        <a:pt x="13984" y="23133"/>
                      </a:cubicBezTo>
                      <a:cubicBezTo>
                        <a:pt x="13698" y="23930"/>
                        <a:pt x="13484" y="24835"/>
                        <a:pt x="13341" y="25847"/>
                      </a:cubicBezTo>
                      <a:cubicBezTo>
                        <a:pt x="13198" y="26859"/>
                        <a:pt x="13126" y="27907"/>
                        <a:pt x="13126" y="28991"/>
                      </a:cubicBezTo>
                      <a:lnTo>
                        <a:pt x="13126" y="70567"/>
                      </a:lnTo>
                      <a:lnTo>
                        <a:pt x="571" y="70567"/>
                      </a:lnTo>
                      <a:lnTo>
                        <a:pt x="571" y="20145"/>
                      </a:lnTo>
                      <a:cubicBezTo>
                        <a:pt x="574" y="16536"/>
                        <a:pt x="532" y="13221"/>
                        <a:pt x="446" y="10200"/>
                      </a:cubicBezTo>
                      <a:cubicBezTo>
                        <a:pt x="360" y="7180"/>
                        <a:pt x="211" y="4258"/>
                        <a:pt x="0" y="1433"/>
                      </a:cubicBezTo>
                      <a:lnTo>
                        <a:pt x="11129" y="1433"/>
                      </a:lnTo>
                      <a:lnTo>
                        <a:pt x="11842" y="12846"/>
                      </a:lnTo>
                      <a:lnTo>
                        <a:pt x="12128" y="12846"/>
                      </a:lnTo>
                      <a:cubicBezTo>
                        <a:pt x="13866" y="9501"/>
                        <a:pt x="16677" y="6558"/>
                        <a:pt x="20560" y="4017"/>
                      </a:cubicBezTo>
                      <a:cubicBezTo>
                        <a:pt x="24443" y="1476"/>
                        <a:pt x="29256" y="138"/>
                        <a:pt x="34998" y="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1" name="Freeform: Shape 150">
                  <a:extLst>
                    <a:ext uri="{FF2B5EF4-FFF2-40B4-BE49-F238E27FC236}">
                      <a16:creationId xmlns:a16="http://schemas.microsoft.com/office/drawing/2014/main" id="{45416300-3BBC-45EC-91CF-331A19144629}"/>
                    </a:ext>
                  </a:extLst>
                </p:cNvPr>
                <p:cNvSpPr/>
                <p:nvPr/>
              </p:nvSpPr>
              <p:spPr>
                <a:xfrm>
                  <a:off x="6538016" y="1936066"/>
                  <a:ext cx="54989" cy="72134"/>
                </a:xfrm>
                <a:custGeom>
                  <a:avLst/>
                  <a:gdLst/>
                  <a:ahLst/>
                  <a:cxnLst/>
                  <a:rect l="l" t="t" r="r" b="b"/>
                  <a:pathLst>
                    <a:path w="54989" h="72134">
                      <a:moveTo>
                        <a:pt x="27709" y="0"/>
                      </a:moveTo>
                      <a:cubicBezTo>
                        <a:pt x="34690" y="93"/>
                        <a:pt x="40093" y="1508"/>
                        <a:pt x="43919" y="4246"/>
                      </a:cubicBezTo>
                      <a:cubicBezTo>
                        <a:pt x="47746" y="6984"/>
                        <a:pt x="50397" y="10484"/>
                        <a:pt x="51874" y="14746"/>
                      </a:cubicBezTo>
                      <a:cubicBezTo>
                        <a:pt x="53351" y="19009"/>
                        <a:pt x="54056" y="23474"/>
                        <a:pt x="53989" y="28143"/>
                      </a:cubicBezTo>
                      <a:lnTo>
                        <a:pt x="53989" y="53989"/>
                      </a:lnTo>
                      <a:cubicBezTo>
                        <a:pt x="53986" y="57010"/>
                        <a:pt x="54063" y="59933"/>
                        <a:pt x="54221" y="62758"/>
                      </a:cubicBezTo>
                      <a:cubicBezTo>
                        <a:pt x="54379" y="65582"/>
                        <a:pt x="54635" y="68184"/>
                        <a:pt x="54989" y="70562"/>
                      </a:cubicBezTo>
                      <a:lnTo>
                        <a:pt x="43717" y="70562"/>
                      </a:lnTo>
                      <a:lnTo>
                        <a:pt x="42718" y="61864"/>
                      </a:lnTo>
                      <a:lnTo>
                        <a:pt x="42290" y="61864"/>
                      </a:lnTo>
                      <a:cubicBezTo>
                        <a:pt x="40337" y="64664"/>
                        <a:pt x="37561" y="67053"/>
                        <a:pt x="33963" y="69032"/>
                      </a:cubicBezTo>
                      <a:cubicBezTo>
                        <a:pt x="30366" y="71011"/>
                        <a:pt x="26089" y="72045"/>
                        <a:pt x="21133" y="72134"/>
                      </a:cubicBezTo>
                      <a:cubicBezTo>
                        <a:pt x="14127" y="71932"/>
                        <a:pt x="8855" y="69875"/>
                        <a:pt x="5316" y="65962"/>
                      </a:cubicBezTo>
                      <a:cubicBezTo>
                        <a:pt x="1778" y="62050"/>
                        <a:pt x="5" y="57491"/>
                        <a:pt x="0" y="52285"/>
                      </a:cubicBezTo>
                      <a:cubicBezTo>
                        <a:pt x="61" y="43887"/>
                        <a:pt x="3649" y="37493"/>
                        <a:pt x="10763" y="33104"/>
                      </a:cubicBezTo>
                      <a:cubicBezTo>
                        <a:pt x="17877" y="28714"/>
                        <a:pt x="28148" y="26538"/>
                        <a:pt x="41576" y="26574"/>
                      </a:cubicBezTo>
                      <a:lnTo>
                        <a:pt x="41576" y="25144"/>
                      </a:lnTo>
                      <a:cubicBezTo>
                        <a:pt x="41644" y="23190"/>
                        <a:pt x="41334" y="20981"/>
                        <a:pt x="40644" y="18518"/>
                      </a:cubicBezTo>
                      <a:cubicBezTo>
                        <a:pt x="39955" y="16055"/>
                        <a:pt x="38480" y="13909"/>
                        <a:pt x="36218" y="12082"/>
                      </a:cubicBezTo>
                      <a:cubicBezTo>
                        <a:pt x="33956" y="10254"/>
                        <a:pt x="30500" y="9317"/>
                        <a:pt x="25850" y="9269"/>
                      </a:cubicBezTo>
                      <a:cubicBezTo>
                        <a:pt x="22520" y="9278"/>
                        <a:pt x="19280" y="9725"/>
                        <a:pt x="16130" y="10610"/>
                      </a:cubicBezTo>
                      <a:cubicBezTo>
                        <a:pt x="12980" y="11494"/>
                        <a:pt x="10171" y="12764"/>
                        <a:pt x="7704" y="14418"/>
                      </a:cubicBezTo>
                      <a:lnTo>
                        <a:pt x="4851" y="5989"/>
                      </a:lnTo>
                      <a:cubicBezTo>
                        <a:pt x="7755" y="4180"/>
                        <a:pt x="11188" y="2736"/>
                        <a:pt x="15150" y="1657"/>
                      </a:cubicBezTo>
                      <a:cubicBezTo>
                        <a:pt x="19111" y="579"/>
                        <a:pt x="23298" y="26"/>
                        <a:pt x="27709" y="0"/>
                      </a:cubicBezTo>
                      <a:close/>
                      <a:moveTo>
                        <a:pt x="41862" y="35272"/>
                      </a:moveTo>
                      <a:cubicBezTo>
                        <a:pt x="37180" y="35126"/>
                        <a:pt x="32614" y="35435"/>
                        <a:pt x="28164" y="36199"/>
                      </a:cubicBezTo>
                      <a:cubicBezTo>
                        <a:pt x="23715" y="36963"/>
                        <a:pt x="20028" y="38490"/>
                        <a:pt x="17103" y="40779"/>
                      </a:cubicBezTo>
                      <a:cubicBezTo>
                        <a:pt x="14179" y="43068"/>
                        <a:pt x="12663" y="46427"/>
                        <a:pt x="12555" y="50856"/>
                      </a:cubicBezTo>
                      <a:cubicBezTo>
                        <a:pt x="12650" y="54984"/>
                        <a:pt x="13818" y="58022"/>
                        <a:pt x="16057" y="59970"/>
                      </a:cubicBezTo>
                      <a:cubicBezTo>
                        <a:pt x="18297" y="61918"/>
                        <a:pt x="21037" y="62883"/>
                        <a:pt x="24278" y="62865"/>
                      </a:cubicBezTo>
                      <a:cubicBezTo>
                        <a:pt x="28865" y="62749"/>
                        <a:pt x="32593" y="61551"/>
                        <a:pt x="35465" y="59273"/>
                      </a:cubicBezTo>
                      <a:cubicBezTo>
                        <a:pt x="38336" y="56994"/>
                        <a:pt x="40278" y="54331"/>
                        <a:pt x="41290" y="51284"/>
                      </a:cubicBezTo>
                      <a:cubicBezTo>
                        <a:pt x="41502" y="50564"/>
                        <a:pt x="41651" y="49861"/>
                        <a:pt x="41737" y="49175"/>
                      </a:cubicBezTo>
                      <a:cubicBezTo>
                        <a:pt x="41823" y="48489"/>
                        <a:pt x="41865" y="47855"/>
                        <a:pt x="41862" y="47274"/>
                      </a:cubicBezTo>
                      <a:lnTo>
                        <a:pt x="41862" y="352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2" name="Freeform: Shape 151">
                  <a:extLst>
                    <a:ext uri="{FF2B5EF4-FFF2-40B4-BE49-F238E27FC236}">
                      <a16:creationId xmlns:a16="http://schemas.microsoft.com/office/drawing/2014/main" id="{10A5CC15-DC5A-4BC6-9C54-12370D055E0E}"/>
                    </a:ext>
                  </a:extLst>
                </p:cNvPr>
                <p:cNvSpPr/>
                <p:nvPr/>
              </p:nvSpPr>
              <p:spPr>
                <a:xfrm>
                  <a:off x="6690844" y="1936066"/>
                  <a:ext cx="67562" cy="72135"/>
                </a:xfrm>
                <a:custGeom>
                  <a:avLst/>
                  <a:gdLst/>
                  <a:ahLst/>
                  <a:cxnLst/>
                  <a:rect l="l" t="t" r="r" b="b"/>
                  <a:pathLst>
                    <a:path w="67562" h="72135">
                      <a:moveTo>
                        <a:pt x="34282" y="0"/>
                      </a:moveTo>
                      <a:cubicBezTo>
                        <a:pt x="44361" y="163"/>
                        <a:pt x="52391" y="3440"/>
                        <a:pt x="58373" y="9833"/>
                      </a:cubicBezTo>
                      <a:cubicBezTo>
                        <a:pt x="64354" y="16226"/>
                        <a:pt x="67418" y="24756"/>
                        <a:pt x="67562" y="35424"/>
                      </a:cubicBezTo>
                      <a:cubicBezTo>
                        <a:pt x="67444" y="43931"/>
                        <a:pt x="65698" y="50893"/>
                        <a:pt x="62322" y="56311"/>
                      </a:cubicBezTo>
                      <a:cubicBezTo>
                        <a:pt x="58947" y="61729"/>
                        <a:pt x="54650" y="65726"/>
                        <a:pt x="49432" y="68301"/>
                      </a:cubicBezTo>
                      <a:cubicBezTo>
                        <a:pt x="44214" y="70877"/>
                        <a:pt x="38783" y="72154"/>
                        <a:pt x="33138" y="72134"/>
                      </a:cubicBezTo>
                      <a:cubicBezTo>
                        <a:pt x="23628" y="72019"/>
                        <a:pt x="15782" y="68824"/>
                        <a:pt x="9601" y="62551"/>
                      </a:cubicBezTo>
                      <a:cubicBezTo>
                        <a:pt x="3420" y="56277"/>
                        <a:pt x="220" y="47616"/>
                        <a:pt x="0" y="36567"/>
                      </a:cubicBezTo>
                      <a:cubicBezTo>
                        <a:pt x="72" y="28871"/>
                        <a:pt x="1626" y="22302"/>
                        <a:pt x="4664" y="16860"/>
                      </a:cubicBezTo>
                      <a:cubicBezTo>
                        <a:pt x="7701" y="11417"/>
                        <a:pt x="11795" y="7253"/>
                        <a:pt x="16945" y="4367"/>
                      </a:cubicBezTo>
                      <a:cubicBezTo>
                        <a:pt x="22095" y="1481"/>
                        <a:pt x="27874" y="25"/>
                        <a:pt x="34282" y="0"/>
                      </a:cubicBezTo>
                      <a:close/>
                      <a:moveTo>
                        <a:pt x="33996" y="9412"/>
                      </a:moveTo>
                      <a:cubicBezTo>
                        <a:pt x="29100" y="9501"/>
                        <a:pt x="25091" y="10847"/>
                        <a:pt x="21968" y="13451"/>
                      </a:cubicBezTo>
                      <a:cubicBezTo>
                        <a:pt x="18845" y="16054"/>
                        <a:pt x="16541" y="19380"/>
                        <a:pt x="15054" y="23429"/>
                      </a:cubicBezTo>
                      <a:cubicBezTo>
                        <a:pt x="13567" y="27477"/>
                        <a:pt x="12830" y="31714"/>
                        <a:pt x="12841" y="36138"/>
                      </a:cubicBezTo>
                      <a:cubicBezTo>
                        <a:pt x="12943" y="43874"/>
                        <a:pt x="14884" y="50198"/>
                        <a:pt x="18666" y="55111"/>
                      </a:cubicBezTo>
                      <a:cubicBezTo>
                        <a:pt x="22448" y="60024"/>
                        <a:pt x="27462" y="62561"/>
                        <a:pt x="33710" y="62722"/>
                      </a:cubicBezTo>
                      <a:cubicBezTo>
                        <a:pt x="39838" y="62576"/>
                        <a:pt x="44841" y="60045"/>
                        <a:pt x="48718" y="55129"/>
                      </a:cubicBezTo>
                      <a:cubicBezTo>
                        <a:pt x="52595" y="50213"/>
                        <a:pt x="54596" y="43788"/>
                        <a:pt x="54721" y="35852"/>
                      </a:cubicBezTo>
                      <a:cubicBezTo>
                        <a:pt x="54741" y="31836"/>
                        <a:pt x="54051" y="27815"/>
                        <a:pt x="52652" y="23789"/>
                      </a:cubicBezTo>
                      <a:cubicBezTo>
                        <a:pt x="51252" y="19762"/>
                        <a:pt x="49027" y="16387"/>
                        <a:pt x="45976" y="13662"/>
                      </a:cubicBezTo>
                      <a:cubicBezTo>
                        <a:pt x="42925" y="10938"/>
                        <a:pt x="38932" y="9521"/>
                        <a:pt x="33996" y="94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3" name="Freeform: Shape 152">
                  <a:extLst>
                    <a:ext uri="{FF2B5EF4-FFF2-40B4-BE49-F238E27FC236}">
                      <a16:creationId xmlns:a16="http://schemas.microsoft.com/office/drawing/2014/main" id="{77E5781E-27C8-4CCA-9FA8-E6752A48065B}"/>
                    </a:ext>
                  </a:extLst>
                </p:cNvPr>
                <p:cNvSpPr/>
                <p:nvPr/>
              </p:nvSpPr>
              <p:spPr>
                <a:xfrm>
                  <a:off x="6771473" y="1936061"/>
                  <a:ext cx="59419" cy="70567"/>
                </a:xfrm>
                <a:custGeom>
                  <a:avLst/>
                  <a:gdLst/>
                  <a:ahLst/>
                  <a:cxnLst/>
                  <a:rect l="l" t="t" r="r" b="b"/>
                  <a:pathLst>
                    <a:path w="59419" h="70567">
                      <a:moveTo>
                        <a:pt x="34999" y="5"/>
                      </a:moveTo>
                      <a:cubicBezTo>
                        <a:pt x="38315" y="-71"/>
                        <a:pt x="41845" y="715"/>
                        <a:pt x="45587" y="2362"/>
                      </a:cubicBezTo>
                      <a:cubicBezTo>
                        <a:pt x="49328" y="4009"/>
                        <a:pt x="52538" y="6974"/>
                        <a:pt x="55216" y="11256"/>
                      </a:cubicBezTo>
                      <a:cubicBezTo>
                        <a:pt x="57894" y="15537"/>
                        <a:pt x="59295" y="21592"/>
                        <a:pt x="59419" y="29419"/>
                      </a:cubicBezTo>
                      <a:lnTo>
                        <a:pt x="59419" y="70567"/>
                      </a:lnTo>
                      <a:lnTo>
                        <a:pt x="46864" y="70567"/>
                      </a:lnTo>
                      <a:lnTo>
                        <a:pt x="46864" y="30705"/>
                      </a:lnTo>
                      <a:cubicBezTo>
                        <a:pt x="46938" y="24978"/>
                        <a:pt x="45753" y="20180"/>
                        <a:pt x="43308" y="16310"/>
                      </a:cubicBezTo>
                      <a:cubicBezTo>
                        <a:pt x="40863" y="12441"/>
                        <a:pt x="36711" y="10429"/>
                        <a:pt x="30853" y="10274"/>
                      </a:cubicBezTo>
                      <a:cubicBezTo>
                        <a:pt x="26728" y="10372"/>
                        <a:pt x="23184" y="11640"/>
                        <a:pt x="20221" y="14078"/>
                      </a:cubicBezTo>
                      <a:cubicBezTo>
                        <a:pt x="17258" y="16516"/>
                        <a:pt x="15179" y="19534"/>
                        <a:pt x="13985" y="23133"/>
                      </a:cubicBezTo>
                      <a:cubicBezTo>
                        <a:pt x="13699" y="23930"/>
                        <a:pt x="13485" y="24835"/>
                        <a:pt x="13342" y="25847"/>
                      </a:cubicBezTo>
                      <a:cubicBezTo>
                        <a:pt x="13199" y="26859"/>
                        <a:pt x="13127" y="27907"/>
                        <a:pt x="13127" y="28991"/>
                      </a:cubicBezTo>
                      <a:lnTo>
                        <a:pt x="13127" y="70567"/>
                      </a:lnTo>
                      <a:lnTo>
                        <a:pt x="572" y="70567"/>
                      </a:lnTo>
                      <a:lnTo>
                        <a:pt x="572" y="20145"/>
                      </a:lnTo>
                      <a:cubicBezTo>
                        <a:pt x="575" y="16536"/>
                        <a:pt x="533" y="13221"/>
                        <a:pt x="447" y="10200"/>
                      </a:cubicBezTo>
                      <a:cubicBezTo>
                        <a:pt x="361" y="7180"/>
                        <a:pt x="212" y="4258"/>
                        <a:pt x="0" y="1433"/>
                      </a:cubicBezTo>
                      <a:lnTo>
                        <a:pt x="11130" y="1433"/>
                      </a:lnTo>
                      <a:lnTo>
                        <a:pt x="11843" y="12846"/>
                      </a:lnTo>
                      <a:lnTo>
                        <a:pt x="12129" y="12846"/>
                      </a:lnTo>
                      <a:cubicBezTo>
                        <a:pt x="13867" y="9501"/>
                        <a:pt x="16678" y="6558"/>
                        <a:pt x="20561" y="4017"/>
                      </a:cubicBezTo>
                      <a:cubicBezTo>
                        <a:pt x="24444" y="1476"/>
                        <a:pt x="29257" y="138"/>
                        <a:pt x="34999" y="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4" name="Freeform: Shape 153">
                  <a:extLst>
                    <a:ext uri="{FF2B5EF4-FFF2-40B4-BE49-F238E27FC236}">
                      <a16:creationId xmlns:a16="http://schemas.microsoft.com/office/drawing/2014/main" id="{2D38F4FA-7BE4-4710-B251-E7C0A3FF4FF1}"/>
                    </a:ext>
                  </a:extLst>
                </p:cNvPr>
                <p:cNvSpPr/>
                <p:nvPr/>
              </p:nvSpPr>
              <p:spPr>
                <a:xfrm>
                  <a:off x="6843530" y="1936066"/>
                  <a:ext cx="45131" cy="72134"/>
                </a:xfrm>
                <a:custGeom>
                  <a:avLst/>
                  <a:gdLst/>
                  <a:ahLst/>
                  <a:cxnLst/>
                  <a:rect l="l" t="t" r="r" b="b"/>
                  <a:pathLst>
                    <a:path w="45131" h="72134">
                      <a:moveTo>
                        <a:pt x="25711" y="0"/>
                      </a:moveTo>
                      <a:cubicBezTo>
                        <a:pt x="29247" y="26"/>
                        <a:pt x="32468" y="436"/>
                        <a:pt x="35374" y="1230"/>
                      </a:cubicBezTo>
                      <a:cubicBezTo>
                        <a:pt x="38279" y="2023"/>
                        <a:pt x="40676" y="3039"/>
                        <a:pt x="42563" y="4278"/>
                      </a:cubicBezTo>
                      <a:lnTo>
                        <a:pt x="39567" y="13413"/>
                      </a:lnTo>
                      <a:cubicBezTo>
                        <a:pt x="38194" y="12490"/>
                        <a:pt x="36303" y="11585"/>
                        <a:pt x="33893" y="10698"/>
                      </a:cubicBezTo>
                      <a:cubicBezTo>
                        <a:pt x="31483" y="9811"/>
                        <a:pt x="28660" y="9334"/>
                        <a:pt x="25425" y="9269"/>
                      </a:cubicBezTo>
                      <a:cubicBezTo>
                        <a:pt x="21695" y="9340"/>
                        <a:pt x="18858" y="10269"/>
                        <a:pt x="16916" y="12056"/>
                      </a:cubicBezTo>
                      <a:cubicBezTo>
                        <a:pt x="14973" y="13842"/>
                        <a:pt x="13996" y="16058"/>
                        <a:pt x="13984" y="18702"/>
                      </a:cubicBezTo>
                      <a:cubicBezTo>
                        <a:pt x="13963" y="21474"/>
                        <a:pt x="15006" y="23719"/>
                        <a:pt x="17112" y="25437"/>
                      </a:cubicBezTo>
                      <a:cubicBezTo>
                        <a:pt x="19219" y="27155"/>
                        <a:pt x="22514" y="28864"/>
                        <a:pt x="26998" y="30564"/>
                      </a:cubicBezTo>
                      <a:cubicBezTo>
                        <a:pt x="32940" y="32723"/>
                        <a:pt x="37444" y="35444"/>
                        <a:pt x="40510" y="38729"/>
                      </a:cubicBezTo>
                      <a:cubicBezTo>
                        <a:pt x="43576" y="42013"/>
                        <a:pt x="45116" y="46199"/>
                        <a:pt x="45131" y="51288"/>
                      </a:cubicBezTo>
                      <a:cubicBezTo>
                        <a:pt x="45069" y="57533"/>
                        <a:pt x="42803" y="62544"/>
                        <a:pt x="38332" y="66319"/>
                      </a:cubicBezTo>
                      <a:cubicBezTo>
                        <a:pt x="33862" y="70095"/>
                        <a:pt x="27557" y="72033"/>
                        <a:pt x="19418" y="72134"/>
                      </a:cubicBezTo>
                      <a:cubicBezTo>
                        <a:pt x="15599" y="72110"/>
                        <a:pt x="12022" y="71658"/>
                        <a:pt x="8689" y="70779"/>
                      </a:cubicBezTo>
                      <a:cubicBezTo>
                        <a:pt x="5355" y="69900"/>
                        <a:pt x="2459" y="68735"/>
                        <a:pt x="0" y="67285"/>
                      </a:cubicBezTo>
                      <a:lnTo>
                        <a:pt x="2999" y="57862"/>
                      </a:lnTo>
                      <a:cubicBezTo>
                        <a:pt x="4987" y="59065"/>
                        <a:pt x="7466" y="60161"/>
                        <a:pt x="10437" y="61150"/>
                      </a:cubicBezTo>
                      <a:cubicBezTo>
                        <a:pt x="13408" y="62138"/>
                        <a:pt x="16497" y="62662"/>
                        <a:pt x="19704" y="62722"/>
                      </a:cubicBezTo>
                      <a:cubicBezTo>
                        <a:pt x="24200" y="62659"/>
                        <a:pt x="27543" y="61677"/>
                        <a:pt x="29733" y="59774"/>
                      </a:cubicBezTo>
                      <a:cubicBezTo>
                        <a:pt x="31923" y="57871"/>
                        <a:pt x="33013" y="55424"/>
                        <a:pt x="33004" y="52431"/>
                      </a:cubicBezTo>
                      <a:cubicBezTo>
                        <a:pt x="33046" y="49496"/>
                        <a:pt x="32069" y="47078"/>
                        <a:pt x="30073" y="45178"/>
                      </a:cubicBezTo>
                      <a:cubicBezTo>
                        <a:pt x="28076" y="43278"/>
                        <a:pt x="24811" y="41504"/>
                        <a:pt x="20276" y="39854"/>
                      </a:cubicBezTo>
                      <a:cubicBezTo>
                        <a:pt x="14010" y="37556"/>
                        <a:pt x="9369" y="34757"/>
                        <a:pt x="6353" y="31457"/>
                      </a:cubicBezTo>
                      <a:cubicBezTo>
                        <a:pt x="3338" y="28158"/>
                        <a:pt x="1839" y="24430"/>
                        <a:pt x="1857" y="20274"/>
                      </a:cubicBezTo>
                      <a:cubicBezTo>
                        <a:pt x="1931" y="14552"/>
                        <a:pt x="4066" y="9779"/>
                        <a:pt x="8263" y="5956"/>
                      </a:cubicBezTo>
                      <a:cubicBezTo>
                        <a:pt x="12460" y="2133"/>
                        <a:pt x="18276" y="148"/>
                        <a:pt x="257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CFB22EC7-056B-4D5C-806B-C2D9EA2470CB}"/>
                    </a:ext>
                  </a:extLst>
                </p:cNvPr>
                <p:cNvSpPr/>
                <p:nvPr/>
              </p:nvSpPr>
              <p:spPr>
                <a:xfrm>
                  <a:off x="6919444" y="1936066"/>
                  <a:ext cx="67562" cy="72135"/>
                </a:xfrm>
                <a:custGeom>
                  <a:avLst/>
                  <a:gdLst/>
                  <a:ahLst/>
                  <a:cxnLst/>
                  <a:rect l="l" t="t" r="r" b="b"/>
                  <a:pathLst>
                    <a:path w="67562" h="72135">
                      <a:moveTo>
                        <a:pt x="34282" y="0"/>
                      </a:moveTo>
                      <a:cubicBezTo>
                        <a:pt x="44361" y="163"/>
                        <a:pt x="52391" y="3440"/>
                        <a:pt x="58373" y="9833"/>
                      </a:cubicBezTo>
                      <a:cubicBezTo>
                        <a:pt x="64354" y="16226"/>
                        <a:pt x="67417" y="24756"/>
                        <a:pt x="67562" y="35424"/>
                      </a:cubicBezTo>
                      <a:cubicBezTo>
                        <a:pt x="67444" y="43931"/>
                        <a:pt x="65698" y="50893"/>
                        <a:pt x="62322" y="56311"/>
                      </a:cubicBezTo>
                      <a:cubicBezTo>
                        <a:pt x="58947" y="61729"/>
                        <a:pt x="54650" y="65726"/>
                        <a:pt x="49432" y="68301"/>
                      </a:cubicBezTo>
                      <a:cubicBezTo>
                        <a:pt x="44214" y="70877"/>
                        <a:pt x="38783" y="72154"/>
                        <a:pt x="33138" y="72134"/>
                      </a:cubicBezTo>
                      <a:cubicBezTo>
                        <a:pt x="23628" y="72019"/>
                        <a:pt x="15782" y="68824"/>
                        <a:pt x="9601" y="62551"/>
                      </a:cubicBezTo>
                      <a:cubicBezTo>
                        <a:pt x="3420" y="56277"/>
                        <a:pt x="220" y="47616"/>
                        <a:pt x="0" y="36567"/>
                      </a:cubicBezTo>
                      <a:cubicBezTo>
                        <a:pt x="72" y="28871"/>
                        <a:pt x="1626" y="22302"/>
                        <a:pt x="4664" y="16860"/>
                      </a:cubicBezTo>
                      <a:cubicBezTo>
                        <a:pt x="7701" y="11417"/>
                        <a:pt x="11795" y="7253"/>
                        <a:pt x="16945" y="4367"/>
                      </a:cubicBezTo>
                      <a:cubicBezTo>
                        <a:pt x="22095" y="1481"/>
                        <a:pt x="27874" y="25"/>
                        <a:pt x="34282" y="0"/>
                      </a:cubicBezTo>
                      <a:close/>
                      <a:moveTo>
                        <a:pt x="33996" y="9412"/>
                      </a:moveTo>
                      <a:cubicBezTo>
                        <a:pt x="29100" y="9501"/>
                        <a:pt x="25091" y="10847"/>
                        <a:pt x="21968" y="13451"/>
                      </a:cubicBezTo>
                      <a:cubicBezTo>
                        <a:pt x="18845" y="16054"/>
                        <a:pt x="16541" y="19380"/>
                        <a:pt x="15054" y="23429"/>
                      </a:cubicBezTo>
                      <a:cubicBezTo>
                        <a:pt x="13567" y="27477"/>
                        <a:pt x="12830" y="31714"/>
                        <a:pt x="12841" y="36138"/>
                      </a:cubicBezTo>
                      <a:cubicBezTo>
                        <a:pt x="12943" y="43874"/>
                        <a:pt x="14884" y="50198"/>
                        <a:pt x="18666" y="55111"/>
                      </a:cubicBezTo>
                      <a:cubicBezTo>
                        <a:pt x="22448" y="60024"/>
                        <a:pt x="27462" y="62561"/>
                        <a:pt x="33710" y="62722"/>
                      </a:cubicBezTo>
                      <a:cubicBezTo>
                        <a:pt x="39838" y="62576"/>
                        <a:pt x="44841" y="60045"/>
                        <a:pt x="48718" y="55129"/>
                      </a:cubicBezTo>
                      <a:cubicBezTo>
                        <a:pt x="52595" y="50213"/>
                        <a:pt x="54596" y="43788"/>
                        <a:pt x="54721" y="35852"/>
                      </a:cubicBezTo>
                      <a:cubicBezTo>
                        <a:pt x="54741" y="31836"/>
                        <a:pt x="54051" y="27815"/>
                        <a:pt x="52652" y="23789"/>
                      </a:cubicBezTo>
                      <a:cubicBezTo>
                        <a:pt x="51252" y="19762"/>
                        <a:pt x="49027" y="16387"/>
                        <a:pt x="45976" y="13662"/>
                      </a:cubicBezTo>
                      <a:cubicBezTo>
                        <a:pt x="42925" y="10938"/>
                        <a:pt x="38931" y="9521"/>
                        <a:pt x="33996" y="94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6" name="Freeform: Shape 155">
                  <a:extLst>
                    <a:ext uri="{FF2B5EF4-FFF2-40B4-BE49-F238E27FC236}">
                      <a16:creationId xmlns:a16="http://schemas.microsoft.com/office/drawing/2014/main" id="{6E51665C-0269-4197-A890-A0B723A7914C}"/>
                    </a:ext>
                  </a:extLst>
                </p:cNvPr>
                <p:cNvSpPr/>
                <p:nvPr/>
              </p:nvSpPr>
              <p:spPr>
                <a:xfrm>
                  <a:off x="7000074" y="1936066"/>
                  <a:ext cx="34701" cy="70562"/>
                </a:xfrm>
                <a:custGeom>
                  <a:avLst/>
                  <a:gdLst/>
                  <a:ahLst/>
                  <a:cxnLst/>
                  <a:rect l="l" t="t" r="r" b="b"/>
                  <a:pathLst>
                    <a:path w="34701" h="70562">
                      <a:moveTo>
                        <a:pt x="31272" y="0"/>
                      </a:moveTo>
                      <a:cubicBezTo>
                        <a:pt x="31906" y="3"/>
                        <a:pt x="32496" y="32"/>
                        <a:pt x="33040" y="89"/>
                      </a:cubicBezTo>
                      <a:cubicBezTo>
                        <a:pt x="33585" y="145"/>
                        <a:pt x="34139" y="211"/>
                        <a:pt x="34701" y="285"/>
                      </a:cubicBezTo>
                      <a:lnTo>
                        <a:pt x="34701" y="12126"/>
                      </a:lnTo>
                      <a:cubicBezTo>
                        <a:pt x="34067" y="11989"/>
                        <a:pt x="33406" y="11906"/>
                        <a:pt x="32719" y="11876"/>
                      </a:cubicBezTo>
                      <a:cubicBezTo>
                        <a:pt x="32031" y="11846"/>
                        <a:pt x="31263" y="11835"/>
                        <a:pt x="30415" y="11841"/>
                      </a:cubicBezTo>
                      <a:cubicBezTo>
                        <a:pt x="25944" y="11918"/>
                        <a:pt x="22241" y="13406"/>
                        <a:pt x="19306" y="16305"/>
                      </a:cubicBezTo>
                      <a:cubicBezTo>
                        <a:pt x="16372" y="19205"/>
                        <a:pt x="14455" y="23050"/>
                        <a:pt x="13556" y="27843"/>
                      </a:cubicBezTo>
                      <a:cubicBezTo>
                        <a:pt x="13413" y="28712"/>
                        <a:pt x="13306" y="29652"/>
                        <a:pt x="13234" y="30664"/>
                      </a:cubicBezTo>
                      <a:cubicBezTo>
                        <a:pt x="13163" y="31676"/>
                        <a:pt x="13127" y="32688"/>
                        <a:pt x="13127" y="33700"/>
                      </a:cubicBezTo>
                      <a:lnTo>
                        <a:pt x="13127" y="70562"/>
                      </a:lnTo>
                      <a:lnTo>
                        <a:pt x="572" y="70562"/>
                      </a:lnTo>
                      <a:lnTo>
                        <a:pt x="572" y="22997"/>
                      </a:lnTo>
                      <a:cubicBezTo>
                        <a:pt x="575" y="18938"/>
                        <a:pt x="533" y="15129"/>
                        <a:pt x="447" y="11570"/>
                      </a:cubicBezTo>
                      <a:cubicBezTo>
                        <a:pt x="361" y="8011"/>
                        <a:pt x="212" y="4630"/>
                        <a:pt x="0" y="1428"/>
                      </a:cubicBezTo>
                      <a:lnTo>
                        <a:pt x="10987" y="1428"/>
                      </a:lnTo>
                      <a:lnTo>
                        <a:pt x="11558" y="15127"/>
                      </a:lnTo>
                      <a:lnTo>
                        <a:pt x="11986" y="15127"/>
                      </a:lnTo>
                      <a:cubicBezTo>
                        <a:pt x="13637" y="10437"/>
                        <a:pt x="16190" y="6756"/>
                        <a:pt x="19646" y="4084"/>
                      </a:cubicBezTo>
                      <a:cubicBezTo>
                        <a:pt x="23102" y="1412"/>
                        <a:pt x="26977" y="50"/>
                        <a:pt x="312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7" name="Freeform: Shape 156">
                  <a:extLst>
                    <a:ext uri="{FF2B5EF4-FFF2-40B4-BE49-F238E27FC236}">
                      <a16:creationId xmlns:a16="http://schemas.microsoft.com/office/drawing/2014/main" id="{1AE206DD-0040-445F-BFBE-0C6032BD2584}"/>
                    </a:ext>
                  </a:extLst>
                </p:cNvPr>
                <p:cNvSpPr/>
                <p:nvPr/>
              </p:nvSpPr>
              <p:spPr>
                <a:xfrm>
                  <a:off x="6448196" y="1937494"/>
                  <a:ext cx="12555" cy="69134"/>
                </a:xfrm>
                <a:custGeom>
                  <a:avLst/>
                  <a:gdLst/>
                  <a:ahLst/>
                  <a:cxnLst/>
                  <a:rect l="l" t="t" r="r" b="b"/>
                  <a:pathLst>
                    <a:path w="12555" h="69134">
                      <a:moveTo>
                        <a:pt x="0" y="0"/>
                      </a:moveTo>
                      <a:lnTo>
                        <a:pt x="12555" y="0"/>
                      </a:lnTo>
                      <a:lnTo>
                        <a:pt x="12555" y="69134"/>
                      </a:lnTo>
                      <a:lnTo>
                        <a:pt x="0" y="6913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8" name="Freeform: Shape 157">
                  <a:extLst>
                    <a:ext uri="{FF2B5EF4-FFF2-40B4-BE49-F238E27FC236}">
                      <a16:creationId xmlns:a16="http://schemas.microsoft.com/office/drawing/2014/main" id="{E37CFB10-5934-4509-8F15-C62F5DEB81C8}"/>
                    </a:ext>
                  </a:extLst>
                </p:cNvPr>
                <p:cNvSpPr/>
                <p:nvPr/>
              </p:nvSpPr>
              <p:spPr>
                <a:xfrm>
                  <a:off x="6478437" y="1937494"/>
                  <a:ext cx="55989" cy="69134"/>
                </a:xfrm>
                <a:custGeom>
                  <a:avLst/>
                  <a:gdLst/>
                  <a:ahLst/>
                  <a:cxnLst/>
                  <a:rect l="l" t="t" r="r" b="b"/>
                  <a:pathLst>
                    <a:path w="55989" h="69134">
                      <a:moveTo>
                        <a:pt x="2857" y="0"/>
                      </a:moveTo>
                      <a:lnTo>
                        <a:pt x="55418" y="0"/>
                      </a:lnTo>
                      <a:lnTo>
                        <a:pt x="55418" y="7845"/>
                      </a:lnTo>
                      <a:lnTo>
                        <a:pt x="24567" y="48002"/>
                      </a:lnTo>
                      <a:cubicBezTo>
                        <a:pt x="23082" y="49929"/>
                        <a:pt x="21624" y="51793"/>
                        <a:pt x="20192" y="53594"/>
                      </a:cubicBezTo>
                      <a:cubicBezTo>
                        <a:pt x="18761" y="55396"/>
                        <a:pt x="17267" y="57153"/>
                        <a:pt x="15711" y="58865"/>
                      </a:cubicBezTo>
                      <a:lnTo>
                        <a:pt x="15711" y="59151"/>
                      </a:lnTo>
                      <a:lnTo>
                        <a:pt x="55989" y="59151"/>
                      </a:lnTo>
                      <a:lnTo>
                        <a:pt x="55989" y="69134"/>
                      </a:lnTo>
                      <a:lnTo>
                        <a:pt x="0" y="69134"/>
                      </a:lnTo>
                      <a:lnTo>
                        <a:pt x="0" y="61861"/>
                      </a:lnTo>
                      <a:lnTo>
                        <a:pt x="31137" y="21132"/>
                      </a:lnTo>
                      <a:cubicBezTo>
                        <a:pt x="32696" y="19223"/>
                        <a:pt x="34219" y="17395"/>
                        <a:pt x="35707" y="15647"/>
                      </a:cubicBezTo>
                      <a:cubicBezTo>
                        <a:pt x="37195" y="13899"/>
                        <a:pt x="38719" y="12107"/>
                        <a:pt x="40278" y="10270"/>
                      </a:cubicBezTo>
                      <a:lnTo>
                        <a:pt x="40278" y="9984"/>
                      </a:lnTo>
                      <a:lnTo>
                        <a:pt x="2857" y="9984"/>
                      </a:lnTo>
                      <a:lnTo>
                        <a:pt x="285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9" name="Freeform: Shape 158">
                  <a:extLst>
                    <a:ext uri="{FF2B5EF4-FFF2-40B4-BE49-F238E27FC236}">
                      <a16:creationId xmlns:a16="http://schemas.microsoft.com/office/drawing/2014/main" id="{FEBEBF91-1B90-4254-AC41-65D71710AC52}"/>
                    </a:ext>
                  </a:extLst>
                </p:cNvPr>
                <p:cNvSpPr/>
                <p:nvPr/>
              </p:nvSpPr>
              <p:spPr>
                <a:xfrm>
                  <a:off x="6657746" y="1937494"/>
                  <a:ext cx="12555" cy="69134"/>
                </a:xfrm>
                <a:custGeom>
                  <a:avLst/>
                  <a:gdLst/>
                  <a:ahLst/>
                  <a:cxnLst/>
                  <a:rect l="l" t="t" r="r" b="b"/>
                  <a:pathLst>
                    <a:path w="12555" h="69134">
                      <a:moveTo>
                        <a:pt x="0" y="0"/>
                      </a:moveTo>
                      <a:lnTo>
                        <a:pt x="12555" y="0"/>
                      </a:lnTo>
                      <a:lnTo>
                        <a:pt x="12555" y="69134"/>
                      </a:lnTo>
                      <a:lnTo>
                        <a:pt x="0" y="6913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0" name="Freeform: Shape 159">
                  <a:extLst>
                    <a:ext uri="{FF2B5EF4-FFF2-40B4-BE49-F238E27FC236}">
                      <a16:creationId xmlns:a16="http://schemas.microsoft.com/office/drawing/2014/main" id="{DC9EB9B9-B8FD-41BF-9D1B-A31B04C90A5F}"/>
                    </a:ext>
                  </a:extLst>
                </p:cNvPr>
                <p:cNvSpPr/>
                <p:nvPr/>
              </p:nvSpPr>
              <p:spPr>
                <a:xfrm>
                  <a:off x="6100294" y="2086180"/>
                  <a:ext cx="65134" cy="102995"/>
                </a:xfrm>
                <a:custGeom>
                  <a:avLst/>
                  <a:gdLst/>
                  <a:ahLst/>
                  <a:cxnLst/>
                  <a:rect l="l" t="t" r="r" b="b"/>
                  <a:pathLst>
                    <a:path w="65134" h="102995">
                      <a:moveTo>
                        <a:pt x="52150" y="0"/>
                      </a:moveTo>
                      <a:lnTo>
                        <a:pt x="64562" y="0"/>
                      </a:lnTo>
                      <a:lnTo>
                        <a:pt x="64562" y="83564"/>
                      </a:lnTo>
                      <a:cubicBezTo>
                        <a:pt x="64568" y="86701"/>
                        <a:pt x="64628" y="89856"/>
                        <a:pt x="64741" y="93029"/>
                      </a:cubicBezTo>
                      <a:cubicBezTo>
                        <a:pt x="64854" y="96202"/>
                        <a:pt x="64985" y="99000"/>
                        <a:pt x="65134" y="101423"/>
                      </a:cubicBezTo>
                      <a:lnTo>
                        <a:pt x="54005" y="101423"/>
                      </a:lnTo>
                      <a:lnTo>
                        <a:pt x="53434" y="89438"/>
                      </a:lnTo>
                      <a:lnTo>
                        <a:pt x="53006" y="89438"/>
                      </a:lnTo>
                      <a:cubicBezTo>
                        <a:pt x="51116" y="93376"/>
                        <a:pt x="48180" y="96599"/>
                        <a:pt x="44199" y="99107"/>
                      </a:cubicBezTo>
                      <a:cubicBezTo>
                        <a:pt x="40217" y="101616"/>
                        <a:pt x="35387" y="102912"/>
                        <a:pt x="29708" y="102995"/>
                      </a:cubicBezTo>
                      <a:cubicBezTo>
                        <a:pt x="21154" y="102844"/>
                        <a:pt x="14112" y="99614"/>
                        <a:pt x="8583" y="93305"/>
                      </a:cubicBezTo>
                      <a:cubicBezTo>
                        <a:pt x="3054" y="86995"/>
                        <a:pt x="193" y="78513"/>
                        <a:pt x="0" y="67857"/>
                      </a:cubicBezTo>
                      <a:cubicBezTo>
                        <a:pt x="28" y="60156"/>
                        <a:pt x="1447" y="53550"/>
                        <a:pt x="4256" y="48038"/>
                      </a:cubicBezTo>
                      <a:cubicBezTo>
                        <a:pt x="7065" y="42527"/>
                        <a:pt x="10811" y="38294"/>
                        <a:pt x="15495" y="35339"/>
                      </a:cubicBezTo>
                      <a:cubicBezTo>
                        <a:pt x="20178" y="32384"/>
                        <a:pt x="25345" y="30891"/>
                        <a:pt x="30995" y="30861"/>
                      </a:cubicBezTo>
                      <a:cubicBezTo>
                        <a:pt x="36358" y="30956"/>
                        <a:pt x="40783" y="32014"/>
                        <a:pt x="44270" y="34034"/>
                      </a:cubicBezTo>
                      <a:cubicBezTo>
                        <a:pt x="47758" y="36055"/>
                        <a:pt x="50289" y="38468"/>
                        <a:pt x="51864" y="41273"/>
                      </a:cubicBezTo>
                      <a:lnTo>
                        <a:pt x="52150" y="41273"/>
                      </a:lnTo>
                      <a:lnTo>
                        <a:pt x="52150" y="0"/>
                      </a:lnTo>
                      <a:close/>
                      <a:moveTo>
                        <a:pt x="33425" y="40701"/>
                      </a:moveTo>
                      <a:cubicBezTo>
                        <a:pt x="26870" y="40862"/>
                        <a:pt x="21790" y="43399"/>
                        <a:pt x="18184" y="48312"/>
                      </a:cubicBezTo>
                      <a:cubicBezTo>
                        <a:pt x="14578" y="53225"/>
                        <a:pt x="12749" y="59550"/>
                        <a:pt x="12698" y="67285"/>
                      </a:cubicBezTo>
                      <a:cubicBezTo>
                        <a:pt x="12710" y="74479"/>
                        <a:pt x="14438" y="80494"/>
                        <a:pt x="17880" y="85329"/>
                      </a:cubicBezTo>
                      <a:cubicBezTo>
                        <a:pt x="21323" y="90165"/>
                        <a:pt x="26409" y="92678"/>
                        <a:pt x="33139" y="92869"/>
                      </a:cubicBezTo>
                      <a:cubicBezTo>
                        <a:pt x="37454" y="92824"/>
                        <a:pt x="41295" y="91484"/>
                        <a:pt x="44663" y="88847"/>
                      </a:cubicBezTo>
                      <a:cubicBezTo>
                        <a:pt x="48032" y="86211"/>
                        <a:pt x="50336" y="82545"/>
                        <a:pt x="51578" y="77849"/>
                      </a:cubicBezTo>
                      <a:cubicBezTo>
                        <a:pt x="51790" y="76998"/>
                        <a:pt x="51939" y="76128"/>
                        <a:pt x="52025" y="75241"/>
                      </a:cubicBezTo>
                      <a:cubicBezTo>
                        <a:pt x="52111" y="74354"/>
                        <a:pt x="52153" y="73414"/>
                        <a:pt x="52150" y="72420"/>
                      </a:cubicBezTo>
                      <a:lnTo>
                        <a:pt x="52150" y="60425"/>
                      </a:lnTo>
                      <a:cubicBezTo>
                        <a:pt x="52153" y="59615"/>
                        <a:pt x="52111" y="58734"/>
                        <a:pt x="52025" y="57781"/>
                      </a:cubicBezTo>
                      <a:cubicBezTo>
                        <a:pt x="51939" y="56828"/>
                        <a:pt x="51790" y="55947"/>
                        <a:pt x="51578" y="55137"/>
                      </a:cubicBezTo>
                      <a:cubicBezTo>
                        <a:pt x="50598" y="51096"/>
                        <a:pt x="48520" y="47708"/>
                        <a:pt x="45342" y="44971"/>
                      </a:cubicBezTo>
                      <a:cubicBezTo>
                        <a:pt x="42165" y="42235"/>
                        <a:pt x="38192" y="40812"/>
                        <a:pt x="33425" y="407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1" name="Freeform: Shape 160">
                  <a:extLst>
                    <a:ext uri="{FF2B5EF4-FFF2-40B4-BE49-F238E27FC236}">
                      <a16:creationId xmlns:a16="http://schemas.microsoft.com/office/drawing/2014/main" id="{09EECA5B-1AA4-4989-9D0D-3F4F9A492D28}"/>
                    </a:ext>
                  </a:extLst>
                </p:cNvPr>
                <p:cNvSpPr/>
                <p:nvPr/>
              </p:nvSpPr>
              <p:spPr>
                <a:xfrm>
                  <a:off x="6319369" y="2086180"/>
                  <a:ext cx="65133" cy="102995"/>
                </a:xfrm>
                <a:custGeom>
                  <a:avLst/>
                  <a:gdLst/>
                  <a:ahLst/>
                  <a:cxnLst/>
                  <a:rect l="l" t="t" r="r" b="b"/>
                  <a:pathLst>
                    <a:path w="65133" h="102995">
                      <a:moveTo>
                        <a:pt x="52150" y="0"/>
                      </a:moveTo>
                      <a:lnTo>
                        <a:pt x="64562" y="0"/>
                      </a:lnTo>
                      <a:lnTo>
                        <a:pt x="64562" y="83564"/>
                      </a:lnTo>
                      <a:cubicBezTo>
                        <a:pt x="64568" y="86701"/>
                        <a:pt x="64628" y="89856"/>
                        <a:pt x="64741" y="93029"/>
                      </a:cubicBezTo>
                      <a:cubicBezTo>
                        <a:pt x="64854" y="96202"/>
                        <a:pt x="64985" y="99000"/>
                        <a:pt x="65133" y="101423"/>
                      </a:cubicBezTo>
                      <a:lnTo>
                        <a:pt x="54005" y="101423"/>
                      </a:lnTo>
                      <a:lnTo>
                        <a:pt x="53434" y="89438"/>
                      </a:lnTo>
                      <a:lnTo>
                        <a:pt x="53006" y="89438"/>
                      </a:lnTo>
                      <a:cubicBezTo>
                        <a:pt x="51116" y="93376"/>
                        <a:pt x="48180" y="96599"/>
                        <a:pt x="44199" y="99107"/>
                      </a:cubicBezTo>
                      <a:cubicBezTo>
                        <a:pt x="40217" y="101616"/>
                        <a:pt x="35387" y="102912"/>
                        <a:pt x="29708" y="102995"/>
                      </a:cubicBezTo>
                      <a:cubicBezTo>
                        <a:pt x="21154" y="102844"/>
                        <a:pt x="14112" y="99614"/>
                        <a:pt x="8583" y="93305"/>
                      </a:cubicBezTo>
                      <a:cubicBezTo>
                        <a:pt x="3054" y="86995"/>
                        <a:pt x="193" y="78513"/>
                        <a:pt x="0" y="67857"/>
                      </a:cubicBezTo>
                      <a:cubicBezTo>
                        <a:pt x="28" y="60156"/>
                        <a:pt x="1447" y="53550"/>
                        <a:pt x="4256" y="48038"/>
                      </a:cubicBezTo>
                      <a:cubicBezTo>
                        <a:pt x="7065" y="42527"/>
                        <a:pt x="10811" y="38294"/>
                        <a:pt x="15495" y="35339"/>
                      </a:cubicBezTo>
                      <a:cubicBezTo>
                        <a:pt x="20178" y="32384"/>
                        <a:pt x="25344" y="30891"/>
                        <a:pt x="30995" y="30861"/>
                      </a:cubicBezTo>
                      <a:cubicBezTo>
                        <a:pt x="36358" y="30956"/>
                        <a:pt x="40783" y="32014"/>
                        <a:pt x="44270" y="34034"/>
                      </a:cubicBezTo>
                      <a:cubicBezTo>
                        <a:pt x="47758" y="36055"/>
                        <a:pt x="50289" y="38468"/>
                        <a:pt x="51864" y="41273"/>
                      </a:cubicBezTo>
                      <a:lnTo>
                        <a:pt x="52150" y="41273"/>
                      </a:lnTo>
                      <a:lnTo>
                        <a:pt x="52150" y="0"/>
                      </a:lnTo>
                      <a:close/>
                      <a:moveTo>
                        <a:pt x="33425" y="40701"/>
                      </a:moveTo>
                      <a:cubicBezTo>
                        <a:pt x="26870" y="40862"/>
                        <a:pt x="21790" y="43399"/>
                        <a:pt x="18184" y="48312"/>
                      </a:cubicBezTo>
                      <a:cubicBezTo>
                        <a:pt x="14577" y="53225"/>
                        <a:pt x="12749" y="59550"/>
                        <a:pt x="12698" y="67285"/>
                      </a:cubicBezTo>
                      <a:cubicBezTo>
                        <a:pt x="12710" y="74479"/>
                        <a:pt x="14438" y="80494"/>
                        <a:pt x="17880" y="85329"/>
                      </a:cubicBezTo>
                      <a:cubicBezTo>
                        <a:pt x="21323" y="90165"/>
                        <a:pt x="26409" y="92678"/>
                        <a:pt x="33139" y="92869"/>
                      </a:cubicBezTo>
                      <a:cubicBezTo>
                        <a:pt x="37454" y="92824"/>
                        <a:pt x="41295" y="91484"/>
                        <a:pt x="44664" y="88847"/>
                      </a:cubicBezTo>
                      <a:cubicBezTo>
                        <a:pt x="48031" y="86211"/>
                        <a:pt x="50336" y="82545"/>
                        <a:pt x="51578" y="77849"/>
                      </a:cubicBezTo>
                      <a:cubicBezTo>
                        <a:pt x="51790" y="76998"/>
                        <a:pt x="51939" y="76128"/>
                        <a:pt x="52025" y="75241"/>
                      </a:cubicBezTo>
                      <a:cubicBezTo>
                        <a:pt x="52111" y="74354"/>
                        <a:pt x="52153" y="73414"/>
                        <a:pt x="52150" y="72420"/>
                      </a:cubicBezTo>
                      <a:lnTo>
                        <a:pt x="52150" y="60425"/>
                      </a:lnTo>
                      <a:cubicBezTo>
                        <a:pt x="52153" y="59615"/>
                        <a:pt x="52111" y="58734"/>
                        <a:pt x="52025" y="57781"/>
                      </a:cubicBezTo>
                      <a:cubicBezTo>
                        <a:pt x="51939" y="56828"/>
                        <a:pt x="51790" y="55947"/>
                        <a:pt x="51578" y="55137"/>
                      </a:cubicBezTo>
                      <a:cubicBezTo>
                        <a:pt x="50598" y="51096"/>
                        <a:pt x="48520" y="47708"/>
                        <a:pt x="45342" y="44971"/>
                      </a:cubicBezTo>
                      <a:cubicBezTo>
                        <a:pt x="42165" y="42235"/>
                        <a:pt x="38192" y="40812"/>
                        <a:pt x="33425" y="407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2" name="Freeform: Shape 161">
                  <a:extLst>
                    <a:ext uri="{FF2B5EF4-FFF2-40B4-BE49-F238E27FC236}">
                      <a16:creationId xmlns:a16="http://schemas.microsoft.com/office/drawing/2014/main" id="{125E7812-7235-48EC-8C6A-C46B6CF33612}"/>
                    </a:ext>
                  </a:extLst>
                </p:cNvPr>
                <p:cNvSpPr/>
                <p:nvPr/>
              </p:nvSpPr>
              <p:spPr>
                <a:xfrm>
                  <a:off x="6543446" y="2086180"/>
                  <a:ext cx="12555" cy="101423"/>
                </a:xfrm>
                <a:custGeom>
                  <a:avLst/>
                  <a:gdLst/>
                  <a:ahLst/>
                  <a:cxnLst/>
                  <a:rect l="l" t="t" r="r" b="b"/>
                  <a:pathLst>
                    <a:path w="12555" h="101423">
                      <a:moveTo>
                        <a:pt x="0" y="0"/>
                      </a:moveTo>
                      <a:lnTo>
                        <a:pt x="12555" y="0"/>
                      </a:lnTo>
                      <a:lnTo>
                        <a:pt x="12555" y="101423"/>
                      </a:lnTo>
                      <a:lnTo>
                        <a:pt x="0" y="10142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Freeform: Shape 162">
                  <a:extLst>
                    <a:ext uri="{FF2B5EF4-FFF2-40B4-BE49-F238E27FC236}">
                      <a16:creationId xmlns:a16="http://schemas.microsoft.com/office/drawing/2014/main" id="{98D19975-041D-46DE-9FEA-3363E3C447A1}"/>
                    </a:ext>
                  </a:extLst>
                </p:cNvPr>
                <p:cNvSpPr/>
                <p:nvPr/>
              </p:nvSpPr>
              <p:spPr>
                <a:xfrm>
                  <a:off x="6848245" y="2086180"/>
                  <a:ext cx="58847" cy="101423"/>
                </a:xfrm>
                <a:custGeom>
                  <a:avLst/>
                  <a:gdLst/>
                  <a:ahLst/>
                  <a:cxnLst/>
                  <a:rect l="l" t="t" r="r" b="b"/>
                  <a:pathLst>
                    <a:path w="58847" h="101423">
                      <a:moveTo>
                        <a:pt x="0" y="0"/>
                      </a:moveTo>
                      <a:lnTo>
                        <a:pt x="12555" y="0"/>
                      </a:lnTo>
                      <a:lnTo>
                        <a:pt x="12555" y="43273"/>
                      </a:lnTo>
                      <a:lnTo>
                        <a:pt x="12841" y="43273"/>
                      </a:lnTo>
                      <a:cubicBezTo>
                        <a:pt x="13851" y="41471"/>
                        <a:pt x="15119" y="39794"/>
                        <a:pt x="16647" y="38242"/>
                      </a:cubicBezTo>
                      <a:cubicBezTo>
                        <a:pt x="18175" y="36691"/>
                        <a:pt x="19908" y="35371"/>
                        <a:pt x="21847" y="34284"/>
                      </a:cubicBezTo>
                      <a:cubicBezTo>
                        <a:pt x="23714" y="33205"/>
                        <a:pt x="25733" y="32367"/>
                        <a:pt x="27904" y="31770"/>
                      </a:cubicBezTo>
                      <a:cubicBezTo>
                        <a:pt x="30076" y="31173"/>
                        <a:pt x="32345" y="30870"/>
                        <a:pt x="34713" y="30861"/>
                      </a:cubicBezTo>
                      <a:cubicBezTo>
                        <a:pt x="37936" y="30785"/>
                        <a:pt x="41398" y="31571"/>
                        <a:pt x="45099" y="33218"/>
                      </a:cubicBezTo>
                      <a:cubicBezTo>
                        <a:pt x="48801" y="34865"/>
                        <a:pt x="51986" y="37830"/>
                        <a:pt x="54655" y="42112"/>
                      </a:cubicBezTo>
                      <a:cubicBezTo>
                        <a:pt x="57323" y="46394"/>
                        <a:pt x="58721" y="52448"/>
                        <a:pt x="58847" y="60275"/>
                      </a:cubicBezTo>
                      <a:lnTo>
                        <a:pt x="58847" y="101423"/>
                      </a:lnTo>
                      <a:lnTo>
                        <a:pt x="46292" y="101423"/>
                      </a:lnTo>
                      <a:lnTo>
                        <a:pt x="46292" y="61704"/>
                      </a:lnTo>
                      <a:cubicBezTo>
                        <a:pt x="46366" y="55977"/>
                        <a:pt x="45181" y="51179"/>
                        <a:pt x="42736" y="47309"/>
                      </a:cubicBezTo>
                      <a:cubicBezTo>
                        <a:pt x="40291" y="43440"/>
                        <a:pt x="36139" y="41428"/>
                        <a:pt x="30281" y="41273"/>
                      </a:cubicBezTo>
                      <a:cubicBezTo>
                        <a:pt x="26165" y="41371"/>
                        <a:pt x="22639" y="42603"/>
                        <a:pt x="19703" y="44970"/>
                      </a:cubicBezTo>
                      <a:cubicBezTo>
                        <a:pt x="16766" y="47336"/>
                        <a:pt x="14670" y="50247"/>
                        <a:pt x="13413" y="53703"/>
                      </a:cubicBezTo>
                      <a:cubicBezTo>
                        <a:pt x="13064" y="54623"/>
                        <a:pt x="12832" y="55569"/>
                        <a:pt x="12716" y="56543"/>
                      </a:cubicBezTo>
                      <a:cubicBezTo>
                        <a:pt x="12600" y="57516"/>
                        <a:pt x="12546" y="58570"/>
                        <a:pt x="12555" y="59704"/>
                      </a:cubicBezTo>
                      <a:lnTo>
                        <a:pt x="12555" y="101423"/>
                      </a:lnTo>
                      <a:lnTo>
                        <a:pt x="0" y="10142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4" name="Freeform: Shape 163">
                  <a:extLst>
                    <a:ext uri="{FF2B5EF4-FFF2-40B4-BE49-F238E27FC236}">
                      <a16:creationId xmlns:a16="http://schemas.microsoft.com/office/drawing/2014/main" id="{EF4E18C2-91D4-4412-BD64-18EFF3A3C537}"/>
                    </a:ext>
                  </a:extLst>
                </p:cNvPr>
                <p:cNvSpPr/>
                <p:nvPr/>
              </p:nvSpPr>
              <p:spPr>
                <a:xfrm>
                  <a:off x="5989423" y="2091323"/>
                  <a:ext cx="15556" cy="15556"/>
                </a:xfrm>
                <a:custGeom>
                  <a:avLst/>
                  <a:gdLst/>
                  <a:ahLst/>
                  <a:cxnLst/>
                  <a:rect l="l" t="t" r="r" b="b"/>
                  <a:pathLst>
                    <a:path w="15556" h="15556">
                      <a:moveTo>
                        <a:pt x="7850" y="0"/>
                      </a:moveTo>
                      <a:cubicBezTo>
                        <a:pt x="10169" y="51"/>
                        <a:pt x="12024" y="806"/>
                        <a:pt x="13415" y="2266"/>
                      </a:cubicBezTo>
                      <a:cubicBezTo>
                        <a:pt x="14807" y="3726"/>
                        <a:pt x="15520" y="5587"/>
                        <a:pt x="15556" y="7849"/>
                      </a:cubicBezTo>
                      <a:cubicBezTo>
                        <a:pt x="15535" y="10044"/>
                        <a:pt x="14828" y="11863"/>
                        <a:pt x="13433" y="13308"/>
                      </a:cubicBezTo>
                      <a:cubicBezTo>
                        <a:pt x="12039" y="14753"/>
                        <a:pt x="10082" y="15502"/>
                        <a:pt x="7564" y="15556"/>
                      </a:cubicBezTo>
                      <a:cubicBezTo>
                        <a:pt x="5251" y="15502"/>
                        <a:pt x="3420" y="14753"/>
                        <a:pt x="2070" y="13308"/>
                      </a:cubicBezTo>
                      <a:cubicBezTo>
                        <a:pt x="720" y="11863"/>
                        <a:pt x="30" y="10044"/>
                        <a:pt x="0" y="7849"/>
                      </a:cubicBezTo>
                      <a:cubicBezTo>
                        <a:pt x="33" y="5649"/>
                        <a:pt x="753" y="3806"/>
                        <a:pt x="2159" y="2319"/>
                      </a:cubicBezTo>
                      <a:cubicBezTo>
                        <a:pt x="3565" y="833"/>
                        <a:pt x="5462" y="60"/>
                        <a:pt x="78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5" name="Freeform: Shape 164">
                  <a:extLst>
                    <a:ext uri="{FF2B5EF4-FFF2-40B4-BE49-F238E27FC236}">
                      <a16:creationId xmlns:a16="http://schemas.microsoft.com/office/drawing/2014/main" id="{5CE7A0B5-551F-441C-BE5A-C0636EEF05CD}"/>
                    </a:ext>
                  </a:extLst>
                </p:cNvPr>
                <p:cNvSpPr/>
                <p:nvPr/>
              </p:nvSpPr>
              <p:spPr>
                <a:xfrm>
                  <a:off x="6179923" y="2091323"/>
                  <a:ext cx="15556" cy="15556"/>
                </a:xfrm>
                <a:custGeom>
                  <a:avLst/>
                  <a:gdLst/>
                  <a:ahLst/>
                  <a:cxnLst/>
                  <a:rect l="l" t="t" r="r" b="b"/>
                  <a:pathLst>
                    <a:path w="15556" h="15556">
                      <a:moveTo>
                        <a:pt x="7850" y="0"/>
                      </a:moveTo>
                      <a:cubicBezTo>
                        <a:pt x="10169" y="51"/>
                        <a:pt x="12024" y="806"/>
                        <a:pt x="13415" y="2266"/>
                      </a:cubicBezTo>
                      <a:cubicBezTo>
                        <a:pt x="14807" y="3726"/>
                        <a:pt x="15520" y="5587"/>
                        <a:pt x="15556" y="7849"/>
                      </a:cubicBezTo>
                      <a:cubicBezTo>
                        <a:pt x="15535" y="10044"/>
                        <a:pt x="14828" y="11863"/>
                        <a:pt x="13433" y="13308"/>
                      </a:cubicBezTo>
                      <a:cubicBezTo>
                        <a:pt x="12039" y="14753"/>
                        <a:pt x="10082" y="15502"/>
                        <a:pt x="7564" y="15556"/>
                      </a:cubicBezTo>
                      <a:cubicBezTo>
                        <a:pt x="5251" y="15502"/>
                        <a:pt x="3420" y="14753"/>
                        <a:pt x="2070" y="13308"/>
                      </a:cubicBezTo>
                      <a:cubicBezTo>
                        <a:pt x="720" y="11863"/>
                        <a:pt x="30" y="10044"/>
                        <a:pt x="0" y="7849"/>
                      </a:cubicBezTo>
                      <a:cubicBezTo>
                        <a:pt x="33" y="5649"/>
                        <a:pt x="753" y="3806"/>
                        <a:pt x="2159" y="2319"/>
                      </a:cubicBezTo>
                      <a:cubicBezTo>
                        <a:pt x="3565" y="833"/>
                        <a:pt x="5462" y="60"/>
                        <a:pt x="78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6" name="Freeform: Shape 165">
                  <a:extLst>
                    <a:ext uri="{FF2B5EF4-FFF2-40B4-BE49-F238E27FC236}">
                      <a16:creationId xmlns:a16="http://schemas.microsoft.com/office/drawing/2014/main" id="{19ED0142-D3CE-4A02-9D7D-BB3CDC14C637}"/>
                    </a:ext>
                  </a:extLst>
                </p:cNvPr>
                <p:cNvSpPr/>
                <p:nvPr/>
              </p:nvSpPr>
              <p:spPr>
                <a:xfrm>
                  <a:off x="6284698" y="2091323"/>
                  <a:ext cx="15556" cy="15556"/>
                </a:xfrm>
                <a:custGeom>
                  <a:avLst/>
                  <a:gdLst/>
                  <a:ahLst/>
                  <a:cxnLst/>
                  <a:rect l="l" t="t" r="r" b="b"/>
                  <a:pathLst>
                    <a:path w="15556" h="15556">
                      <a:moveTo>
                        <a:pt x="7850" y="0"/>
                      </a:moveTo>
                      <a:cubicBezTo>
                        <a:pt x="10169" y="51"/>
                        <a:pt x="12024" y="806"/>
                        <a:pt x="13415" y="2266"/>
                      </a:cubicBezTo>
                      <a:cubicBezTo>
                        <a:pt x="14807" y="3726"/>
                        <a:pt x="15520" y="5587"/>
                        <a:pt x="15556" y="7849"/>
                      </a:cubicBezTo>
                      <a:cubicBezTo>
                        <a:pt x="15535" y="10044"/>
                        <a:pt x="14827" y="11863"/>
                        <a:pt x="13433" y="13308"/>
                      </a:cubicBezTo>
                      <a:cubicBezTo>
                        <a:pt x="12039" y="14753"/>
                        <a:pt x="10082" y="15502"/>
                        <a:pt x="7564" y="15556"/>
                      </a:cubicBezTo>
                      <a:cubicBezTo>
                        <a:pt x="5251" y="15502"/>
                        <a:pt x="3420" y="14753"/>
                        <a:pt x="2070" y="13308"/>
                      </a:cubicBezTo>
                      <a:cubicBezTo>
                        <a:pt x="720" y="11863"/>
                        <a:pt x="30" y="10044"/>
                        <a:pt x="0" y="7849"/>
                      </a:cubicBezTo>
                      <a:cubicBezTo>
                        <a:pt x="33" y="5649"/>
                        <a:pt x="753" y="3806"/>
                        <a:pt x="2159" y="2319"/>
                      </a:cubicBezTo>
                      <a:cubicBezTo>
                        <a:pt x="3565" y="833"/>
                        <a:pt x="5462" y="60"/>
                        <a:pt x="78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717262C1-200A-4DAD-A1D5-BB9789F82B1B}"/>
                    </a:ext>
                  </a:extLst>
                </p:cNvPr>
                <p:cNvSpPr/>
                <p:nvPr/>
              </p:nvSpPr>
              <p:spPr>
                <a:xfrm>
                  <a:off x="6760948" y="2091323"/>
                  <a:ext cx="15556" cy="15556"/>
                </a:xfrm>
                <a:custGeom>
                  <a:avLst/>
                  <a:gdLst/>
                  <a:ahLst/>
                  <a:cxnLst/>
                  <a:rect l="l" t="t" r="r" b="b"/>
                  <a:pathLst>
                    <a:path w="15556" h="15556">
                      <a:moveTo>
                        <a:pt x="7849" y="0"/>
                      </a:moveTo>
                      <a:cubicBezTo>
                        <a:pt x="10169" y="51"/>
                        <a:pt x="12024" y="806"/>
                        <a:pt x="13415" y="2266"/>
                      </a:cubicBezTo>
                      <a:cubicBezTo>
                        <a:pt x="14807" y="3726"/>
                        <a:pt x="15520" y="5587"/>
                        <a:pt x="15556" y="7849"/>
                      </a:cubicBezTo>
                      <a:cubicBezTo>
                        <a:pt x="15535" y="10044"/>
                        <a:pt x="14827" y="11863"/>
                        <a:pt x="13433" y="13308"/>
                      </a:cubicBezTo>
                      <a:cubicBezTo>
                        <a:pt x="12039" y="14753"/>
                        <a:pt x="10082" y="15502"/>
                        <a:pt x="7564" y="15556"/>
                      </a:cubicBezTo>
                      <a:cubicBezTo>
                        <a:pt x="5251" y="15502"/>
                        <a:pt x="3419" y="14753"/>
                        <a:pt x="2070" y="13308"/>
                      </a:cubicBezTo>
                      <a:cubicBezTo>
                        <a:pt x="720" y="11863"/>
                        <a:pt x="30" y="10044"/>
                        <a:pt x="0" y="7849"/>
                      </a:cubicBezTo>
                      <a:cubicBezTo>
                        <a:pt x="33" y="5649"/>
                        <a:pt x="753" y="3806"/>
                        <a:pt x="2159" y="2319"/>
                      </a:cubicBezTo>
                      <a:cubicBezTo>
                        <a:pt x="3565" y="833"/>
                        <a:pt x="5462" y="60"/>
                        <a:pt x="78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FCB1A546-7B48-415F-8453-D5565EA87200}"/>
                    </a:ext>
                  </a:extLst>
                </p:cNvPr>
                <p:cNvSpPr/>
                <p:nvPr/>
              </p:nvSpPr>
              <p:spPr>
                <a:xfrm>
                  <a:off x="6792762" y="2101896"/>
                  <a:ext cx="40987" cy="87279"/>
                </a:xfrm>
                <a:custGeom>
                  <a:avLst/>
                  <a:gdLst/>
                  <a:ahLst/>
                  <a:cxnLst/>
                  <a:rect l="l" t="t" r="r" b="b"/>
                  <a:pathLst>
                    <a:path w="40987" h="87279">
                      <a:moveTo>
                        <a:pt x="22985" y="0"/>
                      </a:moveTo>
                      <a:lnTo>
                        <a:pt x="22985" y="16574"/>
                      </a:lnTo>
                      <a:lnTo>
                        <a:pt x="40987" y="16574"/>
                      </a:lnTo>
                      <a:lnTo>
                        <a:pt x="40987" y="26128"/>
                      </a:lnTo>
                      <a:lnTo>
                        <a:pt x="22985" y="26128"/>
                      </a:lnTo>
                      <a:lnTo>
                        <a:pt x="22985" y="63432"/>
                      </a:lnTo>
                      <a:cubicBezTo>
                        <a:pt x="22940" y="67743"/>
                        <a:pt x="23637" y="71055"/>
                        <a:pt x="25074" y="73365"/>
                      </a:cubicBezTo>
                      <a:cubicBezTo>
                        <a:pt x="26512" y="75676"/>
                        <a:pt x="28959" y="76843"/>
                        <a:pt x="32415" y="76867"/>
                      </a:cubicBezTo>
                      <a:cubicBezTo>
                        <a:pt x="34102" y="76867"/>
                        <a:pt x="35513" y="76795"/>
                        <a:pt x="36647" y="76652"/>
                      </a:cubicBezTo>
                      <a:cubicBezTo>
                        <a:pt x="37781" y="76510"/>
                        <a:pt x="38799" y="76295"/>
                        <a:pt x="39701" y="76009"/>
                      </a:cubicBezTo>
                      <a:lnTo>
                        <a:pt x="40273" y="85567"/>
                      </a:lnTo>
                      <a:cubicBezTo>
                        <a:pt x="39049" y="86013"/>
                        <a:pt x="37496" y="86405"/>
                        <a:pt x="35611" y="86744"/>
                      </a:cubicBezTo>
                      <a:cubicBezTo>
                        <a:pt x="33727" y="87083"/>
                        <a:pt x="31566" y="87261"/>
                        <a:pt x="29129" y="87279"/>
                      </a:cubicBezTo>
                      <a:cubicBezTo>
                        <a:pt x="26188" y="87264"/>
                        <a:pt x="23570" y="86794"/>
                        <a:pt x="21274" y="85870"/>
                      </a:cubicBezTo>
                      <a:cubicBezTo>
                        <a:pt x="18979" y="84946"/>
                        <a:pt x="17076" y="83657"/>
                        <a:pt x="15566" y="82002"/>
                      </a:cubicBezTo>
                      <a:cubicBezTo>
                        <a:pt x="13866" y="80068"/>
                        <a:pt x="12630" y="77585"/>
                        <a:pt x="11857" y="74552"/>
                      </a:cubicBezTo>
                      <a:cubicBezTo>
                        <a:pt x="11084" y="71518"/>
                        <a:pt x="10704" y="67980"/>
                        <a:pt x="10715" y="63938"/>
                      </a:cubicBezTo>
                      <a:lnTo>
                        <a:pt x="10715" y="26128"/>
                      </a:lnTo>
                      <a:lnTo>
                        <a:pt x="0" y="26128"/>
                      </a:lnTo>
                      <a:lnTo>
                        <a:pt x="0" y="16574"/>
                      </a:lnTo>
                      <a:lnTo>
                        <a:pt x="10715" y="16574"/>
                      </a:lnTo>
                      <a:lnTo>
                        <a:pt x="10715" y="3715"/>
                      </a:lnTo>
                      <a:lnTo>
                        <a:pt x="229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3002CB0F-14CB-4079-A7FC-AEBADF9AD049}"/>
                    </a:ext>
                  </a:extLst>
                </p:cNvPr>
                <p:cNvSpPr/>
                <p:nvPr/>
              </p:nvSpPr>
              <p:spPr>
                <a:xfrm>
                  <a:off x="6028524" y="2117036"/>
                  <a:ext cx="59418" cy="70567"/>
                </a:xfrm>
                <a:custGeom>
                  <a:avLst/>
                  <a:gdLst/>
                  <a:ahLst/>
                  <a:cxnLst/>
                  <a:rect l="l" t="t" r="r" b="b"/>
                  <a:pathLst>
                    <a:path w="59418" h="70567">
                      <a:moveTo>
                        <a:pt x="34998" y="5"/>
                      </a:moveTo>
                      <a:cubicBezTo>
                        <a:pt x="38314" y="-71"/>
                        <a:pt x="41844" y="715"/>
                        <a:pt x="45586" y="2362"/>
                      </a:cubicBezTo>
                      <a:cubicBezTo>
                        <a:pt x="49327" y="4009"/>
                        <a:pt x="52537" y="6974"/>
                        <a:pt x="55215" y="11256"/>
                      </a:cubicBezTo>
                      <a:cubicBezTo>
                        <a:pt x="57893" y="15538"/>
                        <a:pt x="59294" y="21592"/>
                        <a:pt x="59418" y="29419"/>
                      </a:cubicBezTo>
                      <a:lnTo>
                        <a:pt x="59418" y="70567"/>
                      </a:lnTo>
                      <a:lnTo>
                        <a:pt x="46863" y="70567"/>
                      </a:lnTo>
                      <a:lnTo>
                        <a:pt x="46863" y="30705"/>
                      </a:lnTo>
                      <a:cubicBezTo>
                        <a:pt x="46937" y="24978"/>
                        <a:pt x="45752" y="20180"/>
                        <a:pt x="43307" y="16310"/>
                      </a:cubicBezTo>
                      <a:cubicBezTo>
                        <a:pt x="40862" y="12441"/>
                        <a:pt x="36710" y="10429"/>
                        <a:pt x="30852" y="10274"/>
                      </a:cubicBezTo>
                      <a:cubicBezTo>
                        <a:pt x="26727" y="10372"/>
                        <a:pt x="23183" y="11640"/>
                        <a:pt x="20220" y="14078"/>
                      </a:cubicBezTo>
                      <a:cubicBezTo>
                        <a:pt x="17257" y="16516"/>
                        <a:pt x="15178" y="19534"/>
                        <a:pt x="13984" y="23133"/>
                      </a:cubicBezTo>
                      <a:cubicBezTo>
                        <a:pt x="13698" y="23930"/>
                        <a:pt x="13484" y="24835"/>
                        <a:pt x="13341" y="25847"/>
                      </a:cubicBezTo>
                      <a:cubicBezTo>
                        <a:pt x="13198" y="26859"/>
                        <a:pt x="13126" y="27907"/>
                        <a:pt x="13126" y="28991"/>
                      </a:cubicBezTo>
                      <a:lnTo>
                        <a:pt x="13126" y="70567"/>
                      </a:lnTo>
                      <a:lnTo>
                        <a:pt x="571" y="70567"/>
                      </a:lnTo>
                      <a:lnTo>
                        <a:pt x="571" y="20145"/>
                      </a:lnTo>
                      <a:cubicBezTo>
                        <a:pt x="574" y="16536"/>
                        <a:pt x="532" y="13221"/>
                        <a:pt x="446" y="10200"/>
                      </a:cubicBezTo>
                      <a:cubicBezTo>
                        <a:pt x="360" y="7180"/>
                        <a:pt x="211" y="4258"/>
                        <a:pt x="0" y="1434"/>
                      </a:cubicBezTo>
                      <a:lnTo>
                        <a:pt x="11129" y="1434"/>
                      </a:lnTo>
                      <a:lnTo>
                        <a:pt x="11842" y="12846"/>
                      </a:lnTo>
                      <a:lnTo>
                        <a:pt x="12128" y="12846"/>
                      </a:lnTo>
                      <a:cubicBezTo>
                        <a:pt x="13866" y="9501"/>
                        <a:pt x="16677" y="6558"/>
                        <a:pt x="20560" y="4017"/>
                      </a:cubicBezTo>
                      <a:cubicBezTo>
                        <a:pt x="24443" y="1476"/>
                        <a:pt x="29256" y="138"/>
                        <a:pt x="34998" y="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7781F844-3BC5-4919-ADE3-0BC73B5ABE23}"/>
                    </a:ext>
                  </a:extLst>
                </p:cNvPr>
                <p:cNvSpPr/>
                <p:nvPr/>
              </p:nvSpPr>
              <p:spPr>
                <a:xfrm>
                  <a:off x="6471341" y="2117041"/>
                  <a:ext cx="54989" cy="72134"/>
                </a:xfrm>
                <a:custGeom>
                  <a:avLst/>
                  <a:gdLst/>
                  <a:ahLst/>
                  <a:cxnLst/>
                  <a:rect l="l" t="t" r="r" b="b"/>
                  <a:pathLst>
                    <a:path w="54989" h="72134">
                      <a:moveTo>
                        <a:pt x="27709" y="0"/>
                      </a:moveTo>
                      <a:cubicBezTo>
                        <a:pt x="34690" y="93"/>
                        <a:pt x="40093" y="1509"/>
                        <a:pt x="43919" y="4246"/>
                      </a:cubicBezTo>
                      <a:cubicBezTo>
                        <a:pt x="47746" y="6984"/>
                        <a:pt x="50397" y="10484"/>
                        <a:pt x="51874" y="14746"/>
                      </a:cubicBezTo>
                      <a:cubicBezTo>
                        <a:pt x="53351" y="19009"/>
                        <a:pt x="54056" y="23475"/>
                        <a:pt x="53989" y="28143"/>
                      </a:cubicBezTo>
                      <a:lnTo>
                        <a:pt x="53989" y="53989"/>
                      </a:lnTo>
                      <a:cubicBezTo>
                        <a:pt x="53986" y="57010"/>
                        <a:pt x="54063" y="59933"/>
                        <a:pt x="54221" y="62758"/>
                      </a:cubicBezTo>
                      <a:cubicBezTo>
                        <a:pt x="54379" y="65582"/>
                        <a:pt x="54635" y="68184"/>
                        <a:pt x="54989" y="70562"/>
                      </a:cubicBezTo>
                      <a:lnTo>
                        <a:pt x="43717" y="70562"/>
                      </a:lnTo>
                      <a:lnTo>
                        <a:pt x="42718" y="61864"/>
                      </a:lnTo>
                      <a:lnTo>
                        <a:pt x="42290" y="61864"/>
                      </a:lnTo>
                      <a:cubicBezTo>
                        <a:pt x="40337" y="64664"/>
                        <a:pt x="37561" y="67053"/>
                        <a:pt x="33963" y="69032"/>
                      </a:cubicBezTo>
                      <a:cubicBezTo>
                        <a:pt x="30366" y="71011"/>
                        <a:pt x="26089" y="72045"/>
                        <a:pt x="21133" y="72134"/>
                      </a:cubicBezTo>
                      <a:cubicBezTo>
                        <a:pt x="14127" y="71932"/>
                        <a:pt x="8855" y="69875"/>
                        <a:pt x="5316" y="65962"/>
                      </a:cubicBezTo>
                      <a:cubicBezTo>
                        <a:pt x="1778" y="62050"/>
                        <a:pt x="5" y="57491"/>
                        <a:pt x="0" y="52285"/>
                      </a:cubicBezTo>
                      <a:cubicBezTo>
                        <a:pt x="61" y="43887"/>
                        <a:pt x="3649" y="37493"/>
                        <a:pt x="10763" y="33104"/>
                      </a:cubicBezTo>
                      <a:cubicBezTo>
                        <a:pt x="17877" y="28714"/>
                        <a:pt x="28148" y="26538"/>
                        <a:pt x="41576" y="26575"/>
                      </a:cubicBezTo>
                      <a:lnTo>
                        <a:pt x="41576" y="25144"/>
                      </a:lnTo>
                      <a:cubicBezTo>
                        <a:pt x="41644" y="23190"/>
                        <a:pt x="41334" y="20981"/>
                        <a:pt x="40644" y="18518"/>
                      </a:cubicBezTo>
                      <a:cubicBezTo>
                        <a:pt x="39955" y="16055"/>
                        <a:pt x="38480" y="13909"/>
                        <a:pt x="36218" y="12082"/>
                      </a:cubicBezTo>
                      <a:cubicBezTo>
                        <a:pt x="33956" y="10254"/>
                        <a:pt x="30500" y="9317"/>
                        <a:pt x="25850" y="9269"/>
                      </a:cubicBezTo>
                      <a:cubicBezTo>
                        <a:pt x="22520" y="9278"/>
                        <a:pt x="19280" y="9725"/>
                        <a:pt x="16130" y="10610"/>
                      </a:cubicBezTo>
                      <a:cubicBezTo>
                        <a:pt x="12980" y="11495"/>
                        <a:pt x="10171" y="12764"/>
                        <a:pt x="7704" y="14418"/>
                      </a:cubicBezTo>
                      <a:lnTo>
                        <a:pt x="4851" y="5989"/>
                      </a:lnTo>
                      <a:cubicBezTo>
                        <a:pt x="7755" y="4180"/>
                        <a:pt x="11188" y="2736"/>
                        <a:pt x="15150" y="1658"/>
                      </a:cubicBezTo>
                      <a:cubicBezTo>
                        <a:pt x="19111" y="579"/>
                        <a:pt x="23298" y="27"/>
                        <a:pt x="27709" y="0"/>
                      </a:cubicBezTo>
                      <a:close/>
                      <a:moveTo>
                        <a:pt x="41862" y="35272"/>
                      </a:moveTo>
                      <a:cubicBezTo>
                        <a:pt x="37180" y="35126"/>
                        <a:pt x="32614" y="35435"/>
                        <a:pt x="28164" y="36199"/>
                      </a:cubicBezTo>
                      <a:cubicBezTo>
                        <a:pt x="23715" y="36963"/>
                        <a:pt x="20028" y="38490"/>
                        <a:pt x="17103" y="40779"/>
                      </a:cubicBezTo>
                      <a:cubicBezTo>
                        <a:pt x="14179" y="43068"/>
                        <a:pt x="12663" y="46427"/>
                        <a:pt x="12555" y="50856"/>
                      </a:cubicBezTo>
                      <a:cubicBezTo>
                        <a:pt x="12650" y="54984"/>
                        <a:pt x="13818" y="58022"/>
                        <a:pt x="16057" y="59970"/>
                      </a:cubicBezTo>
                      <a:cubicBezTo>
                        <a:pt x="18297" y="61918"/>
                        <a:pt x="21037" y="62883"/>
                        <a:pt x="24278" y="62865"/>
                      </a:cubicBezTo>
                      <a:cubicBezTo>
                        <a:pt x="28865" y="62749"/>
                        <a:pt x="32593" y="61551"/>
                        <a:pt x="35465" y="59273"/>
                      </a:cubicBezTo>
                      <a:cubicBezTo>
                        <a:pt x="38336" y="56994"/>
                        <a:pt x="40278" y="54332"/>
                        <a:pt x="41290" y="51285"/>
                      </a:cubicBezTo>
                      <a:cubicBezTo>
                        <a:pt x="41502" y="50564"/>
                        <a:pt x="41651" y="49861"/>
                        <a:pt x="41737" y="49175"/>
                      </a:cubicBezTo>
                      <a:cubicBezTo>
                        <a:pt x="41823" y="48489"/>
                        <a:pt x="41865" y="47855"/>
                        <a:pt x="41862" y="47274"/>
                      </a:cubicBezTo>
                      <a:lnTo>
                        <a:pt x="41862" y="352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DDA6F608-3A6B-4DA9-B333-3ED64BAFA41E}"/>
                    </a:ext>
                  </a:extLst>
                </p:cNvPr>
                <p:cNvSpPr/>
                <p:nvPr/>
              </p:nvSpPr>
              <p:spPr>
                <a:xfrm>
                  <a:off x="6576830" y="2117041"/>
                  <a:ext cx="45131" cy="72134"/>
                </a:xfrm>
                <a:custGeom>
                  <a:avLst/>
                  <a:gdLst/>
                  <a:ahLst/>
                  <a:cxnLst/>
                  <a:rect l="l" t="t" r="r" b="b"/>
                  <a:pathLst>
                    <a:path w="45131" h="72134">
                      <a:moveTo>
                        <a:pt x="25711" y="0"/>
                      </a:moveTo>
                      <a:cubicBezTo>
                        <a:pt x="29247" y="27"/>
                        <a:pt x="32468" y="437"/>
                        <a:pt x="35374" y="1230"/>
                      </a:cubicBezTo>
                      <a:cubicBezTo>
                        <a:pt x="38279" y="2023"/>
                        <a:pt x="40676" y="3039"/>
                        <a:pt x="42563" y="4278"/>
                      </a:cubicBezTo>
                      <a:lnTo>
                        <a:pt x="39567" y="13414"/>
                      </a:lnTo>
                      <a:cubicBezTo>
                        <a:pt x="38194" y="12490"/>
                        <a:pt x="36303" y="11585"/>
                        <a:pt x="33893" y="10698"/>
                      </a:cubicBezTo>
                      <a:cubicBezTo>
                        <a:pt x="31483" y="9811"/>
                        <a:pt x="28660" y="9334"/>
                        <a:pt x="25425" y="9269"/>
                      </a:cubicBezTo>
                      <a:cubicBezTo>
                        <a:pt x="21695" y="9340"/>
                        <a:pt x="18858" y="10269"/>
                        <a:pt x="16916" y="12056"/>
                      </a:cubicBezTo>
                      <a:cubicBezTo>
                        <a:pt x="14973" y="13842"/>
                        <a:pt x="13996" y="16058"/>
                        <a:pt x="13984" y="18702"/>
                      </a:cubicBezTo>
                      <a:cubicBezTo>
                        <a:pt x="13963" y="21474"/>
                        <a:pt x="15006" y="23719"/>
                        <a:pt x="17112" y="25437"/>
                      </a:cubicBezTo>
                      <a:cubicBezTo>
                        <a:pt x="19219" y="27155"/>
                        <a:pt x="22514" y="28864"/>
                        <a:pt x="26998" y="30564"/>
                      </a:cubicBezTo>
                      <a:cubicBezTo>
                        <a:pt x="32940" y="32723"/>
                        <a:pt x="37444" y="35445"/>
                        <a:pt x="40510" y="38729"/>
                      </a:cubicBezTo>
                      <a:cubicBezTo>
                        <a:pt x="43576" y="42013"/>
                        <a:pt x="45116" y="46199"/>
                        <a:pt x="45131" y="51288"/>
                      </a:cubicBezTo>
                      <a:cubicBezTo>
                        <a:pt x="45069" y="57533"/>
                        <a:pt x="42803" y="62544"/>
                        <a:pt x="38332" y="66320"/>
                      </a:cubicBezTo>
                      <a:cubicBezTo>
                        <a:pt x="33862" y="70095"/>
                        <a:pt x="27557" y="72033"/>
                        <a:pt x="19418" y="72134"/>
                      </a:cubicBezTo>
                      <a:cubicBezTo>
                        <a:pt x="15599" y="72110"/>
                        <a:pt x="12022" y="71659"/>
                        <a:pt x="8689" y="70779"/>
                      </a:cubicBezTo>
                      <a:cubicBezTo>
                        <a:pt x="5355" y="69900"/>
                        <a:pt x="2459" y="68735"/>
                        <a:pt x="0" y="67285"/>
                      </a:cubicBezTo>
                      <a:lnTo>
                        <a:pt x="2999" y="57863"/>
                      </a:lnTo>
                      <a:cubicBezTo>
                        <a:pt x="4987" y="59066"/>
                        <a:pt x="7466" y="60161"/>
                        <a:pt x="10437" y="61150"/>
                      </a:cubicBezTo>
                      <a:cubicBezTo>
                        <a:pt x="13408" y="62138"/>
                        <a:pt x="16497" y="62662"/>
                        <a:pt x="19704" y="62722"/>
                      </a:cubicBezTo>
                      <a:cubicBezTo>
                        <a:pt x="24200" y="62659"/>
                        <a:pt x="27543" y="61677"/>
                        <a:pt x="29733" y="59774"/>
                      </a:cubicBezTo>
                      <a:cubicBezTo>
                        <a:pt x="31923" y="57871"/>
                        <a:pt x="33013" y="55424"/>
                        <a:pt x="33004" y="52431"/>
                      </a:cubicBezTo>
                      <a:cubicBezTo>
                        <a:pt x="33046" y="49496"/>
                        <a:pt x="32069" y="47078"/>
                        <a:pt x="30073" y="45178"/>
                      </a:cubicBezTo>
                      <a:cubicBezTo>
                        <a:pt x="28076" y="43278"/>
                        <a:pt x="24811" y="41504"/>
                        <a:pt x="20277" y="39854"/>
                      </a:cubicBezTo>
                      <a:cubicBezTo>
                        <a:pt x="14010" y="37556"/>
                        <a:pt x="9369" y="34757"/>
                        <a:pt x="6353" y="31458"/>
                      </a:cubicBezTo>
                      <a:cubicBezTo>
                        <a:pt x="3338" y="28158"/>
                        <a:pt x="1839" y="24430"/>
                        <a:pt x="1858" y="20274"/>
                      </a:cubicBezTo>
                      <a:cubicBezTo>
                        <a:pt x="1931" y="14552"/>
                        <a:pt x="4066" y="9780"/>
                        <a:pt x="8263" y="5956"/>
                      </a:cubicBezTo>
                      <a:cubicBezTo>
                        <a:pt x="12460" y="2133"/>
                        <a:pt x="18276" y="148"/>
                        <a:pt x="257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CF044FB9-901E-488E-A091-F662D8AC0143}"/>
                    </a:ext>
                  </a:extLst>
                </p:cNvPr>
                <p:cNvSpPr/>
                <p:nvPr/>
              </p:nvSpPr>
              <p:spPr>
                <a:xfrm>
                  <a:off x="5990996" y="2118470"/>
                  <a:ext cx="12555" cy="69133"/>
                </a:xfrm>
                <a:custGeom>
                  <a:avLst/>
                  <a:gdLst/>
                  <a:ahLst/>
                  <a:cxnLst/>
                  <a:rect l="l" t="t" r="r" b="b"/>
                  <a:pathLst>
                    <a:path w="12555" h="69133">
                      <a:moveTo>
                        <a:pt x="0" y="0"/>
                      </a:moveTo>
                      <a:lnTo>
                        <a:pt x="12555" y="0"/>
                      </a:lnTo>
                      <a:lnTo>
                        <a:pt x="12555" y="69133"/>
                      </a:lnTo>
                      <a:lnTo>
                        <a:pt x="0" y="6913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258772EE-41C0-4F81-8454-B44BC48BC7C6}"/>
                    </a:ext>
                  </a:extLst>
                </p:cNvPr>
                <p:cNvSpPr/>
                <p:nvPr/>
              </p:nvSpPr>
              <p:spPr>
                <a:xfrm>
                  <a:off x="6181496" y="2118470"/>
                  <a:ext cx="12555" cy="69133"/>
                </a:xfrm>
                <a:custGeom>
                  <a:avLst/>
                  <a:gdLst/>
                  <a:ahLst/>
                  <a:cxnLst/>
                  <a:rect l="l" t="t" r="r" b="b"/>
                  <a:pathLst>
                    <a:path w="12555" h="69133">
                      <a:moveTo>
                        <a:pt x="0" y="0"/>
                      </a:moveTo>
                      <a:lnTo>
                        <a:pt x="12555" y="0"/>
                      </a:lnTo>
                      <a:lnTo>
                        <a:pt x="12555" y="69133"/>
                      </a:lnTo>
                      <a:lnTo>
                        <a:pt x="0" y="6913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6B177D72-843A-4D54-90DF-FAAEBA110A0D}"/>
                    </a:ext>
                  </a:extLst>
                </p:cNvPr>
                <p:cNvSpPr/>
                <p:nvPr/>
              </p:nvSpPr>
              <p:spPr>
                <a:xfrm>
                  <a:off x="6211023" y="2118470"/>
                  <a:ext cx="65418" cy="69133"/>
                </a:xfrm>
                <a:custGeom>
                  <a:avLst/>
                  <a:gdLst/>
                  <a:ahLst/>
                  <a:cxnLst/>
                  <a:rect l="l" t="t" r="r" b="b"/>
                  <a:pathLst>
                    <a:path w="65418" h="69133">
                      <a:moveTo>
                        <a:pt x="0" y="0"/>
                      </a:moveTo>
                      <a:lnTo>
                        <a:pt x="13426" y="0"/>
                      </a:lnTo>
                      <a:lnTo>
                        <a:pt x="26995" y="38719"/>
                      </a:lnTo>
                      <a:cubicBezTo>
                        <a:pt x="28138" y="41918"/>
                        <a:pt x="29174" y="44984"/>
                        <a:pt x="30102" y="47916"/>
                      </a:cubicBezTo>
                      <a:cubicBezTo>
                        <a:pt x="31031" y="50848"/>
                        <a:pt x="31852" y="53735"/>
                        <a:pt x="32566" y="56578"/>
                      </a:cubicBezTo>
                      <a:lnTo>
                        <a:pt x="32995" y="56578"/>
                      </a:lnTo>
                      <a:cubicBezTo>
                        <a:pt x="33783" y="53736"/>
                        <a:pt x="34670" y="50848"/>
                        <a:pt x="35655" y="47915"/>
                      </a:cubicBezTo>
                      <a:cubicBezTo>
                        <a:pt x="36640" y="44982"/>
                        <a:pt x="37705" y="41913"/>
                        <a:pt x="38851" y="38709"/>
                      </a:cubicBezTo>
                      <a:lnTo>
                        <a:pt x="52277" y="0"/>
                      </a:lnTo>
                      <a:lnTo>
                        <a:pt x="65418" y="0"/>
                      </a:lnTo>
                      <a:lnTo>
                        <a:pt x="38280" y="69133"/>
                      </a:lnTo>
                      <a:lnTo>
                        <a:pt x="26281" y="6913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A59DD4B7-7989-4AC2-B41C-E18FDEC80E2A}"/>
                    </a:ext>
                  </a:extLst>
                </p:cNvPr>
                <p:cNvSpPr/>
                <p:nvPr/>
              </p:nvSpPr>
              <p:spPr>
                <a:xfrm>
                  <a:off x="6286271" y="2118470"/>
                  <a:ext cx="12555" cy="69133"/>
                </a:xfrm>
                <a:custGeom>
                  <a:avLst/>
                  <a:gdLst/>
                  <a:ahLst/>
                  <a:cxnLst/>
                  <a:rect l="l" t="t" r="r" b="b"/>
                  <a:pathLst>
                    <a:path w="12555" h="69133">
                      <a:moveTo>
                        <a:pt x="0" y="0"/>
                      </a:moveTo>
                      <a:lnTo>
                        <a:pt x="12555" y="0"/>
                      </a:lnTo>
                      <a:lnTo>
                        <a:pt x="12555" y="69133"/>
                      </a:lnTo>
                      <a:lnTo>
                        <a:pt x="0" y="6913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95149831-C101-49D3-80FA-E930B466628E}"/>
                    </a:ext>
                  </a:extLst>
                </p:cNvPr>
                <p:cNvSpPr/>
                <p:nvPr/>
              </p:nvSpPr>
              <p:spPr>
                <a:xfrm>
                  <a:off x="6400141" y="2118470"/>
                  <a:ext cx="58847" cy="70710"/>
                </a:xfrm>
                <a:custGeom>
                  <a:avLst/>
                  <a:gdLst/>
                  <a:ahLst/>
                  <a:cxnLst/>
                  <a:rect l="l" t="t" r="r" b="b"/>
                  <a:pathLst>
                    <a:path w="58847" h="70710">
                      <a:moveTo>
                        <a:pt x="0" y="0"/>
                      </a:moveTo>
                      <a:lnTo>
                        <a:pt x="12556" y="0"/>
                      </a:lnTo>
                      <a:lnTo>
                        <a:pt x="12556" y="38147"/>
                      </a:lnTo>
                      <a:cubicBezTo>
                        <a:pt x="12493" y="44821"/>
                        <a:pt x="13654" y="50155"/>
                        <a:pt x="16040" y="54149"/>
                      </a:cubicBezTo>
                      <a:cubicBezTo>
                        <a:pt x="18426" y="58144"/>
                        <a:pt x="22410" y="60192"/>
                        <a:pt x="27994" y="60293"/>
                      </a:cubicBezTo>
                      <a:cubicBezTo>
                        <a:pt x="32232" y="60168"/>
                        <a:pt x="35764" y="58953"/>
                        <a:pt x="38591" y="56650"/>
                      </a:cubicBezTo>
                      <a:cubicBezTo>
                        <a:pt x="41417" y="54346"/>
                        <a:pt x="43412" y="51702"/>
                        <a:pt x="44577" y="48720"/>
                      </a:cubicBezTo>
                      <a:cubicBezTo>
                        <a:pt x="44937" y="47854"/>
                        <a:pt x="45217" y="46871"/>
                        <a:pt x="45417" y="45773"/>
                      </a:cubicBezTo>
                      <a:cubicBezTo>
                        <a:pt x="45616" y="44675"/>
                        <a:pt x="45717" y="43514"/>
                        <a:pt x="45720" y="42291"/>
                      </a:cubicBezTo>
                      <a:lnTo>
                        <a:pt x="45720" y="0"/>
                      </a:lnTo>
                      <a:lnTo>
                        <a:pt x="58276" y="0"/>
                      </a:lnTo>
                      <a:lnTo>
                        <a:pt x="58276" y="50136"/>
                      </a:lnTo>
                      <a:cubicBezTo>
                        <a:pt x="58252" y="57397"/>
                        <a:pt x="58442" y="63729"/>
                        <a:pt x="58847" y="69133"/>
                      </a:cubicBezTo>
                      <a:lnTo>
                        <a:pt x="47718" y="69133"/>
                      </a:lnTo>
                      <a:lnTo>
                        <a:pt x="47004" y="57864"/>
                      </a:lnTo>
                      <a:lnTo>
                        <a:pt x="46719" y="57864"/>
                      </a:lnTo>
                      <a:cubicBezTo>
                        <a:pt x="45159" y="60834"/>
                        <a:pt x="42492" y="63670"/>
                        <a:pt x="38715" y="66372"/>
                      </a:cubicBezTo>
                      <a:cubicBezTo>
                        <a:pt x="34939" y="69073"/>
                        <a:pt x="29984" y="70518"/>
                        <a:pt x="23849" y="70705"/>
                      </a:cubicBezTo>
                      <a:cubicBezTo>
                        <a:pt x="20134" y="70778"/>
                        <a:pt x="16464" y="69950"/>
                        <a:pt x="12837" y="68221"/>
                      </a:cubicBezTo>
                      <a:cubicBezTo>
                        <a:pt x="9211" y="66491"/>
                        <a:pt x="6188" y="63421"/>
                        <a:pt x="3769" y="59010"/>
                      </a:cubicBezTo>
                      <a:cubicBezTo>
                        <a:pt x="1350" y="54598"/>
                        <a:pt x="94" y="48406"/>
                        <a:pt x="0" y="4043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EDFA9061-AF7B-4271-AB31-7F8B2F49D116}"/>
                    </a:ext>
                  </a:extLst>
                </p:cNvPr>
                <p:cNvSpPr/>
                <p:nvPr/>
              </p:nvSpPr>
              <p:spPr>
                <a:xfrm>
                  <a:off x="6649887" y="2118470"/>
                  <a:ext cx="100423" cy="69133"/>
                </a:xfrm>
                <a:custGeom>
                  <a:avLst/>
                  <a:gdLst/>
                  <a:ahLst/>
                  <a:cxnLst/>
                  <a:rect l="l" t="t" r="r" b="b"/>
                  <a:pathLst>
                    <a:path w="100423" h="69133">
                      <a:moveTo>
                        <a:pt x="0" y="0"/>
                      </a:moveTo>
                      <a:lnTo>
                        <a:pt x="12856" y="0"/>
                      </a:lnTo>
                      <a:lnTo>
                        <a:pt x="22141" y="35138"/>
                      </a:lnTo>
                      <a:cubicBezTo>
                        <a:pt x="23082" y="38985"/>
                        <a:pt x="23987" y="42725"/>
                        <a:pt x="24856" y="46358"/>
                      </a:cubicBezTo>
                      <a:cubicBezTo>
                        <a:pt x="25725" y="49991"/>
                        <a:pt x="26486" y="53588"/>
                        <a:pt x="27141" y="57150"/>
                      </a:cubicBezTo>
                      <a:lnTo>
                        <a:pt x="27570" y="57150"/>
                      </a:lnTo>
                      <a:cubicBezTo>
                        <a:pt x="28370" y="53639"/>
                        <a:pt x="29305" y="50048"/>
                        <a:pt x="30373" y="46376"/>
                      </a:cubicBezTo>
                      <a:cubicBezTo>
                        <a:pt x="31441" y="42704"/>
                        <a:pt x="32555" y="39006"/>
                        <a:pt x="33712" y="35281"/>
                      </a:cubicBezTo>
                      <a:lnTo>
                        <a:pt x="44997" y="0"/>
                      </a:lnTo>
                      <a:lnTo>
                        <a:pt x="55568" y="0"/>
                      </a:lnTo>
                      <a:lnTo>
                        <a:pt x="66282" y="34566"/>
                      </a:lnTo>
                      <a:cubicBezTo>
                        <a:pt x="67564" y="38696"/>
                        <a:pt x="68713" y="42621"/>
                        <a:pt x="69728" y="46340"/>
                      </a:cubicBezTo>
                      <a:cubicBezTo>
                        <a:pt x="70743" y="50059"/>
                        <a:pt x="71642" y="53663"/>
                        <a:pt x="72424" y="57150"/>
                      </a:cubicBezTo>
                      <a:lnTo>
                        <a:pt x="72853" y="57150"/>
                      </a:lnTo>
                      <a:cubicBezTo>
                        <a:pt x="73430" y="53660"/>
                        <a:pt x="74168" y="50062"/>
                        <a:pt x="75067" y="46358"/>
                      </a:cubicBezTo>
                      <a:cubicBezTo>
                        <a:pt x="75966" y="42654"/>
                        <a:pt x="76990" y="38771"/>
                        <a:pt x="78138" y="34709"/>
                      </a:cubicBezTo>
                      <a:lnTo>
                        <a:pt x="87995" y="0"/>
                      </a:lnTo>
                      <a:lnTo>
                        <a:pt x="100423" y="0"/>
                      </a:lnTo>
                      <a:lnTo>
                        <a:pt x="78138" y="69133"/>
                      </a:lnTo>
                      <a:lnTo>
                        <a:pt x="66710" y="69133"/>
                      </a:lnTo>
                      <a:lnTo>
                        <a:pt x="56139" y="36138"/>
                      </a:lnTo>
                      <a:cubicBezTo>
                        <a:pt x="54928" y="32324"/>
                        <a:pt x="53815" y="28590"/>
                        <a:pt x="52800" y="24936"/>
                      </a:cubicBezTo>
                      <a:cubicBezTo>
                        <a:pt x="51786" y="21282"/>
                        <a:pt x="50851" y="17441"/>
                        <a:pt x="49997" y="13412"/>
                      </a:cubicBezTo>
                      <a:lnTo>
                        <a:pt x="49711" y="13412"/>
                      </a:lnTo>
                      <a:cubicBezTo>
                        <a:pt x="48851" y="17527"/>
                        <a:pt x="47893" y="21446"/>
                        <a:pt x="46836" y="25169"/>
                      </a:cubicBezTo>
                      <a:cubicBezTo>
                        <a:pt x="45780" y="28892"/>
                        <a:pt x="44643" y="32599"/>
                        <a:pt x="43426" y="36290"/>
                      </a:cubicBezTo>
                      <a:lnTo>
                        <a:pt x="32284" y="69133"/>
                      </a:lnTo>
                      <a:lnTo>
                        <a:pt x="20856" y="6913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CDCC0C6D-4325-483D-B6D0-D230B3156B09}"/>
                    </a:ext>
                  </a:extLst>
                </p:cNvPr>
                <p:cNvSpPr/>
                <p:nvPr/>
              </p:nvSpPr>
              <p:spPr>
                <a:xfrm>
                  <a:off x="6762521" y="2118470"/>
                  <a:ext cx="12555" cy="69133"/>
                </a:xfrm>
                <a:custGeom>
                  <a:avLst/>
                  <a:gdLst/>
                  <a:ahLst/>
                  <a:cxnLst/>
                  <a:rect l="l" t="t" r="r" b="b"/>
                  <a:pathLst>
                    <a:path w="12555" h="69133">
                      <a:moveTo>
                        <a:pt x="0" y="0"/>
                      </a:moveTo>
                      <a:lnTo>
                        <a:pt x="12555" y="0"/>
                      </a:lnTo>
                      <a:lnTo>
                        <a:pt x="12555" y="69133"/>
                      </a:lnTo>
                      <a:lnTo>
                        <a:pt x="0" y="6913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A582EB40-8B24-44C4-9C44-33C70C7070A5}"/>
                    </a:ext>
                  </a:extLst>
                </p:cNvPr>
                <p:cNvSpPr/>
                <p:nvPr/>
              </p:nvSpPr>
              <p:spPr>
                <a:xfrm>
                  <a:off x="6772045" y="2257630"/>
                  <a:ext cx="58847" cy="101423"/>
                </a:xfrm>
                <a:custGeom>
                  <a:avLst/>
                  <a:gdLst/>
                  <a:ahLst/>
                  <a:cxnLst/>
                  <a:rect l="l" t="t" r="r" b="b"/>
                  <a:pathLst>
                    <a:path w="58847" h="101423">
                      <a:moveTo>
                        <a:pt x="0" y="0"/>
                      </a:moveTo>
                      <a:lnTo>
                        <a:pt x="12555" y="0"/>
                      </a:lnTo>
                      <a:lnTo>
                        <a:pt x="12555" y="43273"/>
                      </a:lnTo>
                      <a:lnTo>
                        <a:pt x="12841" y="43273"/>
                      </a:lnTo>
                      <a:cubicBezTo>
                        <a:pt x="13851" y="41471"/>
                        <a:pt x="15119" y="39794"/>
                        <a:pt x="16647" y="38242"/>
                      </a:cubicBezTo>
                      <a:cubicBezTo>
                        <a:pt x="18175" y="36691"/>
                        <a:pt x="19908" y="35371"/>
                        <a:pt x="21847" y="34284"/>
                      </a:cubicBezTo>
                      <a:cubicBezTo>
                        <a:pt x="23714" y="33205"/>
                        <a:pt x="25733" y="32367"/>
                        <a:pt x="27905" y="31770"/>
                      </a:cubicBezTo>
                      <a:cubicBezTo>
                        <a:pt x="30076" y="31173"/>
                        <a:pt x="32345" y="30870"/>
                        <a:pt x="34713" y="30861"/>
                      </a:cubicBezTo>
                      <a:cubicBezTo>
                        <a:pt x="37936" y="30785"/>
                        <a:pt x="41398" y="31571"/>
                        <a:pt x="45099" y="33218"/>
                      </a:cubicBezTo>
                      <a:cubicBezTo>
                        <a:pt x="48801" y="34865"/>
                        <a:pt x="51986" y="37830"/>
                        <a:pt x="54655" y="42112"/>
                      </a:cubicBezTo>
                      <a:cubicBezTo>
                        <a:pt x="57323" y="46394"/>
                        <a:pt x="58721" y="52448"/>
                        <a:pt x="58847" y="60275"/>
                      </a:cubicBezTo>
                      <a:lnTo>
                        <a:pt x="58847" y="101423"/>
                      </a:lnTo>
                      <a:lnTo>
                        <a:pt x="46291" y="101423"/>
                      </a:lnTo>
                      <a:lnTo>
                        <a:pt x="46291" y="61704"/>
                      </a:lnTo>
                      <a:cubicBezTo>
                        <a:pt x="46366" y="55977"/>
                        <a:pt x="45181" y="51179"/>
                        <a:pt x="42736" y="47309"/>
                      </a:cubicBezTo>
                      <a:cubicBezTo>
                        <a:pt x="40291" y="43440"/>
                        <a:pt x="36139" y="41428"/>
                        <a:pt x="30281" y="41273"/>
                      </a:cubicBezTo>
                      <a:cubicBezTo>
                        <a:pt x="26165" y="41371"/>
                        <a:pt x="22639" y="42603"/>
                        <a:pt x="19703" y="44970"/>
                      </a:cubicBezTo>
                      <a:cubicBezTo>
                        <a:pt x="16766" y="47336"/>
                        <a:pt x="14670" y="50247"/>
                        <a:pt x="13413" y="53703"/>
                      </a:cubicBezTo>
                      <a:cubicBezTo>
                        <a:pt x="13064" y="54623"/>
                        <a:pt x="12832" y="55569"/>
                        <a:pt x="12716" y="56543"/>
                      </a:cubicBezTo>
                      <a:cubicBezTo>
                        <a:pt x="12600" y="57516"/>
                        <a:pt x="12546" y="58570"/>
                        <a:pt x="12555" y="59704"/>
                      </a:cubicBezTo>
                      <a:lnTo>
                        <a:pt x="12555" y="101423"/>
                      </a:lnTo>
                      <a:lnTo>
                        <a:pt x="0" y="10142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B446B9EE-506C-4F68-A173-9CBB939190E6}"/>
                    </a:ext>
                  </a:extLst>
                </p:cNvPr>
                <p:cNvSpPr/>
                <p:nvPr/>
              </p:nvSpPr>
              <p:spPr>
                <a:xfrm>
                  <a:off x="6103723" y="2262773"/>
                  <a:ext cx="15556" cy="15556"/>
                </a:xfrm>
                <a:custGeom>
                  <a:avLst/>
                  <a:gdLst/>
                  <a:ahLst/>
                  <a:cxnLst/>
                  <a:rect l="l" t="t" r="r" b="b"/>
                  <a:pathLst>
                    <a:path w="15556" h="15556">
                      <a:moveTo>
                        <a:pt x="7850" y="0"/>
                      </a:moveTo>
                      <a:cubicBezTo>
                        <a:pt x="10169" y="51"/>
                        <a:pt x="12024" y="806"/>
                        <a:pt x="13415" y="2266"/>
                      </a:cubicBezTo>
                      <a:cubicBezTo>
                        <a:pt x="14807" y="3726"/>
                        <a:pt x="15520" y="5587"/>
                        <a:pt x="15556" y="7849"/>
                      </a:cubicBezTo>
                      <a:cubicBezTo>
                        <a:pt x="15535" y="10044"/>
                        <a:pt x="14828" y="11863"/>
                        <a:pt x="13433" y="13308"/>
                      </a:cubicBezTo>
                      <a:cubicBezTo>
                        <a:pt x="12039" y="14753"/>
                        <a:pt x="10082" y="15502"/>
                        <a:pt x="7564" y="15556"/>
                      </a:cubicBezTo>
                      <a:cubicBezTo>
                        <a:pt x="5251" y="15502"/>
                        <a:pt x="3420" y="14753"/>
                        <a:pt x="2070" y="13308"/>
                      </a:cubicBezTo>
                      <a:cubicBezTo>
                        <a:pt x="720" y="11863"/>
                        <a:pt x="30" y="10044"/>
                        <a:pt x="0" y="7849"/>
                      </a:cubicBezTo>
                      <a:cubicBezTo>
                        <a:pt x="33" y="5649"/>
                        <a:pt x="753" y="3806"/>
                        <a:pt x="2159" y="2319"/>
                      </a:cubicBezTo>
                      <a:cubicBezTo>
                        <a:pt x="3565" y="833"/>
                        <a:pt x="5462" y="60"/>
                        <a:pt x="78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8E36874-320E-42B2-9DD3-4DF093EACDC7}"/>
                    </a:ext>
                  </a:extLst>
                </p:cNvPr>
                <p:cNvSpPr/>
                <p:nvPr/>
              </p:nvSpPr>
              <p:spPr>
                <a:xfrm>
                  <a:off x="6589498" y="2262773"/>
                  <a:ext cx="15556" cy="15556"/>
                </a:xfrm>
                <a:custGeom>
                  <a:avLst/>
                  <a:gdLst/>
                  <a:ahLst/>
                  <a:cxnLst/>
                  <a:rect l="l" t="t" r="r" b="b"/>
                  <a:pathLst>
                    <a:path w="15556" h="15556">
                      <a:moveTo>
                        <a:pt x="7849" y="0"/>
                      </a:moveTo>
                      <a:cubicBezTo>
                        <a:pt x="10169" y="51"/>
                        <a:pt x="12024" y="806"/>
                        <a:pt x="13415" y="2266"/>
                      </a:cubicBezTo>
                      <a:cubicBezTo>
                        <a:pt x="14807" y="3726"/>
                        <a:pt x="15520" y="5587"/>
                        <a:pt x="15556" y="7849"/>
                      </a:cubicBezTo>
                      <a:cubicBezTo>
                        <a:pt x="15535" y="10044"/>
                        <a:pt x="14827" y="11863"/>
                        <a:pt x="13433" y="13308"/>
                      </a:cubicBezTo>
                      <a:cubicBezTo>
                        <a:pt x="12039" y="14753"/>
                        <a:pt x="10082" y="15502"/>
                        <a:pt x="7564" y="15556"/>
                      </a:cubicBezTo>
                      <a:cubicBezTo>
                        <a:pt x="5251" y="15502"/>
                        <a:pt x="3419" y="14753"/>
                        <a:pt x="2070" y="13308"/>
                      </a:cubicBezTo>
                      <a:cubicBezTo>
                        <a:pt x="720" y="11863"/>
                        <a:pt x="30" y="10044"/>
                        <a:pt x="0" y="7849"/>
                      </a:cubicBezTo>
                      <a:cubicBezTo>
                        <a:pt x="33" y="5649"/>
                        <a:pt x="753" y="3806"/>
                        <a:pt x="2159" y="2319"/>
                      </a:cubicBezTo>
                      <a:cubicBezTo>
                        <a:pt x="3565" y="833"/>
                        <a:pt x="5462" y="60"/>
                        <a:pt x="78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54273374-DF85-4A9B-9C7B-52640AD465AF}"/>
                    </a:ext>
                  </a:extLst>
                </p:cNvPr>
                <p:cNvSpPr/>
                <p:nvPr/>
              </p:nvSpPr>
              <p:spPr>
                <a:xfrm>
                  <a:off x="6211737" y="2273346"/>
                  <a:ext cx="40987" cy="87279"/>
                </a:xfrm>
                <a:custGeom>
                  <a:avLst/>
                  <a:gdLst/>
                  <a:ahLst/>
                  <a:cxnLst/>
                  <a:rect l="l" t="t" r="r" b="b"/>
                  <a:pathLst>
                    <a:path w="40987" h="87279">
                      <a:moveTo>
                        <a:pt x="22985" y="0"/>
                      </a:moveTo>
                      <a:lnTo>
                        <a:pt x="22985" y="16574"/>
                      </a:lnTo>
                      <a:lnTo>
                        <a:pt x="40987" y="16574"/>
                      </a:lnTo>
                      <a:lnTo>
                        <a:pt x="40987" y="26128"/>
                      </a:lnTo>
                      <a:lnTo>
                        <a:pt x="22985" y="26128"/>
                      </a:lnTo>
                      <a:lnTo>
                        <a:pt x="22985" y="63432"/>
                      </a:lnTo>
                      <a:cubicBezTo>
                        <a:pt x="22940" y="67743"/>
                        <a:pt x="23637" y="71055"/>
                        <a:pt x="25074" y="73365"/>
                      </a:cubicBezTo>
                      <a:cubicBezTo>
                        <a:pt x="26512" y="75676"/>
                        <a:pt x="28959" y="76843"/>
                        <a:pt x="32415" y="76867"/>
                      </a:cubicBezTo>
                      <a:cubicBezTo>
                        <a:pt x="34102" y="76867"/>
                        <a:pt x="35513" y="76795"/>
                        <a:pt x="36647" y="76652"/>
                      </a:cubicBezTo>
                      <a:cubicBezTo>
                        <a:pt x="37781" y="76510"/>
                        <a:pt x="38799" y="76295"/>
                        <a:pt x="39701" y="76009"/>
                      </a:cubicBezTo>
                      <a:lnTo>
                        <a:pt x="40273" y="85567"/>
                      </a:lnTo>
                      <a:cubicBezTo>
                        <a:pt x="39049" y="86013"/>
                        <a:pt x="37496" y="86405"/>
                        <a:pt x="35612" y="86744"/>
                      </a:cubicBezTo>
                      <a:cubicBezTo>
                        <a:pt x="33727" y="87083"/>
                        <a:pt x="31566" y="87261"/>
                        <a:pt x="29129" y="87279"/>
                      </a:cubicBezTo>
                      <a:cubicBezTo>
                        <a:pt x="26188" y="87264"/>
                        <a:pt x="23570" y="86794"/>
                        <a:pt x="21274" y="85870"/>
                      </a:cubicBezTo>
                      <a:cubicBezTo>
                        <a:pt x="18979" y="84946"/>
                        <a:pt x="17076" y="83657"/>
                        <a:pt x="15566" y="82002"/>
                      </a:cubicBezTo>
                      <a:cubicBezTo>
                        <a:pt x="13866" y="80068"/>
                        <a:pt x="12630" y="77585"/>
                        <a:pt x="11857" y="74552"/>
                      </a:cubicBezTo>
                      <a:cubicBezTo>
                        <a:pt x="11084" y="71518"/>
                        <a:pt x="10704" y="67980"/>
                        <a:pt x="10716" y="63938"/>
                      </a:cubicBezTo>
                      <a:lnTo>
                        <a:pt x="10716" y="26128"/>
                      </a:lnTo>
                      <a:lnTo>
                        <a:pt x="0" y="26128"/>
                      </a:lnTo>
                      <a:lnTo>
                        <a:pt x="0" y="16574"/>
                      </a:lnTo>
                      <a:lnTo>
                        <a:pt x="10716" y="16574"/>
                      </a:lnTo>
                      <a:lnTo>
                        <a:pt x="10716" y="3715"/>
                      </a:lnTo>
                      <a:lnTo>
                        <a:pt x="229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42115705-02C7-4D7A-8B84-E06B09C3AF08}"/>
                    </a:ext>
                  </a:extLst>
                </p:cNvPr>
                <p:cNvSpPr/>
                <p:nvPr/>
              </p:nvSpPr>
              <p:spPr>
                <a:xfrm>
                  <a:off x="6516537" y="2273346"/>
                  <a:ext cx="40987" cy="87279"/>
                </a:xfrm>
                <a:custGeom>
                  <a:avLst/>
                  <a:gdLst/>
                  <a:ahLst/>
                  <a:cxnLst/>
                  <a:rect l="l" t="t" r="r" b="b"/>
                  <a:pathLst>
                    <a:path w="40987" h="87279">
                      <a:moveTo>
                        <a:pt x="22985" y="0"/>
                      </a:moveTo>
                      <a:lnTo>
                        <a:pt x="22985" y="16574"/>
                      </a:lnTo>
                      <a:lnTo>
                        <a:pt x="40987" y="16574"/>
                      </a:lnTo>
                      <a:lnTo>
                        <a:pt x="40987" y="26128"/>
                      </a:lnTo>
                      <a:lnTo>
                        <a:pt x="22985" y="26128"/>
                      </a:lnTo>
                      <a:lnTo>
                        <a:pt x="22985" y="63432"/>
                      </a:lnTo>
                      <a:cubicBezTo>
                        <a:pt x="22940" y="67743"/>
                        <a:pt x="23637" y="71055"/>
                        <a:pt x="25075" y="73365"/>
                      </a:cubicBezTo>
                      <a:cubicBezTo>
                        <a:pt x="26512" y="75676"/>
                        <a:pt x="28959" y="76843"/>
                        <a:pt x="32415" y="76867"/>
                      </a:cubicBezTo>
                      <a:cubicBezTo>
                        <a:pt x="34102" y="76867"/>
                        <a:pt x="35513" y="76795"/>
                        <a:pt x="36647" y="76652"/>
                      </a:cubicBezTo>
                      <a:cubicBezTo>
                        <a:pt x="37781" y="76510"/>
                        <a:pt x="38799" y="76295"/>
                        <a:pt x="39701" y="76009"/>
                      </a:cubicBezTo>
                      <a:lnTo>
                        <a:pt x="40273" y="85567"/>
                      </a:lnTo>
                      <a:cubicBezTo>
                        <a:pt x="39049" y="86013"/>
                        <a:pt x="37496" y="86405"/>
                        <a:pt x="35612" y="86744"/>
                      </a:cubicBezTo>
                      <a:cubicBezTo>
                        <a:pt x="33727" y="87083"/>
                        <a:pt x="31566" y="87261"/>
                        <a:pt x="29129" y="87279"/>
                      </a:cubicBezTo>
                      <a:cubicBezTo>
                        <a:pt x="26188" y="87264"/>
                        <a:pt x="23570" y="86794"/>
                        <a:pt x="21274" y="85870"/>
                      </a:cubicBezTo>
                      <a:cubicBezTo>
                        <a:pt x="18979" y="84946"/>
                        <a:pt x="17076" y="83657"/>
                        <a:pt x="15566" y="82002"/>
                      </a:cubicBezTo>
                      <a:cubicBezTo>
                        <a:pt x="13866" y="80068"/>
                        <a:pt x="12630" y="77585"/>
                        <a:pt x="11857" y="74552"/>
                      </a:cubicBezTo>
                      <a:cubicBezTo>
                        <a:pt x="11084" y="71518"/>
                        <a:pt x="10704" y="67980"/>
                        <a:pt x="10716" y="63938"/>
                      </a:cubicBezTo>
                      <a:lnTo>
                        <a:pt x="10716" y="26128"/>
                      </a:lnTo>
                      <a:lnTo>
                        <a:pt x="0" y="26128"/>
                      </a:lnTo>
                      <a:lnTo>
                        <a:pt x="0" y="16574"/>
                      </a:lnTo>
                      <a:lnTo>
                        <a:pt x="10716" y="16574"/>
                      </a:lnTo>
                      <a:lnTo>
                        <a:pt x="10716" y="3715"/>
                      </a:lnTo>
                      <a:lnTo>
                        <a:pt x="229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E3426664-EDB3-4470-9F3C-A951FBD6AF0F}"/>
                    </a:ext>
                  </a:extLst>
                </p:cNvPr>
                <p:cNvSpPr/>
                <p:nvPr/>
              </p:nvSpPr>
              <p:spPr>
                <a:xfrm>
                  <a:off x="6716562" y="2273346"/>
                  <a:ext cx="40987" cy="87279"/>
                </a:xfrm>
                <a:custGeom>
                  <a:avLst/>
                  <a:gdLst/>
                  <a:ahLst/>
                  <a:cxnLst/>
                  <a:rect l="l" t="t" r="r" b="b"/>
                  <a:pathLst>
                    <a:path w="40987" h="87279">
                      <a:moveTo>
                        <a:pt x="22985" y="0"/>
                      </a:moveTo>
                      <a:lnTo>
                        <a:pt x="22985" y="16574"/>
                      </a:lnTo>
                      <a:lnTo>
                        <a:pt x="40987" y="16574"/>
                      </a:lnTo>
                      <a:lnTo>
                        <a:pt x="40987" y="26128"/>
                      </a:lnTo>
                      <a:lnTo>
                        <a:pt x="22985" y="26128"/>
                      </a:lnTo>
                      <a:lnTo>
                        <a:pt x="22985" y="63432"/>
                      </a:lnTo>
                      <a:cubicBezTo>
                        <a:pt x="22940" y="67743"/>
                        <a:pt x="23637" y="71055"/>
                        <a:pt x="25075" y="73365"/>
                      </a:cubicBezTo>
                      <a:cubicBezTo>
                        <a:pt x="26512" y="75676"/>
                        <a:pt x="28959" y="76843"/>
                        <a:pt x="32415" y="76867"/>
                      </a:cubicBezTo>
                      <a:cubicBezTo>
                        <a:pt x="34102" y="76867"/>
                        <a:pt x="35513" y="76795"/>
                        <a:pt x="36647" y="76652"/>
                      </a:cubicBezTo>
                      <a:cubicBezTo>
                        <a:pt x="37781" y="76510"/>
                        <a:pt x="38799" y="76295"/>
                        <a:pt x="39701" y="76009"/>
                      </a:cubicBezTo>
                      <a:lnTo>
                        <a:pt x="40273" y="85567"/>
                      </a:lnTo>
                      <a:cubicBezTo>
                        <a:pt x="39049" y="86013"/>
                        <a:pt x="37496" y="86405"/>
                        <a:pt x="35612" y="86744"/>
                      </a:cubicBezTo>
                      <a:cubicBezTo>
                        <a:pt x="33727" y="87083"/>
                        <a:pt x="31566" y="87261"/>
                        <a:pt x="29129" y="87279"/>
                      </a:cubicBezTo>
                      <a:cubicBezTo>
                        <a:pt x="26188" y="87264"/>
                        <a:pt x="23570" y="86794"/>
                        <a:pt x="21274" y="85870"/>
                      </a:cubicBezTo>
                      <a:cubicBezTo>
                        <a:pt x="18979" y="84946"/>
                        <a:pt x="17076" y="83657"/>
                        <a:pt x="15566" y="82002"/>
                      </a:cubicBezTo>
                      <a:cubicBezTo>
                        <a:pt x="13866" y="80068"/>
                        <a:pt x="12630" y="77585"/>
                        <a:pt x="11857" y="74552"/>
                      </a:cubicBezTo>
                      <a:cubicBezTo>
                        <a:pt x="11084" y="71518"/>
                        <a:pt x="10704" y="67980"/>
                        <a:pt x="10716" y="63938"/>
                      </a:cubicBezTo>
                      <a:lnTo>
                        <a:pt x="10716" y="26128"/>
                      </a:lnTo>
                      <a:lnTo>
                        <a:pt x="0" y="26128"/>
                      </a:lnTo>
                      <a:lnTo>
                        <a:pt x="0" y="16574"/>
                      </a:lnTo>
                      <a:lnTo>
                        <a:pt x="10716" y="16574"/>
                      </a:lnTo>
                      <a:lnTo>
                        <a:pt x="10716" y="3715"/>
                      </a:lnTo>
                      <a:lnTo>
                        <a:pt x="229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5" name="Freeform: Shape 184">
                  <a:extLst>
                    <a:ext uri="{FF2B5EF4-FFF2-40B4-BE49-F238E27FC236}">
                      <a16:creationId xmlns:a16="http://schemas.microsoft.com/office/drawing/2014/main" id="{01770A74-FFA5-473C-81EB-59826A2C2990}"/>
                    </a:ext>
                  </a:extLst>
                </p:cNvPr>
                <p:cNvSpPr/>
                <p:nvPr/>
              </p:nvSpPr>
              <p:spPr>
                <a:xfrm>
                  <a:off x="5928416" y="2288491"/>
                  <a:ext cx="54989" cy="72134"/>
                </a:xfrm>
                <a:custGeom>
                  <a:avLst/>
                  <a:gdLst/>
                  <a:ahLst/>
                  <a:cxnLst/>
                  <a:rect l="l" t="t" r="r" b="b"/>
                  <a:pathLst>
                    <a:path w="54989" h="72134">
                      <a:moveTo>
                        <a:pt x="27709" y="0"/>
                      </a:moveTo>
                      <a:cubicBezTo>
                        <a:pt x="34690" y="93"/>
                        <a:pt x="40093" y="1509"/>
                        <a:pt x="43919" y="4246"/>
                      </a:cubicBezTo>
                      <a:cubicBezTo>
                        <a:pt x="47746" y="6984"/>
                        <a:pt x="50397" y="10484"/>
                        <a:pt x="51874" y="14746"/>
                      </a:cubicBezTo>
                      <a:cubicBezTo>
                        <a:pt x="53351" y="19009"/>
                        <a:pt x="54056" y="23475"/>
                        <a:pt x="53989" y="28143"/>
                      </a:cubicBezTo>
                      <a:lnTo>
                        <a:pt x="53989" y="53989"/>
                      </a:lnTo>
                      <a:cubicBezTo>
                        <a:pt x="53986" y="57010"/>
                        <a:pt x="54063" y="59933"/>
                        <a:pt x="54221" y="62758"/>
                      </a:cubicBezTo>
                      <a:cubicBezTo>
                        <a:pt x="54379" y="65582"/>
                        <a:pt x="54635" y="68184"/>
                        <a:pt x="54989" y="70562"/>
                      </a:cubicBezTo>
                      <a:lnTo>
                        <a:pt x="43717" y="70562"/>
                      </a:lnTo>
                      <a:lnTo>
                        <a:pt x="42718" y="61864"/>
                      </a:lnTo>
                      <a:lnTo>
                        <a:pt x="42290" y="61864"/>
                      </a:lnTo>
                      <a:cubicBezTo>
                        <a:pt x="40337" y="64664"/>
                        <a:pt x="37561" y="67053"/>
                        <a:pt x="33963" y="69032"/>
                      </a:cubicBezTo>
                      <a:cubicBezTo>
                        <a:pt x="30366" y="71011"/>
                        <a:pt x="26089" y="72045"/>
                        <a:pt x="21133" y="72134"/>
                      </a:cubicBezTo>
                      <a:cubicBezTo>
                        <a:pt x="14127" y="71932"/>
                        <a:pt x="8855" y="69875"/>
                        <a:pt x="5317" y="65962"/>
                      </a:cubicBezTo>
                      <a:cubicBezTo>
                        <a:pt x="1778" y="62050"/>
                        <a:pt x="5" y="57491"/>
                        <a:pt x="0" y="52285"/>
                      </a:cubicBezTo>
                      <a:cubicBezTo>
                        <a:pt x="61" y="43887"/>
                        <a:pt x="3649" y="37493"/>
                        <a:pt x="10763" y="33104"/>
                      </a:cubicBezTo>
                      <a:cubicBezTo>
                        <a:pt x="17877" y="28714"/>
                        <a:pt x="28148" y="26538"/>
                        <a:pt x="41576" y="26575"/>
                      </a:cubicBezTo>
                      <a:lnTo>
                        <a:pt x="41576" y="25144"/>
                      </a:lnTo>
                      <a:cubicBezTo>
                        <a:pt x="41644" y="23190"/>
                        <a:pt x="41334" y="20981"/>
                        <a:pt x="40644" y="18518"/>
                      </a:cubicBezTo>
                      <a:cubicBezTo>
                        <a:pt x="39955" y="16055"/>
                        <a:pt x="38480" y="13909"/>
                        <a:pt x="36218" y="12082"/>
                      </a:cubicBezTo>
                      <a:cubicBezTo>
                        <a:pt x="33956" y="10254"/>
                        <a:pt x="30500" y="9317"/>
                        <a:pt x="25850" y="9269"/>
                      </a:cubicBezTo>
                      <a:cubicBezTo>
                        <a:pt x="22520" y="9278"/>
                        <a:pt x="19280" y="9725"/>
                        <a:pt x="16130" y="10610"/>
                      </a:cubicBezTo>
                      <a:cubicBezTo>
                        <a:pt x="12980" y="11495"/>
                        <a:pt x="10171" y="12764"/>
                        <a:pt x="7704" y="14418"/>
                      </a:cubicBezTo>
                      <a:lnTo>
                        <a:pt x="4851" y="5989"/>
                      </a:lnTo>
                      <a:cubicBezTo>
                        <a:pt x="7755" y="4180"/>
                        <a:pt x="11188" y="2736"/>
                        <a:pt x="15150" y="1658"/>
                      </a:cubicBezTo>
                      <a:cubicBezTo>
                        <a:pt x="19111" y="579"/>
                        <a:pt x="23298" y="27"/>
                        <a:pt x="27709" y="0"/>
                      </a:cubicBezTo>
                      <a:close/>
                      <a:moveTo>
                        <a:pt x="41862" y="35272"/>
                      </a:moveTo>
                      <a:cubicBezTo>
                        <a:pt x="37180" y="35126"/>
                        <a:pt x="32614" y="35435"/>
                        <a:pt x="28164" y="36199"/>
                      </a:cubicBezTo>
                      <a:cubicBezTo>
                        <a:pt x="23715" y="36963"/>
                        <a:pt x="20028" y="38490"/>
                        <a:pt x="17103" y="40779"/>
                      </a:cubicBezTo>
                      <a:cubicBezTo>
                        <a:pt x="14179" y="43068"/>
                        <a:pt x="12663" y="46427"/>
                        <a:pt x="12555" y="50856"/>
                      </a:cubicBezTo>
                      <a:cubicBezTo>
                        <a:pt x="12650" y="54984"/>
                        <a:pt x="13818" y="58022"/>
                        <a:pt x="16058" y="59970"/>
                      </a:cubicBezTo>
                      <a:cubicBezTo>
                        <a:pt x="18297" y="61918"/>
                        <a:pt x="21037" y="62883"/>
                        <a:pt x="24278" y="62865"/>
                      </a:cubicBezTo>
                      <a:cubicBezTo>
                        <a:pt x="28865" y="62749"/>
                        <a:pt x="32593" y="61551"/>
                        <a:pt x="35465" y="59273"/>
                      </a:cubicBezTo>
                      <a:cubicBezTo>
                        <a:pt x="38336" y="56994"/>
                        <a:pt x="40278" y="54332"/>
                        <a:pt x="41290" y="51285"/>
                      </a:cubicBezTo>
                      <a:cubicBezTo>
                        <a:pt x="41502" y="50564"/>
                        <a:pt x="41651" y="49861"/>
                        <a:pt x="41737" y="49175"/>
                      </a:cubicBezTo>
                      <a:cubicBezTo>
                        <a:pt x="41823" y="48489"/>
                        <a:pt x="41865" y="47855"/>
                        <a:pt x="41862" y="47274"/>
                      </a:cubicBezTo>
                      <a:lnTo>
                        <a:pt x="41862" y="352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6" name="Freeform: Shape 185">
                  <a:extLst>
                    <a:ext uri="{FF2B5EF4-FFF2-40B4-BE49-F238E27FC236}">
                      <a16:creationId xmlns:a16="http://schemas.microsoft.com/office/drawing/2014/main" id="{33A10D7A-A0A0-4D41-8B6B-6EAADED898A1}"/>
                    </a:ext>
                  </a:extLst>
                </p:cNvPr>
                <p:cNvSpPr/>
                <p:nvPr/>
              </p:nvSpPr>
              <p:spPr>
                <a:xfrm>
                  <a:off x="5999949" y="2288486"/>
                  <a:ext cx="59418" cy="70567"/>
                </a:xfrm>
                <a:custGeom>
                  <a:avLst/>
                  <a:gdLst/>
                  <a:ahLst/>
                  <a:cxnLst/>
                  <a:rect l="l" t="t" r="r" b="b"/>
                  <a:pathLst>
                    <a:path w="59418" h="70567">
                      <a:moveTo>
                        <a:pt x="34998" y="5"/>
                      </a:moveTo>
                      <a:cubicBezTo>
                        <a:pt x="38314" y="-71"/>
                        <a:pt x="41844" y="715"/>
                        <a:pt x="45586" y="2362"/>
                      </a:cubicBezTo>
                      <a:cubicBezTo>
                        <a:pt x="49327" y="4009"/>
                        <a:pt x="52537" y="6974"/>
                        <a:pt x="55215" y="11256"/>
                      </a:cubicBezTo>
                      <a:cubicBezTo>
                        <a:pt x="57893" y="15538"/>
                        <a:pt x="59294" y="21592"/>
                        <a:pt x="59418" y="29419"/>
                      </a:cubicBezTo>
                      <a:lnTo>
                        <a:pt x="59418" y="70567"/>
                      </a:lnTo>
                      <a:lnTo>
                        <a:pt x="46863" y="70567"/>
                      </a:lnTo>
                      <a:lnTo>
                        <a:pt x="46863" y="30705"/>
                      </a:lnTo>
                      <a:cubicBezTo>
                        <a:pt x="46937" y="24978"/>
                        <a:pt x="45752" y="20180"/>
                        <a:pt x="43307" y="16310"/>
                      </a:cubicBezTo>
                      <a:cubicBezTo>
                        <a:pt x="40862" y="12441"/>
                        <a:pt x="36710" y="10429"/>
                        <a:pt x="30852" y="10274"/>
                      </a:cubicBezTo>
                      <a:cubicBezTo>
                        <a:pt x="26727" y="10372"/>
                        <a:pt x="23183" y="11640"/>
                        <a:pt x="20220" y="14078"/>
                      </a:cubicBezTo>
                      <a:cubicBezTo>
                        <a:pt x="17257" y="16516"/>
                        <a:pt x="15178" y="19534"/>
                        <a:pt x="13984" y="23133"/>
                      </a:cubicBezTo>
                      <a:cubicBezTo>
                        <a:pt x="13698" y="23930"/>
                        <a:pt x="13484" y="24835"/>
                        <a:pt x="13341" y="25847"/>
                      </a:cubicBezTo>
                      <a:cubicBezTo>
                        <a:pt x="13198" y="26859"/>
                        <a:pt x="13126" y="27907"/>
                        <a:pt x="13126" y="28991"/>
                      </a:cubicBezTo>
                      <a:lnTo>
                        <a:pt x="13126" y="70567"/>
                      </a:lnTo>
                      <a:lnTo>
                        <a:pt x="571" y="70567"/>
                      </a:lnTo>
                      <a:lnTo>
                        <a:pt x="571" y="20145"/>
                      </a:lnTo>
                      <a:cubicBezTo>
                        <a:pt x="574" y="16536"/>
                        <a:pt x="532" y="13221"/>
                        <a:pt x="446" y="10200"/>
                      </a:cubicBezTo>
                      <a:cubicBezTo>
                        <a:pt x="360" y="7180"/>
                        <a:pt x="211" y="4258"/>
                        <a:pt x="0" y="1434"/>
                      </a:cubicBezTo>
                      <a:lnTo>
                        <a:pt x="11129" y="1434"/>
                      </a:lnTo>
                      <a:lnTo>
                        <a:pt x="11842" y="12846"/>
                      </a:lnTo>
                      <a:lnTo>
                        <a:pt x="12127" y="12846"/>
                      </a:lnTo>
                      <a:cubicBezTo>
                        <a:pt x="13866" y="9501"/>
                        <a:pt x="16677" y="6558"/>
                        <a:pt x="20560" y="4017"/>
                      </a:cubicBezTo>
                      <a:cubicBezTo>
                        <a:pt x="24443" y="1476"/>
                        <a:pt x="29256" y="138"/>
                        <a:pt x="34998" y="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7" name="Freeform: Shape 186">
                  <a:extLst>
                    <a:ext uri="{FF2B5EF4-FFF2-40B4-BE49-F238E27FC236}">
                      <a16:creationId xmlns:a16="http://schemas.microsoft.com/office/drawing/2014/main" id="{B27119C4-8FF2-46A2-AAE5-CB1A04CA44C4}"/>
                    </a:ext>
                  </a:extLst>
                </p:cNvPr>
                <p:cNvSpPr/>
                <p:nvPr/>
              </p:nvSpPr>
              <p:spPr>
                <a:xfrm>
                  <a:off x="6142824" y="2288486"/>
                  <a:ext cx="59418" cy="70567"/>
                </a:xfrm>
                <a:custGeom>
                  <a:avLst/>
                  <a:gdLst/>
                  <a:ahLst/>
                  <a:cxnLst/>
                  <a:rect l="l" t="t" r="r" b="b"/>
                  <a:pathLst>
                    <a:path w="59418" h="70567">
                      <a:moveTo>
                        <a:pt x="34998" y="5"/>
                      </a:moveTo>
                      <a:cubicBezTo>
                        <a:pt x="38314" y="-71"/>
                        <a:pt x="41844" y="715"/>
                        <a:pt x="45586" y="2362"/>
                      </a:cubicBezTo>
                      <a:cubicBezTo>
                        <a:pt x="49327" y="4009"/>
                        <a:pt x="52537" y="6974"/>
                        <a:pt x="55215" y="11256"/>
                      </a:cubicBezTo>
                      <a:cubicBezTo>
                        <a:pt x="57893" y="15538"/>
                        <a:pt x="59294" y="21592"/>
                        <a:pt x="59418" y="29419"/>
                      </a:cubicBezTo>
                      <a:lnTo>
                        <a:pt x="59418" y="70567"/>
                      </a:lnTo>
                      <a:lnTo>
                        <a:pt x="46863" y="70567"/>
                      </a:lnTo>
                      <a:lnTo>
                        <a:pt x="46863" y="30705"/>
                      </a:lnTo>
                      <a:cubicBezTo>
                        <a:pt x="46937" y="24978"/>
                        <a:pt x="45752" y="20180"/>
                        <a:pt x="43307" y="16310"/>
                      </a:cubicBezTo>
                      <a:cubicBezTo>
                        <a:pt x="40862" y="12441"/>
                        <a:pt x="36710" y="10429"/>
                        <a:pt x="30852" y="10274"/>
                      </a:cubicBezTo>
                      <a:cubicBezTo>
                        <a:pt x="26727" y="10372"/>
                        <a:pt x="23183" y="11640"/>
                        <a:pt x="20220" y="14078"/>
                      </a:cubicBezTo>
                      <a:cubicBezTo>
                        <a:pt x="17257" y="16516"/>
                        <a:pt x="15178" y="19534"/>
                        <a:pt x="13984" y="23133"/>
                      </a:cubicBezTo>
                      <a:cubicBezTo>
                        <a:pt x="13698" y="23930"/>
                        <a:pt x="13484" y="24835"/>
                        <a:pt x="13341" y="25847"/>
                      </a:cubicBezTo>
                      <a:cubicBezTo>
                        <a:pt x="13198" y="26859"/>
                        <a:pt x="13126" y="27907"/>
                        <a:pt x="13126" y="28991"/>
                      </a:cubicBezTo>
                      <a:lnTo>
                        <a:pt x="13126" y="70567"/>
                      </a:lnTo>
                      <a:lnTo>
                        <a:pt x="571" y="70567"/>
                      </a:lnTo>
                      <a:lnTo>
                        <a:pt x="571" y="20145"/>
                      </a:lnTo>
                      <a:cubicBezTo>
                        <a:pt x="574" y="16536"/>
                        <a:pt x="532" y="13221"/>
                        <a:pt x="446" y="10200"/>
                      </a:cubicBezTo>
                      <a:cubicBezTo>
                        <a:pt x="360" y="7180"/>
                        <a:pt x="211" y="4258"/>
                        <a:pt x="0" y="1434"/>
                      </a:cubicBezTo>
                      <a:lnTo>
                        <a:pt x="11129" y="1434"/>
                      </a:lnTo>
                      <a:lnTo>
                        <a:pt x="11842" y="12846"/>
                      </a:lnTo>
                      <a:lnTo>
                        <a:pt x="12128" y="12846"/>
                      </a:lnTo>
                      <a:cubicBezTo>
                        <a:pt x="13866" y="9501"/>
                        <a:pt x="16677" y="6558"/>
                        <a:pt x="20560" y="4017"/>
                      </a:cubicBezTo>
                      <a:cubicBezTo>
                        <a:pt x="24443" y="1476"/>
                        <a:pt x="29256" y="138"/>
                        <a:pt x="34998" y="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8" name="Freeform: Shape 187">
                  <a:extLst>
                    <a:ext uri="{FF2B5EF4-FFF2-40B4-BE49-F238E27FC236}">
                      <a16:creationId xmlns:a16="http://schemas.microsoft.com/office/drawing/2014/main" id="{B3B6E005-BF2B-440C-A856-A2A357C26345}"/>
                    </a:ext>
                  </a:extLst>
                </p:cNvPr>
                <p:cNvSpPr/>
                <p:nvPr/>
              </p:nvSpPr>
              <p:spPr>
                <a:xfrm>
                  <a:off x="6262219" y="2288491"/>
                  <a:ext cx="60995" cy="72134"/>
                </a:xfrm>
                <a:custGeom>
                  <a:avLst/>
                  <a:gdLst/>
                  <a:ahLst/>
                  <a:cxnLst/>
                  <a:rect l="l" t="t" r="r" b="b"/>
                  <a:pathLst>
                    <a:path w="60995" h="72134">
                      <a:moveTo>
                        <a:pt x="32425" y="0"/>
                      </a:moveTo>
                      <a:cubicBezTo>
                        <a:pt x="39929" y="165"/>
                        <a:pt x="45763" y="2025"/>
                        <a:pt x="49927" y="5580"/>
                      </a:cubicBezTo>
                      <a:cubicBezTo>
                        <a:pt x="54091" y="9136"/>
                        <a:pt x="56993" y="13398"/>
                        <a:pt x="58632" y="18367"/>
                      </a:cubicBezTo>
                      <a:cubicBezTo>
                        <a:pt x="60272" y="23336"/>
                        <a:pt x="61058" y="28022"/>
                        <a:pt x="60990" y="32426"/>
                      </a:cubicBezTo>
                      <a:cubicBezTo>
                        <a:pt x="60990" y="33704"/>
                        <a:pt x="60954" y="34821"/>
                        <a:pt x="60883" y="35777"/>
                      </a:cubicBezTo>
                      <a:cubicBezTo>
                        <a:pt x="60812" y="36734"/>
                        <a:pt x="60705" y="37565"/>
                        <a:pt x="60562" y="38272"/>
                      </a:cubicBezTo>
                      <a:lnTo>
                        <a:pt x="11984" y="38272"/>
                      </a:lnTo>
                      <a:cubicBezTo>
                        <a:pt x="12303" y="46717"/>
                        <a:pt x="14703" y="52848"/>
                        <a:pt x="19185" y="56663"/>
                      </a:cubicBezTo>
                      <a:cubicBezTo>
                        <a:pt x="23667" y="60479"/>
                        <a:pt x="29176" y="62356"/>
                        <a:pt x="35713" y="62293"/>
                      </a:cubicBezTo>
                      <a:cubicBezTo>
                        <a:pt x="40165" y="62270"/>
                        <a:pt x="43911" y="61924"/>
                        <a:pt x="46949" y="61257"/>
                      </a:cubicBezTo>
                      <a:cubicBezTo>
                        <a:pt x="49988" y="60589"/>
                        <a:pt x="52624" y="59743"/>
                        <a:pt x="54856" y="58719"/>
                      </a:cubicBezTo>
                      <a:lnTo>
                        <a:pt x="57138" y="67713"/>
                      </a:lnTo>
                      <a:cubicBezTo>
                        <a:pt x="54927" y="68770"/>
                        <a:pt x="51893" y="69757"/>
                        <a:pt x="48037" y="70672"/>
                      </a:cubicBezTo>
                      <a:cubicBezTo>
                        <a:pt x="44181" y="71587"/>
                        <a:pt x="39501" y="72074"/>
                        <a:pt x="33998" y="72134"/>
                      </a:cubicBezTo>
                      <a:cubicBezTo>
                        <a:pt x="23263" y="71980"/>
                        <a:pt x="14934" y="68755"/>
                        <a:pt x="9012" y="62460"/>
                      </a:cubicBezTo>
                      <a:cubicBezTo>
                        <a:pt x="3090" y="56164"/>
                        <a:pt x="86" y="47722"/>
                        <a:pt x="0" y="37132"/>
                      </a:cubicBezTo>
                      <a:cubicBezTo>
                        <a:pt x="27" y="30108"/>
                        <a:pt x="1337" y="23809"/>
                        <a:pt x="3928" y="18236"/>
                      </a:cubicBezTo>
                      <a:cubicBezTo>
                        <a:pt x="6519" y="12663"/>
                        <a:pt x="10230" y="8248"/>
                        <a:pt x="15061" y="4992"/>
                      </a:cubicBezTo>
                      <a:cubicBezTo>
                        <a:pt x="19892" y="1736"/>
                        <a:pt x="25680" y="72"/>
                        <a:pt x="32425" y="0"/>
                      </a:cubicBezTo>
                      <a:close/>
                      <a:moveTo>
                        <a:pt x="31425" y="8983"/>
                      </a:moveTo>
                      <a:cubicBezTo>
                        <a:pt x="27155" y="9072"/>
                        <a:pt x="23655" y="10181"/>
                        <a:pt x="20926" y="12309"/>
                      </a:cubicBezTo>
                      <a:cubicBezTo>
                        <a:pt x="18197" y="14437"/>
                        <a:pt x="16127" y="17050"/>
                        <a:pt x="14716" y="20148"/>
                      </a:cubicBezTo>
                      <a:cubicBezTo>
                        <a:pt x="13305" y="23245"/>
                        <a:pt x="12442" y="26292"/>
                        <a:pt x="12127" y="29289"/>
                      </a:cubicBezTo>
                      <a:lnTo>
                        <a:pt x="48864" y="29289"/>
                      </a:lnTo>
                      <a:cubicBezTo>
                        <a:pt x="48955" y="26562"/>
                        <a:pt x="48518" y="23642"/>
                        <a:pt x="47551" y="20529"/>
                      </a:cubicBezTo>
                      <a:cubicBezTo>
                        <a:pt x="46584" y="17416"/>
                        <a:pt x="44822" y="14739"/>
                        <a:pt x="42267" y="12500"/>
                      </a:cubicBezTo>
                      <a:cubicBezTo>
                        <a:pt x="39712" y="10260"/>
                        <a:pt x="36098" y="9088"/>
                        <a:pt x="31425"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9" name="Freeform: Shape 188">
                  <a:extLst>
                    <a:ext uri="{FF2B5EF4-FFF2-40B4-BE49-F238E27FC236}">
                      <a16:creationId xmlns:a16="http://schemas.microsoft.com/office/drawing/2014/main" id="{7EB8E9A2-2F2B-40AB-93DE-D7DFD6BE2D3B}"/>
                    </a:ext>
                  </a:extLst>
                </p:cNvPr>
                <p:cNvSpPr/>
                <p:nvPr/>
              </p:nvSpPr>
              <p:spPr>
                <a:xfrm>
                  <a:off x="6342849" y="2288491"/>
                  <a:ext cx="34700" cy="70562"/>
                </a:xfrm>
                <a:custGeom>
                  <a:avLst/>
                  <a:gdLst/>
                  <a:ahLst/>
                  <a:cxnLst/>
                  <a:rect l="l" t="t" r="r" b="b"/>
                  <a:pathLst>
                    <a:path w="34700" h="70562">
                      <a:moveTo>
                        <a:pt x="31271" y="0"/>
                      </a:moveTo>
                      <a:cubicBezTo>
                        <a:pt x="31905" y="3"/>
                        <a:pt x="32495" y="33"/>
                        <a:pt x="33039" y="89"/>
                      </a:cubicBezTo>
                      <a:cubicBezTo>
                        <a:pt x="33584" y="145"/>
                        <a:pt x="34138" y="211"/>
                        <a:pt x="34700" y="285"/>
                      </a:cubicBezTo>
                      <a:lnTo>
                        <a:pt x="34700" y="12126"/>
                      </a:lnTo>
                      <a:cubicBezTo>
                        <a:pt x="34066" y="11989"/>
                        <a:pt x="33405" y="11906"/>
                        <a:pt x="32718" y="11876"/>
                      </a:cubicBezTo>
                      <a:cubicBezTo>
                        <a:pt x="32030" y="11847"/>
                        <a:pt x="31262" y="11835"/>
                        <a:pt x="30414" y="11841"/>
                      </a:cubicBezTo>
                      <a:cubicBezTo>
                        <a:pt x="25943" y="11918"/>
                        <a:pt x="22240" y="13406"/>
                        <a:pt x="19306" y="16305"/>
                      </a:cubicBezTo>
                      <a:cubicBezTo>
                        <a:pt x="16371" y="19205"/>
                        <a:pt x="14454" y="23050"/>
                        <a:pt x="13555" y="27843"/>
                      </a:cubicBezTo>
                      <a:cubicBezTo>
                        <a:pt x="13412" y="28712"/>
                        <a:pt x="13305" y="29652"/>
                        <a:pt x="13233" y="30664"/>
                      </a:cubicBezTo>
                      <a:cubicBezTo>
                        <a:pt x="13162" y="31676"/>
                        <a:pt x="13126" y="32688"/>
                        <a:pt x="13126" y="33700"/>
                      </a:cubicBezTo>
                      <a:lnTo>
                        <a:pt x="13126" y="70562"/>
                      </a:lnTo>
                      <a:lnTo>
                        <a:pt x="571" y="70562"/>
                      </a:lnTo>
                      <a:lnTo>
                        <a:pt x="571" y="22997"/>
                      </a:lnTo>
                      <a:cubicBezTo>
                        <a:pt x="574" y="18938"/>
                        <a:pt x="532" y="15129"/>
                        <a:pt x="446" y="11570"/>
                      </a:cubicBezTo>
                      <a:cubicBezTo>
                        <a:pt x="360" y="8011"/>
                        <a:pt x="211" y="4631"/>
                        <a:pt x="0" y="1429"/>
                      </a:cubicBezTo>
                      <a:lnTo>
                        <a:pt x="10986" y="1429"/>
                      </a:lnTo>
                      <a:lnTo>
                        <a:pt x="11557" y="15127"/>
                      </a:lnTo>
                      <a:lnTo>
                        <a:pt x="11985" y="15127"/>
                      </a:lnTo>
                      <a:cubicBezTo>
                        <a:pt x="13636" y="10437"/>
                        <a:pt x="16189" y="6757"/>
                        <a:pt x="19645" y="4084"/>
                      </a:cubicBezTo>
                      <a:cubicBezTo>
                        <a:pt x="23101" y="1412"/>
                        <a:pt x="26976" y="50"/>
                        <a:pt x="312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0" name="Freeform: Shape 189">
                  <a:extLst>
                    <a:ext uri="{FF2B5EF4-FFF2-40B4-BE49-F238E27FC236}">
                      <a16:creationId xmlns:a16="http://schemas.microsoft.com/office/drawing/2014/main" id="{13382DB9-2580-4F9B-819F-C0A4F008344D}"/>
                    </a:ext>
                  </a:extLst>
                </p:cNvPr>
                <p:cNvSpPr/>
                <p:nvPr/>
              </p:nvSpPr>
              <p:spPr>
                <a:xfrm>
                  <a:off x="6386044" y="2288491"/>
                  <a:ext cx="60995" cy="72134"/>
                </a:xfrm>
                <a:custGeom>
                  <a:avLst/>
                  <a:gdLst/>
                  <a:ahLst/>
                  <a:cxnLst/>
                  <a:rect l="l" t="t" r="r" b="b"/>
                  <a:pathLst>
                    <a:path w="60995" h="72134">
                      <a:moveTo>
                        <a:pt x="32425" y="0"/>
                      </a:moveTo>
                      <a:cubicBezTo>
                        <a:pt x="39929" y="165"/>
                        <a:pt x="45763" y="2025"/>
                        <a:pt x="49927" y="5580"/>
                      </a:cubicBezTo>
                      <a:cubicBezTo>
                        <a:pt x="54091" y="9136"/>
                        <a:pt x="56992" y="13398"/>
                        <a:pt x="58632" y="18367"/>
                      </a:cubicBezTo>
                      <a:cubicBezTo>
                        <a:pt x="60272" y="23336"/>
                        <a:pt x="61058" y="28022"/>
                        <a:pt x="60990" y="32426"/>
                      </a:cubicBezTo>
                      <a:cubicBezTo>
                        <a:pt x="60990" y="33704"/>
                        <a:pt x="60955" y="34821"/>
                        <a:pt x="60883" y="35777"/>
                      </a:cubicBezTo>
                      <a:cubicBezTo>
                        <a:pt x="60812" y="36734"/>
                        <a:pt x="60705" y="37565"/>
                        <a:pt x="60562" y="38272"/>
                      </a:cubicBezTo>
                      <a:lnTo>
                        <a:pt x="11984" y="38272"/>
                      </a:lnTo>
                      <a:cubicBezTo>
                        <a:pt x="12303" y="46717"/>
                        <a:pt x="14703" y="52848"/>
                        <a:pt x="19185" y="56663"/>
                      </a:cubicBezTo>
                      <a:cubicBezTo>
                        <a:pt x="23667" y="60479"/>
                        <a:pt x="29176" y="62356"/>
                        <a:pt x="35713" y="62293"/>
                      </a:cubicBezTo>
                      <a:cubicBezTo>
                        <a:pt x="40165" y="62270"/>
                        <a:pt x="43911" y="61924"/>
                        <a:pt x="46949" y="61257"/>
                      </a:cubicBezTo>
                      <a:cubicBezTo>
                        <a:pt x="49988" y="60589"/>
                        <a:pt x="52624" y="59743"/>
                        <a:pt x="54856" y="58719"/>
                      </a:cubicBezTo>
                      <a:lnTo>
                        <a:pt x="57138" y="67713"/>
                      </a:lnTo>
                      <a:cubicBezTo>
                        <a:pt x="54927" y="68770"/>
                        <a:pt x="51893" y="69757"/>
                        <a:pt x="48037" y="70672"/>
                      </a:cubicBezTo>
                      <a:cubicBezTo>
                        <a:pt x="44181" y="71587"/>
                        <a:pt x="39501" y="72074"/>
                        <a:pt x="33998" y="72134"/>
                      </a:cubicBezTo>
                      <a:cubicBezTo>
                        <a:pt x="23263" y="71980"/>
                        <a:pt x="14934" y="68755"/>
                        <a:pt x="9012" y="62460"/>
                      </a:cubicBezTo>
                      <a:cubicBezTo>
                        <a:pt x="3090" y="56164"/>
                        <a:pt x="86" y="47722"/>
                        <a:pt x="0" y="37132"/>
                      </a:cubicBezTo>
                      <a:cubicBezTo>
                        <a:pt x="27" y="30108"/>
                        <a:pt x="1337" y="23809"/>
                        <a:pt x="3928" y="18236"/>
                      </a:cubicBezTo>
                      <a:cubicBezTo>
                        <a:pt x="6519" y="12663"/>
                        <a:pt x="10230" y="8248"/>
                        <a:pt x="15061" y="4992"/>
                      </a:cubicBezTo>
                      <a:cubicBezTo>
                        <a:pt x="19892" y="1736"/>
                        <a:pt x="25680" y="72"/>
                        <a:pt x="32425" y="0"/>
                      </a:cubicBezTo>
                      <a:close/>
                      <a:moveTo>
                        <a:pt x="31425" y="8983"/>
                      </a:moveTo>
                      <a:cubicBezTo>
                        <a:pt x="27155" y="9072"/>
                        <a:pt x="23655" y="10181"/>
                        <a:pt x="20926" y="12309"/>
                      </a:cubicBezTo>
                      <a:cubicBezTo>
                        <a:pt x="18197" y="14437"/>
                        <a:pt x="16127" y="17050"/>
                        <a:pt x="14716" y="20148"/>
                      </a:cubicBezTo>
                      <a:cubicBezTo>
                        <a:pt x="13305" y="23245"/>
                        <a:pt x="12442" y="26292"/>
                        <a:pt x="12127" y="29289"/>
                      </a:cubicBezTo>
                      <a:lnTo>
                        <a:pt x="48864" y="29289"/>
                      </a:lnTo>
                      <a:cubicBezTo>
                        <a:pt x="48955" y="26562"/>
                        <a:pt x="48518" y="23642"/>
                        <a:pt x="47551" y="20529"/>
                      </a:cubicBezTo>
                      <a:cubicBezTo>
                        <a:pt x="46584" y="17416"/>
                        <a:pt x="44822" y="14739"/>
                        <a:pt x="42267" y="12500"/>
                      </a:cubicBezTo>
                      <a:cubicBezTo>
                        <a:pt x="39712" y="10260"/>
                        <a:pt x="36098" y="9088"/>
                        <a:pt x="31425"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1" name="Freeform: Shape 190">
                  <a:extLst>
                    <a:ext uri="{FF2B5EF4-FFF2-40B4-BE49-F238E27FC236}">
                      <a16:creationId xmlns:a16="http://schemas.microsoft.com/office/drawing/2014/main" id="{12DD2EEC-740E-4F9A-BD1B-5F999F2E73AD}"/>
                    </a:ext>
                  </a:extLst>
                </p:cNvPr>
                <p:cNvSpPr/>
                <p:nvPr/>
              </p:nvSpPr>
              <p:spPr>
                <a:xfrm>
                  <a:off x="6462530" y="2288491"/>
                  <a:ext cx="45131" cy="72134"/>
                </a:xfrm>
                <a:custGeom>
                  <a:avLst/>
                  <a:gdLst/>
                  <a:ahLst/>
                  <a:cxnLst/>
                  <a:rect l="l" t="t" r="r" b="b"/>
                  <a:pathLst>
                    <a:path w="45131" h="72134">
                      <a:moveTo>
                        <a:pt x="25711" y="0"/>
                      </a:moveTo>
                      <a:cubicBezTo>
                        <a:pt x="29247" y="27"/>
                        <a:pt x="32468" y="437"/>
                        <a:pt x="35374" y="1230"/>
                      </a:cubicBezTo>
                      <a:cubicBezTo>
                        <a:pt x="38279" y="2023"/>
                        <a:pt x="40676" y="3039"/>
                        <a:pt x="42563" y="4278"/>
                      </a:cubicBezTo>
                      <a:lnTo>
                        <a:pt x="39567" y="13414"/>
                      </a:lnTo>
                      <a:cubicBezTo>
                        <a:pt x="38194" y="12490"/>
                        <a:pt x="36303" y="11585"/>
                        <a:pt x="33893" y="10698"/>
                      </a:cubicBezTo>
                      <a:cubicBezTo>
                        <a:pt x="31483" y="9811"/>
                        <a:pt x="28660" y="9334"/>
                        <a:pt x="25425" y="9269"/>
                      </a:cubicBezTo>
                      <a:cubicBezTo>
                        <a:pt x="21695" y="9340"/>
                        <a:pt x="18858" y="10269"/>
                        <a:pt x="16916" y="12056"/>
                      </a:cubicBezTo>
                      <a:cubicBezTo>
                        <a:pt x="14973" y="13842"/>
                        <a:pt x="13996" y="16058"/>
                        <a:pt x="13984" y="18702"/>
                      </a:cubicBezTo>
                      <a:cubicBezTo>
                        <a:pt x="13963" y="21474"/>
                        <a:pt x="15006" y="23719"/>
                        <a:pt x="17112" y="25437"/>
                      </a:cubicBezTo>
                      <a:cubicBezTo>
                        <a:pt x="19219" y="27155"/>
                        <a:pt x="22514" y="28864"/>
                        <a:pt x="26998" y="30564"/>
                      </a:cubicBezTo>
                      <a:cubicBezTo>
                        <a:pt x="32940" y="32723"/>
                        <a:pt x="37444" y="35445"/>
                        <a:pt x="40510" y="38729"/>
                      </a:cubicBezTo>
                      <a:cubicBezTo>
                        <a:pt x="43576" y="42013"/>
                        <a:pt x="45116" y="46199"/>
                        <a:pt x="45131" y="51288"/>
                      </a:cubicBezTo>
                      <a:cubicBezTo>
                        <a:pt x="45069" y="57533"/>
                        <a:pt x="42803" y="62544"/>
                        <a:pt x="38332" y="66320"/>
                      </a:cubicBezTo>
                      <a:cubicBezTo>
                        <a:pt x="33862" y="70095"/>
                        <a:pt x="27557" y="72033"/>
                        <a:pt x="19418" y="72134"/>
                      </a:cubicBezTo>
                      <a:cubicBezTo>
                        <a:pt x="15599" y="72110"/>
                        <a:pt x="12022" y="71659"/>
                        <a:pt x="8689" y="70779"/>
                      </a:cubicBezTo>
                      <a:cubicBezTo>
                        <a:pt x="5355" y="69900"/>
                        <a:pt x="2459" y="68735"/>
                        <a:pt x="0" y="67285"/>
                      </a:cubicBezTo>
                      <a:lnTo>
                        <a:pt x="2999" y="57863"/>
                      </a:lnTo>
                      <a:cubicBezTo>
                        <a:pt x="4987" y="59065"/>
                        <a:pt x="7466" y="60161"/>
                        <a:pt x="10437" y="61150"/>
                      </a:cubicBezTo>
                      <a:cubicBezTo>
                        <a:pt x="13408" y="62138"/>
                        <a:pt x="16497" y="62662"/>
                        <a:pt x="19704" y="62722"/>
                      </a:cubicBezTo>
                      <a:cubicBezTo>
                        <a:pt x="24200" y="62659"/>
                        <a:pt x="27543" y="61677"/>
                        <a:pt x="29733" y="59774"/>
                      </a:cubicBezTo>
                      <a:cubicBezTo>
                        <a:pt x="31923" y="57871"/>
                        <a:pt x="33013" y="55424"/>
                        <a:pt x="33004" y="52431"/>
                      </a:cubicBezTo>
                      <a:cubicBezTo>
                        <a:pt x="33046" y="49496"/>
                        <a:pt x="32069" y="47078"/>
                        <a:pt x="30073" y="45178"/>
                      </a:cubicBezTo>
                      <a:cubicBezTo>
                        <a:pt x="28076" y="43278"/>
                        <a:pt x="24811" y="41504"/>
                        <a:pt x="20277" y="39854"/>
                      </a:cubicBezTo>
                      <a:cubicBezTo>
                        <a:pt x="14010" y="37556"/>
                        <a:pt x="9369" y="34757"/>
                        <a:pt x="6353" y="31458"/>
                      </a:cubicBezTo>
                      <a:cubicBezTo>
                        <a:pt x="3338" y="28158"/>
                        <a:pt x="1839" y="24430"/>
                        <a:pt x="1858" y="20274"/>
                      </a:cubicBezTo>
                      <a:cubicBezTo>
                        <a:pt x="1931" y="14552"/>
                        <a:pt x="4066" y="9780"/>
                        <a:pt x="8263" y="5956"/>
                      </a:cubicBezTo>
                      <a:cubicBezTo>
                        <a:pt x="12460" y="2133"/>
                        <a:pt x="18276" y="148"/>
                        <a:pt x="257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2" name="Freeform: Shape 191">
                  <a:extLst>
                    <a:ext uri="{FF2B5EF4-FFF2-40B4-BE49-F238E27FC236}">
                      <a16:creationId xmlns:a16="http://schemas.microsoft.com/office/drawing/2014/main" id="{0AF3CAB3-82D8-49FE-85E4-7A6AA0FA1EC8}"/>
                    </a:ext>
                  </a:extLst>
                </p:cNvPr>
                <p:cNvSpPr/>
                <p:nvPr/>
              </p:nvSpPr>
              <p:spPr>
                <a:xfrm>
                  <a:off x="6628598" y="2288486"/>
                  <a:ext cx="59419" cy="70567"/>
                </a:xfrm>
                <a:custGeom>
                  <a:avLst/>
                  <a:gdLst/>
                  <a:ahLst/>
                  <a:cxnLst/>
                  <a:rect l="l" t="t" r="r" b="b"/>
                  <a:pathLst>
                    <a:path w="59419" h="70567">
                      <a:moveTo>
                        <a:pt x="34999" y="5"/>
                      </a:moveTo>
                      <a:cubicBezTo>
                        <a:pt x="38315" y="-71"/>
                        <a:pt x="41845" y="715"/>
                        <a:pt x="45587" y="2362"/>
                      </a:cubicBezTo>
                      <a:cubicBezTo>
                        <a:pt x="49328" y="4009"/>
                        <a:pt x="52538" y="6974"/>
                        <a:pt x="55216" y="11256"/>
                      </a:cubicBezTo>
                      <a:cubicBezTo>
                        <a:pt x="57894" y="15538"/>
                        <a:pt x="59295" y="21592"/>
                        <a:pt x="59419" y="29419"/>
                      </a:cubicBezTo>
                      <a:lnTo>
                        <a:pt x="59419" y="70567"/>
                      </a:lnTo>
                      <a:lnTo>
                        <a:pt x="46863" y="70567"/>
                      </a:lnTo>
                      <a:lnTo>
                        <a:pt x="46863" y="30705"/>
                      </a:lnTo>
                      <a:cubicBezTo>
                        <a:pt x="46938" y="24978"/>
                        <a:pt x="45753" y="20180"/>
                        <a:pt x="43308" y="16310"/>
                      </a:cubicBezTo>
                      <a:cubicBezTo>
                        <a:pt x="40863" y="12441"/>
                        <a:pt x="36711" y="10429"/>
                        <a:pt x="30853" y="10274"/>
                      </a:cubicBezTo>
                      <a:cubicBezTo>
                        <a:pt x="26728" y="10372"/>
                        <a:pt x="23184" y="11640"/>
                        <a:pt x="20221" y="14078"/>
                      </a:cubicBezTo>
                      <a:cubicBezTo>
                        <a:pt x="17258" y="16516"/>
                        <a:pt x="15179" y="19534"/>
                        <a:pt x="13985" y="23133"/>
                      </a:cubicBezTo>
                      <a:cubicBezTo>
                        <a:pt x="13699" y="23930"/>
                        <a:pt x="13485" y="24835"/>
                        <a:pt x="13342" y="25847"/>
                      </a:cubicBezTo>
                      <a:cubicBezTo>
                        <a:pt x="13199" y="26859"/>
                        <a:pt x="13127" y="27907"/>
                        <a:pt x="13127" y="28991"/>
                      </a:cubicBezTo>
                      <a:lnTo>
                        <a:pt x="13127" y="70567"/>
                      </a:lnTo>
                      <a:lnTo>
                        <a:pt x="572" y="70567"/>
                      </a:lnTo>
                      <a:lnTo>
                        <a:pt x="572" y="20145"/>
                      </a:lnTo>
                      <a:cubicBezTo>
                        <a:pt x="575" y="16536"/>
                        <a:pt x="533" y="13221"/>
                        <a:pt x="447" y="10200"/>
                      </a:cubicBezTo>
                      <a:cubicBezTo>
                        <a:pt x="361" y="7180"/>
                        <a:pt x="212" y="4258"/>
                        <a:pt x="0" y="1434"/>
                      </a:cubicBezTo>
                      <a:lnTo>
                        <a:pt x="11130" y="1434"/>
                      </a:lnTo>
                      <a:lnTo>
                        <a:pt x="11843" y="12846"/>
                      </a:lnTo>
                      <a:lnTo>
                        <a:pt x="12128" y="12846"/>
                      </a:lnTo>
                      <a:cubicBezTo>
                        <a:pt x="13867" y="9501"/>
                        <a:pt x="16678" y="6558"/>
                        <a:pt x="20561" y="4017"/>
                      </a:cubicBezTo>
                      <a:cubicBezTo>
                        <a:pt x="24444" y="1476"/>
                        <a:pt x="29257" y="138"/>
                        <a:pt x="34999" y="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3" name="Freeform: Shape 192">
                  <a:extLst>
                    <a:ext uri="{FF2B5EF4-FFF2-40B4-BE49-F238E27FC236}">
                      <a16:creationId xmlns:a16="http://schemas.microsoft.com/office/drawing/2014/main" id="{791847F3-1273-48A6-9F54-976CBE97546E}"/>
                    </a:ext>
                  </a:extLst>
                </p:cNvPr>
                <p:cNvSpPr/>
                <p:nvPr/>
              </p:nvSpPr>
              <p:spPr>
                <a:xfrm>
                  <a:off x="6843244" y="2288491"/>
                  <a:ext cx="60995" cy="72134"/>
                </a:xfrm>
                <a:custGeom>
                  <a:avLst/>
                  <a:gdLst/>
                  <a:ahLst/>
                  <a:cxnLst/>
                  <a:rect l="l" t="t" r="r" b="b"/>
                  <a:pathLst>
                    <a:path w="60995" h="72134">
                      <a:moveTo>
                        <a:pt x="32425" y="0"/>
                      </a:moveTo>
                      <a:cubicBezTo>
                        <a:pt x="39929" y="165"/>
                        <a:pt x="45763" y="2025"/>
                        <a:pt x="49927" y="5580"/>
                      </a:cubicBezTo>
                      <a:cubicBezTo>
                        <a:pt x="54091" y="9136"/>
                        <a:pt x="56992" y="13398"/>
                        <a:pt x="58632" y="18367"/>
                      </a:cubicBezTo>
                      <a:cubicBezTo>
                        <a:pt x="60272" y="23336"/>
                        <a:pt x="61058" y="28022"/>
                        <a:pt x="60990" y="32426"/>
                      </a:cubicBezTo>
                      <a:cubicBezTo>
                        <a:pt x="60990" y="33704"/>
                        <a:pt x="60955" y="34821"/>
                        <a:pt x="60883" y="35777"/>
                      </a:cubicBezTo>
                      <a:cubicBezTo>
                        <a:pt x="60812" y="36734"/>
                        <a:pt x="60705" y="37565"/>
                        <a:pt x="60562" y="38272"/>
                      </a:cubicBezTo>
                      <a:lnTo>
                        <a:pt x="11984" y="38272"/>
                      </a:lnTo>
                      <a:cubicBezTo>
                        <a:pt x="12303" y="46717"/>
                        <a:pt x="14703" y="52848"/>
                        <a:pt x="19185" y="56663"/>
                      </a:cubicBezTo>
                      <a:cubicBezTo>
                        <a:pt x="23667" y="60479"/>
                        <a:pt x="29176" y="62356"/>
                        <a:pt x="35713" y="62293"/>
                      </a:cubicBezTo>
                      <a:cubicBezTo>
                        <a:pt x="40165" y="62270"/>
                        <a:pt x="43910" y="61924"/>
                        <a:pt x="46949" y="61257"/>
                      </a:cubicBezTo>
                      <a:cubicBezTo>
                        <a:pt x="49988" y="60589"/>
                        <a:pt x="52623" y="59743"/>
                        <a:pt x="54856" y="58719"/>
                      </a:cubicBezTo>
                      <a:lnTo>
                        <a:pt x="57138" y="67713"/>
                      </a:lnTo>
                      <a:cubicBezTo>
                        <a:pt x="54927" y="68770"/>
                        <a:pt x="51893" y="69757"/>
                        <a:pt x="48037" y="70672"/>
                      </a:cubicBezTo>
                      <a:cubicBezTo>
                        <a:pt x="44181" y="71587"/>
                        <a:pt x="39501" y="72074"/>
                        <a:pt x="33997" y="72134"/>
                      </a:cubicBezTo>
                      <a:cubicBezTo>
                        <a:pt x="23263" y="71980"/>
                        <a:pt x="14934" y="68755"/>
                        <a:pt x="9012" y="62460"/>
                      </a:cubicBezTo>
                      <a:cubicBezTo>
                        <a:pt x="3090" y="56164"/>
                        <a:pt x="86" y="47722"/>
                        <a:pt x="0" y="37132"/>
                      </a:cubicBezTo>
                      <a:cubicBezTo>
                        <a:pt x="27" y="30108"/>
                        <a:pt x="1337" y="23809"/>
                        <a:pt x="3928" y="18236"/>
                      </a:cubicBezTo>
                      <a:cubicBezTo>
                        <a:pt x="6519" y="12663"/>
                        <a:pt x="10230" y="8248"/>
                        <a:pt x="15061" y="4992"/>
                      </a:cubicBezTo>
                      <a:cubicBezTo>
                        <a:pt x="19892" y="1736"/>
                        <a:pt x="25680" y="72"/>
                        <a:pt x="32425" y="0"/>
                      </a:cubicBezTo>
                      <a:close/>
                      <a:moveTo>
                        <a:pt x="31424" y="8983"/>
                      </a:moveTo>
                      <a:cubicBezTo>
                        <a:pt x="27155" y="9072"/>
                        <a:pt x="23655" y="10181"/>
                        <a:pt x="20926" y="12309"/>
                      </a:cubicBezTo>
                      <a:cubicBezTo>
                        <a:pt x="18197" y="14437"/>
                        <a:pt x="16127" y="17050"/>
                        <a:pt x="14716" y="20148"/>
                      </a:cubicBezTo>
                      <a:cubicBezTo>
                        <a:pt x="13305" y="23245"/>
                        <a:pt x="12442" y="26292"/>
                        <a:pt x="12127" y="29289"/>
                      </a:cubicBezTo>
                      <a:lnTo>
                        <a:pt x="48864" y="29289"/>
                      </a:lnTo>
                      <a:cubicBezTo>
                        <a:pt x="48955" y="26562"/>
                        <a:pt x="48518" y="23642"/>
                        <a:pt x="47551" y="20529"/>
                      </a:cubicBezTo>
                      <a:cubicBezTo>
                        <a:pt x="46584" y="17416"/>
                        <a:pt x="44822" y="14739"/>
                        <a:pt x="42267" y="12500"/>
                      </a:cubicBezTo>
                      <a:cubicBezTo>
                        <a:pt x="39712" y="10260"/>
                        <a:pt x="36098" y="9088"/>
                        <a:pt x="31424"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4" name="Freeform: Shape 193">
                  <a:extLst>
                    <a:ext uri="{FF2B5EF4-FFF2-40B4-BE49-F238E27FC236}">
                      <a16:creationId xmlns:a16="http://schemas.microsoft.com/office/drawing/2014/main" id="{0174C877-46DE-494D-B003-DAD5AB982FA0}"/>
                    </a:ext>
                  </a:extLst>
                </p:cNvPr>
                <p:cNvSpPr/>
                <p:nvPr/>
              </p:nvSpPr>
              <p:spPr>
                <a:xfrm>
                  <a:off x="6105296" y="2289920"/>
                  <a:ext cx="12555" cy="69133"/>
                </a:xfrm>
                <a:custGeom>
                  <a:avLst/>
                  <a:gdLst/>
                  <a:ahLst/>
                  <a:cxnLst/>
                  <a:rect l="l" t="t" r="r" b="b"/>
                  <a:pathLst>
                    <a:path w="12555" h="69133">
                      <a:moveTo>
                        <a:pt x="0" y="0"/>
                      </a:moveTo>
                      <a:lnTo>
                        <a:pt x="12555" y="0"/>
                      </a:lnTo>
                      <a:lnTo>
                        <a:pt x="12555" y="69133"/>
                      </a:lnTo>
                      <a:lnTo>
                        <a:pt x="0" y="6913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5" name="Freeform: Shape 194">
                  <a:extLst>
                    <a:ext uri="{FF2B5EF4-FFF2-40B4-BE49-F238E27FC236}">
                      <a16:creationId xmlns:a16="http://schemas.microsoft.com/office/drawing/2014/main" id="{DE84A9D1-81BA-4633-BC3F-27194C260EC7}"/>
                    </a:ext>
                  </a:extLst>
                </p:cNvPr>
                <p:cNvSpPr/>
                <p:nvPr/>
              </p:nvSpPr>
              <p:spPr>
                <a:xfrm>
                  <a:off x="6591071" y="2289920"/>
                  <a:ext cx="12555" cy="69133"/>
                </a:xfrm>
                <a:custGeom>
                  <a:avLst/>
                  <a:gdLst/>
                  <a:ahLst/>
                  <a:cxnLst/>
                  <a:rect l="l" t="t" r="r" b="b"/>
                  <a:pathLst>
                    <a:path w="12555" h="69133">
                      <a:moveTo>
                        <a:pt x="0" y="0"/>
                      </a:moveTo>
                      <a:lnTo>
                        <a:pt x="12555" y="0"/>
                      </a:lnTo>
                      <a:lnTo>
                        <a:pt x="12555" y="69133"/>
                      </a:lnTo>
                      <a:lnTo>
                        <a:pt x="0" y="6913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6" name="Freeform: Shape 195">
                  <a:extLst>
                    <a:ext uri="{FF2B5EF4-FFF2-40B4-BE49-F238E27FC236}">
                      <a16:creationId xmlns:a16="http://schemas.microsoft.com/office/drawing/2014/main" id="{1351C764-7898-467E-AD5B-66EC02A0C66C}"/>
                    </a:ext>
                  </a:extLst>
                </p:cNvPr>
                <p:cNvSpPr/>
                <p:nvPr/>
              </p:nvSpPr>
              <p:spPr>
                <a:xfrm>
                  <a:off x="6410095" y="2438605"/>
                  <a:ext cx="58847" cy="101423"/>
                </a:xfrm>
                <a:custGeom>
                  <a:avLst/>
                  <a:gdLst/>
                  <a:ahLst/>
                  <a:cxnLst/>
                  <a:rect l="l" t="t" r="r" b="b"/>
                  <a:pathLst>
                    <a:path w="58847" h="101423">
                      <a:moveTo>
                        <a:pt x="0" y="0"/>
                      </a:moveTo>
                      <a:lnTo>
                        <a:pt x="12555" y="0"/>
                      </a:lnTo>
                      <a:lnTo>
                        <a:pt x="12555" y="43273"/>
                      </a:lnTo>
                      <a:lnTo>
                        <a:pt x="12841" y="43273"/>
                      </a:lnTo>
                      <a:cubicBezTo>
                        <a:pt x="13851" y="41471"/>
                        <a:pt x="15119" y="39794"/>
                        <a:pt x="16647" y="38242"/>
                      </a:cubicBezTo>
                      <a:cubicBezTo>
                        <a:pt x="18175" y="36691"/>
                        <a:pt x="19908" y="35371"/>
                        <a:pt x="21847" y="34284"/>
                      </a:cubicBezTo>
                      <a:cubicBezTo>
                        <a:pt x="23714" y="33205"/>
                        <a:pt x="25734" y="32367"/>
                        <a:pt x="27905" y="31770"/>
                      </a:cubicBezTo>
                      <a:cubicBezTo>
                        <a:pt x="30076" y="31173"/>
                        <a:pt x="32345" y="30870"/>
                        <a:pt x="34713" y="30861"/>
                      </a:cubicBezTo>
                      <a:cubicBezTo>
                        <a:pt x="37936" y="30785"/>
                        <a:pt x="41398" y="31571"/>
                        <a:pt x="45099" y="33218"/>
                      </a:cubicBezTo>
                      <a:cubicBezTo>
                        <a:pt x="48801" y="34866"/>
                        <a:pt x="51986" y="37830"/>
                        <a:pt x="54655" y="42112"/>
                      </a:cubicBezTo>
                      <a:cubicBezTo>
                        <a:pt x="57323" y="46394"/>
                        <a:pt x="58721" y="52448"/>
                        <a:pt x="58847" y="60275"/>
                      </a:cubicBezTo>
                      <a:lnTo>
                        <a:pt x="58847" y="101423"/>
                      </a:lnTo>
                      <a:lnTo>
                        <a:pt x="46291" y="101423"/>
                      </a:lnTo>
                      <a:lnTo>
                        <a:pt x="46291" y="61704"/>
                      </a:lnTo>
                      <a:cubicBezTo>
                        <a:pt x="46366" y="55977"/>
                        <a:pt x="45181" y="51179"/>
                        <a:pt x="42736" y="47309"/>
                      </a:cubicBezTo>
                      <a:cubicBezTo>
                        <a:pt x="40291" y="43440"/>
                        <a:pt x="36139" y="41428"/>
                        <a:pt x="30281" y="41273"/>
                      </a:cubicBezTo>
                      <a:cubicBezTo>
                        <a:pt x="26165" y="41371"/>
                        <a:pt x="22639" y="42603"/>
                        <a:pt x="19703" y="44970"/>
                      </a:cubicBezTo>
                      <a:cubicBezTo>
                        <a:pt x="16766" y="47336"/>
                        <a:pt x="14670" y="50247"/>
                        <a:pt x="13413" y="53703"/>
                      </a:cubicBezTo>
                      <a:cubicBezTo>
                        <a:pt x="13064" y="54623"/>
                        <a:pt x="12832" y="55569"/>
                        <a:pt x="12716" y="56543"/>
                      </a:cubicBezTo>
                      <a:cubicBezTo>
                        <a:pt x="12600" y="57516"/>
                        <a:pt x="12546" y="58570"/>
                        <a:pt x="12555" y="59704"/>
                      </a:cubicBezTo>
                      <a:lnTo>
                        <a:pt x="12555" y="101423"/>
                      </a:lnTo>
                      <a:lnTo>
                        <a:pt x="0" y="10142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7" name="Freeform: Shape 196">
                  <a:extLst>
                    <a:ext uri="{FF2B5EF4-FFF2-40B4-BE49-F238E27FC236}">
                      <a16:creationId xmlns:a16="http://schemas.microsoft.com/office/drawing/2014/main" id="{F0B6B166-10FB-4899-BE35-73F0D43BA48E}"/>
                    </a:ext>
                  </a:extLst>
                </p:cNvPr>
                <p:cNvSpPr/>
                <p:nvPr/>
              </p:nvSpPr>
              <p:spPr>
                <a:xfrm>
                  <a:off x="6604548" y="2441178"/>
                  <a:ext cx="21270" cy="34861"/>
                </a:xfrm>
                <a:custGeom>
                  <a:avLst/>
                  <a:gdLst/>
                  <a:ahLst/>
                  <a:cxnLst/>
                  <a:rect l="l" t="t" r="r" b="b"/>
                  <a:pathLst>
                    <a:path w="21270" h="34861">
                      <a:moveTo>
                        <a:pt x="21270" y="0"/>
                      </a:moveTo>
                      <a:cubicBezTo>
                        <a:pt x="20144" y="4076"/>
                        <a:pt x="18796" y="8306"/>
                        <a:pt x="17226" y="12689"/>
                      </a:cubicBezTo>
                      <a:cubicBezTo>
                        <a:pt x="15655" y="17072"/>
                        <a:pt x="14053" y="21154"/>
                        <a:pt x="12420" y="24934"/>
                      </a:cubicBezTo>
                      <a:cubicBezTo>
                        <a:pt x="10786" y="28714"/>
                        <a:pt x="9311" y="31737"/>
                        <a:pt x="7994" y="34004"/>
                      </a:cubicBezTo>
                      <a:lnTo>
                        <a:pt x="0" y="34861"/>
                      </a:lnTo>
                      <a:cubicBezTo>
                        <a:pt x="1564" y="30423"/>
                        <a:pt x="3146" y="25083"/>
                        <a:pt x="4746" y="18841"/>
                      </a:cubicBezTo>
                      <a:cubicBezTo>
                        <a:pt x="6347" y="12599"/>
                        <a:pt x="7572" y="6795"/>
                        <a:pt x="8422" y="1428"/>
                      </a:cubicBezTo>
                      <a:lnTo>
                        <a:pt x="2127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8" name="Freeform: Shape 197">
                  <a:extLst>
                    <a:ext uri="{FF2B5EF4-FFF2-40B4-BE49-F238E27FC236}">
                      <a16:creationId xmlns:a16="http://schemas.microsoft.com/office/drawing/2014/main" id="{A2695B1C-692B-4038-B5B7-82A205ECA657}"/>
                    </a:ext>
                  </a:extLst>
                </p:cNvPr>
                <p:cNvSpPr/>
                <p:nvPr/>
              </p:nvSpPr>
              <p:spPr>
                <a:xfrm>
                  <a:off x="6484723" y="2443748"/>
                  <a:ext cx="15556" cy="15556"/>
                </a:xfrm>
                <a:custGeom>
                  <a:avLst/>
                  <a:gdLst/>
                  <a:ahLst/>
                  <a:cxnLst/>
                  <a:rect l="l" t="t" r="r" b="b"/>
                  <a:pathLst>
                    <a:path w="15556" h="15556">
                      <a:moveTo>
                        <a:pt x="7849" y="0"/>
                      </a:moveTo>
                      <a:cubicBezTo>
                        <a:pt x="10169" y="51"/>
                        <a:pt x="12024" y="806"/>
                        <a:pt x="13415" y="2266"/>
                      </a:cubicBezTo>
                      <a:cubicBezTo>
                        <a:pt x="14807" y="3726"/>
                        <a:pt x="15520" y="5587"/>
                        <a:pt x="15556" y="7849"/>
                      </a:cubicBezTo>
                      <a:cubicBezTo>
                        <a:pt x="15535" y="10044"/>
                        <a:pt x="14827" y="11863"/>
                        <a:pt x="13433" y="13308"/>
                      </a:cubicBezTo>
                      <a:cubicBezTo>
                        <a:pt x="12039" y="14753"/>
                        <a:pt x="10082" y="15502"/>
                        <a:pt x="7564" y="15556"/>
                      </a:cubicBezTo>
                      <a:cubicBezTo>
                        <a:pt x="5251" y="15502"/>
                        <a:pt x="3420" y="14753"/>
                        <a:pt x="2070" y="13308"/>
                      </a:cubicBezTo>
                      <a:cubicBezTo>
                        <a:pt x="720" y="11863"/>
                        <a:pt x="30" y="10044"/>
                        <a:pt x="0" y="7849"/>
                      </a:cubicBezTo>
                      <a:cubicBezTo>
                        <a:pt x="33" y="5649"/>
                        <a:pt x="753" y="3806"/>
                        <a:pt x="2159" y="2319"/>
                      </a:cubicBezTo>
                      <a:cubicBezTo>
                        <a:pt x="3565" y="833"/>
                        <a:pt x="5462" y="60"/>
                        <a:pt x="78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9" name="Freeform: Shape 198">
                  <a:extLst>
                    <a:ext uri="{FF2B5EF4-FFF2-40B4-BE49-F238E27FC236}">
                      <a16:creationId xmlns:a16="http://schemas.microsoft.com/office/drawing/2014/main" id="{EBA2A830-81EA-40F6-BE64-94E40D5957E3}"/>
                    </a:ext>
                  </a:extLst>
                </p:cNvPr>
                <p:cNvSpPr/>
                <p:nvPr/>
              </p:nvSpPr>
              <p:spPr>
                <a:xfrm>
                  <a:off x="6097437" y="2454321"/>
                  <a:ext cx="40987" cy="87279"/>
                </a:xfrm>
                <a:custGeom>
                  <a:avLst/>
                  <a:gdLst/>
                  <a:ahLst/>
                  <a:cxnLst/>
                  <a:rect l="l" t="t" r="r" b="b"/>
                  <a:pathLst>
                    <a:path w="40987" h="87279">
                      <a:moveTo>
                        <a:pt x="22985" y="0"/>
                      </a:moveTo>
                      <a:lnTo>
                        <a:pt x="22985" y="16574"/>
                      </a:lnTo>
                      <a:lnTo>
                        <a:pt x="40987" y="16574"/>
                      </a:lnTo>
                      <a:lnTo>
                        <a:pt x="40987" y="26128"/>
                      </a:lnTo>
                      <a:lnTo>
                        <a:pt x="22985" y="26128"/>
                      </a:lnTo>
                      <a:lnTo>
                        <a:pt x="22985" y="63432"/>
                      </a:lnTo>
                      <a:cubicBezTo>
                        <a:pt x="22940" y="67743"/>
                        <a:pt x="23637" y="71055"/>
                        <a:pt x="25074" y="73365"/>
                      </a:cubicBezTo>
                      <a:cubicBezTo>
                        <a:pt x="26512" y="75676"/>
                        <a:pt x="28959" y="76843"/>
                        <a:pt x="32415" y="76867"/>
                      </a:cubicBezTo>
                      <a:cubicBezTo>
                        <a:pt x="34102" y="76867"/>
                        <a:pt x="35513" y="76795"/>
                        <a:pt x="36647" y="76652"/>
                      </a:cubicBezTo>
                      <a:cubicBezTo>
                        <a:pt x="37781" y="76510"/>
                        <a:pt x="38799" y="76295"/>
                        <a:pt x="39701" y="76009"/>
                      </a:cubicBezTo>
                      <a:lnTo>
                        <a:pt x="40273" y="85567"/>
                      </a:lnTo>
                      <a:cubicBezTo>
                        <a:pt x="39049" y="86013"/>
                        <a:pt x="37496" y="86405"/>
                        <a:pt x="35612" y="86744"/>
                      </a:cubicBezTo>
                      <a:cubicBezTo>
                        <a:pt x="33727" y="87083"/>
                        <a:pt x="31566" y="87261"/>
                        <a:pt x="29129" y="87279"/>
                      </a:cubicBezTo>
                      <a:cubicBezTo>
                        <a:pt x="26188" y="87264"/>
                        <a:pt x="23570" y="86795"/>
                        <a:pt x="21274" y="85870"/>
                      </a:cubicBezTo>
                      <a:cubicBezTo>
                        <a:pt x="18979" y="84946"/>
                        <a:pt x="17076" y="83657"/>
                        <a:pt x="15566" y="82001"/>
                      </a:cubicBezTo>
                      <a:cubicBezTo>
                        <a:pt x="13866" y="80068"/>
                        <a:pt x="12630" y="77585"/>
                        <a:pt x="11857" y="74552"/>
                      </a:cubicBezTo>
                      <a:cubicBezTo>
                        <a:pt x="11084" y="71518"/>
                        <a:pt x="10704" y="67980"/>
                        <a:pt x="10716" y="63938"/>
                      </a:cubicBezTo>
                      <a:lnTo>
                        <a:pt x="10716" y="26128"/>
                      </a:lnTo>
                      <a:lnTo>
                        <a:pt x="0" y="26128"/>
                      </a:lnTo>
                      <a:lnTo>
                        <a:pt x="0" y="16574"/>
                      </a:lnTo>
                      <a:lnTo>
                        <a:pt x="10716" y="16574"/>
                      </a:lnTo>
                      <a:lnTo>
                        <a:pt x="10716" y="3715"/>
                      </a:lnTo>
                      <a:lnTo>
                        <a:pt x="229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4" name="Freeform: Shape 203">
                  <a:extLst>
                    <a:ext uri="{FF2B5EF4-FFF2-40B4-BE49-F238E27FC236}">
                      <a16:creationId xmlns:a16="http://schemas.microsoft.com/office/drawing/2014/main" id="{686B97B9-6272-4D8E-80C3-7A04DC15ED3C}"/>
                    </a:ext>
                  </a:extLst>
                </p:cNvPr>
                <p:cNvSpPr/>
                <p:nvPr/>
              </p:nvSpPr>
              <p:spPr>
                <a:xfrm>
                  <a:off x="5904699" y="2469466"/>
                  <a:ext cx="66133" cy="98851"/>
                </a:xfrm>
                <a:custGeom>
                  <a:avLst/>
                  <a:gdLst/>
                  <a:ahLst/>
                  <a:cxnLst/>
                  <a:rect l="l" t="t" r="r" b="b"/>
                  <a:pathLst>
                    <a:path w="66133" h="98851">
                      <a:moveTo>
                        <a:pt x="36711" y="0"/>
                      </a:moveTo>
                      <a:cubicBezTo>
                        <a:pt x="45316" y="154"/>
                        <a:pt x="52328" y="3378"/>
                        <a:pt x="57747" y="9672"/>
                      </a:cubicBezTo>
                      <a:cubicBezTo>
                        <a:pt x="63166" y="15967"/>
                        <a:pt x="65961" y="24408"/>
                        <a:pt x="66133" y="34995"/>
                      </a:cubicBezTo>
                      <a:cubicBezTo>
                        <a:pt x="66045" y="43283"/>
                        <a:pt x="64524" y="50176"/>
                        <a:pt x="61570" y="55676"/>
                      </a:cubicBezTo>
                      <a:cubicBezTo>
                        <a:pt x="58616" y="61176"/>
                        <a:pt x="54757" y="65295"/>
                        <a:pt x="49993" y="68032"/>
                      </a:cubicBezTo>
                      <a:cubicBezTo>
                        <a:pt x="45229" y="70768"/>
                        <a:pt x="40087" y="72136"/>
                        <a:pt x="34567" y="72134"/>
                      </a:cubicBezTo>
                      <a:cubicBezTo>
                        <a:pt x="29936" y="72110"/>
                        <a:pt x="25761" y="71159"/>
                        <a:pt x="22042" y="69281"/>
                      </a:cubicBezTo>
                      <a:cubicBezTo>
                        <a:pt x="18323" y="67403"/>
                        <a:pt x="15398" y="64740"/>
                        <a:pt x="13269" y="61293"/>
                      </a:cubicBezTo>
                      <a:lnTo>
                        <a:pt x="12983" y="61293"/>
                      </a:lnTo>
                      <a:lnTo>
                        <a:pt x="12983" y="98851"/>
                      </a:lnTo>
                      <a:lnTo>
                        <a:pt x="571" y="98851"/>
                      </a:lnTo>
                      <a:lnTo>
                        <a:pt x="571" y="24003"/>
                      </a:lnTo>
                      <a:cubicBezTo>
                        <a:pt x="565" y="19598"/>
                        <a:pt x="506" y="15549"/>
                        <a:pt x="392" y="11858"/>
                      </a:cubicBezTo>
                      <a:cubicBezTo>
                        <a:pt x="279" y="8168"/>
                        <a:pt x="148" y="4691"/>
                        <a:pt x="0" y="1429"/>
                      </a:cubicBezTo>
                      <a:lnTo>
                        <a:pt x="11129" y="1429"/>
                      </a:lnTo>
                      <a:lnTo>
                        <a:pt x="11842" y="13271"/>
                      </a:lnTo>
                      <a:lnTo>
                        <a:pt x="12127" y="13271"/>
                      </a:lnTo>
                      <a:cubicBezTo>
                        <a:pt x="14634" y="9033"/>
                        <a:pt x="17945" y="5769"/>
                        <a:pt x="22060" y="3477"/>
                      </a:cubicBezTo>
                      <a:cubicBezTo>
                        <a:pt x="26175" y="1185"/>
                        <a:pt x="31059" y="26"/>
                        <a:pt x="36711" y="0"/>
                      </a:cubicBezTo>
                      <a:close/>
                      <a:moveTo>
                        <a:pt x="32852" y="9983"/>
                      </a:moveTo>
                      <a:cubicBezTo>
                        <a:pt x="28450" y="10037"/>
                        <a:pt x="24496" y="11431"/>
                        <a:pt x="20988" y="14165"/>
                      </a:cubicBezTo>
                      <a:cubicBezTo>
                        <a:pt x="17480" y="16900"/>
                        <a:pt x="15098" y="20656"/>
                        <a:pt x="13841" y="25432"/>
                      </a:cubicBezTo>
                      <a:cubicBezTo>
                        <a:pt x="13618" y="26229"/>
                        <a:pt x="13421" y="27063"/>
                        <a:pt x="13251" y="27932"/>
                      </a:cubicBezTo>
                      <a:cubicBezTo>
                        <a:pt x="13082" y="28801"/>
                        <a:pt x="12992" y="29634"/>
                        <a:pt x="12983" y="30432"/>
                      </a:cubicBezTo>
                      <a:lnTo>
                        <a:pt x="12983" y="42427"/>
                      </a:lnTo>
                      <a:cubicBezTo>
                        <a:pt x="12980" y="43356"/>
                        <a:pt x="13022" y="44249"/>
                        <a:pt x="13108" y="45107"/>
                      </a:cubicBezTo>
                      <a:cubicBezTo>
                        <a:pt x="13195" y="45964"/>
                        <a:pt x="13344" y="46786"/>
                        <a:pt x="13555" y="47572"/>
                      </a:cubicBezTo>
                      <a:cubicBezTo>
                        <a:pt x="14779" y="52000"/>
                        <a:pt x="17084" y="55543"/>
                        <a:pt x="20470" y="58202"/>
                      </a:cubicBezTo>
                      <a:cubicBezTo>
                        <a:pt x="23856" y="60861"/>
                        <a:pt x="27840" y="62225"/>
                        <a:pt x="32423" y="62293"/>
                      </a:cubicBezTo>
                      <a:cubicBezTo>
                        <a:pt x="39114" y="62171"/>
                        <a:pt x="44278" y="59700"/>
                        <a:pt x="47914" y="54879"/>
                      </a:cubicBezTo>
                      <a:cubicBezTo>
                        <a:pt x="51550" y="50059"/>
                        <a:pt x="53390" y="43621"/>
                        <a:pt x="53435" y="35567"/>
                      </a:cubicBezTo>
                      <a:cubicBezTo>
                        <a:pt x="53408" y="28498"/>
                        <a:pt x="51639" y="22519"/>
                        <a:pt x="48128" y="17630"/>
                      </a:cubicBezTo>
                      <a:cubicBezTo>
                        <a:pt x="44617" y="12741"/>
                        <a:pt x="39525" y="10192"/>
                        <a:pt x="32852" y="9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5" name="Freeform: Shape 204">
                  <a:extLst>
                    <a:ext uri="{FF2B5EF4-FFF2-40B4-BE49-F238E27FC236}">
                      <a16:creationId xmlns:a16="http://schemas.microsoft.com/office/drawing/2014/main" id="{480C4B8D-778D-44D7-8CCF-BE6DCEAEB364}"/>
                    </a:ext>
                  </a:extLst>
                </p:cNvPr>
                <p:cNvSpPr/>
                <p:nvPr/>
              </p:nvSpPr>
              <p:spPr>
                <a:xfrm>
                  <a:off x="5985566" y="2469466"/>
                  <a:ext cx="54989" cy="72134"/>
                </a:xfrm>
                <a:custGeom>
                  <a:avLst/>
                  <a:gdLst/>
                  <a:ahLst/>
                  <a:cxnLst/>
                  <a:rect l="l" t="t" r="r" b="b"/>
                  <a:pathLst>
                    <a:path w="54989" h="72134">
                      <a:moveTo>
                        <a:pt x="27709" y="0"/>
                      </a:moveTo>
                      <a:cubicBezTo>
                        <a:pt x="34690" y="93"/>
                        <a:pt x="40093" y="1509"/>
                        <a:pt x="43919" y="4246"/>
                      </a:cubicBezTo>
                      <a:cubicBezTo>
                        <a:pt x="47746" y="6984"/>
                        <a:pt x="50397" y="10484"/>
                        <a:pt x="51874" y="14746"/>
                      </a:cubicBezTo>
                      <a:cubicBezTo>
                        <a:pt x="53351" y="19009"/>
                        <a:pt x="54056" y="23475"/>
                        <a:pt x="53989" y="28143"/>
                      </a:cubicBezTo>
                      <a:lnTo>
                        <a:pt x="53989" y="53989"/>
                      </a:lnTo>
                      <a:cubicBezTo>
                        <a:pt x="53986" y="57010"/>
                        <a:pt x="54063" y="59933"/>
                        <a:pt x="54221" y="62758"/>
                      </a:cubicBezTo>
                      <a:cubicBezTo>
                        <a:pt x="54379" y="65582"/>
                        <a:pt x="54635" y="68184"/>
                        <a:pt x="54989" y="70562"/>
                      </a:cubicBezTo>
                      <a:lnTo>
                        <a:pt x="43717" y="70562"/>
                      </a:lnTo>
                      <a:lnTo>
                        <a:pt x="42718" y="61864"/>
                      </a:lnTo>
                      <a:lnTo>
                        <a:pt x="42290" y="61864"/>
                      </a:lnTo>
                      <a:cubicBezTo>
                        <a:pt x="40337" y="64664"/>
                        <a:pt x="37561" y="67053"/>
                        <a:pt x="33963" y="69032"/>
                      </a:cubicBezTo>
                      <a:cubicBezTo>
                        <a:pt x="30366" y="71011"/>
                        <a:pt x="26089" y="72045"/>
                        <a:pt x="21133" y="72134"/>
                      </a:cubicBezTo>
                      <a:cubicBezTo>
                        <a:pt x="14127" y="71932"/>
                        <a:pt x="8855" y="69875"/>
                        <a:pt x="5317" y="65962"/>
                      </a:cubicBezTo>
                      <a:cubicBezTo>
                        <a:pt x="1778" y="62050"/>
                        <a:pt x="5" y="57491"/>
                        <a:pt x="0" y="52285"/>
                      </a:cubicBezTo>
                      <a:cubicBezTo>
                        <a:pt x="61" y="43887"/>
                        <a:pt x="3649" y="37493"/>
                        <a:pt x="10763" y="33104"/>
                      </a:cubicBezTo>
                      <a:cubicBezTo>
                        <a:pt x="17877" y="28714"/>
                        <a:pt x="28148" y="26538"/>
                        <a:pt x="41576" y="26575"/>
                      </a:cubicBezTo>
                      <a:lnTo>
                        <a:pt x="41576" y="25144"/>
                      </a:lnTo>
                      <a:cubicBezTo>
                        <a:pt x="41644" y="23190"/>
                        <a:pt x="41334" y="20981"/>
                        <a:pt x="40644" y="18518"/>
                      </a:cubicBezTo>
                      <a:cubicBezTo>
                        <a:pt x="39955" y="16055"/>
                        <a:pt x="38480" y="13909"/>
                        <a:pt x="36218" y="12082"/>
                      </a:cubicBezTo>
                      <a:cubicBezTo>
                        <a:pt x="33956" y="10254"/>
                        <a:pt x="30500" y="9317"/>
                        <a:pt x="25850" y="9269"/>
                      </a:cubicBezTo>
                      <a:cubicBezTo>
                        <a:pt x="22520" y="9278"/>
                        <a:pt x="19280" y="9725"/>
                        <a:pt x="16130" y="10610"/>
                      </a:cubicBezTo>
                      <a:cubicBezTo>
                        <a:pt x="12980" y="11495"/>
                        <a:pt x="10171" y="12764"/>
                        <a:pt x="7704" y="14418"/>
                      </a:cubicBezTo>
                      <a:lnTo>
                        <a:pt x="4851" y="5989"/>
                      </a:lnTo>
                      <a:cubicBezTo>
                        <a:pt x="7755" y="4180"/>
                        <a:pt x="11188" y="2736"/>
                        <a:pt x="15150" y="1658"/>
                      </a:cubicBezTo>
                      <a:cubicBezTo>
                        <a:pt x="19111" y="579"/>
                        <a:pt x="23298" y="27"/>
                        <a:pt x="27709" y="0"/>
                      </a:cubicBezTo>
                      <a:close/>
                      <a:moveTo>
                        <a:pt x="41862" y="35272"/>
                      </a:moveTo>
                      <a:cubicBezTo>
                        <a:pt x="37180" y="35126"/>
                        <a:pt x="32614" y="35435"/>
                        <a:pt x="28164" y="36199"/>
                      </a:cubicBezTo>
                      <a:cubicBezTo>
                        <a:pt x="23715" y="36963"/>
                        <a:pt x="20028" y="38490"/>
                        <a:pt x="17103" y="40779"/>
                      </a:cubicBezTo>
                      <a:cubicBezTo>
                        <a:pt x="14179" y="43068"/>
                        <a:pt x="12663" y="46427"/>
                        <a:pt x="12555" y="50856"/>
                      </a:cubicBezTo>
                      <a:cubicBezTo>
                        <a:pt x="12650" y="54984"/>
                        <a:pt x="13818" y="58022"/>
                        <a:pt x="16058" y="59970"/>
                      </a:cubicBezTo>
                      <a:cubicBezTo>
                        <a:pt x="18297" y="61918"/>
                        <a:pt x="21037" y="62883"/>
                        <a:pt x="24278" y="62865"/>
                      </a:cubicBezTo>
                      <a:cubicBezTo>
                        <a:pt x="28865" y="62749"/>
                        <a:pt x="32593" y="61551"/>
                        <a:pt x="35465" y="59273"/>
                      </a:cubicBezTo>
                      <a:cubicBezTo>
                        <a:pt x="38336" y="56994"/>
                        <a:pt x="40278" y="54332"/>
                        <a:pt x="41290" y="51285"/>
                      </a:cubicBezTo>
                      <a:cubicBezTo>
                        <a:pt x="41502" y="50564"/>
                        <a:pt x="41651" y="49861"/>
                        <a:pt x="41737" y="49175"/>
                      </a:cubicBezTo>
                      <a:cubicBezTo>
                        <a:pt x="41823" y="48489"/>
                        <a:pt x="41865" y="47855"/>
                        <a:pt x="41862" y="47274"/>
                      </a:cubicBezTo>
                      <a:lnTo>
                        <a:pt x="41862" y="352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 name="Freeform: Shape 205">
                  <a:extLst>
                    <a:ext uri="{FF2B5EF4-FFF2-40B4-BE49-F238E27FC236}">
                      <a16:creationId xmlns:a16="http://schemas.microsoft.com/office/drawing/2014/main" id="{A2E2A412-33C7-4FC9-887C-38FD0867E308}"/>
                    </a:ext>
                  </a:extLst>
                </p:cNvPr>
                <p:cNvSpPr/>
                <p:nvPr/>
              </p:nvSpPr>
              <p:spPr>
                <a:xfrm>
                  <a:off x="6057099" y="2469466"/>
                  <a:ext cx="34700" cy="70562"/>
                </a:xfrm>
                <a:custGeom>
                  <a:avLst/>
                  <a:gdLst/>
                  <a:ahLst/>
                  <a:cxnLst/>
                  <a:rect l="l" t="t" r="r" b="b"/>
                  <a:pathLst>
                    <a:path w="34700" h="70562">
                      <a:moveTo>
                        <a:pt x="31271" y="0"/>
                      </a:moveTo>
                      <a:cubicBezTo>
                        <a:pt x="31905" y="3"/>
                        <a:pt x="32495" y="33"/>
                        <a:pt x="33039" y="89"/>
                      </a:cubicBezTo>
                      <a:cubicBezTo>
                        <a:pt x="33584" y="146"/>
                        <a:pt x="34138" y="211"/>
                        <a:pt x="34700" y="285"/>
                      </a:cubicBezTo>
                      <a:lnTo>
                        <a:pt x="34700" y="12126"/>
                      </a:lnTo>
                      <a:cubicBezTo>
                        <a:pt x="34066" y="11989"/>
                        <a:pt x="33406" y="11906"/>
                        <a:pt x="32718" y="11876"/>
                      </a:cubicBezTo>
                      <a:cubicBezTo>
                        <a:pt x="32030" y="11847"/>
                        <a:pt x="31262" y="11835"/>
                        <a:pt x="30414" y="11841"/>
                      </a:cubicBezTo>
                      <a:cubicBezTo>
                        <a:pt x="25943" y="11918"/>
                        <a:pt x="22240" y="13406"/>
                        <a:pt x="19306" y="16305"/>
                      </a:cubicBezTo>
                      <a:cubicBezTo>
                        <a:pt x="16371" y="19205"/>
                        <a:pt x="14454" y="23050"/>
                        <a:pt x="13555" y="27843"/>
                      </a:cubicBezTo>
                      <a:cubicBezTo>
                        <a:pt x="13412" y="28712"/>
                        <a:pt x="13305" y="29652"/>
                        <a:pt x="13233" y="30664"/>
                      </a:cubicBezTo>
                      <a:cubicBezTo>
                        <a:pt x="13162" y="31676"/>
                        <a:pt x="13126" y="32688"/>
                        <a:pt x="13126" y="33700"/>
                      </a:cubicBezTo>
                      <a:lnTo>
                        <a:pt x="13126" y="70562"/>
                      </a:lnTo>
                      <a:lnTo>
                        <a:pt x="571" y="70562"/>
                      </a:lnTo>
                      <a:lnTo>
                        <a:pt x="571" y="22997"/>
                      </a:lnTo>
                      <a:cubicBezTo>
                        <a:pt x="574" y="18938"/>
                        <a:pt x="532" y="15129"/>
                        <a:pt x="446" y="11570"/>
                      </a:cubicBezTo>
                      <a:cubicBezTo>
                        <a:pt x="360" y="8011"/>
                        <a:pt x="211" y="4631"/>
                        <a:pt x="0" y="1429"/>
                      </a:cubicBezTo>
                      <a:lnTo>
                        <a:pt x="10986" y="1429"/>
                      </a:lnTo>
                      <a:lnTo>
                        <a:pt x="11557" y="15127"/>
                      </a:lnTo>
                      <a:lnTo>
                        <a:pt x="11985" y="15127"/>
                      </a:lnTo>
                      <a:cubicBezTo>
                        <a:pt x="13636" y="10437"/>
                        <a:pt x="16189" y="6757"/>
                        <a:pt x="19645" y="4084"/>
                      </a:cubicBezTo>
                      <a:cubicBezTo>
                        <a:pt x="23101" y="1412"/>
                        <a:pt x="26976" y="50"/>
                        <a:pt x="312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7" name="Freeform: Shape 206">
                  <a:extLst>
                    <a:ext uri="{FF2B5EF4-FFF2-40B4-BE49-F238E27FC236}">
                      <a16:creationId xmlns:a16="http://schemas.microsoft.com/office/drawing/2014/main" id="{78964080-BFDF-4B4C-99A4-BC1DC778E677}"/>
                    </a:ext>
                  </a:extLst>
                </p:cNvPr>
                <p:cNvSpPr/>
                <p:nvPr/>
              </p:nvSpPr>
              <p:spPr>
                <a:xfrm>
                  <a:off x="6152349" y="2469461"/>
                  <a:ext cx="59418" cy="70567"/>
                </a:xfrm>
                <a:custGeom>
                  <a:avLst/>
                  <a:gdLst/>
                  <a:ahLst/>
                  <a:cxnLst/>
                  <a:rect l="l" t="t" r="r" b="b"/>
                  <a:pathLst>
                    <a:path w="59418" h="70567">
                      <a:moveTo>
                        <a:pt x="34998" y="5"/>
                      </a:moveTo>
                      <a:cubicBezTo>
                        <a:pt x="38314" y="-71"/>
                        <a:pt x="41844" y="715"/>
                        <a:pt x="45586" y="2362"/>
                      </a:cubicBezTo>
                      <a:cubicBezTo>
                        <a:pt x="49327" y="4009"/>
                        <a:pt x="52537" y="6974"/>
                        <a:pt x="55215" y="11256"/>
                      </a:cubicBezTo>
                      <a:cubicBezTo>
                        <a:pt x="57893" y="15538"/>
                        <a:pt x="59294" y="21592"/>
                        <a:pt x="59418" y="29419"/>
                      </a:cubicBezTo>
                      <a:lnTo>
                        <a:pt x="59418" y="70567"/>
                      </a:lnTo>
                      <a:lnTo>
                        <a:pt x="46863" y="70567"/>
                      </a:lnTo>
                      <a:lnTo>
                        <a:pt x="46863" y="30705"/>
                      </a:lnTo>
                      <a:cubicBezTo>
                        <a:pt x="46937" y="24978"/>
                        <a:pt x="45752" y="20180"/>
                        <a:pt x="43307" y="16310"/>
                      </a:cubicBezTo>
                      <a:cubicBezTo>
                        <a:pt x="40862" y="12441"/>
                        <a:pt x="36710" y="10429"/>
                        <a:pt x="30852" y="10274"/>
                      </a:cubicBezTo>
                      <a:cubicBezTo>
                        <a:pt x="26727" y="10372"/>
                        <a:pt x="23183" y="11640"/>
                        <a:pt x="20220" y="14078"/>
                      </a:cubicBezTo>
                      <a:cubicBezTo>
                        <a:pt x="17257" y="16516"/>
                        <a:pt x="15178" y="19534"/>
                        <a:pt x="13984" y="23133"/>
                      </a:cubicBezTo>
                      <a:cubicBezTo>
                        <a:pt x="13698" y="23930"/>
                        <a:pt x="13484" y="24835"/>
                        <a:pt x="13341" y="25847"/>
                      </a:cubicBezTo>
                      <a:cubicBezTo>
                        <a:pt x="13198" y="26859"/>
                        <a:pt x="13126" y="27907"/>
                        <a:pt x="13126" y="28991"/>
                      </a:cubicBezTo>
                      <a:lnTo>
                        <a:pt x="13126" y="70567"/>
                      </a:lnTo>
                      <a:lnTo>
                        <a:pt x="571" y="70567"/>
                      </a:lnTo>
                      <a:lnTo>
                        <a:pt x="571" y="20145"/>
                      </a:lnTo>
                      <a:cubicBezTo>
                        <a:pt x="574" y="16536"/>
                        <a:pt x="532" y="13221"/>
                        <a:pt x="446" y="10200"/>
                      </a:cubicBezTo>
                      <a:cubicBezTo>
                        <a:pt x="360" y="7180"/>
                        <a:pt x="211" y="4258"/>
                        <a:pt x="0" y="1434"/>
                      </a:cubicBezTo>
                      <a:lnTo>
                        <a:pt x="11129" y="1434"/>
                      </a:lnTo>
                      <a:lnTo>
                        <a:pt x="11842" y="12846"/>
                      </a:lnTo>
                      <a:lnTo>
                        <a:pt x="12127" y="12846"/>
                      </a:lnTo>
                      <a:cubicBezTo>
                        <a:pt x="13866" y="9501"/>
                        <a:pt x="16677" y="6558"/>
                        <a:pt x="20560" y="4017"/>
                      </a:cubicBezTo>
                      <a:cubicBezTo>
                        <a:pt x="24443" y="1476"/>
                        <a:pt x="29256" y="138"/>
                        <a:pt x="34998" y="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8" name="Freeform: Shape 207">
                  <a:extLst>
                    <a:ext uri="{FF2B5EF4-FFF2-40B4-BE49-F238E27FC236}">
                      <a16:creationId xmlns:a16="http://schemas.microsoft.com/office/drawing/2014/main" id="{873AABC4-156C-403C-B32A-863480EA070E}"/>
                    </a:ext>
                  </a:extLst>
                </p:cNvPr>
                <p:cNvSpPr/>
                <p:nvPr/>
              </p:nvSpPr>
              <p:spPr>
                <a:xfrm>
                  <a:off x="6224119" y="2469466"/>
                  <a:ext cx="60995" cy="72134"/>
                </a:xfrm>
                <a:custGeom>
                  <a:avLst/>
                  <a:gdLst/>
                  <a:ahLst/>
                  <a:cxnLst/>
                  <a:rect l="l" t="t" r="r" b="b"/>
                  <a:pathLst>
                    <a:path w="60995" h="72134">
                      <a:moveTo>
                        <a:pt x="32425" y="0"/>
                      </a:moveTo>
                      <a:cubicBezTo>
                        <a:pt x="39929" y="165"/>
                        <a:pt x="45763" y="2025"/>
                        <a:pt x="49927" y="5580"/>
                      </a:cubicBezTo>
                      <a:cubicBezTo>
                        <a:pt x="54091" y="9136"/>
                        <a:pt x="56992" y="13398"/>
                        <a:pt x="58632" y="18367"/>
                      </a:cubicBezTo>
                      <a:cubicBezTo>
                        <a:pt x="60272" y="23336"/>
                        <a:pt x="61058" y="28022"/>
                        <a:pt x="60990" y="32426"/>
                      </a:cubicBezTo>
                      <a:cubicBezTo>
                        <a:pt x="60990" y="33704"/>
                        <a:pt x="60955" y="34821"/>
                        <a:pt x="60883" y="35777"/>
                      </a:cubicBezTo>
                      <a:cubicBezTo>
                        <a:pt x="60812" y="36734"/>
                        <a:pt x="60705" y="37565"/>
                        <a:pt x="60562" y="38272"/>
                      </a:cubicBezTo>
                      <a:lnTo>
                        <a:pt x="11984" y="38272"/>
                      </a:lnTo>
                      <a:cubicBezTo>
                        <a:pt x="12303" y="46717"/>
                        <a:pt x="14703" y="52848"/>
                        <a:pt x="19185" y="56663"/>
                      </a:cubicBezTo>
                      <a:cubicBezTo>
                        <a:pt x="23667" y="60479"/>
                        <a:pt x="29176" y="62356"/>
                        <a:pt x="35713" y="62293"/>
                      </a:cubicBezTo>
                      <a:cubicBezTo>
                        <a:pt x="40165" y="62269"/>
                        <a:pt x="43911" y="61924"/>
                        <a:pt x="46949" y="61257"/>
                      </a:cubicBezTo>
                      <a:cubicBezTo>
                        <a:pt x="49988" y="60589"/>
                        <a:pt x="52624" y="59743"/>
                        <a:pt x="54856" y="58719"/>
                      </a:cubicBezTo>
                      <a:lnTo>
                        <a:pt x="57138" y="67713"/>
                      </a:lnTo>
                      <a:cubicBezTo>
                        <a:pt x="54927" y="68770"/>
                        <a:pt x="51893" y="69757"/>
                        <a:pt x="48037" y="70672"/>
                      </a:cubicBezTo>
                      <a:cubicBezTo>
                        <a:pt x="44181" y="71587"/>
                        <a:pt x="39501" y="72074"/>
                        <a:pt x="33998" y="72134"/>
                      </a:cubicBezTo>
                      <a:cubicBezTo>
                        <a:pt x="23263" y="71980"/>
                        <a:pt x="14934" y="68755"/>
                        <a:pt x="9012" y="62460"/>
                      </a:cubicBezTo>
                      <a:cubicBezTo>
                        <a:pt x="3090" y="56164"/>
                        <a:pt x="86" y="47722"/>
                        <a:pt x="0" y="37132"/>
                      </a:cubicBezTo>
                      <a:cubicBezTo>
                        <a:pt x="27" y="30108"/>
                        <a:pt x="1337" y="23809"/>
                        <a:pt x="3928" y="18236"/>
                      </a:cubicBezTo>
                      <a:cubicBezTo>
                        <a:pt x="6519" y="12663"/>
                        <a:pt x="10230" y="8248"/>
                        <a:pt x="15061" y="4992"/>
                      </a:cubicBezTo>
                      <a:cubicBezTo>
                        <a:pt x="19892" y="1736"/>
                        <a:pt x="25680" y="72"/>
                        <a:pt x="32425" y="0"/>
                      </a:cubicBezTo>
                      <a:close/>
                      <a:moveTo>
                        <a:pt x="31425" y="8983"/>
                      </a:moveTo>
                      <a:cubicBezTo>
                        <a:pt x="27155" y="9072"/>
                        <a:pt x="23655" y="10181"/>
                        <a:pt x="20926" y="12309"/>
                      </a:cubicBezTo>
                      <a:cubicBezTo>
                        <a:pt x="18197" y="14437"/>
                        <a:pt x="16127" y="17050"/>
                        <a:pt x="14716" y="20148"/>
                      </a:cubicBezTo>
                      <a:cubicBezTo>
                        <a:pt x="13305" y="23245"/>
                        <a:pt x="12442" y="26292"/>
                        <a:pt x="12127" y="29289"/>
                      </a:cubicBezTo>
                      <a:lnTo>
                        <a:pt x="48864" y="29289"/>
                      </a:lnTo>
                      <a:cubicBezTo>
                        <a:pt x="48955" y="26563"/>
                        <a:pt x="48518" y="23642"/>
                        <a:pt x="47551" y="20529"/>
                      </a:cubicBezTo>
                      <a:cubicBezTo>
                        <a:pt x="46584" y="17416"/>
                        <a:pt x="44822" y="14739"/>
                        <a:pt x="42267" y="12500"/>
                      </a:cubicBezTo>
                      <a:cubicBezTo>
                        <a:pt x="39712" y="10260"/>
                        <a:pt x="36098" y="9088"/>
                        <a:pt x="31425"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9" name="Freeform: Shape 208">
                  <a:extLst>
                    <a:ext uri="{FF2B5EF4-FFF2-40B4-BE49-F238E27FC236}">
                      <a16:creationId xmlns:a16="http://schemas.microsoft.com/office/drawing/2014/main" id="{29EA9610-70CF-4AC2-86A0-8CA148642DDD}"/>
                    </a:ext>
                  </a:extLst>
                </p:cNvPr>
                <p:cNvSpPr/>
                <p:nvPr/>
              </p:nvSpPr>
              <p:spPr>
                <a:xfrm>
                  <a:off x="6304749" y="2469466"/>
                  <a:ext cx="34700" cy="70562"/>
                </a:xfrm>
                <a:custGeom>
                  <a:avLst/>
                  <a:gdLst/>
                  <a:ahLst/>
                  <a:cxnLst/>
                  <a:rect l="l" t="t" r="r" b="b"/>
                  <a:pathLst>
                    <a:path w="34700" h="70562">
                      <a:moveTo>
                        <a:pt x="31271" y="0"/>
                      </a:moveTo>
                      <a:cubicBezTo>
                        <a:pt x="31905" y="3"/>
                        <a:pt x="32495" y="33"/>
                        <a:pt x="33039" y="89"/>
                      </a:cubicBezTo>
                      <a:cubicBezTo>
                        <a:pt x="33584" y="146"/>
                        <a:pt x="34138" y="211"/>
                        <a:pt x="34700" y="285"/>
                      </a:cubicBezTo>
                      <a:lnTo>
                        <a:pt x="34700" y="12126"/>
                      </a:lnTo>
                      <a:cubicBezTo>
                        <a:pt x="34066" y="11989"/>
                        <a:pt x="33405" y="11906"/>
                        <a:pt x="32718" y="11876"/>
                      </a:cubicBezTo>
                      <a:cubicBezTo>
                        <a:pt x="32030" y="11847"/>
                        <a:pt x="31262" y="11835"/>
                        <a:pt x="30414" y="11841"/>
                      </a:cubicBezTo>
                      <a:cubicBezTo>
                        <a:pt x="25943" y="11918"/>
                        <a:pt x="22240" y="13406"/>
                        <a:pt x="19306" y="16305"/>
                      </a:cubicBezTo>
                      <a:cubicBezTo>
                        <a:pt x="16371" y="19205"/>
                        <a:pt x="14454" y="23050"/>
                        <a:pt x="13555" y="27843"/>
                      </a:cubicBezTo>
                      <a:cubicBezTo>
                        <a:pt x="13412" y="28712"/>
                        <a:pt x="13305" y="29652"/>
                        <a:pt x="13233" y="30664"/>
                      </a:cubicBezTo>
                      <a:cubicBezTo>
                        <a:pt x="13162" y="31676"/>
                        <a:pt x="13126" y="32688"/>
                        <a:pt x="13126" y="33700"/>
                      </a:cubicBezTo>
                      <a:lnTo>
                        <a:pt x="13126" y="70562"/>
                      </a:lnTo>
                      <a:lnTo>
                        <a:pt x="571" y="70562"/>
                      </a:lnTo>
                      <a:lnTo>
                        <a:pt x="571" y="22997"/>
                      </a:lnTo>
                      <a:cubicBezTo>
                        <a:pt x="574" y="18938"/>
                        <a:pt x="532" y="15129"/>
                        <a:pt x="446" y="11570"/>
                      </a:cubicBezTo>
                      <a:cubicBezTo>
                        <a:pt x="360" y="8011"/>
                        <a:pt x="211" y="4631"/>
                        <a:pt x="0" y="1429"/>
                      </a:cubicBezTo>
                      <a:lnTo>
                        <a:pt x="10986" y="1429"/>
                      </a:lnTo>
                      <a:lnTo>
                        <a:pt x="11557" y="15127"/>
                      </a:lnTo>
                      <a:lnTo>
                        <a:pt x="11985" y="15127"/>
                      </a:lnTo>
                      <a:cubicBezTo>
                        <a:pt x="13636" y="10437"/>
                        <a:pt x="16189" y="6757"/>
                        <a:pt x="19645" y="4084"/>
                      </a:cubicBezTo>
                      <a:cubicBezTo>
                        <a:pt x="23101" y="1412"/>
                        <a:pt x="26976" y="50"/>
                        <a:pt x="312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0" name="Freeform: Shape 209">
                  <a:extLst>
                    <a:ext uri="{FF2B5EF4-FFF2-40B4-BE49-F238E27FC236}">
                      <a16:creationId xmlns:a16="http://schemas.microsoft.com/office/drawing/2014/main" id="{1A734458-9E5E-4F27-8959-0766760E2BED}"/>
                    </a:ext>
                  </a:extLst>
                </p:cNvPr>
                <p:cNvSpPr/>
                <p:nvPr/>
              </p:nvSpPr>
              <p:spPr>
                <a:xfrm>
                  <a:off x="6348230" y="2469466"/>
                  <a:ext cx="45131" cy="72134"/>
                </a:xfrm>
                <a:custGeom>
                  <a:avLst/>
                  <a:gdLst/>
                  <a:ahLst/>
                  <a:cxnLst/>
                  <a:rect l="l" t="t" r="r" b="b"/>
                  <a:pathLst>
                    <a:path w="45131" h="72134">
                      <a:moveTo>
                        <a:pt x="25711" y="0"/>
                      </a:moveTo>
                      <a:cubicBezTo>
                        <a:pt x="29247" y="27"/>
                        <a:pt x="32468" y="437"/>
                        <a:pt x="35374" y="1230"/>
                      </a:cubicBezTo>
                      <a:cubicBezTo>
                        <a:pt x="38279" y="2023"/>
                        <a:pt x="40676" y="3039"/>
                        <a:pt x="42563" y="4278"/>
                      </a:cubicBezTo>
                      <a:lnTo>
                        <a:pt x="39567" y="13414"/>
                      </a:lnTo>
                      <a:cubicBezTo>
                        <a:pt x="38194" y="12491"/>
                        <a:pt x="36303" y="11585"/>
                        <a:pt x="33893" y="10698"/>
                      </a:cubicBezTo>
                      <a:cubicBezTo>
                        <a:pt x="31483" y="9811"/>
                        <a:pt x="28660" y="9334"/>
                        <a:pt x="25425" y="9269"/>
                      </a:cubicBezTo>
                      <a:cubicBezTo>
                        <a:pt x="21695" y="9340"/>
                        <a:pt x="18858" y="10269"/>
                        <a:pt x="16916" y="12056"/>
                      </a:cubicBezTo>
                      <a:cubicBezTo>
                        <a:pt x="14973" y="13842"/>
                        <a:pt x="13996" y="16058"/>
                        <a:pt x="13984" y="18702"/>
                      </a:cubicBezTo>
                      <a:cubicBezTo>
                        <a:pt x="13963" y="21474"/>
                        <a:pt x="15006" y="23719"/>
                        <a:pt x="17112" y="25437"/>
                      </a:cubicBezTo>
                      <a:cubicBezTo>
                        <a:pt x="19219" y="27155"/>
                        <a:pt x="22514" y="28864"/>
                        <a:pt x="26998" y="30564"/>
                      </a:cubicBezTo>
                      <a:cubicBezTo>
                        <a:pt x="32940" y="32723"/>
                        <a:pt x="37444" y="35445"/>
                        <a:pt x="40510" y="38729"/>
                      </a:cubicBezTo>
                      <a:cubicBezTo>
                        <a:pt x="43576" y="42013"/>
                        <a:pt x="45116" y="46199"/>
                        <a:pt x="45131" y="51288"/>
                      </a:cubicBezTo>
                      <a:cubicBezTo>
                        <a:pt x="45069" y="57533"/>
                        <a:pt x="42803" y="62544"/>
                        <a:pt x="38332" y="66320"/>
                      </a:cubicBezTo>
                      <a:cubicBezTo>
                        <a:pt x="33862" y="70095"/>
                        <a:pt x="27557" y="72033"/>
                        <a:pt x="19418" y="72134"/>
                      </a:cubicBezTo>
                      <a:cubicBezTo>
                        <a:pt x="15599" y="72110"/>
                        <a:pt x="12022" y="71659"/>
                        <a:pt x="8689" y="70779"/>
                      </a:cubicBezTo>
                      <a:cubicBezTo>
                        <a:pt x="5355" y="69900"/>
                        <a:pt x="2459" y="68735"/>
                        <a:pt x="0" y="67285"/>
                      </a:cubicBezTo>
                      <a:lnTo>
                        <a:pt x="2999" y="57863"/>
                      </a:lnTo>
                      <a:cubicBezTo>
                        <a:pt x="4987" y="59066"/>
                        <a:pt x="7466" y="60161"/>
                        <a:pt x="10437" y="61150"/>
                      </a:cubicBezTo>
                      <a:cubicBezTo>
                        <a:pt x="13408" y="62138"/>
                        <a:pt x="16497" y="62662"/>
                        <a:pt x="19704" y="62722"/>
                      </a:cubicBezTo>
                      <a:cubicBezTo>
                        <a:pt x="24200" y="62659"/>
                        <a:pt x="27543" y="61677"/>
                        <a:pt x="29733" y="59774"/>
                      </a:cubicBezTo>
                      <a:cubicBezTo>
                        <a:pt x="31923" y="57871"/>
                        <a:pt x="33013" y="55424"/>
                        <a:pt x="33004" y="52431"/>
                      </a:cubicBezTo>
                      <a:cubicBezTo>
                        <a:pt x="33046" y="49496"/>
                        <a:pt x="32069" y="47078"/>
                        <a:pt x="30073" y="45178"/>
                      </a:cubicBezTo>
                      <a:cubicBezTo>
                        <a:pt x="28076" y="43278"/>
                        <a:pt x="24811" y="41504"/>
                        <a:pt x="20277" y="39854"/>
                      </a:cubicBezTo>
                      <a:cubicBezTo>
                        <a:pt x="14010" y="37556"/>
                        <a:pt x="9369" y="34757"/>
                        <a:pt x="6353" y="31458"/>
                      </a:cubicBezTo>
                      <a:cubicBezTo>
                        <a:pt x="3338" y="28158"/>
                        <a:pt x="1839" y="24431"/>
                        <a:pt x="1858" y="20274"/>
                      </a:cubicBezTo>
                      <a:cubicBezTo>
                        <a:pt x="1931" y="14552"/>
                        <a:pt x="4066" y="9780"/>
                        <a:pt x="8263" y="5956"/>
                      </a:cubicBezTo>
                      <a:cubicBezTo>
                        <a:pt x="12460" y="2133"/>
                        <a:pt x="18276" y="148"/>
                        <a:pt x="257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1" name="Freeform: Shape 210">
                  <a:extLst>
                    <a:ext uri="{FF2B5EF4-FFF2-40B4-BE49-F238E27FC236}">
                      <a16:creationId xmlns:a16="http://schemas.microsoft.com/office/drawing/2014/main" id="{FB57DCDF-5AF3-4181-9413-668A7A9B6212}"/>
                    </a:ext>
                  </a:extLst>
                </p:cNvPr>
                <p:cNvSpPr/>
                <p:nvPr/>
              </p:nvSpPr>
              <p:spPr>
                <a:xfrm>
                  <a:off x="6523824" y="2469466"/>
                  <a:ext cx="66133" cy="98851"/>
                </a:xfrm>
                <a:custGeom>
                  <a:avLst/>
                  <a:gdLst/>
                  <a:ahLst/>
                  <a:cxnLst/>
                  <a:rect l="l" t="t" r="r" b="b"/>
                  <a:pathLst>
                    <a:path w="66133" h="98851">
                      <a:moveTo>
                        <a:pt x="36711" y="0"/>
                      </a:moveTo>
                      <a:cubicBezTo>
                        <a:pt x="45316" y="154"/>
                        <a:pt x="52328" y="3378"/>
                        <a:pt x="57747" y="9672"/>
                      </a:cubicBezTo>
                      <a:cubicBezTo>
                        <a:pt x="63166" y="15967"/>
                        <a:pt x="65961" y="24408"/>
                        <a:pt x="66133" y="34995"/>
                      </a:cubicBezTo>
                      <a:cubicBezTo>
                        <a:pt x="66045" y="43283"/>
                        <a:pt x="64524" y="50176"/>
                        <a:pt x="61570" y="55676"/>
                      </a:cubicBezTo>
                      <a:cubicBezTo>
                        <a:pt x="58616" y="61176"/>
                        <a:pt x="54757" y="65295"/>
                        <a:pt x="49993" y="68032"/>
                      </a:cubicBezTo>
                      <a:cubicBezTo>
                        <a:pt x="45229" y="70768"/>
                        <a:pt x="40087" y="72136"/>
                        <a:pt x="34567" y="72134"/>
                      </a:cubicBezTo>
                      <a:cubicBezTo>
                        <a:pt x="29936" y="72110"/>
                        <a:pt x="25761" y="71159"/>
                        <a:pt x="22042" y="69281"/>
                      </a:cubicBezTo>
                      <a:cubicBezTo>
                        <a:pt x="18323" y="67403"/>
                        <a:pt x="15398" y="64740"/>
                        <a:pt x="13269" y="61293"/>
                      </a:cubicBezTo>
                      <a:lnTo>
                        <a:pt x="12983" y="61293"/>
                      </a:lnTo>
                      <a:lnTo>
                        <a:pt x="12983" y="98851"/>
                      </a:lnTo>
                      <a:lnTo>
                        <a:pt x="571" y="98851"/>
                      </a:lnTo>
                      <a:lnTo>
                        <a:pt x="571" y="24003"/>
                      </a:lnTo>
                      <a:cubicBezTo>
                        <a:pt x="565" y="19598"/>
                        <a:pt x="506" y="15549"/>
                        <a:pt x="392" y="11858"/>
                      </a:cubicBezTo>
                      <a:cubicBezTo>
                        <a:pt x="279" y="8168"/>
                        <a:pt x="148" y="4691"/>
                        <a:pt x="0" y="1429"/>
                      </a:cubicBezTo>
                      <a:lnTo>
                        <a:pt x="11129" y="1429"/>
                      </a:lnTo>
                      <a:lnTo>
                        <a:pt x="11842" y="13271"/>
                      </a:lnTo>
                      <a:lnTo>
                        <a:pt x="12127" y="13271"/>
                      </a:lnTo>
                      <a:cubicBezTo>
                        <a:pt x="14634" y="9033"/>
                        <a:pt x="17945" y="5769"/>
                        <a:pt x="22060" y="3477"/>
                      </a:cubicBezTo>
                      <a:cubicBezTo>
                        <a:pt x="26175" y="1185"/>
                        <a:pt x="31059" y="26"/>
                        <a:pt x="36711" y="0"/>
                      </a:cubicBezTo>
                      <a:close/>
                      <a:moveTo>
                        <a:pt x="32852" y="9983"/>
                      </a:moveTo>
                      <a:cubicBezTo>
                        <a:pt x="28450" y="10037"/>
                        <a:pt x="24496" y="11431"/>
                        <a:pt x="20988" y="14165"/>
                      </a:cubicBezTo>
                      <a:cubicBezTo>
                        <a:pt x="17480" y="16900"/>
                        <a:pt x="15098" y="20656"/>
                        <a:pt x="13841" y="25432"/>
                      </a:cubicBezTo>
                      <a:cubicBezTo>
                        <a:pt x="13618" y="26229"/>
                        <a:pt x="13421" y="27063"/>
                        <a:pt x="13251" y="27932"/>
                      </a:cubicBezTo>
                      <a:cubicBezTo>
                        <a:pt x="13082" y="28801"/>
                        <a:pt x="12992" y="29634"/>
                        <a:pt x="12983" y="30432"/>
                      </a:cubicBezTo>
                      <a:lnTo>
                        <a:pt x="12983" y="42427"/>
                      </a:lnTo>
                      <a:cubicBezTo>
                        <a:pt x="12980" y="43356"/>
                        <a:pt x="13022" y="44249"/>
                        <a:pt x="13108" y="45107"/>
                      </a:cubicBezTo>
                      <a:cubicBezTo>
                        <a:pt x="13195" y="45964"/>
                        <a:pt x="13344" y="46786"/>
                        <a:pt x="13555" y="47572"/>
                      </a:cubicBezTo>
                      <a:cubicBezTo>
                        <a:pt x="14779" y="52000"/>
                        <a:pt x="17084" y="55543"/>
                        <a:pt x="20470" y="58202"/>
                      </a:cubicBezTo>
                      <a:cubicBezTo>
                        <a:pt x="23856" y="60861"/>
                        <a:pt x="27840" y="62225"/>
                        <a:pt x="32423" y="62293"/>
                      </a:cubicBezTo>
                      <a:cubicBezTo>
                        <a:pt x="39114" y="62171"/>
                        <a:pt x="44278" y="59700"/>
                        <a:pt x="47914" y="54879"/>
                      </a:cubicBezTo>
                      <a:cubicBezTo>
                        <a:pt x="51550" y="50059"/>
                        <a:pt x="53390" y="43621"/>
                        <a:pt x="53435" y="35567"/>
                      </a:cubicBezTo>
                      <a:cubicBezTo>
                        <a:pt x="53408" y="28498"/>
                        <a:pt x="51639" y="22519"/>
                        <a:pt x="48128" y="17630"/>
                      </a:cubicBezTo>
                      <a:cubicBezTo>
                        <a:pt x="44617" y="12741"/>
                        <a:pt x="39525" y="10192"/>
                        <a:pt x="32852" y="9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2" name="Freeform: Shape 211">
                  <a:extLst>
                    <a:ext uri="{FF2B5EF4-FFF2-40B4-BE49-F238E27FC236}">
                      <a16:creationId xmlns:a16="http://schemas.microsoft.com/office/drawing/2014/main" id="{C982B7AD-3410-42C8-B4DA-12B9BF4D158E}"/>
                    </a:ext>
                  </a:extLst>
                </p:cNvPr>
                <p:cNvSpPr/>
                <p:nvPr/>
              </p:nvSpPr>
              <p:spPr>
                <a:xfrm>
                  <a:off x="6633980" y="2469466"/>
                  <a:ext cx="45131" cy="72134"/>
                </a:xfrm>
                <a:custGeom>
                  <a:avLst/>
                  <a:gdLst/>
                  <a:ahLst/>
                  <a:cxnLst/>
                  <a:rect l="l" t="t" r="r" b="b"/>
                  <a:pathLst>
                    <a:path w="45131" h="72134">
                      <a:moveTo>
                        <a:pt x="25711" y="0"/>
                      </a:moveTo>
                      <a:cubicBezTo>
                        <a:pt x="29247" y="27"/>
                        <a:pt x="32468" y="437"/>
                        <a:pt x="35374" y="1230"/>
                      </a:cubicBezTo>
                      <a:cubicBezTo>
                        <a:pt x="38279" y="2023"/>
                        <a:pt x="40676" y="3039"/>
                        <a:pt x="42563" y="4278"/>
                      </a:cubicBezTo>
                      <a:lnTo>
                        <a:pt x="39567" y="13414"/>
                      </a:lnTo>
                      <a:cubicBezTo>
                        <a:pt x="38194" y="12491"/>
                        <a:pt x="36303" y="11585"/>
                        <a:pt x="33893" y="10698"/>
                      </a:cubicBezTo>
                      <a:cubicBezTo>
                        <a:pt x="31483" y="9811"/>
                        <a:pt x="28660" y="9334"/>
                        <a:pt x="25425" y="9269"/>
                      </a:cubicBezTo>
                      <a:cubicBezTo>
                        <a:pt x="21695" y="9340"/>
                        <a:pt x="18858" y="10269"/>
                        <a:pt x="16916" y="12056"/>
                      </a:cubicBezTo>
                      <a:cubicBezTo>
                        <a:pt x="14973" y="13842"/>
                        <a:pt x="13996" y="16058"/>
                        <a:pt x="13984" y="18702"/>
                      </a:cubicBezTo>
                      <a:cubicBezTo>
                        <a:pt x="13963" y="21474"/>
                        <a:pt x="15006" y="23719"/>
                        <a:pt x="17112" y="25437"/>
                      </a:cubicBezTo>
                      <a:cubicBezTo>
                        <a:pt x="19219" y="27155"/>
                        <a:pt x="22514" y="28864"/>
                        <a:pt x="26998" y="30564"/>
                      </a:cubicBezTo>
                      <a:cubicBezTo>
                        <a:pt x="32940" y="32723"/>
                        <a:pt x="37444" y="35445"/>
                        <a:pt x="40510" y="38729"/>
                      </a:cubicBezTo>
                      <a:cubicBezTo>
                        <a:pt x="43576" y="42013"/>
                        <a:pt x="45116" y="46199"/>
                        <a:pt x="45131" y="51288"/>
                      </a:cubicBezTo>
                      <a:cubicBezTo>
                        <a:pt x="45069" y="57533"/>
                        <a:pt x="42803" y="62544"/>
                        <a:pt x="38332" y="66320"/>
                      </a:cubicBezTo>
                      <a:cubicBezTo>
                        <a:pt x="33862" y="70095"/>
                        <a:pt x="27557" y="72033"/>
                        <a:pt x="19418" y="72134"/>
                      </a:cubicBezTo>
                      <a:cubicBezTo>
                        <a:pt x="15599" y="72110"/>
                        <a:pt x="12022" y="71659"/>
                        <a:pt x="8689" y="70779"/>
                      </a:cubicBezTo>
                      <a:cubicBezTo>
                        <a:pt x="5355" y="69900"/>
                        <a:pt x="2459" y="68735"/>
                        <a:pt x="0" y="67285"/>
                      </a:cubicBezTo>
                      <a:lnTo>
                        <a:pt x="2999" y="57863"/>
                      </a:lnTo>
                      <a:cubicBezTo>
                        <a:pt x="4987" y="59066"/>
                        <a:pt x="7466" y="60161"/>
                        <a:pt x="10437" y="61150"/>
                      </a:cubicBezTo>
                      <a:cubicBezTo>
                        <a:pt x="13408" y="62138"/>
                        <a:pt x="16497" y="62662"/>
                        <a:pt x="19704" y="62722"/>
                      </a:cubicBezTo>
                      <a:cubicBezTo>
                        <a:pt x="24200" y="62659"/>
                        <a:pt x="27543" y="61677"/>
                        <a:pt x="29733" y="59774"/>
                      </a:cubicBezTo>
                      <a:cubicBezTo>
                        <a:pt x="31923" y="57871"/>
                        <a:pt x="33013" y="55424"/>
                        <a:pt x="33004" y="52431"/>
                      </a:cubicBezTo>
                      <a:cubicBezTo>
                        <a:pt x="33046" y="49496"/>
                        <a:pt x="32069" y="47078"/>
                        <a:pt x="30073" y="45178"/>
                      </a:cubicBezTo>
                      <a:cubicBezTo>
                        <a:pt x="28076" y="43278"/>
                        <a:pt x="24811" y="41504"/>
                        <a:pt x="20277" y="39854"/>
                      </a:cubicBezTo>
                      <a:cubicBezTo>
                        <a:pt x="14010" y="37556"/>
                        <a:pt x="9369" y="34757"/>
                        <a:pt x="6353" y="31458"/>
                      </a:cubicBezTo>
                      <a:cubicBezTo>
                        <a:pt x="3338" y="28158"/>
                        <a:pt x="1839" y="24431"/>
                        <a:pt x="1858" y="20274"/>
                      </a:cubicBezTo>
                      <a:cubicBezTo>
                        <a:pt x="1931" y="14552"/>
                        <a:pt x="4066" y="9780"/>
                        <a:pt x="8263" y="5956"/>
                      </a:cubicBezTo>
                      <a:cubicBezTo>
                        <a:pt x="12460" y="2133"/>
                        <a:pt x="18276" y="148"/>
                        <a:pt x="257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3" name="Freeform: Shape 212">
                  <a:extLst>
                    <a:ext uri="{FF2B5EF4-FFF2-40B4-BE49-F238E27FC236}">
                      <a16:creationId xmlns:a16="http://schemas.microsoft.com/office/drawing/2014/main" id="{C6D706EA-8294-4C6D-984B-B7CB4018819F}"/>
                    </a:ext>
                  </a:extLst>
                </p:cNvPr>
                <p:cNvSpPr/>
                <p:nvPr/>
              </p:nvSpPr>
              <p:spPr>
                <a:xfrm>
                  <a:off x="6486296" y="2470895"/>
                  <a:ext cx="12555" cy="69133"/>
                </a:xfrm>
                <a:custGeom>
                  <a:avLst/>
                  <a:gdLst/>
                  <a:ahLst/>
                  <a:cxnLst/>
                  <a:rect l="l" t="t" r="r" b="b"/>
                  <a:pathLst>
                    <a:path w="12555" h="69133">
                      <a:moveTo>
                        <a:pt x="0" y="0"/>
                      </a:moveTo>
                      <a:lnTo>
                        <a:pt x="12555" y="0"/>
                      </a:lnTo>
                      <a:lnTo>
                        <a:pt x="12555" y="69133"/>
                      </a:lnTo>
                      <a:lnTo>
                        <a:pt x="0" y="6913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4" name="Freeform: Shape 213">
                  <a:extLst>
                    <a:ext uri="{FF2B5EF4-FFF2-40B4-BE49-F238E27FC236}">
                      <a16:creationId xmlns:a16="http://schemas.microsoft.com/office/drawing/2014/main" id="{0D0C0C08-D6DC-4C9F-88E5-7BF11B567D07}"/>
                    </a:ext>
                  </a:extLst>
                </p:cNvPr>
                <p:cNvSpPr/>
                <p:nvPr/>
              </p:nvSpPr>
              <p:spPr>
                <a:xfrm>
                  <a:off x="5900555" y="2650441"/>
                  <a:ext cx="45131" cy="72134"/>
                </a:xfrm>
                <a:custGeom>
                  <a:avLst/>
                  <a:gdLst/>
                  <a:ahLst/>
                  <a:cxnLst/>
                  <a:rect l="l" t="t" r="r" b="b"/>
                  <a:pathLst>
                    <a:path w="45131" h="72134">
                      <a:moveTo>
                        <a:pt x="25711" y="0"/>
                      </a:moveTo>
                      <a:cubicBezTo>
                        <a:pt x="29247" y="27"/>
                        <a:pt x="32468" y="437"/>
                        <a:pt x="35374" y="1230"/>
                      </a:cubicBezTo>
                      <a:cubicBezTo>
                        <a:pt x="38279" y="2023"/>
                        <a:pt x="40676" y="3039"/>
                        <a:pt x="42563" y="4278"/>
                      </a:cubicBezTo>
                      <a:lnTo>
                        <a:pt x="39567" y="13414"/>
                      </a:lnTo>
                      <a:cubicBezTo>
                        <a:pt x="38194" y="12490"/>
                        <a:pt x="36303" y="11585"/>
                        <a:pt x="33893" y="10698"/>
                      </a:cubicBezTo>
                      <a:cubicBezTo>
                        <a:pt x="31483" y="9811"/>
                        <a:pt x="28660" y="9334"/>
                        <a:pt x="25425" y="9269"/>
                      </a:cubicBezTo>
                      <a:cubicBezTo>
                        <a:pt x="21695" y="9340"/>
                        <a:pt x="18858" y="10269"/>
                        <a:pt x="16916" y="12056"/>
                      </a:cubicBezTo>
                      <a:cubicBezTo>
                        <a:pt x="14973" y="13842"/>
                        <a:pt x="13996" y="16058"/>
                        <a:pt x="13984" y="18702"/>
                      </a:cubicBezTo>
                      <a:cubicBezTo>
                        <a:pt x="13963" y="21474"/>
                        <a:pt x="15006" y="23719"/>
                        <a:pt x="17112" y="25437"/>
                      </a:cubicBezTo>
                      <a:cubicBezTo>
                        <a:pt x="19219" y="27155"/>
                        <a:pt x="22514" y="28864"/>
                        <a:pt x="26998" y="30564"/>
                      </a:cubicBezTo>
                      <a:cubicBezTo>
                        <a:pt x="32940" y="32723"/>
                        <a:pt x="37444" y="35445"/>
                        <a:pt x="40510" y="38729"/>
                      </a:cubicBezTo>
                      <a:cubicBezTo>
                        <a:pt x="43576" y="42013"/>
                        <a:pt x="45116" y="46199"/>
                        <a:pt x="45131" y="51288"/>
                      </a:cubicBezTo>
                      <a:cubicBezTo>
                        <a:pt x="45069" y="57533"/>
                        <a:pt x="42803" y="62544"/>
                        <a:pt x="38332" y="66320"/>
                      </a:cubicBezTo>
                      <a:cubicBezTo>
                        <a:pt x="33862" y="70095"/>
                        <a:pt x="27557" y="72033"/>
                        <a:pt x="19418" y="72134"/>
                      </a:cubicBezTo>
                      <a:cubicBezTo>
                        <a:pt x="15599" y="72110"/>
                        <a:pt x="12022" y="71659"/>
                        <a:pt x="8689" y="70779"/>
                      </a:cubicBezTo>
                      <a:cubicBezTo>
                        <a:pt x="5355" y="69900"/>
                        <a:pt x="2459" y="68735"/>
                        <a:pt x="0" y="67285"/>
                      </a:cubicBezTo>
                      <a:lnTo>
                        <a:pt x="2999" y="57863"/>
                      </a:lnTo>
                      <a:cubicBezTo>
                        <a:pt x="4987" y="59066"/>
                        <a:pt x="7466" y="60161"/>
                        <a:pt x="10437" y="61150"/>
                      </a:cubicBezTo>
                      <a:cubicBezTo>
                        <a:pt x="13408" y="62138"/>
                        <a:pt x="16497" y="62662"/>
                        <a:pt x="19704" y="62722"/>
                      </a:cubicBezTo>
                      <a:cubicBezTo>
                        <a:pt x="24200" y="62659"/>
                        <a:pt x="27543" y="61677"/>
                        <a:pt x="29733" y="59774"/>
                      </a:cubicBezTo>
                      <a:cubicBezTo>
                        <a:pt x="31923" y="57871"/>
                        <a:pt x="33013" y="55424"/>
                        <a:pt x="33004" y="52431"/>
                      </a:cubicBezTo>
                      <a:cubicBezTo>
                        <a:pt x="33046" y="49496"/>
                        <a:pt x="32069" y="47078"/>
                        <a:pt x="30073" y="45178"/>
                      </a:cubicBezTo>
                      <a:cubicBezTo>
                        <a:pt x="28077" y="43278"/>
                        <a:pt x="24811" y="41504"/>
                        <a:pt x="20277" y="39854"/>
                      </a:cubicBezTo>
                      <a:cubicBezTo>
                        <a:pt x="14010" y="37556"/>
                        <a:pt x="9369" y="34757"/>
                        <a:pt x="6353" y="31458"/>
                      </a:cubicBezTo>
                      <a:cubicBezTo>
                        <a:pt x="3338" y="28158"/>
                        <a:pt x="1839" y="24431"/>
                        <a:pt x="1858" y="20274"/>
                      </a:cubicBezTo>
                      <a:cubicBezTo>
                        <a:pt x="1931" y="14552"/>
                        <a:pt x="4066" y="9780"/>
                        <a:pt x="8263" y="5956"/>
                      </a:cubicBezTo>
                      <a:cubicBezTo>
                        <a:pt x="12460" y="2133"/>
                        <a:pt x="18276" y="148"/>
                        <a:pt x="257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5" name="Freeform: Shape 214">
                  <a:extLst>
                    <a:ext uri="{FF2B5EF4-FFF2-40B4-BE49-F238E27FC236}">
                      <a16:creationId xmlns:a16="http://schemas.microsoft.com/office/drawing/2014/main" id="{5EF3ED66-AB83-41AE-9451-7C149463F04E}"/>
                    </a:ext>
                  </a:extLst>
                </p:cNvPr>
                <p:cNvSpPr/>
                <p:nvPr/>
              </p:nvSpPr>
              <p:spPr>
                <a:xfrm>
                  <a:off x="6033619" y="2650441"/>
                  <a:ext cx="54561" cy="72134"/>
                </a:xfrm>
                <a:custGeom>
                  <a:avLst/>
                  <a:gdLst/>
                  <a:ahLst/>
                  <a:cxnLst/>
                  <a:rect l="l" t="t" r="r" b="b"/>
                  <a:pathLst>
                    <a:path w="54561" h="72134">
                      <a:moveTo>
                        <a:pt x="37130" y="0"/>
                      </a:moveTo>
                      <a:cubicBezTo>
                        <a:pt x="40892" y="38"/>
                        <a:pt x="44298" y="425"/>
                        <a:pt x="47346" y="1159"/>
                      </a:cubicBezTo>
                      <a:cubicBezTo>
                        <a:pt x="50394" y="1892"/>
                        <a:pt x="52799" y="2742"/>
                        <a:pt x="54561" y="3708"/>
                      </a:cubicBezTo>
                      <a:lnTo>
                        <a:pt x="51703" y="13270"/>
                      </a:lnTo>
                      <a:cubicBezTo>
                        <a:pt x="50212" y="12445"/>
                        <a:pt x="48265" y="11701"/>
                        <a:pt x="45863" y="11037"/>
                      </a:cubicBezTo>
                      <a:cubicBezTo>
                        <a:pt x="43461" y="10373"/>
                        <a:pt x="40550" y="10022"/>
                        <a:pt x="37130" y="9983"/>
                      </a:cubicBezTo>
                      <a:cubicBezTo>
                        <a:pt x="29174" y="10180"/>
                        <a:pt x="23119" y="12752"/>
                        <a:pt x="18967" y="17701"/>
                      </a:cubicBezTo>
                      <a:cubicBezTo>
                        <a:pt x="14815" y="22650"/>
                        <a:pt x="12725" y="28795"/>
                        <a:pt x="12698" y="36138"/>
                      </a:cubicBezTo>
                      <a:cubicBezTo>
                        <a:pt x="12841" y="44219"/>
                        <a:pt x="15127" y="50532"/>
                        <a:pt x="19556" y="55076"/>
                      </a:cubicBezTo>
                      <a:cubicBezTo>
                        <a:pt x="23986" y="59620"/>
                        <a:pt x="29701" y="61930"/>
                        <a:pt x="36701" y="62008"/>
                      </a:cubicBezTo>
                      <a:cubicBezTo>
                        <a:pt x="40247" y="61969"/>
                        <a:pt x="43265" y="61617"/>
                        <a:pt x="45756" y="60954"/>
                      </a:cubicBezTo>
                      <a:cubicBezTo>
                        <a:pt x="48248" y="60290"/>
                        <a:pt x="50373" y="59545"/>
                        <a:pt x="52132" y="58720"/>
                      </a:cubicBezTo>
                      <a:lnTo>
                        <a:pt x="54275" y="68140"/>
                      </a:lnTo>
                      <a:cubicBezTo>
                        <a:pt x="52590" y="68993"/>
                        <a:pt x="50030" y="69855"/>
                        <a:pt x="46596" y="70725"/>
                      </a:cubicBezTo>
                      <a:cubicBezTo>
                        <a:pt x="43161" y="71596"/>
                        <a:pt x="39101" y="72066"/>
                        <a:pt x="34415" y="72134"/>
                      </a:cubicBezTo>
                      <a:cubicBezTo>
                        <a:pt x="23855" y="71986"/>
                        <a:pt x="15512" y="68750"/>
                        <a:pt x="9386" y="62426"/>
                      </a:cubicBezTo>
                      <a:cubicBezTo>
                        <a:pt x="3259" y="56101"/>
                        <a:pt x="131" y="47577"/>
                        <a:pt x="0" y="36853"/>
                      </a:cubicBezTo>
                      <a:cubicBezTo>
                        <a:pt x="137" y="26000"/>
                        <a:pt x="3503" y="17196"/>
                        <a:pt x="10100" y="10440"/>
                      </a:cubicBezTo>
                      <a:cubicBezTo>
                        <a:pt x="16697" y="3685"/>
                        <a:pt x="25707" y="204"/>
                        <a:pt x="371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6" name="Freeform: Shape 215">
                  <a:extLst>
                    <a:ext uri="{FF2B5EF4-FFF2-40B4-BE49-F238E27FC236}">
                      <a16:creationId xmlns:a16="http://schemas.microsoft.com/office/drawing/2014/main" id="{A3F7E605-A4A7-49F6-8068-BBFB171FC2AA}"/>
                    </a:ext>
                  </a:extLst>
                </p:cNvPr>
                <p:cNvSpPr/>
                <p:nvPr/>
              </p:nvSpPr>
              <p:spPr>
                <a:xfrm>
                  <a:off x="6100294" y="2650441"/>
                  <a:ext cx="54561" cy="72134"/>
                </a:xfrm>
                <a:custGeom>
                  <a:avLst/>
                  <a:gdLst/>
                  <a:ahLst/>
                  <a:cxnLst/>
                  <a:rect l="l" t="t" r="r" b="b"/>
                  <a:pathLst>
                    <a:path w="54561" h="72134">
                      <a:moveTo>
                        <a:pt x="37130" y="0"/>
                      </a:moveTo>
                      <a:cubicBezTo>
                        <a:pt x="40892" y="38"/>
                        <a:pt x="44298" y="425"/>
                        <a:pt x="47346" y="1159"/>
                      </a:cubicBezTo>
                      <a:cubicBezTo>
                        <a:pt x="50394" y="1892"/>
                        <a:pt x="52799" y="2742"/>
                        <a:pt x="54561" y="3708"/>
                      </a:cubicBezTo>
                      <a:lnTo>
                        <a:pt x="51703" y="13270"/>
                      </a:lnTo>
                      <a:cubicBezTo>
                        <a:pt x="50212" y="12445"/>
                        <a:pt x="48265" y="11701"/>
                        <a:pt x="45863" y="11037"/>
                      </a:cubicBezTo>
                      <a:cubicBezTo>
                        <a:pt x="43461" y="10373"/>
                        <a:pt x="40550" y="10022"/>
                        <a:pt x="37130" y="9983"/>
                      </a:cubicBezTo>
                      <a:cubicBezTo>
                        <a:pt x="29174" y="10180"/>
                        <a:pt x="23119" y="12752"/>
                        <a:pt x="18967" y="17701"/>
                      </a:cubicBezTo>
                      <a:cubicBezTo>
                        <a:pt x="14815" y="22650"/>
                        <a:pt x="12725" y="28795"/>
                        <a:pt x="12698" y="36138"/>
                      </a:cubicBezTo>
                      <a:cubicBezTo>
                        <a:pt x="12841" y="44219"/>
                        <a:pt x="15127" y="50532"/>
                        <a:pt x="19556" y="55076"/>
                      </a:cubicBezTo>
                      <a:cubicBezTo>
                        <a:pt x="23986" y="59620"/>
                        <a:pt x="29701" y="61930"/>
                        <a:pt x="36701" y="62008"/>
                      </a:cubicBezTo>
                      <a:cubicBezTo>
                        <a:pt x="40247" y="61969"/>
                        <a:pt x="43265" y="61617"/>
                        <a:pt x="45756" y="60954"/>
                      </a:cubicBezTo>
                      <a:cubicBezTo>
                        <a:pt x="48248" y="60290"/>
                        <a:pt x="50373" y="59545"/>
                        <a:pt x="52132" y="58720"/>
                      </a:cubicBezTo>
                      <a:lnTo>
                        <a:pt x="54275" y="68140"/>
                      </a:lnTo>
                      <a:cubicBezTo>
                        <a:pt x="52590" y="68993"/>
                        <a:pt x="50030" y="69855"/>
                        <a:pt x="46596" y="70725"/>
                      </a:cubicBezTo>
                      <a:cubicBezTo>
                        <a:pt x="43161" y="71596"/>
                        <a:pt x="39101" y="72066"/>
                        <a:pt x="34415" y="72134"/>
                      </a:cubicBezTo>
                      <a:cubicBezTo>
                        <a:pt x="23855" y="71986"/>
                        <a:pt x="15512" y="68750"/>
                        <a:pt x="9386" y="62426"/>
                      </a:cubicBezTo>
                      <a:cubicBezTo>
                        <a:pt x="3259" y="56101"/>
                        <a:pt x="131" y="47577"/>
                        <a:pt x="0" y="36853"/>
                      </a:cubicBezTo>
                      <a:cubicBezTo>
                        <a:pt x="137" y="26000"/>
                        <a:pt x="3503" y="17196"/>
                        <a:pt x="10100" y="10440"/>
                      </a:cubicBezTo>
                      <a:cubicBezTo>
                        <a:pt x="16697" y="3685"/>
                        <a:pt x="25707" y="204"/>
                        <a:pt x="371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7" name="Freeform: Shape 216">
                  <a:extLst>
                    <a:ext uri="{FF2B5EF4-FFF2-40B4-BE49-F238E27FC236}">
                      <a16:creationId xmlns:a16="http://schemas.microsoft.com/office/drawing/2014/main" id="{C40CA02E-C9DA-433F-B178-504631F674DC}"/>
                    </a:ext>
                  </a:extLst>
                </p:cNvPr>
                <p:cNvSpPr/>
                <p:nvPr/>
              </p:nvSpPr>
              <p:spPr>
                <a:xfrm>
                  <a:off x="6166969" y="2650441"/>
                  <a:ext cx="60995" cy="72134"/>
                </a:xfrm>
                <a:custGeom>
                  <a:avLst/>
                  <a:gdLst/>
                  <a:ahLst/>
                  <a:cxnLst/>
                  <a:rect l="l" t="t" r="r" b="b"/>
                  <a:pathLst>
                    <a:path w="60995" h="72134">
                      <a:moveTo>
                        <a:pt x="32425" y="0"/>
                      </a:moveTo>
                      <a:cubicBezTo>
                        <a:pt x="39929" y="165"/>
                        <a:pt x="45763" y="2025"/>
                        <a:pt x="49927" y="5580"/>
                      </a:cubicBezTo>
                      <a:cubicBezTo>
                        <a:pt x="54091" y="9136"/>
                        <a:pt x="56993" y="13398"/>
                        <a:pt x="58632" y="18367"/>
                      </a:cubicBezTo>
                      <a:cubicBezTo>
                        <a:pt x="60272" y="23336"/>
                        <a:pt x="61058" y="28022"/>
                        <a:pt x="60990" y="32426"/>
                      </a:cubicBezTo>
                      <a:cubicBezTo>
                        <a:pt x="60990" y="33704"/>
                        <a:pt x="60955" y="34821"/>
                        <a:pt x="60883" y="35777"/>
                      </a:cubicBezTo>
                      <a:cubicBezTo>
                        <a:pt x="60812" y="36734"/>
                        <a:pt x="60705" y="37565"/>
                        <a:pt x="60562" y="38272"/>
                      </a:cubicBezTo>
                      <a:lnTo>
                        <a:pt x="11984" y="38272"/>
                      </a:lnTo>
                      <a:cubicBezTo>
                        <a:pt x="12303" y="46717"/>
                        <a:pt x="14703" y="52848"/>
                        <a:pt x="19185" y="56663"/>
                      </a:cubicBezTo>
                      <a:cubicBezTo>
                        <a:pt x="23667" y="60479"/>
                        <a:pt x="29176" y="62356"/>
                        <a:pt x="35713" y="62293"/>
                      </a:cubicBezTo>
                      <a:cubicBezTo>
                        <a:pt x="40165" y="62269"/>
                        <a:pt x="43911" y="61924"/>
                        <a:pt x="46949" y="61257"/>
                      </a:cubicBezTo>
                      <a:cubicBezTo>
                        <a:pt x="49988" y="60589"/>
                        <a:pt x="52624" y="59743"/>
                        <a:pt x="54856" y="58719"/>
                      </a:cubicBezTo>
                      <a:lnTo>
                        <a:pt x="57138" y="67713"/>
                      </a:lnTo>
                      <a:cubicBezTo>
                        <a:pt x="54927" y="68770"/>
                        <a:pt x="51893" y="69757"/>
                        <a:pt x="48037" y="70672"/>
                      </a:cubicBezTo>
                      <a:cubicBezTo>
                        <a:pt x="44181" y="71587"/>
                        <a:pt x="39501" y="72074"/>
                        <a:pt x="33998" y="72134"/>
                      </a:cubicBezTo>
                      <a:cubicBezTo>
                        <a:pt x="23263" y="71980"/>
                        <a:pt x="14934" y="68755"/>
                        <a:pt x="9012" y="62460"/>
                      </a:cubicBezTo>
                      <a:cubicBezTo>
                        <a:pt x="3090" y="56164"/>
                        <a:pt x="86" y="47722"/>
                        <a:pt x="0" y="37132"/>
                      </a:cubicBezTo>
                      <a:cubicBezTo>
                        <a:pt x="27" y="30108"/>
                        <a:pt x="1337" y="23809"/>
                        <a:pt x="3928" y="18236"/>
                      </a:cubicBezTo>
                      <a:cubicBezTo>
                        <a:pt x="6519" y="12663"/>
                        <a:pt x="10230" y="8248"/>
                        <a:pt x="15061" y="4992"/>
                      </a:cubicBezTo>
                      <a:cubicBezTo>
                        <a:pt x="19892" y="1736"/>
                        <a:pt x="25680" y="72"/>
                        <a:pt x="32425" y="0"/>
                      </a:cubicBezTo>
                      <a:close/>
                      <a:moveTo>
                        <a:pt x="31425" y="8983"/>
                      </a:moveTo>
                      <a:cubicBezTo>
                        <a:pt x="27155" y="9072"/>
                        <a:pt x="23655" y="10181"/>
                        <a:pt x="20926" y="12309"/>
                      </a:cubicBezTo>
                      <a:cubicBezTo>
                        <a:pt x="18197" y="14437"/>
                        <a:pt x="16127" y="17050"/>
                        <a:pt x="14716" y="20148"/>
                      </a:cubicBezTo>
                      <a:cubicBezTo>
                        <a:pt x="13305" y="23245"/>
                        <a:pt x="12442" y="26292"/>
                        <a:pt x="12127" y="29289"/>
                      </a:cubicBezTo>
                      <a:lnTo>
                        <a:pt x="48864" y="29289"/>
                      </a:lnTo>
                      <a:cubicBezTo>
                        <a:pt x="48955" y="26563"/>
                        <a:pt x="48518" y="23642"/>
                        <a:pt x="47551" y="20529"/>
                      </a:cubicBezTo>
                      <a:cubicBezTo>
                        <a:pt x="46584" y="17416"/>
                        <a:pt x="44822" y="14739"/>
                        <a:pt x="42267" y="12500"/>
                      </a:cubicBezTo>
                      <a:cubicBezTo>
                        <a:pt x="39712" y="10260"/>
                        <a:pt x="36098" y="9088"/>
                        <a:pt x="31425"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8" name="Freeform: Shape 217">
                  <a:extLst>
                    <a:ext uri="{FF2B5EF4-FFF2-40B4-BE49-F238E27FC236}">
                      <a16:creationId xmlns:a16="http://schemas.microsoft.com/office/drawing/2014/main" id="{BE7B5CA8-3D48-4098-9C41-F948537DDD14}"/>
                    </a:ext>
                  </a:extLst>
                </p:cNvPr>
                <p:cNvSpPr/>
                <p:nvPr/>
              </p:nvSpPr>
              <p:spPr>
                <a:xfrm>
                  <a:off x="6243455" y="2650441"/>
                  <a:ext cx="45131" cy="72134"/>
                </a:xfrm>
                <a:custGeom>
                  <a:avLst/>
                  <a:gdLst/>
                  <a:ahLst/>
                  <a:cxnLst/>
                  <a:rect l="l" t="t" r="r" b="b"/>
                  <a:pathLst>
                    <a:path w="45131" h="72134">
                      <a:moveTo>
                        <a:pt x="25711" y="0"/>
                      </a:moveTo>
                      <a:cubicBezTo>
                        <a:pt x="29247" y="27"/>
                        <a:pt x="32468" y="437"/>
                        <a:pt x="35374" y="1230"/>
                      </a:cubicBezTo>
                      <a:cubicBezTo>
                        <a:pt x="38279" y="2023"/>
                        <a:pt x="40676" y="3039"/>
                        <a:pt x="42563" y="4278"/>
                      </a:cubicBezTo>
                      <a:lnTo>
                        <a:pt x="39567" y="13414"/>
                      </a:lnTo>
                      <a:cubicBezTo>
                        <a:pt x="38194" y="12490"/>
                        <a:pt x="36303" y="11585"/>
                        <a:pt x="33893" y="10698"/>
                      </a:cubicBezTo>
                      <a:cubicBezTo>
                        <a:pt x="31483" y="9811"/>
                        <a:pt x="28660" y="9334"/>
                        <a:pt x="25425" y="9269"/>
                      </a:cubicBezTo>
                      <a:cubicBezTo>
                        <a:pt x="21695" y="9340"/>
                        <a:pt x="18858" y="10269"/>
                        <a:pt x="16916" y="12056"/>
                      </a:cubicBezTo>
                      <a:cubicBezTo>
                        <a:pt x="14973" y="13842"/>
                        <a:pt x="13996" y="16058"/>
                        <a:pt x="13984" y="18702"/>
                      </a:cubicBezTo>
                      <a:cubicBezTo>
                        <a:pt x="13963" y="21474"/>
                        <a:pt x="15006" y="23719"/>
                        <a:pt x="17112" y="25437"/>
                      </a:cubicBezTo>
                      <a:cubicBezTo>
                        <a:pt x="19219" y="27155"/>
                        <a:pt x="22514" y="28864"/>
                        <a:pt x="26998" y="30564"/>
                      </a:cubicBezTo>
                      <a:cubicBezTo>
                        <a:pt x="32940" y="32723"/>
                        <a:pt x="37444" y="35445"/>
                        <a:pt x="40510" y="38729"/>
                      </a:cubicBezTo>
                      <a:cubicBezTo>
                        <a:pt x="43576" y="42013"/>
                        <a:pt x="45116" y="46199"/>
                        <a:pt x="45131" y="51288"/>
                      </a:cubicBezTo>
                      <a:cubicBezTo>
                        <a:pt x="45069" y="57533"/>
                        <a:pt x="42803" y="62544"/>
                        <a:pt x="38332" y="66320"/>
                      </a:cubicBezTo>
                      <a:cubicBezTo>
                        <a:pt x="33862" y="70095"/>
                        <a:pt x="27557" y="72033"/>
                        <a:pt x="19418" y="72134"/>
                      </a:cubicBezTo>
                      <a:cubicBezTo>
                        <a:pt x="15599" y="72110"/>
                        <a:pt x="12022" y="71659"/>
                        <a:pt x="8689" y="70779"/>
                      </a:cubicBezTo>
                      <a:cubicBezTo>
                        <a:pt x="5355" y="69900"/>
                        <a:pt x="2459" y="68735"/>
                        <a:pt x="0" y="67285"/>
                      </a:cubicBezTo>
                      <a:lnTo>
                        <a:pt x="2999" y="57863"/>
                      </a:lnTo>
                      <a:cubicBezTo>
                        <a:pt x="4987" y="59066"/>
                        <a:pt x="7466" y="60161"/>
                        <a:pt x="10437" y="61150"/>
                      </a:cubicBezTo>
                      <a:cubicBezTo>
                        <a:pt x="13408" y="62138"/>
                        <a:pt x="16497" y="62662"/>
                        <a:pt x="19704" y="62722"/>
                      </a:cubicBezTo>
                      <a:cubicBezTo>
                        <a:pt x="24200" y="62659"/>
                        <a:pt x="27543" y="61677"/>
                        <a:pt x="29733" y="59774"/>
                      </a:cubicBezTo>
                      <a:cubicBezTo>
                        <a:pt x="31923" y="57871"/>
                        <a:pt x="33013" y="55424"/>
                        <a:pt x="33004" y="52431"/>
                      </a:cubicBezTo>
                      <a:cubicBezTo>
                        <a:pt x="33046" y="49496"/>
                        <a:pt x="32069" y="47078"/>
                        <a:pt x="30073" y="45178"/>
                      </a:cubicBezTo>
                      <a:cubicBezTo>
                        <a:pt x="28076" y="43278"/>
                        <a:pt x="24811" y="41504"/>
                        <a:pt x="20277" y="39854"/>
                      </a:cubicBezTo>
                      <a:cubicBezTo>
                        <a:pt x="14010" y="37556"/>
                        <a:pt x="9369" y="34757"/>
                        <a:pt x="6353" y="31458"/>
                      </a:cubicBezTo>
                      <a:cubicBezTo>
                        <a:pt x="3338" y="28158"/>
                        <a:pt x="1839" y="24431"/>
                        <a:pt x="1858" y="20274"/>
                      </a:cubicBezTo>
                      <a:cubicBezTo>
                        <a:pt x="1931" y="14552"/>
                        <a:pt x="4066" y="9780"/>
                        <a:pt x="8263" y="5956"/>
                      </a:cubicBezTo>
                      <a:cubicBezTo>
                        <a:pt x="12460" y="2133"/>
                        <a:pt x="18276" y="148"/>
                        <a:pt x="257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9" name="Freeform: Shape 218">
                  <a:extLst>
                    <a:ext uri="{FF2B5EF4-FFF2-40B4-BE49-F238E27FC236}">
                      <a16:creationId xmlns:a16="http://schemas.microsoft.com/office/drawing/2014/main" id="{3BEEF792-C381-4B05-93AA-1B734BB0C115}"/>
                    </a:ext>
                  </a:extLst>
                </p:cNvPr>
                <p:cNvSpPr/>
                <p:nvPr/>
              </p:nvSpPr>
              <p:spPr>
                <a:xfrm>
                  <a:off x="6300605" y="2650441"/>
                  <a:ext cx="45131" cy="72134"/>
                </a:xfrm>
                <a:custGeom>
                  <a:avLst/>
                  <a:gdLst/>
                  <a:ahLst/>
                  <a:cxnLst/>
                  <a:rect l="l" t="t" r="r" b="b"/>
                  <a:pathLst>
                    <a:path w="45131" h="72134">
                      <a:moveTo>
                        <a:pt x="25711" y="0"/>
                      </a:moveTo>
                      <a:cubicBezTo>
                        <a:pt x="29247" y="27"/>
                        <a:pt x="32468" y="437"/>
                        <a:pt x="35374" y="1230"/>
                      </a:cubicBezTo>
                      <a:cubicBezTo>
                        <a:pt x="38279" y="2023"/>
                        <a:pt x="40676" y="3039"/>
                        <a:pt x="42563" y="4278"/>
                      </a:cubicBezTo>
                      <a:lnTo>
                        <a:pt x="39567" y="13414"/>
                      </a:lnTo>
                      <a:cubicBezTo>
                        <a:pt x="38194" y="12490"/>
                        <a:pt x="36303" y="11585"/>
                        <a:pt x="33893" y="10698"/>
                      </a:cubicBezTo>
                      <a:cubicBezTo>
                        <a:pt x="31483" y="9811"/>
                        <a:pt x="28660" y="9334"/>
                        <a:pt x="25425" y="9269"/>
                      </a:cubicBezTo>
                      <a:cubicBezTo>
                        <a:pt x="21695" y="9340"/>
                        <a:pt x="18858" y="10269"/>
                        <a:pt x="16916" y="12056"/>
                      </a:cubicBezTo>
                      <a:cubicBezTo>
                        <a:pt x="14973" y="13842"/>
                        <a:pt x="13996" y="16058"/>
                        <a:pt x="13984" y="18702"/>
                      </a:cubicBezTo>
                      <a:cubicBezTo>
                        <a:pt x="13963" y="21474"/>
                        <a:pt x="15006" y="23719"/>
                        <a:pt x="17112" y="25437"/>
                      </a:cubicBezTo>
                      <a:cubicBezTo>
                        <a:pt x="19219" y="27155"/>
                        <a:pt x="22514" y="28864"/>
                        <a:pt x="26998" y="30564"/>
                      </a:cubicBezTo>
                      <a:cubicBezTo>
                        <a:pt x="32940" y="32723"/>
                        <a:pt x="37444" y="35445"/>
                        <a:pt x="40510" y="38729"/>
                      </a:cubicBezTo>
                      <a:cubicBezTo>
                        <a:pt x="43576" y="42013"/>
                        <a:pt x="45116" y="46199"/>
                        <a:pt x="45131" y="51288"/>
                      </a:cubicBezTo>
                      <a:cubicBezTo>
                        <a:pt x="45069" y="57533"/>
                        <a:pt x="42803" y="62544"/>
                        <a:pt x="38332" y="66320"/>
                      </a:cubicBezTo>
                      <a:cubicBezTo>
                        <a:pt x="33862" y="70095"/>
                        <a:pt x="27557" y="72033"/>
                        <a:pt x="19418" y="72134"/>
                      </a:cubicBezTo>
                      <a:cubicBezTo>
                        <a:pt x="15599" y="72110"/>
                        <a:pt x="12022" y="71659"/>
                        <a:pt x="8689" y="70779"/>
                      </a:cubicBezTo>
                      <a:cubicBezTo>
                        <a:pt x="5355" y="69900"/>
                        <a:pt x="2459" y="68735"/>
                        <a:pt x="0" y="67285"/>
                      </a:cubicBezTo>
                      <a:lnTo>
                        <a:pt x="2999" y="57863"/>
                      </a:lnTo>
                      <a:cubicBezTo>
                        <a:pt x="4987" y="59066"/>
                        <a:pt x="7466" y="60161"/>
                        <a:pt x="10437" y="61150"/>
                      </a:cubicBezTo>
                      <a:cubicBezTo>
                        <a:pt x="13408" y="62138"/>
                        <a:pt x="16497" y="62662"/>
                        <a:pt x="19704" y="62722"/>
                      </a:cubicBezTo>
                      <a:cubicBezTo>
                        <a:pt x="24200" y="62659"/>
                        <a:pt x="27543" y="61677"/>
                        <a:pt x="29733" y="59774"/>
                      </a:cubicBezTo>
                      <a:cubicBezTo>
                        <a:pt x="31923" y="57871"/>
                        <a:pt x="33013" y="55424"/>
                        <a:pt x="33004" y="52431"/>
                      </a:cubicBezTo>
                      <a:cubicBezTo>
                        <a:pt x="33046" y="49496"/>
                        <a:pt x="32069" y="47078"/>
                        <a:pt x="30073" y="45178"/>
                      </a:cubicBezTo>
                      <a:cubicBezTo>
                        <a:pt x="28076" y="43278"/>
                        <a:pt x="24811" y="41504"/>
                        <a:pt x="20276" y="39854"/>
                      </a:cubicBezTo>
                      <a:cubicBezTo>
                        <a:pt x="14010" y="37556"/>
                        <a:pt x="9369" y="34757"/>
                        <a:pt x="6353" y="31458"/>
                      </a:cubicBezTo>
                      <a:cubicBezTo>
                        <a:pt x="3338" y="28158"/>
                        <a:pt x="1839" y="24431"/>
                        <a:pt x="1858" y="20274"/>
                      </a:cubicBezTo>
                      <a:cubicBezTo>
                        <a:pt x="1931" y="14552"/>
                        <a:pt x="4066" y="9780"/>
                        <a:pt x="8263" y="5956"/>
                      </a:cubicBezTo>
                      <a:cubicBezTo>
                        <a:pt x="12460" y="2133"/>
                        <a:pt x="18276" y="148"/>
                        <a:pt x="257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0" name="Freeform: Shape 219">
                  <a:extLst>
                    <a:ext uri="{FF2B5EF4-FFF2-40B4-BE49-F238E27FC236}">
                      <a16:creationId xmlns:a16="http://schemas.microsoft.com/office/drawing/2014/main" id="{3B5181B4-093C-476A-A410-B380D80D6737}"/>
                    </a:ext>
                  </a:extLst>
                </p:cNvPr>
                <p:cNvSpPr/>
                <p:nvPr/>
              </p:nvSpPr>
              <p:spPr>
                <a:xfrm>
                  <a:off x="5961991" y="2651870"/>
                  <a:ext cx="58847" cy="70710"/>
                </a:xfrm>
                <a:custGeom>
                  <a:avLst/>
                  <a:gdLst/>
                  <a:ahLst/>
                  <a:cxnLst/>
                  <a:rect l="l" t="t" r="r" b="b"/>
                  <a:pathLst>
                    <a:path w="58847" h="70710">
                      <a:moveTo>
                        <a:pt x="0" y="0"/>
                      </a:moveTo>
                      <a:lnTo>
                        <a:pt x="12556" y="0"/>
                      </a:lnTo>
                      <a:lnTo>
                        <a:pt x="12556" y="38147"/>
                      </a:lnTo>
                      <a:cubicBezTo>
                        <a:pt x="12493" y="44821"/>
                        <a:pt x="13654" y="50155"/>
                        <a:pt x="16040" y="54149"/>
                      </a:cubicBezTo>
                      <a:cubicBezTo>
                        <a:pt x="18425" y="58144"/>
                        <a:pt x="22410" y="60192"/>
                        <a:pt x="27994" y="60293"/>
                      </a:cubicBezTo>
                      <a:cubicBezTo>
                        <a:pt x="32232" y="60168"/>
                        <a:pt x="35764" y="58953"/>
                        <a:pt x="38591" y="56650"/>
                      </a:cubicBezTo>
                      <a:cubicBezTo>
                        <a:pt x="41417" y="54346"/>
                        <a:pt x="43412" y="51702"/>
                        <a:pt x="44577" y="48720"/>
                      </a:cubicBezTo>
                      <a:cubicBezTo>
                        <a:pt x="44937" y="47854"/>
                        <a:pt x="45217" y="46871"/>
                        <a:pt x="45417" y="45773"/>
                      </a:cubicBezTo>
                      <a:cubicBezTo>
                        <a:pt x="45616" y="44675"/>
                        <a:pt x="45717" y="43514"/>
                        <a:pt x="45720" y="42291"/>
                      </a:cubicBezTo>
                      <a:lnTo>
                        <a:pt x="45720" y="0"/>
                      </a:lnTo>
                      <a:lnTo>
                        <a:pt x="58276" y="0"/>
                      </a:lnTo>
                      <a:lnTo>
                        <a:pt x="58276" y="50136"/>
                      </a:lnTo>
                      <a:cubicBezTo>
                        <a:pt x="58252" y="57397"/>
                        <a:pt x="58442" y="63729"/>
                        <a:pt x="58847" y="69133"/>
                      </a:cubicBezTo>
                      <a:lnTo>
                        <a:pt x="47718" y="69133"/>
                      </a:lnTo>
                      <a:lnTo>
                        <a:pt x="47004" y="57864"/>
                      </a:lnTo>
                      <a:lnTo>
                        <a:pt x="46719" y="57864"/>
                      </a:lnTo>
                      <a:cubicBezTo>
                        <a:pt x="45159" y="60834"/>
                        <a:pt x="42492" y="63670"/>
                        <a:pt x="38715" y="66372"/>
                      </a:cubicBezTo>
                      <a:cubicBezTo>
                        <a:pt x="34939" y="69073"/>
                        <a:pt x="29984" y="70518"/>
                        <a:pt x="23849" y="70705"/>
                      </a:cubicBezTo>
                      <a:cubicBezTo>
                        <a:pt x="20134" y="70778"/>
                        <a:pt x="16464" y="69950"/>
                        <a:pt x="12837" y="68221"/>
                      </a:cubicBezTo>
                      <a:cubicBezTo>
                        <a:pt x="9211" y="66491"/>
                        <a:pt x="6188" y="63421"/>
                        <a:pt x="3769" y="59010"/>
                      </a:cubicBezTo>
                      <a:cubicBezTo>
                        <a:pt x="1350" y="54598"/>
                        <a:pt x="94" y="48406"/>
                        <a:pt x="0" y="4043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1" name="Freeform: Shape 220">
                  <a:extLst>
                    <a:ext uri="{FF2B5EF4-FFF2-40B4-BE49-F238E27FC236}">
                      <a16:creationId xmlns:a16="http://schemas.microsoft.com/office/drawing/2014/main" id="{F28FCD79-7162-45BC-90F4-33B2E03F1C74}"/>
                    </a:ext>
                  </a:extLst>
                </p:cNvPr>
                <p:cNvSpPr/>
                <p:nvPr/>
              </p:nvSpPr>
              <p:spPr>
                <a:xfrm>
                  <a:off x="6359470" y="2704591"/>
                  <a:ext cx="16984" cy="17985"/>
                </a:xfrm>
                <a:custGeom>
                  <a:avLst/>
                  <a:gdLst/>
                  <a:ahLst/>
                  <a:cxnLst/>
                  <a:rect l="l" t="t" r="r" b="b"/>
                  <a:pathLst>
                    <a:path w="16984" h="17985">
                      <a:moveTo>
                        <a:pt x="8563" y="0"/>
                      </a:moveTo>
                      <a:cubicBezTo>
                        <a:pt x="11099" y="45"/>
                        <a:pt x="13127" y="884"/>
                        <a:pt x="14647" y="2516"/>
                      </a:cubicBezTo>
                      <a:cubicBezTo>
                        <a:pt x="16166" y="4149"/>
                        <a:pt x="16945" y="6308"/>
                        <a:pt x="16984" y="8993"/>
                      </a:cubicBezTo>
                      <a:cubicBezTo>
                        <a:pt x="16951" y="11615"/>
                        <a:pt x="16160" y="13756"/>
                        <a:pt x="14611" y="15416"/>
                      </a:cubicBezTo>
                      <a:cubicBezTo>
                        <a:pt x="13062" y="17075"/>
                        <a:pt x="10951" y="17931"/>
                        <a:pt x="8278" y="17985"/>
                      </a:cubicBezTo>
                      <a:cubicBezTo>
                        <a:pt x="5810" y="17931"/>
                        <a:pt x="3823" y="17075"/>
                        <a:pt x="2319" y="15416"/>
                      </a:cubicBezTo>
                      <a:cubicBezTo>
                        <a:pt x="814" y="13756"/>
                        <a:pt x="41" y="11615"/>
                        <a:pt x="0" y="8993"/>
                      </a:cubicBezTo>
                      <a:cubicBezTo>
                        <a:pt x="44" y="6370"/>
                        <a:pt x="847" y="4229"/>
                        <a:pt x="2408" y="2570"/>
                      </a:cubicBezTo>
                      <a:cubicBezTo>
                        <a:pt x="3969" y="910"/>
                        <a:pt x="6021" y="54"/>
                        <a:pt x="85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3" name="Group 32">
                <a:extLst>
                  <a:ext uri="{FF2B5EF4-FFF2-40B4-BE49-F238E27FC236}">
                    <a16:creationId xmlns:a16="http://schemas.microsoft.com/office/drawing/2014/main" id="{BE69514B-431D-4021-A595-0B6CF5EF8866}"/>
                  </a:ext>
                </a:extLst>
              </p:cNvPr>
              <p:cNvGrpSpPr/>
              <p:nvPr/>
            </p:nvGrpSpPr>
            <p:grpSpPr>
              <a:xfrm>
                <a:off x="6871737" y="2964058"/>
                <a:ext cx="1534173" cy="817370"/>
                <a:chOff x="6871737" y="2964058"/>
                <a:chExt cx="1534173" cy="817370"/>
              </a:xfrm>
              <a:effectLst>
                <a:outerShdw blurRad="25400" dist="12700" dir="5400000" algn="t" rotWithShape="0">
                  <a:prstClr val="black">
                    <a:alpha val="10000"/>
                  </a:prstClr>
                </a:outerShdw>
              </a:effectLst>
            </p:grpSpPr>
            <p:sp>
              <p:nvSpPr>
                <p:cNvPr id="45" name="Freeform: Shape 44">
                  <a:extLst>
                    <a:ext uri="{FF2B5EF4-FFF2-40B4-BE49-F238E27FC236}">
                      <a16:creationId xmlns:a16="http://schemas.microsoft.com/office/drawing/2014/main" id="{437224D3-C25F-4235-BEA0-80B144DFF42E}"/>
                    </a:ext>
                  </a:extLst>
                </p:cNvPr>
                <p:cNvSpPr/>
                <p:nvPr/>
              </p:nvSpPr>
              <p:spPr>
                <a:xfrm>
                  <a:off x="7484194" y="2964058"/>
                  <a:ext cx="65134" cy="102995"/>
                </a:xfrm>
                <a:custGeom>
                  <a:avLst/>
                  <a:gdLst/>
                  <a:ahLst/>
                  <a:cxnLst/>
                  <a:rect l="l" t="t" r="r" b="b"/>
                  <a:pathLst>
                    <a:path w="65134" h="102995">
                      <a:moveTo>
                        <a:pt x="52150" y="0"/>
                      </a:moveTo>
                      <a:lnTo>
                        <a:pt x="64562" y="0"/>
                      </a:lnTo>
                      <a:lnTo>
                        <a:pt x="64562" y="83564"/>
                      </a:lnTo>
                      <a:cubicBezTo>
                        <a:pt x="64568" y="86701"/>
                        <a:pt x="64628" y="89856"/>
                        <a:pt x="64741" y="93029"/>
                      </a:cubicBezTo>
                      <a:cubicBezTo>
                        <a:pt x="64854" y="96202"/>
                        <a:pt x="64985" y="99000"/>
                        <a:pt x="65134" y="101423"/>
                      </a:cubicBezTo>
                      <a:lnTo>
                        <a:pt x="54004" y="101423"/>
                      </a:lnTo>
                      <a:lnTo>
                        <a:pt x="53434" y="89438"/>
                      </a:lnTo>
                      <a:lnTo>
                        <a:pt x="53006" y="89438"/>
                      </a:lnTo>
                      <a:cubicBezTo>
                        <a:pt x="51116" y="93376"/>
                        <a:pt x="48180" y="96599"/>
                        <a:pt x="44199" y="99107"/>
                      </a:cubicBezTo>
                      <a:cubicBezTo>
                        <a:pt x="40217" y="101616"/>
                        <a:pt x="35387" y="102912"/>
                        <a:pt x="29708" y="102995"/>
                      </a:cubicBezTo>
                      <a:cubicBezTo>
                        <a:pt x="21154" y="102844"/>
                        <a:pt x="14112" y="99614"/>
                        <a:pt x="8583" y="93305"/>
                      </a:cubicBezTo>
                      <a:cubicBezTo>
                        <a:pt x="3054" y="86995"/>
                        <a:pt x="193" y="78513"/>
                        <a:pt x="0" y="67857"/>
                      </a:cubicBezTo>
                      <a:cubicBezTo>
                        <a:pt x="28" y="60156"/>
                        <a:pt x="1447" y="53550"/>
                        <a:pt x="4256" y="48038"/>
                      </a:cubicBezTo>
                      <a:cubicBezTo>
                        <a:pt x="7065" y="42527"/>
                        <a:pt x="10811" y="38294"/>
                        <a:pt x="15495" y="35339"/>
                      </a:cubicBezTo>
                      <a:cubicBezTo>
                        <a:pt x="20178" y="32384"/>
                        <a:pt x="25345" y="30891"/>
                        <a:pt x="30995" y="30861"/>
                      </a:cubicBezTo>
                      <a:cubicBezTo>
                        <a:pt x="36358" y="30956"/>
                        <a:pt x="40783" y="32014"/>
                        <a:pt x="44270" y="34034"/>
                      </a:cubicBezTo>
                      <a:cubicBezTo>
                        <a:pt x="47758" y="36055"/>
                        <a:pt x="50289" y="38468"/>
                        <a:pt x="51864" y="41273"/>
                      </a:cubicBezTo>
                      <a:lnTo>
                        <a:pt x="52150" y="41273"/>
                      </a:lnTo>
                      <a:lnTo>
                        <a:pt x="52150" y="0"/>
                      </a:lnTo>
                      <a:close/>
                      <a:moveTo>
                        <a:pt x="33425" y="40701"/>
                      </a:moveTo>
                      <a:cubicBezTo>
                        <a:pt x="26870" y="40862"/>
                        <a:pt x="21790" y="43399"/>
                        <a:pt x="18184" y="48312"/>
                      </a:cubicBezTo>
                      <a:cubicBezTo>
                        <a:pt x="14578" y="53225"/>
                        <a:pt x="12749" y="59550"/>
                        <a:pt x="12698" y="67285"/>
                      </a:cubicBezTo>
                      <a:cubicBezTo>
                        <a:pt x="12710" y="74479"/>
                        <a:pt x="14438" y="80494"/>
                        <a:pt x="17880" y="85329"/>
                      </a:cubicBezTo>
                      <a:cubicBezTo>
                        <a:pt x="21322" y="90165"/>
                        <a:pt x="26409" y="92678"/>
                        <a:pt x="33139" y="92869"/>
                      </a:cubicBezTo>
                      <a:cubicBezTo>
                        <a:pt x="37454" y="92824"/>
                        <a:pt x="41295" y="91484"/>
                        <a:pt x="44663" y="88847"/>
                      </a:cubicBezTo>
                      <a:cubicBezTo>
                        <a:pt x="48032" y="86211"/>
                        <a:pt x="50336" y="82545"/>
                        <a:pt x="51578" y="77849"/>
                      </a:cubicBezTo>
                      <a:cubicBezTo>
                        <a:pt x="51790" y="76998"/>
                        <a:pt x="51939" y="76128"/>
                        <a:pt x="52025" y="75241"/>
                      </a:cubicBezTo>
                      <a:cubicBezTo>
                        <a:pt x="52111" y="74354"/>
                        <a:pt x="52153" y="73414"/>
                        <a:pt x="52150" y="72420"/>
                      </a:cubicBezTo>
                      <a:lnTo>
                        <a:pt x="52150" y="60425"/>
                      </a:lnTo>
                      <a:cubicBezTo>
                        <a:pt x="52153" y="59615"/>
                        <a:pt x="52111" y="58734"/>
                        <a:pt x="52025" y="57781"/>
                      </a:cubicBezTo>
                      <a:cubicBezTo>
                        <a:pt x="51939" y="56828"/>
                        <a:pt x="51790" y="55947"/>
                        <a:pt x="51578" y="55137"/>
                      </a:cubicBezTo>
                      <a:cubicBezTo>
                        <a:pt x="50599" y="51096"/>
                        <a:pt x="48520" y="47708"/>
                        <a:pt x="45342" y="44971"/>
                      </a:cubicBezTo>
                      <a:cubicBezTo>
                        <a:pt x="42165" y="42235"/>
                        <a:pt x="38192" y="40812"/>
                        <a:pt x="33425" y="407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7BC726BC-C94F-4B66-A90B-A2D653617E07}"/>
                    </a:ext>
                  </a:extLst>
                </p:cNvPr>
                <p:cNvSpPr/>
                <p:nvPr/>
              </p:nvSpPr>
              <p:spPr>
                <a:xfrm>
                  <a:off x="7015612" y="2969201"/>
                  <a:ext cx="80564" cy="96280"/>
                </a:xfrm>
                <a:custGeom>
                  <a:avLst/>
                  <a:gdLst/>
                  <a:ahLst/>
                  <a:cxnLst/>
                  <a:rect l="l" t="t" r="r" b="b"/>
                  <a:pathLst>
                    <a:path w="80564" h="96280">
                      <a:moveTo>
                        <a:pt x="32854" y="0"/>
                      </a:moveTo>
                      <a:lnTo>
                        <a:pt x="47709" y="0"/>
                      </a:lnTo>
                      <a:lnTo>
                        <a:pt x="80564" y="96280"/>
                      </a:lnTo>
                      <a:lnTo>
                        <a:pt x="67279" y="96280"/>
                      </a:lnTo>
                      <a:lnTo>
                        <a:pt x="56994" y="65991"/>
                      </a:lnTo>
                      <a:lnTo>
                        <a:pt x="22855" y="65991"/>
                      </a:lnTo>
                      <a:lnTo>
                        <a:pt x="12856" y="96280"/>
                      </a:lnTo>
                      <a:lnTo>
                        <a:pt x="0" y="96280"/>
                      </a:lnTo>
                      <a:lnTo>
                        <a:pt x="32854" y="0"/>
                      </a:lnTo>
                      <a:close/>
                      <a:moveTo>
                        <a:pt x="39710" y="10984"/>
                      </a:moveTo>
                      <a:cubicBezTo>
                        <a:pt x="39008" y="13783"/>
                        <a:pt x="38270" y="16654"/>
                        <a:pt x="37496" y="19597"/>
                      </a:cubicBezTo>
                      <a:cubicBezTo>
                        <a:pt x="36722" y="22540"/>
                        <a:pt x="35842" y="25485"/>
                        <a:pt x="34854" y="28432"/>
                      </a:cubicBezTo>
                      <a:lnTo>
                        <a:pt x="25426" y="56293"/>
                      </a:lnTo>
                      <a:lnTo>
                        <a:pt x="54566" y="56293"/>
                      </a:lnTo>
                      <a:lnTo>
                        <a:pt x="44995" y="28564"/>
                      </a:lnTo>
                      <a:cubicBezTo>
                        <a:pt x="43939" y="25429"/>
                        <a:pt x="43016" y="22409"/>
                        <a:pt x="42228" y="19506"/>
                      </a:cubicBezTo>
                      <a:cubicBezTo>
                        <a:pt x="41439" y="16603"/>
                        <a:pt x="40695" y="13762"/>
                        <a:pt x="39996" y="10984"/>
                      </a:cubicBezTo>
                      <a:lnTo>
                        <a:pt x="39710" y="109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0DCF4E32-4B78-4223-ADB5-477F242174DF}"/>
                    </a:ext>
                  </a:extLst>
                </p:cNvPr>
                <p:cNvSpPr/>
                <p:nvPr/>
              </p:nvSpPr>
              <p:spPr>
                <a:xfrm>
                  <a:off x="7128912" y="2979774"/>
                  <a:ext cx="40987" cy="87279"/>
                </a:xfrm>
                <a:custGeom>
                  <a:avLst/>
                  <a:gdLst/>
                  <a:ahLst/>
                  <a:cxnLst/>
                  <a:rect l="l" t="t" r="r" b="b"/>
                  <a:pathLst>
                    <a:path w="40987" h="87279">
                      <a:moveTo>
                        <a:pt x="22985" y="0"/>
                      </a:moveTo>
                      <a:lnTo>
                        <a:pt x="22985" y="16574"/>
                      </a:lnTo>
                      <a:lnTo>
                        <a:pt x="40987" y="16574"/>
                      </a:lnTo>
                      <a:lnTo>
                        <a:pt x="40987" y="26128"/>
                      </a:lnTo>
                      <a:lnTo>
                        <a:pt x="22985" y="26128"/>
                      </a:lnTo>
                      <a:lnTo>
                        <a:pt x="22985" y="63432"/>
                      </a:lnTo>
                      <a:cubicBezTo>
                        <a:pt x="22940" y="67743"/>
                        <a:pt x="23637" y="71055"/>
                        <a:pt x="25075" y="73365"/>
                      </a:cubicBezTo>
                      <a:cubicBezTo>
                        <a:pt x="26512" y="75676"/>
                        <a:pt x="28959" y="76843"/>
                        <a:pt x="32415" y="76867"/>
                      </a:cubicBezTo>
                      <a:cubicBezTo>
                        <a:pt x="34102" y="76867"/>
                        <a:pt x="35513" y="76795"/>
                        <a:pt x="36647" y="76652"/>
                      </a:cubicBezTo>
                      <a:cubicBezTo>
                        <a:pt x="37781" y="76509"/>
                        <a:pt x="38799" y="76295"/>
                        <a:pt x="39701" y="76009"/>
                      </a:cubicBezTo>
                      <a:lnTo>
                        <a:pt x="40273" y="85567"/>
                      </a:lnTo>
                      <a:cubicBezTo>
                        <a:pt x="39049" y="86013"/>
                        <a:pt x="37496" y="86405"/>
                        <a:pt x="35612" y="86744"/>
                      </a:cubicBezTo>
                      <a:cubicBezTo>
                        <a:pt x="33727" y="87083"/>
                        <a:pt x="31566" y="87261"/>
                        <a:pt x="29129" y="87279"/>
                      </a:cubicBezTo>
                      <a:cubicBezTo>
                        <a:pt x="26188" y="87264"/>
                        <a:pt x="23570" y="86794"/>
                        <a:pt x="21274" y="85870"/>
                      </a:cubicBezTo>
                      <a:cubicBezTo>
                        <a:pt x="18979" y="84946"/>
                        <a:pt x="17076" y="83657"/>
                        <a:pt x="15566" y="82001"/>
                      </a:cubicBezTo>
                      <a:cubicBezTo>
                        <a:pt x="13866" y="80068"/>
                        <a:pt x="12630" y="77585"/>
                        <a:pt x="11857" y="74552"/>
                      </a:cubicBezTo>
                      <a:cubicBezTo>
                        <a:pt x="11084" y="71518"/>
                        <a:pt x="10704" y="67980"/>
                        <a:pt x="10716" y="63938"/>
                      </a:cubicBezTo>
                      <a:lnTo>
                        <a:pt x="10716" y="26128"/>
                      </a:lnTo>
                      <a:lnTo>
                        <a:pt x="0" y="26128"/>
                      </a:lnTo>
                      <a:lnTo>
                        <a:pt x="0" y="16574"/>
                      </a:lnTo>
                      <a:lnTo>
                        <a:pt x="10716" y="16574"/>
                      </a:lnTo>
                      <a:lnTo>
                        <a:pt x="10716" y="3715"/>
                      </a:lnTo>
                      <a:lnTo>
                        <a:pt x="229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A373595B-2677-43DA-A1D2-3F28D9310504}"/>
                    </a:ext>
                  </a:extLst>
                </p:cNvPr>
                <p:cNvSpPr/>
                <p:nvPr/>
              </p:nvSpPr>
              <p:spPr>
                <a:xfrm>
                  <a:off x="7357512" y="2979774"/>
                  <a:ext cx="40987" cy="87279"/>
                </a:xfrm>
                <a:custGeom>
                  <a:avLst/>
                  <a:gdLst/>
                  <a:ahLst/>
                  <a:cxnLst/>
                  <a:rect l="l" t="t" r="r" b="b"/>
                  <a:pathLst>
                    <a:path w="40987" h="87279">
                      <a:moveTo>
                        <a:pt x="22985" y="0"/>
                      </a:moveTo>
                      <a:lnTo>
                        <a:pt x="22985" y="16574"/>
                      </a:lnTo>
                      <a:lnTo>
                        <a:pt x="40987" y="16574"/>
                      </a:lnTo>
                      <a:lnTo>
                        <a:pt x="40987" y="26128"/>
                      </a:lnTo>
                      <a:lnTo>
                        <a:pt x="22985" y="26128"/>
                      </a:lnTo>
                      <a:lnTo>
                        <a:pt x="22985" y="63432"/>
                      </a:lnTo>
                      <a:cubicBezTo>
                        <a:pt x="22940" y="67743"/>
                        <a:pt x="23637" y="71055"/>
                        <a:pt x="25075" y="73365"/>
                      </a:cubicBezTo>
                      <a:cubicBezTo>
                        <a:pt x="26512" y="75676"/>
                        <a:pt x="28959" y="76843"/>
                        <a:pt x="32415" y="76867"/>
                      </a:cubicBezTo>
                      <a:cubicBezTo>
                        <a:pt x="34102" y="76867"/>
                        <a:pt x="35513" y="76795"/>
                        <a:pt x="36647" y="76652"/>
                      </a:cubicBezTo>
                      <a:cubicBezTo>
                        <a:pt x="37781" y="76509"/>
                        <a:pt x="38799" y="76295"/>
                        <a:pt x="39701" y="76009"/>
                      </a:cubicBezTo>
                      <a:lnTo>
                        <a:pt x="40273" y="85567"/>
                      </a:lnTo>
                      <a:cubicBezTo>
                        <a:pt x="39049" y="86013"/>
                        <a:pt x="37496" y="86405"/>
                        <a:pt x="35612" y="86744"/>
                      </a:cubicBezTo>
                      <a:cubicBezTo>
                        <a:pt x="33727" y="87083"/>
                        <a:pt x="31566" y="87261"/>
                        <a:pt x="29129" y="87279"/>
                      </a:cubicBezTo>
                      <a:cubicBezTo>
                        <a:pt x="26188" y="87264"/>
                        <a:pt x="23570" y="86794"/>
                        <a:pt x="21274" y="85870"/>
                      </a:cubicBezTo>
                      <a:cubicBezTo>
                        <a:pt x="18979" y="84946"/>
                        <a:pt x="17076" y="83657"/>
                        <a:pt x="15566" y="82001"/>
                      </a:cubicBezTo>
                      <a:cubicBezTo>
                        <a:pt x="13866" y="80068"/>
                        <a:pt x="12630" y="77585"/>
                        <a:pt x="11857" y="74552"/>
                      </a:cubicBezTo>
                      <a:cubicBezTo>
                        <a:pt x="11084" y="71518"/>
                        <a:pt x="10704" y="67980"/>
                        <a:pt x="10716" y="63938"/>
                      </a:cubicBezTo>
                      <a:lnTo>
                        <a:pt x="10716" y="26128"/>
                      </a:lnTo>
                      <a:lnTo>
                        <a:pt x="0" y="26128"/>
                      </a:lnTo>
                      <a:lnTo>
                        <a:pt x="0" y="16574"/>
                      </a:lnTo>
                      <a:lnTo>
                        <a:pt x="10716" y="16574"/>
                      </a:lnTo>
                      <a:lnTo>
                        <a:pt x="10716" y="3715"/>
                      </a:lnTo>
                      <a:lnTo>
                        <a:pt x="229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Freeform: Shape 48">
                  <a:extLst>
                    <a:ext uri="{FF2B5EF4-FFF2-40B4-BE49-F238E27FC236}">
                      <a16:creationId xmlns:a16="http://schemas.microsoft.com/office/drawing/2014/main" id="{A6A0AD9B-3013-4A84-A08A-0DF9709E0DBF}"/>
                    </a:ext>
                  </a:extLst>
                </p:cNvPr>
                <p:cNvSpPr/>
                <p:nvPr/>
              </p:nvSpPr>
              <p:spPr>
                <a:xfrm>
                  <a:off x="8157612" y="2979774"/>
                  <a:ext cx="40987" cy="87279"/>
                </a:xfrm>
                <a:custGeom>
                  <a:avLst/>
                  <a:gdLst/>
                  <a:ahLst/>
                  <a:cxnLst/>
                  <a:rect l="l" t="t" r="r" b="b"/>
                  <a:pathLst>
                    <a:path w="40987" h="87279">
                      <a:moveTo>
                        <a:pt x="22985" y="0"/>
                      </a:moveTo>
                      <a:lnTo>
                        <a:pt x="22985" y="16574"/>
                      </a:lnTo>
                      <a:lnTo>
                        <a:pt x="40987" y="16574"/>
                      </a:lnTo>
                      <a:lnTo>
                        <a:pt x="40987" y="26128"/>
                      </a:lnTo>
                      <a:lnTo>
                        <a:pt x="22985" y="26128"/>
                      </a:lnTo>
                      <a:lnTo>
                        <a:pt x="22985" y="63432"/>
                      </a:lnTo>
                      <a:cubicBezTo>
                        <a:pt x="22940" y="67743"/>
                        <a:pt x="23637" y="71055"/>
                        <a:pt x="25074" y="73365"/>
                      </a:cubicBezTo>
                      <a:cubicBezTo>
                        <a:pt x="26512" y="75676"/>
                        <a:pt x="28959" y="76843"/>
                        <a:pt x="32415" y="76867"/>
                      </a:cubicBezTo>
                      <a:cubicBezTo>
                        <a:pt x="34102" y="76867"/>
                        <a:pt x="35513" y="76795"/>
                        <a:pt x="36647" y="76652"/>
                      </a:cubicBezTo>
                      <a:cubicBezTo>
                        <a:pt x="37781" y="76509"/>
                        <a:pt x="38799" y="76295"/>
                        <a:pt x="39701" y="76009"/>
                      </a:cubicBezTo>
                      <a:lnTo>
                        <a:pt x="40273" y="85567"/>
                      </a:lnTo>
                      <a:cubicBezTo>
                        <a:pt x="39049" y="86013"/>
                        <a:pt x="37496" y="86405"/>
                        <a:pt x="35611" y="86744"/>
                      </a:cubicBezTo>
                      <a:cubicBezTo>
                        <a:pt x="33727" y="87083"/>
                        <a:pt x="31566" y="87261"/>
                        <a:pt x="29129" y="87279"/>
                      </a:cubicBezTo>
                      <a:cubicBezTo>
                        <a:pt x="26188" y="87264"/>
                        <a:pt x="23570" y="86794"/>
                        <a:pt x="21274" y="85870"/>
                      </a:cubicBezTo>
                      <a:cubicBezTo>
                        <a:pt x="18979" y="84946"/>
                        <a:pt x="17076" y="83657"/>
                        <a:pt x="15566" y="82001"/>
                      </a:cubicBezTo>
                      <a:cubicBezTo>
                        <a:pt x="13866" y="80068"/>
                        <a:pt x="12630" y="77585"/>
                        <a:pt x="11857" y="74552"/>
                      </a:cubicBezTo>
                      <a:cubicBezTo>
                        <a:pt x="11084" y="71518"/>
                        <a:pt x="10704" y="67980"/>
                        <a:pt x="10715" y="63938"/>
                      </a:cubicBezTo>
                      <a:lnTo>
                        <a:pt x="10715" y="26128"/>
                      </a:lnTo>
                      <a:lnTo>
                        <a:pt x="0" y="26128"/>
                      </a:lnTo>
                      <a:lnTo>
                        <a:pt x="0" y="16574"/>
                      </a:lnTo>
                      <a:lnTo>
                        <a:pt x="10715" y="16574"/>
                      </a:lnTo>
                      <a:lnTo>
                        <a:pt x="10715" y="3715"/>
                      </a:lnTo>
                      <a:lnTo>
                        <a:pt x="229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Freeform: Shape 49">
                  <a:extLst>
                    <a:ext uri="{FF2B5EF4-FFF2-40B4-BE49-F238E27FC236}">
                      <a16:creationId xmlns:a16="http://schemas.microsoft.com/office/drawing/2014/main" id="{1B8F032E-B2B4-4B54-AEF0-63B67E6E58FF}"/>
                    </a:ext>
                  </a:extLst>
                </p:cNvPr>
                <p:cNvSpPr/>
                <p:nvPr/>
              </p:nvSpPr>
              <p:spPr>
                <a:xfrm>
                  <a:off x="7183824" y="2994919"/>
                  <a:ext cx="34700" cy="70562"/>
                </a:xfrm>
                <a:custGeom>
                  <a:avLst/>
                  <a:gdLst/>
                  <a:ahLst/>
                  <a:cxnLst/>
                  <a:rect l="l" t="t" r="r" b="b"/>
                  <a:pathLst>
                    <a:path w="34700" h="70562">
                      <a:moveTo>
                        <a:pt x="31271" y="0"/>
                      </a:moveTo>
                      <a:cubicBezTo>
                        <a:pt x="31905" y="3"/>
                        <a:pt x="32495" y="33"/>
                        <a:pt x="33039" y="89"/>
                      </a:cubicBezTo>
                      <a:cubicBezTo>
                        <a:pt x="33584" y="145"/>
                        <a:pt x="34138" y="211"/>
                        <a:pt x="34700" y="285"/>
                      </a:cubicBezTo>
                      <a:lnTo>
                        <a:pt x="34700" y="12126"/>
                      </a:lnTo>
                      <a:cubicBezTo>
                        <a:pt x="34066" y="11989"/>
                        <a:pt x="33406" y="11906"/>
                        <a:pt x="32718" y="11876"/>
                      </a:cubicBezTo>
                      <a:cubicBezTo>
                        <a:pt x="32030" y="11847"/>
                        <a:pt x="31262" y="11835"/>
                        <a:pt x="30414" y="11841"/>
                      </a:cubicBezTo>
                      <a:cubicBezTo>
                        <a:pt x="25943" y="11918"/>
                        <a:pt x="22240" y="13406"/>
                        <a:pt x="19306" y="16305"/>
                      </a:cubicBezTo>
                      <a:cubicBezTo>
                        <a:pt x="16371" y="19205"/>
                        <a:pt x="14454" y="23050"/>
                        <a:pt x="13555" y="27843"/>
                      </a:cubicBezTo>
                      <a:cubicBezTo>
                        <a:pt x="13412" y="28712"/>
                        <a:pt x="13305" y="29652"/>
                        <a:pt x="13233" y="30664"/>
                      </a:cubicBezTo>
                      <a:cubicBezTo>
                        <a:pt x="13162" y="31676"/>
                        <a:pt x="13126" y="32688"/>
                        <a:pt x="13126" y="33700"/>
                      </a:cubicBezTo>
                      <a:lnTo>
                        <a:pt x="13126" y="70562"/>
                      </a:lnTo>
                      <a:lnTo>
                        <a:pt x="571" y="70562"/>
                      </a:lnTo>
                      <a:lnTo>
                        <a:pt x="571" y="22997"/>
                      </a:lnTo>
                      <a:cubicBezTo>
                        <a:pt x="574" y="18938"/>
                        <a:pt x="532" y="15129"/>
                        <a:pt x="446" y="11570"/>
                      </a:cubicBezTo>
                      <a:cubicBezTo>
                        <a:pt x="360" y="8011"/>
                        <a:pt x="211" y="4631"/>
                        <a:pt x="0" y="1429"/>
                      </a:cubicBezTo>
                      <a:lnTo>
                        <a:pt x="10986" y="1429"/>
                      </a:lnTo>
                      <a:lnTo>
                        <a:pt x="11557" y="15127"/>
                      </a:lnTo>
                      <a:lnTo>
                        <a:pt x="11985" y="15127"/>
                      </a:lnTo>
                      <a:cubicBezTo>
                        <a:pt x="13636" y="10437"/>
                        <a:pt x="16189" y="6756"/>
                        <a:pt x="19645" y="4084"/>
                      </a:cubicBezTo>
                      <a:cubicBezTo>
                        <a:pt x="23101" y="1412"/>
                        <a:pt x="26976" y="50"/>
                        <a:pt x="312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Freeform: Shape 50">
                  <a:extLst>
                    <a:ext uri="{FF2B5EF4-FFF2-40B4-BE49-F238E27FC236}">
                      <a16:creationId xmlns:a16="http://schemas.microsoft.com/office/drawing/2014/main" id="{F62F2B50-E395-438E-939D-686A6E8F134C}"/>
                    </a:ext>
                  </a:extLst>
                </p:cNvPr>
                <p:cNvSpPr/>
                <p:nvPr/>
              </p:nvSpPr>
              <p:spPr>
                <a:xfrm>
                  <a:off x="7303505" y="2994919"/>
                  <a:ext cx="45131" cy="72134"/>
                </a:xfrm>
                <a:custGeom>
                  <a:avLst/>
                  <a:gdLst/>
                  <a:ahLst/>
                  <a:cxnLst/>
                  <a:rect l="l" t="t" r="r" b="b"/>
                  <a:pathLst>
                    <a:path w="45131" h="72134">
                      <a:moveTo>
                        <a:pt x="25711" y="0"/>
                      </a:moveTo>
                      <a:cubicBezTo>
                        <a:pt x="29247" y="27"/>
                        <a:pt x="32468" y="437"/>
                        <a:pt x="35374" y="1230"/>
                      </a:cubicBezTo>
                      <a:cubicBezTo>
                        <a:pt x="38279" y="2023"/>
                        <a:pt x="40676" y="3039"/>
                        <a:pt x="42563" y="4278"/>
                      </a:cubicBezTo>
                      <a:lnTo>
                        <a:pt x="39567" y="13414"/>
                      </a:lnTo>
                      <a:cubicBezTo>
                        <a:pt x="38194" y="12490"/>
                        <a:pt x="36303" y="11585"/>
                        <a:pt x="33893" y="10698"/>
                      </a:cubicBezTo>
                      <a:cubicBezTo>
                        <a:pt x="31483" y="9811"/>
                        <a:pt x="28660" y="9334"/>
                        <a:pt x="25425" y="9269"/>
                      </a:cubicBezTo>
                      <a:cubicBezTo>
                        <a:pt x="21695" y="9340"/>
                        <a:pt x="18858" y="10269"/>
                        <a:pt x="16916" y="12056"/>
                      </a:cubicBezTo>
                      <a:cubicBezTo>
                        <a:pt x="14973" y="13842"/>
                        <a:pt x="13996" y="16058"/>
                        <a:pt x="13984" y="18702"/>
                      </a:cubicBezTo>
                      <a:cubicBezTo>
                        <a:pt x="13963" y="21474"/>
                        <a:pt x="15006" y="23719"/>
                        <a:pt x="17112" y="25437"/>
                      </a:cubicBezTo>
                      <a:cubicBezTo>
                        <a:pt x="19219" y="27155"/>
                        <a:pt x="22514" y="28864"/>
                        <a:pt x="26998" y="30564"/>
                      </a:cubicBezTo>
                      <a:cubicBezTo>
                        <a:pt x="32940" y="32723"/>
                        <a:pt x="37444" y="35444"/>
                        <a:pt x="40510" y="38729"/>
                      </a:cubicBezTo>
                      <a:cubicBezTo>
                        <a:pt x="43576" y="42013"/>
                        <a:pt x="45116" y="46199"/>
                        <a:pt x="45131" y="51288"/>
                      </a:cubicBezTo>
                      <a:cubicBezTo>
                        <a:pt x="45069" y="57533"/>
                        <a:pt x="42803" y="62544"/>
                        <a:pt x="38332" y="66319"/>
                      </a:cubicBezTo>
                      <a:cubicBezTo>
                        <a:pt x="33862" y="70095"/>
                        <a:pt x="27557" y="72033"/>
                        <a:pt x="19418" y="72134"/>
                      </a:cubicBezTo>
                      <a:cubicBezTo>
                        <a:pt x="15599" y="72110"/>
                        <a:pt x="12022" y="71658"/>
                        <a:pt x="8689" y="70779"/>
                      </a:cubicBezTo>
                      <a:cubicBezTo>
                        <a:pt x="5355" y="69900"/>
                        <a:pt x="2459" y="68735"/>
                        <a:pt x="0" y="67285"/>
                      </a:cubicBezTo>
                      <a:lnTo>
                        <a:pt x="2999" y="57863"/>
                      </a:lnTo>
                      <a:cubicBezTo>
                        <a:pt x="4987" y="59065"/>
                        <a:pt x="7466" y="60161"/>
                        <a:pt x="10437" y="61150"/>
                      </a:cubicBezTo>
                      <a:cubicBezTo>
                        <a:pt x="13408" y="62138"/>
                        <a:pt x="16497" y="62662"/>
                        <a:pt x="19704" y="62722"/>
                      </a:cubicBezTo>
                      <a:cubicBezTo>
                        <a:pt x="24200" y="62659"/>
                        <a:pt x="27543" y="61677"/>
                        <a:pt x="29733" y="59774"/>
                      </a:cubicBezTo>
                      <a:cubicBezTo>
                        <a:pt x="31923" y="57871"/>
                        <a:pt x="33013" y="55424"/>
                        <a:pt x="33004" y="52431"/>
                      </a:cubicBezTo>
                      <a:cubicBezTo>
                        <a:pt x="33046" y="49496"/>
                        <a:pt x="32069" y="47078"/>
                        <a:pt x="30073" y="45178"/>
                      </a:cubicBezTo>
                      <a:cubicBezTo>
                        <a:pt x="28077" y="43278"/>
                        <a:pt x="24811" y="41504"/>
                        <a:pt x="20277" y="39854"/>
                      </a:cubicBezTo>
                      <a:cubicBezTo>
                        <a:pt x="14010" y="37556"/>
                        <a:pt x="9369" y="34757"/>
                        <a:pt x="6353" y="31458"/>
                      </a:cubicBezTo>
                      <a:cubicBezTo>
                        <a:pt x="3338" y="28158"/>
                        <a:pt x="1839" y="24430"/>
                        <a:pt x="1858" y="20274"/>
                      </a:cubicBezTo>
                      <a:cubicBezTo>
                        <a:pt x="1931" y="14552"/>
                        <a:pt x="4066" y="9780"/>
                        <a:pt x="8263" y="5956"/>
                      </a:cubicBezTo>
                      <a:cubicBezTo>
                        <a:pt x="12460" y="2133"/>
                        <a:pt x="18276" y="148"/>
                        <a:pt x="257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 name="Freeform: Shape 51">
                  <a:extLst>
                    <a:ext uri="{FF2B5EF4-FFF2-40B4-BE49-F238E27FC236}">
                      <a16:creationId xmlns:a16="http://schemas.microsoft.com/office/drawing/2014/main" id="{FAE0D78B-4B2F-480D-8BFF-4E59B42B88DA}"/>
                    </a:ext>
                  </a:extLst>
                </p:cNvPr>
                <p:cNvSpPr/>
                <p:nvPr/>
              </p:nvSpPr>
              <p:spPr>
                <a:xfrm>
                  <a:off x="7407994" y="2994919"/>
                  <a:ext cx="60994" cy="72134"/>
                </a:xfrm>
                <a:custGeom>
                  <a:avLst/>
                  <a:gdLst/>
                  <a:ahLst/>
                  <a:cxnLst/>
                  <a:rect l="l" t="t" r="r" b="b"/>
                  <a:pathLst>
                    <a:path w="60994" h="72134">
                      <a:moveTo>
                        <a:pt x="32425" y="0"/>
                      </a:moveTo>
                      <a:cubicBezTo>
                        <a:pt x="39929" y="165"/>
                        <a:pt x="45763" y="2025"/>
                        <a:pt x="49927" y="5580"/>
                      </a:cubicBezTo>
                      <a:cubicBezTo>
                        <a:pt x="54091" y="9136"/>
                        <a:pt x="56993" y="13398"/>
                        <a:pt x="58632" y="18367"/>
                      </a:cubicBezTo>
                      <a:cubicBezTo>
                        <a:pt x="60272" y="23336"/>
                        <a:pt x="61058" y="28022"/>
                        <a:pt x="60990" y="32426"/>
                      </a:cubicBezTo>
                      <a:cubicBezTo>
                        <a:pt x="60990" y="33704"/>
                        <a:pt x="60954" y="34821"/>
                        <a:pt x="60883" y="35777"/>
                      </a:cubicBezTo>
                      <a:cubicBezTo>
                        <a:pt x="60812" y="36734"/>
                        <a:pt x="60705" y="37565"/>
                        <a:pt x="60562" y="38272"/>
                      </a:cubicBezTo>
                      <a:lnTo>
                        <a:pt x="11984" y="38272"/>
                      </a:lnTo>
                      <a:cubicBezTo>
                        <a:pt x="12303" y="46717"/>
                        <a:pt x="14703" y="52848"/>
                        <a:pt x="19185" y="56663"/>
                      </a:cubicBezTo>
                      <a:cubicBezTo>
                        <a:pt x="23667" y="60479"/>
                        <a:pt x="29176" y="62356"/>
                        <a:pt x="35713" y="62293"/>
                      </a:cubicBezTo>
                      <a:cubicBezTo>
                        <a:pt x="40165" y="62269"/>
                        <a:pt x="43911" y="61924"/>
                        <a:pt x="46949" y="61257"/>
                      </a:cubicBezTo>
                      <a:cubicBezTo>
                        <a:pt x="49988" y="60589"/>
                        <a:pt x="52624" y="59743"/>
                        <a:pt x="54856" y="58719"/>
                      </a:cubicBezTo>
                      <a:lnTo>
                        <a:pt x="57138" y="67713"/>
                      </a:lnTo>
                      <a:cubicBezTo>
                        <a:pt x="54927" y="68770"/>
                        <a:pt x="51893" y="69757"/>
                        <a:pt x="48037" y="70672"/>
                      </a:cubicBezTo>
                      <a:cubicBezTo>
                        <a:pt x="44181" y="71587"/>
                        <a:pt x="39501" y="72074"/>
                        <a:pt x="33998" y="72134"/>
                      </a:cubicBezTo>
                      <a:cubicBezTo>
                        <a:pt x="23263" y="71980"/>
                        <a:pt x="14934" y="68755"/>
                        <a:pt x="9012" y="62460"/>
                      </a:cubicBezTo>
                      <a:cubicBezTo>
                        <a:pt x="3090" y="56164"/>
                        <a:pt x="86" y="47722"/>
                        <a:pt x="0" y="37132"/>
                      </a:cubicBezTo>
                      <a:cubicBezTo>
                        <a:pt x="27" y="30108"/>
                        <a:pt x="1337" y="23809"/>
                        <a:pt x="3928" y="18236"/>
                      </a:cubicBezTo>
                      <a:cubicBezTo>
                        <a:pt x="6519" y="12663"/>
                        <a:pt x="10230" y="8248"/>
                        <a:pt x="15061" y="4992"/>
                      </a:cubicBezTo>
                      <a:cubicBezTo>
                        <a:pt x="19892" y="1736"/>
                        <a:pt x="25680" y="72"/>
                        <a:pt x="32425" y="0"/>
                      </a:cubicBezTo>
                      <a:close/>
                      <a:moveTo>
                        <a:pt x="31425" y="8983"/>
                      </a:moveTo>
                      <a:cubicBezTo>
                        <a:pt x="27155" y="9072"/>
                        <a:pt x="23655" y="10181"/>
                        <a:pt x="20926" y="12309"/>
                      </a:cubicBezTo>
                      <a:cubicBezTo>
                        <a:pt x="18197" y="14437"/>
                        <a:pt x="16127" y="17050"/>
                        <a:pt x="14716" y="20148"/>
                      </a:cubicBezTo>
                      <a:cubicBezTo>
                        <a:pt x="13305" y="23245"/>
                        <a:pt x="12442" y="26292"/>
                        <a:pt x="12127" y="29289"/>
                      </a:cubicBezTo>
                      <a:lnTo>
                        <a:pt x="48864" y="29289"/>
                      </a:lnTo>
                      <a:cubicBezTo>
                        <a:pt x="48955" y="26562"/>
                        <a:pt x="48518" y="23642"/>
                        <a:pt x="47551" y="20529"/>
                      </a:cubicBezTo>
                      <a:cubicBezTo>
                        <a:pt x="46584" y="17416"/>
                        <a:pt x="44822" y="14739"/>
                        <a:pt x="42267" y="12500"/>
                      </a:cubicBezTo>
                      <a:cubicBezTo>
                        <a:pt x="39712" y="10260"/>
                        <a:pt x="36098" y="9088"/>
                        <a:pt x="31425"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3" name="Freeform: Shape 52">
                  <a:extLst>
                    <a:ext uri="{FF2B5EF4-FFF2-40B4-BE49-F238E27FC236}">
                      <a16:creationId xmlns:a16="http://schemas.microsoft.com/office/drawing/2014/main" id="{27F36C6B-24B9-415F-AE22-9979B6CDDFF6}"/>
                    </a:ext>
                  </a:extLst>
                </p:cNvPr>
                <p:cNvSpPr/>
                <p:nvPr/>
              </p:nvSpPr>
              <p:spPr>
                <a:xfrm>
                  <a:off x="7579444" y="2994919"/>
                  <a:ext cx="54561" cy="72134"/>
                </a:xfrm>
                <a:custGeom>
                  <a:avLst/>
                  <a:gdLst/>
                  <a:ahLst/>
                  <a:cxnLst/>
                  <a:rect l="l" t="t" r="r" b="b"/>
                  <a:pathLst>
                    <a:path w="54561" h="72134">
                      <a:moveTo>
                        <a:pt x="37130" y="0"/>
                      </a:moveTo>
                      <a:cubicBezTo>
                        <a:pt x="40892" y="38"/>
                        <a:pt x="44298" y="425"/>
                        <a:pt x="47346" y="1159"/>
                      </a:cubicBezTo>
                      <a:cubicBezTo>
                        <a:pt x="50394" y="1892"/>
                        <a:pt x="52799" y="2742"/>
                        <a:pt x="54561" y="3708"/>
                      </a:cubicBezTo>
                      <a:lnTo>
                        <a:pt x="51703" y="13270"/>
                      </a:lnTo>
                      <a:cubicBezTo>
                        <a:pt x="50212" y="12445"/>
                        <a:pt x="48265" y="11701"/>
                        <a:pt x="45863" y="11037"/>
                      </a:cubicBezTo>
                      <a:cubicBezTo>
                        <a:pt x="43461" y="10373"/>
                        <a:pt x="40550" y="10022"/>
                        <a:pt x="37130" y="9983"/>
                      </a:cubicBezTo>
                      <a:cubicBezTo>
                        <a:pt x="29174" y="10180"/>
                        <a:pt x="23119" y="12752"/>
                        <a:pt x="18967" y="17701"/>
                      </a:cubicBezTo>
                      <a:cubicBezTo>
                        <a:pt x="14815" y="22650"/>
                        <a:pt x="12725" y="28795"/>
                        <a:pt x="12698" y="36138"/>
                      </a:cubicBezTo>
                      <a:cubicBezTo>
                        <a:pt x="12841" y="44219"/>
                        <a:pt x="15127" y="50532"/>
                        <a:pt x="19556" y="55076"/>
                      </a:cubicBezTo>
                      <a:cubicBezTo>
                        <a:pt x="23986" y="59620"/>
                        <a:pt x="29701" y="61930"/>
                        <a:pt x="36701" y="62008"/>
                      </a:cubicBezTo>
                      <a:cubicBezTo>
                        <a:pt x="40247" y="61969"/>
                        <a:pt x="43265" y="61617"/>
                        <a:pt x="45756" y="60953"/>
                      </a:cubicBezTo>
                      <a:cubicBezTo>
                        <a:pt x="48248" y="60289"/>
                        <a:pt x="50373" y="59545"/>
                        <a:pt x="52132" y="58720"/>
                      </a:cubicBezTo>
                      <a:lnTo>
                        <a:pt x="54275" y="68140"/>
                      </a:lnTo>
                      <a:cubicBezTo>
                        <a:pt x="52590" y="68993"/>
                        <a:pt x="50031" y="69855"/>
                        <a:pt x="46596" y="70725"/>
                      </a:cubicBezTo>
                      <a:cubicBezTo>
                        <a:pt x="43161" y="71596"/>
                        <a:pt x="39101" y="72065"/>
                        <a:pt x="34415" y="72134"/>
                      </a:cubicBezTo>
                      <a:cubicBezTo>
                        <a:pt x="23855" y="71986"/>
                        <a:pt x="15512" y="68750"/>
                        <a:pt x="9385" y="62426"/>
                      </a:cubicBezTo>
                      <a:cubicBezTo>
                        <a:pt x="3259" y="56101"/>
                        <a:pt x="131" y="47577"/>
                        <a:pt x="0" y="36853"/>
                      </a:cubicBezTo>
                      <a:cubicBezTo>
                        <a:pt x="137" y="26000"/>
                        <a:pt x="3503" y="17196"/>
                        <a:pt x="10100" y="10440"/>
                      </a:cubicBezTo>
                      <a:cubicBezTo>
                        <a:pt x="16697" y="3685"/>
                        <a:pt x="25707" y="204"/>
                        <a:pt x="371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6409662D-DB63-4E04-B180-CBFBD8876BC7}"/>
                    </a:ext>
                  </a:extLst>
                </p:cNvPr>
                <p:cNvSpPr/>
                <p:nvPr/>
              </p:nvSpPr>
              <p:spPr>
                <a:xfrm>
                  <a:off x="7646119" y="2994919"/>
                  <a:ext cx="67562" cy="72134"/>
                </a:xfrm>
                <a:custGeom>
                  <a:avLst/>
                  <a:gdLst/>
                  <a:ahLst/>
                  <a:cxnLst/>
                  <a:rect l="l" t="t" r="r" b="b"/>
                  <a:pathLst>
                    <a:path w="67562" h="72134">
                      <a:moveTo>
                        <a:pt x="34282" y="0"/>
                      </a:moveTo>
                      <a:cubicBezTo>
                        <a:pt x="44361" y="163"/>
                        <a:pt x="52391" y="3440"/>
                        <a:pt x="58373" y="9833"/>
                      </a:cubicBezTo>
                      <a:cubicBezTo>
                        <a:pt x="64354" y="16226"/>
                        <a:pt x="67417" y="24756"/>
                        <a:pt x="67562" y="35424"/>
                      </a:cubicBezTo>
                      <a:cubicBezTo>
                        <a:pt x="67444" y="43931"/>
                        <a:pt x="65698" y="50893"/>
                        <a:pt x="62322" y="56311"/>
                      </a:cubicBezTo>
                      <a:cubicBezTo>
                        <a:pt x="58947" y="61729"/>
                        <a:pt x="54650" y="65726"/>
                        <a:pt x="49432" y="68302"/>
                      </a:cubicBezTo>
                      <a:cubicBezTo>
                        <a:pt x="44214" y="70877"/>
                        <a:pt x="38783" y="72154"/>
                        <a:pt x="33138" y="72134"/>
                      </a:cubicBezTo>
                      <a:cubicBezTo>
                        <a:pt x="23628" y="72019"/>
                        <a:pt x="15782" y="68824"/>
                        <a:pt x="9601" y="62551"/>
                      </a:cubicBezTo>
                      <a:cubicBezTo>
                        <a:pt x="3420" y="56277"/>
                        <a:pt x="220" y="47616"/>
                        <a:pt x="0" y="36567"/>
                      </a:cubicBezTo>
                      <a:cubicBezTo>
                        <a:pt x="72" y="28872"/>
                        <a:pt x="1626" y="22302"/>
                        <a:pt x="4664" y="16860"/>
                      </a:cubicBezTo>
                      <a:cubicBezTo>
                        <a:pt x="7701" y="11417"/>
                        <a:pt x="11795" y="7253"/>
                        <a:pt x="16945" y="4367"/>
                      </a:cubicBezTo>
                      <a:cubicBezTo>
                        <a:pt x="22095" y="1481"/>
                        <a:pt x="27874" y="25"/>
                        <a:pt x="34282" y="0"/>
                      </a:cubicBezTo>
                      <a:close/>
                      <a:moveTo>
                        <a:pt x="33996" y="9412"/>
                      </a:moveTo>
                      <a:cubicBezTo>
                        <a:pt x="29100" y="9501"/>
                        <a:pt x="25091" y="10847"/>
                        <a:pt x="21968" y="13451"/>
                      </a:cubicBezTo>
                      <a:cubicBezTo>
                        <a:pt x="18845" y="16054"/>
                        <a:pt x="16541" y="19380"/>
                        <a:pt x="15054" y="23429"/>
                      </a:cubicBezTo>
                      <a:cubicBezTo>
                        <a:pt x="13567" y="27477"/>
                        <a:pt x="12830" y="31714"/>
                        <a:pt x="12841" y="36138"/>
                      </a:cubicBezTo>
                      <a:cubicBezTo>
                        <a:pt x="12943" y="43874"/>
                        <a:pt x="14884" y="50198"/>
                        <a:pt x="18666" y="55111"/>
                      </a:cubicBezTo>
                      <a:cubicBezTo>
                        <a:pt x="22448" y="60024"/>
                        <a:pt x="27462" y="62561"/>
                        <a:pt x="33710" y="62722"/>
                      </a:cubicBezTo>
                      <a:cubicBezTo>
                        <a:pt x="39838" y="62576"/>
                        <a:pt x="44841" y="60045"/>
                        <a:pt x="48718" y="55129"/>
                      </a:cubicBezTo>
                      <a:cubicBezTo>
                        <a:pt x="52595" y="50213"/>
                        <a:pt x="54596" y="43788"/>
                        <a:pt x="54722" y="35852"/>
                      </a:cubicBezTo>
                      <a:cubicBezTo>
                        <a:pt x="54741" y="31836"/>
                        <a:pt x="54051" y="27815"/>
                        <a:pt x="52652" y="23789"/>
                      </a:cubicBezTo>
                      <a:cubicBezTo>
                        <a:pt x="51252" y="19762"/>
                        <a:pt x="49027" y="16387"/>
                        <a:pt x="45976" y="13662"/>
                      </a:cubicBezTo>
                      <a:cubicBezTo>
                        <a:pt x="42925" y="10938"/>
                        <a:pt x="38932" y="9521"/>
                        <a:pt x="33996" y="94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1BFD0370-25BF-4A6D-809D-12F90B190825}"/>
                    </a:ext>
                  </a:extLst>
                </p:cNvPr>
                <p:cNvSpPr/>
                <p:nvPr/>
              </p:nvSpPr>
              <p:spPr>
                <a:xfrm>
                  <a:off x="7726749" y="2994914"/>
                  <a:ext cx="99423" cy="70567"/>
                </a:xfrm>
                <a:custGeom>
                  <a:avLst/>
                  <a:gdLst/>
                  <a:ahLst/>
                  <a:cxnLst/>
                  <a:rect l="l" t="t" r="r" b="b"/>
                  <a:pathLst>
                    <a:path w="99423" h="70567">
                      <a:moveTo>
                        <a:pt x="33855" y="5"/>
                      </a:moveTo>
                      <a:cubicBezTo>
                        <a:pt x="38543" y="73"/>
                        <a:pt x="42567" y="1363"/>
                        <a:pt x="45928" y="3874"/>
                      </a:cubicBezTo>
                      <a:cubicBezTo>
                        <a:pt x="49289" y="6386"/>
                        <a:pt x="51739" y="9710"/>
                        <a:pt x="53278" y="13846"/>
                      </a:cubicBezTo>
                      <a:lnTo>
                        <a:pt x="53564" y="13846"/>
                      </a:lnTo>
                      <a:cubicBezTo>
                        <a:pt x="54649" y="11855"/>
                        <a:pt x="55868" y="10124"/>
                        <a:pt x="57223" y="8652"/>
                      </a:cubicBezTo>
                      <a:cubicBezTo>
                        <a:pt x="58577" y="7181"/>
                        <a:pt x="59977" y="5915"/>
                        <a:pt x="61421" y="4854"/>
                      </a:cubicBezTo>
                      <a:cubicBezTo>
                        <a:pt x="63455" y="3279"/>
                        <a:pt x="65677" y="2079"/>
                        <a:pt x="68086" y="1253"/>
                      </a:cubicBezTo>
                      <a:cubicBezTo>
                        <a:pt x="70496" y="427"/>
                        <a:pt x="73325" y="11"/>
                        <a:pt x="76574" y="5"/>
                      </a:cubicBezTo>
                      <a:cubicBezTo>
                        <a:pt x="79782" y="-69"/>
                        <a:pt x="83133" y="745"/>
                        <a:pt x="86628" y="2447"/>
                      </a:cubicBezTo>
                      <a:cubicBezTo>
                        <a:pt x="90123" y="4149"/>
                        <a:pt x="93102" y="7184"/>
                        <a:pt x="95564" y="11552"/>
                      </a:cubicBezTo>
                      <a:cubicBezTo>
                        <a:pt x="98026" y="15920"/>
                        <a:pt x="99313" y="22066"/>
                        <a:pt x="99423" y="29991"/>
                      </a:cubicBezTo>
                      <a:lnTo>
                        <a:pt x="99423" y="70567"/>
                      </a:lnTo>
                      <a:lnTo>
                        <a:pt x="87153" y="70567"/>
                      </a:lnTo>
                      <a:lnTo>
                        <a:pt x="87153" y="31562"/>
                      </a:lnTo>
                      <a:cubicBezTo>
                        <a:pt x="87153" y="24800"/>
                        <a:pt x="85902" y="19573"/>
                        <a:pt x="83401" y="15882"/>
                      </a:cubicBezTo>
                      <a:cubicBezTo>
                        <a:pt x="80899" y="12191"/>
                        <a:pt x="77146" y="10322"/>
                        <a:pt x="72143" y="10274"/>
                      </a:cubicBezTo>
                      <a:cubicBezTo>
                        <a:pt x="68471" y="10369"/>
                        <a:pt x="65343" y="11500"/>
                        <a:pt x="62761" y="13667"/>
                      </a:cubicBezTo>
                      <a:cubicBezTo>
                        <a:pt x="60179" y="15834"/>
                        <a:pt x="58303" y="18465"/>
                        <a:pt x="57132" y="21561"/>
                      </a:cubicBezTo>
                      <a:cubicBezTo>
                        <a:pt x="56840" y="22493"/>
                        <a:pt x="56602" y="23487"/>
                        <a:pt x="56417" y="24544"/>
                      </a:cubicBezTo>
                      <a:cubicBezTo>
                        <a:pt x="56233" y="25600"/>
                        <a:pt x="56138" y="26702"/>
                        <a:pt x="56132" y="27848"/>
                      </a:cubicBezTo>
                      <a:lnTo>
                        <a:pt x="56132" y="70567"/>
                      </a:lnTo>
                      <a:lnTo>
                        <a:pt x="43862" y="70567"/>
                      </a:lnTo>
                      <a:lnTo>
                        <a:pt x="43862" y="29133"/>
                      </a:lnTo>
                      <a:cubicBezTo>
                        <a:pt x="43859" y="23535"/>
                        <a:pt x="42650" y="19016"/>
                        <a:pt x="40235" y="15578"/>
                      </a:cubicBezTo>
                      <a:cubicBezTo>
                        <a:pt x="37819" y="12140"/>
                        <a:pt x="34216" y="10372"/>
                        <a:pt x="29424" y="10274"/>
                      </a:cubicBezTo>
                      <a:cubicBezTo>
                        <a:pt x="25522" y="10405"/>
                        <a:pt x="22210" y="11715"/>
                        <a:pt x="19488" y="14203"/>
                      </a:cubicBezTo>
                      <a:cubicBezTo>
                        <a:pt x="16766" y="16691"/>
                        <a:pt x="14884" y="19573"/>
                        <a:pt x="13841" y="22847"/>
                      </a:cubicBezTo>
                      <a:cubicBezTo>
                        <a:pt x="13487" y="23719"/>
                        <a:pt x="13231" y="24689"/>
                        <a:pt x="13073" y="25758"/>
                      </a:cubicBezTo>
                      <a:cubicBezTo>
                        <a:pt x="12915" y="26827"/>
                        <a:pt x="12837" y="27904"/>
                        <a:pt x="12840" y="28991"/>
                      </a:cubicBezTo>
                      <a:lnTo>
                        <a:pt x="12840" y="70567"/>
                      </a:lnTo>
                      <a:lnTo>
                        <a:pt x="571" y="70567"/>
                      </a:lnTo>
                      <a:lnTo>
                        <a:pt x="571" y="20145"/>
                      </a:lnTo>
                      <a:cubicBezTo>
                        <a:pt x="565" y="16536"/>
                        <a:pt x="506" y="13221"/>
                        <a:pt x="392" y="10200"/>
                      </a:cubicBezTo>
                      <a:cubicBezTo>
                        <a:pt x="279" y="7180"/>
                        <a:pt x="148" y="4258"/>
                        <a:pt x="0" y="1434"/>
                      </a:cubicBezTo>
                      <a:lnTo>
                        <a:pt x="10986" y="1434"/>
                      </a:lnTo>
                      <a:lnTo>
                        <a:pt x="11556" y="12703"/>
                      </a:lnTo>
                      <a:lnTo>
                        <a:pt x="11984" y="12703"/>
                      </a:lnTo>
                      <a:cubicBezTo>
                        <a:pt x="13860" y="9302"/>
                        <a:pt x="16540" y="6365"/>
                        <a:pt x="20024" y="3892"/>
                      </a:cubicBezTo>
                      <a:cubicBezTo>
                        <a:pt x="23509" y="1419"/>
                        <a:pt x="28119" y="124"/>
                        <a:pt x="33855" y="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Freeform: Shape 57">
                  <a:extLst>
                    <a:ext uri="{FF2B5EF4-FFF2-40B4-BE49-F238E27FC236}">
                      <a16:creationId xmlns:a16="http://schemas.microsoft.com/office/drawing/2014/main" id="{8509113F-893B-4229-B72B-DC7FE86E0C23}"/>
                    </a:ext>
                  </a:extLst>
                </p:cNvPr>
                <p:cNvSpPr/>
                <p:nvPr/>
              </p:nvSpPr>
              <p:spPr>
                <a:xfrm>
                  <a:off x="7850573" y="2994914"/>
                  <a:ext cx="99424" cy="70567"/>
                </a:xfrm>
                <a:custGeom>
                  <a:avLst/>
                  <a:gdLst/>
                  <a:ahLst/>
                  <a:cxnLst/>
                  <a:rect l="l" t="t" r="r" b="b"/>
                  <a:pathLst>
                    <a:path w="99424" h="70567">
                      <a:moveTo>
                        <a:pt x="33856" y="5"/>
                      </a:moveTo>
                      <a:cubicBezTo>
                        <a:pt x="38544" y="73"/>
                        <a:pt x="42568" y="1363"/>
                        <a:pt x="45929" y="3874"/>
                      </a:cubicBezTo>
                      <a:cubicBezTo>
                        <a:pt x="49290" y="6386"/>
                        <a:pt x="51740" y="9710"/>
                        <a:pt x="53279" y="13846"/>
                      </a:cubicBezTo>
                      <a:lnTo>
                        <a:pt x="53565" y="13846"/>
                      </a:lnTo>
                      <a:cubicBezTo>
                        <a:pt x="54649" y="11855"/>
                        <a:pt x="55869" y="10124"/>
                        <a:pt x="57224" y="8652"/>
                      </a:cubicBezTo>
                      <a:cubicBezTo>
                        <a:pt x="58578" y="7181"/>
                        <a:pt x="59977" y="5915"/>
                        <a:pt x="61422" y="4854"/>
                      </a:cubicBezTo>
                      <a:cubicBezTo>
                        <a:pt x="63456" y="3279"/>
                        <a:pt x="65678" y="2079"/>
                        <a:pt x="68087" y="1253"/>
                      </a:cubicBezTo>
                      <a:cubicBezTo>
                        <a:pt x="70497" y="427"/>
                        <a:pt x="73326" y="11"/>
                        <a:pt x="76576" y="5"/>
                      </a:cubicBezTo>
                      <a:cubicBezTo>
                        <a:pt x="79783" y="-69"/>
                        <a:pt x="83134" y="745"/>
                        <a:pt x="86629" y="2447"/>
                      </a:cubicBezTo>
                      <a:cubicBezTo>
                        <a:pt x="90124" y="4149"/>
                        <a:pt x="93103" y="7184"/>
                        <a:pt x="95565" y="11552"/>
                      </a:cubicBezTo>
                      <a:cubicBezTo>
                        <a:pt x="98027" y="15920"/>
                        <a:pt x="99314" y="22066"/>
                        <a:pt x="99424" y="29991"/>
                      </a:cubicBezTo>
                      <a:lnTo>
                        <a:pt x="99424" y="70567"/>
                      </a:lnTo>
                      <a:lnTo>
                        <a:pt x="87154" y="70567"/>
                      </a:lnTo>
                      <a:lnTo>
                        <a:pt x="87154" y="31562"/>
                      </a:lnTo>
                      <a:cubicBezTo>
                        <a:pt x="87154" y="24800"/>
                        <a:pt x="85903" y="19573"/>
                        <a:pt x="83402" y="15882"/>
                      </a:cubicBezTo>
                      <a:cubicBezTo>
                        <a:pt x="80900" y="12191"/>
                        <a:pt x="77147" y="10322"/>
                        <a:pt x="72144" y="10274"/>
                      </a:cubicBezTo>
                      <a:cubicBezTo>
                        <a:pt x="68472" y="10369"/>
                        <a:pt x="65344" y="11500"/>
                        <a:pt x="62762" y="13667"/>
                      </a:cubicBezTo>
                      <a:cubicBezTo>
                        <a:pt x="60180" y="15834"/>
                        <a:pt x="58304" y="18465"/>
                        <a:pt x="57133" y="21561"/>
                      </a:cubicBezTo>
                      <a:cubicBezTo>
                        <a:pt x="56841" y="22493"/>
                        <a:pt x="56603" y="23487"/>
                        <a:pt x="56418" y="24544"/>
                      </a:cubicBezTo>
                      <a:cubicBezTo>
                        <a:pt x="56234" y="25600"/>
                        <a:pt x="56138" y="26702"/>
                        <a:pt x="56133" y="27848"/>
                      </a:cubicBezTo>
                      <a:lnTo>
                        <a:pt x="56133" y="70567"/>
                      </a:lnTo>
                      <a:lnTo>
                        <a:pt x="43863" y="70567"/>
                      </a:lnTo>
                      <a:lnTo>
                        <a:pt x="43863" y="29133"/>
                      </a:lnTo>
                      <a:cubicBezTo>
                        <a:pt x="43860" y="23535"/>
                        <a:pt x="42651" y="19016"/>
                        <a:pt x="40236" y="15578"/>
                      </a:cubicBezTo>
                      <a:cubicBezTo>
                        <a:pt x="37820" y="12140"/>
                        <a:pt x="34217" y="10372"/>
                        <a:pt x="29425" y="10274"/>
                      </a:cubicBezTo>
                      <a:cubicBezTo>
                        <a:pt x="25523" y="10405"/>
                        <a:pt x="22211" y="11715"/>
                        <a:pt x="19489" y="14203"/>
                      </a:cubicBezTo>
                      <a:cubicBezTo>
                        <a:pt x="16767" y="16691"/>
                        <a:pt x="14884" y="19573"/>
                        <a:pt x="13842" y="22847"/>
                      </a:cubicBezTo>
                      <a:cubicBezTo>
                        <a:pt x="13488" y="23719"/>
                        <a:pt x="13232" y="24689"/>
                        <a:pt x="13074" y="25758"/>
                      </a:cubicBezTo>
                      <a:cubicBezTo>
                        <a:pt x="12916" y="26827"/>
                        <a:pt x="12838" y="27904"/>
                        <a:pt x="12841" y="28991"/>
                      </a:cubicBezTo>
                      <a:lnTo>
                        <a:pt x="12841" y="70567"/>
                      </a:lnTo>
                      <a:lnTo>
                        <a:pt x="572" y="70567"/>
                      </a:lnTo>
                      <a:lnTo>
                        <a:pt x="572" y="20145"/>
                      </a:lnTo>
                      <a:cubicBezTo>
                        <a:pt x="566" y="16536"/>
                        <a:pt x="506" y="13221"/>
                        <a:pt x="393" y="10200"/>
                      </a:cubicBezTo>
                      <a:cubicBezTo>
                        <a:pt x="280" y="7180"/>
                        <a:pt x="149" y="4258"/>
                        <a:pt x="0" y="1434"/>
                      </a:cubicBezTo>
                      <a:lnTo>
                        <a:pt x="10987" y="1434"/>
                      </a:lnTo>
                      <a:lnTo>
                        <a:pt x="11557" y="12703"/>
                      </a:lnTo>
                      <a:lnTo>
                        <a:pt x="11986" y="12703"/>
                      </a:lnTo>
                      <a:cubicBezTo>
                        <a:pt x="13861" y="9302"/>
                        <a:pt x="16541" y="6365"/>
                        <a:pt x="20025" y="3892"/>
                      </a:cubicBezTo>
                      <a:cubicBezTo>
                        <a:pt x="23510" y="1419"/>
                        <a:pt x="28120" y="124"/>
                        <a:pt x="33856" y="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 name="Freeform: Shape 58">
                  <a:extLst>
                    <a:ext uri="{FF2B5EF4-FFF2-40B4-BE49-F238E27FC236}">
                      <a16:creationId xmlns:a16="http://schemas.microsoft.com/office/drawing/2014/main" id="{856CA938-9E1E-4E54-8AC3-9EDA7974BC52}"/>
                    </a:ext>
                  </a:extLst>
                </p:cNvPr>
                <p:cNvSpPr/>
                <p:nvPr/>
              </p:nvSpPr>
              <p:spPr>
                <a:xfrm>
                  <a:off x="8050598" y="2994913"/>
                  <a:ext cx="59419" cy="70568"/>
                </a:xfrm>
                <a:custGeom>
                  <a:avLst/>
                  <a:gdLst/>
                  <a:ahLst/>
                  <a:cxnLst/>
                  <a:rect l="l" t="t" r="r" b="b"/>
                  <a:pathLst>
                    <a:path w="59419" h="70568">
                      <a:moveTo>
                        <a:pt x="34999" y="6"/>
                      </a:moveTo>
                      <a:cubicBezTo>
                        <a:pt x="38315" y="-70"/>
                        <a:pt x="41845" y="716"/>
                        <a:pt x="45587" y="2363"/>
                      </a:cubicBezTo>
                      <a:cubicBezTo>
                        <a:pt x="49328" y="4010"/>
                        <a:pt x="52538" y="6975"/>
                        <a:pt x="55216" y="11257"/>
                      </a:cubicBezTo>
                      <a:cubicBezTo>
                        <a:pt x="57894" y="15539"/>
                        <a:pt x="59294" y="21593"/>
                        <a:pt x="59419" y="29420"/>
                      </a:cubicBezTo>
                      <a:lnTo>
                        <a:pt x="59419" y="70568"/>
                      </a:lnTo>
                      <a:lnTo>
                        <a:pt x="46864" y="70568"/>
                      </a:lnTo>
                      <a:lnTo>
                        <a:pt x="46864" y="30706"/>
                      </a:lnTo>
                      <a:cubicBezTo>
                        <a:pt x="46938" y="24979"/>
                        <a:pt x="45753" y="20181"/>
                        <a:pt x="43308" y="16311"/>
                      </a:cubicBezTo>
                      <a:cubicBezTo>
                        <a:pt x="40863" y="12442"/>
                        <a:pt x="36711" y="10430"/>
                        <a:pt x="30853" y="10275"/>
                      </a:cubicBezTo>
                      <a:cubicBezTo>
                        <a:pt x="26728" y="10373"/>
                        <a:pt x="23184" y="11641"/>
                        <a:pt x="20221" y="14079"/>
                      </a:cubicBezTo>
                      <a:cubicBezTo>
                        <a:pt x="17258" y="16517"/>
                        <a:pt x="15179" y="19535"/>
                        <a:pt x="13985" y="23134"/>
                      </a:cubicBezTo>
                      <a:cubicBezTo>
                        <a:pt x="13699" y="23931"/>
                        <a:pt x="13484" y="24836"/>
                        <a:pt x="13342" y="25848"/>
                      </a:cubicBezTo>
                      <a:cubicBezTo>
                        <a:pt x="13199" y="26860"/>
                        <a:pt x="13127" y="27908"/>
                        <a:pt x="13127" y="28992"/>
                      </a:cubicBezTo>
                      <a:lnTo>
                        <a:pt x="13127" y="70568"/>
                      </a:lnTo>
                      <a:lnTo>
                        <a:pt x="572" y="70568"/>
                      </a:lnTo>
                      <a:lnTo>
                        <a:pt x="572" y="20146"/>
                      </a:lnTo>
                      <a:cubicBezTo>
                        <a:pt x="575" y="16537"/>
                        <a:pt x="533" y="13222"/>
                        <a:pt x="447" y="10201"/>
                      </a:cubicBezTo>
                      <a:cubicBezTo>
                        <a:pt x="361" y="7181"/>
                        <a:pt x="212" y="4259"/>
                        <a:pt x="0" y="1435"/>
                      </a:cubicBezTo>
                      <a:lnTo>
                        <a:pt x="11130" y="1435"/>
                      </a:lnTo>
                      <a:lnTo>
                        <a:pt x="11843" y="12847"/>
                      </a:lnTo>
                      <a:lnTo>
                        <a:pt x="12128" y="12847"/>
                      </a:lnTo>
                      <a:cubicBezTo>
                        <a:pt x="13867" y="9502"/>
                        <a:pt x="16677" y="6559"/>
                        <a:pt x="20561" y="4018"/>
                      </a:cubicBezTo>
                      <a:cubicBezTo>
                        <a:pt x="24444" y="1477"/>
                        <a:pt x="29257" y="139"/>
                        <a:pt x="34999"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Freeform: Shape 59">
                  <a:extLst>
                    <a:ext uri="{FF2B5EF4-FFF2-40B4-BE49-F238E27FC236}">
                      <a16:creationId xmlns:a16="http://schemas.microsoft.com/office/drawing/2014/main" id="{4A3985EF-0726-4D96-BB82-9927FF3241E4}"/>
                    </a:ext>
                  </a:extLst>
                </p:cNvPr>
                <p:cNvSpPr/>
                <p:nvPr/>
              </p:nvSpPr>
              <p:spPr>
                <a:xfrm>
                  <a:off x="7231591" y="2996348"/>
                  <a:ext cx="58847" cy="70709"/>
                </a:xfrm>
                <a:custGeom>
                  <a:avLst/>
                  <a:gdLst/>
                  <a:ahLst/>
                  <a:cxnLst/>
                  <a:rect l="l" t="t" r="r" b="b"/>
                  <a:pathLst>
                    <a:path w="58847" h="70709">
                      <a:moveTo>
                        <a:pt x="0" y="0"/>
                      </a:moveTo>
                      <a:lnTo>
                        <a:pt x="12556" y="0"/>
                      </a:lnTo>
                      <a:lnTo>
                        <a:pt x="12556" y="38147"/>
                      </a:lnTo>
                      <a:cubicBezTo>
                        <a:pt x="12493" y="44821"/>
                        <a:pt x="13655" y="50155"/>
                        <a:pt x="16040" y="54149"/>
                      </a:cubicBezTo>
                      <a:cubicBezTo>
                        <a:pt x="18426" y="58144"/>
                        <a:pt x="22410" y="60192"/>
                        <a:pt x="27994" y="60293"/>
                      </a:cubicBezTo>
                      <a:cubicBezTo>
                        <a:pt x="32232" y="60168"/>
                        <a:pt x="35764" y="58953"/>
                        <a:pt x="38591" y="56649"/>
                      </a:cubicBezTo>
                      <a:cubicBezTo>
                        <a:pt x="41417" y="54346"/>
                        <a:pt x="43412" y="51702"/>
                        <a:pt x="44577" y="48720"/>
                      </a:cubicBezTo>
                      <a:cubicBezTo>
                        <a:pt x="44937" y="47854"/>
                        <a:pt x="45217" y="46871"/>
                        <a:pt x="45417" y="45773"/>
                      </a:cubicBezTo>
                      <a:cubicBezTo>
                        <a:pt x="45616" y="44675"/>
                        <a:pt x="45717" y="43514"/>
                        <a:pt x="45720" y="42291"/>
                      </a:cubicBezTo>
                      <a:lnTo>
                        <a:pt x="45720" y="0"/>
                      </a:lnTo>
                      <a:lnTo>
                        <a:pt x="58276" y="0"/>
                      </a:lnTo>
                      <a:lnTo>
                        <a:pt x="58276" y="50136"/>
                      </a:lnTo>
                      <a:cubicBezTo>
                        <a:pt x="58252" y="57397"/>
                        <a:pt x="58442" y="63729"/>
                        <a:pt x="58847" y="69133"/>
                      </a:cubicBezTo>
                      <a:lnTo>
                        <a:pt x="47718" y="69133"/>
                      </a:lnTo>
                      <a:lnTo>
                        <a:pt x="47004" y="57864"/>
                      </a:lnTo>
                      <a:lnTo>
                        <a:pt x="46719" y="57864"/>
                      </a:lnTo>
                      <a:cubicBezTo>
                        <a:pt x="45159" y="60834"/>
                        <a:pt x="42492" y="63670"/>
                        <a:pt x="38715" y="66372"/>
                      </a:cubicBezTo>
                      <a:cubicBezTo>
                        <a:pt x="34939" y="69073"/>
                        <a:pt x="29984" y="70518"/>
                        <a:pt x="23849" y="70705"/>
                      </a:cubicBezTo>
                      <a:cubicBezTo>
                        <a:pt x="20134" y="70778"/>
                        <a:pt x="16464" y="69950"/>
                        <a:pt x="12837" y="68221"/>
                      </a:cubicBezTo>
                      <a:cubicBezTo>
                        <a:pt x="9211" y="66491"/>
                        <a:pt x="6188" y="63421"/>
                        <a:pt x="3769" y="59010"/>
                      </a:cubicBezTo>
                      <a:cubicBezTo>
                        <a:pt x="1350" y="54598"/>
                        <a:pt x="94" y="48406"/>
                        <a:pt x="0" y="4043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A8A4AC85-272E-4E57-8D51-7F3A881A0BDF}"/>
                    </a:ext>
                  </a:extLst>
                </p:cNvPr>
                <p:cNvSpPr/>
                <p:nvPr/>
              </p:nvSpPr>
              <p:spPr>
                <a:xfrm>
                  <a:off x="7974541" y="2996348"/>
                  <a:ext cx="58847" cy="70709"/>
                </a:xfrm>
                <a:custGeom>
                  <a:avLst/>
                  <a:gdLst/>
                  <a:ahLst/>
                  <a:cxnLst/>
                  <a:rect l="l" t="t" r="r" b="b"/>
                  <a:pathLst>
                    <a:path w="58847" h="70709">
                      <a:moveTo>
                        <a:pt x="0" y="0"/>
                      </a:moveTo>
                      <a:lnTo>
                        <a:pt x="12555" y="0"/>
                      </a:lnTo>
                      <a:lnTo>
                        <a:pt x="12555" y="38147"/>
                      </a:lnTo>
                      <a:cubicBezTo>
                        <a:pt x="12493" y="44821"/>
                        <a:pt x="13654" y="50155"/>
                        <a:pt x="16040" y="54149"/>
                      </a:cubicBezTo>
                      <a:cubicBezTo>
                        <a:pt x="18425" y="58144"/>
                        <a:pt x="22410" y="60192"/>
                        <a:pt x="27994" y="60293"/>
                      </a:cubicBezTo>
                      <a:cubicBezTo>
                        <a:pt x="32232" y="60168"/>
                        <a:pt x="35764" y="58953"/>
                        <a:pt x="38591" y="56649"/>
                      </a:cubicBezTo>
                      <a:cubicBezTo>
                        <a:pt x="41417" y="54346"/>
                        <a:pt x="43412" y="51702"/>
                        <a:pt x="44577" y="48720"/>
                      </a:cubicBezTo>
                      <a:cubicBezTo>
                        <a:pt x="44937" y="47854"/>
                        <a:pt x="45217" y="46871"/>
                        <a:pt x="45417" y="45773"/>
                      </a:cubicBezTo>
                      <a:cubicBezTo>
                        <a:pt x="45616" y="44675"/>
                        <a:pt x="45717" y="43514"/>
                        <a:pt x="45720" y="42291"/>
                      </a:cubicBezTo>
                      <a:lnTo>
                        <a:pt x="45720" y="0"/>
                      </a:lnTo>
                      <a:lnTo>
                        <a:pt x="58276" y="0"/>
                      </a:lnTo>
                      <a:lnTo>
                        <a:pt x="58276" y="50136"/>
                      </a:lnTo>
                      <a:cubicBezTo>
                        <a:pt x="58252" y="57397"/>
                        <a:pt x="58442" y="63729"/>
                        <a:pt x="58847" y="69133"/>
                      </a:cubicBezTo>
                      <a:lnTo>
                        <a:pt x="47718" y="69133"/>
                      </a:lnTo>
                      <a:lnTo>
                        <a:pt x="47004" y="57864"/>
                      </a:lnTo>
                      <a:lnTo>
                        <a:pt x="46719" y="57864"/>
                      </a:lnTo>
                      <a:cubicBezTo>
                        <a:pt x="45159" y="60834"/>
                        <a:pt x="42491" y="63670"/>
                        <a:pt x="38715" y="66372"/>
                      </a:cubicBezTo>
                      <a:cubicBezTo>
                        <a:pt x="34939" y="69073"/>
                        <a:pt x="29984" y="70518"/>
                        <a:pt x="23849" y="70705"/>
                      </a:cubicBezTo>
                      <a:cubicBezTo>
                        <a:pt x="20134" y="70778"/>
                        <a:pt x="16464" y="69950"/>
                        <a:pt x="12837" y="68221"/>
                      </a:cubicBezTo>
                      <a:cubicBezTo>
                        <a:pt x="9211" y="66491"/>
                        <a:pt x="6188" y="63421"/>
                        <a:pt x="3769" y="59010"/>
                      </a:cubicBezTo>
                      <a:cubicBezTo>
                        <a:pt x="1350" y="54598"/>
                        <a:pt x="94" y="48406"/>
                        <a:pt x="0" y="4043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91350B80-1C93-4FC0-9D98-DA9218AF8403}"/>
                    </a:ext>
                  </a:extLst>
                </p:cNvPr>
                <p:cNvSpPr/>
                <p:nvPr/>
              </p:nvSpPr>
              <p:spPr>
                <a:xfrm>
                  <a:off x="8127370" y="2996348"/>
                  <a:ext cx="12555" cy="69133"/>
                </a:xfrm>
                <a:custGeom>
                  <a:avLst/>
                  <a:gdLst/>
                  <a:ahLst/>
                  <a:cxnLst/>
                  <a:rect l="l" t="t" r="r" b="b"/>
                  <a:pathLst>
                    <a:path w="12555" h="69133">
                      <a:moveTo>
                        <a:pt x="0" y="0"/>
                      </a:moveTo>
                      <a:lnTo>
                        <a:pt x="12555" y="0"/>
                      </a:lnTo>
                      <a:lnTo>
                        <a:pt x="12555" y="69133"/>
                      </a:lnTo>
                      <a:lnTo>
                        <a:pt x="0" y="6913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3" name="Freeform: Shape 62">
                  <a:extLst>
                    <a:ext uri="{FF2B5EF4-FFF2-40B4-BE49-F238E27FC236}">
                      <a16:creationId xmlns:a16="http://schemas.microsoft.com/office/drawing/2014/main" id="{6D837E12-CEB0-4720-8CD4-CF73220F9ED9}"/>
                    </a:ext>
                  </a:extLst>
                </p:cNvPr>
                <p:cNvSpPr/>
                <p:nvPr/>
              </p:nvSpPr>
              <p:spPr>
                <a:xfrm>
                  <a:off x="8203951" y="2996348"/>
                  <a:ext cx="64990" cy="100584"/>
                </a:xfrm>
                <a:custGeom>
                  <a:avLst/>
                  <a:gdLst/>
                  <a:ahLst/>
                  <a:cxnLst/>
                  <a:rect l="l" t="t" r="r" b="b"/>
                  <a:pathLst>
                    <a:path w="64990" h="100584">
                      <a:moveTo>
                        <a:pt x="0" y="0"/>
                      </a:moveTo>
                      <a:lnTo>
                        <a:pt x="13712" y="0"/>
                      </a:lnTo>
                      <a:lnTo>
                        <a:pt x="28710" y="40862"/>
                      </a:lnTo>
                      <a:cubicBezTo>
                        <a:pt x="29579" y="43192"/>
                        <a:pt x="30412" y="45603"/>
                        <a:pt x="31210" y="48095"/>
                      </a:cubicBezTo>
                      <a:cubicBezTo>
                        <a:pt x="32007" y="50586"/>
                        <a:pt x="32698" y="52890"/>
                        <a:pt x="33281" y="55006"/>
                      </a:cubicBezTo>
                      <a:lnTo>
                        <a:pt x="33566" y="55006"/>
                      </a:lnTo>
                      <a:cubicBezTo>
                        <a:pt x="34206" y="52905"/>
                        <a:pt x="34891" y="50607"/>
                        <a:pt x="35620" y="48113"/>
                      </a:cubicBezTo>
                      <a:cubicBezTo>
                        <a:pt x="36349" y="45618"/>
                        <a:pt x="37140" y="43106"/>
                        <a:pt x="37994" y="40576"/>
                      </a:cubicBezTo>
                      <a:lnTo>
                        <a:pt x="51707" y="0"/>
                      </a:lnTo>
                      <a:lnTo>
                        <a:pt x="64990" y="0"/>
                      </a:lnTo>
                      <a:lnTo>
                        <a:pt x="46136" y="49291"/>
                      </a:lnTo>
                      <a:cubicBezTo>
                        <a:pt x="41747" y="60998"/>
                        <a:pt x="37741" y="70232"/>
                        <a:pt x="34120" y="76991"/>
                      </a:cubicBezTo>
                      <a:cubicBezTo>
                        <a:pt x="30498" y="83751"/>
                        <a:pt x="26600" y="88948"/>
                        <a:pt x="22425" y="92583"/>
                      </a:cubicBezTo>
                      <a:cubicBezTo>
                        <a:pt x="19229" y="95193"/>
                        <a:pt x="16265" y="97116"/>
                        <a:pt x="13534" y="98351"/>
                      </a:cubicBezTo>
                      <a:cubicBezTo>
                        <a:pt x="10802" y="99586"/>
                        <a:pt x="8624" y="100331"/>
                        <a:pt x="6999" y="100584"/>
                      </a:cubicBezTo>
                      <a:lnTo>
                        <a:pt x="3857" y="90154"/>
                      </a:lnTo>
                      <a:cubicBezTo>
                        <a:pt x="5457" y="89657"/>
                        <a:pt x="7219" y="88901"/>
                        <a:pt x="9141" y="87886"/>
                      </a:cubicBezTo>
                      <a:cubicBezTo>
                        <a:pt x="11064" y="86871"/>
                        <a:pt x="12968" y="85579"/>
                        <a:pt x="14855" y="84010"/>
                      </a:cubicBezTo>
                      <a:cubicBezTo>
                        <a:pt x="16608" y="82641"/>
                        <a:pt x="18423" y="80772"/>
                        <a:pt x="20300" y="78402"/>
                      </a:cubicBezTo>
                      <a:cubicBezTo>
                        <a:pt x="22178" y="76033"/>
                        <a:pt x="23886" y="73235"/>
                        <a:pt x="25425" y="70008"/>
                      </a:cubicBezTo>
                      <a:cubicBezTo>
                        <a:pt x="25716" y="69365"/>
                        <a:pt x="25954" y="68794"/>
                        <a:pt x="26137" y="68294"/>
                      </a:cubicBezTo>
                      <a:cubicBezTo>
                        <a:pt x="26321" y="67794"/>
                        <a:pt x="26415" y="67365"/>
                        <a:pt x="26421" y="67008"/>
                      </a:cubicBezTo>
                      <a:cubicBezTo>
                        <a:pt x="26424" y="66657"/>
                        <a:pt x="26347" y="66216"/>
                        <a:pt x="26191" y="65686"/>
                      </a:cubicBezTo>
                      <a:cubicBezTo>
                        <a:pt x="26034" y="65157"/>
                        <a:pt x="25779" y="64502"/>
                        <a:pt x="25425" y="63722"/>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 name="Freeform: Shape 63">
                  <a:extLst>
                    <a:ext uri="{FF2B5EF4-FFF2-40B4-BE49-F238E27FC236}">
                      <a16:creationId xmlns:a16="http://schemas.microsoft.com/office/drawing/2014/main" id="{98B03498-8C6E-401D-A9C5-266E4793813E}"/>
                    </a:ext>
                  </a:extLst>
                </p:cNvPr>
                <p:cNvSpPr/>
                <p:nvPr/>
              </p:nvSpPr>
              <p:spPr>
                <a:xfrm>
                  <a:off x="7240974" y="3145033"/>
                  <a:ext cx="66133" cy="102995"/>
                </a:xfrm>
                <a:custGeom>
                  <a:avLst/>
                  <a:gdLst/>
                  <a:ahLst/>
                  <a:cxnLst/>
                  <a:rect l="l" t="t" r="r" b="b"/>
                  <a:pathLst>
                    <a:path w="66133" h="102995">
                      <a:moveTo>
                        <a:pt x="571" y="0"/>
                      </a:moveTo>
                      <a:lnTo>
                        <a:pt x="12983" y="0"/>
                      </a:lnTo>
                      <a:lnTo>
                        <a:pt x="12983" y="43417"/>
                      </a:lnTo>
                      <a:lnTo>
                        <a:pt x="13269" y="43417"/>
                      </a:lnTo>
                      <a:cubicBezTo>
                        <a:pt x="15494" y="39522"/>
                        <a:pt x="18585" y="36466"/>
                        <a:pt x="22542" y="34249"/>
                      </a:cubicBezTo>
                      <a:cubicBezTo>
                        <a:pt x="26500" y="32032"/>
                        <a:pt x="31270" y="30902"/>
                        <a:pt x="36854" y="30861"/>
                      </a:cubicBezTo>
                      <a:cubicBezTo>
                        <a:pt x="45640" y="31021"/>
                        <a:pt x="52682" y="34269"/>
                        <a:pt x="57979" y="40605"/>
                      </a:cubicBezTo>
                      <a:cubicBezTo>
                        <a:pt x="63276" y="46941"/>
                        <a:pt x="65994" y="55406"/>
                        <a:pt x="66133" y="65999"/>
                      </a:cubicBezTo>
                      <a:cubicBezTo>
                        <a:pt x="66034" y="74240"/>
                        <a:pt x="64487" y="81100"/>
                        <a:pt x="61491" y="86580"/>
                      </a:cubicBezTo>
                      <a:cubicBezTo>
                        <a:pt x="58495" y="92059"/>
                        <a:pt x="54641" y="96165"/>
                        <a:pt x="49929" y="98898"/>
                      </a:cubicBezTo>
                      <a:cubicBezTo>
                        <a:pt x="45218" y="101630"/>
                        <a:pt x="40240" y="102996"/>
                        <a:pt x="34996" y="102995"/>
                      </a:cubicBezTo>
                      <a:cubicBezTo>
                        <a:pt x="29978" y="103022"/>
                        <a:pt x="25505" y="102005"/>
                        <a:pt x="21578" y="99946"/>
                      </a:cubicBezTo>
                      <a:cubicBezTo>
                        <a:pt x="17650" y="97886"/>
                        <a:pt x="14357" y="94622"/>
                        <a:pt x="11699" y="90153"/>
                      </a:cubicBezTo>
                      <a:lnTo>
                        <a:pt x="11414" y="90153"/>
                      </a:lnTo>
                      <a:lnTo>
                        <a:pt x="10701" y="101423"/>
                      </a:lnTo>
                      <a:lnTo>
                        <a:pt x="0" y="101423"/>
                      </a:lnTo>
                      <a:cubicBezTo>
                        <a:pt x="148" y="99000"/>
                        <a:pt x="279" y="96203"/>
                        <a:pt x="392" y="93031"/>
                      </a:cubicBezTo>
                      <a:cubicBezTo>
                        <a:pt x="506" y="89860"/>
                        <a:pt x="565" y="86709"/>
                        <a:pt x="571" y="83579"/>
                      </a:cubicBezTo>
                      <a:lnTo>
                        <a:pt x="571" y="0"/>
                      </a:lnTo>
                      <a:close/>
                      <a:moveTo>
                        <a:pt x="32709" y="40701"/>
                      </a:moveTo>
                      <a:cubicBezTo>
                        <a:pt x="28388" y="40755"/>
                        <a:pt x="24487" y="42148"/>
                        <a:pt x="21006" y="44882"/>
                      </a:cubicBezTo>
                      <a:cubicBezTo>
                        <a:pt x="17525" y="47615"/>
                        <a:pt x="15089" y="51367"/>
                        <a:pt x="13698" y="56137"/>
                      </a:cubicBezTo>
                      <a:cubicBezTo>
                        <a:pt x="13481" y="56920"/>
                        <a:pt x="13308" y="57748"/>
                        <a:pt x="13180" y="58621"/>
                      </a:cubicBezTo>
                      <a:cubicBezTo>
                        <a:pt x="13052" y="59493"/>
                        <a:pt x="12986" y="60428"/>
                        <a:pt x="12983" y="61425"/>
                      </a:cubicBezTo>
                      <a:lnTo>
                        <a:pt x="12983" y="73717"/>
                      </a:lnTo>
                      <a:cubicBezTo>
                        <a:pt x="12980" y="74506"/>
                        <a:pt x="13022" y="75286"/>
                        <a:pt x="13108" y="76057"/>
                      </a:cubicBezTo>
                      <a:cubicBezTo>
                        <a:pt x="13195" y="76828"/>
                        <a:pt x="13344" y="77573"/>
                        <a:pt x="13555" y="78290"/>
                      </a:cubicBezTo>
                      <a:cubicBezTo>
                        <a:pt x="14770" y="82718"/>
                        <a:pt x="17057" y="86261"/>
                        <a:pt x="20416" y="88920"/>
                      </a:cubicBezTo>
                      <a:cubicBezTo>
                        <a:pt x="23775" y="91579"/>
                        <a:pt x="27777" y="92943"/>
                        <a:pt x="32423" y="93011"/>
                      </a:cubicBezTo>
                      <a:cubicBezTo>
                        <a:pt x="39114" y="92895"/>
                        <a:pt x="44278" y="90448"/>
                        <a:pt x="47914" y="85669"/>
                      </a:cubicBezTo>
                      <a:cubicBezTo>
                        <a:pt x="51550" y="80890"/>
                        <a:pt x="53390" y="74476"/>
                        <a:pt x="53435" y="66428"/>
                      </a:cubicBezTo>
                      <a:cubicBezTo>
                        <a:pt x="53420" y="59291"/>
                        <a:pt x="51663" y="53270"/>
                        <a:pt x="48164" y="48366"/>
                      </a:cubicBezTo>
                      <a:cubicBezTo>
                        <a:pt x="44665" y="43462"/>
                        <a:pt x="39513" y="40907"/>
                        <a:pt x="32709" y="407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Freeform: Shape 64">
                  <a:extLst>
                    <a:ext uri="{FF2B5EF4-FFF2-40B4-BE49-F238E27FC236}">
                      <a16:creationId xmlns:a16="http://schemas.microsoft.com/office/drawing/2014/main" id="{05DD4171-8EB6-4AAA-8CEA-7FF2EDDBAEDC}"/>
                    </a:ext>
                  </a:extLst>
                </p:cNvPr>
                <p:cNvSpPr/>
                <p:nvPr/>
              </p:nvSpPr>
              <p:spPr>
                <a:xfrm>
                  <a:off x="7565395" y="3145033"/>
                  <a:ext cx="58847" cy="101423"/>
                </a:xfrm>
                <a:custGeom>
                  <a:avLst/>
                  <a:gdLst/>
                  <a:ahLst/>
                  <a:cxnLst/>
                  <a:rect l="l" t="t" r="r" b="b"/>
                  <a:pathLst>
                    <a:path w="58847" h="101423">
                      <a:moveTo>
                        <a:pt x="0" y="0"/>
                      </a:moveTo>
                      <a:lnTo>
                        <a:pt x="12555" y="0"/>
                      </a:lnTo>
                      <a:lnTo>
                        <a:pt x="12555" y="43273"/>
                      </a:lnTo>
                      <a:lnTo>
                        <a:pt x="12841" y="43273"/>
                      </a:lnTo>
                      <a:cubicBezTo>
                        <a:pt x="13851" y="41471"/>
                        <a:pt x="15119" y="39794"/>
                        <a:pt x="16647" y="38242"/>
                      </a:cubicBezTo>
                      <a:cubicBezTo>
                        <a:pt x="18175" y="36691"/>
                        <a:pt x="19908" y="35371"/>
                        <a:pt x="21847" y="34284"/>
                      </a:cubicBezTo>
                      <a:cubicBezTo>
                        <a:pt x="23714" y="33205"/>
                        <a:pt x="25734" y="32367"/>
                        <a:pt x="27905" y="31770"/>
                      </a:cubicBezTo>
                      <a:cubicBezTo>
                        <a:pt x="30076" y="31173"/>
                        <a:pt x="32345" y="30870"/>
                        <a:pt x="34713" y="30861"/>
                      </a:cubicBezTo>
                      <a:cubicBezTo>
                        <a:pt x="37936" y="30785"/>
                        <a:pt x="41398" y="31571"/>
                        <a:pt x="45099" y="33218"/>
                      </a:cubicBezTo>
                      <a:cubicBezTo>
                        <a:pt x="48801" y="34865"/>
                        <a:pt x="51986" y="37830"/>
                        <a:pt x="54655" y="42112"/>
                      </a:cubicBezTo>
                      <a:cubicBezTo>
                        <a:pt x="57323" y="46394"/>
                        <a:pt x="58721" y="52448"/>
                        <a:pt x="58847" y="60275"/>
                      </a:cubicBezTo>
                      <a:lnTo>
                        <a:pt x="58847" y="101423"/>
                      </a:lnTo>
                      <a:lnTo>
                        <a:pt x="46292" y="101423"/>
                      </a:lnTo>
                      <a:lnTo>
                        <a:pt x="46292" y="61704"/>
                      </a:lnTo>
                      <a:cubicBezTo>
                        <a:pt x="46366" y="55977"/>
                        <a:pt x="45181" y="51179"/>
                        <a:pt x="42736" y="47309"/>
                      </a:cubicBezTo>
                      <a:cubicBezTo>
                        <a:pt x="40291" y="43440"/>
                        <a:pt x="36139" y="41428"/>
                        <a:pt x="30281" y="41273"/>
                      </a:cubicBezTo>
                      <a:cubicBezTo>
                        <a:pt x="26165" y="41371"/>
                        <a:pt x="22639" y="42603"/>
                        <a:pt x="19703" y="44970"/>
                      </a:cubicBezTo>
                      <a:cubicBezTo>
                        <a:pt x="16766" y="47336"/>
                        <a:pt x="14670" y="50247"/>
                        <a:pt x="13413" y="53703"/>
                      </a:cubicBezTo>
                      <a:cubicBezTo>
                        <a:pt x="13064" y="54623"/>
                        <a:pt x="12832" y="55569"/>
                        <a:pt x="12716" y="56543"/>
                      </a:cubicBezTo>
                      <a:cubicBezTo>
                        <a:pt x="12600" y="57516"/>
                        <a:pt x="12546" y="58570"/>
                        <a:pt x="12555" y="59704"/>
                      </a:cubicBezTo>
                      <a:lnTo>
                        <a:pt x="12555" y="101423"/>
                      </a:lnTo>
                      <a:lnTo>
                        <a:pt x="0" y="10142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6" name="Freeform: Shape 65">
                  <a:extLst>
                    <a:ext uri="{FF2B5EF4-FFF2-40B4-BE49-F238E27FC236}">
                      <a16:creationId xmlns:a16="http://schemas.microsoft.com/office/drawing/2014/main" id="{BBE2EF6D-1294-4249-86B4-B927F12317D2}"/>
                    </a:ext>
                  </a:extLst>
                </p:cNvPr>
                <p:cNvSpPr/>
                <p:nvPr/>
              </p:nvSpPr>
              <p:spPr>
                <a:xfrm>
                  <a:off x="7736274" y="3145033"/>
                  <a:ext cx="66133" cy="102995"/>
                </a:xfrm>
                <a:custGeom>
                  <a:avLst/>
                  <a:gdLst/>
                  <a:ahLst/>
                  <a:cxnLst/>
                  <a:rect l="l" t="t" r="r" b="b"/>
                  <a:pathLst>
                    <a:path w="66133" h="102995">
                      <a:moveTo>
                        <a:pt x="571" y="0"/>
                      </a:moveTo>
                      <a:lnTo>
                        <a:pt x="12983" y="0"/>
                      </a:lnTo>
                      <a:lnTo>
                        <a:pt x="12983" y="43417"/>
                      </a:lnTo>
                      <a:lnTo>
                        <a:pt x="13269" y="43417"/>
                      </a:lnTo>
                      <a:cubicBezTo>
                        <a:pt x="15494" y="39522"/>
                        <a:pt x="18585" y="36466"/>
                        <a:pt x="22542" y="34249"/>
                      </a:cubicBezTo>
                      <a:cubicBezTo>
                        <a:pt x="26500" y="32032"/>
                        <a:pt x="31271" y="30902"/>
                        <a:pt x="36854" y="30861"/>
                      </a:cubicBezTo>
                      <a:cubicBezTo>
                        <a:pt x="45640" y="31021"/>
                        <a:pt x="52682" y="34269"/>
                        <a:pt x="57979" y="40605"/>
                      </a:cubicBezTo>
                      <a:cubicBezTo>
                        <a:pt x="63276" y="46941"/>
                        <a:pt x="65994" y="55406"/>
                        <a:pt x="66133" y="65999"/>
                      </a:cubicBezTo>
                      <a:cubicBezTo>
                        <a:pt x="66034" y="74240"/>
                        <a:pt x="64487" y="81100"/>
                        <a:pt x="61491" y="86580"/>
                      </a:cubicBezTo>
                      <a:cubicBezTo>
                        <a:pt x="58495" y="92059"/>
                        <a:pt x="54641" y="96165"/>
                        <a:pt x="49929" y="98898"/>
                      </a:cubicBezTo>
                      <a:cubicBezTo>
                        <a:pt x="45218" y="101630"/>
                        <a:pt x="40240" y="102996"/>
                        <a:pt x="34996" y="102995"/>
                      </a:cubicBezTo>
                      <a:cubicBezTo>
                        <a:pt x="29978" y="103022"/>
                        <a:pt x="25505" y="102005"/>
                        <a:pt x="21578" y="99946"/>
                      </a:cubicBezTo>
                      <a:cubicBezTo>
                        <a:pt x="17650" y="97886"/>
                        <a:pt x="14357" y="94622"/>
                        <a:pt x="11699" y="90153"/>
                      </a:cubicBezTo>
                      <a:lnTo>
                        <a:pt x="11414" y="90153"/>
                      </a:lnTo>
                      <a:lnTo>
                        <a:pt x="10701" y="101423"/>
                      </a:lnTo>
                      <a:lnTo>
                        <a:pt x="0" y="101423"/>
                      </a:lnTo>
                      <a:cubicBezTo>
                        <a:pt x="148" y="99000"/>
                        <a:pt x="279" y="96203"/>
                        <a:pt x="392" y="93031"/>
                      </a:cubicBezTo>
                      <a:cubicBezTo>
                        <a:pt x="506" y="89860"/>
                        <a:pt x="565" y="86709"/>
                        <a:pt x="571" y="83579"/>
                      </a:cubicBezTo>
                      <a:lnTo>
                        <a:pt x="571" y="0"/>
                      </a:lnTo>
                      <a:close/>
                      <a:moveTo>
                        <a:pt x="32709" y="40701"/>
                      </a:moveTo>
                      <a:cubicBezTo>
                        <a:pt x="28388" y="40755"/>
                        <a:pt x="24487" y="42148"/>
                        <a:pt x="21006" y="44882"/>
                      </a:cubicBezTo>
                      <a:cubicBezTo>
                        <a:pt x="17525" y="47615"/>
                        <a:pt x="15089" y="51367"/>
                        <a:pt x="13698" y="56137"/>
                      </a:cubicBezTo>
                      <a:cubicBezTo>
                        <a:pt x="13481" y="56920"/>
                        <a:pt x="13308" y="57748"/>
                        <a:pt x="13180" y="58621"/>
                      </a:cubicBezTo>
                      <a:cubicBezTo>
                        <a:pt x="13052" y="59493"/>
                        <a:pt x="12986" y="60428"/>
                        <a:pt x="12983" y="61425"/>
                      </a:cubicBezTo>
                      <a:lnTo>
                        <a:pt x="12983" y="73717"/>
                      </a:lnTo>
                      <a:cubicBezTo>
                        <a:pt x="12980" y="74506"/>
                        <a:pt x="13022" y="75286"/>
                        <a:pt x="13108" y="76057"/>
                      </a:cubicBezTo>
                      <a:cubicBezTo>
                        <a:pt x="13195" y="76828"/>
                        <a:pt x="13344" y="77573"/>
                        <a:pt x="13555" y="78290"/>
                      </a:cubicBezTo>
                      <a:cubicBezTo>
                        <a:pt x="14770" y="82718"/>
                        <a:pt x="17057" y="86261"/>
                        <a:pt x="20416" y="88920"/>
                      </a:cubicBezTo>
                      <a:cubicBezTo>
                        <a:pt x="23775" y="91579"/>
                        <a:pt x="27777" y="92943"/>
                        <a:pt x="32423" y="93011"/>
                      </a:cubicBezTo>
                      <a:cubicBezTo>
                        <a:pt x="39114" y="92895"/>
                        <a:pt x="44278" y="90448"/>
                        <a:pt x="47914" y="85669"/>
                      </a:cubicBezTo>
                      <a:cubicBezTo>
                        <a:pt x="51550" y="80890"/>
                        <a:pt x="53390" y="74476"/>
                        <a:pt x="53435" y="66428"/>
                      </a:cubicBezTo>
                      <a:cubicBezTo>
                        <a:pt x="53420" y="59291"/>
                        <a:pt x="51663" y="53270"/>
                        <a:pt x="48164" y="48366"/>
                      </a:cubicBezTo>
                      <a:cubicBezTo>
                        <a:pt x="44665" y="43462"/>
                        <a:pt x="39513" y="40907"/>
                        <a:pt x="32709" y="407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68C76810-FB7E-4CB8-A427-5C9B66D53D27}"/>
                    </a:ext>
                  </a:extLst>
                </p:cNvPr>
                <p:cNvSpPr/>
                <p:nvPr/>
              </p:nvSpPr>
              <p:spPr>
                <a:xfrm>
                  <a:off x="7898770" y="3145033"/>
                  <a:ext cx="12555" cy="101423"/>
                </a:xfrm>
                <a:custGeom>
                  <a:avLst/>
                  <a:gdLst/>
                  <a:ahLst/>
                  <a:cxnLst/>
                  <a:rect l="l" t="t" r="r" b="b"/>
                  <a:pathLst>
                    <a:path w="12555" h="101423">
                      <a:moveTo>
                        <a:pt x="0" y="0"/>
                      </a:moveTo>
                      <a:lnTo>
                        <a:pt x="12555" y="0"/>
                      </a:lnTo>
                      <a:lnTo>
                        <a:pt x="12555" y="101423"/>
                      </a:lnTo>
                      <a:lnTo>
                        <a:pt x="0" y="10142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8" name="Freeform: Shape 67">
                  <a:extLst>
                    <a:ext uri="{FF2B5EF4-FFF2-40B4-BE49-F238E27FC236}">
                      <a16:creationId xmlns:a16="http://schemas.microsoft.com/office/drawing/2014/main" id="{2BCD8975-A708-49A4-86F7-6DCE4664EBF8}"/>
                    </a:ext>
                  </a:extLst>
                </p:cNvPr>
                <p:cNvSpPr/>
                <p:nvPr/>
              </p:nvSpPr>
              <p:spPr>
                <a:xfrm>
                  <a:off x="7935298" y="3150176"/>
                  <a:ext cx="15556" cy="15556"/>
                </a:xfrm>
                <a:custGeom>
                  <a:avLst/>
                  <a:gdLst/>
                  <a:ahLst/>
                  <a:cxnLst/>
                  <a:rect l="l" t="t" r="r" b="b"/>
                  <a:pathLst>
                    <a:path w="15556" h="15556">
                      <a:moveTo>
                        <a:pt x="7850" y="0"/>
                      </a:moveTo>
                      <a:cubicBezTo>
                        <a:pt x="10169" y="51"/>
                        <a:pt x="12024" y="806"/>
                        <a:pt x="13415" y="2266"/>
                      </a:cubicBezTo>
                      <a:cubicBezTo>
                        <a:pt x="14807" y="3726"/>
                        <a:pt x="15520" y="5587"/>
                        <a:pt x="15556" y="7849"/>
                      </a:cubicBezTo>
                      <a:cubicBezTo>
                        <a:pt x="15535" y="10044"/>
                        <a:pt x="14827" y="11863"/>
                        <a:pt x="13433" y="13308"/>
                      </a:cubicBezTo>
                      <a:cubicBezTo>
                        <a:pt x="12039" y="14753"/>
                        <a:pt x="10082" y="15502"/>
                        <a:pt x="7564" y="15556"/>
                      </a:cubicBezTo>
                      <a:cubicBezTo>
                        <a:pt x="5251" y="15502"/>
                        <a:pt x="3420" y="14753"/>
                        <a:pt x="2070" y="13308"/>
                      </a:cubicBezTo>
                      <a:cubicBezTo>
                        <a:pt x="720" y="11863"/>
                        <a:pt x="30" y="10044"/>
                        <a:pt x="0" y="7849"/>
                      </a:cubicBezTo>
                      <a:cubicBezTo>
                        <a:pt x="33" y="5649"/>
                        <a:pt x="753" y="3806"/>
                        <a:pt x="2159" y="2319"/>
                      </a:cubicBezTo>
                      <a:cubicBezTo>
                        <a:pt x="3565" y="833"/>
                        <a:pt x="5462" y="60"/>
                        <a:pt x="78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Shape 68">
                  <a:extLst>
                    <a:ext uri="{FF2B5EF4-FFF2-40B4-BE49-F238E27FC236}">
                      <a16:creationId xmlns:a16="http://schemas.microsoft.com/office/drawing/2014/main" id="{E102F1B9-2CF0-4FBE-8F1B-AF9418D7A255}"/>
                    </a:ext>
                  </a:extLst>
                </p:cNvPr>
                <p:cNvSpPr/>
                <p:nvPr/>
              </p:nvSpPr>
              <p:spPr>
                <a:xfrm>
                  <a:off x="8259148" y="3150176"/>
                  <a:ext cx="15556" cy="15556"/>
                </a:xfrm>
                <a:custGeom>
                  <a:avLst/>
                  <a:gdLst/>
                  <a:ahLst/>
                  <a:cxnLst/>
                  <a:rect l="l" t="t" r="r" b="b"/>
                  <a:pathLst>
                    <a:path w="15556" h="15556">
                      <a:moveTo>
                        <a:pt x="7850" y="0"/>
                      </a:moveTo>
                      <a:cubicBezTo>
                        <a:pt x="10168" y="51"/>
                        <a:pt x="12024" y="806"/>
                        <a:pt x="13415" y="2266"/>
                      </a:cubicBezTo>
                      <a:cubicBezTo>
                        <a:pt x="14807" y="3726"/>
                        <a:pt x="15520" y="5587"/>
                        <a:pt x="15556" y="7849"/>
                      </a:cubicBezTo>
                      <a:cubicBezTo>
                        <a:pt x="15535" y="10044"/>
                        <a:pt x="14827" y="11863"/>
                        <a:pt x="13433" y="13308"/>
                      </a:cubicBezTo>
                      <a:cubicBezTo>
                        <a:pt x="12039" y="14753"/>
                        <a:pt x="10082" y="15502"/>
                        <a:pt x="7564" y="15556"/>
                      </a:cubicBezTo>
                      <a:cubicBezTo>
                        <a:pt x="5251" y="15502"/>
                        <a:pt x="3419" y="14753"/>
                        <a:pt x="2070" y="13308"/>
                      </a:cubicBezTo>
                      <a:cubicBezTo>
                        <a:pt x="720" y="11863"/>
                        <a:pt x="30" y="10044"/>
                        <a:pt x="0" y="7849"/>
                      </a:cubicBezTo>
                      <a:cubicBezTo>
                        <a:pt x="33" y="5649"/>
                        <a:pt x="752" y="3806"/>
                        <a:pt x="2159" y="2319"/>
                      </a:cubicBezTo>
                      <a:cubicBezTo>
                        <a:pt x="3565" y="833"/>
                        <a:pt x="5462" y="60"/>
                        <a:pt x="78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Freeform: Shape 69">
                  <a:extLst>
                    <a:ext uri="{FF2B5EF4-FFF2-40B4-BE49-F238E27FC236}">
                      <a16:creationId xmlns:a16="http://schemas.microsoft.com/office/drawing/2014/main" id="{5DC22ED4-BC21-4F9B-BB39-0A82B46CB7CB}"/>
                    </a:ext>
                  </a:extLst>
                </p:cNvPr>
                <p:cNvSpPr/>
                <p:nvPr/>
              </p:nvSpPr>
              <p:spPr>
                <a:xfrm>
                  <a:off x="6917124" y="3175889"/>
                  <a:ext cx="99423" cy="70567"/>
                </a:xfrm>
                <a:custGeom>
                  <a:avLst/>
                  <a:gdLst/>
                  <a:ahLst/>
                  <a:cxnLst/>
                  <a:rect l="l" t="t" r="r" b="b"/>
                  <a:pathLst>
                    <a:path w="99423" h="70567">
                      <a:moveTo>
                        <a:pt x="33855" y="5"/>
                      </a:moveTo>
                      <a:cubicBezTo>
                        <a:pt x="38543" y="73"/>
                        <a:pt x="42567" y="1363"/>
                        <a:pt x="45928" y="3874"/>
                      </a:cubicBezTo>
                      <a:cubicBezTo>
                        <a:pt x="49289" y="6386"/>
                        <a:pt x="51739" y="9710"/>
                        <a:pt x="53278" y="13846"/>
                      </a:cubicBezTo>
                      <a:lnTo>
                        <a:pt x="53564" y="13846"/>
                      </a:lnTo>
                      <a:cubicBezTo>
                        <a:pt x="54649" y="11855"/>
                        <a:pt x="55868" y="10124"/>
                        <a:pt x="57223" y="8652"/>
                      </a:cubicBezTo>
                      <a:cubicBezTo>
                        <a:pt x="58577" y="7181"/>
                        <a:pt x="59976" y="5915"/>
                        <a:pt x="61421" y="4854"/>
                      </a:cubicBezTo>
                      <a:cubicBezTo>
                        <a:pt x="63455" y="3279"/>
                        <a:pt x="65677" y="2079"/>
                        <a:pt x="68086" y="1253"/>
                      </a:cubicBezTo>
                      <a:cubicBezTo>
                        <a:pt x="70496" y="427"/>
                        <a:pt x="73325" y="11"/>
                        <a:pt x="76575" y="5"/>
                      </a:cubicBezTo>
                      <a:cubicBezTo>
                        <a:pt x="79782" y="-69"/>
                        <a:pt x="83133" y="745"/>
                        <a:pt x="86628" y="2447"/>
                      </a:cubicBezTo>
                      <a:cubicBezTo>
                        <a:pt x="90123" y="4149"/>
                        <a:pt x="93102" y="7184"/>
                        <a:pt x="95564" y="11552"/>
                      </a:cubicBezTo>
                      <a:cubicBezTo>
                        <a:pt x="98026" y="15920"/>
                        <a:pt x="99313" y="22066"/>
                        <a:pt x="99423" y="29991"/>
                      </a:cubicBezTo>
                      <a:lnTo>
                        <a:pt x="99423" y="70567"/>
                      </a:lnTo>
                      <a:lnTo>
                        <a:pt x="87153" y="70567"/>
                      </a:lnTo>
                      <a:lnTo>
                        <a:pt x="87153" y="31562"/>
                      </a:lnTo>
                      <a:cubicBezTo>
                        <a:pt x="87153" y="24800"/>
                        <a:pt x="85902" y="19573"/>
                        <a:pt x="83401" y="15882"/>
                      </a:cubicBezTo>
                      <a:cubicBezTo>
                        <a:pt x="80899" y="12191"/>
                        <a:pt x="77146" y="10322"/>
                        <a:pt x="72143" y="10274"/>
                      </a:cubicBezTo>
                      <a:cubicBezTo>
                        <a:pt x="68471" y="10369"/>
                        <a:pt x="65343" y="11500"/>
                        <a:pt x="62761" y="13667"/>
                      </a:cubicBezTo>
                      <a:cubicBezTo>
                        <a:pt x="60179" y="15834"/>
                        <a:pt x="58303" y="18465"/>
                        <a:pt x="57132" y="21561"/>
                      </a:cubicBezTo>
                      <a:cubicBezTo>
                        <a:pt x="56840" y="22493"/>
                        <a:pt x="56602" y="23487"/>
                        <a:pt x="56417" y="24544"/>
                      </a:cubicBezTo>
                      <a:cubicBezTo>
                        <a:pt x="56233" y="25600"/>
                        <a:pt x="56138" y="26702"/>
                        <a:pt x="56132" y="27848"/>
                      </a:cubicBezTo>
                      <a:lnTo>
                        <a:pt x="56132" y="70567"/>
                      </a:lnTo>
                      <a:lnTo>
                        <a:pt x="43862" y="70567"/>
                      </a:lnTo>
                      <a:lnTo>
                        <a:pt x="43862" y="29133"/>
                      </a:lnTo>
                      <a:cubicBezTo>
                        <a:pt x="43859" y="23535"/>
                        <a:pt x="42650" y="19016"/>
                        <a:pt x="40235" y="15578"/>
                      </a:cubicBezTo>
                      <a:cubicBezTo>
                        <a:pt x="37819" y="12140"/>
                        <a:pt x="34216" y="10372"/>
                        <a:pt x="29424" y="10274"/>
                      </a:cubicBezTo>
                      <a:cubicBezTo>
                        <a:pt x="25522" y="10405"/>
                        <a:pt x="22210" y="11715"/>
                        <a:pt x="19488" y="14203"/>
                      </a:cubicBezTo>
                      <a:cubicBezTo>
                        <a:pt x="16766" y="16691"/>
                        <a:pt x="14884" y="19573"/>
                        <a:pt x="13841" y="22847"/>
                      </a:cubicBezTo>
                      <a:cubicBezTo>
                        <a:pt x="13487" y="23719"/>
                        <a:pt x="13231" y="24689"/>
                        <a:pt x="13073" y="25758"/>
                      </a:cubicBezTo>
                      <a:cubicBezTo>
                        <a:pt x="12915" y="26827"/>
                        <a:pt x="12837" y="27904"/>
                        <a:pt x="12840" y="28991"/>
                      </a:cubicBezTo>
                      <a:lnTo>
                        <a:pt x="12840" y="70567"/>
                      </a:lnTo>
                      <a:lnTo>
                        <a:pt x="571" y="70567"/>
                      </a:lnTo>
                      <a:lnTo>
                        <a:pt x="571" y="20145"/>
                      </a:lnTo>
                      <a:cubicBezTo>
                        <a:pt x="565" y="16536"/>
                        <a:pt x="506" y="13221"/>
                        <a:pt x="392" y="10200"/>
                      </a:cubicBezTo>
                      <a:cubicBezTo>
                        <a:pt x="279" y="7180"/>
                        <a:pt x="148" y="4258"/>
                        <a:pt x="0" y="1434"/>
                      </a:cubicBezTo>
                      <a:lnTo>
                        <a:pt x="10986" y="1434"/>
                      </a:lnTo>
                      <a:lnTo>
                        <a:pt x="11556" y="12703"/>
                      </a:lnTo>
                      <a:lnTo>
                        <a:pt x="11984" y="12703"/>
                      </a:lnTo>
                      <a:cubicBezTo>
                        <a:pt x="13860" y="9302"/>
                        <a:pt x="16540" y="6365"/>
                        <a:pt x="20024" y="3892"/>
                      </a:cubicBezTo>
                      <a:cubicBezTo>
                        <a:pt x="23509" y="1419"/>
                        <a:pt x="28119" y="124"/>
                        <a:pt x="33855" y="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Freeform: Shape 70">
                  <a:extLst>
                    <a:ext uri="{FF2B5EF4-FFF2-40B4-BE49-F238E27FC236}">
                      <a16:creationId xmlns:a16="http://schemas.microsoft.com/office/drawing/2014/main" id="{F2472E06-66CC-4182-A6A1-F45E0A380704}"/>
                    </a:ext>
                  </a:extLst>
                </p:cNvPr>
                <p:cNvSpPr/>
                <p:nvPr/>
              </p:nvSpPr>
              <p:spPr>
                <a:xfrm>
                  <a:off x="7036519" y="3175894"/>
                  <a:ext cx="60994" cy="72134"/>
                </a:xfrm>
                <a:custGeom>
                  <a:avLst/>
                  <a:gdLst/>
                  <a:ahLst/>
                  <a:cxnLst/>
                  <a:rect l="l" t="t" r="r" b="b"/>
                  <a:pathLst>
                    <a:path w="60994" h="72134">
                      <a:moveTo>
                        <a:pt x="32425" y="0"/>
                      </a:moveTo>
                      <a:cubicBezTo>
                        <a:pt x="39929" y="165"/>
                        <a:pt x="45763" y="2025"/>
                        <a:pt x="49927" y="5580"/>
                      </a:cubicBezTo>
                      <a:cubicBezTo>
                        <a:pt x="54091" y="9136"/>
                        <a:pt x="56993" y="13398"/>
                        <a:pt x="58632" y="18367"/>
                      </a:cubicBezTo>
                      <a:cubicBezTo>
                        <a:pt x="60272" y="23336"/>
                        <a:pt x="61058" y="28022"/>
                        <a:pt x="60990" y="32426"/>
                      </a:cubicBezTo>
                      <a:cubicBezTo>
                        <a:pt x="60990" y="33704"/>
                        <a:pt x="60955" y="34821"/>
                        <a:pt x="60883" y="35777"/>
                      </a:cubicBezTo>
                      <a:cubicBezTo>
                        <a:pt x="60812" y="36734"/>
                        <a:pt x="60705" y="37565"/>
                        <a:pt x="60562" y="38272"/>
                      </a:cubicBezTo>
                      <a:lnTo>
                        <a:pt x="11984" y="38272"/>
                      </a:lnTo>
                      <a:cubicBezTo>
                        <a:pt x="12303" y="46717"/>
                        <a:pt x="14703" y="52848"/>
                        <a:pt x="19185" y="56663"/>
                      </a:cubicBezTo>
                      <a:cubicBezTo>
                        <a:pt x="23667" y="60479"/>
                        <a:pt x="29176" y="62356"/>
                        <a:pt x="35713" y="62293"/>
                      </a:cubicBezTo>
                      <a:cubicBezTo>
                        <a:pt x="40165" y="62270"/>
                        <a:pt x="43911" y="61924"/>
                        <a:pt x="46949" y="61257"/>
                      </a:cubicBezTo>
                      <a:cubicBezTo>
                        <a:pt x="49988" y="60589"/>
                        <a:pt x="52624" y="59743"/>
                        <a:pt x="54856" y="58719"/>
                      </a:cubicBezTo>
                      <a:lnTo>
                        <a:pt x="57138" y="67713"/>
                      </a:lnTo>
                      <a:cubicBezTo>
                        <a:pt x="54927" y="68770"/>
                        <a:pt x="51893" y="69757"/>
                        <a:pt x="48037" y="70672"/>
                      </a:cubicBezTo>
                      <a:cubicBezTo>
                        <a:pt x="44181" y="71587"/>
                        <a:pt x="39501" y="72074"/>
                        <a:pt x="33998" y="72134"/>
                      </a:cubicBezTo>
                      <a:cubicBezTo>
                        <a:pt x="23263" y="71980"/>
                        <a:pt x="14934" y="68755"/>
                        <a:pt x="9012" y="62460"/>
                      </a:cubicBezTo>
                      <a:cubicBezTo>
                        <a:pt x="3090" y="56164"/>
                        <a:pt x="86" y="47722"/>
                        <a:pt x="0" y="37132"/>
                      </a:cubicBezTo>
                      <a:cubicBezTo>
                        <a:pt x="27" y="30108"/>
                        <a:pt x="1337" y="23809"/>
                        <a:pt x="3928" y="18236"/>
                      </a:cubicBezTo>
                      <a:cubicBezTo>
                        <a:pt x="6519" y="12663"/>
                        <a:pt x="10230" y="8248"/>
                        <a:pt x="15061" y="4992"/>
                      </a:cubicBezTo>
                      <a:cubicBezTo>
                        <a:pt x="19892" y="1736"/>
                        <a:pt x="25680" y="72"/>
                        <a:pt x="32425" y="0"/>
                      </a:cubicBezTo>
                      <a:close/>
                      <a:moveTo>
                        <a:pt x="31425" y="8983"/>
                      </a:moveTo>
                      <a:cubicBezTo>
                        <a:pt x="27155" y="9072"/>
                        <a:pt x="23655" y="10181"/>
                        <a:pt x="20926" y="12309"/>
                      </a:cubicBezTo>
                      <a:cubicBezTo>
                        <a:pt x="18197" y="14437"/>
                        <a:pt x="16127" y="17050"/>
                        <a:pt x="14716" y="20148"/>
                      </a:cubicBezTo>
                      <a:cubicBezTo>
                        <a:pt x="13305" y="23245"/>
                        <a:pt x="12442" y="26292"/>
                        <a:pt x="12127" y="29289"/>
                      </a:cubicBezTo>
                      <a:lnTo>
                        <a:pt x="48864" y="29289"/>
                      </a:lnTo>
                      <a:cubicBezTo>
                        <a:pt x="48955" y="26562"/>
                        <a:pt x="48518" y="23642"/>
                        <a:pt x="47551" y="20529"/>
                      </a:cubicBezTo>
                      <a:cubicBezTo>
                        <a:pt x="46584" y="17416"/>
                        <a:pt x="44822" y="14739"/>
                        <a:pt x="42267" y="12500"/>
                      </a:cubicBezTo>
                      <a:cubicBezTo>
                        <a:pt x="39712" y="10260"/>
                        <a:pt x="36098" y="9088"/>
                        <a:pt x="31425"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Freeform: Shape 71">
                  <a:extLst>
                    <a:ext uri="{FF2B5EF4-FFF2-40B4-BE49-F238E27FC236}">
                      <a16:creationId xmlns:a16="http://schemas.microsoft.com/office/drawing/2014/main" id="{D08A59E5-4BA8-4BD7-8ABA-B91BE76F5BE2}"/>
                    </a:ext>
                  </a:extLst>
                </p:cNvPr>
                <p:cNvSpPr/>
                <p:nvPr/>
              </p:nvSpPr>
              <p:spPr>
                <a:xfrm>
                  <a:off x="7117149" y="3175889"/>
                  <a:ext cx="99423" cy="70567"/>
                </a:xfrm>
                <a:custGeom>
                  <a:avLst/>
                  <a:gdLst/>
                  <a:ahLst/>
                  <a:cxnLst/>
                  <a:rect l="l" t="t" r="r" b="b"/>
                  <a:pathLst>
                    <a:path w="99423" h="70567">
                      <a:moveTo>
                        <a:pt x="33855" y="5"/>
                      </a:moveTo>
                      <a:cubicBezTo>
                        <a:pt x="38543" y="73"/>
                        <a:pt x="42567" y="1363"/>
                        <a:pt x="45928" y="3874"/>
                      </a:cubicBezTo>
                      <a:cubicBezTo>
                        <a:pt x="49289" y="6386"/>
                        <a:pt x="51739" y="9710"/>
                        <a:pt x="53278" y="13846"/>
                      </a:cubicBezTo>
                      <a:lnTo>
                        <a:pt x="53564" y="13846"/>
                      </a:lnTo>
                      <a:cubicBezTo>
                        <a:pt x="54649" y="11855"/>
                        <a:pt x="55868" y="10124"/>
                        <a:pt x="57223" y="8652"/>
                      </a:cubicBezTo>
                      <a:cubicBezTo>
                        <a:pt x="58577" y="7181"/>
                        <a:pt x="59977" y="5915"/>
                        <a:pt x="61421" y="4854"/>
                      </a:cubicBezTo>
                      <a:cubicBezTo>
                        <a:pt x="63455" y="3279"/>
                        <a:pt x="65677" y="2079"/>
                        <a:pt x="68086" y="1253"/>
                      </a:cubicBezTo>
                      <a:cubicBezTo>
                        <a:pt x="70496" y="427"/>
                        <a:pt x="73325" y="11"/>
                        <a:pt x="76575" y="5"/>
                      </a:cubicBezTo>
                      <a:cubicBezTo>
                        <a:pt x="79782" y="-69"/>
                        <a:pt x="83133" y="745"/>
                        <a:pt x="86628" y="2447"/>
                      </a:cubicBezTo>
                      <a:cubicBezTo>
                        <a:pt x="90123" y="4149"/>
                        <a:pt x="93102" y="7184"/>
                        <a:pt x="95564" y="11552"/>
                      </a:cubicBezTo>
                      <a:cubicBezTo>
                        <a:pt x="98027" y="15920"/>
                        <a:pt x="99313" y="22066"/>
                        <a:pt x="99423" y="29991"/>
                      </a:cubicBezTo>
                      <a:lnTo>
                        <a:pt x="99423" y="70567"/>
                      </a:lnTo>
                      <a:lnTo>
                        <a:pt x="87153" y="70567"/>
                      </a:lnTo>
                      <a:lnTo>
                        <a:pt x="87153" y="31562"/>
                      </a:lnTo>
                      <a:cubicBezTo>
                        <a:pt x="87153" y="24800"/>
                        <a:pt x="85902" y="19573"/>
                        <a:pt x="83401" y="15882"/>
                      </a:cubicBezTo>
                      <a:cubicBezTo>
                        <a:pt x="80899" y="12191"/>
                        <a:pt x="77146" y="10322"/>
                        <a:pt x="72143" y="10274"/>
                      </a:cubicBezTo>
                      <a:cubicBezTo>
                        <a:pt x="68471" y="10369"/>
                        <a:pt x="65343" y="11500"/>
                        <a:pt x="62761" y="13667"/>
                      </a:cubicBezTo>
                      <a:cubicBezTo>
                        <a:pt x="60179" y="15834"/>
                        <a:pt x="58303" y="18465"/>
                        <a:pt x="57132" y="21561"/>
                      </a:cubicBezTo>
                      <a:cubicBezTo>
                        <a:pt x="56840" y="22493"/>
                        <a:pt x="56602" y="23487"/>
                        <a:pt x="56417" y="24544"/>
                      </a:cubicBezTo>
                      <a:cubicBezTo>
                        <a:pt x="56233" y="25600"/>
                        <a:pt x="56138" y="26702"/>
                        <a:pt x="56132" y="27848"/>
                      </a:cubicBezTo>
                      <a:lnTo>
                        <a:pt x="56132" y="70567"/>
                      </a:lnTo>
                      <a:lnTo>
                        <a:pt x="43862" y="70567"/>
                      </a:lnTo>
                      <a:lnTo>
                        <a:pt x="43862" y="29133"/>
                      </a:lnTo>
                      <a:cubicBezTo>
                        <a:pt x="43859" y="23535"/>
                        <a:pt x="42650" y="19016"/>
                        <a:pt x="40235" y="15578"/>
                      </a:cubicBezTo>
                      <a:cubicBezTo>
                        <a:pt x="37819" y="12140"/>
                        <a:pt x="34216" y="10372"/>
                        <a:pt x="29424" y="10274"/>
                      </a:cubicBezTo>
                      <a:cubicBezTo>
                        <a:pt x="25522" y="10405"/>
                        <a:pt x="22210" y="11715"/>
                        <a:pt x="19488" y="14203"/>
                      </a:cubicBezTo>
                      <a:cubicBezTo>
                        <a:pt x="16766" y="16691"/>
                        <a:pt x="14884" y="19573"/>
                        <a:pt x="13841" y="22847"/>
                      </a:cubicBezTo>
                      <a:cubicBezTo>
                        <a:pt x="13487" y="23719"/>
                        <a:pt x="13231" y="24689"/>
                        <a:pt x="13073" y="25758"/>
                      </a:cubicBezTo>
                      <a:cubicBezTo>
                        <a:pt x="12915" y="26827"/>
                        <a:pt x="12837" y="27904"/>
                        <a:pt x="12840" y="28991"/>
                      </a:cubicBezTo>
                      <a:lnTo>
                        <a:pt x="12840" y="70567"/>
                      </a:lnTo>
                      <a:lnTo>
                        <a:pt x="571" y="70567"/>
                      </a:lnTo>
                      <a:lnTo>
                        <a:pt x="571" y="20145"/>
                      </a:lnTo>
                      <a:cubicBezTo>
                        <a:pt x="565" y="16536"/>
                        <a:pt x="506" y="13221"/>
                        <a:pt x="392" y="10200"/>
                      </a:cubicBezTo>
                      <a:cubicBezTo>
                        <a:pt x="279" y="7180"/>
                        <a:pt x="148" y="4258"/>
                        <a:pt x="0" y="1434"/>
                      </a:cubicBezTo>
                      <a:lnTo>
                        <a:pt x="10986" y="1434"/>
                      </a:lnTo>
                      <a:lnTo>
                        <a:pt x="11556" y="12703"/>
                      </a:lnTo>
                      <a:lnTo>
                        <a:pt x="11984" y="12703"/>
                      </a:lnTo>
                      <a:cubicBezTo>
                        <a:pt x="13860" y="9302"/>
                        <a:pt x="16540" y="6365"/>
                        <a:pt x="20024" y="3892"/>
                      </a:cubicBezTo>
                      <a:cubicBezTo>
                        <a:pt x="23509" y="1419"/>
                        <a:pt x="28119" y="124"/>
                        <a:pt x="33855" y="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557F3A3A-CFD0-457D-BBA6-FA5FB2E51EB2}"/>
                    </a:ext>
                  </a:extLst>
                </p:cNvPr>
                <p:cNvSpPr/>
                <p:nvPr/>
              </p:nvSpPr>
              <p:spPr>
                <a:xfrm>
                  <a:off x="7322269" y="3175894"/>
                  <a:ext cx="60994" cy="72134"/>
                </a:xfrm>
                <a:custGeom>
                  <a:avLst/>
                  <a:gdLst/>
                  <a:ahLst/>
                  <a:cxnLst/>
                  <a:rect l="l" t="t" r="r" b="b"/>
                  <a:pathLst>
                    <a:path w="60994" h="72134">
                      <a:moveTo>
                        <a:pt x="32425" y="0"/>
                      </a:moveTo>
                      <a:cubicBezTo>
                        <a:pt x="39929" y="165"/>
                        <a:pt x="45763" y="2025"/>
                        <a:pt x="49927" y="5580"/>
                      </a:cubicBezTo>
                      <a:cubicBezTo>
                        <a:pt x="54091" y="9136"/>
                        <a:pt x="56993" y="13398"/>
                        <a:pt x="58632" y="18367"/>
                      </a:cubicBezTo>
                      <a:cubicBezTo>
                        <a:pt x="60272" y="23336"/>
                        <a:pt x="61058" y="28022"/>
                        <a:pt x="60990" y="32426"/>
                      </a:cubicBezTo>
                      <a:cubicBezTo>
                        <a:pt x="60990" y="33704"/>
                        <a:pt x="60955" y="34821"/>
                        <a:pt x="60883" y="35777"/>
                      </a:cubicBezTo>
                      <a:cubicBezTo>
                        <a:pt x="60812" y="36734"/>
                        <a:pt x="60705" y="37565"/>
                        <a:pt x="60562" y="38272"/>
                      </a:cubicBezTo>
                      <a:lnTo>
                        <a:pt x="11984" y="38272"/>
                      </a:lnTo>
                      <a:cubicBezTo>
                        <a:pt x="12303" y="46717"/>
                        <a:pt x="14703" y="52848"/>
                        <a:pt x="19185" y="56663"/>
                      </a:cubicBezTo>
                      <a:cubicBezTo>
                        <a:pt x="23667" y="60479"/>
                        <a:pt x="29176" y="62356"/>
                        <a:pt x="35713" y="62293"/>
                      </a:cubicBezTo>
                      <a:cubicBezTo>
                        <a:pt x="40165" y="62270"/>
                        <a:pt x="43911" y="61924"/>
                        <a:pt x="46949" y="61257"/>
                      </a:cubicBezTo>
                      <a:cubicBezTo>
                        <a:pt x="49988" y="60589"/>
                        <a:pt x="52624" y="59743"/>
                        <a:pt x="54856" y="58719"/>
                      </a:cubicBezTo>
                      <a:lnTo>
                        <a:pt x="57138" y="67713"/>
                      </a:lnTo>
                      <a:cubicBezTo>
                        <a:pt x="54927" y="68770"/>
                        <a:pt x="51893" y="69757"/>
                        <a:pt x="48037" y="70672"/>
                      </a:cubicBezTo>
                      <a:cubicBezTo>
                        <a:pt x="44181" y="71587"/>
                        <a:pt x="39501" y="72074"/>
                        <a:pt x="33998" y="72134"/>
                      </a:cubicBezTo>
                      <a:cubicBezTo>
                        <a:pt x="23263" y="71980"/>
                        <a:pt x="14934" y="68755"/>
                        <a:pt x="9012" y="62460"/>
                      </a:cubicBezTo>
                      <a:cubicBezTo>
                        <a:pt x="3090" y="56164"/>
                        <a:pt x="86" y="47722"/>
                        <a:pt x="0" y="37132"/>
                      </a:cubicBezTo>
                      <a:cubicBezTo>
                        <a:pt x="27" y="30108"/>
                        <a:pt x="1337" y="23809"/>
                        <a:pt x="3928" y="18236"/>
                      </a:cubicBezTo>
                      <a:cubicBezTo>
                        <a:pt x="6519" y="12663"/>
                        <a:pt x="10230" y="8248"/>
                        <a:pt x="15061" y="4992"/>
                      </a:cubicBezTo>
                      <a:cubicBezTo>
                        <a:pt x="19892" y="1736"/>
                        <a:pt x="25680" y="72"/>
                        <a:pt x="32425" y="0"/>
                      </a:cubicBezTo>
                      <a:close/>
                      <a:moveTo>
                        <a:pt x="31425" y="8983"/>
                      </a:moveTo>
                      <a:cubicBezTo>
                        <a:pt x="27155" y="9072"/>
                        <a:pt x="23655" y="10181"/>
                        <a:pt x="20926" y="12309"/>
                      </a:cubicBezTo>
                      <a:cubicBezTo>
                        <a:pt x="18197" y="14437"/>
                        <a:pt x="16127" y="17050"/>
                        <a:pt x="14716" y="20148"/>
                      </a:cubicBezTo>
                      <a:cubicBezTo>
                        <a:pt x="13305" y="23245"/>
                        <a:pt x="12442" y="26292"/>
                        <a:pt x="12127" y="29289"/>
                      </a:cubicBezTo>
                      <a:lnTo>
                        <a:pt x="48864" y="29289"/>
                      </a:lnTo>
                      <a:cubicBezTo>
                        <a:pt x="48955" y="26562"/>
                        <a:pt x="48518" y="23642"/>
                        <a:pt x="47551" y="20529"/>
                      </a:cubicBezTo>
                      <a:cubicBezTo>
                        <a:pt x="46584" y="17416"/>
                        <a:pt x="44822" y="14739"/>
                        <a:pt x="42267" y="12500"/>
                      </a:cubicBezTo>
                      <a:cubicBezTo>
                        <a:pt x="39712" y="10260"/>
                        <a:pt x="36098" y="9088"/>
                        <a:pt x="31425"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Freeform: Shape 73">
                  <a:extLst>
                    <a:ext uri="{FF2B5EF4-FFF2-40B4-BE49-F238E27FC236}">
                      <a16:creationId xmlns:a16="http://schemas.microsoft.com/office/drawing/2014/main" id="{D5AD1FA9-35A8-4B08-9170-BACEB50F958F}"/>
                    </a:ext>
                  </a:extLst>
                </p:cNvPr>
                <p:cNvSpPr/>
                <p:nvPr/>
              </p:nvSpPr>
              <p:spPr>
                <a:xfrm>
                  <a:off x="7393374" y="3175894"/>
                  <a:ext cx="34700" cy="70562"/>
                </a:xfrm>
                <a:custGeom>
                  <a:avLst/>
                  <a:gdLst/>
                  <a:ahLst/>
                  <a:cxnLst/>
                  <a:rect l="l" t="t" r="r" b="b"/>
                  <a:pathLst>
                    <a:path w="34700" h="70562">
                      <a:moveTo>
                        <a:pt x="31271" y="0"/>
                      </a:moveTo>
                      <a:cubicBezTo>
                        <a:pt x="31905" y="3"/>
                        <a:pt x="32495" y="33"/>
                        <a:pt x="33039" y="89"/>
                      </a:cubicBezTo>
                      <a:cubicBezTo>
                        <a:pt x="33584" y="145"/>
                        <a:pt x="34138" y="211"/>
                        <a:pt x="34700" y="285"/>
                      </a:cubicBezTo>
                      <a:lnTo>
                        <a:pt x="34700" y="12126"/>
                      </a:lnTo>
                      <a:cubicBezTo>
                        <a:pt x="34066" y="11989"/>
                        <a:pt x="33405" y="11906"/>
                        <a:pt x="32718" y="11876"/>
                      </a:cubicBezTo>
                      <a:cubicBezTo>
                        <a:pt x="32030" y="11847"/>
                        <a:pt x="31262" y="11835"/>
                        <a:pt x="30414" y="11841"/>
                      </a:cubicBezTo>
                      <a:cubicBezTo>
                        <a:pt x="25943" y="11918"/>
                        <a:pt x="22240" y="13406"/>
                        <a:pt x="19306" y="16305"/>
                      </a:cubicBezTo>
                      <a:cubicBezTo>
                        <a:pt x="16371" y="19205"/>
                        <a:pt x="14454" y="23050"/>
                        <a:pt x="13555" y="27843"/>
                      </a:cubicBezTo>
                      <a:cubicBezTo>
                        <a:pt x="13412" y="28712"/>
                        <a:pt x="13305" y="29652"/>
                        <a:pt x="13233" y="30664"/>
                      </a:cubicBezTo>
                      <a:cubicBezTo>
                        <a:pt x="13162" y="31676"/>
                        <a:pt x="13126" y="32688"/>
                        <a:pt x="13126" y="33700"/>
                      </a:cubicBezTo>
                      <a:lnTo>
                        <a:pt x="13126" y="70562"/>
                      </a:lnTo>
                      <a:lnTo>
                        <a:pt x="571" y="70562"/>
                      </a:lnTo>
                      <a:lnTo>
                        <a:pt x="571" y="22997"/>
                      </a:lnTo>
                      <a:cubicBezTo>
                        <a:pt x="574" y="18938"/>
                        <a:pt x="532" y="15129"/>
                        <a:pt x="446" y="11570"/>
                      </a:cubicBezTo>
                      <a:cubicBezTo>
                        <a:pt x="360" y="8011"/>
                        <a:pt x="211" y="4631"/>
                        <a:pt x="0" y="1429"/>
                      </a:cubicBezTo>
                      <a:lnTo>
                        <a:pt x="10986" y="1429"/>
                      </a:lnTo>
                      <a:lnTo>
                        <a:pt x="11557" y="15127"/>
                      </a:lnTo>
                      <a:lnTo>
                        <a:pt x="11985" y="15127"/>
                      </a:lnTo>
                      <a:cubicBezTo>
                        <a:pt x="13636" y="10437"/>
                        <a:pt x="16189" y="6756"/>
                        <a:pt x="19645" y="4084"/>
                      </a:cubicBezTo>
                      <a:cubicBezTo>
                        <a:pt x="23101" y="1412"/>
                        <a:pt x="26976" y="50"/>
                        <a:pt x="312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Shape 74">
                  <a:extLst>
                    <a:ext uri="{FF2B5EF4-FFF2-40B4-BE49-F238E27FC236}">
                      <a16:creationId xmlns:a16="http://schemas.microsoft.com/office/drawing/2014/main" id="{EFE5001A-F376-418B-9389-CDA381399DD0}"/>
                    </a:ext>
                  </a:extLst>
                </p:cNvPr>
                <p:cNvSpPr/>
                <p:nvPr/>
              </p:nvSpPr>
              <p:spPr>
                <a:xfrm>
                  <a:off x="7636594" y="3175894"/>
                  <a:ext cx="67562" cy="72134"/>
                </a:xfrm>
                <a:custGeom>
                  <a:avLst/>
                  <a:gdLst/>
                  <a:ahLst/>
                  <a:cxnLst/>
                  <a:rect l="l" t="t" r="r" b="b"/>
                  <a:pathLst>
                    <a:path w="67562" h="72134">
                      <a:moveTo>
                        <a:pt x="34282" y="0"/>
                      </a:moveTo>
                      <a:cubicBezTo>
                        <a:pt x="44361" y="163"/>
                        <a:pt x="52391" y="3440"/>
                        <a:pt x="58373" y="9833"/>
                      </a:cubicBezTo>
                      <a:cubicBezTo>
                        <a:pt x="64354" y="16226"/>
                        <a:pt x="67418" y="24756"/>
                        <a:pt x="67562" y="35424"/>
                      </a:cubicBezTo>
                      <a:cubicBezTo>
                        <a:pt x="67444" y="43931"/>
                        <a:pt x="65698" y="50893"/>
                        <a:pt x="62322" y="56311"/>
                      </a:cubicBezTo>
                      <a:cubicBezTo>
                        <a:pt x="58947" y="61729"/>
                        <a:pt x="54650" y="65726"/>
                        <a:pt x="49432" y="68302"/>
                      </a:cubicBezTo>
                      <a:cubicBezTo>
                        <a:pt x="44214" y="70877"/>
                        <a:pt x="38783" y="72154"/>
                        <a:pt x="33138" y="72134"/>
                      </a:cubicBezTo>
                      <a:cubicBezTo>
                        <a:pt x="23628" y="72019"/>
                        <a:pt x="15782" y="68824"/>
                        <a:pt x="9601" y="62551"/>
                      </a:cubicBezTo>
                      <a:cubicBezTo>
                        <a:pt x="3420" y="56277"/>
                        <a:pt x="220" y="47616"/>
                        <a:pt x="0" y="36567"/>
                      </a:cubicBezTo>
                      <a:cubicBezTo>
                        <a:pt x="72" y="28872"/>
                        <a:pt x="1626" y="22302"/>
                        <a:pt x="4664" y="16860"/>
                      </a:cubicBezTo>
                      <a:cubicBezTo>
                        <a:pt x="7701" y="11417"/>
                        <a:pt x="11795" y="7253"/>
                        <a:pt x="16945" y="4367"/>
                      </a:cubicBezTo>
                      <a:cubicBezTo>
                        <a:pt x="22095" y="1481"/>
                        <a:pt x="27874" y="25"/>
                        <a:pt x="34282" y="0"/>
                      </a:cubicBezTo>
                      <a:close/>
                      <a:moveTo>
                        <a:pt x="33996" y="9412"/>
                      </a:moveTo>
                      <a:cubicBezTo>
                        <a:pt x="29100" y="9501"/>
                        <a:pt x="25091" y="10847"/>
                        <a:pt x="21968" y="13451"/>
                      </a:cubicBezTo>
                      <a:cubicBezTo>
                        <a:pt x="18845" y="16054"/>
                        <a:pt x="16541" y="19380"/>
                        <a:pt x="15054" y="23429"/>
                      </a:cubicBezTo>
                      <a:cubicBezTo>
                        <a:pt x="13567" y="27477"/>
                        <a:pt x="12830" y="31714"/>
                        <a:pt x="12841" y="36138"/>
                      </a:cubicBezTo>
                      <a:cubicBezTo>
                        <a:pt x="12943" y="43874"/>
                        <a:pt x="14884" y="50198"/>
                        <a:pt x="18666" y="55111"/>
                      </a:cubicBezTo>
                      <a:cubicBezTo>
                        <a:pt x="22448" y="60024"/>
                        <a:pt x="27462" y="62561"/>
                        <a:pt x="33710" y="62722"/>
                      </a:cubicBezTo>
                      <a:cubicBezTo>
                        <a:pt x="39838" y="62576"/>
                        <a:pt x="44841" y="60045"/>
                        <a:pt x="48718" y="55129"/>
                      </a:cubicBezTo>
                      <a:cubicBezTo>
                        <a:pt x="52595" y="50213"/>
                        <a:pt x="54597" y="43788"/>
                        <a:pt x="54722" y="35852"/>
                      </a:cubicBezTo>
                      <a:cubicBezTo>
                        <a:pt x="54741" y="31836"/>
                        <a:pt x="54051" y="27815"/>
                        <a:pt x="52652" y="23789"/>
                      </a:cubicBezTo>
                      <a:cubicBezTo>
                        <a:pt x="51252" y="19762"/>
                        <a:pt x="49027" y="16387"/>
                        <a:pt x="45976" y="13662"/>
                      </a:cubicBezTo>
                      <a:cubicBezTo>
                        <a:pt x="42925" y="10938"/>
                        <a:pt x="38932" y="9521"/>
                        <a:pt x="33996" y="94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BEE20EBF-C1B5-4A82-AD4F-AAB636A6F306}"/>
                    </a:ext>
                  </a:extLst>
                </p:cNvPr>
                <p:cNvSpPr/>
                <p:nvPr/>
              </p:nvSpPr>
              <p:spPr>
                <a:xfrm>
                  <a:off x="7817569" y="3175894"/>
                  <a:ext cx="60994" cy="72134"/>
                </a:xfrm>
                <a:custGeom>
                  <a:avLst/>
                  <a:gdLst/>
                  <a:ahLst/>
                  <a:cxnLst/>
                  <a:rect l="l" t="t" r="r" b="b"/>
                  <a:pathLst>
                    <a:path w="60994" h="72134">
                      <a:moveTo>
                        <a:pt x="32425" y="0"/>
                      </a:moveTo>
                      <a:cubicBezTo>
                        <a:pt x="39929" y="165"/>
                        <a:pt x="45763" y="2025"/>
                        <a:pt x="49927" y="5580"/>
                      </a:cubicBezTo>
                      <a:cubicBezTo>
                        <a:pt x="54091" y="9136"/>
                        <a:pt x="56992" y="13398"/>
                        <a:pt x="58632" y="18367"/>
                      </a:cubicBezTo>
                      <a:cubicBezTo>
                        <a:pt x="60272" y="23336"/>
                        <a:pt x="61058" y="28022"/>
                        <a:pt x="60990" y="32426"/>
                      </a:cubicBezTo>
                      <a:cubicBezTo>
                        <a:pt x="60990" y="33704"/>
                        <a:pt x="60955" y="34821"/>
                        <a:pt x="60883" y="35777"/>
                      </a:cubicBezTo>
                      <a:cubicBezTo>
                        <a:pt x="60812" y="36734"/>
                        <a:pt x="60705" y="37565"/>
                        <a:pt x="60562" y="38272"/>
                      </a:cubicBezTo>
                      <a:lnTo>
                        <a:pt x="11984" y="38272"/>
                      </a:lnTo>
                      <a:cubicBezTo>
                        <a:pt x="12303" y="46717"/>
                        <a:pt x="14703" y="52848"/>
                        <a:pt x="19185" y="56663"/>
                      </a:cubicBezTo>
                      <a:cubicBezTo>
                        <a:pt x="23667" y="60479"/>
                        <a:pt x="29176" y="62356"/>
                        <a:pt x="35713" y="62293"/>
                      </a:cubicBezTo>
                      <a:cubicBezTo>
                        <a:pt x="40165" y="62270"/>
                        <a:pt x="43911" y="61924"/>
                        <a:pt x="46949" y="61257"/>
                      </a:cubicBezTo>
                      <a:cubicBezTo>
                        <a:pt x="49988" y="60589"/>
                        <a:pt x="52623" y="59743"/>
                        <a:pt x="54856" y="58719"/>
                      </a:cubicBezTo>
                      <a:lnTo>
                        <a:pt x="57138" y="67713"/>
                      </a:lnTo>
                      <a:cubicBezTo>
                        <a:pt x="54927" y="68770"/>
                        <a:pt x="51893" y="69757"/>
                        <a:pt x="48037" y="70672"/>
                      </a:cubicBezTo>
                      <a:cubicBezTo>
                        <a:pt x="44181" y="71587"/>
                        <a:pt x="39501" y="72074"/>
                        <a:pt x="33998" y="72134"/>
                      </a:cubicBezTo>
                      <a:cubicBezTo>
                        <a:pt x="23263" y="71980"/>
                        <a:pt x="14934" y="68755"/>
                        <a:pt x="9012" y="62460"/>
                      </a:cubicBezTo>
                      <a:cubicBezTo>
                        <a:pt x="3090" y="56164"/>
                        <a:pt x="86" y="47722"/>
                        <a:pt x="0" y="37132"/>
                      </a:cubicBezTo>
                      <a:cubicBezTo>
                        <a:pt x="28" y="30108"/>
                        <a:pt x="1337" y="23809"/>
                        <a:pt x="3928" y="18236"/>
                      </a:cubicBezTo>
                      <a:cubicBezTo>
                        <a:pt x="6519" y="12663"/>
                        <a:pt x="10230" y="8248"/>
                        <a:pt x="15061" y="4992"/>
                      </a:cubicBezTo>
                      <a:cubicBezTo>
                        <a:pt x="19892" y="1736"/>
                        <a:pt x="25680" y="72"/>
                        <a:pt x="32425" y="0"/>
                      </a:cubicBezTo>
                      <a:close/>
                      <a:moveTo>
                        <a:pt x="31425" y="8983"/>
                      </a:moveTo>
                      <a:cubicBezTo>
                        <a:pt x="27155" y="9072"/>
                        <a:pt x="23655" y="10181"/>
                        <a:pt x="20926" y="12309"/>
                      </a:cubicBezTo>
                      <a:cubicBezTo>
                        <a:pt x="18197" y="14437"/>
                        <a:pt x="16127" y="17050"/>
                        <a:pt x="14716" y="20148"/>
                      </a:cubicBezTo>
                      <a:cubicBezTo>
                        <a:pt x="13305" y="23245"/>
                        <a:pt x="12442" y="26292"/>
                        <a:pt x="12127" y="29289"/>
                      </a:cubicBezTo>
                      <a:lnTo>
                        <a:pt x="48864" y="29289"/>
                      </a:lnTo>
                      <a:cubicBezTo>
                        <a:pt x="48955" y="26562"/>
                        <a:pt x="48518" y="23642"/>
                        <a:pt x="47551" y="20529"/>
                      </a:cubicBezTo>
                      <a:cubicBezTo>
                        <a:pt x="46584" y="17416"/>
                        <a:pt x="44822" y="14739"/>
                        <a:pt x="42267" y="12500"/>
                      </a:cubicBezTo>
                      <a:cubicBezTo>
                        <a:pt x="39712" y="10260"/>
                        <a:pt x="36098" y="9088"/>
                        <a:pt x="31425"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0D24EAED-065D-48FC-86DC-163B1023636C}"/>
                    </a:ext>
                  </a:extLst>
                </p:cNvPr>
                <p:cNvSpPr/>
                <p:nvPr/>
              </p:nvSpPr>
              <p:spPr>
                <a:xfrm>
                  <a:off x="7969969" y="3175894"/>
                  <a:ext cx="60994" cy="72134"/>
                </a:xfrm>
                <a:custGeom>
                  <a:avLst/>
                  <a:gdLst/>
                  <a:ahLst/>
                  <a:cxnLst/>
                  <a:rect l="l" t="t" r="r" b="b"/>
                  <a:pathLst>
                    <a:path w="60994" h="72134">
                      <a:moveTo>
                        <a:pt x="32425" y="0"/>
                      </a:moveTo>
                      <a:cubicBezTo>
                        <a:pt x="39929" y="165"/>
                        <a:pt x="45763" y="2025"/>
                        <a:pt x="49927" y="5580"/>
                      </a:cubicBezTo>
                      <a:cubicBezTo>
                        <a:pt x="54091" y="9136"/>
                        <a:pt x="56992" y="13398"/>
                        <a:pt x="58632" y="18367"/>
                      </a:cubicBezTo>
                      <a:cubicBezTo>
                        <a:pt x="60272" y="23336"/>
                        <a:pt x="61058" y="28022"/>
                        <a:pt x="60990" y="32426"/>
                      </a:cubicBezTo>
                      <a:cubicBezTo>
                        <a:pt x="60990" y="33704"/>
                        <a:pt x="60954" y="34821"/>
                        <a:pt x="60883" y="35777"/>
                      </a:cubicBezTo>
                      <a:cubicBezTo>
                        <a:pt x="60812" y="36734"/>
                        <a:pt x="60705" y="37565"/>
                        <a:pt x="60562" y="38272"/>
                      </a:cubicBezTo>
                      <a:lnTo>
                        <a:pt x="11984" y="38272"/>
                      </a:lnTo>
                      <a:cubicBezTo>
                        <a:pt x="12303" y="46717"/>
                        <a:pt x="14703" y="52848"/>
                        <a:pt x="19185" y="56663"/>
                      </a:cubicBezTo>
                      <a:cubicBezTo>
                        <a:pt x="23667" y="60479"/>
                        <a:pt x="29176" y="62356"/>
                        <a:pt x="35713" y="62293"/>
                      </a:cubicBezTo>
                      <a:cubicBezTo>
                        <a:pt x="40165" y="62270"/>
                        <a:pt x="43910" y="61924"/>
                        <a:pt x="46949" y="61257"/>
                      </a:cubicBezTo>
                      <a:cubicBezTo>
                        <a:pt x="49988" y="60589"/>
                        <a:pt x="52623" y="59743"/>
                        <a:pt x="54856" y="58719"/>
                      </a:cubicBezTo>
                      <a:lnTo>
                        <a:pt x="57138" y="67713"/>
                      </a:lnTo>
                      <a:cubicBezTo>
                        <a:pt x="54927" y="68770"/>
                        <a:pt x="51893" y="69757"/>
                        <a:pt x="48037" y="70672"/>
                      </a:cubicBezTo>
                      <a:cubicBezTo>
                        <a:pt x="44180" y="71587"/>
                        <a:pt x="39501" y="72074"/>
                        <a:pt x="33998" y="72134"/>
                      </a:cubicBezTo>
                      <a:cubicBezTo>
                        <a:pt x="23263" y="71980"/>
                        <a:pt x="14934" y="68755"/>
                        <a:pt x="9012" y="62460"/>
                      </a:cubicBezTo>
                      <a:cubicBezTo>
                        <a:pt x="3090" y="56164"/>
                        <a:pt x="86" y="47722"/>
                        <a:pt x="0" y="37132"/>
                      </a:cubicBezTo>
                      <a:cubicBezTo>
                        <a:pt x="27" y="30108"/>
                        <a:pt x="1337" y="23809"/>
                        <a:pt x="3928" y="18236"/>
                      </a:cubicBezTo>
                      <a:cubicBezTo>
                        <a:pt x="6519" y="12663"/>
                        <a:pt x="10230" y="8248"/>
                        <a:pt x="15061" y="4992"/>
                      </a:cubicBezTo>
                      <a:cubicBezTo>
                        <a:pt x="19892" y="1736"/>
                        <a:pt x="25680" y="72"/>
                        <a:pt x="32425" y="0"/>
                      </a:cubicBezTo>
                      <a:close/>
                      <a:moveTo>
                        <a:pt x="31424" y="8983"/>
                      </a:moveTo>
                      <a:cubicBezTo>
                        <a:pt x="27155" y="9072"/>
                        <a:pt x="23655" y="10181"/>
                        <a:pt x="20926" y="12309"/>
                      </a:cubicBezTo>
                      <a:cubicBezTo>
                        <a:pt x="18197" y="14437"/>
                        <a:pt x="16127" y="17050"/>
                        <a:pt x="14716" y="20148"/>
                      </a:cubicBezTo>
                      <a:cubicBezTo>
                        <a:pt x="13305" y="23245"/>
                        <a:pt x="12442" y="26292"/>
                        <a:pt x="12127" y="29289"/>
                      </a:cubicBezTo>
                      <a:lnTo>
                        <a:pt x="48864" y="29289"/>
                      </a:lnTo>
                      <a:cubicBezTo>
                        <a:pt x="48955" y="26562"/>
                        <a:pt x="48518" y="23642"/>
                        <a:pt x="47550" y="20529"/>
                      </a:cubicBezTo>
                      <a:cubicBezTo>
                        <a:pt x="46584" y="17416"/>
                        <a:pt x="44822" y="14739"/>
                        <a:pt x="42267" y="12500"/>
                      </a:cubicBezTo>
                      <a:cubicBezTo>
                        <a:pt x="39712" y="10260"/>
                        <a:pt x="36098" y="9088"/>
                        <a:pt x="31424"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AE2893FF-08F3-4981-91D3-D0F578654315}"/>
                    </a:ext>
                  </a:extLst>
                </p:cNvPr>
                <p:cNvSpPr/>
                <p:nvPr/>
              </p:nvSpPr>
              <p:spPr>
                <a:xfrm>
                  <a:off x="8103319" y="3175894"/>
                  <a:ext cx="60994" cy="72134"/>
                </a:xfrm>
                <a:custGeom>
                  <a:avLst/>
                  <a:gdLst/>
                  <a:ahLst/>
                  <a:cxnLst/>
                  <a:rect l="l" t="t" r="r" b="b"/>
                  <a:pathLst>
                    <a:path w="60994" h="72134">
                      <a:moveTo>
                        <a:pt x="32425" y="0"/>
                      </a:moveTo>
                      <a:cubicBezTo>
                        <a:pt x="39929" y="165"/>
                        <a:pt x="45763" y="2025"/>
                        <a:pt x="49927" y="5580"/>
                      </a:cubicBezTo>
                      <a:cubicBezTo>
                        <a:pt x="54091" y="9136"/>
                        <a:pt x="56992" y="13398"/>
                        <a:pt x="58632" y="18367"/>
                      </a:cubicBezTo>
                      <a:cubicBezTo>
                        <a:pt x="60272" y="23336"/>
                        <a:pt x="61058" y="28022"/>
                        <a:pt x="60990" y="32426"/>
                      </a:cubicBezTo>
                      <a:cubicBezTo>
                        <a:pt x="60990" y="33704"/>
                        <a:pt x="60954" y="34821"/>
                        <a:pt x="60883" y="35777"/>
                      </a:cubicBezTo>
                      <a:cubicBezTo>
                        <a:pt x="60812" y="36734"/>
                        <a:pt x="60705" y="37565"/>
                        <a:pt x="60562" y="38272"/>
                      </a:cubicBezTo>
                      <a:lnTo>
                        <a:pt x="11984" y="38272"/>
                      </a:lnTo>
                      <a:cubicBezTo>
                        <a:pt x="12303" y="46717"/>
                        <a:pt x="14703" y="52848"/>
                        <a:pt x="19185" y="56663"/>
                      </a:cubicBezTo>
                      <a:cubicBezTo>
                        <a:pt x="23667" y="60479"/>
                        <a:pt x="29176" y="62356"/>
                        <a:pt x="35713" y="62293"/>
                      </a:cubicBezTo>
                      <a:cubicBezTo>
                        <a:pt x="40165" y="62270"/>
                        <a:pt x="43910" y="61924"/>
                        <a:pt x="46949" y="61257"/>
                      </a:cubicBezTo>
                      <a:cubicBezTo>
                        <a:pt x="49988" y="60589"/>
                        <a:pt x="52623" y="59743"/>
                        <a:pt x="54856" y="58719"/>
                      </a:cubicBezTo>
                      <a:lnTo>
                        <a:pt x="57138" y="67713"/>
                      </a:lnTo>
                      <a:cubicBezTo>
                        <a:pt x="54927" y="68770"/>
                        <a:pt x="51893" y="69757"/>
                        <a:pt x="48037" y="70672"/>
                      </a:cubicBezTo>
                      <a:cubicBezTo>
                        <a:pt x="44180" y="71587"/>
                        <a:pt x="39501" y="72074"/>
                        <a:pt x="33997" y="72134"/>
                      </a:cubicBezTo>
                      <a:cubicBezTo>
                        <a:pt x="23263" y="71980"/>
                        <a:pt x="14934" y="68755"/>
                        <a:pt x="9012" y="62460"/>
                      </a:cubicBezTo>
                      <a:cubicBezTo>
                        <a:pt x="3090" y="56164"/>
                        <a:pt x="86" y="47722"/>
                        <a:pt x="0" y="37132"/>
                      </a:cubicBezTo>
                      <a:cubicBezTo>
                        <a:pt x="27" y="30108"/>
                        <a:pt x="1337" y="23809"/>
                        <a:pt x="3928" y="18236"/>
                      </a:cubicBezTo>
                      <a:cubicBezTo>
                        <a:pt x="6519" y="12663"/>
                        <a:pt x="10230" y="8248"/>
                        <a:pt x="15061" y="4992"/>
                      </a:cubicBezTo>
                      <a:cubicBezTo>
                        <a:pt x="19892" y="1736"/>
                        <a:pt x="25680" y="72"/>
                        <a:pt x="32425" y="0"/>
                      </a:cubicBezTo>
                      <a:close/>
                      <a:moveTo>
                        <a:pt x="31424" y="8983"/>
                      </a:moveTo>
                      <a:cubicBezTo>
                        <a:pt x="27155" y="9072"/>
                        <a:pt x="23655" y="10181"/>
                        <a:pt x="20926" y="12309"/>
                      </a:cubicBezTo>
                      <a:cubicBezTo>
                        <a:pt x="18197" y="14437"/>
                        <a:pt x="16127" y="17050"/>
                        <a:pt x="14716" y="20148"/>
                      </a:cubicBezTo>
                      <a:cubicBezTo>
                        <a:pt x="13305" y="23245"/>
                        <a:pt x="12442" y="26292"/>
                        <a:pt x="12127" y="29289"/>
                      </a:cubicBezTo>
                      <a:lnTo>
                        <a:pt x="48863" y="29289"/>
                      </a:lnTo>
                      <a:cubicBezTo>
                        <a:pt x="48955" y="26562"/>
                        <a:pt x="48518" y="23642"/>
                        <a:pt x="47550" y="20529"/>
                      </a:cubicBezTo>
                      <a:cubicBezTo>
                        <a:pt x="46583" y="17416"/>
                        <a:pt x="44822" y="14739"/>
                        <a:pt x="42267" y="12500"/>
                      </a:cubicBezTo>
                      <a:cubicBezTo>
                        <a:pt x="39712" y="10260"/>
                        <a:pt x="36098" y="9088"/>
                        <a:pt x="31424"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0D54A964-F171-46F4-95EF-3C0C58AF6C1A}"/>
                    </a:ext>
                  </a:extLst>
                </p:cNvPr>
                <p:cNvSpPr/>
                <p:nvPr/>
              </p:nvSpPr>
              <p:spPr>
                <a:xfrm>
                  <a:off x="8179805" y="3175894"/>
                  <a:ext cx="45131" cy="72134"/>
                </a:xfrm>
                <a:custGeom>
                  <a:avLst/>
                  <a:gdLst/>
                  <a:ahLst/>
                  <a:cxnLst/>
                  <a:rect l="l" t="t" r="r" b="b"/>
                  <a:pathLst>
                    <a:path w="45131" h="72134">
                      <a:moveTo>
                        <a:pt x="25711" y="0"/>
                      </a:moveTo>
                      <a:cubicBezTo>
                        <a:pt x="29247" y="27"/>
                        <a:pt x="32468" y="437"/>
                        <a:pt x="35374" y="1230"/>
                      </a:cubicBezTo>
                      <a:cubicBezTo>
                        <a:pt x="38279" y="2023"/>
                        <a:pt x="40676" y="3039"/>
                        <a:pt x="42563" y="4278"/>
                      </a:cubicBezTo>
                      <a:lnTo>
                        <a:pt x="39567" y="13414"/>
                      </a:lnTo>
                      <a:cubicBezTo>
                        <a:pt x="38194" y="12490"/>
                        <a:pt x="36302" y="11585"/>
                        <a:pt x="33893" y="10698"/>
                      </a:cubicBezTo>
                      <a:cubicBezTo>
                        <a:pt x="31483" y="9811"/>
                        <a:pt x="28660" y="9334"/>
                        <a:pt x="25425" y="9269"/>
                      </a:cubicBezTo>
                      <a:cubicBezTo>
                        <a:pt x="21695" y="9340"/>
                        <a:pt x="18858" y="10269"/>
                        <a:pt x="16916" y="12056"/>
                      </a:cubicBezTo>
                      <a:cubicBezTo>
                        <a:pt x="14973" y="13842"/>
                        <a:pt x="13996" y="16058"/>
                        <a:pt x="13984" y="18702"/>
                      </a:cubicBezTo>
                      <a:cubicBezTo>
                        <a:pt x="13963" y="21474"/>
                        <a:pt x="15006" y="23719"/>
                        <a:pt x="17112" y="25437"/>
                      </a:cubicBezTo>
                      <a:cubicBezTo>
                        <a:pt x="19219" y="27155"/>
                        <a:pt x="22514" y="28864"/>
                        <a:pt x="26998" y="30564"/>
                      </a:cubicBezTo>
                      <a:cubicBezTo>
                        <a:pt x="32940" y="32723"/>
                        <a:pt x="37444" y="35445"/>
                        <a:pt x="40510" y="38729"/>
                      </a:cubicBezTo>
                      <a:cubicBezTo>
                        <a:pt x="43576" y="42013"/>
                        <a:pt x="45116" y="46199"/>
                        <a:pt x="45131" y="51288"/>
                      </a:cubicBezTo>
                      <a:cubicBezTo>
                        <a:pt x="45069" y="57533"/>
                        <a:pt x="42803" y="62544"/>
                        <a:pt x="38332" y="66320"/>
                      </a:cubicBezTo>
                      <a:cubicBezTo>
                        <a:pt x="33862" y="70095"/>
                        <a:pt x="27557" y="72033"/>
                        <a:pt x="19418" y="72134"/>
                      </a:cubicBezTo>
                      <a:cubicBezTo>
                        <a:pt x="15599" y="72110"/>
                        <a:pt x="12022" y="71659"/>
                        <a:pt x="8689" y="70779"/>
                      </a:cubicBezTo>
                      <a:cubicBezTo>
                        <a:pt x="5355" y="69900"/>
                        <a:pt x="2459" y="68735"/>
                        <a:pt x="0" y="67285"/>
                      </a:cubicBezTo>
                      <a:lnTo>
                        <a:pt x="2999" y="57863"/>
                      </a:lnTo>
                      <a:cubicBezTo>
                        <a:pt x="4987" y="59066"/>
                        <a:pt x="7466" y="60161"/>
                        <a:pt x="10437" y="61150"/>
                      </a:cubicBezTo>
                      <a:cubicBezTo>
                        <a:pt x="13408" y="62138"/>
                        <a:pt x="16497" y="62662"/>
                        <a:pt x="19704" y="62722"/>
                      </a:cubicBezTo>
                      <a:cubicBezTo>
                        <a:pt x="24200" y="62659"/>
                        <a:pt x="27543" y="61677"/>
                        <a:pt x="29733" y="59774"/>
                      </a:cubicBezTo>
                      <a:cubicBezTo>
                        <a:pt x="31923" y="57871"/>
                        <a:pt x="33013" y="55424"/>
                        <a:pt x="33004" y="52431"/>
                      </a:cubicBezTo>
                      <a:cubicBezTo>
                        <a:pt x="33046" y="49496"/>
                        <a:pt x="32069" y="47078"/>
                        <a:pt x="30072" y="45178"/>
                      </a:cubicBezTo>
                      <a:cubicBezTo>
                        <a:pt x="28076" y="43278"/>
                        <a:pt x="24811" y="41504"/>
                        <a:pt x="20276" y="39854"/>
                      </a:cubicBezTo>
                      <a:cubicBezTo>
                        <a:pt x="14010" y="37556"/>
                        <a:pt x="9369" y="34757"/>
                        <a:pt x="6353" y="31458"/>
                      </a:cubicBezTo>
                      <a:cubicBezTo>
                        <a:pt x="3338" y="28158"/>
                        <a:pt x="1839" y="24430"/>
                        <a:pt x="1858" y="20274"/>
                      </a:cubicBezTo>
                      <a:cubicBezTo>
                        <a:pt x="1931" y="14552"/>
                        <a:pt x="4066" y="9780"/>
                        <a:pt x="8263" y="5956"/>
                      </a:cubicBezTo>
                      <a:cubicBezTo>
                        <a:pt x="12460" y="2133"/>
                        <a:pt x="18276" y="148"/>
                        <a:pt x="257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22B7A4A7-BE7C-4E4E-ADBB-E441E0660ECD}"/>
                    </a:ext>
                  </a:extLst>
                </p:cNvPr>
                <p:cNvSpPr/>
                <p:nvPr/>
              </p:nvSpPr>
              <p:spPr>
                <a:xfrm>
                  <a:off x="8298249" y="3175888"/>
                  <a:ext cx="59418" cy="70568"/>
                </a:xfrm>
                <a:custGeom>
                  <a:avLst/>
                  <a:gdLst/>
                  <a:ahLst/>
                  <a:cxnLst/>
                  <a:rect l="l" t="t" r="r" b="b"/>
                  <a:pathLst>
                    <a:path w="59418" h="70568">
                      <a:moveTo>
                        <a:pt x="34998" y="6"/>
                      </a:moveTo>
                      <a:cubicBezTo>
                        <a:pt x="38314" y="-70"/>
                        <a:pt x="41844" y="716"/>
                        <a:pt x="45586" y="2363"/>
                      </a:cubicBezTo>
                      <a:cubicBezTo>
                        <a:pt x="49327" y="4010"/>
                        <a:pt x="52537" y="6975"/>
                        <a:pt x="55215" y="11257"/>
                      </a:cubicBezTo>
                      <a:cubicBezTo>
                        <a:pt x="57893" y="15539"/>
                        <a:pt x="59293" y="21593"/>
                        <a:pt x="59418" y="29420"/>
                      </a:cubicBezTo>
                      <a:lnTo>
                        <a:pt x="59418" y="70568"/>
                      </a:lnTo>
                      <a:lnTo>
                        <a:pt x="46863" y="70568"/>
                      </a:lnTo>
                      <a:lnTo>
                        <a:pt x="46863" y="30706"/>
                      </a:lnTo>
                      <a:cubicBezTo>
                        <a:pt x="46937" y="24979"/>
                        <a:pt x="45752" y="20181"/>
                        <a:pt x="43307" y="16311"/>
                      </a:cubicBezTo>
                      <a:cubicBezTo>
                        <a:pt x="40862" y="12442"/>
                        <a:pt x="36710" y="10430"/>
                        <a:pt x="30852" y="10275"/>
                      </a:cubicBezTo>
                      <a:cubicBezTo>
                        <a:pt x="26727" y="10373"/>
                        <a:pt x="23183" y="11641"/>
                        <a:pt x="20220" y="14079"/>
                      </a:cubicBezTo>
                      <a:cubicBezTo>
                        <a:pt x="17257" y="16517"/>
                        <a:pt x="15178" y="19535"/>
                        <a:pt x="13984" y="23134"/>
                      </a:cubicBezTo>
                      <a:cubicBezTo>
                        <a:pt x="13698" y="23931"/>
                        <a:pt x="13483" y="24836"/>
                        <a:pt x="13340" y="25848"/>
                      </a:cubicBezTo>
                      <a:cubicBezTo>
                        <a:pt x="13198" y="26860"/>
                        <a:pt x="13126" y="27908"/>
                        <a:pt x="13126" y="28992"/>
                      </a:cubicBezTo>
                      <a:lnTo>
                        <a:pt x="13126" y="70568"/>
                      </a:lnTo>
                      <a:lnTo>
                        <a:pt x="571" y="70568"/>
                      </a:lnTo>
                      <a:lnTo>
                        <a:pt x="571" y="20146"/>
                      </a:lnTo>
                      <a:cubicBezTo>
                        <a:pt x="574" y="16537"/>
                        <a:pt x="532" y="13222"/>
                        <a:pt x="446" y="10201"/>
                      </a:cubicBezTo>
                      <a:cubicBezTo>
                        <a:pt x="360" y="7181"/>
                        <a:pt x="211" y="4259"/>
                        <a:pt x="0" y="1435"/>
                      </a:cubicBezTo>
                      <a:lnTo>
                        <a:pt x="11129" y="1435"/>
                      </a:lnTo>
                      <a:lnTo>
                        <a:pt x="11842" y="12847"/>
                      </a:lnTo>
                      <a:lnTo>
                        <a:pt x="12127" y="12847"/>
                      </a:lnTo>
                      <a:cubicBezTo>
                        <a:pt x="13866" y="9502"/>
                        <a:pt x="16676" y="6559"/>
                        <a:pt x="20560" y="4018"/>
                      </a:cubicBezTo>
                      <a:cubicBezTo>
                        <a:pt x="24443" y="1477"/>
                        <a:pt x="29256" y="139"/>
                        <a:pt x="34998"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87391D57-4C75-4982-B2F6-B461EDD72113}"/>
                    </a:ext>
                  </a:extLst>
                </p:cNvPr>
                <p:cNvSpPr/>
                <p:nvPr/>
              </p:nvSpPr>
              <p:spPr>
                <a:xfrm>
                  <a:off x="7452762" y="3177323"/>
                  <a:ext cx="100423" cy="69133"/>
                </a:xfrm>
                <a:custGeom>
                  <a:avLst/>
                  <a:gdLst/>
                  <a:ahLst/>
                  <a:cxnLst/>
                  <a:rect l="l" t="t" r="r" b="b"/>
                  <a:pathLst>
                    <a:path w="100423" h="69133">
                      <a:moveTo>
                        <a:pt x="0" y="0"/>
                      </a:moveTo>
                      <a:lnTo>
                        <a:pt x="12856" y="0"/>
                      </a:lnTo>
                      <a:lnTo>
                        <a:pt x="22141" y="35138"/>
                      </a:lnTo>
                      <a:cubicBezTo>
                        <a:pt x="23082" y="38985"/>
                        <a:pt x="23987" y="42725"/>
                        <a:pt x="24856" y="46358"/>
                      </a:cubicBezTo>
                      <a:cubicBezTo>
                        <a:pt x="25725" y="49991"/>
                        <a:pt x="26487" y="53588"/>
                        <a:pt x="27141" y="57150"/>
                      </a:cubicBezTo>
                      <a:lnTo>
                        <a:pt x="27570" y="57150"/>
                      </a:lnTo>
                      <a:cubicBezTo>
                        <a:pt x="28370" y="53639"/>
                        <a:pt x="29305" y="50048"/>
                        <a:pt x="30373" y="46376"/>
                      </a:cubicBezTo>
                      <a:cubicBezTo>
                        <a:pt x="31442" y="42704"/>
                        <a:pt x="32555" y="39006"/>
                        <a:pt x="33712" y="35281"/>
                      </a:cubicBezTo>
                      <a:lnTo>
                        <a:pt x="44997" y="0"/>
                      </a:lnTo>
                      <a:lnTo>
                        <a:pt x="55568" y="0"/>
                      </a:lnTo>
                      <a:lnTo>
                        <a:pt x="66282" y="34566"/>
                      </a:lnTo>
                      <a:cubicBezTo>
                        <a:pt x="67564" y="38696"/>
                        <a:pt x="68713" y="42621"/>
                        <a:pt x="69728" y="46340"/>
                      </a:cubicBezTo>
                      <a:cubicBezTo>
                        <a:pt x="70743" y="50059"/>
                        <a:pt x="71642" y="53663"/>
                        <a:pt x="72424" y="57150"/>
                      </a:cubicBezTo>
                      <a:lnTo>
                        <a:pt x="72853" y="57150"/>
                      </a:lnTo>
                      <a:cubicBezTo>
                        <a:pt x="73430" y="53660"/>
                        <a:pt x="74168" y="50062"/>
                        <a:pt x="75067" y="46358"/>
                      </a:cubicBezTo>
                      <a:cubicBezTo>
                        <a:pt x="75966" y="42654"/>
                        <a:pt x="76989" y="38771"/>
                        <a:pt x="78138" y="34709"/>
                      </a:cubicBezTo>
                      <a:lnTo>
                        <a:pt x="87995" y="0"/>
                      </a:lnTo>
                      <a:lnTo>
                        <a:pt x="100423" y="0"/>
                      </a:lnTo>
                      <a:lnTo>
                        <a:pt x="78138" y="69133"/>
                      </a:lnTo>
                      <a:lnTo>
                        <a:pt x="66710" y="69133"/>
                      </a:lnTo>
                      <a:lnTo>
                        <a:pt x="56140" y="36138"/>
                      </a:lnTo>
                      <a:cubicBezTo>
                        <a:pt x="54928" y="32324"/>
                        <a:pt x="53815" y="28590"/>
                        <a:pt x="52800" y="24936"/>
                      </a:cubicBezTo>
                      <a:cubicBezTo>
                        <a:pt x="51786" y="21282"/>
                        <a:pt x="50851" y="17441"/>
                        <a:pt x="49997" y="13412"/>
                      </a:cubicBezTo>
                      <a:lnTo>
                        <a:pt x="49711" y="13412"/>
                      </a:lnTo>
                      <a:cubicBezTo>
                        <a:pt x="48851" y="17527"/>
                        <a:pt x="47893" y="21446"/>
                        <a:pt x="46837" y="25169"/>
                      </a:cubicBezTo>
                      <a:cubicBezTo>
                        <a:pt x="45780" y="28892"/>
                        <a:pt x="44643" y="32599"/>
                        <a:pt x="43426" y="36290"/>
                      </a:cubicBezTo>
                      <a:lnTo>
                        <a:pt x="32284" y="69133"/>
                      </a:lnTo>
                      <a:lnTo>
                        <a:pt x="20856" y="6913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274A1D6-E8C4-47A1-B3E2-D03CE8149414}"/>
                    </a:ext>
                  </a:extLst>
                </p:cNvPr>
                <p:cNvSpPr/>
                <p:nvPr/>
              </p:nvSpPr>
              <p:spPr>
                <a:xfrm>
                  <a:off x="7936870" y="3177323"/>
                  <a:ext cx="12555" cy="69133"/>
                </a:xfrm>
                <a:custGeom>
                  <a:avLst/>
                  <a:gdLst/>
                  <a:ahLst/>
                  <a:cxnLst/>
                  <a:rect l="l" t="t" r="r" b="b"/>
                  <a:pathLst>
                    <a:path w="12555" h="69133">
                      <a:moveTo>
                        <a:pt x="0" y="0"/>
                      </a:moveTo>
                      <a:lnTo>
                        <a:pt x="12555" y="0"/>
                      </a:lnTo>
                      <a:lnTo>
                        <a:pt x="12555" y="69133"/>
                      </a:lnTo>
                      <a:lnTo>
                        <a:pt x="0" y="6913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C8575845-260A-498F-A914-1D3994A5FAB3}"/>
                    </a:ext>
                  </a:extLst>
                </p:cNvPr>
                <p:cNvSpPr/>
                <p:nvPr/>
              </p:nvSpPr>
              <p:spPr>
                <a:xfrm>
                  <a:off x="8033072" y="3177323"/>
                  <a:ext cx="65419" cy="69133"/>
                </a:xfrm>
                <a:custGeom>
                  <a:avLst/>
                  <a:gdLst/>
                  <a:ahLst/>
                  <a:cxnLst/>
                  <a:rect l="l" t="t" r="r" b="b"/>
                  <a:pathLst>
                    <a:path w="65419" h="69133">
                      <a:moveTo>
                        <a:pt x="0" y="0"/>
                      </a:moveTo>
                      <a:lnTo>
                        <a:pt x="13427" y="0"/>
                      </a:lnTo>
                      <a:lnTo>
                        <a:pt x="26996" y="38719"/>
                      </a:lnTo>
                      <a:cubicBezTo>
                        <a:pt x="28139" y="41918"/>
                        <a:pt x="29175" y="44984"/>
                        <a:pt x="30103" y="47916"/>
                      </a:cubicBezTo>
                      <a:cubicBezTo>
                        <a:pt x="31032" y="50848"/>
                        <a:pt x="31853" y="53735"/>
                        <a:pt x="32567" y="56578"/>
                      </a:cubicBezTo>
                      <a:lnTo>
                        <a:pt x="32996" y="56578"/>
                      </a:lnTo>
                      <a:cubicBezTo>
                        <a:pt x="33784" y="53736"/>
                        <a:pt x="34671" y="50848"/>
                        <a:pt x="35656" y="47915"/>
                      </a:cubicBezTo>
                      <a:cubicBezTo>
                        <a:pt x="36641" y="44982"/>
                        <a:pt x="37706" y="41913"/>
                        <a:pt x="38852" y="38709"/>
                      </a:cubicBezTo>
                      <a:lnTo>
                        <a:pt x="52278" y="0"/>
                      </a:lnTo>
                      <a:lnTo>
                        <a:pt x="65419" y="0"/>
                      </a:lnTo>
                      <a:lnTo>
                        <a:pt x="38281" y="69133"/>
                      </a:lnTo>
                      <a:lnTo>
                        <a:pt x="26282" y="6913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53C4B0A4-2AFB-4F26-8424-C69B92A09016}"/>
                    </a:ext>
                  </a:extLst>
                </p:cNvPr>
                <p:cNvSpPr/>
                <p:nvPr/>
              </p:nvSpPr>
              <p:spPr>
                <a:xfrm>
                  <a:off x="8260720" y="3177323"/>
                  <a:ext cx="12555" cy="69133"/>
                </a:xfrm>
                <a:custGeom>
                  <a:avLst/>
                  <a:gdLst/>
                  <a:ahLst/>
                  <a:cxnLst/>
                  <a:rect l="l" t="t" r="r" b="b"/>
                  <a:pathLst>
                    <a:path w="12555" h="69133">
                      <a:moveTo>
                        <a:pt x="0" y="0"/>
                      </a:moveTo>
                      <a:lnTo>
                        <a:pt x="12555" y="0"/>
                      </a:lnTo>
                      <a:lnTo>
                        <a:pt x="12555" y="69133"/>
                      </a:lnTo>
                      <a:lnTo>
                        <a:pt x="0" y="6913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9C762E72-E60C-461B-8928-18D969E729A5}"/>
                    </a:ext>
                  </a:extLst>
                </p:cNvPr>
                <p:cNvSpPr/>
                <p:nvPr/>
              </p:nvSpPr>
              <p:spPr>
                <a:xfrm>
                  <a:off x="6927220" y="3316483"/>
                  <a:ext cx="58847" cy="101423"/>
                </a:xfrm>
                <a:custGeom>
                  <a:avLst/>
                  <a:gdLst/>
                  <a:ahLst/>
                  <a:cxnLst/>
                  <a:rect l="l" t="t" r="r" b="b"/>
                  <a:pathLst>
                    <a:path w="58847" h="101423">
                      <a:moveTo>
                        <a:pt x="0" y="0"/>
                      </a:moveTo>
                      <a:lnTo>
                        <a:pt x="12555" y="0"/>
                      </a:lnTo>
                      <a:lnTo>
                        <a:pt x="12555" y="43273"/>
                      </a:lnTo>
                      <a:lnTo>
                        <a:pt x="12841" y="43273"/>
                      </a:lnTo>
                      <a:cubicBezTo>
                        <a:pt x="13851" y="41471"/>
                        <a:pt x="15119" y="39794"/>
                        <a:pt x="16647" y="38242"/>
                      </a:cubicBezTo>
                      <a:cubicBezTo>
                        <a:pt x="18175" y="36691"/>
                        <a:pt x="19908" y="35371"/>
                        <a:pt x="21847" y="34284"/>
                      </a:cubicBezTo>
                      <a:cubicBezTo>
                        <a:pt x="23714" y="33205"/>
                        <a:pt x="25734" y="32367"/>
                        <a:pt x="27905" y="31770"/>
                      </a:cubicBezTo>
                      <a:cubicBezTo>
                        <a:pt x="30076" y="31173"/>
                        <a:pt x="32345" y="30870"/>
                        <a:pt x="34713" y="30861"/>
                      </a:cubicBezTo>
                      <a:cubicBezTo>
                        <a:pt x="37936" y="30785"/>
                        <a:pt x="41398" y="31571"/>
                        <a:pt x="45099" y="33218"/>
                      </a:cubicBezTo>
                      <a:cubicBezTo>
                        <a:pt x="48801" y="34865"/>
                        <a:pt x="51986" y="37830"/>
                        <a:pt x="54655" y="42112"/>
                      </a:cubicBezTo>
                      <a:cubicBezTo>
                        <a:pt x="57323" y="46394"/>
                        <a:pt x="58721" y="52448"/>
                        <a:pt x="58847" y="60275"/>
                      </a:cubicBezTo>
                      <a:lnTo>
                        <a:pt x="58847" y="101423"/>
                      </a:lnTo>
                      <a:lnTo>
                        <a:pt x="46292" y="101423"/>
                      </a:lnTo>
                      <a:lnTo>
                        <a:pt x="46292" y="61704"/>
                      </a:lnTo>
                      <a:cubicBezTo>
                        <a:pt x="46366" y="55977"/>
                        <a:pt x="45181" y="51179"/>
                        <a:pt x="42736" y="47309"/>
                      </a:cubicBezTo>
                      <a:cubicBezTo>
                        <a:pt x="40291" y="43440"/>
                        <a:pt x="36139" y="41428"/>
                        <a:pt x="30281" y="41273"/>
                      </a:cubicBezTo>
                      <a:cubicBezTo>
                        <a:pt x="26165" y="41371"/>
                        <a:pt x="22639" y="42603"/>
                        <a:pt x="19703" y="44970"/>
                      </a:cubicBezTo>
                      <a:cubicBezTo>
                        <a:pt x="16766" y="47336"/>
                        <a:pt x="14670" y="50247"/>
                        <a:pt x="13413" y="53703"/>
                      </a:cubicBezTo>
                      <a:cubicBezTo>
                        <a:pt x="13064" y="54623"/>
                        <a:pt x="12832" y="55569"/>
                        <a:pt x="12716" y="56543"/>
                      </a:cubicBezTo>
                      <a:cubicBezTo>
                        <a:pt x="12600" y="57516"/>
                        <a:pt x="12546" y="58570"/>
                        <a:pt x="12555" y="59704"/>
                      </a:cubicBezTo>
                      <a:lnTo>
                        <a:pt x="12555" y="101423"/>
                      </a:lnTo>
                      <a:lnTo>
                        <a:pt x="0" y="10142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9F1C38B2-D877-4306-948C-D29DCF932333}"/>
                    </a:ext>
                  </a:extLst>
                </p:cNvPr>
                <p:cNvSpPr/>
                <p:nvPr/>
              </p:nvSpPr>
              <p:spPr>
                <a:xfrm>
                  <a:off x="7603495" y="3316483"/>
                  <a:ext cx="58847" cy="101423"/>
                </a:xfrm>
                <a:custGeom>
                  <a:avLst/>
                  <a:gdLst/>
                  <a:ahLst/>
                  <a:cxnLst/>
                  <a:rect l="l" t="t" r="r" b="b"/>
                  <a:pathLst>
                    <a:path w="58847" h="101423">
                      <a:moveTo>
                        <a:pt x="0" y="0"/>
                      </a:moveTo>
                      <a:lnTo>
                        <a:pt x="12555" y="0"/>
                      </a:lnTo>
                      <a:lnTo>
                        <a:pt x="12555" y="43273"/>
                      </a:lnTo>
                      <a:lnTo>
                        <a:pt x="12841" y="43273"/>
                      </a:lnTo>
                      <a:cubicBezTo>
                        <a:pt x="13851" y="41471"/>
                        <a:pt x="15119" y="39794"/>
                        <a:pt x="16647" y="38242"/>
                      </a:cubicBezTo>
                      <a:cubicBezTo>
                        <a:pt x="18175" y="36691"/>
                        <a:pt x="19908" y="35371"/>
                        <a:pt x="21847" y="34284"/>
                      </a:cubicBezTo>
                      <a:cubicBezTo>
                        <a:pt x="23714" y="33205"/>
                        <a:pt x="25734" y="32367"/>
                        <a:pt x="27905" y="31770"/>
                      </a:cubicBezTo>
                      <a:cubicBezTo>
                        <a:pt x="30076" y="31173"/>
                        <a:pt x="32345" y="30870"/>
                        <a:pt x="34713" y="30861"/>
                      </a:cubicBezTo>
                      <a:cubicBezTo>
                        <a:pt x="37936" y="30785"/>
                        <a:pt x="41398" y="31571"/>
                        <a:pt x="45099" y="33218"/>
                      </a:cubicBezTo>
                      <a:cubicBezTo>
                        <a:pt x="48801" y="34865"/>
                        <a:pt x="51986" y="37830"/>
                        <a:pt x="54655" y="42112"/>
                      </a:cubicBezTo>
                      <a:cubicBezTo>
                        <a:pt x="57323" y="46394"/>
                        <a:pt x="58721" y="52448"/>
                        <a:pt x="58847" y="60275"/>
                      </a:cubicBezTo>
                      <a:lnTo>
                        <a:pt x="58847" y="101423"/>
                      </a:lnTo>
                      <a:lnTo>
                        <a:pt x="46291" y="101423"/>
                      </a:lnTo>
                      <a:lnTo>
                        <a:pt x="46291" y="61704"/>
                      </a:lnTo>
                      <a:cubicBezTo>
                        <a:pt x="46366" y="55977"/>
                        <a:pt x="45181" y="51179"/>
                        <a:pt x="42736" y="47309"/>
                      </a:cubicBezTo>
                      <a:cubicBezTo>
                        <a:pt x="40291" y="43440"/>
                        <a:pt x="36139" y="41428"/>
                        <a:pt x="30281" y="41273"/>
                      </a:cubicBezTo>
                      <a:cubicBezTo>
                        <a:pt x="26165" y="41371"/>
                        <a:pt x="22639" y="42603"/>
                        <a:pt x="19703" y="44970"/>
                      </a:cubicBezTo>
                      <a:cubicBezTo>
                        <a:pt x="16766" y="47336"/>
                        <a:pt x="14670" y="50247"/>
                        <a:pt x="13413" y="53703"/>
                      </a:cubicBezTo>
                      <a:cubicBezTo>
                        <a:pt x="13064" y="54623"/>
                        <a:pt x="12832" y="55569"/>
                        <a:pt x="12716" y="56543"/>
                      </a:cubicBezTo>
                      <a:cubicBezTo>
                        <a:pt x="12600" y="57516"/>
                        <a:pt x="12546" y="58570"/>
                        <a:pt x="12555" y="59704"/>
                      </a:cubicBezTo>
                      <a:lnTo>
                        <a:pt x="12555" y="101423"/>
                      </a:lnTo>
                      <a:lnTo>
                        <a:pt x="0" y="10142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6E261CEC-8128-4999-8699-12DC1BC2FAAD}"/>
                    </a:ext>
                  </a:extLst>
                </p:cNvPr>
                <p:cNvSpPr/>
                <p:nvPr/>
              </p:nvSpPr>
              <p:spPr>
                <a:xfrm>
                  <a:off x="7960444" y="3316483"/>
                  <a:ext cx="65134" cy="102995"/>
                </a:xfrm>
                <a:custGeom>
                  <a:avLst/>
                  <a:gdLst/>
                  <a:ahLst/>
                  <a:cxnLst/>
                  <a:rect l="l" t="t" r="r" b="b"/>
                  <a:pathLst>
                    <a:path w="65134" h="102995">
                      <a:moveTo>
                        <a:pt x="52150" y="0"/>
                      </a:moveTo>
                      <a:lnTo>
                        <a:pt x="64562" y="0"/>
                      </a:lnTo>
                      <a:lnTo>
                        <a:pt x="64562" y="83564"/>
                      </a:lnTo>
                      <a:cubicBezTo>
                        <a:pt x="64568" y="86701"/>
                        <a:pt x="64627" y="89856"/>
                        <a:pt x="64741" y="93029"/>
                      </a:cubicBezTo>
                      <a:cubicBezTo>
                        <a:pt x="64854" y="96202"/>
                        <a:pt x="64985" y="99000"/>
                        <a:pt x="65134" y="101423"/>
                      </a:cubicBezTo>
                      <a:lnTo>
                        <a:pt x="54004" y="101423"/>
                      </a:lnTo>
                      <a:lnTo>
                        <a:pt x="53434" y="89438"/>
                      </a:lnTo>
                      <a:lnTo>
                        <a:pt x="53006" y="89438"/>
                      </a:lnTo>
                      <a:cubicBezTo>
                        <a:pt x="51116" y="93376"/>
                        <a:pt x="48180" y="96599"/>
                        <a:pt x="44199" y="99107"/>
                      </a:cubicBezTo>
                      <a:cubicBezTo>
                        <a:pt x="40217" y="101616"/>
                        <a:pt x="35387" y="102912"/>
                        <a:pt x="29708" y="102995"/>
                      </a:cubicBezTo>
                      <a:cubicBezTo>
                        <a:pt x="21154" y="102844"/>
                        <a:pt x="14112" y="99614"/>
                        <a:pt x="8583" y="93305"/>
                      </a:cubicBezTo>
                      <a:cubicBezTo>
                        <a:pt x="3054" y="86995"/>
                        <a:pt x="193" y="78513"/>
                        <a:pt x="0" y="67857"/>
                      </a:cubicBezTo>
                      <a:cubicBezTo>
                        <a:pt x="28" y="60156"/>
                        <a:pt x="1447" y="53550"/>
                        <a:pt x="4256" y="48039"/>
                      </a:cubicBezTo>
                      <a:cubicBezTo>
                        <a:pt x="7065" y="42527"/>
                        <a:pt x="10811" y="38294"/>
                        <a:pt x="15495" y="35339"/>
                      </a:cubicBezTo>
                      <a:cubicBezTo>
                        <a:pt x="20178" y="32384"/>
                        <a:pt x="25344" y="30891"/>
                        <a:pt x="30995" y="30861"/>
                      </a:cubicBezTo>
                      <a:cubicBezTo>
                        <a:pt x="36358" y="30956"/>
                        <a:pt x="40783" y="32014"/>
                        <a:pt x="44270" y="34034"/>
                      </a:cubicBezTo>
                      <a:cubicBezTo>
                        <a:pt x="47757" y="36055"/>
                        <a:pt x="50289" y="38468"/>
                        <a:pt x="51864" y="41273"/>
                      </a:cubicBezTo>
                      <a:lnTo>
                        <a:pt x="52150" y="41273"/>
                      </a:lnTo>
                      <a:lnTo>
                        <a:pt x="52150" y="0"/>
                      </a:lnTo>
                      <a:close/>
                      <a:moveTo>
                        <a:pt x="33425" y="40701"/>
                      </a:moveTo>
                      <a:cubicBezTo>
                        <a:pt x="26870" y="40862"/>
                        <a:pt x="21790" y="43399"/>
                        <a:pt x="18184" y="48312"/>
                      </a:cubicBezTo>
                      <a:cubicBezTo>
                        <a:pt x="14577" y="53225"/>
                        <a:pt x="12749" y="59550"/>
                        <a:pt x="12698" y="67285"/>
                      </a:cubicBezTo>
                      <a:cubicBezTo>
                        <a:pt x="12710" y="74479"/>
                        <a:pt x="14438" y="80494"/>
                        <a:pt x="17880" y="85329"/>
                      </a:cubicBezTo>
                      <a:cubicBezTo>
                        <a:pt x="21322" y="90165"/>
                        <a:pt x="26409" y="92678"/>
                        <a:pt x="33139" y="92869"/>
                      </a:cubicBezTo>
                      <a:cubicBezTo>
                        <a:pt x="37454" y="92824"/>
                        <a:pt x="41295" y="91484"/>
                        <a:pt x="44663" y="88847"/>
                      </a:cubicBezTo>
                      <a:cubicBezTo>
                        <a:pt x="48031" y="86211"/>
                        <a:pt x="50336" y="82545"/>
                        <a:pt x="51578" y="77849"/>
                      </a:cubicBezTo>
                      <a:cubicBezTo>
                        <a:pt x="51790" y="76998"/>
                        <a:pt x="51938" y="76128"/>
                        <a:pt x="52025" y="75241"/>
                      </a:cubicBezTo>
                      <a:cubicBezTo>
                        <a:pt x="52111" y="74354"/>
                        <a:pt x="52153" y="73414"/>
                        <a:pt x="52150" y="72420"/>
                      </a:cubicBezTo>
                      <a:lnTo>
                        <a:pt x="52150" y="60425"/>
                      </a:lnTo>
                      <a:cubicBezTo>
                        <a:pt x="52153" y="59615"/>
                        <a:pt x="52111" y="58734"/>
                        <a:pt x="52025" y="57781"/>
                      </a:cubicBezTo>
                      <a:cubicBezTo>
                        <a:pt x="51938" y="56828"/>
                        <a:pt x="51790" y="55947"/>
                        <a:pt x="51578" y="55137"/>
                      </a:cubicBezTo>
                      <a:cubicBezTo>
                        <a:pt x="50598" y="51096"/>
                        <a:pt x="48520" y="47708"/>
                        <a:pt x="45342" y="44971"/>
                      </a:cubicBezTo>
                      <a:cubicBezTo>
                        <a:pt x="42165" y="42235"/>
                        <a:pt x="38192" y="40812"/>
                        <a:pt x="33425" y="407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D4A30717-ED9D-48EF-B1D6-9B1E566F051B}"/>
                    </a:ext>
                  </a:extLst>
                </p:cNvPr>
                <p:cNvSpPr/>
                <p:nvPr/>
              </p:nvSpPr>
              <p:spPr>
                <a:xfrm>
                  <a:off x="8060695" y="3316483"/>
                  <a:ext cx="57989" cy="101423"/>
                </a:xfrm>
                <a:custGeom>
                  <a:avLst/>
                  <a:gdLst/>
                  <a:ahLst/>
                  <a:cxnLst/>
                  <a:rect l="l" t="t" r="r" b="b"/>
                  <a:pathLst>
                    <a:path w="57989" h="101423">
                      <a:moveTo>
                        <a:pt x="0" y="0"/>
                      </a:moveTo>
                      <a:lnTo>
                        <a:pt x="12412" y="0"/>
                      </a:lnTo>
                      <a:lnTo>
                        <a:pt x="12412" y="64000"/>
                      </a:lnTo>
                      <a:lnTo>
                        <a:pt x="12698" y="64000"/>
                      </a:lnTo>
                      <a:cubicBezTo>
                        <a:pt x="13573" y="62762"/>
                        <a:pt x="14538" y="61452"/>
                        <a:pt x="15591" y="60072"/>
                      </a:cubicBezTo>
                      <a:cubicBezTo>
                        <a:pt x="16645" y="58691"/>
                        <a:pt x="17681" y="57382"/>
                        <a:pt x="18699" y="56144"/>
                      </a:cubicBezTo>
                      <a:lnTo>
                        <a:pt x="39130" y="32290"/>
                      </a:lnTo>
                      <a:lnTo>
                        <a:pt x="54132" y="32290"/>
                      </a:lnTo>
                      <a:lnTo>
                        <a:pt x="27557" y="60714"/>
                      </a:lnTo>
                      <a:lnTo>
                        <a:pt x="57989" y="101423"/>
                      </a:lnTo>
                      <a:lnTo>
                        <a:pt x="42559" y="101423"/>
                      </a:lnTo>
                      <a:lnTo>
                        <a:pt x="18842" y="68285"/>
                      </a:lnTo>
                      <a:lnTo>
                        <a:pt x="12412" y="75427"/>
                      </a:lnTo>
                      <a:lnTo>
                        <a:pt x="12412" y="101423"/>
                      </a:lnTo>
                      <a:lnTo>
                        <a:pt x="0" y="10142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3B64956-AC9B-48F9-BD20-812DCBF2DF53}"/>
                    </a:ext>
                  </a:extLst>
                </p:cNvPr>
                <p:cNvSpPr/>
                <p:nvPr/>
              </p:nvSpPr>
              <p:spPr>
                <a:xfrm>
                  <a:off x="7678123" y="3321626"/>
                  <a:ext cx="15556" cy="15556"/>
                </a:xfrm>
                <a:custGeom>
                  <a:avLst/>
                  <a:gdLst/>
                  <a:ahLst/>
                  <a:cxnLst/>
                  <a:rect l="l" t="t" r="r" b="b"/>
                  <a:pathLst>
                    <a:path w="15556" h="15556">
                      <a:moveTo>
                        <a:pt x="7850" y="0"/>
                      </a:moveTo>
                      <a:cubicBezTo>
                        <a:pt x="10169" y="51"/>
                        <a:pt x="12024" y="806"/>
                        <a:pt x="13415" y="2266"/>
                      </a:cubicBezTo>
                      <a:cubicBezTo>
                        <a:pt x="14807" y="3726"/>
                        <a:pt x="15520" y="5587"/>
                        <a:pt x="15556" y="7849"/>
                      </a:cubicBezTo>
                      <a:cubicBezTo>
                        <a:pt x="15535" y="10044"/>
                        <a:pt x="14828" y="11863"/>
                        <a:pt x="13433" y="13308"/>
                      </a:cubicBezTo>
                      <a:cubicBezTo>
                        <a:pt x="12039" y="14753"/>
                        <a:pt x="10082" y="15502"/>
                        <a:pt x="7564" y="15556"/>
                      </a:cubicBezTo>
                      <a:cubicBezTo>
                        <a:pt x="5251" y="15502"/>
                        <a:pt x="3419" y="14753"/>
                        <a:pt x="2070" y="13308"/>
                      </a:cubicBezTo>
                      <a:cubicBezTo>
                        <a:pt x="720" y="11863"/>
                        <a:pt x="30" y="10044"/>
                        <a:pt x="0" y="7849"/>
                      </a:cubicBezTo>
                      <a:cubicBezTo>
                        <a:pt x="33" y="5649"/>
                        <a:pt x="753" y="3806"/>
                        <a:pt x="2159" y="2319"/>
                      </a:cubicBezTo>
                      <a:cubicBezTo>
                        <a:pt x="3565" y="833"/>
                        <a:pt x="5462" y="60"/>
                        <a:pt x="78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4C6C3732-46C7-4D5E-B567-91F49928BF55}"/>
                    </a:ext>
                  </a:extLst>
                </p:cNvPr>
                <p:cNvSpPr/>
                <p:nvPr/>
              </p:nvSpPr>
              <p:spPr>
                <a:xfrm>
                  <a:off x="6871737" y="3332199"/>
                  <a:ext cx="40987" cy="87279"/>
                </a:xfrm>
                <a:custGeom>
                  <a:avLst/>
                  <a:gdLst/>
                  <a:ahLst/>
                  <a:cxnLst/>
                  <a:rect l="l" t="t" r="r" b="b"/>
                  <a:pathLst>
                    <a:path w="40987" h="87279">
                      <a:moveTo>
                        <a:pt x="22985" y="0"/>
                      </a:moveTo>
                      <a:lnTo>
                        <a:pt x="22985" y="16574"/>
                      </a:lnTo>
                      <a:lnTo>
                        <a:pt x="40987" y="16574"/>
                      </a:lnTo>
                      <a:lnTo>
                        <a:pt x="40987" y="26128"/>
                      </a:lnTo>
                      <a:lnTo>
                        <a:pt x="22985" y="26128"/>
                      </a:lnTo>
                      <a:lnTo>
                        <a:pt x="22985" y="63432"/>
                      </a:lnTo>
                      <a:cubicBezTo>
                        <a:pt x="22940" y="67743"/>
                        <a:pt x="23637" y="71055"/>
                        <a:pt x="25074" y="73365"/>
                      </a:cubicBezTo>
                      <a:cubicBezTo>
                        <a:pt x="26512" y="75676"/>
                        <a:pt x="28959" y="76843"/>
                        <a:pt x="32415" y="76867"/>
                      </a:cubicBezTo>
                      <a:cubicBezTo>
                        <a:pt x="34102" y="76867"/>
                        <a:pt x="35513" y="76795"/>
                        <a:pt x="36647" y="76652"/>
                      </a:cubicBezTo>
                      <a:cubicBezTo>
                        <a:pt x="37781" y="76510"/>
                        <a:pt x="38799" y="76295"/>
                        <a:pt x="39701" y="76009"/>
                      </a:cubicBezTo>
                      <a:lnTo>
                        <a:pt x="40273" y="85567"/>
                      </a:lnTo>
                      <a:cubicBezTo>
                        <a:pt x="39049" y="86013"/>
                        <a:pt x="37496" y="86405"/>
                        <a:pt x="35612" y="86744"/>
                      </a:cubicBezTo>
                      <a:cubicBezTo>
                        <a:pt x="33727" y="87083"/>
                        <a:pt x="31566" y="87261"/>
                        <a:pt x="29129" y="87279"/>
                      </a:cubicBezTo>
                      <a:cubicBezTo>
                        <a:pt x="26188" y="87264"/>
                        <a:pt x="23570" y="86794"/>
                        <a:pt x="21274" y="85870"/>
                      </a:cubicBezTo>
                      <a:cubicBezTo>
                        <a:pt x="18979" y="84946"/>
                        <a:pt x="17076" y="83657"/>
                        <a:pt x="15566" y="82002"/>
                      </a:cubicBezTo>
                      <a:cubicBezTo>
                        <a:pt x="13866" y="80068"/>
                        <a:pt x="12630" y="77585"/>
                        <a:pt x="11857" y="74552"/>
                      </a:cubicBezTo>
                      <a:cubicBezTo>
                        <a:pt x="11084" y="71518"/>
                        <a:pt x="10704" y="67980"/>
                        <a:pt x="10716" y="63938"/>
                      </a:cubicBezTo>
                      <a:lnTo>
                        <a:pt x="10716" y="26128"/>
                      </a:lnTo>
                      <a:lnTo>
                        <a:pt x="0" y="26128"/>
                      </a:lnTo>
                      <a:lnTo>
                        <a:pt x="0" y="16574"/>
                      </a:lnTo>
                      <a:lnTo>
                        <a:pt x="10716" y="16574"/>
                      </a:lnTo>
                      <a:lnTo>
                        <a:pt x="10716" y="3715"/>
                      </a:lnTo>
                      <a:lnTo>
                        <a:pt x="229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1" name="Freeform: Shape 90">
                  <a:extLst>
                    <a:ext uri="{FF2B5EF4-FFF2-40B4-BE49-F238E27FC236}">
                      <a16:creationId xmlns:a16="http://schemas.microsoft.com/office/drawing/2014/main" id="{44DB09E7-8D0D-448A-A8BF-C6790273CAA2}"/>
                    </a:ext>
                  </a:extLst>
                </p:cNvPr>
                <p:cNvSpPr/>
                <p:nvPr/>
              </p:nvSpPr>
              <p:spPr>
                <a:xfrm>
                  <a:off x="7290837" y="3332199"/>
                  <a:ext cx="40987" cy="87279"/>
                </a:xfrm>
                <a:custGeom>
                  <a:avLst/>
                  <a:gdLst/>
                  <a:ahLst/>
                  <a:cxnLst/>
                  <a:rect l="l" t="t" r="r" b="b"/>
                  <a:pathLst>
                    <a:path w="40987" h="87279">
                      <a:moveTo>
                        <a:pt x="22985" y="0"/>
                      </a:moveTo>
                      <a:lnTo>
                        <a:pt x="22985" y="16574"/>
                      </a:lnTo>
                      <a:lnTo>
                        <a:pt x="40987" y="16574"/>
                      </a:lnTo>
                      <a:lnTo>
                        <a:pt x="40987" y="26128"/>
                      </a:lnTo>
                      <a:lnTo>
                        <a:pt x="22985" y="26128"/>
                      </a:lnTo>
                      <a:lnTo>
                        <a:pt x="22985" y="63432"/>
                      </a:lnTo>
                      <a:cubicBezTo>
                        <a:pt x="22940" y="67743"/>
                        <a:pt x="23637" y="71055"/>
                        <a:pt x="25074" y="73365"/>
                      </a:cubicBezTo>
                      <a:cubicBezTo>
                        <a:pt x="26512" y="75676"/>
                        <a:pt x="28959" y="76843"/>
                        <a:pt x="32415" y="76867"/>
                      </a:cubicBezTo>
                      <a:cubicBezTo>
                        <a:pt x="34102" y="76867"/>
                        <a:pt x="35513" y="76795"/>
                        <a:pt x="36647" y="76652"/>
                      </a:cubicBezTo>
                      <a:cubicBezTo>
                        <a:pt x="37781" y="76510"/>
                        <a:pt x="38799" y="76295"/>
                        <a:pt x="39701" y="76009"/>
                      </a:cubicBezTo>
                      <a:lnTo>
                        <a:pt x="40273" y="85567"/>
                      </a:lnTo>
                      <a:cubicBezTo>
                        <a:pt x="39049" y="86013"/>
                        <a:pt x="37496" y="86405"/>
                        <a:pt x="35611" y="86744"/>
                      </a:cubicBezTo>
                      <a:cubicBezTo>
                        <a:pt x="33727" y="87083"/>
                        <a:pt x="31566" y="87261"/>
                        <a:pt x="29128" y="87279"/>
                      </a:cubicBezTo>
                      <a:cubicBezTo>
                        <a:pt x="26188" y="87264"/>
                        <a:pt x="23570" y="86794"/>
                        <a:pt x="21274" y="85870"/>
                      </a:cubicBezTo>
                      <a:cubicBezTo>
                        <a:pt x="18979" y="84946"/>
                        <a:pt x="17076" y="83657"/>
                        <a:pt x="15566" y="82002"/>
                      </a:cubicBezTo>
                      <a:cubicBezTo>
                        <a:pt x="13866" y="80068"/>
                        <a:pt x="12630" y="77585"/>
                        <a:pt x="11857" y="74552"/>
                      </a:cubicBezTo>
                      <a:cubicBezTo>
                        <a:pt x="11084" y="71518"/>
                        <a:pt x="10704" y="67980"/>
                        <a:pt x="10716" y="63938"/>
                      </a:cubicBezTo>
                      <a:lnTo>
                        <a:pt x="10716" y="26128"/>
                      </a:lnTo>
                      <a:lnTo>
                        <a:pt x="0" y="26128"/>
                      </a:lnTo>
                      <a:lnTo>
                        <a:pt x="0" y="16574"/>
                      </a:lnTo>
                      <a:lnTo>
                        <a:pt x="10716" y="16574"/>
                      </a:lnTo>
                      <a:lnTo>
                        <a:pt x="10716" y="3715"/>
                      </a:lnTo>
                      <a:lnTo>
                        <a:pt x="229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2" name="Freeform: Shape 91">
                  <a:extLst>
                    <a:ext uri="{FF2B5EF4-FFF2-40B4-BE49-F238E27FC236}">
                      <a16:creationId xmlns:a16="http://schemas.microsoft.com/office/drawing/2014/main" id="{124C5DA8-FC94-4A27-8836-D87A579C8237}"/>
                    </a:ext>
                  </a:extLst>
                </p:cNvPr>
                <p:cNvSpPr/>
                <p:nvPr/>
              </p:nvSpPr>
              <p:spPr>
                <a:xfrm>
                  <a:off x="6998419" y="3347344"/>
                  <a:ext cx="60995" cy="72134"/>
                </a:xfrm>
                <a:custGeom>
                  <a:avLst/>
                  <a:gdLst/>
                  <a:ahLst/>
                  <a:cxnLst/>
                  <a:rect l="l" t="t" r="r" b="b"/>
                  <a:pathLst>
                    <a:path w="60995" h="72134">
                      <a:moveTo>
                        <a:pt x="32425" y="0"/>
                      </a:moveTo>
                      <a:cubicBezTo>
                        <a:pt x="39929" y="165"/>
                        <a:pt x="45763" y="2025"/>
                        <a:pt x="49927" y="5580"/>
                      </a:cubicBezTo>
                      <a:cubicBezTo>
                        <a:pt x="54091" y="9136"/>
                        <a:pt x="56993" y="13398"/>
                        <a:pt x="58632" y="18367"/>
                      </a:cubicBezTo>
                      <a:cubicBezTo>
                        <a:pt x="60272" y="23336"/>
                        <a:pt x="61058" y="28022"/>
                        <a:pt x="60990" y="32426"/>
                      </a:cubicBezTo>
                      <a:cubicBezTo>
                        <a:pt x="60990" y="33704"/>
                        <a:pt x="60955" y="34821"/>
                        <a:pt x="60883" y="35777"/>
                      </a:cubicBezTo>
                      <a:cubicBezTo>
                        <a:pt x="60812" y="36734"/>
                        <a:pt x="60705" y="37565"/>
                        <a:pt x="60562" y="38272"/>
                      </a:cubicBezTo>
                      <a:lnTo>
                        <a:pt x="11984" y="38272"/>
                      </a:lnTo>
                      <a:cubicBezTo>
                        <a:pt x="12303" y="46717"/>
                        <a:pt x="14703" y="52848"/>
                        <a:pt x="19185" y="56663"/>
                      </a:cubicBezTo>
                      <a:cubicBezTo>
                        <a:pt x="23667" y="60479"/>
                        <a:pt x="29176" y="62356"/>
                        <a:pt x="35713" y="62293"/>
                      </a:cubicBezTo>
                      <a:cubicBezTo>
                        <a:pt x="40165" y="62270"/>
                        <a:pt x="43911" y="61924"/>
                        <a:pt x="46949" y="61257"/>
                      </a:cubicBezTo>
                      <a:cubicBezTo>
                        <a:pt x="49988" y="60589"/>
                        <a:pt x="52624" y="59743"/>
                        <a:pt x="54856" y="58719"/>
                      </a:cubicBezTo>
                      <a:lnTo>
                        <a:pt x="57138" y="67713"/>
                      </a:lnTo>
                      <a:cubicBezTo>
                        <a:pt x="54927" y="68770"/>
                        <a:pt x="51893" y="69757"/>
                        <a:pt x="48037" y="70672"/>
                      </a:cubicBezTo>
                      <a:cubicBezTo>
                        <a:pt x="44181" y="71587"/>
                        <a:pt x="39501" y="72074"/>
                        <a:pt x="33998" y="72134"/>
                      </a:cubicBezTo>
                      <a:cubicBezTo>
                        <a:pt x="23263" y="71980"/>
                        <a:pt x="14934" y="68755"/>
                        <a:pt x="9012" y="62460"/>
                      </a:cubicBezTo>
                      <a:cubicBezTo>
                        <a:pt x="3090" y="56164"/>
                        <a:pt x="86" y="47722"/>
                        <a:pt x="0" y="37132"/>
                      </a:cubicBezTo>
                      <a:cubicBezTo>
                        <a:pt x="28" y="30108"/>
                        <a:pt x="1337" y="23809"/>
                        <a:pt x="3928" y="18236"/>
                      </a:cubicBezTo>
                      <a:cubicBezTo>
                        <a:pt x="6519" y="12663"/>
                        <a:pt x="10230" y="8248"/>
                        <a:pt x="15061" y="4992"/>
                      </a:cubicBezTo>
                      <a:cubicBezTo>
                        <a:pt x="19892" y="1736"/>
                        <a:pt x="25680" y="72"/>
                        <a:pt x="32425" y="0"/>
                      </a:cubicBezTo>
                      <a:close/>
                      <a:moveTo>
                        <a:pt x="31425" y="8983"/>
                      </a:moveTo>
                      <a:cubicBezTo>
                        <a:pt x="27155" y="9072"/>
                        <a:pt x="23655" y="10181"/>
                        <a:pt x="20926" y="12309"/>
                      </a:cubicBezTo>
                      <a:cubicBezTo>
                        <a:pt x="18197" y="14437"/>
                        <a:pt x="16127" y="17050"/>
                        <a:pt x="14716" y="20148"/>
                      </a:cubicBezTo>
                      <a:cubicBezTo>
                        <a:pt x="13305" y="23245"/>
                        <a:pt x="12442" y="26292"/>
                        <a:pt x="12127" y="29289"/>
                      </a:cubicBezTo>
                      <a:lnTo>
                        <a:pt x="48864" y="29289"/>
                      </a:lnTo>
                      <a:cubicBezTo>
                        <a:pt x="48955" y="26562"/>
                        <a:pt x="48518" y="23642"/>
                        <a:pt x="47551" y="20529"/>
                      </a:cubicBezTo>
                      <a:cubicBezTo>
                        <a:pt x="46584" y="17416"/>
                        <a:pt x="44822" y="14739"/>
                        <a:pt x="42267" y="12500"/>
                      </a:cubicBezTo>
                      <a:cubicBezTo>
                        <a:pt x="39712" y="10260"/>
                        <a:pt x="36098" y="9088"/>
                        <a:pt x="31425"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3F263E14-2052-47AA-8E79-44A668288253}"/>
                    </a:ext>
                  </a:extLst>
                </p:cNvPr>
                <p:cNvSpPr/>
                <p:nvPr/>
              </p:nvSpPr>
              <p:spPr>
                <a:xfrm>
                  <a:off x="7098099" y="3347344"/>
                  <a:ext cx="66133" cy="98851"/>
                </a:xfrm>
                <a:custGeom>
                  <a:avLst/>
                  <a:gdLst/>
                  <a:ahLst/>
                  <a:cxnLst/>
                  <a:rect l="l" t="t" r="r" b="b"/>
                  <a:pathLst>
                    <a:path w="66133" h="98851">
                      <a:moveTo>
                        <a:pt x="36711" y="0"/>
                      </a:moveTo>
                      <a:cubicBezTo>
                        <a:pt x="45316" y="154"/>
                        <a:pt x="52328" y="3378"/>
                        <a:pt x="57747" y="9672"/>
                      </a:cubicBezTo>
                      <a:cubicBezTo>
                        <a:pt x="63166" y="15967"/>
                        <a:pt x="65961" y="24408"/>
                        <a:pt x="66133" y="34995"/>
                      </a:cubicBezTo>
                      <a:cubicBezTo>
                        <a:pt x="66045" y="43283"/>
                        <a:pt x="64524" y="50176"/>
                        <a:pt x="61570" y="55676"/>
                      </a:cubicBezTo>
                      <a:cubicBezTo>
                        <a:pt x="58616" y="61176"/>
                        <a:pt x="54757" y="65295"/>
                        <a:pt x="49993" y="68032"/>
                      </a:cubicBezTo>
                      <a:cubicBezTo>
                        <a:pt x="45229" y="70768"/>
                        <a:pt x="40087" y="72136"/>
                        <a:pt x="34567" y="72134"/>
                      </a:cubicBezTo>
                      <a:cubicBezTo>
                        <a:pt x="29936" y="72110"/>
                        <a:pt x="25761" y="71159"/>
                        <a:pt x="22042" y="69281"/>
                      </a:cubicBezTo>
                      <a:cubicBezTo>
                        <a:pt x="18323" y="67403"/>
                        <a:pt x="15398" y="64740"/>
                        <a:pt x="13269" y="61293"/>
                      </a:cubicBezTo>
                      <a:lnTo>
                        <a:pt x="12983" y="61293"/>
                      </a:lnTo>
                      <a:lnTo>
                        <a:pt x="12983" y="98851"/>
                      </a:lnTo>
                      <a:lnTo>
                        <a:pt x="571" y="98851"/>
                      </a:lnTo>
                      <a:lnTo>
                        <a:pt x="571" y="24003"/>
                      </a:lnTo>
                      <a:cubicBezTo>
                        <a:pt x="565" y="19598"/>
                        <a:pt x="506" y="15549"/>
                        <a:pt x="392" y="11858"/>
                      </a:cubicBezTo>
                      <a:cubicBezTo>
                        <a:pt x="279" y="8168"/>
                        <a:pt x="148" y="4691"/>
                        <a:pt x="0" y="1429"/>
                      </a:cubicBezTo>
                      <a:lnTo>
                        <a:pt x="11129" y="1429"/>
                      </a:lnTo>
                      <a:lnTo>
                        <a:pt x="11842" y="13271"/>
                      </a:lnTo>
                      <a:lnTo>
                        <a:pt x="12127" y="13271"/>
                      </a:lnTo>
                      <a:cubicBezTo>
                        <a:pt x="14634" y="9033"/>
                        <a:pt x="17945" y="5769"/>
                        <a:pt x="22060" y="3477"/>
                      </a:cubicBezTo>
                      <a:cubicBezTo>
                        <a:pt x="26175" y="1185"/>
                        <a:pt x="31059" y="26"/>
                        <a:pt x="36711" y="0"/>
                      </a:cubicBezTo>
                      <a:close/>
                      <a:moveTo>
                        <a:pt x="32852" y="9983"/>
                      </a:moveTo>
                      <a:cubicBezTo>
                        <a:pt x="28450" y="10037"/>
                        <a:pt x="24496" y="11431"/>
                        <a:pt x="20988" y="14165"/>
                      </a:cubicBezTo>
                      <a:cubicBezTo>
                        <a:pt x="17480" y="16900"/>
                        <a:pt x="15098" y="20656"/>
                        <a:pt x="13841" y="25432"/>
                      </a:cubicBezTo>
                      <a:cubicBezTo>
                        <a:pt x="13618" y="26229"/>
                        <a:pt x="13421" y="27063"/>
                        <a:pt x="13251" y="27932"/>
                      </a:cubicBezTo>
                      <a:cubicBezTo>
                        <a:pt x="13082" y="28801"/>
                        <a:pt x="12992" y="29634"/>
                        <a:pt x="12983" y="30432"/>
                      </a:cubicBezTo>
                      <a:lnTo>
                        <a:pt x="12983" y="42427"/>
                      </a:lnTo>
                      <a:cubicBezTo>
                        <a:pt x="12980" y="43356"/>
                        <a:pt x="13022" y="44249"/>
                        <a:pt x="13108" y="45107"/>
                      </a:cubicBezTo>
                      <a:cubicBezTo>
                        <a:pt x="13195" y="45964"/>
                        <a:pt x="13344" y="46786"/>
                        <a:pt x="13555" y="47572"/>
                      </a:cubicBezTo>
                      <a:cubicBezTo>
                        <a:pt x="14779" y="52000"/>
                        <a:pt x="17084" y="55543"/>
                        <a:pt x="20470" y="58202"/>
                      </a:cubicBezTo>
                      <a:cubicBezTo>
                        <a:pt x="23856" y="60861"/>
                        <a:pt x="27840" y="62225"/>
                        <a:pt x="32423" y="62293"/>
                      </a:cubicBezTo>
                      <a:cubicBezTo>
                        <a:pt x="39114" y="62171"/>
                        <a:pt x="44278" y="59700"/>
                        <a:pt x="47914" y="54879"/>
                      </a:cubicBezTo>
                      <a:cubicBezTo>
                        <a:pt x="51550" y="50059"/>
                        <a:pt x="53390" y="43621"/>
                        <a:pt x="53435" y="35567"/>
                      </a:cubicBezTo>
                      <a:cubicBezTo>
                        <a:pt x="53408" y="28498"/>
                        <a:pt x="51639" y="22519"/>
                        <a:pt x="48128" y="17630"/>
                      </a:cubicBezTo>
                      <a:cubicBezTo>
                        <a:pt x="44617" y="12741"/>
                        <a:pt x="39525" y="10192"/>
                        <a:pt x="32852" y="9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4" name="Freeform: Shape 93">
                  <a:extLst>
                    <a:ext uri="{FF2B5EF4-FFF2-40B4-BE49-F238E27FC236}">
                      <a16:creationId xmlns:a16="http://schemas.microsoft.com/office/drawing/2014/main" id="{E93F50DC-6DB2-4F01-96E6-3DD652972C19}"/>
                    </a:ext>
                  </a:extLst>
                </p:cNvPr>
                <p:cNvSpPr/>
                <p:nvPr/>
              </p:nvSpPr>
              <p:spPr>
                <a:xfrm>
                  <a:off x="7178966" y="3347344"/>
                  <a:ext cx="54989" cy="72134"/>
                </a:xfrm>
                <a:custGeom>
                  <a:avLst/>
                  <a:gdLst/>
                  <a:ahLst/>
                  <a:cxnLst/>
                  <a:rect l="l" t="t" r="r" b="b"/>
                  <a:pathLst>
                    <a:path w="54989" h="72134">
                      <a:moveTo>
                        <a:pt x="27709" y="0"/>
                      </a:moveTo>
                      <a:cubicBezTo>
                        <a:pt x="34690" y="93"/>
                        <a:pt x="40093" y="1509"/>
                        <a:pt x="43920" y="4246"/>
                      </a:cubicBezTo>
                      <a:cubicBezTo>
                        <a:pt x="47746" y="6984"/>
                        <a:pt x="50397" y="10484"/>
                        <a:pt x="51874" y="14746"/>
                      </a:cubicBezTo>
                      <a:cubicBezTo>
                        <a:pt x="53351" y="19009"/>
                        <a:pt x="54056" y="23475"/>
                        <a:pt x="53989" y="28143"/>
                      </a:cubicBezTo>
                      <a:lnTo>
                        <a:pt x="53989" y="53989"/>
                      </a:lnTo>
                      <a:cubicBezTo>
                        <a:pt x="53986" y="57010"/>
                        <a:pt x="54063" y="59933"/>
                        <a:pt x="54221" y="62758"/>
                      </a:cubicBezTo>
                      <a:cubicBezTo>
                        <a:pt x="54379" y="65582"/>
                        <a:pt x="54635" y="68184"/>
                        <a:pt x="54989" y="70562"/>
                      </a:cubicBezTo>
                      <a:lnTo>
                        <a:pt x="43717" y="70562"/>
                      </a:lnTo>
                      <a:lnTo>
                        <a:pt x="42718" y="61864"/>
                      </a:lnTo>
                      <a:lnTo>
                        <a:pt x="42290" y="61864"/>
                      </a:lnTo>
                      <a:cubicBezTo>
                        <a:pt x="40337" y="64664"/>
                        <a:pt x="37561" y="67053"/>
                        <a:pt x="33963" y="69032"/>
                      </a:cubicBezTo>
                      <a:cubicBezTo>
                        <a:pt x="30366" y="71011"/>
                        <a:pt x="26089" y="72045"/>
                        <a:pt x="21133" y="72134"/>
                      </a:cubicBezTo>
                      <a:cubicBezTo>
                        <a:pt x="14127" y="71932"/>
                        <a:pt x="8855" y="69875"/>
                        <a:pt x="5317" y="65962"/>
                      </a:cubicBezTo>
                      <a:cubicBezTo>
                        <a:pt x="1778" y="62050"/>
                        <a:pt x="5" y="57491"/>
                        <a:pt x="0" y="52285"/>
                      </a:cubicBezTo>
                      <a:cubicBezTo>
                        <a:pt x="61" y="43887"/>
                        <a:pt x="3649" y="37493"/>
                        <a:pt x="10763" y="33104"/>
                      </a:cubicBezTo>
                      <a:cubicBezTo>
                        <a:pt x="17877" y="28714"/>
                        <a:pt x="28148" y="26538"/>
                        <a:pt x="41576" y="26575"/>
                      </a:cubicBezTo>
                      <a:lnTo>
                        <a:pt x="41576" y="25144"/>
                      </a:lnTo>
                      <a:cubicBezTo>
                        <a:pt x="41644" y="23190"/>
                        <a:pt x="41334" y="20981"/>
                        <a:pt x="40644" y="18518"/>
                      </a:cubicBezTo>
                      <a:cubicBezTo>
                        <a:pt x="39955" y="16055"/>
                        <a:pt x="38480" y="13909"/>
                        <a:pt x="36218" y="12082"/>
                      </a:cubicBezTo>
                      <a:cubicBezTo>
                        <a:pt x="33956" y="10254"/>
                        <a:pt x="30500" y="9317"/>
                        <a:pt x="25850" y="9269"/>
                      </a:cubicBezTo>
                      <a:cubicBezTo>
                        <a:pt x="22520" y="9278"/>
                        <a:pt x="19280" y="9725"/>
                        <a:pt x="16130" y="10610"/>
                      </a:cubicBezTo>
                      <a:cubicBezTo>
                        <a:pt x="12980" y="11495"/>
                        <a:pt x="10171" y="12764"/>
                        <a:pt x="7704" y="14418"/>
                      </a:cubicBezTo>
                      <a:lnTo>
                        <a:pt x="4851" y="5989"/>
                      </a:lnTo>
                      <a:cubicBezTo>
                        <a:pt x="7755" y="4180"/>
                        <a:pt x="11188" y="2736"/>
                        <a:pt x="15150" y="1658"/>
                      </a:cubicBezTo>
                      <a:cubicBezTo>
                        <a:pt x="19111" y="579"/>
                        <a:pt x="23298" y="27"/>
                        <a:pt x="27709" y="0"/>
                      </a:cubicBezTo>
                      <a:close/>
                      <a:moveTo>
                        <a:pt x="41862" y="35272"/>
                      </a:moveTo>
                      <a:cubicBezTo>
                        <a:pt x="37180" y="35126"/>
                        <a:pt x="32614" y="35435"/>
                        <a:pt x="28164" y="36199"/>
                      </a:cubicBezTo>
                      <a:cubicBezTo>
                        <a:pt x="23715" y="36963"/>
                        <a:pt x="20028" y="38490"/>
                        <a:pt x="17103" y="40779"/>
                      </a:cubicBezTo>
                      <a:cubicBezTo>
                        <a:pt x="14179" y="43068"/>
                        <a:pt x="12663" y="46427"/>
                        <a:pt x="12555" y="50856"/>
                      </a:cubicBezTo>
                      <a:cubicBezTo>
                        <a:pt x="12650" y="54984"/>
                        <a:pt x="13818" y="58022"/>
                        <a:pt x="16058" y="59970"/>
                      </a:cubicBezTo>
                      <a:cubicBezTo>
                        <a:pt x="18297" y="61918"/>
                        <a:pt x="21037" y="62883"/>
                        <a:pt x="24278" y="62865"/>
                      </a:cubicBezTo>
                      <a:cubicBezTo>
                        <a:pt x="28865" y="62749"/>
                        <a:pt x="32593" y="61551"/>
                        <a:pt x="35465" y="59273"/>
                      </a:cubicBezTo>
                      <a:cubicBezTo>
                        <a:pt x="38336" y="56994"/>
                        <a:pt x="40278" y="54332"/>
                        <a:pt x="41290" y="51285"/>
                      </a:cubicBezTo>
                      <a:cubicBezTo>
                        <a:pt x="41502" y="50564"/>
                        <a:pt x="41651" y="49861"/>
                        <a:pt x="41737" y="49175"/>
                      </a:cubicBezTo>
                      <a:cubicBezTo>
                        <a:pt x="41823" y="48489"/>
                        <a:pt x="41865" y="47855"/>
                        <a:pt x="41862" y="47274"/>
                      </a:cubicBezTo>
                      <a:lnTo>
                        <a:pt x="41862" y="352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5" name="Freeform: Shape 94">
                  <a:extLst>
                    <a:ext uri="{FF2B5EF4-FFF2-40B4-BE49-F238E27FC236}">
                      <a16:creationId xmlns:a16="http://schemas.microsoft.com/office/drawing/2014/main" id="{0FFE26F3-773A-4066-9044-449626812A5D}"/>
                    </a:ext>
                  </a:extLst>
                </p:cNvPr>
                <p:cNvSpPr/>
                <p:nvPr/>
              </p:nvSpPr>
              <p:spPr>
                <a:xfrm>
                  <a:off x="7250499" y="3347344"/>
                  <a:ext cx="34700" cy="70562"/>
                </a:xfrm>
                <a:custGeom>
                  <a:avLst/>
                  <a:gdLst/>
                  <a:ahLst/>
                  <a:cxnLst/>
                  <a:rect l="l" t="t" r="r" b="b"/>
                  <a:pathLst>
                    <a:path w="34700" h="70562">
                      <a:moveTo>
                        <a:pt x="31271" y="0"/>
                      </a:moveTo>
                      <a:cubicBezTo>
                        <a:pt x="31905" y="3"/>
                        <a:pt x="32495" y="33"/>
                        <a:pt x="33039" y="89"/>
                      </a:cubicBezTo>
                      <a:cubicBezTo>
                        <a:pt x="33584" y="145"/>
                        <a:pt x="34138" y="211"/>
                        <a:pt x="34700" y="285"/>
                      </a:cubicBezTo>
                      <a:lnTo>
                        <a:pt x="34700" y="12126"/>
                      </a:lnTo>
                      <a:cubicBezTo>
                        <a:pt x="34066" y="11989"/>
                        <a:pt x="33406" y="11906"/>
                        <a:pt x="32718" y="11876"/>
                      </a:cubicBezTo>
                      <a:cubicBezTo>
                        <a:pt x="32030" y="11847"/>
                        <a:pt x="31262" y="11835"/>
                        <a:pt x="30414" y="11841"/>
                      </a:cubicBezTo>
                      <a:cubicBezTo>
                        <a:pt x="25943" y="11918"/>
                        <a:pt x="22240" y="13406"/>
                        <a:pt x="19306" y="16305"/>
                      </a:cubicBezTo>
                      <a:cubicBezTo>
                        <a:pt x="16371" y="19205"/>
                        <a:pt x="14454" y="23050"/>
                        <a:pt x="13555" y="27843"/>
                      </a:cubicBezTo>
                      <a:cubicBezTo>
                        <a:pt x="13412" y="28712"/>
                        <a:pt x="13305" y="29652"/>
                        <a:pt x="13233" y="30664"/>
                      </a:cubicBezTo>
                      <a:cubicBezTo>
                        <a:pt x="13162" y="31676"/>
                        <a:pt x="13126" y="32688"/>
                        <a:pt x="13126" y="33700"/>
                      </a:cubicBezTo>
                      <a:lnTo>
                        <a:pt x="13126" y="70562"/>
                      </a:lnTo>
                      <a:lnTo>
                        <a:pt x="571" y="70562"/>
                      </a:lnTo>
                      <a:lnTo>
                        <a:pt x="571" y="22997"/>
                      </a:lnTo>
                      <a:cubicBezTo>
                        <a:pt x="574" y="18938"/>
                        <a:pt x="532" y="15129"/>
                        <a:pt x="446" y="11570"/>
                      </a:cubicBezTo>
                      <a:cubicBezTo>
                        <a:pt x="360" y="8011"/>
                        <a:pt x="211" y="4631"/>
                        <a:pt x="0" y="1429"/>
                      </a:cubicBezTo>
                      <a:lnTo>
                        <a:pt x="10986" y="1429"/>
                      </a:lnTo>
                      <a:lnTo>
                        <a:pt x="11557" y="15127"/>
                      </a:lnTo>
                      <a:lnTo>
                        <a:pt x="11985" y="15127"/>
                      </a:lnTo>
                      <a:cubicBezTo>
                        <a:pt x="13636" y="10437"/>
                        <a:pt x="16189" y="6757"/>
                        <a:pt x="19645" y="4084"/>
                      </a:cubicBezTo>
                      <a:cubicBezTo>
                        <a:pt x="23101" y="1412"/>
                        <a:pt x="26976" y="50"/>
                        <a:pt x="312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6" name="Freeform: Shape 95">
                  <a:extLst>
                    <a:ext uri="{FF2B5EF4-FFF2-40B4-BE49-F238E27FC236}">
                      <a16:creationId xmlns:a16="http://schemas.microsoft.com/office/drawing/2014/main" id="{8DC0F818-B0C4-44B7-95F8-3B5EB56B3F3D}"/>
                    </a:ext>
                  </a:extLst>
                </p:cNvPr>
                <p:cNvSpPr/>
                <p:nvPr/>
              </p:nvSpPr>
              <p:spPr>
                <a:xfrm>
                  <a:off x="7345749" y="3347338"/>
                  <a:ext cx="59418" cy="70568"/>
                </a:xfrm>
                <a:custGeom>
                  <a:avLst/>
                  <a:gdLst/>
                  <a:ahLst/>
                  <a:cxnLst/>
                  <a:rect l="l" t="t" r="r" b="b"/>
                  <a:pathLst>
                    <a:path w="59418" h="70568">
                      <a:moveTo>
                        <a:pt x="34998" y="6"/>
                      </a:moveTo>
                      <a:cubicBezTo>
                        <a:pt x="38314" y="-70"/>
                        <a:pt x="41844" y="716"/>
                        <a:pt x="45586" y="2363"/>
                      </a:cubicBezTo>
                      <a:cubicBezTo>
                        <a:pt x="49328" y="4010"/>
                        <a:pt x="52537" y="6975"/>
                        <a:pt x="55215" y="11257"/>
                      </a:cubicBezTo>
                      <a:cubicBezTo>
                        <a:pt x="57893" y="15539"/>
                        <a:pt x="59294" y="21593"/>
                        <a:pt x="59418" y="29420"/>
                      </a:cubicBezTo>
                      <a:lnTo>
                        <a:pt x="59418" y="70568"/>
                      </a:lnTo>
                      <a:lnTo>
                        <a:pt x="46863" y="70568"/>
                      </a:lnTo>
                      <a:lnTo>
                        <a:pt x="46863" y="30706"/>
                      </a:lnTo>
                      <a:cubicBezTo>
                        <a:pt x="46937" y="24979"/>
                        <a:pt x="45752" y="20181"/>
                        <a:pt x="43307" y="16311"/>
                      </a:cubicBezTo>
                      <a:cubicBezTo>
                        <a:pt x="40862" y="12442"/>
                        <a:pt x="36710" y="10430"/>
                        <a:pt x="30852" y="10275"/>
                      </a:cubicBezTo>
                      <a:cubicBezTo>
                        <a:pt x="26727" y="10373"/>
                        <a:pt x="23183" y="11641"/>
                        <a:pt x="20220" y="14079"/>
                      </a:cubicBezTo>
                      <a:cubicBezTo>
                        <a:pt x="17257" y="16517"/>
                        <a:pt x="15178" y="19535"/>
                        <a:pt x="13984" y="23134"/>
                      </a:cubicBezTo>
                      <a:cubicBezTo>
                        <a:pt x="13698" y="23931"/>
                        <a:pt x="13484" y="24836"/>
                        <a:pt x="13341" y="25848"/>
                      </a:cubicBezTo>
                      <a:cubicBezTo>
                        <a:pt x="13198" y="26860"/>
                        <a:pt x="13126" y="27908"/>
                        <a:pt x="13126" y="28992"/>
                      </a:cubicBezTo>
                      <a:lnTo>
                        <a:pt x="13126" y="70568"/>
                      </a:lnTo>
                      <a:lnTo>
                        <a:pt x="571" y="70568"/>
                      </a:lnTo>
                      <a:lnTo>
                        <a:pt x="571" y="20146"/>
                      </a:lnTo>
                      <a:cubicBezTo>
                        <a:pt x="574" y="16537"/>
                        <a:pt x="532" y="13222"/>
                        <a:pt x="446" y="10201"/>
                      </a:cubicBezTo>
                      <a:cubicBezTo>
                        <a:pt x="360" y="7181"/>
                        <a:pt x="211" y="4259"/>
                        <a:pt x="0" y="1435"/>
                      </a:cubicBezTo>
                      <a:lnTo>
                        <a:pt x="11129" y="1435"/>
                      </a:lnTo>
                      <a:lnTo>
                        <a:pt x="11842" y="12847"/>
                      </a:lnTo>
                      <a:lnTo>
                        <a:pt x="12128" y="12847"/>
                      </a:lnTo>
                      <a:cubicBezTo>
                        <a:pt x="13866" y="9502"/>
                        <a:pt x="16677" y="6559"/>
                        <a:pt x="20560" y="4018"/>
                      </a:cubicBezTo>
                      <a:cubicBezTo>
                        <a:pt x="24443" y="1477"/>
                        <a:pt x="29256" y="139"/>
                        <a:pt x="34998"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7" name="Freeform: Shape 96">
                  <a:extLst>
                    <a:ext uri="{FF2B5EF4-FFF2-40B4-BE49-F238E27FC236}">
                      <a16:creationId xmlns:a16="http://schemas.microsoft.com/office/drawing/2014/main" id="{87563C64-C07C-422F-A2AC-EB8B03E46302}"/>
                    </a:ext>
                  </a:extLst>
                </p:cNvPr>
                <p:cNvSpPr/>
                <p:nvPr/>
              </p:nvSpPr>
              <p:spPr>
                <a:xfrm>
                  <a:off x="7417519" y="3347344"/>
                  <a:ext cx="60994" cy="72134"/>
                </a:xfrm>
                <a:custGeom>
                  <a:avLst/>
                  <a:gdLst/>
                  <a:ahLst/>
                  <a:cxnLst/>
                  <a:rect l="l" t="t" r="r" b="b"/>
                  <a:pathLst>
                    <a:path w="60994" h="72134">
                      <a:moveTo>
                        <a:pt x="32425" y="0"/>
                      </a:moveTo>
                      <a:cubicBezTo>
                        <a:pt x="39929" y="165"/>
                        <a:pt x="45763" y="2025"/>
                        <a:pt x="49927" y="5580"/>
                      </a:cubicBezTo>
                      <a:cubicBezTo>
                        <a:pt x="54091" y="9136"/>
                        <a:pt x="56993" y="13398"/>
                        <a:pt x="58632" y="18367"/>
                      </a:cubicBezTo>
                      <a:cubicBezTo>
                        <a:pt x="60272" y="23336"/>
                        <a:pt x="61058" y="28022"/>
                        <a:pt x="60990" y="32426"/>
                      </a:cubicBezTo>
                      <a:cubicBezTo>
                        <a:pt x="60990" y="33704"/>
                        <a:pt x="60955" y="34821"/>
                        <a:pt x="60883" y="35777"/>
                      </a:cubicBezTo>
                      <a:cubicBezTo>
                        <a:pt x="60812" y="36734"/>
                        <a:pt x="60705" y="37565"/>
                        <a:pt x="60562" y="38272"/>
                      </a:cubicBezTo>
                      <a:lnTo>
                        <a:pt x="11984" y="38272"/>
                      </a:lnTo>
                      <a:cubicBezTo>
                        <a:pt x="12303" y="46717"/>
                        <a:pt x="14703" y="52848"/>
                        <a:pt x="19185" y="56663"/>
                      </a:cubicBezTo>
                      <a:cubicBezTo>
                        <a:pt x="23667" y="60479"/>
                        <a:pt x="29176" y="62356"/>
                        <a:pt x="35713" y="62293"/>
                      </a:cubicBezTo>
                      <a:cubicBezTo>
                        <a:pt x="40165" y="62270"/>
                        <a:pt x="43911" y="61924"/>
                        <a:pt x="46949" y="61257"/>
                      </a:cubicBezTo>
                      <a:cubicBezTo>
                        <a:pt x="49988" y="60589"/>
                        <a:pt x="52624" y="59743"/>
                        <a:pt x="54856" y="58719"/>
                      </a:cubicBezTo>
                      <a:lnTo>
                        <a:pt x="57138" y="67713"/>
                      </a:lnTo>
                      <a:cubicBezTo>
                        <a:pt x="54927" y="68770"/>
                        <a:pt x="51893" y="69757"/>
                        <a:pt x="48037" y="70672"/>
                      </a:cubicBezTo>
                      <a:cubicBezTo>
                        <a:pt x="44181" y="71587"/>
                        <a:pt x="39501" y="72074"/>
                        <a:pt x="33998" y="72134"/>
                      </a:cubicBezTo>
                      <a:cubicBezTo>
                        <a:pt x="23263" y="71980"/>
                        <a:pt x="14934" y="68755"/>
                        <a:pt x="9012" y="62460"/>
                      </a:cubicBezTo>
                      <a:cubicBezTo>
                        <a:pt x="3090" y="56164"/>
                        <a:pt x="86" y="47722"/>
                        <a:pt x="0" y="37132"/>
                      </a:cubicBezTo>
                      <a:cubicBezTo>
                        <a:pt x="28" y="30108"/>
                        <a:pt x="1337" y="23809"/>
                        <a:pt x="3928" y="18236"/>
                      </a:cubicBezTo>
                      <a:cubicBezTo>
                        <a:pt x="6519" y="12663"/>
                        <a:pt x="10230" y="8248"/>
                        <a:pt x="15061" y="4992"/>
                      </a:cubicBezTo>
                      <a:cubicBezTo>
                        <a:pt x="19892" y="1736"/>
                        <a:pt x="25680" y="72"/>
                        <a:pt x="32425" y="0"/>
                      </a:cubicBezTo>
                      <a:close/>
                      <a:moveTo>
                        <a:pt x="31425" y="8983"/>
                      </a:moveTo>
                      <a:cubicBezTo>
                        <a:pt x="27155" y="9072"/>
                        <a:pt x="23655" y="10181"/>
                        <a:pt x="20926" y="12309"/>
                      </a:cubicBezTo>
                      <a:cubicBezTo>
                        <a:pt x="18197" y="14437"/>
                        <a:pt x="16127" y="17050"/>
                        <a:pt x="14716" y="20148"/>
                      </a:cubicBezTo>
                      <a:cubicBezTo>
                        <a:pt x="13305" y="23245"/>
                        <a:pt x="12442" y="26292"/>
                        <a:pt x="12127" y="29289"/>
                      </a:cubicBezTo>
                      <a:lnTo>
                        <a:pt x="48864" y="29289"/>
                      </a:lnTo>
                      <a:cubicBezTo>
                        <a:pt x="48955" y="26562"/>
                        <a:pt x="48518" y="23642"/>
                        <a:pt x="47551" y="20529"/>
                      </a:cubicBezTo>
                      <a:cubicBezTo>
                        <a:pt x="46584" y="17416"/>
                        <a:pt x="44822" y="14739"/>
                        <a:pt x="42267" y="12500"/>
                      </a:cubicBezTo>
                      <a:cubicBezTo>
                        <a:pt x="39712" y="10260"/>
                        <a:pt x="36098" y="9088"/>
                        <a:pt x="31425"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8" name="Freeform: Shape 97">
                  <a:extLst>
                    <a:ext uri="{FF2B5EF4-FFF2-40B4-BE49-F238E27FC236}">
                      <a16:creationId xmlns:a16="http://schemas.microsoft.com/office/drawing/2014/main" id="{CF25AFF3-AB5B-4AA5-A1AF-BDC2E26E6D6E}"/>
                    </a:ext>
                  </a:extLst>
                </p:cNvPr>
                <p:cNvSpPr/>
                <p:nvPr/>
              </p:nvSpPr>
              <p:spPr>
                <a:xfrm>
                  <a:off x="7498149" y="3347344"/>
                  <a:ext cx="34700" cy="70562"/>
                </a:xfrm>
                <a:custGeom>
                  <a:avLst/>
                  <a:gdLst/>
                  <a:ahLst/>
                  <a:cxnLst/>
                  <a:rect l="l" t="t" r="r" b="b"/>
                  <a:pathLst>
                    <a:path w="34700" h="70562">
                      <a:moveTo>
                        <a:pt x="31271" y="0"/>
                      </a:moveTo>
                      <a:cubicBezTo>
                        <a:pt x="31905" y="3"/>
                        <a:pt x="32495" y="33"/>
                        <a:pt x="33039" y="89"/>
                      </a:cubicBezTo>
                      <a:cubicBezTo>
                        <a:pt x="33584" y="145"/>
                        <a:pt x="34138" y="211"/>
                        <a:pt x="34700" y="285"/>
                      </a:cubicBezTo>
                      <a:lnTo>
                        <a:pt x="34700" y="12126"/>
                      </a:lnTo>
                      <a:cubicBezTo>
                        <a:pt x="34066" y="11989"/>
                        <a:pt x="33406" y="11906"/>
                        <a:pt x="32718" y="11876"/>
                      </a:cubicBezTo>
                      <a:cubicBezTo>
                        <a:pt x="32030" y="11847"/>
                        <a:pt x="31262" y="11835"/>
                        <a:pt x="30414" y="11841"/>
                      </a:cubicBezTo>
                      <a:cubicBezTo>
                        <a:pt x="25943" y="11918"/>
                        <a:pt x="22240" y="13406"/>
                        <a:pt x="19306" y="16305"/>
                      </a:cubicBezTo>
                      <a:cubicBezTo>
                        <a:pt x="16371" y="19205"/>
                        <a:pt x="14454" y="23050"/>
                        <a:pt x="13555" y="27843"/>
                      </a:cubicBezTo>
                      <a:cubicBezTo>
                        <a:pt x="13412" y="28712"/>
                        <a:pt x="13305" y="29652"/>
                        <a:pt x="13233" y="30664"/>
                      </a:cubicBezTo>
                      <a:cubicBezTo>
                        <a:pt x="13162" y="31676"/>
                        <a:pt x="13126" y="32688"/>
                        <a:pt x="13126" y="33700"/>
                      </a:cubicBezTo>
                      <a:lnTo>
                        <a:pt x="13126" y="70562"/>
                      </a:lnTo>
                      <a:lnTo>
                        <a:pt x="571" y="70562"/>
                      </a:lnTo>
                      <a:lnTo>
                        <a:pt x="571" y="22997"/>
                      </a:lnTo>
                      <a:cubicBezTo>
                        <a:pt x="574" y="18938"/>
                        <a:pt x="532" y="15129"/>
                        <a:pt x="446" y="11570"/>
                      </a:cubicBezTo>
                      <a:cubicBezTo>
                        <a:pt x="360" y="8011"/>
                        <a:pt x="211" y="4631"/>
                        <a:pt x="0" y="1429"/>
                      </a:cubicBezTo>
                      <a:lnTo>
                        <a:pt x="10986" y="1429"/>
                      </a:lnTo>
                      <a:lnTo>
                        <a:pt x="11557" y="15127"/>
                      </a:lnTo>
                      <a:lnTo>
                        <a:pt x="11985" y="15127"/>
                      </a:lnTo>
                      <a:cubicBezTo>
                        <a:pt x="13636" y="10437"/>
                        <a:pt x="16189" y="6757"/>
                        <a:pt x="19645" y="4084"/>
                      </a:cubicBezTo>
                      <a:cubicBezTo>
                        <a:pt x="23101" y="1412"/>
                        <a:pt x="26976" y="50"/>
                        <a:pt x="312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9" name="Freeform: Shape 98">
                  <a:extLst>
                    <a:ext uri="{FF2B5EF4-FFF2-40B4-BE49-F238E27FC236}">
                      <a16:creationId xmlns:a16="http://schemas.microsoft.com/office/drawing/2014/main" id="{C431AAB5-C392-4A9F-9CEA-D7A1B36280D2}"/>
                    </a:ext>
                  </a:extLst>
                </p:cNvPr>
                <p:cNvSpPr/>
                <p:nvPr/>
              </p:nvSpPr>
              <p:spPr>
                <a:xfrm>
                  <a:off x="7541630" y="3347344"/>
                  <a:ext cx="45131" cy="72134"/>
                </a:xfrm>
                <a:custGeom>
                  <a:avLst/>
                  <a:gdLst/>
                  <a:ahLst/>
                  <a:cxnLst/>
                  <a:rect l="l" t="t" r="r" b="b"/>
                  <a:pathLst>
                    <a:path w="45131" h="72134">
                      <a:moveTo>
                        <a:pt x="25711" y="0"/>
                      </a:moveTo>
                      <a:cubicBezTo>
                        <a:pt x="29247" y="27"/>
                        <a:pt x="32468" y="437"/>
                        <a:pt x="35374" y="1230"/>
                      </a:cubicBezTo>
                      <a:cubicBezTo>
                        <a:pt x="38280" y="2023"/>
                        <a:pt x="40676" y="3039"/>
                        <a:pt x="42563" y="4278"/>
                      </a:cubicBezTo>
                      <a:lnTo>
                        <a:pt x="39567" y="13414"/>
                      </a:lnTo>
                      <a:cubicBezTo>
                        <a:pt x="38194" y="12490"/>
                        <a:pt x="36303" y="11585"/>
                        <a:pt x="33893" y="10698"/>
                      </a:cubicBezTo>
                      <a:cubicBezTo>
                        <a:pt x="31483" y="9811"/>
                        <a:pt x="28660" y="9334"/>
                        <a:pt x="25425" y="9269"/>
                      </a:cubicBezTo>
                      <a:cubicBezTo>
                        <a:pt x="21695" y="9340"/>
                        <a:pt x="18858" y="10269"/>
                        <a:pt x="16916" y="12056"/>
                      </a:cubicBezTo>
                      <a:cubicBezTo>
                        <a:pt x="14973" y="13842"/>
                        <a:pt x="13996" y="16058"/>
                        <a:pt x="13984" y="18702"/>
                      </a:cubicBezTo>
                      <a:cubicBezTo>
                        <a:pt x="13963" y="21474"/>
                        <a:pt x="15006" y="23719"/>
                        <a:pt x="17112" y="25437"/>
                      </a:cubicBezTo>
                      <a:cubicBezTo>
                        <a:pt x="19219" y="27155"/>
                        <a:pt x="22514" y="28864"/>
                        <a:pt x="26998" y="30564"/>
                      </a:cubicBezTo>
                      <a:cubicBezTo>
                        <a:pt x="32940" y="32723"/>
                        <a:pt x="37444" y="35445"/>
                        <a:pt x="40510" y="38729"/>
                      </a:cubicBezTo>
                      <a:cubicBezTo>
                        <a:pt x="43576" y="42013"/>
                        <a:pt x="45116" y="46199"/>
                        <a:pt x="45131" y="51288"/>
                      </a:cubicBezTo>
                      <a:cubicBezTo>
                        <a:pt x="45069" y="57533"/>
                        <a:pt x="42803" y="62544"/>
                        <a:pt x="38332" y="66320"/>
                      </a:cubicBezTo>
                      <a:cubicBezTo>
                        <a:pt x="33862" y="70095"/>
                        <a:pt x="27557" y="72033"/>
                        <a:pt x="19418" y="72134"/>
                      </a:cubicBezTo>
                      <a:cubicBezTo>
                        <a:pt x="15599" y="72110"/>
                        <a:pt x="12022" y="71659"/>
                        <a:pt x="8689" y="70779"/>
                      </a:cubicBezTo>
                      <a:cubicBezTo>
                        <a:pt x="5355" y="69900"/>
                        <a:pt x="2459" y="68735"/>
                        <a:pt x="0" y="67285"/>
                      </a:cubicBezTo>
                      <a:lnTo>
                        <a:pt x="2999" y="57863"/>
                      </a:lnTo>
                      <a:cubicBezTo>
                        <a:pt x="4987" y="59065"/>
                        <a:pt x="7466" y="60161"/>
                        <a:pt x="10437" y="61150"/>
                      </a:cubicBezTo>
                      <a:cubicBezTo>
                        <a:pt x="13408" y="62138"/>
                        <a:pt x="16497" y="62662"/>
                        <a:pt x="19704" y="62722"/>
                      </a:cubicBezTo>
                      <a:cubicBezTo>
                        <a:pt x="24200" y="62659"/>
                        <a:pt x="27543" y="61677"/>
                        <a:pt x="29733" y="59774"/>
                      </a:cubicBezTo>
                      <a:cubicBezTo>
                        <a:pt x="31923" y="57871"/>
                        <a:pt x="33013" y="55424"/>
                        <a:pt x="33004" y="52431"/>
                      </a:cubicBezTo>
                      <a:cubicBezTo>
                        <a:pt x="33046" y="49496"/>
                        <a:pt x="32069" y="47078"/>
                        <a:pt x="30073" y="45178"/>
                      </a:cubicBezTo>
                      <a:cubicBezTo>
                        <a:pt x="28077" y="43278"/>
                        <a:pt x="24811" y="41504"/>
                        <a:pt x="20277" y="39854"/>
                      </a:cubicBezTo>
                      <a:cubicBezTo>
                        <a:pt x="14010" y="37556"/>
                        <a:pt x="9369" y="34757"/>
                        <a:pt x="6353" y="31458"/>
                      </a:cubicBezTo>
                      <a:cubicBezTo>
                        <a:pt x="3338" y="28158"/>
                        <a:pt x="1839" y="24430"/>
                        <a:pt x="1858" y="20274"/>
                      </a:cubicBezTo>
                      <a:cubicBezTo>
                        <a:pt x="1931" y="14552"/>
                        <a:pt x="4066" y="9780"/>
                        <a:pt x="8263" y="5956"/>
                      </a:cubicBezTo>
                      <a:cubicBezTo>
                        <a:pt x="12460" y="2133"/>
                        <a:pt x="18276" y="148"/>
                        <a:pt x="257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8E61597-AD81-44B2-80D4-C7463024F7D9}"/>
                    </a:ext>
                  </a:extLst>
                </p:cNvPr>
                <p:cNvSpPr/>
                <p:nvPr/>
              </p:nvSpPr>
              <p:spPr>
                <a:xfrm>
                  <a:off x="7717224" y="3347344"/>
                  <a:ext cx="66133" cy="98851"/>
                </a:xfrm>
                <a:custGeom>
                  <a:avLst/>
                  <a:gdLst/>
                  <a:ahLst/>
                  <a:cxnLst/>
                  <a:rect l="l" t="t" r="r" b="b"/>
                  <a:pathLst>
                    <a:path w="66133" h="98851">
                      <a:moveTo>
                        <a:pt x="36711" y="0"/>
                      </a:moveTo>
                      <a:cubicBezTo>
                        <a:pt x="45316" y="154"/>
                        <a:pt x="52328" y="3378"/>
                        <a:pt x="57747" y="9672"/>
                      </a:cubicBezTo>
                      <a:cubicBezTo>
                        <a:pt x="63166" y="15967"/>
                        <a:pt x="65961" y="24408"/>
                        <a:pt x="66133" y="34995"/>
                      </a:cubicBezTo>
                      <a:cubicBezTo>
                        <a:pt x="66045" y="43283"/>
                        <a:pt x="64524" y="50176"/>
                        <a:pt x="61570" y="55676"/>
                      </a:cubicBezTo>
                      <a:cubicBezTo>
                        <a:pt x="58616" y="61176"/>
                        <a:pt x="54757" y="65295"/>
                        <a:pt x="49993" y="68032"/>
                      </a:cubicBezTo>
                      <a:cubicBezTo>
                        <a:pt x="45229" y="70768"/>
                        <a:pt x="40087" y="72136"/>
                        <a:pt x="34567" y="72134"/>
                      </a:cubicBezTo>
                      <a:cubicBezTo>
                        <a:pt x="29936" y="72110"/>
                        <a:pt x="25761" y="71159"/>
                        <a:pt x="22042" y="69281"/>
                      </a:cubicBezTo>
                      <a:cubicBezTo>
                        <a:pt x="18323" y="67403"/>
                        <a:pt x="15398" y="64740"/>
                        <a:pt x="13269" y="61293"/>
                      </a:cubicBezTo>
                      <a:lnTo>
                        <a:pt x="12983" y="61293"/>
                      </a:lnTo>
                      <a:lnTo>
                        <a:pt x="12983" y="98851"/>
                      </a:lnTo>
                      <a:lnTo>
                        <a:pt x="571" y="98851"/>
                      </a:lnTo>
                      <a:lnTo>
                        <a:pt x="571" y="24003"/>
                      </a:lnTo>
                      <a:cubicBezTo>
                        <a:pt x="565" y="19598"/>
                        <a:pt x="506" y="15549"/>
                        <a:pt x="392" y="11858"/>
                      </a:cubicBezTo>
                      <a:cubicBezTo>
                        <a:pt x="279" y="8168"/>
                        <a:pt x="148" y="4691"/>
                        <a:pt x="0" y="1429"/>
                      </a:cubicBezTo>
                      <a:lnTo>
                        <a:pt x="11129" y="1429"/>
                      </a:lnTo>
                      <a:lnTo>
                        <a:pt x="11842" y="13271"/>
                      </a:lnTo>
                      <a:lnTo>
                        <a:pt x="12127" y="13271"/>
                      </a:lnTo>
                      <a:cubicBezTo>
                        <a:pt x="14634" y="9033"/>
                        <a:pt x="17945" y="5769"/>
                        <a:pt x="22060" y="3477"/>
                      </a:cubicBezTo>
                      <a:cubicBezTo>
                        <a:pt x="26175" y="1185"/>
                        <a:pt x="31059" y="26"/>
                        <a:pt x="36711" y="0"/>
                      </a:cubicBezTo>
                      <a:close/>
                      <a:moveTo>
                        <a:pt x="32852" y="9983"/>
                      </a:moveTo>
                      <a:cubicBezTo>
                        <a:pt x="28450" y="10037"/>
                        <a:pt x="24496" y="11431"/>
                        <a:pt x="20988" y="14165"/>
                      </a:cubicBezTo>
                      <a:cubicBezTo>
                        <a:pt x="17480" y="16900"/>
                        <a:pt x="15098" y="20656"/>
                        <a:pt x="13841" y="25432"/>
                      </a:cubicBezTo>
                      <a:cubicBezTo>
                        <a:pt x="13618" y="26229"/>
                        <a:pt x="13421" y="27063"/>
                        <a:pt x="13251" y="27932"/>
                      </a:cubicBezTo>
                      <a:cubicBezTo>
                        <a:pt x="13082" y="28801"/>
                        <a:pt x="12992" y="29634"/>
                        <a:pt x="12983" y="30432"/>
                      </a:cubicBezTo>
                      <a:lnTo>
                        <a:pt x="12983" y="42427"/>
                      </a:lnTo>
                      <a:cubicBezTo>
                        <a:pt x="12980" y="43356"/>
                        <a:pt x="13022" y="44249"/>
                        <a:pt x="13108" y="45107"/>
                      </a:cubicBezTo>
                      <a:cubicBezTo>
                        <a:pt x="13195" y="45964"/>
                        <a:pt x="13344" y="46786"/>
                        <a:pt x="13555" y="47572"/>
                      </a:cubicBezTo>
                      <a:cubicBezTo>
                        <a:pt x="14779" y="52000"/>
                        <a:pt x="17084" y="55543"/>
                        <a:pt x="20470" y="58202"/>
                      </a:cubicBezTo>
                      <a:cubicBezTo>
                        <a:pt x="23856" y="60861"/>
                        <a:pt x="27840" y="62225"/>
                        <a:pt x="32423" y="62293"/>
                      </a:cubicBezTo>
                      <a:cubicBezTo>
                        <a:pt x="39114" y="62171"/>
                        <a:pt x="44278" y="59700"/>
                        <a:pt x="47914" y="54879"/>
                      </a:cubicBezTo>
                      <a:cubicBezTo>
                        <a:pt x="51550" y="50059"/>
                        <a:pt x="53390" y="43621"/>
                        <a:pt x="53435" y="35567"/>
                      </a:cubicBezTo>
                      <a:cubicBezTo>
                        <a:pt x="53408" y="28498"/>
                        <a:pt x="51639" y="22519"/>
                        <a:pt x="48128" y="17630"/>
                      </a:cubicBezTo>
                      <a:cubicBezTo>
                        <a:pt x="44617" y="12741"/>
                        <a:pt x="39525" y="10192"/>
                        <a:pt x="32852" y="9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1" name="Freeform: Shape 100">
                  <a:extLst>
                    <a:ext uri="{FF2B5EF4-FFF2-40B4-BE49-F238E27FC236}">
                      <a16:creationId xmlns:a16="http://schemas.microsoft.com/office/drawing/2014/main" id="{87C73E2F-48C6-4543-86B1-AFA1542C5CB0}"/>
                    </a:ext>
                  </a:extLst>
                </p:cNvPr>
                <p:cNvSpPr/>
                <p:nvPr/>
              </p:nvSpPr>
              <p:spPr>
                <a:xfrm>
                  <a:off x="7817141" y="3347344"/>
                  <a:ext cx="54989" cy="72134"/>
                </a:xfrm>
                <a:custGeom>
                  <a:avLst/>
                  <a:gdLst/>
                  <a:ahLst/>
                  <a:cxnLst/>
                  <a:rect l="l" t="t" r="r" b="b"/>
                  <a:pathLst>
                    <a:path w="54989" h="72134">
                      <a:moveTo>
                        <a:pt x="27709" y="0"/>
                      </a:moveTo>
                      <a:cubicBezTo>
                        <a:pt x="34690" y="93"/>
                        <a:pt x="40093" y="1509"/>
                        <a:pt x="43919" y="4246"/>
                      </a:cubicBezTo>
                      <a:cubicBezTo>
                        <a:pt x="47746" y="6984"/>
                        <a:pt x="50397" y="10484"/>
                        <a:pt x="51874" y="14746"/>
                      </a:cubicBezTo>
                      <a:cubicBezTo>
                        <a:pt x="53351" y="19009"/>
                        <a:pt x="54056" y="23475"/>
                        <a:pt x="53989" y="28143"/>
                      </a:cubicBezTo>
                      <a:lnTo>
                        <a:pt x="53989" y="53989"/>
                      </a:lnTo>
                      <a:cubicBezTo>
                        <a:pt x="53986" y="57010"/>
                        <a:pt x="54063" y="59933"/>
                        <a:pt x="54221" y="62758"/>
                      </a:cubicBezTo>
                      <a:cubicBezTo>
                        <a:pt x="54379" y="65582"/>
                        <a:pt x="54635" y="68184"/>
                        <a:pt x="54989" y="70562"/>
                      </a:cubicBezTo>
                      <a:lnTo>
                        <a:pt x="43717" y="70562"/>
                      </a:lnTo>
                      <a:lnTo>
                        <a:pt x="42718" y="61864"/>
                      </a:lnTo>
                      <a:lnTo>
                        <a:pt x="42290" y="61864"/>
                      </a:lnTo>
                      <a:cubicBezTo>
                        <a:pt x="40337" y="64664"/>
                        <a:pt x="37561" y="67053"/>
                        <a:pt x="33963" y="69032"/>
                      </a:cubicBezTo>
                      <a:cubicBezTo>
                        <a:pt x="30366" y="71011"/>
                        <a:pt x="26089" y="72045"/>
                        <a:pt x="21133" y="72134"/>
                      </a:cubicBezTo>
                      <a:cubicBezTo>
                        <a:pt x="14127" y="71932"/>
                        <a:pt x="8855" y="69875"/>
                        <a:pt x="5316" y="65962"/>
                      </a:cubicBezTo>
                      <a:cubicBezTo>
                        <a:pt x="1778" y="62050"/>
                        <a:pt x="5" y="57491"/>
                        <a:pt x="0" y="52285"/>
                      </a:cubicBezTo>
                      <a:cubicBezTo>
                        <a:pt x="61" y="43887"/>
                        <a:pt x="3649" y="37493"/>
                        <a:pt x="10763" y="33104"/>
                      </a:cubicBezTo>
                      <a:cubicBezTo>
                        <a:pt x="17877" y="28714"/>
                        <a:pt x="28148" y="26538"/>
                        <a:pt x="41576" y="26575"/>
                      </a:cubicBezTo>
                      <a:lnTo>
                        <a:pt x="41576" y="25144"/>
                      </a:lnTo>
                      <a:cubicBezTo>
                        <a:pt x="41644" y="23190"/>
                        <a:pt x="41334" y="20981"/>
                        <a:pt x="40644" y="18518"/>
                      </a:cubicBezTo>
                      <a:cubicBezTo>
                        <a:pt x="39955" y="16055"/>
                        <a:pt x="38480" y="13909"/>
                        <a:pt x="36218" y="12082"/>
                      </a:cubicBezTo>
                      <a:cubicBezTo>
                        <a:pt x="33956" y="10254"/>
                        <a:pt x="30500" y="9317"/>
                        <a:pt x="25850" y="9269"/>
                      </a:cubicBezTo>
                      <a:cubicBezTo>
                        <a:pt x="22520" y="9278"/>
                        <a:pt x="19280" y="9725"/>
                        <a:pt x="16130" y="10610"/>
                      </a:cubicBezTo>
                      <a:cubicBezTo>
                        <a:pt x="12980" y="11495"/>
                        <a:pt x="10171" y="12764"/>
                        <a:pt x="7704" y="14418"/>
                      </a:cubicBezTo>
                      <a:lnTo>
                        <a:pt x="4851" y="5989"/>
                      </a:lnTo>
                      <a:cubicBezTo>
                        <a:pt x="7755" y="4180"/>
                        <a:pt x="11188" y="2736"/>
                        <a:pt x="15150" y="1658"/>
                      </a:cubicBezTo>
                      <a:cubicBezTo>
                        <a:pt x="19111" y="579"/>
                        <a:pt x="23298" y="27"/>
                        <a:pt x="27709" y="0"/>
                      </a:cubicBezTo>
                      <a:close/>
                      <a:moveTo>
                        <a:pt x="41862" y="35272"/>
                      </a:moveTo>
                      <a:cubicBezTo>
                        <a:pt x="37180" y="35126"/>
                        <a:pt x="32614" y="35435"/>
                        <a:pt x="28164" y="36199"/>
                      </a:cubicBezTo>
                      <a:cubicBezTo>
                        <a:pt x="23715" y="36963"/>
                        <a:pt x="20028" y="38490"/>
                        <a:pt x="17103" y="40779"/>
                      </a:cubicBezTo>
                      <a:cubicBezTo>
                        <a:pt x="14179" y="43068"/>
                        <a:pt x="12663" y="46427"/>
                        <a:pt x="12555" y="50856"/>
                      </a:cubicBezTo>
                      <a:cubicBezTo>
                        <a:pt x="12650" y="54984"/>
                        <a:pt x="13818" y="58022"/>
                        <a:pt x="16058" y="59970"/>
                      </a:cubicBezTo>
                      <a:cubicBezTo>
                        <a:pt x="18297" y="61918"/>
                        <a:pt x="21037" y="62883"/>
                        <a:pt x="24278" y="62865"/>
                      </a:cubicBezTo>
                      <a:cubicBezTo>
                        <a:pt x="28865" y="62749"/>
                        <a:pt x="32593" y="61551"/>
                        <a:pt x="35465" y="59273"/>
                      </a:cubicBezTo>
                      <a:cubicBezTo>
                        <a:pt x="38336" y="56994"/>
                        <a:pt x="40278" y="54332"/>
                        <a:pt x="41290" y="51285"/>
                      </a:cubicBezTo>
                      <a:cubicBezTo>
                        <a:pt x="41502" y="50564"/>
                        <a:pt x="41651" y="49861"/>
                        <a:pt x="41737" y="49175"/>
                      </a:cubicBezTo>
                      <a:cubicBezTo>
                        <a:pt x="41823" y="48489"/>
                        <a:pt x="41865" y="47855"/>
                        <a:pt x="41862" y="47274"/>
                      </a:cubicBezTo>
                      <a:lnTo>
                        <a:pt x="41862" y="352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7D30DF92-55DB-4E74-AEDB-AC0187A7289C}"/>
                    </a:ext>
                  </a:extLst>
                </p:cNvPr>
                <p:cNvSpPr/>
                <p:nvPr/>
              </p:nvSpPr>
              <p:spPr>
                <a:xfrm>
                  <a:off x="7888673" y="3347338"/>
                  <a:ext cx="59419" cy="70568"/>
                </a:xfrm>
                <a:custGeom>
                  <a:avLst/>
                  <a:gdLst/>
                  <a:ahLst/>
                  <a:cxnLst/>
                  <a:rect l="l" t="t" r="r" b="b"/>
                  <a:pathLst>
                    <a:path w="59419" h="70568">
                      <a:moveTo>
                        <a:pt x="34999" y="6"/>
                      </a:moveTo>
                      <a:cubicBezTo>
                        <a:pt x="38315" y="-70"/>
                        <a:pt x="41845" y="716"/>
                        <a:pt x="45587" y="2363"/>
                      </a:cubicBezTo>
                      <a:cubicBezTo>
                        <a:pt x="49328" y="4010"/>
                        <a:pt x="52538" y="6975"/>
                        <a:pt x="55216" y="11257"/>
                      </a:cubicBezTo>
                      <a:cubicBezTo>
                        <a:pt x="57894" y="15539"/>
                        <a:pt x="59295" y="21593"/>
                        <a:pt x="59419" y="29420"/>
                      </a:cubicBezTo>
                      <a:lnTo>
                        <a:pt x="59419" y="70568"/>
                      </a:lnTo>
                      <a:lnTo>
                        <a:pt x="46863" y="70568"/>
                      </a:lnTo>
                      <a:lnTo>
                        <a:pt x="46863" y="30706"/>
                      </a:lnTo>
                      <a:cubicBezTo>
                        <a:pt x="46938" y="24979"/>
                        <a:pt x="45753" y="20181"/>
                        <a:pt x="43308" y="16311"/>
                      </a:cubicBezTo>
                      <a:cubicBezTo>
                        <a:pt x="40863" y="12442"/>
                        <a:pt x="36711" y="10430"/>
                        <a:pt x="30853" y="10275"/>
                      </a:cubicBezTo>
                      <a:cubicBezTo>
                        <a:pt x="26728" y="10373"/>
                        <a:pt x="23184" y="11641"/>
                        <a:pt x="20221" y="14079"/>
                      </a:cubicBezTo>
                      <a:cubicBezTo>
                        <a:pt x="17258" y="16517"/>
                        <a:pt x="15179" y="19535"/>
                        <a:pt x="13985" y="23134"/>
                      </a:cubicBezTo>
                      <a:cubicBezTo>
                        <a:pt x="13699" y="23931"/>
                        <a:pt x="13485" y="24836"/>
                        <a:pt x="13342" y="25848"/>
                      </a:cubicBezTo>
                      <a:cubicBezTo>
                        <a:pt x="13199" y="26860"/>
                        <a:pt x="13127" y="27908"/>
                        <a:pt x="13127" y="28992"/>
                      </a:cubicBezTo>
                      <a:lnTo>
                        <a:pt x="13127" y="70568"/>
                      </a:lnTo>
                      <a:lnTo>
                        <a:pt x="572" y="70568"/>
                      </a:lnTo>
                      <a:lnTo>
                        <a:pt x="572" y="20146"/>
                      </a:lnTo>
                      <a:cubicBezTo>
                        <a:pt x="575" y="16537"/>
                        <a:pt x="533" y="13222"/>
                        <a:pt x="447" y="10201"/>
                      </a:cubicBezTo>
                      <a:cubicBezTo>
                        <a:pt x="361" y="7181"/>
                        <a:pt x="212" y="4259"/>
                        <a:pt x="0" y="1435"/>
                      </a:cubicBezTo>
                      <a:lnTo>
                        <a:pt x="11130" y="1435"/>
                      </a:lnTo>
                      <a:lnTo>
                        <a:pt x="11843" y="12847"/>
                      </a:lnTo>
                      <a:lnTo>
                        <a:pt x="12128" y="12847"/>
                      </a:lnTo>
                      <a:cubicBezTo>
                        <a:pt x="13867" y="9502"/>
                        <a:pt x="16678" y="6559"/>
                        <a:pt x="20561" y="4018"/>
                      </a:cubicBezTo>
                      <a:cubicBezTo>
                        <a:pt x="24444" y="1477"/>
                        <a:pt x="29257" y="139"/>
                        <a:pt x="34999"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3" name="Freeform: Shape 102">
                  <a:extLst>
                    <a:ext uri="{FF2B5EF4-FFF2-40B4-BE49-F238E27FC236}">
                      <a16:creationId xmlns:a16="http://schemas.microsoft.com/office/drawing/2014/main" id="{8DB7416C-BF8B-4CD7-8586-03997D6610D9}"/>
                    </a:ext>
                  </a:extLst>
                </p:cNvPr>
                <p:cNvSpPr/>
                <p:nvPr/>
              </p:nvSpPr>
              <p:spPr>
                <a:xfrm>
                  <a:off x="8122369" y="3347344"/>
                  <a:ext cx="60994" cy="72134"/>
                </a:xfrm>
                <a:custGeom>
                  <a:avLst/>
                  <a:gdLst/>
                  <a:ahLst/>
                  <a:cxnLst/>
                  <a:rect l="l" t="t" r="r" b="b"/>
                  <a:pathLst>
                    <a:path w="60994" h="72134">
                      <a:moveTo>
                        <a:pt x="32425" y="0"/>
                      </a:moveTo>
                      <a:cubicBezTo>
                        <a:pt x="39929" y="165"/>
                        <a:pt x="45763" y="2025"/>
                        <a:pt x="49927" y="5580"/>
                      </a:cubicBezTo>
                      <a:cubicBezTo>
                        <a:pt x="54091" y="9136"/>
                        <a:pt x="56992" y="13398"/>
                        <a:pt x="58632" y="18367"/>
                      </a:cubicBezTo>
                      <a:cubicBezTo>
                        <a:pt x="60272" y="23336"/>
                        <a:pt x="61058" y="28022"/>
                        <a:pt x="60990" y="32426"/>
                      </a:cubicBezTo>
                      <a:cubicBezTo>
                        <a:pt x="60990" y="33704"/>
                        <a:pt x="60954" y="34821"/>
                        <a:pt x="60883" y="35777"/>
                      </a:cubicBezTo>
                      <a:cubicBezTo>
                        <a:pt x="60812" y="36734"/>
                        <a:pt x="60705" y="37565"/>
                        <a:pt x="60562" y="38272"/>
                      </a:cubicBezTo>
                      <a:lnTo>
                        <a:pt x="11984" y="38272"/>
                      </a:lnTo>
                      <a:cubicBezTo>
                        <a:pt x="12303" y="46717"/>
                        <a:pt x="14703" y="52848"/>
                        <a:pt x="19185" y="56663"/>
                      </a:cubicBezTo>
                      <a:cubicBezTo>
                        <a:pt x="23667" y="60479"/>
                        <a:pt x="29176" y="62356"/>
                        <a:pt x="35713" y="62293"/>
                      </a:cubicBezTo>
                      <a:cubicBezTo>
                        <a:pt x="40165" y="62270"/>
                        <a:pt x="43910" y="61924"/>
                        <a:pt x="46949" y="61257"/>
                      </a:cubicBezTo>
                      <a:cubicBezTo>
                        <a:pt x="49988" y="60589"/>
                        <a:pt x="52623" y="59743"/>
                        <a:pt x="54856" y="58719"/>
                      </a:cubicBezTo>
                      <a:lnTo>
                        <a:pt x="57138" y="67713"/>
                      </a:lnTo>
                      <a:cubicBezTo>
                        <a:pt x="54927" y="68770"/>
                        <a:pt x="51893" y="69757"/>
                        <a:pt x="48037" y="70672"/>
                      </a:cubicBezTo>
                      <a:cubicBezTo>
                        <a:pt x="44180" y="71587"/>
                        <a:pt x="39501" y="72074"/>
                        <a:pt x="33997" y="72134"/>
                      </a:cubicBezTo>
                      <a:cubicBezTo>
                        <a:pt x="23263" y="71980"/>
                        <a:pt x="14934" y="68755"/>
                        <a:pt x="9012" y="62460"/>
                      </a:cubicBezTo>
                      <a:cubicBezTo>
                        <a:pt x="3090" y="56164"/>
                        <a:pt x="86" y="47722"/>
                        <a:pt x="0" y="37132"/>
                      </a:cubicBezTo>
                      <a:cubicBezTo>
                        <a:pt x="27" y="30108"/>
                        <a:pt x="1337" y="23809"/>
                        <a:pt x="3928" y="18236"/>
                      </a:cubicBezTo>
                      <a:cubicBezTo>
                        <a:pt x="6519" y="12663"/>
                        <a:pt x="10230" y="8248"/>
                        <a:pt x="15061" y="4992"/>
                      </a:cubicBezTo>
                      <a:cubicBezTo>
                        <a:pt x="19892" y="1736"/>
                        <a:pt x="25680" y="72"/>
                        <a:pt x="32425" y="0"/>
                      </a:cubicBezTo>
                      <a:close/>
                      <a:moveTo>
                        <a:pt x="31424" y="8983"/>
                      </a:moveTo>
                      <a:cubicBezTo>
                        <a:pt x="27155" y="9072"/>
                        <a:pt x="23655" y="10181"/>
                        <a:pt x="20926" y="12309"/>
                      </a:cubicBezTo>
                      <a:cubicBezTo>
                        <a:pt x="18197" y="14437"/>
                        <a:pt x="16127" y="17050"/>
                        <a:pt x="14716" y="20148"/>
                      </a:cubicBezTo>
                      <a:cubicBezTo>
                        <a:pt x="13305" y="23245"/>
                        <a:pt x="12442" y="26292"/>
                        <a:pt x="12127" y="29289"/>
                      </a:cubicBezTo>
                      <a:lnTo>
                        <a:pt x="48863" y="29289"/>
                      </a:lnTo>
                      <a:cubicBezTo>
                        <a:pt x="48955" y="26562"/>
                        <a:pt x="48518" y="23642"/>
                        <a:pt x="47550" y="20529"/>
                      </a:cubicBezTo>
                      <a:cubicBezTo>
                        <a:pt x="46583" y="17416"/>
                        <a:pt x="44822" y="14739"/>
                        <a:pt x="42267" y="12500"/>
                      </a:cubicBezTo>
                      <a:cubicBezTo>
                        <a:pt x="39712" y="10260"/>
                        <a:pt x="36098" y="9088"/>
                        <a:pt x="31424"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 name="Freeform: Shape 103">
                  <a:extLst>
                    <a:ext uri="{FF2B5EF4-FFF2-40B4-BE49-F238E27FC236}">
                      <a16:creationId xmlns:a16="http://schemas.microsoft.com/office/drawing/2014/main" id="{45DB2C82-51F6-4FAB-92BC-03E8CBBBD3CB}"/>
                    </a:ext>
                  </a:extLst>
                </p:cNvPr>
                <p:cNvSpPr/>
                <p:nvPr/>
              </p:nvSpPr>
              <p:spPr>
                <a:xfrm>
                  <a:off x="8198569" y="3347344"/>
                  <a:ext cx="60994" cy="72134"/>
                </a:xfrm>
                <a:custGeom>
                  <a:avLst/>
                  <a:gdLst/>
                  <a:ahLst/>
                  <a:cxnLst/>
                  <a:rect l="l" t="t" r="r" b="b"/>
                  <a:pathLst>
                    <a:path w="60994" h="72134">
                      <a:moveTo>
                        <a:pt x="32425" y="0"/>
                      </a:moveTo>
                      <a:cubicBezTo>
                        <a:pt x="39929" y="165"/>
                        <a:pt x="45763" y="2025"/>
                        <a:pt x="49927" y="5580"/>
                      </a:cubicBezTo>
                      <a:cubicBezTo>
                        <a:pt x="54090" y="9136"/>
                        <a:pt x="56992" y="13398"/>
                        <a:pt x="58632" y="18367"/>
                      </a:cubicBezTo>
                      <a:cubicBezTo>
                        <a:pt x="60272" y="23336"/>
                        <a:pt x="61058" y="28022"/>
                        <a:pt x="60990" y="32426"/>
                      </a:cubicBezTo>
                      <a:cubicBezTo>
                        <a:pt x="60990" y="33704"/>
                        <a:pt x="60954" y="34821"/>
                        <a:pt x="60883" y="35777"/>
                      </a:cubicBezTo>
                      <a:cubicBezTo>
                        <a:pt x="60812" y="36734"/>
                        <a:pt x="60705" y="37565"/>
                        <a:pt x="60562" y="38272"/>
                      </a:cubicBezTo>
                      <a:lnTo>
                        <a:pt x="11984" y="38272"/>
                      </a:lnTo>
                      <a:cubicBezTo>
                        <a:pt x="12302" y="46717"/>
                        <a:pt x="14703" y="52848"/>
                        <a:pt x="19185" y="56663"/>
                      </a:cubicBezTo>
                      <a:cubicBezTo>
                        <a:pt x="23667" y="60479"/>
                        <a:pt x="29176" y="62356"/>
                        <a:pt x="35713" y="62293"/>
                      </a:cubicBezTo>
                      <a:cubicBezTo>
                        <a:pt x="40165" y="62270"/>
                        <a:pt x="43910" y="61924"/>
                        <a:pt x="46949" y="61257"/>
                      </a:cubicBezTo>
                      <a:cubicBezTo>
                        <a:pt x="49988" y="60589"/>
                        <a:pt x="52623" y="59743"/>
                        <a:pt x="54856" y="58719"/>
                      </a:cubicBezTo>
                      <a:lnTo>
                        <a:pt x="57138" y="67713"/>
                      </a:lnTo>
                      <a:cubicBezTo>
                        <a:pt x="54927" y="68770"/>
                        <a:pt x="51893" y="69757"/>
                        <a:pt x="48037" y="70672"/>
                      </a:cubicBezTo>
                      <a:cubicBezTo>
                        <a:pt x="44181" y="71587"/>
                        <a:pt x="39501" y="72074"/>
                        <a:pt x="33998" y="72134"/>
                      </a:cubicBezTo>
                      <a:cubicBezTo>
                        <a:pt x="23263" y="71980"/>
                        <a:pt x="14934" y="68755"/>
                        <a:pt x="9012" y="62460"/>
                      </a:cubicBezTo>
                      <a:cubicBezTo>
                        <a:pt x="3090" y="56164"/>
                        <a:pt x="86" y="47722"/>
                        <a:pt x="0" y="37132"/>
                      </a:cubicBezTo>
                      <a:cubicBezTo>
                        <a:pt x="28" y="30108"/>
                        <a:pt x="1336" y="23809"/>
                        <a:pt x="3928" y="18236"/>
                      </a:cubicBezTo>
                      <a:cubicBezTo>
                        <a:pt x="6519" y="12663"/>
                        <a:pt x="10230" y="8248"/>
                        <a:pt x="15061" y="4992"/>
                      </a:cubicBezTo>
                      <a:cubicBezTo>
                        <a:pt x="19892" y="1736"/>
                        <a:pt x="25680" y="72"/>
                        <a:pt x="32425" y="0"/>
                      </a:cubicBezTo>
                      <a:close/>
                      <a:moveTo>
                        <a:pt x="31424" y="8983"/>
                      </a:moveTo>
                      <a:cubicBezTo>
                        <a:pt x="27155" y="9072"/>
                        <a:pt x="23655" y="10181"/>
                        <a:pt x="20926" y="12309"/>
                      </a:cubicBezTo>
                      <a:cubicBezTo>
                        <a:pt x="18197" y="14437"/>
                        <a:pt x="16127" y="17050"/>
                        <a:pt x="14716" y="20148"/>
                      </a:cubicBezTo>
                      <a:cubicBezTo>
                        <a:pt x="13305" y="23245"/>
                        <a:pt x="12442" y="26292"/>
                        <a:pt x="12127" y="29289"/>
                      </a:cubicBezTo>
                      <a:lnTo>
                        <a:pt x="48864" y="29289"/>
                      </a:lnTo>
                      <a:cubicBezTo>
                        <a:pt x="48955" y="26562"/>
                        <a:pt x="48518" y="23642"/>
                        <a:pt x="47550" y="20529"/>
                      </a:cubicBezTo>
                      <a:cubicBezTo>
                        <a:pt x="46584" y="17416"/>
                        <a:pt x="44822" y="14739"/>
                        <a:pt x="42267" y="12500"/>
                      </a:cubicBezTo>
                      <a:cubicBezTo>
                        <a:pt x="39712" y="10260"/>
                        <a:pt x="36098" y="9088"/>
                        <a:pt x="31424"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5" name="Freeform: Shape 104">
                  <a:extLst>
                    <a:ext uri="{FF2B5EF4-FFF2-40B4-BE49-F238E27FC236}">
                      <a16:creationId xmlns:a16="http://schemas.microsoft.com/office/drawing/2014/main" id="{A7E9AA24-D56C-4B16-8FD4-6CB814593FAA}"/>
                    </a:ext>
                  </a:extLst>
                </p:cNvPr>
                <p:cNvSpPr/>
                <p:nvPr/>
              </p:nvSpPr>
              <p:spPr>
                <a:xfrm>
                  <a:off x="8279198" y="3347344"/>
                  <a:ext cx="66134" cy="98851"/>
                </a:xfrm>
                <a:custGeom>
                  <a:avLst/>
                  <a:gdLst/>
                  <a:ahLst/>
                  <a:cxnLst/>
                  <a:rect l="l" t="t" r="r" b="b"/>
                  <a:pathLst>
                    <a:path w="66134" h="98851">
                      <a:moveTo>
                        <a:pt x="36712" y="0"/>
                      </a:moveTo>
                      <a:cubicBezTo>
                        <a:pt x="45317" y="154"/>
                        <a:pt x="52329" y="3378"/>
                        <a:pt x="57748" y="9672"/>
                      </a:cubicBezTo>
                      <a:cubicBezTo>
                        <a:pt x="63167" y="15967"/>
                        <a:pt x="65962" y="24408"/>
                        <a:pt x="66134" y="34995"/>
                      </a:cubicBezTo>
                      <a:cubicBezTo>
                        <a:pt x="66046" y="43283"/>
                        <a:pt x="64525" y="50176"/>
                        <a:pt x="61571" y="55676"/>
                      </a:cubicBezTo>
                      <a:cubicBezTo>
                        <a:pt x="58617" y="61176"/>
                        <a:pt x="54758" y="65295"/>
                        <a:pt x="49994" y="68032"/>
                      </a:cubicBezTo>
                      <a:cubicBezTo>
                        <a:pt x="45229" y="70768"/>
                        <a:pt x="40088" y="72136"/>
                        <a:pt x="34568" y="72134"/>
                      </a:cubicBezTo>
                      <a:cubicBezTo>
                        <a:pt x="29937" y="72110"/>
                        <a:pt x="25762" y="71159"/>
                        <a:pt x="22043" y="69281"/>
                      </a:cubicBezTo>
                      <a:cubicBezTo>
                        <a:pt x="18324" y="67403"/>
                        <a:pt x="15399" y="64740"/>
                        <a:pt x="13270" y="61293"/>
                      </a:cubicBezTo>
                      <a:lnTo>
                        <a:pt x="12984" y="61293"/>
                      </a:lnTo>
                      <a:lnTo>
                        <a:pt x="12984" y="98851"/>
                      </a:lnTo>
                      <a:lnTo>
                        <a:pt x="572" y="98851"/>
                      </a:lnTo>
                      <a:lnTo>
                        <a:pt x="572" y="24003"/>
                      </a:lnTo>
                      <a:cubicBezTo>
                        <a:pt x="566" y="19598"/>
                        <a:pt x="506" y="15549"/>
                        <a:pt x="393" y="11858"/>
                      </a:cubicBezTo>
                      <a:cubicBezTo>
                        <a:pt x="280" y="8168"/>
                        <a:pt x="149" y="4691"/>
                        <a:pt x="0" y="1429"/>
                      </a:cubicBezTo>
                      <a:lnTo>
                        <a:pt x="11130" y="1429"/>
                      </a:lnTo>
                      <a:lnTo>
                        <a:pt x="11843" y="13271"/>
                      </a:lnTo>
                      <a:lnTo>
                        <a:pt x="12128" y="13271"/>
                      </a:lnTo>
                      <a:cubicBezTo>
                        <a:pt x="14635" y="9033"/>
                        <a:pt x="17946" y="5769"/>
                        <a:pt x="22061" y="3477"/>
                      </a:cubicBezTo>
                      <a:cubicBezTo>
                        <a:pt x="26176" y="1185"/>
                        <a:pt x="31060" y="26"/>
                        <a:pt x="36712" y="0"/>
                      </a:cubicBezTo>
                      <a:close/>
                      <a:moveTo>
                        <a:pt x="32853" y="9983"/>
                      </a:moveTo>
                      <a:cubicBezTo>
                        <a:pt x="28451" y="10037"/>
                        <a:pt x="24497" y="11431"/>
                        <a:pt x="20989" y="14165"/>
                      </a:cubicBezTo>
                      <a:cubicBezTo>
                        <a:pt x="17481" y="16900"/>
                        <a:pt x="15098" y="20656"/>
                        <a:pt x="13842" y="25432"/>
                      </a:cubicBezTo>
                      <a:cubicBezTo>
                        <a:pt x="13618" y="26229"/>
                        <a:pt x="13422" y="27063"/>
                        <a:pt x="13252" y="27932"/>
                      </a:cubicBezTo>
                      <a:cubicBezTo>
                        <a:pt x="13082" y="28801"/>
                        <a:pt x="12993" y="29634"/>
                        <a:pt x="12984" y="30432"/>
                      </a:cubicBezTo>
                      <a:lnTo>
                        <a:pt x="12984" y="42427"/>
                      </a:lnTo>
                      <a:cubicBezTo>
                        <a:pt x="12981" y="43356"/>
                        <a:pt x="13023" y="44249"/>
                        <a:pt x="13109" y="45107"/>
                      </a:cubicBezTo>
                      <a:cubicBezTo>
                        <a:pt x="13196" y="45964"/>
                        <a:pt x="13345" y="46786"/>
                        <a:pt x="13556" y="47572"/>
                      </a:cubicBezTo>
                      <a:cubicBezTo>
                        <a:pt x="14780" y="52000"/>
                        <a:pt x="17085" y="55543"/>
                        <a:pt x="20471" y="58202"/>
                      </a:cubicBezTo>
                      <a:cubicBezTo>
                        <a:pt x="23856" y="60861"/>
                        <a:pt x="27841" y="62225"/>
                        <a:pt x="32424" y="62293"/>
                      </a:cubicBezTo>
                      <a:cubicBezTo>
                        <a:pt x="39115" y="62171"/>
                        <a:pt x="44279" y="59700"/>
                        <a:pt x="47915" y="54879"/>
                      </a:cubicBezTo>
                      <a:cubicBezTo>
                        <a:pt x="51551" y="50059"/>
                        <a:pt x="53391" y="43621"/>
                        <a:pt x="53436" y="35567"/>
                      </a:cubicBezTo>
                      <a:cubicBezTo>
                        <a:pt x="53409" y="28498"/>
                        <a:pt x="51640" y="22519"/>
                        <a:pt x="48129" y="17630"/>
                      </a:cubicBezTo>
                      <a:cubicBezTo>
                        <a:pt x="44618" y="12741"/>
                        <a:pt x="39526" y="10192"/>
                        <a:pt x="32853" y="9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F5679CBE-989A-4B6D-8EC1-60EB44DFB546}"/>
                    </a:ext>
                  </a:extLst>
                </p:cNvPr>
                <p:cNvSpPr/>
                <p:nvPr/>
              </p:nvSpPr>
              <p:spPr>
                <a:xfrm>
                  <a:off x="8360780" y="3347344"/>
                  <a:ext cx="45130" cy="72134"/>
                </a:xfrm>
                <a:custGeom>
                  <a:avLst/>
                  <a:gdLst/>
                  <a:ahLst/>
                  <a:cxnLst/>
                  <a:rect l="l" t="t" r="r" b="b"/>
                  <a:pathLst>
                    <a:path w="45130" h="72134">
                      <a:moveTo>
                        <a:pt x="25711" y="0"/>
                      </a:moveTo>
                      <a:cubicBezTo>
                        <a:pt x="29247" y="27"/>
                        <a:pt x="32468" y="437"/>
                        <a:pt x="35374" y="1230"/>
                      </a:cubicBezTo>
                      <a:cubicBezTo>
                        <a:pt x="38279" y="2023"/>
                        <a:pt x="40676" y="3039"/>
                        <a:pt x="42563" y="4278"/>
                      </a:cubicBezTo>
                      <a:lnTo>
                        <a:pt x="39567" y="13414"/>
                      </a:lnTo>
                      <a:cubicBezTo>
                        <a:pt x="38194" y="12490"/>
                        <a:pt x="36302" y="11585"/>
                        <a:pt x="33892" y="10698"/>
                      </a:cubicBezTo>
                      <a:cubicBezTo>
                        <a:pt x="31482" y="9811"/>
                        <a:pt x="28660" y="9334"/>
                        <a:pt x="25425" y="9269"/>
                      </a:cubicBezTo>
                      <a:cubicBezTo>
                        <a:pt x="21695" y="9340"/>
                        <a:pt x="18858" y="10269"/>
                        <a:pt x="16916" y="12056"/>
                      </a:cubicBezTo>
                      <a:cubicBezTo>
                        <a:pt x="14973" y="13842"/>
                        <a:pt x="13996" y="16058"/>
                        <a:pt x="13984" y="18702"/>
                      </a:cubicBezTo>
                      <a:cubicBezTo>
                        <a:pt x="13963" y="21474"/>
                        <a:pt x="15006" y="23719"/>
                        <a:pt x="17112" y="25437"/>
                      </a:cubicBezTo>
                      <a:cubicBezTo>
                        <a:pt x="19219" y="27155"/>
                        <a:pt x="22514" y="28864"/>
                        <a:pt x="26998" y="30564"/>
                      </a:cubicBezTo>
                      <a:cubicBezTo>
                        <a:pt x="32940" y="32723"/>
                        <a:pt x="37444" y="35445"/>
                        <a:pt x="40510" y="38729"/>
                      </a:cubicBezTo>
                      <a:cubicBezTo>
                        <a:pt x="43576" y="42013"/>
                        <a:pt x="45116" y="46199"/>
                        <a:pt x="45130" y="51288"/>
                      </a:cubicBezTo>
                      <a:cubicBezTo>
                        <a:pt x="45069" y="57533"/>
                        <a:pt x="42803" y="62544"/>
                        <a:pt x="38332" y="66320"/>
                      </a:cubicBezTo>
                      <a:cubicBezTo>
                        <a:pt x="33861" y="70095"/>
                        <a:pt x="27557" y="72033"/>
                        <a:pt x="19418" y="72134"/>
                      </a:cubicBezTo>
                      <a:cubicBezTo>
                        <a:pt x="15599" y="72110"/>
                        <a:pt x="12022" y="71659"/>
                        <a:pt x="8689" y="70779"/>
                      </a:cubicBezTo>
                      <a:cubicBezTo>
                        <a:pt x="5355" y="69900"/>
                        <a:pt x="2459" y="68735"/>
                        <a:pt x="0" y="67285"/>
                      </a:cubicBezTo>
                      <a:lnTo>
                        <a:pt x="2999" y="57863"/>
                      </a:lnTo>
                      <a:cubicBezTo>
                        <a:pt x="4987" y="59065"/>
                        <a:pt x="7466" y="60161"/>
                        <a:pt x="10437" y="61150"/>
                      </a:cubicBezTo>
                      <a:cubicBezTo>
                        <a:pt x="13408" y="62138"/>
                        <a:pt x="16497" y="62662"/>
                        <a:pt x="19704" y="62722"/>
                      </a:cubicBezTo>
                      <a:cubicBezTo>
                        <a:pt x="24200" y="62659"/>
                        <a:pt x="27543" y="61677"/>
                        <a:pt x="29733" y="59774"/>
                      </a:cubicBezTo>
                      <a:cubicBezTo>
                        <a:pt x="31922" y="57871"/>
                        <a:pt x="33013" y="55424"/>
                        <a:pt x="33004" y="52431"/>
                      </a:cubicBezTo>
                      <a:cubicBezTo>
                        <a:pt x="33046" y="49496"/>
                        <a:pt x="32068" y="47078"/>
                        <a:pt x="30072" y="45178"/>
                      </a:cubicBezTo>
                      <a:cubicBezTo>
                        <a:pt x="28076" y="43278"/>
                        <a:pt x="24811" y="41504"/>
                        <a:pt x="20276" y="39854"/>
                      </a:cubicBezTo>
                      <a:cubicBezTo>
                        <a:pt x="14010" y="37556"/>
                        <a:pt x="9369" y="34757"/>
                        <a:pt x="6353" y="31458"/>
                      </a:cubicBezTo>
                      <a:cubicBezTo>
                        <a:pt x="3338" y="28158"/>
                        <a:pt x="1839" y="24430"/>
                        <a:pt x="1858" y="20274"/>
                      </a:cubicBezTo>
                      <a:cubicBezTo>
                        <a:pt x="1931" y="14552"/>
                        <a:pt x="4066" y="9780"/>
                        <a:pt x="8263" y="5956"/>
                      </a:cubicBezTo>
                      <a:cubicBezTo>
                        <a:pt x="12460" y="2133"/>
                        <a:pt x="18276" y="148"/>
                        <a:pt x="257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Freeform: Shape 106">
                  <a:extLst>
                    <a:ext uri="{FF2B5EF4-FFF2-40B4-BE49-F238E27FC236}">
                      <a16:creationId xmlns:a16="http://schemas.microsoft.com/office/drawing/2014/main" id="{D3EFC7D8-7E53-4126-AFA9-3ABFE7B5EB6C}"/>
                    </a:ext>
                  </a:extLst>
                </p:cNvPr>
                <p:cNvSpPr/>
                <p:nvPr/>
              </p:nvSpPr>
              <p:spPr>
                <a:xfrm>
                  <a:off x="7679695" y="3348773"/>
                  <a:ext cx="12555" cy="69133"/>
                </a:xfrm>
                <a:custGeom>
                  <a:avLst/>
                  <a:gdLst/>
                  <a:ahLst/>
                  <a:cxnLst/>
                  <a:rect l="l" t="t" r="r" b="b"/>
                  <a:pathLst>
                    <a:path w="12555" h="69133">
                      <a:moveTo>
                        <a:pt x="0" y="0"/>
                      </a:moveTo>
                      <a:lnTo>
                        <a:pt x="12555" y="0"/>
                      </a:lnTo>
                      <a:lnTo>
                        <a:pt x="12555" y="69133"/>
                      </a:lnTo>
                      <a:lnTo>
                        <a:pt x="0" y="6913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Freeform: Shape 107">
                  <a:extLst>
                    <a:ext uri="{FF2B5EF4-FFF2-40B4-BE49-F238E27FC236}">
                      <a16:creationId xmlns:a16="http://schemas.microsoft.com/office/drawing/2014/main" id="{C5B31316-F930-4112-84DC-8D6B680B5C29}"/>
                    </a:ext>
                  </a:extLst>
                </p:cNvPr>
                <p:cNvSpPr/>
                <p:nvPr/>
              </p:nvSpPr>
              <p:spPr>
                <a:xfrm>
                  <a:off x="8052408" y="3495885"/>
                  <a:ext cx="45131" cy="102996"/>
                </a:xfrm>
                <a:custGeom>
                  <a:avLst/>
                  <a:gdLst/>
                  <a:ahLst/>
                  <a:cxnLst/>
                  <a:rect l="l" t="t" r="r" b="b"/>
                  <a:pathLst>
                    <a:path w="45131" h="102996">
                      <a:moveTo>
                        <a:pt x="34415" y="1"/>
                      </a:moveTo>
                      <a:cubicBezTo>
                        <a:pt x="36710" y="22"/>
                        <a:pt x="38764" y="230"/>
                        <a:pt x="40577" y="625"/>
                      </a:cubicBezTo>
                      <a:cubicBezTo>
                        <a:pt x="42389" y="1020"/>
                        <a:pt x="43908" y="1478"/>
                        <a:pt x="45131" y="1998"/>
                      </a:cubicBezTo>
                      <a:lnTo>
                        <a:pt x="43416" y="11700"/>
                      </a:lnTo>
                      <a:cubicBezTo>
                        <a:pt x="42503" y="11260"/>
                        <a:pt x="41401" y="10890"/>
                        <a:pt x="40112" y="10592"/>
                      </a:cubicBezTo>
                      <a:cubicBezTo>
                        <a:pt x="38824" y="10294"/>
                        <a:pt x="37258" y="10139"/>
                        <a:pt x="35415" y="10127"/>
                      </a:cubicBezTo>
                      <a:cubicBezTo>
                        <a:pt x="30168" y="10291"/>
                        <a:pt x="26590" y="12287"/>
                        <a:pt x="24682" y="16115"/>
                      </a:cubicBezTo>
                      <a:cubicBezTo>
                        <a:pt x="22774" y="19943"/>
                        <a:pt x="21875" y="24619"/>
                        <a:pt x="21985" y="30145"/>
                      </a:cubicBezTo>
                      <a:lnTo>
                        <a:pt x="21985" y="33863"/>
                      </a:lnTo>
                      <a:lnTo>
                        <a:pt x="38701" y="33863"/>
                      </a:lnTo>
                      <a:lnTo>
                        <a:pt x="38701" y="43417"/>
                      </a:lnTo>
                      <a:lnTo>
                        <a:pt x="21985" y="43417"/>
                      </a:lnTo>
                      <a:lnTo>
                        <a:pt x="21985" y="102996"/>
                      </a:lnTo>
                      <a:lnTo>
                        <a:pt x="9573" y="102996"/>
                      </a:lnTo>
                      <a:lnTo>
                        <a:pt x="9573" y="43417"/>
                      </a:lnTo>
                      <a:lnTo>
                        <a:pt x="0" y="43417"/>
                      </a:lnTo>
                      <a:lnTo>
                        <a:pt x="0" y="33863"/>
                      </a:lnTo>
                      <a:lnTo>
                        <a:pt x="9573" y="33863"/>
                      </a:lnTo>
                      <a:lnTo>
                        <a:pt x="9573" y="30574"/>
                      </a:lnTo>
                      <a:cubicBezTo>
                        <a:pt x="9549" y="25662"/>
                        <a:pt x="10167" y="21117"/>
                        <a:pt x="11428" y="16938"/>
                      </a:cubicBezTo>
                      <a:cubicBezTo>
                        <a:pt x="12688" y="12760"/>
                        <a:pt x="14733" y="9254"/>
                        <a:pt x="17562" y="6419"/>
                      </a:cubicBezTo>
                      <a:cubicBezTo>
                        <a:pt x="19958" y="4155"/>
                        <a:pt x="22624" y="2515"/>
                        <a:pt x="25558" y="1499"/>
                      </a:cubicBezTo>
                      <a:cubicBezTo>
                        <a:pt x="28492" y="483"/>
                        <a:pt x="31444" y="-17"/>
                        <a:pt x="34415"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Freeform: Shape 108">
                  <a:extLst>
                    <a:ext uri="{FF2B5EF4-FFF2-40B4-BE49-F238E27FC236}">
                      <a16:creationId xmlns:a16="http://schemas.microsoft.com/office/drawing/2014/main" id="{012BF0C6-900E-4240-B256-399976D2D4DE}"/>
                    </a:ext>
                  </a:extLst>
                </p:cNvPr>
                <p:cNvSpPr/>
                <p:nvPr/>
              </p:nvSpPr>
              <p:spPr>
                <a:xfrm>
                  <a:off x="7849573" y="3502601"/>
                  <a:ext cx="15556" cy="15556"/>
                </a:xfrm>
                <a:custGeom>
                  <a:avLst/>
                  <a:gdLst/>
                  <a:ahLst/>
                  <a:cxnLst/>
                  <a:rect l="l" t="t" r="r" b="b"/>
                  <a:pathLst>
                    <a:path w="15556" h="15556">
                      <a:moveTo>
                        <a:pt x="7849" y="0"/>
                      </a:moveTo>
                      <a:cubicBezTo>
                        <a:pt x="10169" y="51"/>
                        <a:pt x="12024" y="806"/>
                        <a:pt x="13415" y="2266"/>
                      </a:cubicBezTo>
                      <a:cubicBezTo>
                        <a:pt x="14807" y="3726"/>
                        <a:pt x="15520" y="5587"/>
                        <a:pt x="15556" y="7849"/>
                      </a:cubicBezTo>
                      <a:cubicBezTo>
                        <a:pt x="15535" y="10044"/>
                        <a:pt x="14827" y="11863"/>
                        <a:pt x="13433" y="13308"/>
                      </a:cubicBezTo>
                      <a:cubicBezTo>
                        <a:pt x="12039" y="14753"/>
                        <a:pt x="10082" y="15502"/>
                        <a:pt x="7564" y="15556"/>
                      </a:cubicBezTo>
                      <a:cubicBezTo>
                        <a:pt x="5251" y="15502"/>
                        <a:pt x="3420" y="14753"/>
                        <a:pt x="2070" y="13308"/>
                      </a:cubicBezTo>
                      <a:cubicBezTo>
                        <a:pt x="720" y="11863"/>
                        <a:pt x="30" y="10044"/>
                        <a:pt x="0" y="7849"/>
                      </a:cubicBezTo>
                      <a:cubicBezTo>
                        <a:pt x="33" y="5649"/>
                        <a:pt x="753" y="3806"/>
                        <a:pt x="2159" y="2319"/>
                      </a:cubicBezTo>
                      <a:cubicBezTo>
                        <a:pt x="3565" y="833"/>
                        <a:pt x="5462" y="60"/>
                        <a:pt x="78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8CE24CF4-5D5F-4F04-9A04-6AD7C1895281}"/>
                    </a:ext>
                  </a:extLst>
                </p:cNvPr>
                <p:cNvSpPr/>
                <p:nvPr/>
              </p:nvSpPr>
              <p:spPr>
                <a:xfrm>
                  <a:off x="7424187" y="3513174"/>
                  <a:ext cx="40987" cy="87279"/>
                </a:xfrm>
                <a:custGeom>
                  <a:avLst/>
                  <a:gdLst/>
                  <a:ahLst/>
                  <a:cxnLst/>
                  <a:rect l="l" t="t" r="r" b="b"/>
                  <a:pathLst>
                    <a:path w="40987" h="87279">
                      <a:moveTo>
                        <a:pt x="22985" y="0"/>
                      </a:moveTo>
                      <a:lnTo>
                        <a:pt x="22985" y="16574"/>
                      </a:lnTo>
                      <a:lnTo>
                        <a:pt x="40987" y="16574"/>
                      </a:lnTo>
                      <a:lnTo>
                        <a:pt x="40987" y="26128"/>
                      </a:lnTo>
                      <a:lnTo>
                        <a:pt x="22985" y="26128"/>
                      </a:lnTo>
                      <a:lnTo>
                        <a:pt x="22985" y="63432"/>
                      </a:lnTo>
                      <a:cubicBezTo>
                        <a:pt x="22940" y="67743"/>
                        <a:pt x="23637" y="71055"/>
                        <a:pt x="25074" y="73365"/>
                      </a:cubicBezTo>
                      <a:cubicBezTo>
                        <a:pt x="26512" y="75676"/>
                        <a:pt x="28959" y="76843"/>
                        <a:pt x="32415" y="76867"/>
                      </a:cubicBezTo>
                      <a:cubicBezTo>
                        <a:pt x="34102" y="76867"/>
                        <a:pt x="35513" y="76795"/>
                        <a:pt x="36647" y="76652"/>
                      </a:cubicBezTo>
                      <a:cubicBezTo>
                        <a:pt x="37781" y="76510"/>
                        <a:pt x="38799" y="76295"/>
                        <a:pt x="39701" y="76009"/>
                      </a:cubicBezTo>
                      <a:lnTo>
                        <a:pt x="40273" y="85567"/>
                      </a:lnTo>
                      <a:cubicBezTo>
                        <a:pt x="39049" y="86013"/>
                        <a:pt x="37496" y="86405"/>
                        <a:pt x="35611" y="86744"/>
                      </a:cubicBezTo>
                      <a:cubicBezTo>
                        <a:pt x="33727" y="87083"/>
                        <a:pt x="31566" y="87261"/>
                        <a:pt x="29128" y="87279"/>
                      </a:cubicBezTo>
                      <a:cubicBezTo>
                        <a:pt x="26188" y="87264"/>
                        <a:pt x="23570" y="86795"/>
                        <a:pt x="21274" y="85870"/>
                      </a:cubicBezTo>
                      <a:cubicBezTo>
                        <a:pt x="18979" y="84946"/>
                        <a:pt x="17076" y="83657"/>
                        <a:pt x="15566" y="82001"/>
                      </a:cubicBezTo>
                      <a:cubicBezTo>
                        <a:pt x="13866" y="80068"/>
                        <a:pt x="12630" y="77585"/>
                        <a:pt x="11857" y="74552"/>
                      </a:cubicBezTo>
                      <a:cubicBezTo>
                        <a:pt x="11084" y="71518"/>
                        <a:pt x="10704" y="67980"/>
                        <a:pt x="10716" y="63938"/>
                      </a:cubicBezTo>
                      <a:lnTo>
                        <a:pt x="10716" y="26128"/>
                      </a:lnTo>
                      <a:lnTo>
                        <a:pt x="0" y="26128"/>
                      </a:lnTo>
                      <a:lnTo>
                        <a:pt x="0" y="16574"/>
                      </a:lnTo>
                      <a:lnTo>
                        <a:pt x="10716" y="16574"/>
                      </a:lnTo>
                      <a:lnTo>
                        <a:pt x="10716" y="3715"/>
                      </a:lnTo>
                      <a:lnTo>
                        <a:pt x="229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Freeform: Shape 110">
                  <a:extLst>
                    <a:ext uri="{FF2B5EF4-FFF2-40B4-BE49-F238E27FC236}">
                      <a16:creationId xmlns:a16="http://schemas.microsoft.com/office/drawing/2014/main" id="{45B3AEA2-C0EA-4A5A-BC1B-3DF5BC365FF6}"/>
                    </a:ext>
                  </a:extLst>
                </p:cNvPr>
                <p:cNvSpPr/>
                <p:nvPr/>
              </p:nvSpPr>
              <p:spPr>
                <a:xfrm>
                  <a:off x="6955224" y="3528314"/>
                  <a:ext cx="99423" cy="70567"/>
                </a:xfrm>
                <a:custGeom>
                  <a:avLst/>
                  <a:gdLst/>
                  <a:ahLst/>
                  <a:cxnLst/>
                  <a:rect l="l" t="t" r="r" b="b"/>
                  <a:pathLst>
                    <a:path w="99423" h="70567">
                      <a:moveTo>
                        <a:pt x="33855" y="5"/>
                      </a:moveTo>
                      <a:cubicBezTo>
                        <a:pt x="38543" y="73"/>
                        <a:pt x="42567" y="1363"/>
                        <a:pt x="45928" y="3874"/>
                      </a:cubicBezTo>
                      <a:cubicBezTo>
                        <a:pt x="49289" y="6386"/>
                        <a:pt x="51739" y="9710"/>
                        <a:pt x="53278" y="13846"/>
                      </a:cubicBezTo>
                      <a:lnTo>
                        <a:pt x="53564" y="13846"/>
                      </a:lnTo>
                      <a:cubicBezTo>
                        <a:pt x="54649" y="11855"/>
                        <a:pt x="55868" y="10124"/>
                        <a:pt x="57223" y="8652"/>
                      </a:cubicBezTo>
                      <a:cubicBezTo>
                        <a:pt x="58577" y="7181"/>
                        <a:pt x="59976" y="5915"/>
                        <a:pt x="61421" y="4854"/>
                      </a:cubicBezTo>
                      <a:cubicBezTo>
                        <a:pt x="63455" y="3279"/>
                        <a:pt x="65677" y="2079"/>
                        <a:pt x="68086" y="1253"/>
                      </a:cubicBezTo>
                      <a:cubicBezTo>
                        <a:pt x="70496" y="427"/>
                        <a:pt x="73325" y="11"/>
                        <a:pt x="76575" y="5"/>
                      </a:cubicBezTo>
                      <a:cubicBezTo>
                        <a:pt x="79782" y="-69"/>
                        <a:pt x="83133" y="745"/>
                        <a:pt x="86628" y="2447"/>
                      </a:cubicBezTo>
                      <a:cubicBezTo>
                        <a:pt x="90123" y="4149"/>
                        <a:pt x="93102" y="7184"/>
                        <a:pt x="95564" y="11552"/>
                      </a:cubicBezTo>
                      <a:cubicBezTo>
                        <a:pt x="98026" y="15920"/>
                        <a:pt x="99313" y="22066"/>
                        <a:pt x="99423" y="29991"/>
                      </a:cubicBezTo>
                      <a:lnTo>
                        <a:pt x="99423" y="70567"/>
                      </a:lnTo>
                      <a:lnTo>
                        <a:pt x="87153" y="70567"/>
                      </a:lnTo>
                      <a:lnTo>
                        <a:pt x="87153" y="31562"/>
                      </a:lnTo>
                      <a:cubicBezTo>
                        <a:pt x="87153" y="24800"/>
                        <a:pt x="85902" y="19573"/>
                        <a:pt x="83401" y="15882"/>
                      </a:cubicBezTo>
                      <a:cubicBezTo>
                        <a:pt x="80899" y="12191"/>
                        <a:pt x="77146" y="10322"/>
                        <a:pt x="72143" y="10274"/>
                      </a:cubicBezTo>
                      <a:cubicBezTo>
                        <a:pt x="68471" y="10369"/>
                        <a:pt x="65343" y="11500"/>
                        <a:pt x="62761" y="13667"/>
                      </a:cubicBezTo>
                      <a:cubicBezTo>
                        <a:pt x="60179" y="15834"/>
                        <a:pt x="58303" y="18465"/>
                        <a:pt x="57132" y="21561"/>
                      </a:cubicBezTo>
                      <a:cubicBezTo>
                        <a:pt x="56840" y="22493"/>
                        <a:pt x="56602" y="23487"/>
                        <a:pt x="56417" y="24544"/>
                      </a:cubicBezTo>
                      <a:cubicBezTo>
                        <a:pt x="56233" y="25600"/>
                        <a:pt x="56138" y="26702"/>
                        <a:pt x="56132" y="27848"/>
                      </a:cubicBezTo>
                      <a:lnTo>
                        <a:pt x="56132" y="70567"/>
                      </a:lnTo>
                      <a:lnTo>
                        <a:pt x="43862" y="70567"/>
                      </a:lnTo>
                      <a:lnTo>
                        <a:pt x="43862" y="29133"/>
                      </a:lnTo>
                      <a:cubicBezTo>
                        <a:pt x="43859" y="23535"/>
                        <a:pt x="42650" y="19016"/>
                        <a:pt x="40235" y="15578"/>
                      </a:cubicBezTo>
                      <a:cubicBezTo>
                        <a:pt x="37819" y="12140"/>
                        <a:pt x="34216" y="10372"/>
                        <a:pt x="29424" y="10274"/>
                      </a:cubicBezTo>
                      <a:cubicBezTo>
                        <a:pt x="25522" y="10405"/>
                        <a:pt x="22210" y="11715"/>
                        <a:pt x="19488" y="14203"/>
                      </a:cubicBezTo>
                      <a:cubicBezTo>
                        <a:pt x="16766" y="16691"/>
                        <a:pt x="14884" y="19573"/>
                        <a:pt x="13841" y="22847"/>
                      </a:cubicBezTo>
                      <a:cubicBezTo>
                        <a:pt x="13487" y="23719"/>
                        <a:pt x="13231" y="24689"/>
                        <a:pt x="13073" y="25758"/>
                      </a:cubicBezTo>
                      <a:cubicBezTo>
                        <a:pt x="12915" y="26827"/>
                        <a:pt x="12837" y="27904"/>
                        <a:pt x="12840" y="28991"/>
                      </a:cubicBezTo>
                      <a:lnTo>
                        <a:pt x="12840" y="70567"/>
                      </a:lnTo>
                      <a:lnTo>
                        <a:pt x="571" y="70567"/>
                      </a:lnTo>
                      <a:lnTo>
                        <a:pt x="571" y="20145"/>
                      </a:lnTo>
                      <a:cubicBezTo>
                        <a:pt x="565" y="16536"/>
                        <a:pt x="506" y="13221"/>
                        <a:pt x="392" y="10200"/>
                      </a:cubicBezTo>
                      <a:cubicBezTo>
                        <a:pt x="279" y="7180"/>
                        <a:pt x="148" y="4258"/>
                        <a:pt x="0" y="1434"/>
                      </a:cubicBezTo>
                      <a:lnTo>
                        <a:pt x="10986" y="1434"/>
                      </a:lnTo>
                      <a:lnTo>
                        <a:pt x="11557" y="12703"/>
                      </a:lnTo>
                      <a:lnTo>
                        <a:pt x="11984" y="12703"/>
                      </a:lnTo>
                      <a:cubicBezTo>
                        <a:pt x="13860" y="9302"/>
                        <a:pt x="16540" y="6365"/>
                        <a:pt x="20024" y="3892"/>
                      </a:cubicBezTo>
                      <a:cubicBezTo>
                        <a:pt x="23509" y="1419"/>
                        <a:pt x="28119" y="124"/>
                        <a:pt x="33855" y="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2" name="Freeform: Shape 111">
                  <a:extLst>
                    <a:ext uri="{FF2B5EF4-FFF2-40B4-BE49-F238E27FC236}">
                      <a16:creationId xmlns:a16="http://schemas.microsoft.com/office/drawing/2014/main" id="{1CF610D6-33E8-431D-AD3F-4B5EF57E1712}"/>
                    </a:ext>
                  </a:extLst>
                </p:cNvPr>
                <p:cNvSpPr/>
                <p:nvPr/>
              </p:nvSpPr>
              <p:spPr>
                <a:xfrm>
                  <a:off x="7074619" y="3528319"/>
                  <a:ext cx="67562" cy="72134"/>
                </a:xfrm>
                <a:custGeom>
                  <a:avLst/>
                  <a:gdLst/>
                  <a:ahLst/>
                  <a:cxnLst/>
                  <a:rect l="l" t="t" r="r" b="b"/>
                  <a:pathLst>
                    <a:path w="67562" h="72134">
                      <a:moveTo>
                        <a:pt x="34282" y="0"/>
                      </a:moveTo>
                      <a:cubicBezTo>
                        <a:pt x="44361" y="163"/>
                        <a:pt x="52391" y="3440"/>
                        <a:pt x="58373" y="9833"/>
                      </a:cubicBezTo>
                      <a:cubicBezTo>
                        <a:pt x="64354" y="16226"/>
                        <a:pt x="67418" y="24756"/>
                        <a:pt x="67562" y="35424"/>
                      </a:cubicBezTo>
                      <a:cubicBezTo>
                        <a:pt x="67445" y="43931"/>
                        <a:pt x="65698" y="50893"/>
                        <a:pt x="62322" y="56311"/>
                      </a:cubicBezTo>
                      <a:cubicBezTo>
                        <a:pt x="58947" y="61729"/>
                        <a:pt x="54650" y="65726"/>
                        <a:pt x="49432" y="68302"/>
                      </a:cubicBezTo>
                      <a:cubicBezTo>
                        <a:pt x="44214" y="70877"/>
                        <a:pt x="38783" y="72154"/>
                        <a:pt x="33138" y="72134"/>
                      </a:cubicBezTo>
                      <a:cubicBezTo>
                        <a:pt x="23628" y="72019"/>
                        <a:pt x="15782" y="68824"/>
                        <a:pt x="9601" y="62551"/>
                      </a:cubicBezTo>
                      <a:cubicBezTo>
                        <a:pt x="3420" y="56277"/>
                        <a:pt x="220" y="47616"/>
                        <a:pt x="0" y="36567"/>
                      </a:cubicBezTo>
                      <a:cubicBezTo>
                        <a:pt x="72" y="28872"/>
                        <a:pt x="1626" y="22302"/>
                        <a:pt x="4664" y="16860"/>
                      </a:cubicBezTo>
                      <a:cubicBezTo>
                        <a:pt x="7701" y="11417"/>
                        <a:pt x="11795" y="7253"/>
                        <a:pt x="16945" y="4367"/>
                      </a:cubicBezTo>
                      <a:cubicBezTo>
                        <a:pt x="22095" y="1481"/>
                        <a:pt x="27874" y="25"/>
                        <a:pt x="34282" y="0"/>
                      </a:cubicBezTo>
                      <a:close/>
                      <a:moveTo>
                        <a:pt x="33996" y="9412"/>
                      </a:moveTo>
                      <a:cubicBezTo>
                        <a:pt x="29100" y="9501"/>
                        <a:pt x="25091" y="10847"/>
                        <a:pt x="21968" y="13451"/>
                      </a:cubicBezTo>
                      <a:cubicBezTo>
                        <a:pt x="18846" y="16054"/>
                        <a:pt x="16541" y="19380"/>
                        <a:pt x="15054" y="23429"/>
                      </a:cubicBezTo>
                      <a:cubicBezTo>
                        <a:pt x="13567" y="27477"/>
                        <a:pt x="12830" y="31714"/>
                        <a:pt x="12841" y="36138"/>
                      </a:cubicBezTo>
                      <a:cubicBezTo>
                        <a:pt x="12943" y="43874"/>
                        <a:pt x="14884" y="50198"/>
                        <a:pt x="18666" y="55111"/>
                      </a:cubicBezTo>
                      <a:cubicBezTo>
                        <a:pt x="22448" y="60024"/>
                        <a:pt x="27463" y="62561"/>
                        <a:pt x="33710" y="62722"/>
                      </a:cubicBezTo>
                      <a:cubicBezTo>
                        <a:pt x="39838" y="62576"/>
                        <a:pt x="44841" y="60045"/>
                        <a:pt x="48718" y="55129"/>
                      </a:cubicBezTo>
                      <a:cubicBezTo>
                        <a:pt x="52595" y="50213"/>
                        <a:pt x="54596" y="43788"/>
                        <a:pt x="54722" y="35852"/>
                      </a:cubicBezTo>
                      <a:cubicBezTo>
                        <a:pt x="54741" y="31836"/>
                        <a:pt x="54051" y="27815"/>
                        <a:pt x="52652" y="23789"/>
                      </a:cubicBezTo>
                      <a:cubicBezTo>
                        <a:pt x="51252" y="19762"/>
                        <a:pt x="49027" y="16387"/>
                        <a:pt x="45976" y="13662"/>
                      </a:cubicBezTo>
                      <a:cubicBezTo>
                        <a:pt x="42925" y="10938"/>
                        <a:pt x="38932" y="9521"/>
                        <a:pt x="33996" y="94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3" name="Freeform: Shape 112">
                  <a:extLst>
                    <a:ext uri="{FF2B5EF4-FFF2-40B4-BE49-F238E27FC236}">
                      <a16:creationId xmlns:a16="http://schemas.microsoft.com/office/drawing/2014/main" id="{F8890856-A2FA-4103-A1B7-1D4A60F426A8}"/>
                    </a:ext>
                  </a:extLst>
                </p:cNvPr>
                <p:cNvSpPr/>
                <p:nvPr/>
              </p:nvSpPr>
              <p:spPr>
                <a:xfrm>
                  <a:off x="7155249" y="3528314"/>
                  <a:ext cx="99423" cy="70567"/>
                </a:xfrm>
                <a:custGeom>
                  <a:avLst/>
                  <a:gdLst/>
                  <a:ahLst/>
                  <a:cxnLst/>
                  <a:rect l="l" t="t" r="r" b="b"/>
                  <a:pathLst>
                    <a:path w="99423" h="70567">
                      <a:moveTo>
                        <a:pt x="33855" y="5"/>
                      </a:moveTo>
                      <a:cubicBezTo>
                        <a:pt x="38543" y="73"/>
                        <a:pt x="42567" y="1363"/>
                        <a:pt x="45928" y="3874"/>
                      </a:cubicBezTo>
                      <a:cubicBezTo>
                        <a:pt x="49289" y="6386"/>
                        <a:pt x="51739" y="9710"/>
                        <a:pt x="53278" y="13846"/>
                      </a:cubicBezTo>
                      <a:lnTo>
                        <a:pt x="53564" y="13846"/>
                      </a:lnTo>
                      <a:cubicBezTo>
                        <a:pt x="54649" y="11855"/>
                        <a:pt x="55868" y="10124"/>
                        <a:pt x="57223" y="8652"/>
                      </a:cubicBezTo>
                      <a:cubicBezTo>
                        <a:pt x="58577" y="7181"/>
                        <a:pt x="59977" y="5915"/>
                        <a:pt x="61421" y="4854"/>
                      </a:cubicBezTo>
                      <a:cubicBezTo>
                        <a:pt x="63455" y="3279"/>
                        <a:pt x="65677" y="2079"/>
                        <a:pt x="68086" y="1253"/>
                      </a:cubicBezTo>
                      <a:cubicBezTo>
                        <a:pt x="70496" y="427"/>
                        <a:pt x="73325" y="11"/>
                        <a:pt x="76575" y="5"/>
                      </a:cubicBezTo>
                      <a:cubicBezTo>
                        <a:pt x="79782" y="-69"/>
                        <a:pt x="83133" y="745"/>
                        <a:pt x="86628" y="2447"/>
                      </a:cubicBezTo>
                      <a:cubicBezTo>
                        <a:pt x="90123" y="4149"/>
                        <a:pt x="93102" y="7184"/>
                        <a:pt x="95564" y="11552"/>
                      </a:cubicBezTo>
                      <a:cubicBezTo>
                        <a:pt x="98026" y="15920"/>
                        <a:pt x="99313" y="22066"/>
                        <a:pt x="99423" y="29991"/>
                      </a:cubicBezTo>
                      <a:lnTo>
                        <a:pt x="99423" y="70567"/>
                      </a:lnTo>
                      <a:lnTo>
                        <a:pt x="87153" y="70567"/>
                      </a:lnTo>
                      <a:lnTo>
                        <a:pt x="87153" y="31562"/>
                      </a:lnTo>
                      <a:cubicBezTo>
                        <a:pt x="87153" y="24800"/>
                        <a:pt x="85902" y="19573"/>
                        <a:pt x="83401" y="15882"/>
                      </a:cubicBezTo>
                      <a:cubicBezTo>
                        <a:pt x="80899" y="12191"/>
                        <a:pt x="77146" y="10322"/>
                        <a:pt x="72143" y="10274"/>
                      </a:cubicBezTo>
                      <a:cubicBezTo>
                        <a:pt x="68471" y="10369"/>
                        <a:pt x="65343" y="11500"/>
                        <a:pt x="62761" y="13667"/>
                      </a:cubicBezTo>
                      <a:cubicBezTo>
                        <a:pt x="60179" y="15834"/>
                        <a:pt x="58303" y="18465"/>
                        <a:pt x="57132" y="21561"/>
                      </a:cubicBezTo>
                      <a:cubicBezTo>
                        <a:pt x="56840" y="22493"/>
                        <a:pt x="56602" y="23487"/>
                        <a:pt x="56417" y="24544"/>
                      </a:cubicBezTo>
                      <a:cubicBezTo>
                        <a:pt x="56233" y="25600"/>
                        <a:pt x="56138" y="26702"/>
                        <a:pt x="56132" y="27848"/>
                      </a:cubicBezTo>
                      <a:lnTo>
                        <a:pt x="56132" y="70567"/>
                      </a:lnTo>
                      <a:lnTo>
                        <a:pt x="43862" y="70567"/>
                      </a:lnTo>
                      <a:lnTo>
                        <a:pt x="43862" y="29133"/>
                      </a:lnTo>
                      <a:cubicBezTo>
                        <a:pt x="43859" y="23535"/>
                        <a:pt x="42650" y="19016"/>
                        <a:pt x="40235" y="15578"/>
                      </a:cubicBezTo>
                      <a:cubicBezTo>
                        <a:pt x="37819" y="12140"/>
                        <a:pt x="34216" y="10372"/>
                        <a:pt x="29424" y="10274"/>
                      </a:cubicBezTo>
                      <a:cubicBezTo>
                        <a:pt x="25522" y="10405"/>
                        <a:pt x="22210" y="11715"/>
                        <a:pt x="19488" y="14203"/>
                      </a:cubicBezTo>
                      <a:cubicBezTo>
                        <a:pt x="16766" y="16691"/>
                        <a:pt x="14884" y="19573"/>
                        <a:pt x="13841" y="22847"/>
                      </a:cubicBezTo>
                      <a:cubicBezTo>
                        <a:pt x="13487" y="23719"/>
                        <a:pt x="13231" y="24689"/>
                        <a:pt x="13073" y="25758"/>
                      </a:cubicBezTo>
                      <a:cubicBezTo>
                        <a:pt x="12915" y="26827"/>
                        <a:pt x="12837" y="27904"/>
                        <a:pt x="12840" y="28991"/>
                      </a:cubicBezTo>
                      <a:lnTo>
                        <a:pt x="12840" y="70567"/>
                      </a:lnTo>
                      <a:lnTo>
                        <a:pt x="571" y="70567"/>
                      </a:lnTo>
                      <a:lnTo>
                        <a:pt x="571" y="20145"/>
                      </a:lnTo>
                      <a:cubicBezTo>
                        <a:pt x="565" y="16536"/>
                        <a:pt x="506" y="13221"/>
                        <a:pt x="392" y="10200"/>
                      </a:cubicBezTo>
                      <a:cubicBezTo>
                        <a:pt x="279" y="7180"/>
                        <a:pt x="148" y="4258"/>
                        <a:pt x="0" y="1434"/>
                      </a:cubicBezTo>
                      <a:lnTo>
                        <a:pt x="10986" y="1434"/>
                      </a:lnTo>
                      <a:lnTo>
                        <a:pt x="11556" y="12703"/>
                      </a:lnTo>
                      <a:lnTo>
                        <a:pt x="11984" y="12703"/>
                      </a:lnTo>
                      <a:cubicBezTo>
                        <a:pt x="13860" y="9302"/>
                        <a:pt x="16540" y="6365"/>
                        <a:pt x="20024" y="3892"/>
                      </a:cubicBezTo>
                      <a:cubicBezTo>
                        <a:pt x="23509" y="1419"/>
                        <a:pt x="28119" y="124"/>
                        <a:pt x="33855" y="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4E815806-37A0-404F-9D49-6F11BC82BBCB}"/>
                    </a:ext>
                  </a:extLst>
                </p:cNvPr>
                <p:cNvSpPr/>
                <p:nvPr/>
              </p:nvSpPr>
              <p:spPr>
                <a:xfrm>
                  <a:off x="7274644" y="3528319"/>
                  <a:ext cx="60994" cy="72134"/>
                </a:xfrm>
                <a:custGeom>
                  <a:avLst/>
                  <a:gdLst/>
                  <a:ahLst/>
                  <a:cxnLst/>
                  <a:rect l="l" t="t" r="r" b="b"/>
                  <a:pathLst>
                    <a:path w="60994" h="72134">
                      <a:moveTo>
                        <a:pt x="32425" y="0"/>
                      </a:moveTo>
                      <a:cubicBezTo>
                        <a:pt x="39929" y="165"/>
                        <a:pt x="45763" y="2025"/>
                        <a:pt x="49927" y="5580"/>
                      </a:cubicBezTo>
                      <a:cubicBezTo>
                        <a:pt x="54091" y="9136"/>
                        <a:pt x="56992" y="13398"/>
                        <a:pt x="58632" y="18367"/>
                      </a:cubicBezTo>
                      <a:cubicBezTo>
                        <a:pt x="60272" y="23336"/>
                        <a:pt x="61058" y="28022"/>
                        <a:pt x="60990" y="32426"/>
                      </a:cubicBezTo>
                      <a:cubicBezTo>
                        <a:pt x="60990" y="33704"/>
                        <a:pt x="60955" y="34821"/>
                        <a:pt x="60883" y="35777"/>
                      </a:cubicBezTo>
                      <a:cubicBezTo>
                        <a:pt x="60812" y="36734"/>
                        <a:pt x="60705" y="37565"/>
                        <a:pt x="60562" y="38272"/>
                      </a:cubicBezTo>
                      <a:lnTo>
                        <a:pt x="11984" y="38272"/>
                      </a:lnTo>
                      <a:cubicBezTo>
                        <a:pt x="12303" y="46717"/>
                        <a:pt x="14703" y="52848"/>
                        <a:pt x="19185" y="56663"/>
                      </a:cubicBezTo>
                      <a:cubicBezTo>
                        <a:pt x="23667" y="60479"/>
                        <a:pt x="29176" y="62356"/>
                        <a:pt x="35713" y="62293"/>
                      </a:cubicBezTo>
                      <a:cubicBezTo>
                        <a:pt x="40165" y="62269"/>
                        <a:pt x="43911" y="61924"/>
                        <a:pt x="46949" y="61257"/>
                      </a:cubicBezTo>
                      <a:cubicBezTo>
                        <a:pt x="49988" y="60589"/>
                        <a:pt x="52624" y="59743"/>
                        <a:pt x="54856" y="58719"/>
                      </a:cubicBezTo>
                      <a:lnTo>
                        <a:pt x="57138" y="67713"/>
                      </a:lnTo>
                      <a:cubicBezTo>
                        <a:pt x="54927" y="68770"/>
                        <a:pt x="51893" y="69757"/>
                        <a:pt x="48037" y="70672"/>
                      </a:cubicBezTo>
                      <a:cubicBezTo>
                        <a:pt x="44181" y="71587"/>
                        <a:pt x="39501" y="72074"/>
                        <a:pt x="33998" y="72134"/>
                      </a:cubicBezTo>
                      <a:cubicBezTo>
                        <a:pt x="23263" y="71980"/>
                        <a:pt x="14934" y="68755"/>
                        <a:pt x="9012" y="62460"/>
                      </a:cubicBezTo>
                      <a:cubicBezTo>
                        <a:pt x="3090" y="56164"/>
                        <a:pt x="86" y="47722"/>
                        <a:pt x="0" y="37132"/>
                      </a:cubicBezTo>
                      <a:cubicBezTo>
                        <a:pt x="27" y="30108"/>
                        <a:pt x="1337" y="23809"/>
                        <a:pt x="3928" y="18236"/>
                      </a:cubicBezTo>
                      <a:cubicBezTo>
                        <a:pt x="6519" y="12663"/>
                        <a:pt x="10230" y="8248"/>
                        <a:pt x="15061" y="4992"/>
                      </a:cubicBezTo>
                      <a:cubicBezTo>
                        <a:pt x="19892" y="1736"/>
                        <a:pt x="25680" y="72"/>
                        <a:pt x="32425" y="0"/>
                      </a:cubicBezTo>
                      <a:close/>
                      <a:moveTo>
                        <a:pt x="31425" y="8983"/>
                      </a:moveTo>
                      <a:cubicBezTo>
                        <a:pt x="27155" y="9072"/>
                        <a:pt x="23655" y="10181"/>
                        <a:pt x="20926" y="12309"/>
                      </a:cubicBezTo>
                      <a:cubicBezTo>
                        <a:pt x="18197" y="14437"/>
                        <a:pt x="16127" y="17050"/>
                        <a:pt x="14716" y="20148"/>
                      </a:cubicBezTo>
                      <a:cubicBezTo>
                        <a:pt x="13305" y="23245"/>
                        <a:pt x="12442" y="26292"/>
                        <a:pt x="12127" y="29289"/>
                      </a:cubicBezTo>
                      <a:lnTo>
                        <a:pt x="48864" y="29289"/>
                      </a:lnTo>
                      <a:cubicBezTo>
                        <a:pt x="48955" y="26563"/>
                        <a:pt x="48518" y="23642"/>
                        <a:pt x="47551" y="20529"/>
                      </a:cubicBezTo>
                      <a:cubicBezTo>
                        <a:pt x="46584" y="17416"/>
                        <a:pt x="44822" y="14739"/>
                        <a:pt x="42267" y="12500"/>
                      </a:cubicBezTo>
                      <a:cubicBezTo>
                        <a:pt x="39712" y="10260"/>
                        <a:pt x="36098" y="9088"/>
                        <a:pt x="31425" y="8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Freeform: Shape 114">
                  <a:extLst>
                    <a:ext uri="{FF2B5EF4-FFF2-40B4-BE49-F238E27FC236}">
                      <a16:creationId xmlns:a16="http://schemas.microsoft.com/office/drawing/2014/main" id="{A47D17B5-ABDC-4591-B29A-0031FCE0A936}"/>
                    </a:ext>
                  </a:extLst>
                </p:cNvPr>
                <p:cNvSpPr/>
                <p:nvPr/>
              </p:nvSpPr>
              <p:spPr>
                <a:xfrm>
                  <a:off x="7355274" y="3528313"/>
                  <a:ext cx="59418" cy="70568"/>
                </a:xfrm>
                <a:custGeom>
                  <a:avLst/>
                  <a:gdLst/>
                  <a:ahLst/>
                  <a:cxnLst/>
                  <a:rect l="l" t="t" r="r" b="b"/>
                  <a:pathLst>
                    <a:path w="59418" h="70568">
                      <a:moveTo>
                        <a:pt x="34998" y="6"/>
                      </a:moveTo>
                      <a:cubicBezTo>
                        <a:pt x="38314" y="-70"/>
                        <a:pt x="41844" y="716"/>
                        <a:pt x="45586" y="2363"/>
                      </a:cubicBezTo>
                      <a:cubicBezTo>
                        <a:pt x="49327" y="4010"/>
                        <a:pt x="52537" y="6975"/>
                        <a:pt x="55215" y="11257"/>
                      </a:cubicBezTo>
                      <a:cubicBezTo>
                        <a:pt x="57893" y="15539"/>
                        <a:pt x="59294" y="21593"/>
                        <a:pt x="59418" y="29420"/>
                      </a:cubicBezTo>
                      <a:lnTo>
                        <a:pt x="59418" y="70568"/>
                      </a:lnTo>
                      <a:lnTo>
                        <a:pt x="46862" y="70568"/>
                      </a:lnTo>
                      <a:lnTo>
                        <a:pt x="46862" y="30706"/>
                      </a:lnTo>
                      <a:cubicBezTo>
                        <a:pt x="46937" y="24979"/>
                        <a:pt x="45752" y="20181"/>
                        <a:pt x="43307" y="16311"/>
                      </a:cubicBezTo>
                      <a:cubicBezTo>
                        <a:pt x="40862" y="12442"/>
                        <a:pt x="36710" y="10430"/>
                        <a:pt x="30852" y="10275"/>
                      </a:cubicBezTo>
                      <a:cubicBezTo>
                        <a:pt x="26727" y="10373"/>
                        <a:pt x="23183" y="11641"/>
                        <a:pt x="20220" y="14079"/>
                      </a:cubicBezTo>
                      <a:cubicBezTo>
                        <a:pt x="17257" y="16517"/>
                        <a:pt x="15178" y="19535"/>
                        <a:pt x="13984" y="23134"/>
                      </a:cubicBezTo>
                      <a:cubicBezTo>
                        <a:pt x="13698" y="23931"/>
                        <a:pt x="13484" y="24836"/>
                        <a:pt x="13341" y="25848"/>
                      </a:cubicBezTo>
                      <a:cubicBezTo>
                        <a:pt x="13198" y="26860"/>
                        <a:pt x="13126" y="27908"/>
                        <a:pt x="13126" y="28992"/>
                      </a:cubicBezTo>
                      <a:lnTo>
                        <a:pt x="13126" y="70568"/>
                      </a:lnTo>
                      <a:lnTo>
                        <a:pt x="571" y="70568"/>
                      </a:lnTo>
                      <a:lnTo>
                        <a:pt x="571" y="20146"/>
                      </a:lnTo>
                      <a:cubicBezTo>
                        <a:pt x="574" y="16537"/>
                        <a:pt x="532" y="13222"/>
                        <a:pt x="446" y="10201"/>
                      </a:cubicBezTo>
                      <a:cubicBezTo>
                        <a:pt x="360" y="7181"/>
                        <a:pt x="211" y="4259"/>
                        <a:pt x="0" y="1435"/>
                      </a:cubicBezTo>
                      <a:lnTo>
                        <a:pt x="11129" y="1435"/>
                      </a:lnTo>
                      <a:lnTo>
                        <a:pt x="11842" y="12847"/>
                      </a:lnTo>
                      <a:lnTo>
                        <a:pt x="12127" y="12847"/>
                      </a:lnTo>
                      <a:cubicBezTo>
                        <a:pt x="13866" y="9502"/>
                        <a:pt x="16677" y="6559"/>
                        <a:pt x="20560" y="4018"/>
                      </a:cubicBezTo>
                      <a:cubicBezTo>
                        <a:pt x="24443" y="1477"/>
                        <a:pt x="29256" y="139"/>
                        <a:pt x="34998"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6" name="Freeform: Shape 115">
                  <a:extLst>
                    <a:ext uri="{FF2B5EF4-FFF2-40B4-BE49-F238E27FC236}">
                      <a16:creationId xmlns:a16="http://schemas.microsoft.com/office/drawing/2014/main" id="{E7DEE227-5A3A-4A5A-A644-681F5203D111}"/>
                    </a:ext>
                  </a:extLst>
                </p:cNvPr>
                <p:cNvSpPr/>
                <p:nvPr/>
              </p:nvSpPr>
              <p:spPr>
                <a:xfrm>
                  <a:off x="7555299" y="3528314"/>
                  <a:ext cx="99423" cy="70567"/>
                </a:xfrm>
                <a:custGeom>
                  <a:avLst/>
                  <a:gdLst/>
                  <a:ahLst/>
                  <a:cxnLst/>
                  <a:rect l="l" t="t" r="r" b="b"/>
                  <a:pathLst>
                    <a:path w="99423" h="70567">
                      <a:moveTo>
                        <a:pt x="33855" y="5"/>
                      </a:moveTo>
                      <a:cubicBezTo>
                        <a:pt x="38543" y="73"/>
                        <a:pt x="42567" y="1363"/>
                        <a:pt x="45928" y="3874"/>
                      </a:cubicBezTo>
                      <a:cubicBezTo>
                        <a:pt x="49289" y="6386"/>
                        <a:pt x="51739" y="9710"/>
                        <a:pt x="53278" y="13846"/>
                      </a:cubicBezTo>
                      <a:lnTo>
                        <a:pt x="53564" y="13846"/>
                      </a:lnTo>
                      <a:cubicBezTo>
                        <a:pt x="54649" y="11855"/>
                        <a:pt x="55868" y="10124"/>
                        <a:pt x="57223" y="8652"/>
                      </a:cubicBezTo>
                      <a:cubicBezTo>
                        <a:pt x="58577" y="7181"/>
                        <a:pt x="59977" y="5915"/>
                        <a:pt x="61421" y="4854"/>
                      </a:cubicBezTo>
                      <a:cubicBezTo>
                        <a:pt x="63455" y="3279"/>
                        <a:pt x="65677" y="2079"/>
                        <a:pt x="68086" y="1253"/>
                      </a:cubicBezTo>
                      <a:cubicBezTo>
                        <a:pt x="70496" y="427"/>
                        <a:pt x="73325" y="11"/>
                        <a:pt x="76575" y="5"/>
                      </a:cubicBezTo>
                      <a:cubicBezTo>
                        <a:pt x="79782" y="-69"/>
                        <a:pt x="83133" y="745"/>
                        <a:pt x="86628" y="2447"/>
                      </a:cubicBezTo>
                      <a:cubicBezTo>
                        <a:pt x="90123" y="4149"/>
                        <a:pt x="93102" y="7184"/>
                        <a:pt x="95564" y="11552"/>
                      </a:cubicBezTo>
                      <a:cubicBezTo>
                        <a:pt x="98026" y="15920"/>
                        <a:pt x="99313" y="22066"/>
                        <a:pt x="99423" y="29991"/>
                      </a:cubicBezTo>
                      <a:lnTo>
                        <a:pt x="99423" y="70567"/>
                      </a:lnTo>
                      <a:lnTo>
                        <a:pt x="87153" y="70567"/>
                      </a:lnTo>
                      <a:lnTo>
                        <a:pt x="87153" y="31562"/>
                      </a:lnTo>
                      <a:cubicBezTo>
                        <a:pt x="87153" y="24800"/>
                        <a:pt x="85902" y="19573"/>
                        <a:pt x="83401" y="15882"/>
                      </a:cubicBezTo>
                      <a:cubicBezTo>
                        <a:pt x="80899" y="12191"/>
                        <a:pt x="77146" y="10322"/>
                        <a:pt x="72143" y="10274"/>
                      </a:cubicBezTo>
                      <a:cubicBezTo>
                        <a:pt x="68471" y="10369"/>
                        <a:pt x="65343" y="11500"/>
                        <a:pt x="62761" y="13667"/>
                      </a:cubicBezTo>
                      <a:cubicBezTo>
                        <a:pt x="60179" y="15834"/>
                        <a:pt x="58303" y="18465"/>
                        <a:pt x="57132" y="21561"/>
                      </a:cubicBezTo>
                      <a:cubicBezTo>
                        <a:pt x="56840" y="22493"/>
                        <a:pt x="56602" y="23487"/>
                        <a:pt x="56417" y="24544"/>
                      </a:cubicBezTo>
                      <a:cubicBezTo>
                        <a:pt x="56233" y="25600"/>
                        <a:pt x="56138" y="26702"/>
                        <a:pt x="56132" y="27848"/>
                      </a:cubicBezTo>
                      <a:lnTo>
                        <a:pt x="56132" y="70567"/>
                      </a:lnTo>
                      <a:lnTo>
                        <a:pt x="43862" y="70567"/>
                      </a:lnTo>
                      <a:lnTo>
                        <a:pt x="43862" y="29133"/>
                      </a:lnTo>
                      <a:cubicBezTo>
                        <a:pt x="43859" y="23535"/>
                        <a:pt x="42650" y="19016"/>
                        <a:pt x="40235" y="15578"/>
                      </a:cubicBezTo>
                      <a:cubicBezTo>
                        <a:pt x="37819" y="12140"/>
                        <a:pt x="34216" y="10372"/>
                        <a:pt x="29424" y="10274"/>
                      </a:cubicBezTo>
                      <a:cubicBezTo>
                        <a:pt x="25522" y="10405"/>
                        <a:pt x="22210" y="11715"/>
                        <a:pt x="19488" y="14203"/>
                      </a:cubicBezTo>
                      <a:cubicBezTo>
                        <a:pt x="16766" y="16691"/>
                        <a:pt x="14883" y="19573"/>
                        <a:pt x="13841" y="22847"/>
                      </a:cubicBezTo>
                      <a:cubicBezTo>
                        <a:pt x="13487" y="23719"/>
                        <a:pt x="13231" y="24689"/>
                        <a:pt x="13073" y="25758"/>
                      </a:cubicBezTo>
                      <a:cubicBezTo>
                        <a:pt x="12915" y="26827"/>
                        <a:pt x="12837" y="27904"/>
                        <a:pt x="12840" y="28991"/>
                      </a:cubicBezTo>
                      <a:lnTo>
                        <a:pt x="12840" y="70567"/>
                      </a:lnTo>
                      <a:lnTo>
                        <a:pt x="571" y="70567"/>
                      </a:lnTo>
                      <a:lnTo>
                        <a:pt x="571" y="20145"/>
                      </a:lnTo>
                      <a:cubicBezTo>
                        <a:pt x="565" y="16536"/>
                        <a:pt x="506" y="13221"/>
                        <a:pt x="392" y="10200"/>
                      </a:cubicBezTo>
                      <a:cubicBezTo>
                        <a:pt x="279" y="7180"/>
                        <a:pt x="148" y="4258"/>
                        <a:pt x="0" y="1434"/>
                      </a:cubicBezTo>
                      <a:lnTo>
                        <a:pt x="10986" y="1434"/>
                      </a:lnTo>
                      <a:lnTo>
                        <a:pt x="11556" y="12703"/>
                      </a:lnTo>
                      <a:lnTo>
                        <a:pt x="11985" y="12703"/>
                      </a:lnTo>
                      <a:cubicBezTo>
                        <a:pt x="13860" y="9302"/>
                        <a:pt x="16540" y="6365"/>
                        <a:pt x="20024" y="3892"/>
                      </a:cubicBezTo>
                      <a:cubicBezTo>
                        <a:pt x="23509" y="1419"/>
                        <a:pt x="28119" y="124"/>
                        <a:pt x="33855" y="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7" name="Freeform: Shape 116">
                  <a:extLst>
                    <a:ext uri="{FF2B5EF4-FFF2-40B4-BE49-F238E27FC236}">
                      <a16:creationId xmlns:a16="http://schemas.microsoft.com/office/drawing/2014/main" id="{925D3E43-4A2E-4C51-BEC1-A05185FA0B10}"/>
                    </a:ext>
                  </a:extLst>
                </p:cNvPr>
                <p:cNvSpPr/>
                <p:nvPr/>
              </p:nvSpPr>
              <p:spPr>
                <a:xfrm>
                  <a:off x="7693744" y="3528319"/>
                  <a:ext cx="64705" cy="100424"/>
                </a:xfrm>
                <a:custGeom>
                  <a:avLst/>
                  <a:gdLst/>
                  <a:ahLst/>
                  <a:cxnLst/>
                  <a:rect l="l" t="t" r="r" b="b"/>
                  <a:pathLst>
                    <a:path w="64705" h="100424">
                      <a:moveTo>
                        <a:pt x="31281" y="0"/>
                      </a:moveTo>
                      <a:cubicBezTo>
                        <a:pt x="37237" y="136"/>
                        <a:pt x="41942" y="1396"/>
                        <a:pt x="45396" y="3780"/>
                      </a:cubicBezTo>
                      <a:cubicBezTo>
                        <a:pt x="48850" y="6163"/>
                        <a:pt x="51339" y="8850"/>
                        <a:pt x="52862" y="11841"/>
                      </a:cubicBezTo>
                      <a:lnTo>
                        <a:pt x="53148" y="11841"/>
                      </a:lnTo>
                      <a:lnTo>
                        <a:pt x="53576" y="1429"/>
                      </a:lnTo>
                      <a:lnTo>
                        <a:pt x="64705" y="1429"/>
                      </a:lnTo>
                      <a:cubicBezTo>
                        <a:pt x="64494" y="3822"/>
                        <a:pt x="64345" y="6536"/>
                        <a:pt x="64258" y="9571"/>
                      </a:cubicBezTo>
                      <a:cubicBezTo>
                        <a:pt x="64172" y="12605"/>
                        <a:pt x="64130" y="16173"/>
                        <a:pt x="64133" y="20274"/>
                      </a:cubicBezTo>
                      <a:lnTo>
                        <a:pt x="64133" y="60436"/>
                      </a:lnTo>
                      <a:cubicBezTo>
                        <a:pt x="64133" y="68369"/>
                        <a:pt x="63313" y="74885"/>
                        <a:pt x="61672" y="79985"/>
                      </a:cubicBezTo>
                      <a:cubicBezTo>
                        <a:pt x="60032" y="85086"/>
                        <a:pt x="57571" y="89141"/>
                        <a:pt x="54289" y="92151"/>
                      </a:cubicBezTo>
                      <a:cubicBezTo>
                        <a:pt x="50780" y="95179"/>
                        <a:pt x="46797" y="97324"/>
                        <a:pt x="42340" y="98587"/>
                      </a:cubicBezTo>
                      <a:cubicBezTo>
                        <a:pt x="37883" y="99850"/>
                        <a:pt x="33434" y="100462"/>
                        <a:pt x="28994" y="100423"/>
                      </a:cubicBezTo>
                      <a:cubicBezTo>
                        <a:pt x="24756" y="100417"/>
                        <a:pt x="20582" y="99930"/>
                        <a:pt x="16471" y="98961"/>
                      </a:cubicBezTo>
                      <a:cubicBezTo>
                        <a:pt x="12360" y="97993"/>
                        <a:pt x="8867" y="96578"/>
                        <a:pt x="5993" y="94718"/>
                      </a:cubicBezTo>
                      <a:lnTo>
                        <a:pt x="9132" y="85006"/>
                      </a:lnTo>
                      <a:cubicBezTo>
                        <a:pt x="11439" y="86552"/>
                        <a:pt x="14320" y="87857"/>
                        <a:pt x="17774" y="88920"/>
                      </a:cubicBezTo>
                      <a:cubicBezTo>
                        <a:pt x="21227" y="89984"/>
                        <a:pt x="25110" y="90538"/>
                        <a:pt x="29422" y="90583"/>
                      </a:cubicBezTo>
                      <a:cubicBezTo>
                        <a:pt x="35980" y="90669"/>
                        <a:pt x="41304" y="88816"/>
                        <a:pt x="45396" y="85025"/>
                      </a:cubicBezTo>
                      <a:cubicBezTo>
                        <a:pt x="49488" y="81233"/>
                        <a:pt x="51596" y="74986"/>
                        <a:pt x="51721" y="66283"/>
                      </a:cubicBezTo>
                      <a:lnTo>
                        <a:pt x="51721" y="58721"/>
                      </a:lnTo>
                      <a:lnTo>
                        <a:pt x="51435" y="58721"/>
                      </a:lnTo>
                      <a:cubicBezTo>
                        <a:pt x="49562" y="62012"/>
                        <a:pt x="46769" y="64740"/>
                        <a:pt x="43055" y="66907"/>
                      </a:cubicBezTo>
                      <a:cubicBezTo>
                        <a:pt x="39342" y="69073"/>
                        <a:pt x="34798" y="70196"/>
                        <a:pt x="29422" y="70276"/>
                      </a:cubicBezTo>
                      <a:cubicBezTo>
                        <a:pt x="20693" y="70069"/>
                        <a:pt x="13645" y="66845"/>
                        <a:pt x="8279" y="60604"/>
                      </a:cubicBezTo>
                      <a:cubicBezTo>
                        <a:pt x="2914" y="54363"/>
                        <a:pt x="154" y="46351"/>
                        <a:pt x="0" y="36567"/>
                      </a:cubicBezTo>
                      <a:cubicBezTo>
                        <a:pt x="90" y="28737"/>
                        <a:pt x="1607" y="22104"/>
                        <a:pt x="4552" y="16669"/>
                      </a:cubicBezTo>
                      <a:cubicBezTo>
                        <a:pt x="7497" y="11234"/>
                        <a:pt x="11332" y="7102"/>
                        <a:pt x="16056" y="4271"/>
                      </a:cubicBezTo>
                      <a:cubicBezTo>
                        <a:pt x="20780" y="1441"/>
                        <a:pt x="25855" y="17"/>
                        <a:pt x="31281" y="0"/>
                      </a:cubicBezTo>
                      <a:close/>
                      <a:moveTo>
                        <a:pt x="33282" y="9697"/>
                      </a:moveTo>
                      <a:cubicBezTo>
                        <a:pt x="27171" y="9787"/>
                        <a:pt x="22240" y="12145"/>
                        <a:pt x="18488" y="16772"/>
                      </a:cubicBezTo>
                      <a:cubicBezTo>
                        <a:pt x="14735" y="21399"/>
                        <a:pt x="12806" y="27760"/>
                        <a:pt x="12698" y="35853"/>
                      </a:cubicBezTo>
                      <a:cubicBezTo>
                        <a:pt x="12710" y="42829"/>
                        <a:pt x="14438" y="48671"/>
                        <a:pt x="17880" y="53379"/>
                      </a:cubicBezTo>
                      <a:cubicBezTo>
                        <a:pt x="21323" y="58087"/>
                        <a:pt x="26409" y="60534"/>
                        <a:pt x="33139" y="60722"/>
                      </a:cubicBezTo>
                      <a:cubicBezTo>
                        <a:pt x="37144" y="60686"/>
                        <a:pt x="40712" y="59543"/>
                        <a:pt x="43842" y="57292"/>
                      </a:cubicBezTo>
                      <a:cubicBezTo>
                        <a:pt x="46971" y="55040"/>
                        <a:pt x="49217" y="51896"/>
                        <a:pt x="50578" y="47858"/>
                      </a:cubicBezTo>
                      <a:cubicBezTo>
                        <a:pt x="50932" y="46775"/>
                        <a:pt x="51188" y="45655"/>
                        <a:pt x="51346" y="44500"/>
                      </a:cubicBezTo>
                      <a:cubicBezTo>
                        <a:pt x="51504" y="43344"/>
                        <a:pt x="51581" y="42225"/>
                        <a:pt x="51578" y="41141"/>
                      </a:cubicBezTo>
                      <a:lnTo>
                        <a:pt x="51578" y="28706"/>
                      </a:lnTo>
                      <a:cubicBezTo>
                        <a:pt x="51584" y="27635"/>
                        <a:pt x="51537" y="26634"/>
                        <a:pt x="51435" y="25705"/>
                      </a:cubicBezTo>
                      <a:cubicBezTo>
                        <a:pt x="51334" y="24776"/>
                        <a:pt x="51143" y="23918"/>
                        <a:pt x="50864" y="23132"/>
                      </a:cubicBezTo>
                      <a:cubicBezTo>
                        <a:pt x="49711" y="19321"/>
                        <a:pt x="47656" y="16153"/>
                        <a:pt x="44699" y="13628"/>
                      </a:cubicBezTo>
                      <a:cubicBezTo>
                        <a:pt x="41742" y="11103"/>
                        <a:pt x="37936" y="9793"/>
                        <a:pt x="33282" y="96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8" name="Freeform: Shape 117">
                  <a:extLst>
                    <a:ext uri="{FF2B5EF4-FFF2-40B4-BE49-F238E27FC236}">
                      <a16:creationId xmlns:a16="http://schemas.microsoft.com/office/drawing/2014/main" id="{2E63A756-23F4-4149-A385-071D49C09F02}"/>
                    </a:ext>
                  </a:extLst>
                </p:cNvPr>
                <p:cNvSpPr/>
                <p:nvPr/>
              </p:nvSpPr>
              <p:spPr>
                <a:xfrm>
                  <a:off x="7769944" y="3528319"/>
                  <a:ext cx="67562" cy="72134"/>
                </a:xfrm>
                <a:custGeom>
                  <a:avLst/>
                  <a:gdLst/>
                  <a:ahLst/>
                  <a:cxnLst/>
                  <a:rect l="l" t="t" r="r" b="b"/>
                  <a:pathLst>
                    <a:path w="67562" h="72134">
                      <a:moveTo>
                        <a:pt x="34282" y="0"/>
                      </a:moveTo>
                      <a:cubicBezTo>
                        <a:pt x="44361" y="163"/>
                        <a:pt x="52391" y="3440"/>
                        <a:pt x="58373" y="9833"/>
                      </a:cubicBezTo>
                      <a:cubicBezTo>
                        <a:pt x="64354" y="16226"/>
                        <a:pt x="67417" y="24756"/>
                        <a:pt x="67562" y="35424"/>
                      </a:cubicBezTo>
                      <a:cubicBezTo>
                        <a:pt x="67444" y="43931"/>
                        <a:pt x="65698" y="50893"/>
                        <a:pt x="62322" y="56311"/>
                      </a:cubicBezTo>
                      <a:cubicBezTo>
                        <a:pt x="58947" y="61729"/>
                        <a:pt x="54650" y="65726"/>
                        <a:pt x="49432" y="68302"/>
                      </a:cubicBezTo>
                      <a:cubicBezTo>
                        <a:pt x="44214" y="70877"/>
                        <a:pt x="38783" y="72154"/>
                        <a:pt x="33138" y="72134"/>
                      </a:cubicBezTo>
                      <a:cubicBezTo>
                        <a:pt x="23628" y="72019"/>
                        <a:pt x="15782" y="68824"/>
                        <a:pt x="9601" y="62551"/>
                      </a:cubicBezTo>
                      <a:cubicBezTo>
                        <a:pt x="3420" y="56277"/>
                        <a:pt x="220" y="47616"/>
                        <a:pt x="0" y="36567"/>
                      </a:cubicBezTo>
                      <a:cubicBezTo>
                        <a:pt x="72" y="28872"/>
                        <a:pt x="1626" y="22302"/>
                        <a:pt x="4664" y="16860"/>
                      </a:cubicBezTo>
                      <a:cubicBezTo>
                        <a:pt x="7701" y="11417"/>
                        <a:pt x="11795" y="7253"/>
                        <a:pt x="16945" y="4367"/>
                      </a:cubicBezTo>
                      <a:cubicBezTo>
                        <a:pt x="22095" y="1481"/>
                        <a:pt x="27874" y="25"/>
                        <a:pt x="34282" y="0"/>
                      </a:cubicBezTo>
                      <a:close/>
                      <a:moveTo>
                        <a:pt x="33996" y="9412"/>
                      </a:moveTo>
                      <a:cubicBezTo>
                        <a:pt x="29100" y="9501"/>
                        <a:pt x="25091" y="10847"/>
                        <a:pt x="21968" y="13451"/>
                      </a:cubicBezTo>
                      <a:cubicBezTo>
                        <a:pt x="18845" y="16054"/>
                        <a:pt x="16541" y="19380"/>
                        <a:pt x="15054" y="23429"/>
                      </a:cubicBezTo>
                      <a:cubicBezTo>
                        <a:pt x="13567" y="27477"/>
                        <a:pt x="12830" y="31714"/>
                        <a:pt x="12841" y="36138"/>
                      </a:cubicBezTo>
                      <a:cubicBezTo>
                        <a:pt x="12943" y="43874"/>
                        <a:pt x="14884" y="50198"/>
                        <a:pt x="18666" y="55111"/>
                      </a:cubicBezTo>
                      <a:cubicBezTo>
                        <a:pt x="22448" y="60024"/>
                        <a:pt x="27462" y="62561"/>
                        <a:pt x="33710" y="62722"/>
                      </a:cubicBezTo>
                      <a:cubicBezTo>
                        <a:pt x="39838" y="62576"/>
                        <a:pt x="44841" y="60045"/>
                        <a:pt x="48718" y="55129"/>
                      </a:cubicBezTo>
                      <a:cubicBezTo>
                        <a:pt x="52595" y="50213"/>
                        <a:pt x="54596" y="43788"/>
                        <a:pt x="54722" y="35852"/>
                      </a:cubicBezTo>
                      <a:cubicBezTo>
                        <a:pt x="54741" y="31836"/>
                        <a:pt x="54051" y="27815"/>
                        <a:pt x="52652" y="23789"/>
                      </a:cubicBezTo>
                      <a:cubicBezTo>
                        <a:pt x="51252" y="19762"/>
                        <a:pt x="49027" y="16387"/>
                        <a:pt x="45976" y="13662"/>
                      </a:cubicBezTo>
                      <a:cubicBezTo>
                        <a:pt x="42925" y="10938"/>
                        <a:pt x="38932" y="9521"/>
                        <a:pt x="33996" y="94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Freeform: Shape 118">
                  <a:extLst>
                    <a:ext uri="{FF2B5EF4-FFF2-40B4-BE49-F238E27FC236}">
                      <a16:creationId xmlns:a16="http://schemas.microsoft.com/office/drawing/2014/main" id="{97FFFC91-7406-48EB-943D-C94E52773816}"/>
                    </a:ext>
                  </a:extLst>
                </p:cNvPr>
                <p:cNvSpPr/>
                <p:nvPr/>
              </p:nvSpPr>
              <p:spPr>
                <a:xfrm>
                  <a:off x="7888674" y="3528313"/>
                  <a:ext cx="59418" cy="70568"/>
                </a:xfrm>
                <a:custGeom>
                  <a:avLst/>
                  <a:gdLst/>
                  <a:ahLst/>
                  <a:cxnLst/>
                  <a:rect l="l" t="t" r="r" b="b"/>
                  <a:pathLst>
                    <a:path w="59418" h="70568">
                      <a:moveTo>
                        <a:pt x="34998" y="6"/>
                      </a:moveTo>
                      <a:cubicBezTo>
                        <a:pt x="38314" y="-70"/>
                        <a:pt x="41844" y="716"/>
                        <a:pt x="45586" y="2363"/>
                      </a:cubicBezTo>
                      <a:cubicBezTo>
                        <a:pt x="49328" y="4010"/>
                        <a:pt x="52537" y="6975"/>
                        <a:pt x="55215" y="11257"/>
                      </a:cubicBezTo>
                      <a:cubicBezTo>
                        <a:pt x="57893" y="15539"/>
                        <a:pt x="59294" y="21593"/>
                        <a:pt x="59418" y="29420"/>
                      </a:cubicBezTo>
                      <a:lnTo>
                        <a:pt x="59418" y="70568"/>
                      </a:lnTo>
                      <a:lnTo>
                        <a:pt x="46863" y="70568"/>
                      </a:lnTo>
                      <a:lnTo>
                        <a:pt x="46863" y="30706"/>
                      </a:lnTo>
                      <a:cubicBezTo>
                        <a:pt x="46937" y="24979"/>
                        <a:pt x="45752" y="20181"/>
                        <a:pt x="43307" y="16311"/>
                      </a:cubicBezTo>
                      <a:cubicBezTo>
                        <a:pt x="40862" y="12442"/>
                        <a:pt x="36710" y="10430"/>
                        <a:pt x="30852" y="10275"/>
                      </a:cubicBezTo>
                      <a:cubicBezTo>
                        <a:pt x="26727" y="10373"/>
                        <a:pt x="23183" y="11641"/>
                        <a:pt x="20220" y="14079"/>
                      </a:cubicBezTo>
                      <a:cubicBezTo>
                        <a:pt x="17257" y="16517"/>
                        <a:pt x="15178" y="19535"/>
                        <a:pt x="13984" y="23134"/>
                      </a:cubicBezTo>
                      <a:cubicBezTo>
                        <a:pt x="13698" y="23931"/>
                        <a:pt x="13483" y="24836"/>
                        <a:pt x="13341" y="25848"/>
                      </a:cubicBezTo>
                      <a:cubicBezTo>
                        <a:pt x="13198" y="26860"/>
                        <a:pt x="13126" y="27908"/>
                        <a:pt x="13126" y="28992"/>
                      </a:cubicBezTo>
                      <a:lnTo>
                        <a:pt x="13126" y="70568"/>
                      </a:lnTo>
                      <a:lnTo>
                        <a:pt x="571" y="70568"/>
                      </a:lnTo>
                      <a:lnTo>
                        <a:pt x="571" y="20146"/>
                      </a:lnTo>
                      <a:cubicBezTo>
                        <a:pt x="574" y="16537"/>
                        <a:pt x="532" y="13222"/>
                        <a:pt x="446" y="10201"/>
                      </a:cubicBezTo>
                      <a:cubicBezTo>
                        <a:pt x="360" y="7181"/>
                        <a:pt x="211" y="4259"/>
                        <a:pt x="0" y="1435"/>
                      </a:cubicBezTo>
                      <a:lnTo>
                        <a:pt x="11129" y="1435"/>
                      </a:lnTo>
                      <a:lnTo>
                        <a:pt x="11842" y="12847"/>
                      </a:lnTo>
                      <a:lnTo>
                        <a:pt x="12127" y="12847"/>
                      </a:lnTo>
                      <a:cubicBezTo>
                        <a:pt x="13866" y="9502"/>
                        <a:pt x="16677" y="6559"/>
                        <a:pt x="20560" y="4018"/>
                      </a:cubicBezTo>
                      <a:cubicBezTo>
                        <a:pt x="24443" y="1477"/>
                        <a:pt x="29256" y="139"/>
                        <a:pt x="34998"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0" name="Freeform: Shape 119">
                  <a:extLst>
                    <a:ext uri="{FF2B5EF4-FFF2-40B4-BE49-F238E27FC236}">
                      <a16:creationId xmlns:a16="http://schemas.microsoft.com/office/drawing/2014/main" id="{DDAEAF02-9747-44A5-B882-ECF056821070}"/>
                    </a:ext>
                  </a:extLst>
                </p:cNvPr>
                <p:cNvSpPr/>
                <p:nvPr/>
              </p:nvSpPr>
              <p:spPr>
                <a:xfrm>
                  <a:off x="7960444" y="3528319"/>
                  <a:ext cx="64705" cy="100424"/>
                </a:xfrm>
                <a:custGeom>
                  <a:avLst/>
                  <a:gdLst/>
                  <a:ahLst/>
                  <a:cxnLst/>
                  <a:rect l="l" t="t" r="r" b="b"/>
                  <a:pathLst>
                    <a:path w="64705" h="100424">
                      <a:moveTo>
                        <a:pt x="31281" y="0"/>
                      </a:moveTo>
                      <a:cubicBezTo>
                        <a:pt x="37237" y="136"/>
                        <a:pt x="41942" y="1396"/>
                        <a:pt x="45396" y="3780"/>
                      </a:cubicBezTo>
                      <a:cubicBezTo>
                        <a:pt x="48850" y="6163"/>
                        <a:pt x="51339" y="8850"/>
                        <a:pt x="52862" y="11841"/>
                      </a:cubicBezTo>
                      <a:lnTo>
                        <a:pt x="53148" y="11841"/>
                      </a:lnTo>
                      <a:lnTo>
                        <a:pt x="53576" y="1429"/>
                      </a:lnTo>
                      <a:lnTo>
                        <a:pt x="64705" y="1429"/>
                      </a:lnTo>
                      <a:cubicBezTo>
                        <a:pt x="64493" y="3822"/>
                        <a:pt x="64345" y="6536"/>
                        <a:pt x="64258" y="9571"/>
                      </a:cubicBezTo>
                      <a:cubicBezTo>
                        <a:pt x="64172" y="12605"/>
                        <a:pt x="64130" y="16173"/>
                        <a:pt x="64133" y="20274"/>
                      </a:cubicBezTo>
                      <a:lnTo>
                        <a:pt x="64133" y="60436"/>
                      </a:lnTo>
                      <a:cubicBezTo>
                        <a:pt x="64133" y="68369"/>
                        <a:pt x="63313" y="74885"/>
                        <a:pt x="61672" y="79985"/>
                      </a:cubicBezTo>
                      <a:cubicBezTo>
                        <a:pt x="60032" y="85086"/>
                        <a:pt x="57571" y="89141"/>
                        <a:pt x="54289" y="92151"/>
                      </a:cubicBezTo>
                      <a:cubicBezTo>
                        <a:pt x="50781" y="95179"/>
                        <a:pt x="46797" y="97324"/>
                        <a:pt x="42340" y="98587"/>
                      </a:cubicBezTo>
                      <a:cubicBezTo>
                        <a:pt x="37883" y="99850"/>
                        <a:pt x="33434" y="100462"/>
                        <a:pt x="28994" y="100423"/>
                      </a:cubicBezTo>
                      <a:cubicBezTo>
                        <a:pt x="24756" y="100417"/>
                        <a:pt x="20582" y="99930"/>
                        <a:pt x="16471" y="98961"/>
                      </a:cubicBezTo>
                      <a:cubicBezTo>
                        <a:pt x="12360" y="97993"/>
                        <a:pt x="8867" y="96578"/>
                        <a:pt x="5993" y="94718"/>
                      </a:cubicBezTo>
                      <a:lnTo>
                        <a:pt x="9132" y="85006"/>
                      </a:lnTo>
                      <a:cubicBezTo>
                        <a:pt x="11439" y="86552"/>
                        <a:pt x="14320" y="87857"/>
                        <a:pt x="17774" y="88920"/>
                      </a:cubicBezTo>
                      <a:cubicBezTo>
                        <a:pt x="21227" y="89984"/>
                        <a:pt x="25110" y="90538"/>
                        <a:pt x="29422" y="90583"/>
                      </a:cubicBezTo>
                      <a:cubicBezTo>
                        <a:pt x="35980" y="90669"/>
                        <a:pt x="41304" y="88816"/>
                        <a:pt x="45396" y="85025"/>
                      </a:cubicBezTo>
                      <a:cubicBezTo>
                        <a:pt x="49487" y="81233"/>
                        <a:pt x="51596" y="74986"/>
                        <a:pt x="51721" y="66283"/>
                      </a:cubicBezTo>
                      <a:lnTo>
                        <a:pt x="51721" y="58721"/>
                      </a:lnTo>
                      <a:lnTo>
                        <a:pt x="51435" y="58721"/>
                      </a:lnTo>
                      <a:cubicBezTo>
                        <a:pt x="49562" y="62012"/>
                        <a:pt x="46769" y="64740"/>
                        <a:pt x="43055" y="66907"/>
                      </a:cubicBezTo>
                      <a:cubicBezTo>
                        <a:pt x="39342" y="69073"/>
                        <a:pt x="34798" y="70196"/>
                        <a:pt x="29422" y="70276"/>
                      </a:cubicBezTo>
                      <a:cubicBezTo>
                        <a:pt x="20692" y="70069"/>
                        <a:pt x="13645" y="66845"/>
                        <a:pt x="8279" y="60604"/>
                      </a:cubicBezTo>
                      <a:cubicBezTo>
                        <a:pt x="2914" y="54363"/>
                        <a:pt x="154" y="46351"/>
                        <a:pt x="0" y="36567"/>
                      </a:cubicBezTo>
                      <a:cubicBezTo>
                        <a:pt x="90" y="28737"/>
                        <a:pt x="1607" y="22104"/>
                        <a:pt x="4553" y="16669"/>
                      </a:cubicBezTo>
                      <a:cubicBezTo>
                        <a:pt x="7497" y="11234"/>
                        <a:pt x="11332" y="7102"/>
                        <a:pt x="16056" y="4271"/>
                      </a:cubicBezTo>
                      <a:cubicBezTo>
                        <a:pt x="20780" y="1441"/>
                        <a:pt x="25855" y="17"/>
                        <a:pt x="31281" y="0"/>
                      </a:cubicBezTo>
                      <a:close/>
                      <a:moveTo>
                        <a:pt x="33282" y="9697"/>
                      </a:moveTo>
                      <a:cubicBezTo>
                        <a:pt x="27171" y="9787"/>
                        <a:pt x="22240" y="12145"/>
                        <a:pt x="18487" y="16772"/>
                      </a:cubicBezTo>
                      <a:cubicBezTo>
                        <a:pt x="14735" y="21399"/>
                        <a:pt x="12806" y="27760"/>
                        <a:pt x="12698" y="35853"/>
                      </a:cubicBezTo>
                      <a:cubicBezTo>
                        <a:pt x="12710" y="42829"/>
                        <a:pt x="14438" y="48671"/>
                        <a:pt x="17880" y="53379"/>
                      </a:cubicBezTo>
                      <a:cubicBezTo>
                        <a:pt x="21322" y="58087"/>
                        <a:pt x="26409" y="60534"/>
                        <a:pt x="33139" y="60722"/>
                      </a:cubicBezTo>
                      <a:cubicBezTo>
                        <a:pt x="37144" y="60686"/>
                        <a:pt x="40712" y="59543"/>
                        <a:pt x="43842" y="57292"/>
                      </a:cubicBezTo>
                      <a:cubicBezTo>
                        <a:pt x="46971" y="55040"/>
                        <a:pt x="49217" y="51896"/>
                        <a:pt x="50578" y="47858"/>
                      </a:cubicBezTo>
                      <a:cubicBezTo>
                        <a:pt x="50932" y="46775"/>
                        <a:pt x="51188" y="45655"/>
                        <a:pt x="51346" y="44500"/>
                      </a:cubicBezTo>
                      <a:cubicBezTo>
                        <a:pt x="51504" y="43344"/>
                        <a:pt x="51581" y="42225"/>
                        <a:pt x="51578" y="41141"/>
                      </a:cubicBezTo>
                      <a:lnTo>
                        <a:pt x="51578" y="28706"/>
                      </a:lnTo>
                      <a:cubicBezTo>
                        <a:pt x="51584" y="27635"/>
                        <a:pt x="51537" y="26634"/>
                        <a:pt x="51435" y="25705"/>
                      </a:cubicBezTo>
                      <a:cubicBezTo>
                        <a:pt x="51334" y="24776"/>
                        <a:pt x="51143" y="23918"/>
                        <a:pt x="50863" y="23132"/>
                      </a:cubicBezTo>
                      <a:cubicBezTo>
                        <a:pt x="49711" y="19321"/>
                        <a:pt x="47656" y="16153"/>
                        <a:pt x="44699" y="13628"/>
                      </a:cubicBezTo>
                      <a:cubicBezTo>
                        <a:pt x="41742" y="11103"/>
                        <a:pt x="37936" y="9793"/>
                        <a:pt x="33282" y="96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1" name="Freeform: Shape 120">
                  <a:extLst>
                    <a:ext uri="{FF2B5EF4-FFF2-40B4-BE49-F238E27FC236}">
                      <a16:creationId xmlns:a16="http://schemas.microsoft.com/office/drawing/2014/main" id="{AF5A8DAA-3C01-42C5-95E2-1BD6AA43E56C}"/>
                    </a:ext>
                  </a:extLst>
                </p:cNvPr>
                <p:cNvSpPr/>
                <p:nvPr/>
              </p:nvSpPr>
              <p:spPr>
                <a:xfrm>
                  <a:off x="8098223" y="3528319"/>
                  <a:ext cx="34701" cy="70562"/>
                </a:xfrm>
                <a:custGeom>
                  <a:avLst/>
                  <a:gdLst/>
                  <a:ahLst/>
                  <a:cxnLst/>
                  <a:rect l="l" t="t" r="r" b="b"/>
                  <a:pathLst>
                    <a:path w="34701" h="70562">
                      <a:moveTo>
                        <a:pt x="31272" y="0"/>
                      </a:moveTo>
                      <a:cubicBezTo>
                        <a:pt x="31906" y="3"/>
                        <a:pt x="32496" y="33"/>
                        <a:pt x="33040" y="89"/>
                      </a:cubicBezTo>
                      <a:cubicBezTo>
                        <a:pt x="33585" y="146"/>
                        <a:pt x="34139" y="211"/>
                        <a:pt x="34701" y="285"/>
                      </a:cubicBezTo>
                      <a:lnTo>
                        <a:pt x="34701" y="12126"/>
                      </a:lnTo>
                      <a:cubicBezTo>
                        <a:pt x="34067" y="11989"/>
                        <a:pt x="33406" y="11906"/>
                        <a:pt x="32719" y="11876"/>
                      </a:cubicBezTo>
                      <a:cubicBezTo>
                        <a:pt x="32031" y="11847"/>
                        <a:pt x="31263" y="11835"/>
                        <a:pt x="30415" y="11841"/>
                      </a:cubicBezTo>
                      <a:cubicBezTo>
                        <a:pt x="25944" y="11918"/>
                        <a:pt x="22241" y="13406"/>
                        <a:pt x="19307" y="16305"/>
                      </a:cubicBezTo>
                      <a:cubicBezTo>
                        <a:pt x="16372" y="19205"/>
                        <a:pt x="14455" y="23050"/>
                        <a:pt x="13556" y="27843"/>
                      </a:cubicBezTo>
                      <a:cubicBezTo>
                        <a:pt x="13413" y="28712"/>
                        <a:pt x="13306" y="29652"/>
                        <a:pt x="13234" y="30664"/>
                      </a:cubicBezTo>
                      <a:cubicBezTo>
                        <a:pt x="13163" y="31676"/>
                        <a:pt x="13127" y="32688"/>
                        <a:pt x="13127" y="33700"/>
                      </a:cubicBezTo>
                      <a:lnTo>
                        <a:pt x="13127" y="70562"/>
                      </a:lnTo>
                      <a:lnTo>
                        <a:pt x="572" y="70562"/>
                      </a:lnTo>
                      <a:lnTo>
                        <a:pt x="572" y="22997"/>
                      </a:lnTo>
                      <a:cubicBezTo>
                        <a:pt x="575" y="18938"/>
                        <a:pt x="533" y="15129"/>
                        <a:pt x="447" y="11570"/>
                      </a:cubicBezTo>
                      <a:cubicBezTo>
                        <a:pt x="361" y="8011"/>
                        <a:pt x="212" y="4631"/>
                        <a:pt x="0" y="1429"/>
                      </a:cubicBezTo>
                      <a:lnTo>
                        <a:pt x="10987" y="1429"/>
                      </a:lnTo>
                      <a:lnTo>
                        <a:pt x="11558" y="15127"/>
                      </a:lnTo>
                      <a:lnTo>
                        <a:pt x="11986" y="15127"/>
                      </a:lnTo>
                      <a:cubicBezTo>
                        <a:pt x="13637" y="10437"/>
                        <a:pt x="16190" y="6757"/>
                        <a:pt x="19646" y="4084"/>
                      </a:cubicBezTo>
                      <a:cubicBezTo>
                        <a:pt x="23102" y="1412"/>
                        <a:pt x="26977" y="50"/>
                        <a:pt x="312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74A0F5AF-A1E6-428E-9DA3-50129E3CBBF0}"/>
                    </a:ext>
                  </a:extLst>
                </p:cNvPr>
                <p:cNvSpPr/>
                <p:nvPr/>
              </p:nvSpPr>
              <p:spPr>
                <a:xfrm>
                  <a:off x="8141419" y="3528319"/>
                  <a:ext cx="67562" cy="72134"/>
                </a:xfrm>
                <a:custGeom>
                  <a:avLst/>
                  <a:gdLst/>
                  <a:ahLst/>
                  <a:cxnLst/>
                  <a:rect l="l" t="t" r="r" b="b"/>
                  <a:pathLst>
                    <a:path w="67562" h="72134">
                      <a:moveTo>
                        <a:pt x="34282" y="0"/>
                      </a:moveTo>
                      <a:cubicBezTo>
                        <a:pt x="44361" y="163"/>
                        <a:pt x="52391" y="3440"/>
                        <a:pt x="58372" y="9833"/>
                      </a:cubicBezTo>
                      <a:cubicBezTo>
                        <a:pt x="64354" y="16226"/>
                        <a:pt x="67417" y="24756"/>
                        <a:pt x="67562" y="35424"/>
                      </a:cubicBezTo>
                      <a:cubicBezTo>
                        <a:pt x="67444" y="43931"/>
                        <a:pt x="65698" y="50893"/>
                        <a:pt x="62322" y="56311"/>
                      </a:cubicBezTo>
                      <a:cubicBezTo>
                        <a:pt x="58947" y="61729"/>
                        <a:pt x="54650" y="65726"/>
                        <a:pt x="49432" y="68302"/>
                      </a:cubicBezTo>
                      <a:cubicBezTo>
                        <a:pt x="44214" y="70877"/>
                        <a:pt x="38783" y="72154"/>
                        <a:pt x="33138" y="72134"/>
                      </a:cubicBezTo>
                      <a:cubicBezTo>
                        <a:pt x="23628" y="72019"/>
                        <a:pt x="15782" y="68824"/>
                        <a:pt x="9601" y="62551"/>
                      </a:cubicBezTo>
                      <a:cubicBezTo>
                        <a:pt x="3420" y="56277"/>
                        <a:pt x="220" y="47616"/>
                        <a:pt x="0" y="36567"/>
                      </a:cubicBezTo>
                      <a:cubicBezTo>
                        <a:pt x="71" y="28872"/>
                        <a:pt x="1626" y="22302"/>
                        <a:pt x="4664" y="16860"/>
                      </a:cubicBezTo>
                      <a:cubicBezTo>
                        <a:pt x="7701" y="11417"/>
                        <a:pt x="11795" y="7253"/>
                        <a:pt x="16945" y="4367"/>
                      </a:cubicBezTo>
                      <a:cubicBezTo>
                        <a:pt x="22095" y="1481"/>
                        <a:pt x="27874" y="25"/>
                        <a:pt x="34282" y="0"/>
                      </a:cubicBezTo>
                      <a:close/>
                      <a:moveTo>
                        <a:pt x="33996" y="9412"/>
                      </a:moveTo>
                      <a:cubicBezTo>
                        <a:pt x="29100" y="9501"/>
                        <a:pt x="25091" y="10847"/>
                        <a:pt x="21968" y="13451"/>
                      </a:cubicBezTo>
                      <a:cubicBezTo>
                        <a:pt x="18845" y="16054"/>
                        <a:pt x="16541" y="19380"/>
                        <a:pt x="15054" y="23429"/>
                      </a:cubicBezTo>
                      <a:cubicBezTo>
                        <a:pt x="13567" y="27477"/>
                        <a:pt x="12830" y="31714"/>
                        <a:pt x="12841" y="36138"/>
                      </a:cubicBezTo>
                      <a:cubicBezTo>
                        <a:pt x="12943" y="43874"/>
                        <a:pt x="14884" y="50198"/>
                        <a:pt x="18666" y="55111"/>
                      </a:cubicBezTo>
                      <a:cubicBezTo>
                        <a:pt x="22448" y="60024"/>
                        <a:pt x="27462" y="62561"/>
                        <a:pt x="33710" y="62722"/>
                      </a:cubicBezTo>
                      <a:cubicBezTo>
                        <a:pt x="39838" y="62576"/>
                        <a:pt x="44841" y="60045"/>
                        <a:pt x="48718" y="55129"/>
                      </a:cubicBezTo>
                      <a:cubicBezTo>
                        <a:pt x="52595" y="50213"/>
                        <a:pt x="54596" y="43788"/>
                        <a:pt x="54721" y="35852"/>
                      </a:cubicBezTo>
                      <a:cubicBezTo>
                        <a:pt x="54741" y="31836"/>
                        <a:pt x="54051" y="27815"/>
                        <a:pt x="52651" y="23789"/>
                      </a:cubicBezTo>
                      <a:cubicBezTo>
                        <a:pt x="51252" y="19762"/>
                        <a:pt x="49027" y="16387"/>
                        <a:pt x="45976" y="13662"/>
                      </a:cubicBezTo>
                      <a:cubicBezTo>
                        <a:pt x="42925" y="10938"/>
                        <a:pt x="38932" y="9521"/>
                        <a:pt x="33996" y="94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3" name="Freeform: Shape 122">
                  <a:extLst>
                    <a:ext uri="{FF2B5EF4-FFF2-40B4-BE49-F238E27FC236}">
                      <a16:creationId xmlns:a16="http://schemas.microsoft.com/office/drawing/2014/main" id="{C3AD9565-C33F-4D4E-9683-41B8AE5D82D5}"/>
                    </a:ext>
                  </a:extLst>
                </p:cNvPr>
                <p:cNvSpPr/>
                <p:nvPr/>
              </p:nvSpPr>
              <p:spPr>
                <a:xfrm>
                  <a:off x="8222049" y="3528314"/>
                  <a:ext cx="99423" cy="70567"/>
                </a:xfrm>
                <a:custGeom>
                  <a:avLst/>
                  <a:gdLst/>
                  <a:ahLst/>
                  <a:cxnLst/>
                  <a:rect l="l" t="t" r="r" b="b"/>
                  <a:pathLst>
                    <a:path w="99423" h="70567">
                      <a:moveTo>
                        <a:pt x="33855" y="5"/>
                      </a:moveTo>
                      <a:cubicBezTo>
                        <a:pt x="38543" y="73"/>
                        <a:pt x="42567" y="1363"/>
                        <a:pt x="45928" y="3874"/>
                      </a:cubicBezTo>
                      <a:cubicBezTo>
                        <a:pt x="49289" y="6386"/>
                        <a:pt x="51739" y="9710"/>
                        <a:pt x="53278" y="13846"/>
                      </a:cubicBezTo>
                      <a:lnTo>
                        <a:pt x="53564" y="13846"/>
                      </a:lnTo>
                      <a:cubicBezTo>
                        <a:pt x="54649" y="11855"/>
                        <a:pt x="55868" y="10124"/>
                        <a:pt x="57223" y="8652"/>
                      </a:cubicBezTo>
                      <a:cubicBezTo>
                        <a:pt x="58577" y="7181"/>
                        <a:pt x="59976" y="5915"/>
                        <a:pt x="61421" y="4854"/>
                      </a:cubicBezTo>
                      <a:cubicBezTo>
                        <a:pt x="63455" y="3279"/>
                        <a:pt x="65677" y="2079"/>
                        <a:pt x="68086" y="1253"/>
                      </a:cubicBezTo>
                      <a:cubicBezTo>
                        <a:pt x="70496" y="427"/>
                        <a:pt x="73325" y="11"/>
                        <a:pt x="76575" y="5"/>
                      </a:cubicBezTo>
                      <a:cubicBezTo>
                        <a:pt x="79782" y="-69"/>
                        <a:pt x="83133" y="745"/>
                        <a:pt x="86628" y="2447"/>
                      </a:cubicBezTo>
                      <a:cubicBezTo>
                        <a:pt x="90123" y="4149"/>
                        <a:pt x="93102" y="7184"/>
                        <a:pt x="95564" y="11552"/>
                      </a:cubicBezTo>
                      <a:cubicBezTo>
                        <a:pt x="98026" y="15920"/>
                        <a:pt x="99313" y="22066"/>
                        <a:pt x="99423" y="29991"/>
                      </a:cubicBezTo>
                      <a:lnTo>
                        <a:pt x="99423" y="70567"/>
                      </a:lnTo>
                      <a:lnTo>
                        <a:pt x="87153" y="70567"/>
                      </a:lnTo>
                      <a:lnTo>
                        <a:pt x="87153" y="31562"/>
                      </a:lnTo>
                      <a:cubicBezTo>
                        <a:pt x="87153" y="24800"/>
                        <a:pt x="85902" y="19573"/>
                        <a:pt x="83401" y="15882"/>
                      </a:cubicBezTo>
                      <a:cubicBezTo>
                        <a:pt x="80899" y="12191"/>
                        <a:pt x="77146" y="10322"/>
                        <a:pt x="72143" y="10274"/>
                      </a:cubicBezTo>
                      <a:cubicBezTo>
                        <a:pt x="68471" y="10369"/>
                        <a:pt x="65343" y="11500"/>
                        <a:pt x="62761" y="13667"/>
                      </a:cubicBezTo>
                      <a:cubicBezTo>
                        <a:pt x="60179" y="15834"/>
                        <a:pt x="58303" y="18465"/>
                        <a:pt x="57132" y="21561"/>
                      </a:cubicBezTo>
                      <a:cubicBezTo>
                        <a:pt x="56840" y="22493"/>
                        <a:pt x="56602" y="23487"/>
                        <a:pt x="56417" y="24544"/>
                      </a:cubicBezTo>
                      <a:cubicBezTo>
                        <a:pt x="56233" y="25600"/>
                        <a:pt x="56137" y="26702"/>
                        <a:pt x="56131" y="27848"/>
                      </a:cubicBezTo>
                      <a:lnTo>
                        <a:pt x="56131" y="70567"/>
                      </a:lnTo>
                      <a:lnTo>
                        <a:pt x="43862" y="70567"/>
                      </a:lnTo>
                      <a:lnTo>
                        <a:pt x="43862" y="29133"/>
                      </a:lnTo>
                      <a:cubicBezTo>
                        <a:pt x="43859" y="23535"/>
                        <a:pt x="42650" y="19016"/>
                        <a:pt x="40235" y="15578"/>
                      </a:cubicBezTo>
                      <a:cubicBezTo>
                        <a:pt x="37819" y="12140"/>
                        <a:pt x="34215" y="10372"/>
                        <a:pt x="29423" y="10274"/>
                      </a:cubicBezTo>
                      <a:cubicBezTo>
                        <a:pt x="25522" y="10405"/>
                        <a:pt x="22210" y="11715"/>
                        <a:pt x="19488" y="14203"/>
                      </a:cubicBezTo>
                      <a:cubicBezTo>
                        <a:pt x="16766" y="16691"/>
                        <a:pt x="14884" y="19573"/>
                        <a:pt x="13841" y="22847"/>
                      </a:cubicBezTo>
                      <a:cubicBezTo>
                        <a:pt x="13487" y="23719"/>
                        <a:pt x="13230" y="24689"/>
                        <a:pt x="13073" y="25758"/>
                      </a:cubicBezTo>
                      <a:cubicBezTo>
                        <a:pt x="12915" y="26827"/>
                        <a:pt x="12837" y="27904"/>
                        <a:pt x="12840" y="28991"/>
                      </a:cubicBezTo>
                      <a:lnTo>
                        <a:pt x="12840" y="70567"/>
                      </a:lnTo>
                      <a:lnTo>
                        <a:pt x="571" y="70567"/>
                      </a:lnTo>
                      <a:lnTo>
                        <a:pt x="571" y="20145"/>
                      </a:lnTo>
                      <a:cubicBezTo>
                        <a:pt x="565" y="16536"/>
                        <a:pt x="505" y="13221"/>
                        <a:pt x="392" y="10200"/>
                      </a:cubicBezTo>
                      <a:cubicBezTo>
                        <a:pt x="279" y="7180"/>
                        <a:pt x="148" y="4258"/>
                        <a:pt x="0" y="1434"/>
                      </a:cubicBezTo>
                      <a:lnTo>
                        <a:pt x="10986" y="1434"/>
                      </a:lnTo>
                      <a:lnTo>
                        <a:pt x="11556" y="12703"/>
                      </a:lnTo>
                      <a:lnTo>
                        <a:pt x="11984" y="12703"/>
                      </a:lnTo>
                      <a:cubicBezTo>
                        <a:pt x="13860" y="9302"/>
                        <a:pt x="16540" y="6365"/>
                        <a:pt x="20024" y="3892"/>
                      </a:cubicBezTo>
                      <a:cubicBezTo>
                        <a:pt x="23509" y="1419"/>
                        <a:pt x="28119" y="124"/>
                        <a:pt x="33855" y="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4" name="Freeform: Shape 123">
                  <a:extLst>
                    <a:ext uri="{FF2B5EF4-FFF2-40B4-BE49-F238E27FC236}">
                      <a16:creationId xmlns:a16="http://schemas.microsoft.com/office/drawing/2014/main" id="{821B09ED-1B8C-4F60-B535-C47C0BA757D5}"/>
                    </a:ext>
                  </a:extLst>
                </p:cNvPr>
                <p:cNvSpPr/>
                <p:nvPr/>
              </p:nvSpPr>
              <p:spPr>
                <a:xfrm>
                  <a:off x="7479241" y="3529748"/>
                  <a:ext cx="58847" cy="70709"/>
                </a:xfrm>
                <a:custGeom>
                  <a:avLst/>
                  <a:gdLst/>
                  <a:ahLst/>
                  <a:cxnLst/>
                  <a:rect l="l" t="t" r="r" b="b"/>
                  <a:pathLst>
                    <a:path w="58847" h="70709">
                      <a:moveTo>
                        <a:pt x="0" y="0"/>
                      </a:moveTo>
                      <a:lnTo>
                        <a:pt x="12556" y="0"/>
                      </a:lnTo>
                      <a:lnTo>
                        <a:pt x="12556" y="38147"/>
                      </a:lnTo>
                      <a:cubicBezTo>
                        <a:pt x="12493" y="44821"/>
                        <a:pt x="13654" y="50155"/>
                        <a:pt x="16040" y="54149"/>
                      </a:cubicBezTo>
                      <a:cubicBezTo>
                        <a:pt x="18425" y="58144"/>
                        <a:pt x="22410" y="60192"/>
                        <a:pt x="27994" y="60293"/>
                      </a:cubicBezTo>
                      <a:cubicBezTo>
                        <a:pt x="32232" y="60168"/>
                        <a:pt x="35764" y="58953"/>
                        <a:pt x="38591" y="56650"/>
                      </a:cubicBezTo>
                      <a:cubicBezTo>
                        <a:pt x="41417" y="54346"/>
                        <a:pt x="43412" y="51702"/>
                        <a:pt x="44577" y="48720"/>
                      </a:cubicBezTo>
                      <a:cubicBezTo>
                        <a:pt x="44937" y="47854"/>
                        <a:pt x="45217" y="46871"/>
                        <a:pt x="45417" y="45773"/>
                      </a:cubicBezTo>
                      <a:cubicBezTo>
                        <a:pt x="45616" y="44675"/>
                        <a:pt x="45717" y="43514"/>
                        <a:pt x="45720" y="42291"/>
                      </a:cubicBezTo>
                      <a:lnTo>
                        <a:pt x="45720" y="0"/>
                      </a:lnTo>
                      <a:lnTo>
                        <a:pt x="58276" y="0"/>
                      </a:lnTo>
                      <a:lnTo>
                        <a:pt x="58276" y="50136"/>
                      </a:lnTo>
                      <a:cubicBezTo>
                        <a:pt x="58252" y="57397"/>
                        <a:pt x="58442" y="63729"/>
                        <a:pt x="58847" y="69133"/>
                      </a:cubicBezTo>
                      <a:lnTo>
                        <a:pt x="47718" y="69133"/>
                      </a:lnTo>
                      <a:lnTo>
                        <a:pt x="47004" y="57864"/>
                      </a:lnTo>
                      <a:lnTo>
                        <a:pt x="46719" y="57864"/>
                      </a:lnTo>
                      <a:cubicBezTo>
                        <a:pt x="45159" y="60834"/>
                        <a:pt x="42492" y="63670"/>
                        <a:pt x="38715" y="66372"/>
                      </a:cubicBezTo>
                      <a:cubicBezTo>
                        <a:pt x="34939" y="69073"/>
                        <a:pt x="29984" y="70518"/>
                        <a:pt x="23849" y="70705"/>
                      </a:cubicBezTo>
                      <a:cubicBezTo>
                        <a:pt x="20134" y="70778"/>
                        <a:pt x="16464" y="69950"/>
                        <a:pt x="12837" y="68221"/>
                      </a:cubicBezTo>
                      <a:cubicBezTo>
                        <a:pt x="9211" y="66491"/>
                        <a:pt x="6188" y="63421"/>
                        <a:pt x="3769" y="59010"/>
                      </a:cubicBezTo>
                      <a:cubicBezTo>
                        <a:pt x="1350" y="54598"/>
                        <a:pt x="94" y="48406"/>
                        <a:pt x="0" y="4043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5" name="Freeform: Shape 124">
                  <a:extLst>
                    <a:ext uri="{FF2B5EF4-FFF2-40B4-BE49-F238E27FC236}">
                      <a16:creationId xmlns:a16="http://schemas.microsoft.com/office/drawing/2014/main" id="{376A2745-381A-43F4-B9A7-DC10BC82A70A}"/>
                    </a:ext>
                  </a:extLst>
                </p:cNvPr>
                <p:cNvSpPr/>
                <p:nvPr/>
              </p:nvSpPr>
              <p:spPr>
                <a:xfrm>
                  <a:off x="7851145" y="3529748"/>
                  <a:ext cx="12555" cy="69133"/>
                </a:xfrm>
                <a:custGeom>
                  <a:avLst/>
                  <a:gdLst/>
                  <a:ahLst/>
                  <a:cxnLst/>
                  <a:rect l="l" t="t" r="r" b="b"/>
                  <a:pathLst>
                    <a:path w="12555" h="69133">
                      <a:moveTo>
                        <a:pt x="0" y="0"/>
                      </a:moveTo>
                      <a:lnTo>
                        <a:pt x="12555" y="0"/>
                      </a:lnTo>
                      <a:lnTo>
                        <a:pt x="12555" y="69133"/>
                      </a:lnTo>
                      <a:lnTo>
                        <a:pt x="0" y="6913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6" name="Freeform: Shape 125">
                  <a:extLst>
                    <a:ext uri="{FF2B5EF4-FFF2-40B4-BE49-F238E27FC236}">
                      <a16:creationId xmlns:a16="http://schemas.microsoft.com/office/drawing/2014/main" id="{A668E35A-FCE2-4CCD-9A97-5466AECB8DB4}"/>
                    </a:ext>
                  </a:extLst>
                </p:cNvPr>
                <p:cNvSpPr/>
                <p:nvPr/>
              </p:nvSpPr>
              <p:spPr>
                <a:xfrm>
                  <a:off x="7680933" y="3676860"/>
                  <a:ext cx="45131" cy="102996"/>
                </a:xfrm>
                <a:custGeom>
                  <a:avLst/>
                  <a:gdLst/>
                  <a:ahLst/>
                  <a:cxnLst/>
                  <a:rect l="l" t="t" r="r" b="b"/>
                  <a:pathLst>
                    <a:path w="45131" h="102996">
                      <a:moveTo>
                        <a:pt x="34415" y="1"/>
                      </a:moveTo>
                      <a:cubicBezTo>
                        <a:pt x="36710" y="22"/>
                        <a:pt x="38764" y="230"/>
                        <a:pt x="40577" y="625"/>
                      </a:cubicBezTo>
                      <a:cubicBezTo>
                        <a:pt x="42389" y="1020"/>
                        <a:pt x="43908" y="1478"/>
                        <a:pt x="45131" y="1998"/>
                      </a:cubicBezTo>
                      <a:lnTo>
                        <a:pt x="43416" y="11700"/>
                      </a:lnTo>
                      <a:cubicBezTo>
                        <a:pt x="42503" y="11260"/>
                        <a:pt x="41401" y="10890"/>
                        <a:pt x="40112" y="10592"/>
                      </a:cubicBezTo>
                      <a:cubicBezTo>
                        <a:pt x="38824" y="10294"/>
                        <a:pt x="37258" y="10139"/>
                        <a:pt x="35415" y="10127"/>
                      </a:cubicBezTo>
                      <a:cubicBezTo>
                        <a:pt x="30168" y="10291"/>
                        <a:pt x="26590" y="12287"/>
                        <a:pt x="24682" y="16115"/>
                      </a:cubicBezTo>
                      <a:cubicBezTo>
                        <a:pt x="22774" y="19943"/>
                        <a:pt x="21875" y="24619"/>
                        <a:pt x="21985" y="30145"/>
                      </a:cubicBezTo>
                      <a:lnTo>
                        <a:pt x="21985" y="33863"/>
                      </a:lnTo>
                      <a:lnTo>
                        <a:pt x="38702" y="33863"/>
                      </a:lnTo>
                      <a:lnTo>
                        <a:pt x="38702" y="43417"/>
                      </a:lnTo>
                      <a:lnTo>
                        <a:pt x="21985" y="43417"/>
                      </a:lnTo>
                      <a:lnTo>
                        <a:pt x="21985" y="102996"/>
                      </a:lnTo>
                      <a:lnTo>
                        <a:pt x="9573" y="102996"/>
                      </a:lnTo>
                      <a:lnTo>
                        <a:pt x="9573" y="43417"/>
                      </a:lnTo>
                      <a:lnTo>
                        <a:pt x="0" y="43417"/>
                      </a:lnTo>
                      <a:lnTo>
                        <a:pt x="0" y="33863"/>
                      </a:lnTo>
                      <a:lnTo>
                        <a:pt x="9573" y="33863"/>
                      </a:lnTo>
                      <a:lnTo>
                        <a:pt x="9573" y="30574"/>
                      </a:lnTo>
                      <a:cubicBezTo>
                        <a:pt x="9549" y="25662"/>
                        <a:pt x="10167" y="21117"/>
                        <a:pt x="11428" y="16938"/>
                      </a:cubicBezTo>
                      <a:cubicBezTo>
                        <a:pt x="12688" y="12760"/>
                        <a:pt x="14733" y="9254"/>
                        <a:pt x="17562" y="6419"/>
                      </a:cubicBezTo>
                      <a:cubicBezTo>
                        <a:pt x="19959" y="4155"/>
                        <a:pt x="22624" y="2515"/>
                        <a:pt x="25558" y="1499"/>
                      </a:cubicBezTo>
                      <a:cubicBezTo>
                        <a:pt x="28492" y="483"/>
                        <a:pt x="31445" y="-17"/>
                        <a:pt x="34415"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7" name="Freeform: Shape 126">
                  <a:extLst>
                    <a:ext uri="{FF2B5EF4-FFF2-40B4-BE49-F238E27FC236}">
                      <a16:creationId xmlns:a16="http://schemas.microsoft.com/office/drawing/2014/main" id="{8452B422-FCC3-4749-B82B-61E78507A1C5}"/>
                    </a:ext>
                  </a:extLst>
                </p:cNvPr>
                <p:cNvSpPr/>
                <p:nvPr/>
              </p:nvSpPr>
              <p:spPr>
                <a:xfrm>
                  <a:off x="7936870" y="3678433"/>
                  <a:ext cx="58847" cy="101423"/>
                </a:xfrm>
                <a:custGeom>
                  <a:avLst/>
                  <a:gdLst/>
                  <a:ahLst/>
                  <a:cxnLst/>
                  <a:rect l="l" t="t" r="r" b="b"/>
                  <a:pathLst>
                    <a:path w="58847" h="101423">
                      <a:moveTo>
                        <a:pt x="0" y="0"/>
                      </a:moveTo>
                      <a:lnTo>
                        <a:pt x="12555" y="0"/>
                      </a:lnTo>
                      <a:lnTo>
                        <a:pt x="12555" y="43273"/>
                      </a:lnTo>
                      <a:lnTo>
                        <a:pt x="12841" y="43273"/>
                      </a:lnTo>
                      <a:cubicBezTo>
                        <a:pt x="13851" y="41471"/>
                        <a:pt x="15119" y="39794"/>
                        <a:pt x="16647" y="38242"/>
                      </a:cubicBezTo>
                      <a:cubicBezTo>
                        <a:pt x="18175" y="36691"/>
                        <a:pt x="19908" y="35371"/>
                        <a:pt x="21847" y="34284"/>
                      </a:cubicBezTo>
                      <a:cubicBezTo>
                        <a:pt x="23714" y="33205"/>
                        <a:pt x="25733" y="32367"/>
                        <a:pt x="27905" y="31770"/>
                      </a:cubicBezTo>
                      <a:cubicBezTo>
                        <a:pt x="30076" y="31173"/>
                        <a:pt x="32345" y="30870"/>
                        <a:pt x="34713" y="30861"/>
                      </a:cubicBezTo>
                      <a:cubicBezTo>
                        <a:pt x="37936" y="30785"/>
                        <a:pt x="41398" y="31571"/>
                        <a:pt x="45099" y="33218"/>
                      </a:cubicBezTo>
                      <a:cubicBezTo>
                        <a:pt x="48801" y="34866"/>
                        <a:pt x="51986" y="37830"/>
                        <a:pt x="54655" y="42112"/>
                      </a:cubicBezTo>
                      <a:cubicBezTo>
                        <a:pt x="57323" y="46394"/>
                        <a:pt x="58721" y="52448"/>
                        <a:pt x="58847" y="60275"/>
                      </a:cubicBezTo>
                      <a:lnTo>
                        <a:pt x="58847" y="101423"/>
                      </a:lnTo>
                      <a:lnTo>
                        <a:pt x="46292" y="101423"/>
                      </a:lnTo>
                      <a:lnTo>
                        <a:pt x="46292" y="61704"/>
                      </a:lnTo>
                      <a:cubicBezTo>
                        <a:pt x="46366" y="55977"/>
                        <a:pt x="45181" y="51179"/>
                        <a:pt x="42736" y="47309"/>
                      </a:cubicBezTo>
                      <a:cubicBezTo>
                        <a:pt x="40291" y="43440"/>
                        <a:pt x="36139" y="41428"/>
                        <a:pt x="30281" y="41273"/>
                      </a:cubicBezTo>
                      <a:cubicBezTo>
                        <a:pt x="26165" y="41371"/>
                        <a:pt x="22639" y="42603"/>
                        <a:pt x="19703" y="44970"/>
                      </a:cubicBezTo>
                      <a:cubicBezTo>
                        <a:pt x="16766" y="47336"/>
                        <a:pt x="14670" y="50247"/>
                        <a:pt x="13413" y="53703"/>
                      </a:cubicBezTo>
                      <a:cubicBezTo>
                        <a:pt x="13064" y="54623"/>
                        <a:pt x="12832" y="55569"/>
                        <a:pt x="12716" y="56543"/>
                      </a:cubicBezTo>
                      <a:cubicBezTo>
                        <a:pt x="12600" y="57516"/>
                        <a:pt x="12546" y="58570"/>
                        <a:pt x="12555" y="59704"/>
                      </a:cubicBezTo>
                      <a:lnTo>
                        <a:pt x="12555" y="101423"/>
                      </a:lnTo>
                      <a:lnTo>
                        <a:pt x="0" y="10142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8" name="Freeform: Shape 127">
                  <a:extLst>
                    <a:ext uri="{FF2B5EF4-FFF2-40B4-BE49-F238E27FC236}">
                      <a16:creationId xmlns:a16="http://schemas.microsoft.com/office/drawing/2014/main" id="{9F7D39F2-A7FA-4D31-A061-5DFCD7444F74}"/>
                    </a:ext>
                  </a:extLst>
                </p:cNvPr>
                <p:cNvSpPr/>
                <p:nvPr/>
              </p:nvSpPr>
              <p:spPr>
                <a:xfrm>
                  <a:off x="7725748" y="3683576"/>
                  <a:ext cx="15556" cy="15556"/>
                </a:xfrm>
                <a:custGeom>
                  <a:avLst/>
                  <a:gdLst/>
                  <a:ahLst/>
                  <a:cxnLst/>
                  <a:rect l="l" t="t" r="r" b="b"/>
                  <a:pathLst>
                    <a:path w="15556" h="15556">
                      <a:moveTo>
                        <a:pt x="7850" y="0"/>
                      </a:moveTo>
                      <a:cubicBezTo>
                        <a:pt x="10169" y="51"/>
                        <a:pt x="12024" y="806"/>
                        <a:pt x="13415" y="2266"/>
                      </a:cubicBezTo>
                      <a:cubicBezTo>
                        <a:pt x="14807" y="3726"/>
                        <a:pt x="15520" y="5587"/>
                        <a:pt x="15556" y="7849"/>
                      </a:cubicBezTo>
                      <a:cubicBezTo>
                        <a:pt x="15535" y="10044"/>
                        <a:pt x="14828" y="11863"/>
                        <a:pt x="13433" y="13308"/>
                      </a:cubicBezTo>
                      <a:cubicBezTo>
                        <a:pt x="12039" y="14753"/>
                        <a:pt x="10082" y="15502"/>
                        <a:pt x="7564" y="15556"/>
                      </a:cubicBezTo>
                      <a:cubicBezTo>
                        <a:pt x="5251" y="15502"/>
                        <a:pt x="3420" y="14753"/>
                        <a:pt x="2070" y="13308"/>
                      </a:cubicBezTo>
                      <a:cubicBezTo>
                        <a:pt x="720" y="11863"/>
                        <a:pt x="30" y="10044"/>
                        <a:pt x="0" y="7849"/>
                      </a:cubicBezTo>
                      <a:cubicBezTo>
                        <a:pt x="33" y="5649"/>
                        <a:pt x="753" y="3806"/>
                        <a:pt x="2159" y="2319"/>
                      </a:cubicBezTo>
                      <a:cubicBezTo>
                        <a:pt x="3565" y="833"/>
                        <a:pt x="5462" y="60"/>
                        <a:pt x="78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9" name="Freeform: Shape 128">
                  <a:extLst>
                    <a:ext uri="{FF2B5EF4-FFF2-40B4-BE49-F238E27FC236}">
                      <a16:creationId xmlns:a16="http://schemas.microsoft.com/office/drawing/2014/main" id="{EBBC54C5-7619-4402-B42C-57E99A71D0B3}"/>
                    </a:ext>
                  </a:extLst>
                </p:cNvPr>
                <p:cNvSpPr/>
                <p:nvPr/>
              </p:nvSpPr>
              <p:spPr>
                <a:xfrm>
                  <a:off x="7840048" y="3683576"/>
                  <a:ext cx="15556" cy="15556"/>
                </a:xfrm>
                <a:custGeom>
                  <a:avLst/>
                  <a:gdLst/>
                  <a:ahLst/>
                  <a:cxnLst/>
                  <a:rect l="l" t="t" r="r" b="b"/>
                  <a:pathLst>
                    <a:path w="15556" h="15556">
                      <a:moveTo>
                        <a:pt x="7849" y="0"/>
                      </a:moveTo>
                      <a:cubicBezTo>
                        <a:pt x="10169" y="51"/>
                        <a:pt x="12024" y="806"/>
                        <a:pt x="13415" y="2266"/>
                      </a:cubicBezTo>
                      <a:cubicBezTo>
                        <a:pt x="14807" y="3726"/>
                        <a:pt x="15520" y="5587"/>
                        <a:pt x="15556" y="7849"/>
                      </a:cubicBezTo>
                      <a:cubicBezTo>
                        <a:pt x="15535" y="10044"/>
                        <a:pt x="14827" y="11863"/>
                        <a:pt x="13433" y="13308"/>
                      </a:cubicBezTo>
                      <a:cubicBezTo>
                        <a:pt x="12039" y="14753"/>
                        <a:pt x="10082" y="15502"/>
                        <a:pt x="7564" y="15556"/>
                      </a:cubicBezTo>
                      <a:cubicBezTo>
                        <a:pt x="5251" y="15502"/>
                        <a:pt x="3420" y="14753"/>
                        <a:pt x="2070" y="13308"/>
                      </a:cubicBezTo>
                      <a:cubicBezTo>
                        <a:pt x="720" y="11863"/>
                        <a:pt x="30" y="10044"/>
                        <a:pt x="0" y="7849"/>
                      </a:cubicBezTo>
                      <a:cubicBezTo>
                        <a:pt x="33" y="5649"/>
                        <a:pt x="753" y="3806"/>
                        <a:pt x="2159" y="2319"/>
                      </a:cubicBezTo>
                      <a:cubicBezTo>
                        <a:pt x="3565" y="833"/>
                        <a:pt x="5462" y="60"/>
                        <a:pt x="78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0" name="Freeform: Shape 129">
                  <a:extLst>
                    <a:ext uri="{FF2B5EF4-FFF2-40B4-BE49-F238E27FC236}">
                      <a16:creationId xmlns:a16="http://schemas.microsoft.com/office/drawing/2014/main" id="{5DE56DC5-2801-4329-BD1E-4203954CD1D2}"/>
                    </a:ext>
                  </a:extLst>
                </p:cNvPr>
                <p:cNvSpPr/>
                <p:nvPr/>
              </p:nvSpPr>
              <p:spPr>
                <a:xfrm>
                  <a:off x="7300362" y="3694149"/>
                  <a:ext cx="40987" cy="87279"/>
                </a:xfrm>
                <a:custGeom>
                  <a:avLst/>
                  <a:gdLst/>
                  <a:ahLst/>
                  <a:cxnLst/>
                  <a:rect l="l" t="t" r="r" b="b"/>
                  <a:pathLst>
                    <a:path w="40987" h="87279">
                      <a:moveTo>
                        <a:pt x="22985" y="0"/>
                      </a:moveTo>
                      <a:lnTo>
                        <a:pt x="22985" y="16574"/>
                      </a:lnTo>
                      <a:lnTo>
                        <a:pt x="40987" y="16574"/>
                      </a:lnTo>
                      <a:lnTo>
                        <a:pt x="40987" y="26128"/>
                      </a:lnTo>
                      <a:lnTo>
                        <a:pt x="22985" y="26128"/>
                      </a:lnTo>
                      <a:lnTo>
                        <a:pt x="22985" y="63432"/>
                      </a:lnTo>
                      <a:cubicBezTo>
                        <a:pt x="22940" y="67743"/>
                        <a:pt x="23637" y="71055"/>
                        <a:pt x="25074" y="73365"/>
                      </a:cubicBezTo>
                      <a:cubicBezTo>
                        <a:pt x="26512" y="75676"/>
                        <a:pt x="28959" y="76843"/>
                        <a:pt x="32415" y="76867"/>
                      </a:cubicBezTo>
                      <a:cubicBezTo>
                        <a:pt x="34102" y="76867"/>
                        <a:pt x="35513" y="76795"/>
                        <a:pt x="36647" y="76652"/>
                      </a:cubicBezTo>
                      <a:cubicBezTo>
                        <a:pt x="37781" y="76510"/>
                        <a:pt x="38799" y="76295"/>
                        <a:pt x="39701" y="76009"/>
                      </a:cubicBezTo>
                      <a:lnTo>
                        <a:pt x="40273" y="85567"/>
                      </a:lnTo>
                      <a:cubicBezTo>
                        <a:pt x="39049" y="86013"/>
                        <a:pt x="37496" y="86405"/>
                        <a:pt x="35611" y="86744"/>
                      </a:cubicBezTo>
                      <a:cubicBezTo>
                        <a:pt x="33727" y="87083"/>
                        <a:pt x="31566" y="87261"/>
                        <a:pt x="29129" y="87279"/>
                      </a:cubicBezTo>
                      <a:cubicBezTo>
                        <a:pt x="26188" y="87264"/>
                        <a:pt x="23570" y="86795"/>
                        <a:pt x="21274" y="85870"/>
                      </a:cubicBezTo>
                      <a:cubicBezTo>
                        <a:pt x="18979" y="84946"/>
                        <a:pt x="17076" y="83657"/>
                        <a:pt x="15566" y="82001"/>
                      </a:cubicBezTo>
                      <a:cubicBezTo>
                        <a:pt x="13866" y="80068"/>
                        <a:pt x="12630" y="77585"/>
                        <a:pt x="11857" y="74552"/>
                      </a:cubicBezTo>
                      <a:cubicBezTo>
                        <a:pt x="11084" y="71518"/>
                        <a:pt x="10704" y="67980"/>
                        <a:pt x="10716" y="63938"/>
                      </a:cubicBezTo>
                      <a:lnTo>
                        <a:pt x="10716" y="26128"/>
                      </a:lnTo>
                      <a:lnTo>
                        <a:pt x="0" y="26128"/>
                      </a:lnTo>
                      <a:lnTo>
                        <a:pt x="0" y="16574"/>
                      </a:lnTo>
                      <a:lnTo>
                        <a:pt x="10716" y="16574"/>
                      </a:lnTo>
                      <a:lnTo>
                        <a:pt x="10716" y="3715"/>
                      </a:lnTo>
                      <a:lnTo>
                        <a:pt x="229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1" name="Freeform: Shape 130">
                  <a:extLst>
                    <a:ext uri="{FF2B5EF4-FFF2-40B4-BE49-F238E27FC236}">
                      <a16:creationId xmlns:a16="http://schemas.microsoft.com/office/drawing/2014/main" id="{282EF72A-1B33-4DD1-9091-9400CF3F0F0D}"/>
                    </a:ext>
                  </a:extLst>
                </p:cNvPr>
                <p:cNvSpPr/>
                <p:nvPr/>
              </p:nvSpPr>
              <p:spPr>
                <a:xfrm>
                  <a:off x="7462287" y="3694149"/>
                  <a:ext cx="40987" cy="87279"/>
                </a:xfrm>
                <a:custGeom>
                  <a:avLst/>
                  <a:gdLst/>
                  <a:ahLst/>
                  <a:cxnLst/>
                  <a:rect l="l" t="t" r="r" b="b"/>
                  <a:pathLst>
                    <a:path w="40987" h="87279">
                      <a:moveTo>
                        <a:pt x="22985" y="0"/>
                      </a:moveTo>
                      <a:lnTo>
                        <a:pt x="22985" y="16574"/>
                      </a:lnTo>
                      <a:lnTo>
                        <a:pt x="40987" y="16574"/>
                      </a:lnTo>
                      <a:lnTo>
                        <a:pt x="40987" y="26128"/>
                      </a:lnTo>
                      <a:lnTo>
                        <a:pt x="22985" y="26128"/>
                      </a:lnTo>
                      <a:lnTo>
                        <a:pt x="22985" y="63432"/>
                      </a:lnTo>
                      <a:cubicBezTo>
                        <a:pt x="22940" y="67743"/>
                        <a:pt x="23637" y="71055"/>
                        <a:pt x="25074" y="73365"/>
                      </a:cubicBezTo>
                      <a:cubicBezTo>
                        <a:pt x="26512" y="75676"/>
                        <a:pt x="28959" y="76843"/>
                        <a:pt x="32415" y="76867"/>
                      </a:cubicBezTo>
                      <a:cubicBezTo>
                        <a:pt x="34102" y="76867"/>
                        <a:pt x="35513" y="76795"/>
                        <a:pt x="36647" y="76652"/>
                      </a:cubicBezTo>
                      <a:cubicBezTo>
                        <a:pt x="37781" y="76510"/>
                        <a:pt x="38799" y="76295"/>
                        <a:pt x="39701" y="76009"/>
                      </a:cubicBezTo>
                      <a:lnTo>
                        <a:pt x="40273" y="85567"/>
                      </a:lnTo>
                      <a:cubicBezTo>
                        <a:pt x="39049" y="86013"/>
                        <a:pt x="37496" y="86405"/>
                        <a:pt x="35612" y="86744"/>
                      </a:cubicBezTo>
                      <a:cubicBezTo>
                        <a:pt x="33727" y="87083"/>
                        <a:pt x="31566" y="87261"/>
                        <a:pt x="29129" y="87279"/>
                      </a:cubicBezTo>
                      <a:cubicBezTo>
                        <a:pt x="26188" y="87264"/>
                        <a:pt x="23570" y="86795"/>
                        <a:pt x="21274" y="85870"/>
                      </a:cubicBezTo>
                      <a:cubicBezTo>
                        <a:pt x="18979" y="84946"/>
                        <a:pt x="17076" y="83657"/>
                        <a:pt x="15566" y="82001"/>
                      </a:cubicBezTo>
                      <a:cubicBezTo>
                        <a:pt x="13866" y="80068"/>
                        <a:pt x="12630" y="77585"/>
                        <a:pt x="11857" y="74552"/>
                      </a:cubicBezTo>
                      <a:cubicBezTo>
                        <a:pt x="11084" y="71518"/>
                        <a:pt x="10704" y="67980"/>
                        <a:pt x="10716" y="63938"/>
                      </a:cubicBezTo>
                      <a:lnTo>
                        <a:pt x="10716" y="26128"/>
                      </a:lnTo>
                      <a:lnTo>
                        <a:pt x="0" y="26128"/>
                      </a:lnTo>
                      <a:lnTo>
                        <a:pt x="0" y="16574"/>
                      </a:lnTo>
                      <a:lnTo>
                        <a:pt x="10716" y="16574"/>
                      </a:lnTo>
                      <a:lnTo>
                        <a:pt x="10716" y="3715"/>
                      </a:lnTo>
                      <a:lnTo>
                        <a:pt x="229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2" name="Freeform: Shape 131">
                  <a:extLst>
                    <a:ext uri="{FF2B5EF4-FFF2-40B4-BE49-F238E27FC236}">
                      <a16:creationId xmlns:a16="http://schemas.microsoft.com/office/drawing/2014/main" id="{6C89BE9B-1238-4B1C-9D27-33E2D718D05C}"/>
                    </a:ext>
                  </a:extLst>
                </p:cNvPr>
                <p:cNvSpPr/>
                <p:nvPr/>
              </p:nvSpPr>
              <p:spPr>
                <a:xfrm>
                  <a:off x="7528962" y="3694149"/>
                  <a:ext cx="40987" cy="87279"/>
                </a:xfrm>
                <a:custGeom>
                  <a:avLst/>
                  <a:gdLst/>
                  <a:ahLst/>
                  <a:cxnLst/>
                  <a:rect l="l" t="t" r="r" b="b"/>
                  <a:pathLst>
                    <a:path w="40987" h="87279">
                      <a:moveTo>
                        <a:pt x="22985" y="0"/>
                      </a:moveTo>
                      <a:lnTo>
                        <a:pt x="22985" y="16574"/>
                      </a:lnTo>
                      <a:lnTo>
                        <a:pt x="40987" y="16574"/>
                      </a:lnTo>
                      <a:lnTo>
                        <a:pt x="40987" y="26128"/>
                      </a:lnTo>
                      <a:lnTo>
                        <a:pt x="22985" y="26128"/>
                      </a:lnTo>
                      <a:lnTo>
                        <a:pt x="22985" y="63432"/>
                      </a:lnTo>
                      <a:cubicBezTo>
                        <a:pt x="22940" y="67743"/>
                        <a:pt x="23637" y="71055"/>
                        <a:pt x="25074" y="73365"/>
                      </a:cubicBezTo>
                      <a:cubicBezTo>
                        <a:pt x="26512" y="75676"/>
                        <a:pt x="28959" y="76843"/>
                        <a:pt x="32415" y="76867"/>
                      </a:cubicBezTo>
                      <a:cubicBezTo>
                        <a:pt x="34102" y="76867"/>
                        <a:pt x="35513" y="76795"/>
                        <a:pt x="36647" y="76652"/>
                      </a:cubicBezTo>
                      <a:cubicBezTo>
                        <a:pt x="37781" y="76510"/>
                        <a:pt x="38799" y="76295"/>
                        <a:pt x="39701" y="76009"/>
                      </a:cubicBezTo>
                      <a:lnTo>
                        <a:pt x="40273" y="85567"/>
                      </a:lnTo>
                      <a:cubicBezTo>
                        <a:pt x="39049" y="86013"/>
                        <a:pt x="37496" y="86405"/>
                        <a:pt x="35612" y="86744"/>
                      </a:cubicBezTo>
                      <a:cubicBezTo>
                        <a:pt x="33727" y="87083"/>
                        <a:pt x="31566" y="87261"/>
                        <a:pt x="29129" y="87279"/>
                      </a:cubicBezTo>
                      <a:cubicBezTo>
                        <a:pt x="26188" y="87264"/>
                        <a:pt x="23570" y="86795"/>
                        <a:pt x="21274" y="85870"/>
                      </a:cubicBezTo>
                      <a:cubicBezTo>
                        <a:pt x="18979" y="84946"/>
                        <a:pt x="17076" y="83657"/>
                        <a:pt x="15566" y="82001"/>
                      </a:cubicBezTo>
                      <a:cubicBezTo>
                        <a:pt x="13866" y="80068"/>
                        <a:pt x="12630" y="77585"/>
                        <a:pt x="11857" y="74552"/>
                      </a:cubicBezTo>
                      <a:cubicBezTo>
                        <a:pt x="11084" y="71518"/>
                        <a:pt x="10704" y="67980"/>
                        <a:pt x="10716" y="63938"/>
                      </a:cubicBezTo>
                      <a:lnTo>
                        <a:pt x="10716" y="26128"/>
                      </a:lnTo>
                      <a:lnTo>
                        <a:pt x="0" y="26128"/>
                      </a:lnTo>
                      <a:lnTo>
                        <a:pt x="0" y="16574"/>
                      </a:lnTo>
                      <a:lnTo>
                        <a:pt x="10716" y="16574"/>
                      </a:lnTo>
                      <a:lnTo>
                        <a:pt x="10716" y="3715"/>
                      </a:lnTo>
                      <a:lnTo>
                        <a:pt x="2298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DD49DEEA-F756-4A8C-8C0A-20D4F5A0F377}"/>
                    </a:ext>
                  </a:extLst>
                </p:cNvPr>
                <p:cNvSpPr/>
                <p:nvPr/>
              </p:nvSpPr>
              <p:spPr>
                <a:xfrm>
                  <a:off x="7246355" y="3709294"/>
                  <a:ext cx="45131" cy="72134"/>
                </a:xfrm>
                <a:custGeom>
                  <a:avLst/>
                  <a:gdLst/>
                  <a:ahLst/>
                  <a:cxnLst/>
                  <a:rect l="l" t="t" r="r" b="b"/>
                  <a:pathLst>
                    <a:path w="45131" h="72134">
                      <a:moveTo>
                        <a:pt x="25711" y="0"/>
                      </a:moveTo>
                      <a:cubicBezTo>
                        <a:pt x="29247" y="27"/>
                        <a:pt x="32468" y="437"/>
                        <a:pt x="35374" y="1230"/>
                      </a:cubicBezTo>
                      <a:cubicBezTo>
                        <a:pt x="38279" y="2023"/>
                        <a:pt x="40676" y="3039"/>
                        <a:pt x="42563" y="4278"/>
                      </a:cubicBezTo>
                      <a:lnTo>
                        <a:pt x="39567" y="13414"/>
                      </a:lnTo>
                      <a:cubicBezTo>
                        <a:pt x="38194" y="12490"/>
                        <a:pt x="36303" y="11585"/>
                        <a:pt x="33893" y="10698"/>
                      </a:cubicBezTo>
                      <a:cubicBezTo>
                        <a:pt x="31483" y="9811"/>
                        <a:pt x="28660" y="9334"/>
                        <a:pt x="25425" y="9269"/>
                      </a:cubicBezTo>
                      <a:cubicBezTo>
                        <a:pt x="21695" y="9340"/>
                        <a:pt x="18858" y="10269"/>
                        <a:pt x="16916" y="12056"/>
                      </a:cubicBezTo>
                      <a:cubicBezTo>
                        <a:pt x="14973" y="13842"/>
                        <a:pt x="13996" y="16058"/>
                        <a:pt x="13984" y="18702"/>
                      </a:cubicBezTo>
                      <a:cubicBezTo>
                        <a:pt x="13963" y="21474"/>
                        <a:pt x="15006" y="23719"/>
                        <a:pt x="17112" y="25437"/>
                      </a:cubicBezTo>
                      <a:cubicBezTo>
                        <a:pt x="19219" y="27155"/>
                        <a:pt x="22514" y="28864"/>
                        <a:pt x="26998" y="30564"/>
                      </a:cubicBezTo>
                      <a:cubicBezTo>
                        <a:pt x="32940" y="32723"/>
                        <a:pt x="37444" y="35445"/>
                        <a:pt x="40510" y="38729"/>
                      </a:cubicBezTo>
                      <a:cubicBezTo>
                        <a:pt x="43576" y="42013"/>
                        <a:pt x="45116" y="46199"/>
                        <a:pt x="45131" y="51288"/>
                      </a:cubicBezTo>
                      <a:cubicBezTo>
                        <a:pt x="45069" y="57533"/>
                        <a:pt x="42803" y="62544"/>
                        <a:pt x="38332" y="66320"/>
                      </a:cubicBezTo>
                      <a:cubicBezTo>
                        <a:pt x="33862" y="70095"/>
                        <a:pt x="27557" y="72033"/>
                        <a:pt x="19418" y="72134"/>
                      </a:cubicBezTo>
                      <a:cubicBezTo>
                        <a:pt x="15599" y="72110"/>
                        <a:pt x="12022" y="71659"/>
                        <a:pt x="8689" y="70779"/>
                      </a:cubicBezTo>
                      <a:cubicBezTo>
                        <a:pt x="5355" y="69900"/>
                        <a:pt x="2459" y="68735"/>
                        <a:pt x="0" y="67285"/>
                      </a:cubicBezTo>
                      <a:lnTo>
                        <a:pt x="2999" y="57863"/>
                      </a:lnTo>
                      <a:cubicBezTo>
                        <a:pt x="4987" y="59066"/>
                        <a:pt x="7466" y="60161"/>
                        <a:pt x="10437" y="61150"/>
                      </a:cubicBezTo>
                      <a:cubicBezTo>
                        <a:pt x="13408" y="62138"/>
                        <a:pt x="16497" y="62662"/>
                        <a:pt x="19704" y="62722"/>
                      </a:cubicBezTo>
                      <a:cubicBezTo>
                        <a:pt x="24200" y="62659"/>
                        <a:pt x="27543" y="61677"/>
                        <a:pt x="29733" y="59774"/>
                      </a:cubicBezTo>
                      <a:cubicBezTo>
                        <a:pt x="31923" y="57871"/>
                        <a:pt x="33013" y="55424"/>
                        <a:pt x="33004" y="52431"/>
                      </a:cubicBezTo>
                      <a:cubicBezTo>
                        <a:pt x="33046" y="49496"/>
                        <a:pt x="32069" y="47078"/>
                        <a:pt x="30073" y="45178"/>
                      </a:cubicBezTo>
                      <a:cubicBezTo>
                        <a:pt x="28077" y="43278"/>
                        <a:pt x="24811" y="41504"/>
                        <a:pt x="20277" y="39854"/>
                      </a:cubicBezTo>
                      <a:cubicBezTo>
                        <a:pt x="14010" y="37556"/>
                        <a:pt x="9369" y="34757"/>
                        <a:pt x="6353" y="31458"/>
                      </a:cubicBezTo>
                      <a:cubicBezTo>
                        <a:pt x="3338" y="28158"/>
                        <a:pt x="1839" y="24431"/>
                        <a:pt x="1858" y="20274"/>
                      </a:cubicBezTo>
                      <a:cubicBezTo>
                        <a:pt x="1931" y="14552"/>
                        <a:pt x="4067" y="9780"/>
                        <a:pt x="8263" y="5956"/>
                      </a:cubicBezTo>
                      <a:cubicBezTo>
                        <a:pt x="12460" y="2133"/>
                        <a:pt x="18276" y="148"/>
                        <a:pt x="257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4" name="Freeform: Shape 133">
                  <a:extLst>
                    <a:ext uri="{FF2B5EF4-FFF2-40B4-BE49-F238E27FC236}">
                      <a16:creationId xmlns:a16="http://schemas.microsoft.com/office/drawing/2014/main" id="{E6517EE6-70E0-4E3B-8B33-DD588B99A8FE}"/>
                    </a:ext>
                  </a:extLst>
                </p:cNvPr>
                <p:cNvSpPr/>
                <p:nvPr/>
              </p:nvSpPr>
              <p:spPr>
                <a:xfrm>
                  <a:off x="7350416" y="3709294"/>
                  <a:ext cx="54989" cy="72134"/>
                </a:xfrm>
                <a:custGeom>
                  <a:avLst/>
                  <a:gdLst/>
                  <a:ahLst/>
                  <a:cxnLst/>
                  <a:rect l="l" t="t" r="r" b="b"/>
                  <a:pathLst>
                    <a:path w="54989" h="72134">
                      <a:moveTo>
                        <a:pt x="27709" y="0"/>
                      </a:moveTo>
                      <a:cubicBezTo>
                        <a:pt x="34690" y="93"/>
                        <a:pt x="40093" y="1509"/>
                        <a:pt x="43919" y="4246"/>
                      </a:cubicBezTo>
                      <a:cubicBezTo>
                        <a:pt x="47746" y="6984"/>
                        <a:pt x="50397" y="10484"/>
                        <a:pt x="51874" y="14746"/>
                      </a:cubicBezTo>
                      <a:cubicBezTo>
                        <a:pt x="53351" y="19009"/>
                        <a:pt x="54056" y="23475"/>
                        <a:pt x="53989" y="28143"/>
                      </a:cubicBezTo>
                      <a:lnTo>
                        <a:pt x="53989" y="53989"/>
                      </a:lnTo>
                      <a:cubicBezTo>
                        <a:pt x="53986" y="57010"/>
                        <a:pt x="54063" y="59933"/>
                        <a:pt x="54221" y="62758"/>
                      </a:cubicBezTo>
                      <a:cubicBezTo>
                        <a:pt x="54379" y="65582"/>
                        <a:pt x="54635" y="68184"/>
                        <a:pt x="54989" y="70562"/>
                      </a:cubicBezTo>
                      <a:lnTo>
                        <a:pt x="43717" y="70562"/>
                      </a:lnTo>
                      <a:lnTo>
                        <a:pt x="42718" y="61864"/>
                      </a:lnTo>
                      <a:lnTo>
                        <a:pt x="42290" y="61864"/>
                      </a:lnTo>
                      <a:cubicBezTo>
                        <a:pt x="40337" y="64664"/>
                        <a:pt x="37561" y="67053"/>
                        <a:pt x="33963" y="69032"/>
                      </a:cubicBezTo>
                      <a:cubicBezTo>
                        <a:pt x="30366" y="71011"/>
                        <a:pt x="26089" y="72045"/>
                        <a:pt x="21133" y="72134"/>
                      </a:cubicBezTo>
                      <a:cubicBezTo>
                        <a:pt x="14127" y="71932"/>
                        <a:pt x="8855" y="69875"/>
                        <a:pt x="5317" y="65962"/>
                      </a:cubicBezTo>
                      <a:cubicBezTo>
                        <a:pt x="1778" y="62050"/>
                        <a:pt x="5" y="57491"/>
                        <a:pt x="0" y="52285"/>
                      </a:cubicBezTo>
                      <a:cubicBezTo>
                        <a:pt x="61" y="43887"/>
                        <a:pt x="3649" y="37493"/>
                        <a:pt x="10763" y="33104"/>
                      </a:cubicBezTo>
                      <a:cubicBezTo>
                        <a:pt x="17877" y="28714"/>
                        <a:pt x="28148" y="26538"/>
                        <a:pt x="41576" y="26575"/>
                      </a:cubicBezTo>
                      <a:lnTo>
                        <a:pt x="41576" y="25144"/>
                      </a:lnTo>
                      <a:cubicBezTo>
                        <a:pt x="41644" y="23190"/>
                        <a:pt x="41334" y="20981"/>
                        <a:pt x="40644" y="18518"/>
                      </a:cubicBezTo>
                      <a:cubicBezTo>
                        <a:pt x="39955" y="16055"/>
                        <a:pt x="38480" y="13909"/>
                        <a:pt x="36218" y="12082"/>
                      </a:cubicBezTo>
                      <a:cubicBezTo>
                        <a:pt x="33956" y="10254"/>
                        <a:pt x="30500" y="9317"/>
                        <a:pt x="25850" y="9269"/>
                      </a:cubicBezTo>
                      <a:cubicBezTo>
                        <a:pt x="22520" y="9278"/>
                        <a:pt x="19280" y="9725"/>
                        <a:pt x="16130" y="10610"/>
                      </a:cubicBezTo>
                      <a:cubicBezTo>
                        <a:pt x="12980" y="11495"/>
                        <a:pt x="10171" y="12764"/>
                        <a:pt x="7704" y="14418"/>
                      </a:cubicBezTo>
                      <a:lnTo>
                        <a:pt x="4851" y="5989"/>
                      </a:lnTo>
                      <a:cubicBezTo>
                        <a:pt x="7755" y="4180"/>
                        <a:pt x="11188" y="2736"/>
                        <a:pt x="15150" y="1658"/>
                      </a:cubicBezTo>
                      <a:cubicBezTo>
                        <a:pt x="19111" y="579"/>
                        <a:pt x="23298" y="27"/>
                        <a:pt x="27709" y="0"/>
                      </a:cubicBezTo>
                      <a:close/>
                      <a:moveTo>
                        <a:pt x="41862" y="35272"/>
                      </a:moveTo>
                      <a:cubicBezTo>
                        <a:pt x="37180" y="35126"/>
                        <a:pt x="32614" y="35435"/>
                        <a:pt x="28164" y="36199"/>
                      </a:cubicBezTo>
                      <a:cubicBezTo>
                        <a:pt x="23715" y="36963"/>
                        <a:pt x="20028" y="38490"/>
                        <a:pt x="17103" y="40779"/>
                      </a:cubicBezTo>
                      <a:cubicBezTo>
                        <a:pt x="14179" y="43068"/>
                        <a:pt x="12663" y="46427"/>
                        <a:pt x="12555" y="50856"/>
                      </a:cubicBezTo>
                      <a:cubicBezTo>
                        <a:pt x="12650" y="54984"/>
                        <a:pt x="13818" y="58022"/>
                        <a:pt x="16057" y="59970"/>
                      </a:cubicBezTo>
                      <a:cubicBezTo>
                        <a:pt x="18297" y="61918"/>
                        <a:pt x="21037" y="62883"/>
                        <a:pt x="24278" y="62865"/>
                      </a:cubicBezTo>
                      <a:cubicBezTo>
                        <a:pt x="28865" y="62749"/>
                        <a:pt x="32593" y="61551"/>
                        <a:pt x="35465" y="59273"/>
                      </a:cubicBezTo>
                      <a:cubicBezTo>
                        <a:pt x="38336" y="56994"/>
                        <a:pt x="40278" y="54332"/>
                        <a:pt x="41290" y="51285"/>
                      </a:cubicBezTo>
                      <a:cubicBezTo>
                        <a:pt x="41502" y="50564"/>
                        <a:pt x="41651" y="49861"/>
                        <a:pt x="41737" y="49175"/>
                      </a:cubicBezTo>
                      <a:cubicBezTo>
                        <a:pt x="41823" y="48489"/>
                        <a:pt x="41865" y="47855"/>
                        <a:pt x="41862" y="47274"/>
                      </a:cubicBezTo>
                      <a:lnTo>
                        <a:pt x="41862" y="352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5" name="Freeform: Shape 134">
                  <a:extLst>
                    <a:ext uri="{FF2B5EF4-FFF2-40B4-BE49-F238E27FC236}">
                      <a16:creationId xmlns:a16="http://schemas.microsoft.com/office/drawing/2014/main" id="{97C1E5D5-2D40-4CDD-B191-5717FBA82DD1}"/>
                    </a:ext>
                  </a:extLst>
                </p:cNvPr>
                <p:cNvSpPr/>
                <p:nvPr/>
              </p:nvSpPr>
              <p:spPr>
                <a:xfrm>
                  <a:off x="7421949" y="3709294"/>
                  <a:ext cx="34700" cy="70562"/>
                </a:xfrm>
                <a:custGeom>
                  <a:avLst/>
                  <a:gdLst/>
                  <a:ahLst/>
                  <a:cxnLst/>
                  <a:rect l="l" t="t" r="r" b="b"/>
                  <a:pathLst>
                    <a:path w="34700" h="70562">
                      <a:moveTo>
                        <a:pt x="31271" y="0"/>
                      </a:moveTo>
                      <a:cubicBezTo>
                        <a:pt x="31905" y="3"/>
                        <a:pt x="32495" y="33"/>
                        <a:pt x="33039" y="89"/>
                      </a:cubicBezTo>
                      <a:cubicBezTo>
                        <a:pt x="33584" y="146"/>
                        <a:pt x="34138" y="211"/>
                        <a:pt x="34700" y="285"/>
                      </a:cubicBezTo>
                      <a:lnTo>
                        <a:pt x="34700" y="12126"/>
                      </a:lnTo>
                      <a:cubicBezTo>
                        <a:pt x="34066" y="11989"/>
                        <a:pt x="33405" y="11906"/>
                        <a:pt x="32718" y="11876"/>
                      </a:cubicBezTo>
                      <a:cubicBezTo>
                        <a:pt x="32030" y="11847"/>
                        <a:pt x="31262" y="11835"/>
                        <a:pt x="30414" y="11841"/>
                      </a:cubicBezTo>
                      <a:cubicBezTo>
                        <a:pt x="25943" y="11918"/>
                        <a:pt x="22240" y="13406"/>
                        <a:pt x="19306" y="16305"/>
                      </a:cubicBezTo>
                      <a:cubicBezTo>
                        <a:pt x="16371" y="19205"/>
                        <a:pt x="14454" y="23050"/>
                        <a:pt x="13555" y="27843"/>
                      </a:cubicBezTo>
                      <a:cubicBezTo>
                        <a:pt x="13412" y="28712"/>
                        <a:pt x="13305" y="29652"/>
                        <a:pt x="13233" y="30664"/>
                      </a:cubicBezTo>
                      <a:cubicBezTo>
                        <a:pt x="13162" y="31676"/>
                        <a:pt x="13126" y="32688"/>
                        <a:pt x="13126" y="33700"/>
                      </a:cubicBezTo>
                      <a:lnTo>
                        <a:pt x="13126" y="70562"/>
                      </a:lnTo>
                      <a:lnTo>
                        <a:pt x="571" y="70562"/>
                      </a:lnTo>
                      <a:lnTo>
                        <a:pt x="571" y="22997"/>
                      </a:lnTo>
                      <a:cubicBezTo>
                        <a:pt x="574" y="18938"/>
                        <a:pt x="532" y="15129"/>
                        <a:pt x="446" y="11570"/>
                      </a:cubicBezTo>
                      <a:cubicBezTo>
                        <a:pt x="360" y="8011"/>
                        <a:pt x="211" y="4631"/>
                        <a:pt x="0" y="1429"/>
                      </a:cubicBezTo>
                      <a:lnTo>
                        <a:pt x="10986" y="1429"/>
                      </a:lnTo>
                      <a:lnTo>
                        <a:pt x="11557" y="15127"/>
                      </a:lnTo>
                      <a:lnTo>
                        <a:pt x="11985" y="15127"/>
                      </a:lnTo>
                      <a:cubicBezTo>
                        <a:pt x="13636" y="10437"/>
                        <a:pt x="16189" y="6757"/>
                        <a:pt x="19645" y="4084"/>
                      </a:cubicBezTo>
                      <a:cubicBezTo>
                        <a:pt x="23101" y="1412"/>
                        <a:pt x="26976" y="50"/>
                        <a:pt x="312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6" name="Freeform: Shape 135">
                  <a:extLst>
                    <a:ext uri="{FF2B5EF4-FFF2-40B4-BE49-F238E27FC236}">
                      <a16:creationId xmlns:a16="http://schemas.microsoft.com/office/drawing/2014/main" id="{92CAA92A-2727-4A77-8D7B-A5E1F7A28EE0}"/>
                    </a:ext>
                  </a:extLst>
                </p:cNvPr>
                <p:cNvSpPr/>
                <p:nvPr/>
              </p:nvSpPr>
              <p:spPr>
                <a:xfrm>
                  <a:off x="7579444" y="3709294"/>
                  <a:ext cx="67562" cy="72134"/>
                </a:xfrm>
                <a:custGeom>
                  <a:avLst/>
                  <a:gdLst/>
                  <a:ahLst/>
                  <a:cxnLst/>
                  <a:rect l="l" t="t" r="r" b="b"/>
                  <a:pathLst>
                    <a:path w="67562" h="72134">
                      <a:moveTo>
                        <a:pt x="34282" y="0"/>
                      </a:moveTo>
                      <a:cubicBezTo>
                        <a:pt x="44361" y="163"/>
                        <a:pt x="52391" y="3441"/>
                        <a:pt x="58373" y="9833"/>
                      </a:cubicBezTo>
                      <a:cubicBezTo>
                        <a:pt x="64354" y="16226"/>
                        <a:pt x="67417" y="24756"/>
                        <a:pt x="67562" y="35424"/>
                      </a:cubicBezTo>
                      <a:cubicBezTo>
                        <a:pt x="67444" y="43931"/>
                        <a:pt x="65698" y="50893"/>
                        <a:pt x="62322" y="56311"/>
                      </a:cubicBezTo>
                      <a:cubicBezTo>
                        <a:pt x="58947" y="61729"/>
                        <a:pt x="54650" y="65726"/>
                        <a:pt x="49432" y="68302"/>
                      </a:cubicBezTo>
                      <a:cubicBezTo>
                        <a:pt x="44214" y="70877"/>
                        <a:pt x="38783" y="72154"/>
                        <a:pt x="33138" y="72134"/>
                      </a:cubicBezTo>
                      <a:cubicBezTo>
                        <a:pt x="23628" y="72019"/>
                        <a:pt x="15782" y="68824"/>
                        <a:pt x="9601" y="62551"/>
                      </a:cubicBezTo>
                      <a:cubicBezTo>
                        <a:pt x="3420" y="56277"/>
                        <a:pt x="220" y="47616"/>
                        <a:pt x="0" y="36567"/>
                      </a:cubicBezTo>
                      <a:cubicBezTo>
                        <a:pt x="72" y="28872"/>
                        <a:pt x="1626" y="22302"/>
                        <a:pt x="4664" y="16860"/>
                      </a:cubicBezTo>
                      <a:cubicBezTo>
                        <a:pt x="7701" y="11417"/>
                        <a:pt x="11795" y="7253"/>
                        <a:pt x="16945" y="4367"/>
                      </a:cubicBezTo>
                      <a:cubicBezTo>
                        <a:pt x="22095" y="1481"/>
                        <a:pt x="27874" y="25"/>
                        <a:pt x="34282" y="0"/>
                      </a:cubicBezTo>
                      <a:close/>
                      <a:moveTo>
                        <a:pt x="33996" y="9412"/>
                      </a:moveTo>
                      <a:cubicBezTo>
                        <a:pt x="29100" y="9501"/>
                        <a:pt x="25091" y="10847"/>
                        <a:pt x="21968" y="13451"/>
                      </a:cubicBezTo>
                      <a:cubicBezTo>
                        <a:pt x="18845" y="16054"/>
                        <a:pt x="16541" y="19380"/>
                        <a:pt x="15054" y="23429"/>
                      </a:cubicBezTo>
                      <a:cubicBezTo>
                        <a:pt x="13567" y="27477"/>
                        <a:pt x="12830" y="31714"/>
                        <a:pt x="12841" y="36138"/>
                      </a:cubicBezTo>
                      <a:cubicBezTo>
                        <a:pt x="12943" y="43874"/>
                        <a:pt x="14884" y="50198"/>
                        <a:pt x="18666" y="55111"/>
                      </a:cubicBezTo>
                      <a:cubicBezTo>
                        <a:pt x="22448" y="60024"/>
                        <a:pt x="27462" y="62561"/>
                        <a:pt x="33710" y="62722"/>
                      </a:cubicBezTo>
                      <a:cubicBezTo>
                        <a:pt x="39838" y="62576"/>
                        <a:pt x="44841" y="60045"/>
                        <a:pt x="48718" y="55129"/>
                      </a:cubicBezTo>
                      <a:cubicBezTo>
                        <a:pt x="52595" y="50213"/>
                        <a:pt x="54596" y="43788"/>
                        <a:pt x="54722" y="35852"/>
                      </a:cubicBezTo>
                      <a:cubicBezTo>
                        <a:pt x="54741" y="31836"/>
                        <a:pt x="54051" y="27815"/>
                        <a:pt x="52652" y="23789"/>
                      </a:cubicBezTo>
                      <a:cubicBezTo>
                        <a:pt x="51252" y="19762"/>
                        <a:pt x="49027" y="16387"/>
                        <a:pt x="45976" y="13662"/>
                      </a:cubicBezTo>
                      <a:cubicBezTo>
                        <a:pt x="42925" y="10938"/>
                        <a:pt x="38932" y="9521"/>
                        <a:pt x="33996" y="94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7" name="Freeform: Shape 136">
                  <a:extLst>
                    <a:ext uri="{FF2B5EF4-FFF2-40B4-BE49-F238E27FC236}">
                      <a16:creationId xmlns:a16="http://schemas.microsoft.com/office/drawing/2014/main" id="{A7FA6386-332A-49A0-99D9-16BA0EDA9549}"/>
                    </a:ext>
                  </a:extLst>
                </p:cNvPr>
                <p:cNvSpPr/>
                <p:nvPr/>
              </p:nvSpPr>
              <p:spPr>
                <a:xfrm>
                  <a:off x="7764849" y="3709288"/>
                  <a:ext cx="59418" cy="70568"/>
                </a:xfrm>
                <a:custGeom>
                  <a:avLst/>
                  <a:gdLst/>
                  <a:ahLst/>
                  <a:cxnLst/>
                  <a:rect l="l" t="t" r="r" b="b"/>
                  <a:pathLst>
                    <a:path w="59418" h="70568">
                      <a:moveTo>
                        <a:pt x="34998" y="6"/>
                      </a:moveTo>
                      <a:cubicBezTo>
                        <a:pt x="38314" y="-70"/>
                        <a:pt x="41844" y="716"/>
                        <a:pt x="45586" y="2363"/>
                      </a:cubicBezTo>
                      <a:cubicBezTo>
                        <a:pt x="49327" y="4010"/>
                        <a:pt x="52537" y="6975"/>
                        <a:pt x="55215" y="11257"/>
                      </a:cubicBezTo>
                      <a:cubicBezTo>
                        <a:pt x="57893" y="15539"/>
                        <a:pt x="59294" y="21593"/>
                        <a:pt x="59418" y="29420"/>
                      </a:cubicBezTo>
                      <a:lnTo>
                        <a:pt x="59418" y="70568"/>
                      </a:lnTo>
                      <a:lnTo>
                        <a:pt x="46862" y="70568"/>
                      </a:lnTo>
                      <a:lnTo>
                        <a:pt x="46862" y="30706"/>
                      </a:lnTo>
                      <a:cubicBezTo>
                        <a:pt x="46937" y="24979"/>
                        <a:pt x="45752" y="20181"/>
                        <a:pt x="43307" y="16311"/>
                      </a:cubicBezTo>
                      <a:cubicBezTo>
                        <a:pt x="40862" y="12442"/>
                        <a:pt x="36710" y="10430"/>
                        <a:pt x="30852" y="10275"/>
                      </a:cubicBezTo>
                      <a:cubicBezTo>
                        <a:pt x="26727" y="10373"/>
                        <a:pt x="23183" y="11641"/>
                        <a:pt x="20220" y="14079"/>
                      </a:cubicBezTo>
                      <a:cubicBezTo>
                        <a:pt x="17257" y="16517"/>
                        <a:pt x="15178" y="19535"/>
                        <a:pt x="13984" y="23134"/>
                      </a:cubicBezTo>
                      <a:cubicBezTo>
                        <a:pt x="13698" y="23931"/>
                        <a:pt x="13484" y="24836"/>
                        <a:pt x="13341" y="25848"/>
                      </a:cubicBezTo>
                      <a:cubicBezTo>
                        <a:pt x="13198" y="26860"/>
                        <a:pt x="13126" y="27908"/>
                        <a:pt x="13126" y="28992"/>
                      </a:cubicBezTo>
                      <a:lnTo>
                        <a:pt x="13126" y="70568"/>
                      </a:lnTo>
                      <a:lnTo>
                        <a:pt x="571" y="70568"/>
                      </a:lnTo>
                      <a:lnTo>
                        <a:pt x="571" y="20146"/>
                      </a:lnTo>
                      <a:cubicBezTo>
                        <a:pt x="574" y="16537"/>
                        <a:pt x="532" y="13222"/>
                        <a:pt x="446" y="10201"/>
                      </a:cubicBezTo>
                      <a:cubicBezTo>
                        <a:pt x="360" y="7181"/>
                        <a:pt x="211" y="4259"/>
                        <a:pt x="0" y="1435"/>
                      </a:cubicBezTo>
                      <a:lnTo>
                        <a:pt x="11129" y="1435"/>
                      </a:lnTo>
                      <a:lnTo>
                        <a:pt x="11842" y="12847"/>
                      </a:lnTo>
                      <a:lnTo>
                        <a:pt x="12127" y="12847"/>
                      </a:lnTo>
                      <a:cubicBezTo>
                        <a:pt x="13866" y="9502"/>
                        <a:pt x="16677" y="6559"/>
                        <a:pt x="20560" y="4018"/>
                      </a:cubicBezTo>
                      <a:cubicBezTo>
                        <a:pt x="24443" y="1477"/>
                        <a:pt x="29256" y="139"/>
                        <a:pt x="34998"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8" name="Freeform: Shape 137">
                  <a:extLst>
                    <a:ext uri="{FF2B5EF4-FFF2-40B4-BE49-F238E27FC236}">
                      <a16:creationId xmlns:a16="http://schemas.microsoft.com/office/drawing/2014/main" id="{11697A2B-42C6-4803-AF70-8DA08A648EF4}"/>
                    </a:ext>
                  </a:extLst>
                </p:cNvPr>
                <p:cNvSpPr/>
                <p:nvPr/>
              </p:nvSpPr>
              <p:spPr>
                <a:xfrm>
                  <a:off x="7875005" y="3709294"/>
                  <a:ext cx="45131" cy="72134"/>
                </a:xfrm>
                <a:custGeom>
                  <a:avLst/>
                  <a:gdLst/>
                  <a:ahLst/>
                  <a:cxnLst/>
                  <a:rect l="l" t="t" r="r" b="b"/>
                  <a:pathLst>
                    <a:path w="45131" h="72134">
                      <a:moveTo>
                        <a:pt x="25711" y="0"/>
                      </a:moveTo>
                      <a:cubicBezTo>
                        <a:pt x="29247" y="27"/>
                        <a:pt x="32468" y="437"/>
                        <a:pt x="35374" y="1230"/>
                      </a:cubicBezTo>
                      <a:cubicBezTo>
                        <a:pt x="38279" y="2023"/>
                        <a:pt x="40676" y="3039"/>
                        <a:pt x="42563" y="4278"/>
                      </a:cubicBezTo>
                      <a:lnTo>
                        <a:pt x="39567" y="13414"/>
                      </a:lnTo>
                      <a:cubicBezTo>
                        <a:pt x="38194" y="12490"/>
                        <a:pt x="36302" y="11585"/>
                        <a:pt x="33893" y="10698"/>
                      </a:cubicBezTo>
                      <a:cubicBezTo>
                        <a:pt x="31483" y="9811"/>
                        <a:pt x="28660" y="9334"/>
                        <a:pt x="25425" y="9269"/>
                      </a:cubicBezTo>
                      <a:cubicBezTo>
                        <a:pt x="21695" y="9340"/>
                        <a:pt x="18858" y="10269"/>
                        <a:pt x="16916" y="12056"/>
                      </a:cubicBezTo>
                      <a:cubicBezTo>
                        <a:pt x="14973" y="13842"/>
                        <a:pt x="13996" y="16058"/>
                        <a:pt x="13984" y="18702"/>
                      </a:cubicBezTo>
                      <a:cubicBezTo>
                        <a:pt x="13963" y="21474"/>
                        <a:pt x="15006" y="23719"/>
                        <a:pt x="17112" y="25437"/>
                      </a:cubicBezTo>
                      <a:cubicBezTo>
                        <a:pt x="19219" y="27155"/>
                        <a:pt x="22514" y="28864"/>
                        <a:pt x="26998" y="30564"/>
                      </a:cubicBezTo>
                      <a:cubicBezTo>
                        <a:pt x="32940" y="32723"/>
                        <a:pt x="37444" y="35445"/>
                        <a:pt x="40510" y="38729"/>
                      </a:cubicBezTo>
                      <a:cubicBezTo>
                        <a:pt x="43576" y="42013"/>
                        <a:pt x="45116" y="46199"/>
                        <a:pt x="45131" y="51288"/>
                      </a:cubicBezTo>
                      <a:cubicBezTo>
                        <a:pt x="45069" y="57533"/>
                        <a:pt x="42803" y="62544"/>
                        <a:pt x="38332" y="66320"/>
                      </a:cubicBezTo>
                      <a:cubicBezTo>
                        <a:pt x="33862" y="70095"/>
                        <a:pt x="27557" y="72033"/>
                        <a:pt x="19418" y="72134"/>
                      </a:cubicBezTo>
                      <a:cubicBezTo>
                        <a:pt x="15599" y="72110"/>
                        <a:pt x="12022" y="71659"/>
                        <a:pt x="8689" y="70779"/>
                      </a:cubicBezTo>
                      <a:cubicBezTo>
                        <a:pt x="5355" y="69900"/>
                        <a:pt x="2459" y="68735"/>
                        <a:pt x="0" y="67285"/>
                      </a:cubicBezTo>
                      <a:lnTo>
                        <a:pt x="2999" y="57863"/>
                      </a:lnTo>
                      <a:cubicBezTo>
                        <a:pt x="4987" y="59066"/>
                        <a:pt x="7466" y="60161"/>
                        <a:pt x="10437" y="61150"/>
                      </a:cubicBezTo>
                      <a:cubicBezTo>
                        <a:pt x="13408" y="62138"/>
                        <a:pt x="16497" y="62662"/>
                        <a:pt x="19704" y="62722"/>
                      </a:cubicBezTo>
                      <a:cubicBezTo>
                        <a:pt x="24200" y="62659"/>
                        <a:pt x="27543" y="61677"/>
                        <a:pt x="29733" y="59774"/>
                      </a:cubicBezTo>
                      <a:cubicBezTo>
                        <a:pt x="31923" y="57871"/>
                        <a:pt x="33013" y="55424"/>
                        <a:pt x="33004" y="52431"/>
                      </a:cubicBezTo>
                      <a:cubicBezTo>
                        <a:pt x="33046" y="49496"/>
                        <a:pt x="32069" y="47078"/>
                        <a:pt x="30073" y="45178"/>
                      </a:cubicBezTo>
                      <a:cubicBezTo>
                        <a:pt x="28076" y="43278"/>
                        <a:pt x="24811" y="41504"/>
                        <a:pt x="20276" y="39854"/>
                      </a:cubicBezTo>
                      <a:cubicBezTo>
                        <a:pt x="14010" y="37556"/>
                        <a:pt x="9369" y="34757"/>
                        <a:pt x="6353" y="31458"/>
                      </a:cubicBezTo>
                      <a:cubicBezTo>
                        <a:pt x="3338" y="28158"/>
                        <a:pt x="1839" y="24431"/>
                        <a:pt x="1858" y="20274"/>
                      </a:cubicBezTo>
                      <a:cubicBezTo>
                        <a:pt x="1931" y="14552"/>
                        <a:pt x="4066" y="9780"/>
                        <a:pt x="8263" y="5956"/>
                      </a:cubicBezTo>
                      <a:cubicBezTo>
                        <a:pt x="12460" y="2133"/>
                        <a:pt x="18276" y="148"/>
                        <a:pt x="257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9" name="Freeform: Shape 138">
                  <a:extLst>
                    <a:ext uri="{FF2B5EF4-FFF2-40B4-BE49-F238E27FC236}">
                      <a16:creationId xmlns:a16="http://schemas.microsoft.com/office/drawing/2014/main" id="{2C8F38AB-B58F-4359-8BAC-C47768A16A4A}"/>
                    </a:ext>
                  </a:extLst>
                </p:cNvPr>
                <p:cNvSpPr/>
                <p:nvPr/>
              </p:nvSpPr>
              <p:spPr>
                <a:xfrm>
                  <a:off x="7727320" y="3710723"/>
                  <a:ext cx="12555" cy="69133"/>
                </a:xfrm>
                <a:custGeom>
                  <a:avLst/>
                  <a:gdLst/>
                  <a:ahLst/>
                  <a:cxnLst/>
                  <a:rect l="l" t="t" r="r" b="b"/>
                  <a:pathLst>
                    <a:path w="12555" h="69133">
                      <a:moveTo>
                        <a:pt x="0" y="0"/>
                      </a:moveTo>
                      <a:lnTo>
                        <a:pt x="12555" y="0"/>
                      </a:lnTo>
                      <a:lnTo>
                        <a:pt x="12555" y="69133"/>
                      </a:lnTo>
                      <a:lnTo>
                        <a:pt x="0" y="6913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0" name="Freeform: Shape 139">
                  <a:extLst>
                    <a:ext uri="{FF2B5EF4-FFF2-40B4-BE49-F238E27FC236}">
                      <a16:creationId xmlns:a16="http://schemas.microsoft.com/office/drawing/2014/main" id="{F48360D1-28FD-4FFC-B2D7-06072FAC7354}"/>
                    </a:ext>
                  </a:extLst>
                </p:cNvPr>
                <p:cNvSpPr/>
                <p:nvPr/>
              </p:nvSpPr>
              <p:spPr>
                <a:xfrm>
                  <a:off x="7841620" y="3710723"/>
                  <a:ext cx="12555" cy="69133"/>
                </a:xfrm>
                <a:custGeom>
                  <a:avLst/>
                  <a:gdLst/>
                  <a:ahLst/>
                  <a:cxnLst/>
                  <a:rect l="l" t="t" r="r" b="b"/>
                  <a:pathLst>
                    <a:path w="12555" h="69133">
                      <a:moveTo>
                        <a:pt x="0" y="0"/>
                      </a:moveTo>
                      <a:lnTo>
                        <a:pt x="12555" y="0"/>
                      </a:lnTo>
                      <a:lnTo>
                        <a:pt x="12555" y="69133"/>
                      </a:lnTo>
                      <a:lnTo>
                        <a:pt x="0" y="6913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1" name="Freeform: Shape 140">
                  <a:extLst>
                    <a:ext uri="{FF2B5EF4-FFF2-40B4-BE49-F238E27FC236}">
                      <a16:creationId xmlns:a16="http://schemas.microsoft.com/office/drawing/2014/main" id="{BEC4A756-95A8-4475-AFE7-1F5DC0AD3568}"/>
                    </a:ext>
                  </a:extLst>
                </p:cNvPr>
                <p:cNvSpPr/>
                <p:nvPr/>
              </p:nvSpPr>
              <p:spPr>
                <a:xfrm>
                  <a:off x="8010070" y="3763443"/>
                  <a:ext cx="16984" cy="17985"/>
                </a:xfrm>
                <a:custGeom>
                  <a:avLst/>
                  <a:gdLst/>
                  <a:ahLst/>
                  <a:cxnLst/>
                  <a:rect l="l" t="t" r="r" b="b"/>
                  <a:pathLst>
                    <a:path w="16984" h="17985">
                      <a:moveTo>
                        <a:pt x="8563" y="0"/>
                      </a:moveTo>
                      <a:cubicBezTo>
                        <a:pt x="11099" y="45"/>
                        <a:pt x="13127" y="884"/>
                        <a:pt x="14647" y="2516"/>
                      </a:cubicBezTo>
                      <a:cubicBezTo>
                        <a:pt x="16166" y="4149"/>
                        <a:pt x="16945" y="6308"/>
                        <a:pt x="16984" y="8993"/>
                      </a:cubicBezTo>
                      <a:cubicBezTo>
                        <a:pt x="16951" y="11615"/>
                        <a:pt x="16160" y="13756"/>
                        <a:pt x="14611" y="15416"/>
                      </a:cubicBezTo>
                      <a:cubicBezTo>
                        <a:pt x="13062" y="17075"/>
                        <a:pt x="10951" y="17931"/>
                        <a:pt x="8278" y="17985"/>
                      </a:cubicBezTo>
                      <a:cubicBezTo>
                        <a:pt x="5810" y="17931"/>
                        <a:pt x="3823" y="17075"/>
                        <a:pt x="2319" y="15416"/>
                      </a:cubicBezTo>
                      <a:cubicBezTo>
                        <a:pt x="814" y="13756"/>
                        <a:pt x="41" y="11615"/>
                        <a:pt x="0" y="8993"/>
                      </a:cubicBezTo>
                      <a:cubicBezTo>
                        <a:pt x="44" y="6370"/>
                        <a:pt x="847" y="4229"/>
                        <a:pt x="2408" y="2570"/>
                      </a:cubicBezTo>
                      <a:cubicBezTo>
                        <a:pt x="3969" y="910"/>
                        <a:pt x="6021" y="54"/>
                        <a:pt x="85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2" name="Freeform: Shape 141">
                  <a:extLst>
                    <a:ext uri="{FF2B5EF4-FFF2-40B4-BE49-F238E27FC236}">
                      <a16:creationId xmlns:a16="http://schemas.microsoft.com/office/drawing/2014/main" id="{447A5AA7-49E6-4FE2-9FDB-E914E5514219}"/>
                    </a:ext>
                  </a:extLst>
                </p:cNvPr>
                <p:cNvSpPr/>
                <p:nvPr/>
              </p:nvSpPr>
              <p:spPr>
                <a:xfrm>
                  <a:off x="8125798" y="2969201"/>
                  <a:ext cx="15556" cy="15556"/>
                </a:xfrm>
                <a:custGeom>
                  <a:avLst/>
                  <a:gdLst/>
                  <a:ahLst/>
                  <a:cxnLst/>
                  <a:rect l="l" t="t" r="r" b="b"/>
                  <a:pathLst>
                    <a:path w="15556" h="15556">
                      <a:moveTo>
                        <a:pt x="7850" y="0"/>
                      </a:moveTo>
                      <a:cubicBezTo>
                        <a:pt x="10169" y="51"/>
                        <a:pt x="12024" y="806"/>
                        <a:pt x="13415" y="2266"/>
                      </a:cubicBezTo>
                      <a:cubicBezTo>
                        <a:pt x="14807" y="3726"/>
                        <a:pt x="15520" y="5587"/>
                        <a:pt x="15556" y="7849"/>
                      </a:cubicBezTo>
                      <a:cubicBezTo>
                        <a:pt x="15535" y="10044"/>
                        <a:pt x="14827" y="11863"/>
                        <a:pt x="13433" y="13308"/>
                      </a:cubicBezTo>
                      <a:cubicBezTo>
                        <a:pt x="12039" y="14753"/>
                        <a:pt x="10082" y="15502"/>
                        <a:pt x="7564" y="15556"/>
                      </a:cubicBezTo>
                      <a:cubicBezTo>
                        <a:pt x="5251" y="15502"/>
                        <a:pt x="3419" y="14753"/>
                        <a:pt x="2070" y="13308"/>
                      </a:cubicBezTo>
                      <a:cubicBezTo>
                        <a:pt x="720" y="11863"/>
                        <a:pt x="30" y="10044"/>
                        <a:pt x="0" y="7849"/>
                      </a:cubicBezTo>
                      <a:cubicBezTo>
                        <a:pt x="33" y="5649"/>
                        <a:pt x="753" y="3806"/>
                        <a:pt x="2159" y="2319"/>
                      </a:cubicBezTo>
                      <a:cubicBezTo>
                        <a:pt x="3565" y="833"/>
                        <a:pt x="5462" y="60"/>
                        <a:pt x="78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4" name="Group 33">
                <a:extLst>
                  <a:ext uri="{FF2B5EF4-FFF2-40B4-BE49-F238E27FC236}">
                    <a16:creationId xmlns:a16="http://schemas.microsoft.com/office/drawing/2014/main" id="{9C604402-5960-4555-8F7C-26819D4EE61C}"/>
                  </a:ext>
                </a:extLst>
              </p:cNvPr>
              <p:cNvGrpSpPr/>
              <p:nvPr/>
            </p:nvGrpSpPr>
            <p:grpSpPr>
              <a:xfrm>
                <a:off x="7157528" y="2617052"/>
                <a:ext cx="987784" cy="181798"/>
                <a:chOff x="7157528" y="2617052"/>
                <a:chExt cx="987784" cy="181798"/>
              </a:xfrm>
              <a:effectLst>
                <a:outerShdw blurRad="38100" dist="12700" dir="5400000" algn="t" rotWithShape="0">
                  <a:prstClr val="black">
                    <a:alpha val="4000"/>
                  </a:prstClr>
                </a:outerShdw>
              </a:effectLst>
            </p:grpSpPr>
            <p:sp>
              <p:nvSpPr>
                <p:cNvPr id="35" name="Freeform: Shape 34">
                  <a:extLst>
                    <a:ext uri="{FF2B5EF4-FFF2-40B4-BE49-F238E27FC236}">
                      <a16:creationId xmlns:a16="http://schemas.microsoft.com/office/drawing/2014/main" id="{FC8D5F69-9C70-4E83-907E-27A12D348B5C}"/>
                    </a:ext>
                  </a:extLst>
                </p:cNvPr>
                <p:cNvSpPr>
                  <a:spLocks noChangeArrowheads="1"/>
                </p:cNvSpPr>
                <p:nvPr/>
              </p:nvSpPr>
              <p:spPr bwMode="auto">
                <a:xfrm>
                  <a:off x="7277028" y="2617052"/>
                  <a:ext cx="92787" cy="142193"/>
                </a:xfrm>
                <a:custGeom>
                  <a:avLst/>
                  <a:gdLst/>
                  <a:ahLst/>
                  <a:cxnLst/>
                  <a:rect l="l" t="t" r="r" b="b"/>
                  <a:pathLst>
                    <a:path w="92787" h="142193">
                      <a:moveTo>
                        <a:pt x="0" y="0"/>
                      </a:moveTo>
                      <a:lnTo>
                        <a:pt x="30379" y="0"/>
                      </a:lnTo>
                      <a:lnTo>
                        <a:pt x="30379" y="56193"/>
                      </a:lnTo>
                      <a:lnTo>
                        <a:pt x="30779" y="56193"/>
                      </a:lnTo>
                      <a:cubicBezTo>
                        <a:pt x="33982" y="51797"/>
                        <a:pt x="37986" y="48400"/>
                        <a:pt x="42790" y="46002"/>
                      </a:cubicBezTo>
                      <a:cubicBezTo>
                        <a:pt x="45113" y="44795"/>
                        <a:pt x="47624" y="43862"/>
                        <a:pt x="50322" y="43204"/>
                      </a:cubicBezTo>
                      <a:cubicBezTo>
                        <a:pt x="53020" y="42547"/>
                        <a:pt x="55781" y="42213"/>
                        <a:pt x="58605" y="42205"/>
                      </a:cubicBezTo>
                      <a:cubicBezTo>
                        <a:pt x="68513" y="42146"/>
                        <a:pt x="76634" y="45611"/>
                        <a:pt x="82968" y="52598"/>
                      </a:cubicBezTo>
                      <a:cubicBezTo>
                        <a:pt x="89302" y="59586"/>
                        <a:pt x="92575" y="70448"/>
                        <a:pt x="92787" y="85186"/>
                      </a:cubicBezTo>
                      <a:lnTo>
                        <a:pt x="92787" y="142193"/>
                      </a:lnTo>
                      <a:lnTo>
                        <a:pt x="62408" y="142193"/>
                      </a:lnTo>
                      <a:lnTo>
                        <a:pt x="62408" y="88386"/>
                      </a:lnTo>
                      <a:cubicBezTo>
                        <a:pt x="62462" y="81885"/>
                        <a:pt x="61253" y="76684"/>
                        <a:pt x="58780" y="72784"/>
                      </a:cubicBezTo>
                      <a:cubicBezTo>
                        <a:pt x="56307" y="68883"/>
                        <a:pt x="52245" y="66883"/>
                        <a:pt x="46594" y="66783"/>
                      </a:cubicBezTo>
                      <a:cubicBezTo>
                        <a:pt x="42594" y="66883"/>
                        <a:pt x="39333" y="67983"/>
                        <a:pt x="36810" y="70084"/>
                      </a:cubicBezTo>
                      <a:cubicBezTo>
                        <a:pt x="34287" y="72184"/>
                        <a:pt x="32477" y="74684"/>
                        <a:pt x="31380" y="77585"/>
                      </a:cubicBezTo>
                      <a:cubicBezTo>
                        <a:pt x="30988" y="78510"/>
                        <a:pt x="30721" y="79560"/>
                        <a:pt x="30579" y="80735"/>
                      </a:cubicBezTo>
                      <a:cubicBezTo>
                        <a:pt x="30437" y="81910"/>
                        <a:pt x="30371" y="83060"/>
                        <a:pt x="30379" y="84185"/>
                      </a:cubicBezTo>
                      <a:lnTo>
                        <a:pt x="30379" y="142193"/>
                      </a:lnTo>
                      <a:lnTo>
                        <a:pt x="0" y="142193"/>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chemeClr val="bg1"/>
                    </a:solidFill>
                    <a:effectLst/>
                    <a:uLnTx/>
                    <a:uFillTx/>
                    <a:ea typeface="+mn-ea"/>
                    <a:cs typeface="+mn-cs"/>
                  </a:endParaRPr>
                </a:p>
              </p:txBody>
            </p:sp>
            <p:sp>
              <p:nvSpPr>
                <p:cNvPr id="36" name="Freeform: Shape 35">
                  <a:extLst>
                    <a:ext uri="{FF2B5EF4-FFF2-40B4-BE49-F238E27FC236}">
                      <a16:creationId xmlns:a16="http://schemas.microsoft.com/office/drawing/2014/main" id="{C8C32C2F-C1C5-4B5C-A2D2-D25635DDE17C}"/>
                    </a:ext>
                  </a:extLst>
                </p:cNvPr>
                <p:cNvSpPr>
                  <a:spLocks noChangeArrowheads="1"/>
                </p:cNvSpPr>
                <p:nvPr/>
              </p:nvSpPr>
              <p:spPr bwMode="auto">
                <a:xfrm>
                  <a:off x="7790578" y="2619052"/>
                  <a:ext cx="32179" cy="30379"/>
                </a:xfrm>
                <a:custGeom>
                  <a:avLst/>
                  <a:gdLst/>
                  <a:ahLst/>
                  <a:cxnLst/>
                  <a:rect l="l" t="t" r="r" b="b"/>
                  <a:pathLst>
                    <a:path w="32179" h="30379">
                      <a:moveTo>
                        <a:pt x="16190" y="0"/>
                      </a:moveTo>
                      <a:cubicBezTo>
                        <a:pt x="21128" y="96"/>
                        <a:pt x="24992" y="1553"/>
                        <a:pt x="27782" y="4372"/>
                      </a:cubicBezTo>
                      <a:cubicBezTo>
                        <a:pt x="30572" y="7191"/>
                        <a:pt x="32038" y="10797"/>
                        <a:pt x="32179" y="15190"/>
                      </a:cubicBezTo>
                      <a:cubicBezTo>
                        <a:pt x="32133" y="19495"/>
                        <a:pt x="30676" y="23076"/>
                        <a:pt x="27807" y="25932"/>
                      </a:cubicBezTo>
                      <a:cubicBezTo>
                        <a:pt x="24938" y="28788"/>
                        <a:pt x="20932" y="30271"/>
                        <a:pt x="15790" y="30379"/>
                      </a:cubicBezTo>
                      <a:cubicBezTo>
                        <a:pt x="10935" y="30271"/>
                        <a:pt x="7104" y="28788"/>
                        <a:pt x="4297" y="25932"/>
                      </a:cubicBezTo>
                      <a:cubicBezTo>
                        <a:pt x="1491" y="23076"/>
                        <a:pt x="58" y="19495"/>
                        <a:pt x="0" y="15190"/>
                      </a:cubicBezTo>
                      <a:cubicBezTo>
                        <a:pt x="63" y="10797"/>
                        <a:pt x="1537" y="7191"/>
                        <a:pt x="4422" y="4372"/>
                      </a:cubicBezTo>
                      <a:cubicBezTo>
                        <a:pt x="7308" y="1553"/>
                        <a:pt x="11230" y="96"/>
                        <a:pt x="1619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chemeClr val="bg1"/>
                    </a:solidFill>
                    <a:effectLst/>
                    <a:uLnTx/>
                    <a:uFillTx/>
                    <a:ea typeface="+mn-ea"/>
                    <a:cs typeface="+mn-cs"/>
                  </a:endParaRPr>
                </a:p>
              </p:txBody>
            </p:sp>
            <p:sp>
              <p:nvSpPr>
                <p:cNvPr id="37" name="Freeform: Shape 36">
                  <a:extLst>
                    <a:ext uri="{FF2B5EF4-FFF2-40B4-BE49-F238E27FC236}">
                      <a16:creationId xmlns:a16="http://schemas.microsoft.com/office/drawing/2014/main" id="{FA513F30-D461-4CDB-97E1-A18A09070DDB}"/>
                    </a:ext>
                  </a:extLst>
                </p:cNvPr>
                <p:cNvSpPr>
                  <a:spLocks noChangeArrowheads="1"/>
                </p:cNvSpPr>
                <p:nvPr/>
              </p:nvSpPr>
              <p:spPr bwMode="auto">
                <a:xfrm>
                  <a:off x="7157528" y="2622453"/>
                  <a:ext cx="106788" cy="138992"/>
                </a:xfrm>
                <a:custGeom>
                  <a:avLst/>
                  <a:gdLst/>
                  <a:ahLst/>
                  <a:cxnLst/>
                  <a:rect l="l" t="t" r="r" b="b"/>
                  <a:pathLst>
                    <a:path w="106788" h="138992">
                      <a:moveTo>
                        <a:pt x="73584" y="0"/>
                      </a:moveTo>
                      <a:cubicBezTo>
                        <a:pt x="81543" y="62"/>
                        <a:pt x="88377" y="687"/>
                        <a:pt x="94086" y="1874"/>
                      </a:cubicBezTo>
                      <a:cubicBezTo>
                        <a:pt x="99795" y="3061"/>
                        <a:pt x="104029" y="4436"/>
                        <a:pt x="106788" y="6000"/>
                      </a:cubicBezTo>
                      <a:lnTo>
                        <a:pt x="100387" y="29980"/>
                      </a:lnTo>
                      <a:cubicBezTo>
                        <a:pt x="97383" y="28634"/>
                        <a:pt x="93741" y="27475"/>
                        <a:pt x="89461" y="26504"/>
                      </a:cubicBezTo>
                      <a:cubicBezTo>
                        <a:pt x="85181" y="25532"/>
                        <a:pt x="80289" y="25024"/>
                        <a:pt x="74784" y="24978"/>
                      </a:cubicBezTo>
                      <a:cubicBezTo>
                        <a:pt x="62499" y="24961"/>
                        <a:pt x="52365" y="28646"/>
                        <a:pt x="44380" y="36032"/>
                      </a:cubicBezTo>
                      <a:cubicBezTo>
                        <a:pt x="36396" y="43419"/>
                        <a:pt x="32262" y="54607"/>
                        <a:pt x="31979" y="69596"/>
                      </a:cubicBezTo>
                      <a:cubicBezTo>
                        <a:pt x="32083" y="83247"/>
                        <a:pt x="35875" y="93960"/>
                        <a:pt x="43355" y="101734"/>
                      </a:cubicBezTo>
                      <a:cubicBezTo>
                        <a:pt x="50835" y="109508"/>
                        <a:pt x="61378" y="113468"/>
                        <a:pt x="74984" y="113614"/>
                      </a:cubicBezTo>
                      <a:cubicBezTo>
                        <a:pt x="79776" y="113593"/>
                        <a:pt x="84444" y="113184"/>
                        <a:pt x="88986" y="112388"/>
                      </a:cubicBezTo>
                      <a:cubicBezTo>
                        <a:pt x="93528" y="111592"/>
                        <a:pt x="97395" y="110533"/>
                        <a:pt x="100587" y="109212"/>
                      </a:cubicBezTo>
                      <a:lnTo>
                        <a:pt x="104988" y="133197"/>
                      </a:lnTo>
                      <a:cubicBezTo>
                        <a:pt x="102204" y="134575"/>
                        <a:pt x="97820" y="135865"/>
                        <a:pt x="91836" y="137069"/>
                      </a:cubicBezTo>
                      <a:cubicBezTo>
                        <a:pt x="85852" y="138272"/>
                        <a:pt x="78768" y="138913"/>
                        <a:pt x="70583" y="138992"/>
                      </a:cubicBezTo>
                      <a:cubicBezTo>
                        <a:pt x="55042" y="138869"/>
                        <a:pt x="42038" y="135873"/>
                        <a:pt x="31573" y="130004"/>
                      </a:cubicBezTo>
                      <a:cubicBezTo>
                        <a:pt x="21108" y="124135"/>
                        <a:pt x="13231" y="116132"/>
                        <a:pt x="7944" y="105995"/>
                      </a:cubicBezTo>
                      <a:cubicBezTo>
                        <a:pt x="2656" y="95858"/>
                        <a:pt x="8" y="84325"/>
                        <a:pt x="0" y="71397"/>
                      </a:cubicBezTo>
                      <a:cubicBezTo>
                        <a:pt x="152" y="56028"/>
                        <a:pt x="3489" y="43040"/>
                        <a:pt x="10009" y="32434"/>
                      </a:cubicBezTo>
                      <a:cubicBezTo>
                        <a:pt x="16529" y="21827"/>
                        <a:pt x="25317" y="13777"/>
                        <a:pt x="36371" y="8284"/>
                      </a:cubicBezTo>
                      <a:cubicBezTo>
                        <a:pt x="47425" y="2790"/>
                        <a:pt x="59829" y="29"/>
                        <a:pt x="7358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chemeClr val="bg1"/>
                    </a:solidFill>
                    <a:effectLst/>
                    <a:uLnTx/>
                    <a:uFillTx/>
                    <a:ea typeface="+mn-ea"/>
                    <a:cs typeface="+mn-cs"/>
                  </a:endParaRPr>
                </a:p>
              </p:txBody>
            </p:sp>
            <p:sp>
              <p:nvSpPr>
                <p:cNvPr id="38" name="Freeform: Shape 37">
                  <a:extLst>
                    <a:ext uri="{FF2B5EF4-FFF2-40B4-BE49-F238E27FC236}">
                      <a16:creationId xmlns:a16="http://schemas.microsoft.com/office/drawing/2014/main" id="{FC615C5C-08C0-428B-B9C6-56CE187C05D9}"/>
                    </a:ext>
                  </a:extLst>
                </p:cNvPr>
                <p:cNvSpPr>
                  <a:spLocks noChangeArrowheads="1"/>
                </p:cNvSpPr>
                <p:nvPr/>
              </p:nvSpPr>
              <p:spPr bwMode="auto">
                <a:xfrm>
                  <a:off x="7384927" y="2659057"/>
                  <a:ext cx="89387" cy="102388"/>
                </a:xfrm>
                <a:custGeom>
                  <a:avLst/>
                  <a:gdLst/>
                  <a:ahLst/>
                  <a:cxnLst/>
                  <a:rect l="l" t="t" r="r" b="b"/>
                  <a:pathLst>
                    <a:path w="89387" h="102388">
                      <a:moveTo>
                        <a:pt x="44994" y="0"/>
                      </a:moveTo>
                      <a:cubicBezTo>
                        <a:pt x="61040" y="316"/>
                        <a:pt x="72247" y="4479"/>
                        <a:pt x="78615" y="12492"/>
                      </a:cubicBezTo>
                      <a:cubicBezTo>
                        <a:pt x="84984" y="20504"/>
                        <a:pt x="88041" y="30472"/>
                        <a:pt x="87786" y="42396"/>
                      </a:cubicBezTo>
                      <a:lnTo>
                        <a:pt x="87786" y="76585"/>
                      </a:lnTo>
                      <a:cubicBezTo>
                        <a:pt x="87778" y="81256"/>
                        <a:pt x="87895" y="85665"/>
                        <a:pt x="88136" y="89811"/>
                      </a:cubicBezTo>
                      <a:cubicBezTo>
                        <a:pt x="88378" y="93958"/>
                        <a:pt x="88795" y="97416"/>
                        <a:pt x="89387" y="100188"/>
                      </a:cubicBezTo>
                      <a:lnTo>
                        <a:pt x="62005" y="100188"/>
                      </a:lnTo>
                      <a:lnTo>
                        <a:pt x="60206" y="90401"/>
                      </a:lnTo>
                      <a:lnTo>
                        <a:pt x="59607" y="90401"/>
                      </a:lnTo>
                      <a:cubicBezTo>
                        <a:pt x="56363" y="94309"/>
                        <a:pt x="52343" y="97281"/>
                        <a:pt x="47547" y="99316"/>
                      </a:cubicBezTo>
                      <a:cubicBezTo>
                        <a:pt x="42750" y="101351"/>
                        <a:pt x="37428" y="102375"/>
                        <a:pt x="31581" y="102388"/>
                      </a:cubicBezTo>
                      <a:cubicBezTo>
                        <a:pt x="21607" y="102114"/>
                        <a:pt x="13870" y="99066"/>
                        <a:pt x="8370" y="93243"/>
                      </a:cubicBezTo>
                      <a:cubicBezTo>
                        <a:pt x="2869" y="87421"/>
                        <a:pt x="80" y="80468"/>
                        <a:pt x="0" y="72384"/>
                      </a:cubicBezTo>
                      <a:cubicBezTo>
                        <a:pt x="228" y="59717"/>
                        <a:pt x="5468" y="50313"/>
                        <a:pt x="15720" y="44172"/>
                      </a:cubicBezTo>
                      <a:cubicBezTo>
                        <a:pt x="25972" y="38031"/>
                        <a:pt x="39868" y="34975"/>
                        <a:pt x="57407" y="35004"/>
                      </a:cubicBezTo>
                      <a:lnTo>
                        <a:pt x="57407" y="33802"/>
                      </a:lnTo>
                      <a:cubicBezTo>
                        <a:pt x="57603" y="30901"/>
                        <a:pt x="56510" y="28087"/>
                        <a:pt x="54129" y="25361"/>
                      </a:cubicBezTo>
                      <a:cubicBezTo>
                        <a:pt x="51747" y="22635"/>
                        <a:pt x="46900" y="21174"/>
                        <a:pt x="39589" y="20978"/>
                      </a:cubicBezTo>
                      <a:cubicBezTo>
                        <a:pt x="34485" y="21036"/>
                        <a:pt x="29533" y="21771"/>
                        <a:pt x="24735" y="23182"/>
                      </a:cubicBezTo>
                      <a:cubicBezTo>
                        <a:pt x="19937" y="24593"/>
                        <a:pt x="15889" y="26330"/>
                        <a:pt x="12591" y="28392"/>
                      </a:cubicBezTo>
                      <a:lnTo>
                        <a:pt x="6995" y="8791"/>
                      </a:lnTo>
                      <a:cubicBezTo>
                        <a:pt x="10438" y="6764"/>
                        <a:pt x="15394" y="4824"/>
                        <a:pt x="21863" y="2972"/>
                      </a:cubicBezTo>
                      <a:cubicBezTo>
                        <a:pt x="28332" y="1120"/>
                        <a:pt x="36042" y="129"/>
                        <a:pt x="44994" y="0"/>
                      </a:cubicBezTo>
                      <a:close/>
                      <a:moveTo>
                        <a:pt x="58408" y="53982"/>
                      </a:moveTo>
                      <a:cubicBezTo>
                        <a:pt x="50216" y="53898"/>
                        <a:pt x="43476" y="55016"/>
                        <a:pt x="38187" y="57335"/>
                      </a:cubicBezTo>
                      <a:cubicBezTo>
                        <a:pt x="32899" y="59654"/>
                        <a:pt x="30163" y="63675"/>
                        <a:pt x="29979" y="69398"/>
                      </a:cubicBezTo>
                      <a:cubicBezTo>
                        <a:pt x="30054" y="73298"/>
                        <a:pt x="31205" y="76209"/>
                        <a:pt x="33433" y="78132"/>
                      </a:cubicBezTo>
                      <a:cubicBezTo>
                        <a:pt x="35660" y="80055"/>
                        <a:pt x="38513" y="81014"/>
                        <a:pt x="41991" y="81010"/>
                      </a:cubicBezTo>
                      <a:cubicBezTo>
                        <a:pt x="45766" y="80931"/>
                        <a:pt x="49078" y="79838"/>
                        <a:pt x="51926" y="77732"/>
                      </a:cubicBezTo>
                      <a:cubicBezTo>
                        <a:pt x="54775" y="75625"/>
                        <a:pt x="56735" y="72981"/>
                        <a:pt x="57807" y="69798"/>
                      </a:cubicBezTo>
                      <a:cubicBezTo>
                        <a:pt x="58007" y="68993"/>
                        <a:pt x="58158" y="68151"/>
                        <a:pt x="58258" y="67271"/>
                      </a:cubicBezTo>
                      <a:cubicBezTo>
                        <a:pt x="58358" y="66391"/>
                        <a:pt x="58408" y="65498"/>
                        <a:pt x="58408" y="64593"/>
                      </a:cubicBezTo>
                      <a:lnTo>
                        <a:pt x="58408" y="5398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chemeClr val="bg1"/>
                    </a:solidFill>
                    <a:effectLst/>
                    <a:uLnTx/>
                    <a:uFillTx/>
                    <a:ea typeface="+mn-ea"/>
                    <a:cs typeface="+mn-cs"/>
                  </a:endParaRPr>
                </a:p>
              </p:txBody>
            </p:sp>
            <p:sp>
              <p:nvSpPr>
                <p:cNvPr id="39" name="Freeform: Shape 38">
                  <a:extLst>
                    <a:ext uri="{FF2B5EF4-FFF2-40B4-BE49-F238E27FC236}">
                      <a16:creationId xmlns:a16="http://schemas.microsoft.com/office/drawing/2014/main" id="{26282799-D7C2-4574-8779-5093B8060668}"/>
                    </a:ext>
                  </a:extLst>
                </p:cNvPr>
                <p:cNvSpPr>
                  <a:spLocks noChangeArrowheads="1"/>
                </p:cNvSpPr>
                <p:nvPr/>
              </p:nvSpPr>
              <p:spPr bwMode="auto">
                <a:xfrm>
                  <a:off x="7495303" y="2659056"/>
                  <a:ext cx="148794" cy="100189"/>
                </a:xfrm>
                <a:custGeom>
                  <a:avLst/>
                  <a:gdLst/>
                  <a:ahLst/>
                  <a:cxnLst/>
                  <a:rect l="l" t="t" r="r" b="b"/>
                  <a:pathLst>
                    <a:path w="148794" h="100189">
                      <a:moveTo>
                        <a:pt x="57205" y="1"/>
                      </a:moveTo>
                      <a:cubicBezTo>
                        <a:pt x="63657" y="64"/>
                        <a:pt x="69196" y="1587"/>
                        <a:pt x="73822" y="4572"/>
                      </a:cubicBezTo>
                      <a:cubicBezTo>
                        <a:pt x="78449" y="7557"/>
                        <a:pt x="81838" y="11628"/>
                        <a:pt x="83991" y="16786"/>
                      </a:cubicBezTo>
                      <a:lnTo>
                        <a:pt x="84390" y="16786"/>
                      </a:lnTo>
                      <a:cubicBezTo>
                        <a:pt x="88154" y="11591"/>
                        <a:pt x="92422" y="7594"/>
                        <a:pt x="97194" y="4797"/>
                      </a:cubicBezTo>
                      <a:cubicBezTo>
                        <a:pt x="99884" y="3286"/>
                        <a:pt x="102762" y="2112"/>
                        <a:pt x="105827" y="1275"/>
                      </a:cubicBezTo>
                      <a:cubicBezTo>
                        <a:pt x="108892" y="438"/>
                        <a:pt x="112221" y="14"/>
                        <a:pt x="115812" y="1"/>
                      </a:cubicBezTo>
                      <a:cubicBezTo>
                        <a:pt x="125408" y="-62"/>
                        <a:pt x="133254" y="3361"/>
                        <a:pt x="139350" y="10269"/>
                      </a:cubicBezTo>
                      <a:cubicBezTo>
                        <a:pt x="145446" y="17178"/>
                        <a:pt x="148594" y="27948"/>
                        <a:pt x="148794" y="42581"/>
                      </a:cubicBezTo>
                      <a:lnTo>
                        <a:pt x="148794" y="100189"/>
                      </a:lnTo>
                      <a:lnTo>
                        <a:pt x="119215" y="100189"/>
                      </a:lnTo>
                      <a:lnTo>
                        <a:pt x="119215" y="46982"/>
                      </a:lnTo>
                      <a:cubicBezTo>
                        <a:pt x="119228" y="39835"/>
                        <a:pt x="118051" y="34326"/>
                        <a:pt x="115687" y="30455"/>
                      </a:cubicBezTo>
                      <a:cubicBezTo>
                        <a:pt x="113322" y="26584"/>
                        <a:pt x="109693" y="24625"/>
                        <a:pt x="104801" y="24579"/>
                      </a:cubicBezTo>
                      <a:cubicBezTo>
                        <a:pt x="101193" y="24658"/>
                        <a:pt x="98199" y="25700"/>
                        <a:pt x="95817" y="27705"/>
                      </a:cubicBezTo>
                      <a:cubicBezTo>
                        <a:pt x="93436" y="29709"/>
                        <a:pt x="91693" y="32201"/>
                        <a:pt x="90587" y="35181"/>
                      </a:cubicBezTo>
                      <a:cubicBezTo>
                        <a:pt x="90283" y="36306"/>
                        <a:pt x="90041" y="37556"/>
                        <a:pt x="89862" y="38931"/>
                      </a:cubicBezTo>
                      <a:cubicBezTo>
                        <a:pt x="89682" y="40306"/>
                        <a:pt x="89591" y="41656"/>
                        <a:pt x="89586" y="42981"/>
                      </a:cubicBezTo>
                      <a:lnTo>
                        <a:pt x="89586" y="100189"/>
                      </a:lnTo>
                      <a:lnTo>
                        <a:pt x="60008" y="100189"/>
                      </a:lnTo>
                      <a:lnTo>
                        <a:pt x="60008" y="45182"/>
                      </a:lnTo>
                      <a:cubicBezTo>
                        <a:pt x="60028" y="38985"/>
                        <a:pt x="58886" y="34026"/>
                        <a:pt x="56579" y="30305"/>
                      </a:cubicBezTo>
                      <a:cubicBezTo>
                        <a:pt x="54273" y="26584"/>
                        <a:pt x="50678" y="24675"/>
                        <a:pt x="45794" y="24579"/>
                      </a:cubicBezTo>
                      <a:cubicBezTo>
                        <a:pt x="41898" y="24729"/>
                        <a:pt x="38779" y="25929"/>
                        <a:pt x="36435" y="28180"/>
                      </a:cubicBezTo>
                      <a:cubicBezTo>
                        <a:pt x="34091" y="30430"/>
                        <a:pt x="32473" y="32830"/>
                        <a:pt x="31580" y="35381"/>
                      </a:cubicBezTo>
                      <a:cubicBezTo>
                        <a:pt x="31092" y="36593"/>
                        <a:pt x="30767" y="37868"/>
                        <a:pt x="30604" y="39206"/>
                      </a:cubicBezTo>
                      <a:cubicBezTo>
                        <a:pt x="30441" y="40544"/>
                        <a:pt x="30366" y="41869"/>
                        <a:pt x="30379" y="43182"/>
                      </a:cubicBezTo>
                      <a:lnTo>
                        <a:pt x="30379" y="100189"/>
                      </a:lnTo>
                      <a:lnTo>
                        <a:pt x="800" y="100189"/>
                      </a:lnTo>
                      <a:lnTo>
                        <a:pt x="800" y="33598"/>
                      </a:lnTo>
                      <a:cubicBezTo>
                        <a:pt x="792" y="27511"/>
                        <a:pt x="709" y="21887"/>
                        <a:pt x="550" y="16725"/>
                      </a:cubicBezTo>
                      <a:cubicBezTo>
                        <a:pt x="392" y="11563"/>
                        <a:pt x="209" y="6788"/>
                        <a:pt x="0" y="2401"/>
                      </a:cubicBezTo>
                      <a:lnTo>
                        <a:pt x="25782" y="2401"/>
                      </a:lnTo>
                      <a:lnTo>
                        <a:pt x="26982" y="15587"/>
                      </a:lnTo>
                      <a:lnTo>
                        <a:pt x="27581" y="15587"/>
                      </a:lnTo>
                      <a:cubicBezTo>
                        <a:pt x="29614" y="12140"/>
                        <a:pt x="32999" y="8743"/>
                        <a:pt x="37737" y="5396"/>
                      </a:cubicBezTo>
                      <a:cubicBezTo>
                        <a:pt x="42474" y="2049"/>
                        <a:pt x="48963" y="251"/>
                        <a:pt x="57205" y="1"/>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chemeClr val="bg1"/>
                    </a:solidFill>
                    <a:effectLst/>
                    <a:uLnTx/>
                    <a:uFillTx/>
                    <a:ea typeface="+mn-ea"/>
                    <a:cs typeface="+mn-cs"/>
                  </a:endParaRPr>
                </a:p>
              </p:txBody>
            </p:sp>
            <p:sp>
              <p:nvSpPr>
                <p:cNvPr id="40" name="Freeform: Shape 39">
                  <a:extLst>
                    <a:ext uri="{FF2B5EF4-FFF2-40B4-BE49-F238E27FC236}">
                      <a16:creationId xmlns:a16="http://schemas.microsoft.com/office/drawing/2014/main" id="{03A55E68-163A-4A14-B0D2-D273C4D34231}"/>
                    </a:ext>
                  </a:extLst>
                </p:cNvPr>
                <p:cNvSpPr>
                  <a:spLocks noChangeArrowheads="1"/>
                </p:cNvSpPr>
                <p:nvPr/>
              </p:nvSpPr>
              <p:spPr bwMode="auto">
                <a:xfrm>
                  <a:off x="7842928" y="2659057"/>
                  <a:ext cx="102187" cy="102388"/>
                </a:xfrm>
                <a:custGeom>
                  <a:avLst/>
                  <a:gdLst/>
                  <a:ahLst/>
                  <a:cxnLst/>
                  <a:rect l="l" t="t" r="r" b="b"/>
                  <a:pathLst>
                    <a:path w="102187" h="102388">
                      <a:moveTo>
                        <a:pt x="52395" y="0"/>
                      </a:moveTo>
                      <a:cubicBezTo>
                        <a:pt x="67509" y="241"/>
                        <a:pt x="79534" y="4904"/>
                        <a:pt x="88468" y="13991"/>
                      </a:cubicBezTo>
                      <a:cubicBezTo>
                        <a:pt x="97403" y="23078"/>
                        <a:pt x="101976" y="35146"/>
                        <a:pt x="102187" y="50193"/>
                      </a:cubicBezTo>
                      <a:cubicBezTo>
                        <a:pt x="102036" y="62112"/>
                        <a:pt x="99519" y="71928"/>
                        <a:pt x="94636" y="79641"/>
                      </a:cubicBezTo>
                      <a:cubicBezTo>
                        <a:pt x="89753" y="87355"/>
                        <a:pt x="83414" y="93079"/>
                        <a:pt x="75619" y="96814"/>
                      </a:cubicBezTo>
                      <a:cubicBezTo>
                        <a:pt x="67824" y="100549"/>
                        <a:pt x="59482" y="102407"/>
                        <a:pt x="50593" y="102388"/>
                      </a:cubicBezTo>
                      <a:cubicBezTo>
                        <a:pt x="35969" y="102264"/>
                        <a:pt x="23961" y="97817"/>
                        <a:pt x="14568" y="89046"/>
                      </a:cubicBezTo>
                      <a:cubicBezTo>
                        <a:pt x="5176" y="80275"/>
                        <a:pt x="320" y="67925"/>
                        <a:pt x="0" y="51994"/>
                      </a:cubicBezTo>
                      <a:cubicBezTo>
                        <a:pt x="207" y="35909"/>
                        <a:pt x="4988" y="23266"/>
                        <a:pt x="14344" y="14067"/>
                      </a:cubicBezTo>
                      <a:cubicBezTo>
                        <a:pt x="23699" y="4867"/>
                        <a:pt x="36383" y="178"/>
                        <a:pt x="52395" y="0"/>
                      </a:cubicBezTo>
                      <a:close/>
                      <a:moveTo>
                        <a:pt x="51394" y="21778"/>
                      </a:moveTo>
                      <a:cubicBezTo>
                        <a:pt x="44255" y="22103"/>
                        <a:pt x="39118" y="25205"/>
                        <a:pt x="35982" y="31083"/>
                      </a:cubicBezTo>
                      <a:cubicBezTo>
                        <a:pt x="32846" y="36961"/>
                        <a:pt x="31312" y="43665"/>
                        <a:pt x="31379" y="51194"/>
                      </a:cubicBezTo>
                      <a:cubicBezTo>
                        <a:pt x="31399" y="59774"/>
                        <a:pt x="33109" y="66778"/>
                        <a:pt x="36507" y="72206"/>
                      </a:cubicBezTo>
                      <a:cubicBezTo>
                        <a:pt x="39906" y="77634"/>
                        <a:pt x="44868" y="80435"/>
                        <a:pt x="51394" y="80610"/>
                      </a:cubicBezTo>
                      <a:cubicBezTo>
                        <a:pt x="57457" y="80489"/>
                        <a:pt x="62194" y="77779"/>
                        <a:pt x="65605" y="72481"/>
                      </a:cubicBezTo>
                      <a:cubicBezTo>
                        <a:pt x="69015" y="67182"/>
                        <a:pt x="70750" y="60020"/>
                        <a:pt x="70808" y="50994"/>
                      </a:cubicBezTo>
                      <a:cubicBezTo>
                        <a:pt x="70863" y="43473"/>
                        <a:pt x="69353" y="36803"/>
                        <a:pt x="66280" y="30983"/>
                      </a:cubicBezTo>
                      <a:cubicBezTo>
                        <a:pt x="63207" y="25163"/>
                        <a:pt x="58245" y="22095"/>
                        <a:pt x="51394" y="21778"/>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chemeClr val="bg1"/>
                    </a:solidFill>
                    <a:effectLst/>
                    <a:uLnTx/>
                    <a:uFillTx/>
                    <a:ea typeface="+mn-ea"/>
                    <a:cs typeface="+mn-cs"/>
                  </a:endParaRPr>
                </a:p>
              </p:txBody>
            </p:sp>
            <p:sp>
              <p:nvSpPr>
                <p:cNvPr id="41" name="Freeform: Shape 40">
                  <a:extLst>
                    <a:ext uri="{FF2B5EF4-FFF2-40B4-BE49-F238E27FC236}">
                      <a16:creationId xmlns:a16="http://schemas.microsoft.com/office/drawing/2014/main" id="{41FF36E5-EEF9-4598-95D2-C3C4AF22A380}"/>
                    </a:ext>
                  </a:extLst>
                </p:cNvPr>
                <p:cNvSpPr>
                  <a:spLocks noChangeArrowheads="1"/>
                </p:cNvSpPr>
                <p:nvPr/>
              </p:nvSpPr>
              <p:spPr bwMode="auto">
                <a:xfrm>
                  <a:off x="8071528" y="2659057"/>
                  <a:ext cx="73784" cy="102388"/>
                </a:xfrm>
                <a:custGeom>
                  <a:avLst/>
                  <a:gdLst/>
                  <a:ahLst/>
                  <a:cxnLst/>
                  <a:rect l="l" t="t" r="r" b="b"/>
                  <a:pathLst>
                    <a:path w="73784" h="102388">
                      <a:moveTo>
                        <a:pt x="42200" y="0"/>
                      </a:moveTo>
                      <a:cubicBezTo>
                        <a:pt x="47953" y="54"/>
                        <a:pt x="53193" y="645"/>
                        <a:pt x="57920" y="1773"/>
                      </a:cubicBezTo>
                      <a:cubicBezTo>
                        <a:pt x="62646" y="2901"/>
                        <a:pt x="66535" y="4241"/>
                        <a:pt x="69587" y="5794"/>
                      </a:cubicBezTo>
                      <a:lnTo>
                        <a:pt x="64391" y="26781"/>
                      </a:lnTo>
                      <a:cubicBezTo>
                        <a:pt x="62097" y="25497"/>
                        <a:pt x="59040" y="24263"/>
                        <a:pt x="55222" y="23079"/>
                      </a:cubicBezTo>
                      <a:cubicBezTo>
                        <a:pt x="51403" y="21895"/>
                        <a:pt x="47397" y="21261"/>
                        <a:pt x="43202" y="21178"/>
                      </a:cubicBezTo>
                      <a:cubicBezTo>
                        <a:pt x="39474" y="21203"/>
                        <a:pt x="36610" y="21903"/>
                        <a:pt x="34610" y="23279"/>
                      </a:cubicBezTo>
                      <a:cubicBezTo>
                        <a:pt x="32610" y="24655"/>
                        <a:pt x="31599" y="26556"/>
                        <a:pt x="31579" y="28982"/>
                      </a:cubicBezTo>
                      <a:cubicBezTo>
                        <a:pt x="31487" y="31296"/>
                        <a:pt x="32622" y="33272"/>
                        <a:pt x="34984" y="34910"/>
                      </a:cubicBezTo>
                      <a:cubicBezTo>
                        <a:pt x="37347" y="36549"/>
                        <a:pt x="41486" y="38375"/>
                        <a:pt x="47403" y="40388"/>
                      </a:cubicBezTo>
                      <a:cubicBezTo>
                        <a:pt x="56621" y="43561"/>
                        <a:pt x="63316" y="47621"/>
                        <a:pt x="67488" y="52570"/>
                      </a:cubicBezTo>
                      <a:cubicBezTo>
                        <a:pt x="71660" y="57518"/>
                        <a:pt x="73759" y="63530"/>
                        <a:pt x="73784" y="70605"/>
                      </a:cubicBezTo>
                      <a:cubicBezTo>
                        <a:pt x="73776" y="79978"/>
                        <a:pt x="70244" y="87575"/>
                        <a:pt x="63187" y="93395"/>
                      </a:cubicBezTo>
                      <a:cubicBezTo>
                        <a:pt x="56130" y="99216"/>
                        <a:pt x="45594" y="102213"/>
                        <a:pt x="31579" y="102388"/>
                      </a:cubicBezTo>
                      <a:cubicBezTo>
                        <a:pt x="25129" y="102346"/>
                        <a:pt x="19192" y="101680"/>
                        <a:pt x="13766" y="100390"/>
                      </a:cubicBezTo>
                      <a:cubicBezTo>
                        <a:pt x="8341" y="99100"/>
                        <a:pt x="3752" y="97435"/>
                        <a:pt x="0" y="95395"/>
                      </a:cubicBezTo>
                      <a:lnTo>
                        <a:pt x="5398" y="73806"/>
                      </a:lnTo>
                      <a:cubicBezTo>
                        <a:pt x="8375" y="75595"/>
                        <a:pt x="12313" y="77221"/>
                        <a:pt x="17214" y="78684"/>
                      </a:cubicBezTo>
                      <a:cubicBezTo>
                        <a:pt x="22115" y="80147"/>
                        <a:pt x="26903" y="80923"/>
                        <a:pt x="31579" y="81010"/>
                      </a:cubicBezTo>
                      <a:cubicBezTo>
                        <a:pt x="36154" y="80989"/>
                        <a:pt x="39478" y="80281"/>
                        <a:pt x="41549" y="78884"/>
                      </a:cubicBezTo>
                      <a:cubicBezTo>
                        <a:pt x="43620" y="77488"/>
                        <a:pt x="44639" y="75528"/>
                        <a:pt x="44605" y="73006"/>
                      </a:cubicBezTo>
                      <a:cubicBezTo>
                        <a:pt x="44714" y="70492"/>
                        <a:pt x="43745" y="68416"/>
                        <a:pt x="41700" y="66778"/>
                      </a:cubicBezTo>
                      <a:cubicBezTo>
                        <a:pt x="39654" y="65139"/>
                        <a:pt x="35881" y="63413"/>
                        <a:pt x="30379" y="61600"/>
                      </a:cubicBezTo>
                      <a:cubicBezTo>
                        <a:pt x="20283" y="58123"/>
                        <a:pt x="13046" y="53821"/>
                        <a:pt x="8670" y="48693"/>
                      </a:cubicBezTo>
                      <a:cubicBezTo>
                        <a:pt x="4294" y="43565"/>
                        <a:pt x="2204" y="38062"/>
                        <a:pt x="2400" y="32184"/>
                      </a:cubicBezTo>
                      <a:cubicBezTo>
                        <a:pt x="2545" y="22794"/>
                        <a:pt x="6152" y="15130"/>
                        <a:pt x="13221" y="9193"/>
                      </a:cubicBezTo>
                      <a:cubicBezTo>
                        <a:pt x="20289" y="3255"/>
                        <a:pt x="29949" y="191"/>
                        <a:pt x="4220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chemeClr val="bg1"/>
                    </a:solidFill>
                    <a:effectLst/>
                    <a:uLnTx/>
                    <a:uFillTx/>
                    <a:ea typeface="+mn-ea"/>
                    <a:cs typeface="+mn-cs"/>
                  </a:endParaRPr>
                </a:p>
              </p:txBody>
            </p:sp>
            <p:sp>
              <p:nvSpPr>
                <p:cNvPr id="42" name="Freeform: Shape 41">
                  <a:extLst>
                    <a:ext uri="{FF2B5EF4-FFF2-40B4-BE49-F238E27FC236}">
                      <a16:creationId xmlns:a16="http://schemas.microsoft.com/office/drawing/2014/main" id="{5B00351F-D41D-41EC-A0CF-48F51325A3B3}"/>
                    </a:ext>
                  </a:extLst>
                </p:cNvPr>
                <p:cNvSpPr>
                  <a:spLocks noChangeArrowheads="1"/>
                </p:cNvSpPr>
                <p:nvPr/>
              </p:nvSpPr>
              <p:spPr bwMode="auto">
                <a:xfrm>
                  <a:off x="7666753" y="2659257"/>
                  <a:ext cx="101388" cy="139593"/>
                </a:xfrm>
                <a:custGeom>
                  <a:avLst/>
                  <a:gdLst/>
                  <a:ahLst/>
                  <a:cxnLst/>
                  <a:rect l="l" t="t" r="r" b="b"/>
                  <a:pathLst>
                    <a:path w="101388" h="139593">
                      <a:moveTo>
                        <a:pt x="60802" y="0"/>
                      </a:moveTo>
                      <a:cubicBezTo>
                        <a:pt x="68040" y="37"/>
                        <a:pt x="74717" y="2028"/>
                        <a:pt x="80835" y="5974"/>
                      </a:cubicBezTo>
                      <a:cubicBezTo>
                        <a:pt x="86952" y="9920"/>
                        <a:pt x="91881" y="15601"/>
                        <a:pt x="95621" y="23017"/>
                      </a:cubicBezTo>
                      <a:cubicBezTo>
                        <a:pt x="99361" y="30432"/>
                        <a:pt x="101283" y="39362"/>
                        <a:pt x="101388" y="49806"/>
                      </a:cubicBezTo>
                      <a:cubicBezTo>
                        <a:pt x="101244" y="61660"/>
                        <a:pt x="99023" y="71460"/>
                        <a:pt x="94725" y="79208"/>
                      </a:cubicBezTo>
                      <a:cubicBezTo>
                        <a:pt x="90427" y="86956"/>
                        <a:pt x="84918" y="92726"/>
                        <a:pt x="78198" y="96518"/>
                      </a:cubicBezTo>
                      <a:cubicBezTo>
                        <a:pt x="71478" y="100310"/>
                        <a:pt x="64411" y="102200"/>
                        <a:pt x="56999" y="102188"/>
                      </a:cubicBezTo>
                      <a:cubicBezTo>
                        <a:pt x="51048" y="102121"/>
                        <a:pt x="45886" y="101056"/>
                        <a:pt x="41512" y="98991"/>
                      </a:cubicBezTo>
                      <a:cubicBezTo>
                        <a:pt x="37138" y="96926"/>
                        <a:pt x="33827" y="94262"/>
                        <a:pt x="31579" y="90998"/>
                      </a:cubicBezTo>
                      <a:lnTo>
                        <a:pt x="31179" y="90998"/>
                      </a:lnTo>
                      <a:lnTo>
                        <a:pt x="31179" y="139593"/>
                      </a:lnTo>
                      <a:lnTo>
                        <a:pt x="800" y="139593"/>
                      </a:lnTo>
                      <a:lnTo>
                        <a:pt x="800" y="35005"/>
                      </a:lnTo>
                      <a:cubicBezTo>
                        <a:pt x="792" y="28612"/>
                        <a:pt x="709" y="22695"/>
                        <a:pt x="550" y="17252"/>
                      </a:cubicBezTo>
                      <a:cubicBezTo>
                        <a:pt x="392" y="11810"/>
                        <a:pt x="208" y="6793"/>
                        <a:pt x="0" y="2200"/>
                      </a:cubicBezTo>
                      <a:lnTo>
                        <a:pt x="26382" y="2200"/>
                      </a:lnTo>
                      <a:lnTo>
                        <a:pt x="27781" y="15786"/>
                      </a:lnTo>
                      <a:lnTo>
                        <a:pt x="28181" y="15786"/>
                      </a:lnTo>
                      <a:cubicBezTo>
                        <a:pt x="31803" y="10669"/>
                        <a:pt x="36363" y="6765"/>
                        <a:pt x="41863" y="4071"/>
                      </a:cubicBezTo>
                      <a:cubicBezTo>
                        <a:pt x="47362" y="1378"/>
                        <a:pt x="53675" y="21"/>
                        <a:pt x="60802" y="0"/>
                      </a:cubicBezTo>
                      <a:close/>
                      <a:moveTo>
                        <a:pt x="49993" y="23778"/>
                      </a:moveTo>
                      <a:cubicBezTo>
                        <a:pt x="45594" y="23857"/>
                        <a:pt x="41733" y="25300"/>
                        <a:pt x="38410" y="28106"/>
                      </a:cubicBezTo>
                      <a:cubicBezTo>
                        <a:pt x="35086" y="30911"/>
                        <a:pt x="32876" y="34605"/>
                        <a:pt x="31780" y="39187"/>
                      </a:cubicBezTo>
                      <a:cubicBezTo>
                        <a:pt x="31579" y="40000"/>
                        <a:pt x="31429" y="40876"/>
                        <a:pt x="31329" y="41815"/>
                      </a:cubicBezTo>
                      <a:cubicBezTo>
                        <a:pt x="31229" y="42755"/>
                        <a:pt x="31179" y="43685"/>
                        <a:pt x="31179" y="44606"/>
                      </a:cubicBezTo>
                      <a:lnTo>
                        <a:pt x="31179" y="57998"/>
                      </a:lnTo>
                      <a:cubicBezTo>
                        <a:pt x="31179" y="59190"/>
                        <a:pt x="31229" y="60308"/>
                        <a:pt x="31329" y="61350"/>
                      </a:cubicBezTo>
                      <a:cubicBezTo>
                        <a:pt x="31429" y="62392"/>
                        <a:pt x="31579" y="63409"/>
                        <a:pt x="31780" y="64402"/>
                      </a:cubicBezTo>
                      <a:cubicBezTo>
                        <a:pt x="32847" y="68592"/>
                        <a:pt x="34965" y="72019"/>
                        <a:pt x="38134" y="74683"/>
                      </a:cubicBezTo>
                      <a:cubicBezTo>
                        <a:pt x="41303" y="77347"/>
                        <a:pt x="45123" y="78722"/>
                        <a:pt x="49593" y="78810"/>
                      </a:cubicBezTo>
                      <a:cubicBezTo>
                        <a:pt x="56248" y="78697"/>
                        <a:pt x="61402" y="76171"/>
                        <a:pt x="65055" y="71231"/>
                      </a:cubicBezTo>
                      <a:cubicBezTo>
                        <a:pt x="68708" y="66290"/>
                        <a:pt x="70559" y="59611"/>
                        <a:pt x="70609" y="51194"/>
                      </a:cubicBezTo>
                      <a:cubicBezTo>
                        <a:pt x="70601" y="43223"/>
                        <a:pt x="68866" y="36702"/>
                        <a:pt x="65405" y="31633"/>
                      </a:cubicBezTo>
                      <a:cubicBezTo>
                        <a:pt x="61944" y="26563"/>
                        <a:pt x="56807" y="23945"/>
                        <a:pt x="49993" y="23778"/>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chemeClr val="bg1"/>
                    </a:solidFill>
                    <a:effectLst/>
                    <a:uLnTx/>
                    <a:uFillTx/>
                    <a:ea typeface="+mn-ea"/>
                    <a:cs typeface="+mn-cs"/>
                  </a:endParaRPr>
                </a:p>
              </p:txBody>
            </p:sp>
            <p:sp>
              <p:nvSpPr>
                <p:cNvPr id="43" name="Freeform: Shape 42">
                  <a:extLst>
                    <a:ext uri="{FF2B5EF4-FFF2-40B4-BE49-F238E27FC236}">
                      <a16:creationId xmlns:a16="http://schemas.microsoft.com/office/drawing/2014/main" id="{A38BEE76-EF68-4AE0-A606-C01BDC819052}"/>
                    </a:ext>
                  </a:extLst>
                </p:cNvPr>
                <p:cNvSpPr>
                  <a:spLocks noChangeArrowheads="1"/>
                </p:cNvSpPr>
                <p:nvPr/>
              </p:nvSpPr>
              <p:spPr bwMode="auto">
                <a:xfrm>
                  <a:off x="7962028" y="2659256"/>
                  <a:ext cx="93587" cy="99989"/>
                </a:xfrm>
                <a:custGeom>
                  <a:avLst/>
                  <a:gdLst/>
                  <a:ahLst/>
                  <a:cxnLst/>
                  <a:rect l="l" t="t" r="r" b="b"/>
                  <a:pathLst>
                    <a:path w="93587" h="99989">
                      <a:moveTo>
                        <a:pt x="58604" y="1"/>
                      </a:moveTo>
                      <a:cubicBezTo>
                        <a:pt x="68809" y="-41"/>
                        <a:pt x="77138" y="3390"/>
                        <a:pt x="83593" y="10294"/>
                      </a:cubicBezTo>
                      <a:cubicBezTo>
                        <a:pt x="90048" y="17198"/>
                        <a:pt x="93379" y="27827"/>
                        <a:pt x="93587" y="42181"/>
                      </a:cubicBezTo>
                      <a:lnTo>
                        <a:pt x="93587" y="99989"/>
                      </a:lnTo>
                      <a:lnTo>
                        <a:pt x="63208" y="99989"/>
                      </a:lnTo>
                      <a:lnTo>
                        <a:pt x="63208" y="45782"/>
                      </a:lnTo>
                      <a:cubicBezTo>
                        <a:pt x="63254" y="39385"/>
                        <a:pt x="62061" y="34276"/>
                        <a:pt x="59630" y="30455"/>
                      </a:cubicBezTo>
                      <a:cubicBezTo>
                        <a:pt x="57198" y="26634"/>
                        <a:pt x="53253" y="24675"/>
                        <a:pt x="47794" y="24579"/>
                      </a:cubicBezTo>
                      <a:cubicBezTo>
                        <a:pt x="43603" y="24704"/>
                        <a:pt x="40225" y="25904"/>
                        <a:pt x="37660" y="28180"/>
                      </a:cubicBezTo>
                      <a:cubicBezTo>
                        <a:pt x="35095" y="30455"/>
                        <a:pt x="33268" y="33055"/>
                        <a:pt x="32180" y="35981"/>
                      </a:cubicBezTo>
                      <a:cubicBezTo>
                        <a:pt x="31788" y="36997"/>
                        <a:pt x="31521" y="38164"/>
                        <a:pt x="31379" y="39481"/>
                      </a:cubicBezTo>
                      <a:cubicBezTo>
                        <a:pt x="31237" y="40798"/>
                        <a:pt x="31171" y="42165"/>
                        <a:pt x="31179" y="43582"/>
                      </a:cubicBezTo>
                      <a:lnTo>
                        <a:pt x="31179" y="99989"/>
                      </a:lnTo>
                      <a:lnTo>
                        <a:pt x="800" y="99989"/>
                      </a:lnTo>
                      <a:lnTo>
                        <a:pt x="800" y="33398"/>
                      </a:lnTo>
                      <a:cubicBezTo>
                        <a:pt x="792" y="27311"/>
                        <a:pt x="709" y="21687"/>
                        <a:pt x="550" y="16525"/>
                      </a:cubicBezTo>
                      <a:cubicBezTo>
                        <a:pt x="392" y="11363"/>
                        <a:pt x="209" y="6588"/>
                        <a:pt x="0" y="2201"/>
                      </a:cubicBezTo>
                      <a:lnTo>
                        <a:pt x="26382" y="2201"/>
                      </a:lnTo>
                      <a:lnTo>
                        <a:pt x="27781" y="15787"/>
                      </a:lnTo>
                      <a:lnTo>
                        <a:pt x="28381" y="15787"/>
                      </a:lnTo>
                      <a:cubicBezTo>
                        <a:pt x="30364" y="12332"/>
                        <a:pt x="33849" y="8902"/>
                        <a:pt x="38837" y="5496"/>
                      </a:cubicBezTo>
                      <a:cubicBezTo>
                        <a:pt x="43824" y="2091"/>
                        <a:pt x="50413" y="259"/>
                        <a:pt x="58604" y="1"/>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chemeClr val="bg1"/>
                    </a:solidFill>
                    <a:effectLst/>
                    <a:uLnTx/>
                    <a:uFillTx/>
                    <a:ea typeface="+mn-ea"/>
                    <a:cs typeface="+mn-cs"/>
                  </a:endParaRPr>
                </a:p>
              </p:txBody>
            </p:sp>
            <p:sp>
              <p:nvSpPr>
                <p:cNvPr id="44" name="Freeform: Shape 43">
                  <a:extLst>
                    <a:ext uri="{FF2B5EF4-FFF2-40B4-BE49-F238E27FC236}">
                      <a16:creationId xmlns:a16="http://schemas.microsoft.com/office/drawing/2014/main" id="{0BA434A9-EEFC-48A2-847D-0166ECEF72DD}"/>
                    </a:ext>
                  </a:extLst>
                </p:cNvPr>
                <p:cNvSpPr>
                  <a:spLocks noChangeArrowheads="1"/>
                </p:cNvSpPr>
                <p:nvPr/>
              </p:nvSpPr>
              <p:spPr bwMode="auto">
                <a:xfrm>
                  <a:off x="7791378" y="2661457"/>
                  <a:ext cx="30379" cy="97788"/>
                </a:xfrm>
                <a:custGeom>
                  <a:avLst/>
                  <a:gdLst/>
                  <a:ahLst/>
                  <a:cxnLst/>
                  <a:rect l="l" t="t" r="r" b="b"/>
                  <a:pathLst>
                    <a:path w="30379" h="97788">
                      <a:moveTo>
                        <a:pt x="0" y="0"/>
                      </a:moveTo>
                      <a:lnTo>
                        <a:pt x="30379" y="0"/>
                      </a:lnTo>
                      <a:lnTo>
                        <a:pt x="30379" y="97788"/>
                      </a:lnTo>
                      <a:lnTo>
                        <a:pt x="0" y="97788"/>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chemeClr val="bg1"/>
                    </a:solidFill>
                    <a:effectLst/>
                    <a:uLnTx/>
                    <a:uFillTx/>
                    <a:ea typeface="+mn-ea"/>
                    <a:cs typeface="+mn-cs"/>
                  </a:endParaRPr>
                </a:p>
              </p:txBody>
            </p:sp>
          </p:grpSp>
        </p:grpSp>
      </p:grpSp>
      <p:sp>
        <p:nvSpPr>
          <p:cNvPr id="2" name="Slide Number Placeholder 1">
            <a:extLst>
              <a:ext uri="{FF2B5EF4-FFF2-40B4-BE49-F238E27FC236}">
                <a16:creationId xmlns:a16="http://schemas.microsoft.com/office/drawing/2014/main" id="{69079E73-DAC2-4623-A0A4-411D7DE29BA3}"/>
              </a:ext>
            </a:extLst>
          </p:cNvPr>
          <p:cNvSpPr>
            <a:spLocks noGrp="1"/>
          </p:cNvSpPr>
          <p:nvPr>
            <p:ph type="sldNum" sz="quarter" idx="10"/>
          </p:nvPr>
        </p:nvSpPr>
        <p:spPr/>
        <p:txBody>
          <a:bodyPr/>
          <a:lstStyle/>
          <a:p>
            <a:pPr lvl="0"/>
            <a:fld id="{6BD89BB1-B564-4AC0-B20C-E0360F9EEF2A}" type="slidenum">
              <a:rPr lang="en-US" noProof="0" smtClean="0"/>
              <a:pPr lvl="0"/>
              <a:t>20</a:t>
            </a:fld>
            <a:endParaRPr lang="en-US" noProof="0" dirty="0"/>
          </a:p>
        </p:txBody>
      </p:sp>
    </p:spTree>
    <p:extLst>
      <p:ext uri="{BB962C8B-B14F-4D97-AF65-F5344CB8AC3E}">
        <p14:creationId xmlns:p14="http://schemas.microsoft.com/office/powerpoint/2010/main" val="1880660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37E5-202A-4F28-8A91-71A82D15EB65}"/>
              </a:ext>
            </a:extLst>
          </p:cNvPr>
          <p:cNvSpPr>
            <a:spLocks noGrp="1"/>
          </p:cNvSpPr>
          <p:nvPr>
            <p:ph type="title"/>
          </p:nvPr>
        </p:nvSpPr>
        <p:spPr/>
        <p:txBody>
          <a:bodyPr/>
          <a:lstStyle/>
          <a:p>
            <a:r>
              <a:rPr lang="en-US" dirty="0"/>
              <a:t>Case Study Example</a:t>
            </a:r>
          </a:p>
        </p:txBody>
      </p:sp>
      <p:sp>
        <p:nvSpPr>
          <p:cNvPr id="5" name="Content Placeholder 9">
            <a:extLst>
              <a:ext uri="{FF2B5EF4-FFF2-40B4-BE49-F238E27FC236}">
                <a16:creationId xmlns:a16="http://schemas.microsoft.com/office/drawing/2014/main" id="{89FBB1E2-12B1-437A-B775-A089AB6A7C1F}"/>
              </a:ext>
            </a:extLst>
          </p:cNvPr>
          <p:cNvSpPr>
            <a:spLocks noGrp="1"/>
          </p:cNvSpPr>
          <p:nvPr>
            <p:ph sz="quarter" idx="10"/>
          </p:nvPr>
        </p:nvSpPr>
        <p:spPr>
          <a:xfrm>
            <a:off x="342900" y="3248025"/>
            <a:ext cx="2400300" cy="1501775"/>
          </a:xfrm>
        </p:spPr>
        <p:txBody>
          <a:bodyPr/>
          <a:lstStyle/>
          <a:p>
            <a:r>
              <a:rPr lang="en-US" dirty="0"/>
              <a:t>Beckham County Rural Water</a:t>
            </a:r>
          </a:p>
        </p:txBody>
      </p:sp>
      <p:sp>
        <p:nvSpPr>
          <p:cNvPr id="3" name="Content Placeholder 2">
            <a:extLst>
              <a:ext uri="{FF2B5EF4-FFF2-40B4-BE49-F238E27FC236}">
                <a16:creationId xmlns:a16="http://schemas.microsoft.com/office/drawing/2014/main" id="{F1577FC1-4D14-4F6F-90DC-071DD834FEA5}"/>
              </a:ext>
            </a:extLst>
          </p:cNvPr>
          <p:cNvSpPr>
            <a:spLocks noGrp="1"/>
          </p:cNvSpPr>
          <p:nvPr>
            <p:ph sz="quarter" idx="11"/>
          </p:nvPr>
        </p:nvSpPr>
        <p:spPr>
          <a:xfrm>
            <a:off x="3101009" y="87464"/>
            <a:ext cx="5901101" cy="5056036"/>
          </a:xfrm>
        </p:spPr>
        <p:txBody>
          <a:bodyPr>
            <a:noAutofit/>
          </a:bodyPr>
          <a:lstStyle/>
          <a:p>
            <a:r>
              <a:rPr lang="en-US" sz="1600" dirty="0"/>
              <a:t>Challenges:</a:t>
            </a:r>
          </a:p>
          <a:p>
            <a:pPr lvl="1"/>
            <a:r>
              <a:rPr lang="en-US" sz="1600" dirty="0"/>
              <a:t>A small water system in Beckham County, Oklahoma was experiencing challenges meeting technical demands and lost their only employee. </a:t>
            </a:r>
          </a:p>
          <a:p>
            <a:r>
              <a:rPr lang="en-US" sz="1600" dirty="0"/>
              <a:t>Key Elements of Success:</a:t>
            </a:r>
          </a:p>
          <a:p>
            <a:pPr lvl="1"/>
            <a:r>
              <a:rPr lang="en-US" sz="1600" dirty="0"/>
              <a:t>The Board assessed their needs and sought contract support</a:t>
            </a:r>
          </a:p>
          <a:p>
            <a:pPr lvl="1"/>
            <a:r>
              <a:rPr lang="en-US" sz="1600" dirty="0"/>
              <a:t>Water Systems Management was able to provide a variety of support, including:</a:t>
            </a:r>
          </a:p>
          <a:p>
            <a:pPr lvl="2"/>
            <a:r>
              <a:rPr lang="en-US" sz="1600" dirty="0"/>
              <a:t>Maintaining infrastructure</a:t>
            </a:r>
          </a:p>
          <a:p>
            <a:pPr lvl="2"/>
            <a:r>
              <a:rPr lang="en-US" sz="1600" dirty="0"/>
              <a:t>Managing billing and accounting</a:t>
            </a:r>
          </a:p>
          <a:p>
            <a:pPr lvl="2"/>
            <a:r>
              <a:rPr lang="en-US" sz="1600" dirty="0"/>
              <a:t>Conducting O&amp;M activities</a:t>
            </a:r>
          </a:p>
          <a:p>
            <a:r>
              <a:rPr lang="en-US" sz="1600" dirty="0"/>
              <a:t>Benefits: </a:t>
            </a:r>
          </a:p>
          <a:p>
            <a:pPr lvl="1"/>
            <a:r>
              <a:rPr lang="en-US" sz="1600" dirty="0"/>
              <a:t>Allowed Beckham to meet technical capacity needs</a:t>
            </a:r>
          </a:p>
          <a:p>
            <a:pPr lvl="1"/>
            <a:r>
              <a:rPr lang="en-US" sz="1600" dirty="0"/>
              <a:t>Cost-effective for Beckham County</a:t>
            </a:r>
          </a:p>
          <a:p>
            <a:pPr lvl="2"/>
            <a:r>
              <a:rPr lang="en-US" sz="1600" dirty="0"/>
              <a:t>Less expensive than hiring an operator and other necessary staff</a:t>
            </a:r>
          </a:p>
          <a:p>
            <a:endParaRPr lang="en-US" sz="1600" dirty="0"/>
          </a:p>
          <a:p>
            <a:endParaRPr lang="en-US" sz="1600" dirty="0"/>
          </a:p>
        </p:txBody>
      </p:sp>
      <p:sp>
        <p:nvSpPr>
          <p:cNvPr id="4" name="Slide Number Placeholder 3">
            <a:extLst>
              <a:ext uri="{FF2B5EF4-FFF2-40B4-BE49-F238E27FC236}">
                <a16:creationId xmlns:a16="http://schemas.microsoft.com/office/drawing/2014/main" id="{D07BB68D-5214-489D-9E98-EDAD3E734525}"/>
              </a:ext>
            </a:extLst>
          </p:cNvPr>
          <p:cNvSpPr>
            <a:spLocks noGrp="1"/>
          </p:cNvSpPr>
          <p:nvPr>
            <p:ph type="sldNum" sz="quarter" idx="12"/>
          </p:nvPr>
        </p:nvSpPr>
        <p:spPr/>
        <p:txBody>
          <a:bodyPr/>
          <a:lstStyle/>
          <a:p>
            <a:fld id="{6BD89BB1-B564-4AC0-B20C-E0360F9EEF2A}" type="slidenum">
              <a:rPr lang="en-US" smtClean="0"/>
              <a:pPr/>
              <a:t>21</a:t>
            </a:fld>
            <a:endParaRPr lang="en-US" dirty="0"/>
          </a:p>
        </p:txBody>
      </p:sp>
    </p:spTree>
    <p:extLst>
      <p:ext uri="{BB962C8B-B14F-4D97-AF65-F5344CB8AC3E}">
        <p14:creationId xmlns:p14="http://schemas.microsoft.com/office/powerpoint/2010/main" val="311688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966D-BF16-4DE9-8346-F88CBC093F7F}"/>
              </a:ext>
            </a:extLst>
          </p:cNvPr>
          <p:cNvSpPr>
            <a:spLocks noGrp="1"/>
          </p:cNvSpPr>
          <p:nvPr>
            <p:ph type="title"/>
          </p:nvPr>
        </p:nvSpPr>
        <p:spPr/>
        <p:txBody>
          <a:bodyPr/>
          <a:lstStyle/>
          <a:p>
            <a:r>
              <a:rPr lang="en-US" dirty="0">
                <a:solidFill>
                  <a:schemeClr val="bg1"/>
                </a:solidFill>
              </a:rPr>
              <a:t>Turning Challenges into Opportunities Exercise</a:t>
            </a:r>
          </a:p>
        </p:txBody>
      </p:sp>
      <p:sp>
        <p:nvSpPr>
          <p:cNvPr id="9" name="Content Placeholder 8">
            <a:extLst>
              <a:ext uri="{FF2B5EF4-FFF2-40B4-BE49-F238E27FC236}">
                <a16:creationId xmlns:a16="http://schemas.microsoft.com/office/drawing/2014/main" id="{4BE12C40-6BD3-426A-9CED-C99C17E98ADE}"/>
              </a:ext>
            </a:extLst>
          </p:cNvPr>
          <p:cNvSpPr>
            <a:spLocks noGrp="1"/>
          </p:cNvSpPr>
          <p:nvPr>
            <p:ph sz="quarter" idx="10"/>
          </p:nvPr>
        </p:nvSpPr>
        <p:spPr/>
        <p:txBody>
          <a:bodyPr/>
          <a:lstStyle/>
          <a:p>
            <a:r>
              <a:rPr lang="en-US" dirty="0">
                <a:solidFill>
                  <a:schemeClr val="bg1"/>
                </a:solidFill>
              </a:rPr>
              <a:t>Instructions &amp; Discussion</a:t>
            </a:r>
          </a:p>
        </p:txBody>
      </p:sp>
      <p:sp>
        <p:nvSpPr>
          <p:cNvPr id="5" name="Content Placeholder 4">
            <a:extLst>
              <a:ext uri="{FF2B5EF4-FFF2-40B4-BE49-F238E27FC236}">
                <a16:creationId xmlns:a16="http://schemas.microsoft.com/office/drawing/2014/main" id="{1A78FD98-501E-4577-B8A4-6BF27566E06D}"/>
              </a:ext>
            </a:extLst>
          </p:cNvPr>
          <p:cNvSpPr>
            <a:spLocks noGrp="1"/>
          </p:cNvSpPr>
          <p:nvPr>
            <p:ph sz="quarter" idx="11"/>
          </p:nvPr>
        </p:nvSpPr>
        <p:spPr>
          <a:xfrm>
            <a:off x="3209925" y="445768"/>
            <a:ext cx="5502895" cy="4697731"/>
          </a:xfrm>
        </p:spPr>
        <p:txBody>
          <a:bodyPr>
            <a:normAutofit fontScale="85000" lnSpcReduction="20000"/>
          </a:bodyPr>
          <a:lstStyle/>
          <a:p>
            <a:pPr marL="1588" lvl="1" indent="0" algn="ctr">
              <a:buClr>
                <a:schemeClr val="accent1"/>
              </a:buClr>
              <a:buNone/>
            </a:pPr>
            <a:r>
              <a:rPr lang="en-US" sz="2100" dirty="0">
                <a:solidFill>
                  <a:schemeClr val="tx1"/>
                </a:solidFill>
                <a:highlight>
                  <a:srgbClr val="EDDF75"/>
                </a:highlight>
              </a:rPr>
              <a:t>Scenario: A water system suffers from a poor-quality groundwater source, an untrained operator, and frequent distribution line breaks.  </a:t>
            </a:r>
          </a:p>
          <a:p>
            <a:pPr marL="1588" lvl="1" indent="0">
              <a:buClr>
                <a:schemeClr val="accent1"/>
              </a:buClr>
              <a:buNone/>
            </a:pPr>
            <a:endParaRPr lang="en-US" dirty="0"/>
          </a:p>
          <a:p>
            <a:pPr marL="458788" lvl="1" indent="-457200">
              <a:buClr>
                <a:schemeClr val="accent1"/>
              </a:buClr>
              <a:buFont typeface="+mj-lt"/>
              <a:buAutoNum type="arabicPeriod"/>
            </a:pPr>
            <a:r>
              <a:rPr lang="en-US" dirty="0"/>
              <a:t>Brainstorm areas of capacity in which the water system has trouble meeting:</a:t>
            </a:r>
          </a:p>
          <a:p>
            <a:pPr marL="914400" lvl="2"/>
            <a:r>
              <a:rPr lang="en-US" dirty="0"/>
              <a:t>Technical</a:t>
            </a:r>
          </a:p>
          <a:p>
            <a:pPr marL="914400" lvl="2"/>
            <a:r>
              <a:rPr lang="en-US" dirty="0"/>
              <a:t>Managerial</a:t>
            </a:r>
          </a:p>
          <a:p>
            <a:pPr marL="914400" lvl="2"/>
            <a:r>
              <a:rPr lang="en-US" dirty="0"/>
              <a:t>Financial</a:t>
            </a:r>
          </a:p>
          <a:p>
            <a:pPr marL="458788" lvl="1" indent="-457200">
              <a:buClr>
                <a:schemeClr val="accent1"/>
              </a:buClr>
              <a:buFont typeface="+mj-lt"/>
              <a:buAutoNum type="arabicPeriod"/>
            </a:pPr>
            <a:r>
              <a:rPr lang="en-US" dirty="0"/>
              <a:t>Consider how a partnership could help overcome the challenge(s)</a:t>
            </a:r>
          </a:p>
          <a:p>
            <a:pPr marL="458788" lvl="1" indent="-457200">
              <a:buClr>
                <a:schemeClr val="accent1"/>
              </a:buClr>
              <a:buFont typeface="+mj-lt"/>
              <a:buAutoNum type="arabicPeriod"/>
            </a:pPr>
            <a:r>
              <a:rPr lang="en-US" dirty="0"/>
              <a:t>Identify activities that could benefit the water system</a:t>
            </a:r>
          </a:p>
          <a:p>
            <a:pPr marL="1588" lvl="1" indent="0">
              <a:buClr>
                <a:schemeClr val="accent1"/>
              </a:buClr>
              <a:buNone/>
            </a:pPr>
            <a:endParaRPr lang="en-US" dirty="0"/>
          </a:p>
          <a:p>
            <a:pPr marL="1588" lvl="1" indent="0">
              <a:buClr>
                <a:schemeClr val="accent1"/>
              </a:buClr>
              <a:buNone/>
            </a:pPr>
            <a:endParaRPr lang="en-US" dirty="0"/>
          </a:p>
          <a:p>
            <a:pPr marL="1588" lvl="1" indent="0">
              <a:buClr>
                <a:schemeClr val="accent1"/>
              </a:buClr>
              <a:buNone/>
            </a:pPr>
            <a:r>
              <a:rPr lang="en-US" b="1" dirty="0"/>
              <a:t>Now, try thinking through Questions 1-3 for your own water</a:t>
            </a:r>
            <a:r>
              <a:rPr lang="en-US" dirty="0"/>
              <a:t> </a:t>
            </a:r>
            <a:r>
              <a:rPr lang="en-US" b="1" dirty="0"/>
              <a:t>system or a water</a:t>
            </a:r>
            <a:r>
              <a:rPr lang="en-US" dirty="0"/>
              <a:t> </a:t>
            </a:r>
            <a:r>
              <a:rPr lang="en-US" b="1" dirty="0"/>
              <a:t>system in your community.</a:t>
            </a:r>
          </a:p>
          <a:p>
            <a:endParaRPr lang="en-US" dirty="0"/>
          </a:p>
        </p:txBody>
      </p:sp>
      <p:sp>
        <p:nvSpPr>
          <p:cNvPr id="4" name="Slide Number Placeholder 3">
            <a:extLst>
              <a:ext uri="{FF2B5EF4-FFF2-40B4-BE49-F238E27FC236}">
                <a16:creationId xmlns:a16="http://schemas.microsoft.com/office/drawing/2014/main" id="{93DB1A2B-C582-46E6-9294-6D16924DD347}"/>
              </a:ext>
            </a:extLst>
          </p:cNvPr>
          <p:cNvSpPr>
            <a:spLocks noGrp="1"/>
          </p:cNvSpPr>
          <p:nvPr>
            <p:ph type="sldNum" sz="quarter" idx="12"/>
          </p:nvPr>
        </p:nvSpPr>
        <p:spPr/>
        <p:txBody>
          <a:bodyPr/>
          <a:lstStyle/>
          <a:p>
            <a:fld id="{6BD89BB1-B564-4AC0-B20C-E0360F9EEF2A}" type="slidenum">
              <a:rPr lang="en-US" smtClean="0"/>
              <a:pPr/>
              <a:t>22</a:t>
            </a:fld>
            <a:endParaRPr lang="en-US" dirty="0"/>
          </a:p>
        </p:txBody>
      </p:sp>
    </p:spTree>
    <p:extLst>
      <p:ext uri="{BB962C8B-B14F-4D97-AF65-F5344CB8AC3E}">
        <p14:creationId xmlns:p14="http://schemas.microsoft.com/office/powerpoint/2010/main" val="896204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4E8334-FD6E-444F-BD29-6B13C4488602}"/>
              </a:ext>
            </a:extLst>
          </p:cNvPr>
          <p:cNvSpPr>
            <a:spLocks noGrp="1"/>
          </p:cNvSpPr>
          <p:nvPr>
            <p:ph type="title"/>
          </p:nvPr>
        </p:nvSpPr>
        <p:spPr/>
        <p:txBody>
          <a:bodyPr>
            <a:normAutofit fontScale="90000"/>
          </a:bodyPr>
          <a:lstStyle/>
          <a:p>
            <a:r>
              <a:rPr lang="en-US" dirty="0"/>
              <a:t>Part 3: What are the financial implications for a partnership?</a:t>
            </a:r>
            <a:br>
              <a:rPr lang="en-US" dirty="0"/>
            </a:br>
            <a:endParaRPr lang="en-US" dirty="0"/>
          </a:p>
        </p:txBody>
      </p:sp>
      <p:sp>
        <p:nvSpPr>
          <p:cNvPr id="5" name="Text Placeholder 4">
            <a:extLst>
              <a:ext uri="{FF2B5EF4-FFF2-40B4-BE49-F238E27FC236}">
                <a16:creationId xmlns:a16="http://schemas.microsoft.com/office/drawing/2014/main" id="{89212024-9AE6-4668-997D-C34013722710}"/>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3896D7B4-20BC-400C-B0B5-5DD5C9665E7F}"/>
              </a:ext>
            </a:extLst>
          </p:cNvPr>
          <p:cNvSpPr>
            <a:spLocks noGrp="1"/>
          </p:cNvSpPr>
          <p:nvPr>
            <p:ph type="sldNum" sz="quarter" idx="10"/>
          </p:nvPr>
        </p:nvSpPr>
        <p:spPr/>
        <p:txBody>
          <a:bodyPr/>
          <a:lstStyle/>
          <a:p>
            <a:fld id="{6BD89BB1-B564-4AC0-B20C-E0360F9EEF2A}" type="slidenum">
              <a:rPr lang="en-US" smtClean="0"/>
              <a:pPr/>
              <a:t>23</a:t>
            </a:fld>
            <a:endParaRPr lang="en-US" dirty="0"/>
          </a:p>
        </p:txBody>
      </p:sp>
    </p:spTree>
    <p:extLst>
      <p:ext uri="{BB962C8B-B14F-4D97-AF65-F5344CB8AC3E}">
        <p14:creationId xmlns:p14="http://schemas.microsoft.com/office/powerpoint/2010/main" val="3479961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31DA7-DA7D-4C4A-BC1F-F4A2859A40AE}"/>
              </a:ext>
            </a:extLst>
          </p:cNvPr>
          <p:cNvSpPr>
            <a:spLocks noGrp="1"/>
          </p:cNvSpPr>
          <p:nvPr>
            <p:ph type="title"/>
          </p:nvPr>
        </p:nvSpPr>
        <p:spPr/>
        <p:txBody>
          <a:bodyPr/>
          <a:lstStyle/>
          <a:p>
            <a:r>
              <a:rPr lang="en-US" b="1" dirty="0"/>
              <a:t>Financial Implications</a:t>
            </a:r>
          </a:p>
        </p:txBody>
      </p:sp>
      <p:sp>
        <p:nvSpPr>
          <p:cNvPr id="3" name="Content Placeholder 2">
            <a:extLst>
              <a:ext uri="{FF2B5EF4-FFF2-40B4-BE49-F238E27FC236}">
                <a16:creationId xmlns:a16="http://schemas.microsoft.com/office/drawing/2014/main" id="{BA3584C7-C79E-4317-BC1B-B7FA456746C5}"/>
              </a:ext>
            </a:extLst>
          </p:cNvPr>
          <p:cNvSpPr>
            <a:spLocks noGrp="1"/>
          </p:cNvSpPr>
          <p:nvPr>
            <p:ph idx="1"/>
          </p:nvPr>
        </p:nvSpPr>
        <p:spPr>
          <a:xfrm>
            <a:off x="914400" y="1047749"/>
            <a:ext cx="4511040" cy="3584575"/>
          </a:xfrm>
        </p:spPr>
        <p:txBody>
          <a:bodyPr>
            <a:normAutofit/>
          </a:bodyPr>
          <a:lstStyle/>
          <a:p>
            <a:pPr marL="1588" lvl="1" indent="0">
              <a:buNone/>
            </a:pPr>
            <a:r>
              <a:rPr lang="en-US" sz="1800" b="1" dirty="0"/>
              <a:t>Partnerships need funding</a:t>
            </a:r>
          </a:p>
          <a:p>
            <a:pPr lvl="1"/>
            <a:r>
              <a:rPr lang="en-US" sz="1600" dirty="0"/>
              <a:t>Required and vital to partnership success</a:t>
            </a:r>
          </a:p>
          <a:p>
            <a:pPr lvl="1"/>
            <a:r>
              <a:rPr lang="en-US" sz="1600" dirty="0"/>
              <a:t>Used in a variety of ways</a:t>
            </a:r>
          </a:p>
          <a:p>
            <a:pPr lvl="2"/>
            <a:r>
              <a:rPr lang="en-US" sz="1600" dirty="0"/>
              <a:t>Start-up (e.g., planning and implementation)</a:t>
            </a:r>
          </a:p>
          <a:p>
            <a:pPr lvl="2"/>
            <a:r>
              <a:rPr lang="en-US" sz="1600" dirty="0"/>
              <a:t>Technical assistance</a:t>
            </a:r>
          </a:p>
          <a:p>
            <a:pPr lvl="2"/>
            <a:r>
              <a:rPr lang="en-US" sz="1600" dirty="0"/>
              <a:t>Hire a business manager</a:t>
            </a:r>
          </a:p>
          <a:p>
            <a:pPr marL="1588" lvl="1" indent="0">
              <a:buNone/>
            </a:pPr>
            <a:r>
              <a:rPr lang="en-US" sz="1800" b="1" dirty="0"/>
              <a:t>Partnerships improve financial capacity</a:t>
            </a:r>
          </a:p>
          <a:p>
            <a:pPr lvl="1"/>
            <a:r>
              <a:rPr lang="en-US" sz="1600" dirty="0"/>
              <a:t>Gain efficiencies</a:t>
            </a:r>
          </a:p>
          <a:p>
            <a:pPr lvl="1"/>
            <a:r>
              <a:rPr lang="en-US" sz="1600" dirty="0"/>
              <a:t>Reduce costs</a:t>
            </a:r>
          </a:p>
          <a:p>
            <a:pPr lvl="1"/>
            <a:r>
              <a:rPr lang="en-US" sz="1600" dirty="0"/>
              <a:t>Improve financial status over time</a:t>
            </a:r>
          </a:p>
          <a:p>
            <a:pPr lvl="2"/>
            <a:endParaRPr lang="en-US" sz="1600" dirty="0"/>
          </a:p>
        </p:txBody>
      </p:sp>
      <p:pic>
        <p:nvPicPr>
          <p:cNvPr id="6" name="Graphic 5">
            <a:extLst>
              <a:ext uri="{FF2B5EF4-FFF2-40B4-BE49-F238E27FC236}">
                <a16:creationId xmlns:a16="http://schemas.microsoft.com/office/drawing/2014/main" id="{3AAF9492-C918-4F0A-B35B-C9F06FEA00C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2099" y="1902318"/>
            <a:ext cx="1338864" cy="1338864"/>
          </a:xfrm>
          <a:prstGeom prst="rect">
            <a:avLst/>
          </a:prstGeom>
        </p:spPr>
      </p:pic>
      <p:sp>
        <p:nvSpPr>
          <p:cNvPr id="4" name="Slide Number Placeholder 3">
            <a:extLst>
              <a:ext uri="{FF2B5EF4-FFF2-40B4-BE49-F238E27FC236}">
                <a16:creationId xmlns:a16="http://schemas.microsoft.com/office/drawing/2014/main" id="{CAD0F005-83E4-4FB6-8102-330F0471EFD7}"/>
              </a:ext>
            </a:extLst>
          </p:cNvPr>
          <p:cNvSpPr>
            <a:spLocks noGrp="1"/>
          </p:cNvSpPr>
          <p:nvPr>
            <p:ph type="sldNum" sz="quarter" idx="10"/>
          </p:nvPr>
        </p:nvSpPr>
        <p:spPr/>
        <p:txBody>
          <a:bodyPr/>
          <a:lstStyle/>
          <a:p>
            <a:fld id="{6BD89BB1-B564-4AC0-B20C-E0360F9EEF2A}" type="slidenum">
              <a:rPr lang="en-US" smtClean="0"/>
              <a:pPr/>
              <a:t>24</a:t>
            </a:fld>
            <a:endParaRPr lang="en-US" dirty="0"/>
          </a:p>
        </p:txBody>
      </p:sp>
    </p:spTree>
    <p:extLst>
      <p:ext uri="{BB962C8B-B14F-4D97-AF65-F5344CB8AC3E}">
        <p14:creationId xmlns:p14="http://schemas.microsoft.com/office/powerpoint/2010/main" val="3474775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8F009-9F41-416B-BC46-348A51FC73FC}"/>
              </a:ext>
            </a:extLst>
          </p:cNvPr>
          <p:cNvSpPr>
            <a:spLocks noGrp="1"/>
          </p:cNvSpPr>
          <p:nvPr>
            <p:ph type="title"/>
          </p:nvPr>
        </p:nvSpPr>
        <p:spPr/>
        <p:txBody>
          <a:bodyPr>
            <a:normAutofit/>
          </a:bodyPr>
          <a:lstStyle/>
          <a:p>
            <a:r>
              <a:rPr lang="en-US" altLang="en-US" b="1" dirty="0"/>
              <a:t>Why Build Capacity?</a:t>
            </a:r>
            <a:endParaRPr lang="en-US" b="1" dirty="0"/>
          </a:p>
        </p:txBody>
      </p:sp>
      <p:sp>
        <p:nvSpPr>
          <p:cNvPr id="3" name="Content Placeholder 2">
            <a:extLst>
              <a:ext uri="{FF2B5EF4-FFF2-40B4-BE49-F238E27FC236}">
                <a16:creationId xmlns:a16="http://schemas.microsoft.com/office/drawing/2014/main" id="{C6C396C2-8E69-4DE2-9569-9135DF5D77DF}"/>
              </a:ext>
            </a:extLst>
          </p:cNvPr>
          <p:cNvSpPr>
            <a:spLocks noGrp="1"/>
          </p:cNvSpPr>
          <p:nvPr>
            <p:ph idx="1"/>
          </p:nvPr>
        </p:nvSpPr>
        <p:spPr>
          <a:xfrm>
            <a:off x="914399" y="1047749"/>
            <a:ext cx="5157135" cy="3584575"/>
          </a:xfrm>
        </p:spPr>
        <p:txBody>
          <a:bodyPr>
            <a:normAutofit fontScale="92500" lnSpcReduction="10000"/>
          </a:bodyPr>
          <a:lstStyle/>
          <a:p>
            <a:pPr lvl="1"/>
            <a:r>
              <a:rPr lang="en-US" dirty="0"/>
              <a:t>Capacity is critical to achieving and maintaining compliance</a:t>
            </a:r>
          </a:p>
          <a:p>
            <a:pPr lvl="1"/>
            <a:r>
              <a:rPr lang="en-US" dirty="0"/>
              <a:t>Your water system must have TMF capacity to receive funding from the SRF (or funding must be used to help achieve capacity)</a:t>
            </a:r>
          </a:p>
          <a:p>
            <a:pPr lvl="1"/>
            <a:r>
              <a:rPr lang="en-US" dirty="0"/>
              <a:t>EPA can withhold up to 20 percent of capitalization grant funds from states that do not meet regulatory requirements for capacity development</a:t>
            </a:r>
          </a:p>
          <a:p>
            <a:pPr lvl="1">
              <a:spcAft>
                <a:spcPts val="1200"/>
              </a:spcAft>
            </a:pPr>
            <a:r>
              <a:rPr lang="en-US" dirty="0"/>
              <a:t>Linking these two important programs, Capacity Development and SRF, shows the importance placed on capacity</a:t>
            </a:r>
          </a:p>
        </p:txBody>
      </p:sp>
      <p:pic>
        <p:nvPicPr>
          <p:cNvPr id="6" name="Picture 5" descr="Drinking Water State Revolving Fund logo">
            <a:extLst>
              <a:ext uri="{FF2B5EF4-FFF2-40B4-BE49-F238E27FC236}">
                <a16:creationId xmlns:a16="http://schemas.microsoft.com/office/drawing/2014/main" id="{D9C1A8B9-0263-46D4-BB0F-2FA3EECA9644}"/>
              </a:ext>
            </a:extLst>
          </p:cNvPr>
          <p:cNvPicPr>
            <a:picLocks noChangeAspect="1"/>
          </p:cNvPicPr>
          <p:nvPr/>
        </p:nvPicPr>
        <p:blipFill>
          <a:blip r:embed="rId3"/>
          <a:stretch>
            <a:fillRect/>
          </a:stretch>
        </p:blipFill>
        <p:spPr>
          <a:xfrm>
            <a:off x="6445610" y="1017270"/>
            <a:ext cx="1442301" cy="1554480"/>
          </a:xfrm>
          <a:prstGeom prst="rect">
            <a:avLst/>
          </a:prstGeom>
        </p:spPr>
      </p:pic>
      <p:pic>
        <p:nvPicPr>
          <p:cNvPr id="8" name="Picture 7" descr="Clean Water State Revolving Fund logo">
            <a:extLst>
              <a:ext uri="{FF2B5EF4-FFF2-40B4-BE49-F238E27FC236}">
                <a16:creationId xmlns:a16="http://schemas.microsoft.com/office/drawing/2014/main" id="{A25E59AE-DF33-4A85-B7BD-4BA6F0FEF7CC}"/>
              </a:ext>
            </a:extLst>
          </p:cNvPr>
          <p:cNvPicPr>
            <a:picLocks noChangeAspect="1"/>
          </p:cNvPicPr>
          <p:nvPr/>
        </p:nvPicPr>
        <p:blipFill>
          <a:blip r:embed="rId4"/>
          <a:stretch>
            <a:fillRect/>
          </a:stretch>
        </p:blipFill>
        <p:spPr>
          <a:xfrm>
            <a:off x="6554058" y="2731583"/>
            <a:ext cx="1225402" cy="975445"/>
          </a:xfrm>
          <a:prstGeom prst="rect">
            <a:avLst/>
          </a:prstGeom>
        </p:spPr>
      </p:pic>
      <p:sp>
        <p:nvSpPr>
          <p:cNvPr id="7" name="Rectangle 6">
            <a:extLst>
              <a:ext uri="{FF2B5EF4-FFF2-40B4-BE49-F238E27FC236}">
                <a16:creationId xmlns:a16="http://schemas.microsoft.com/office/drawing/2014/main" id="{5B8A8A3B-6E83-4167-BA36-12936C233647}"/>
              </a:ext>
            </a:extLst>
          </p:cNvPr>
          <p:cNvSpPr/>
          <p:nvPr/>
        </p:nvSpPr>
        <p:spPr>
          <a:xfrm>
            <a:off x="6459749" y="3921291"/>
            <a:ext cx="141402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88" marR="0" lvl="1"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SRF = State Revolving Fund</a:t>
            </a:r>
          </a:p>
        </p:txBody>
      </p:sp>
      <p:sp>
        <p:nvSpPr>
          <p:cNvPr id="5" name="Slide Number Placeholder 4">
            <a:extLst>
              <a:ext uri="{FF2B5EF4-FFF2-40B4-BE49-F238E27FC236}">
                <a16:creationId xmlns:a16="http://schemas.microsoft.com/office/drawing/2014/main" id="{6DFD3E84-DD36-4733-9DB7-58FE5546C763}"/>
              </a:ext>
            </a:extLst>
          </p:cNvPr>
          <p:cNvSpPr>
            <a:spLocks noGrp="1"/>
          </p:cNvSpPr>
          <p:nvPr>
            <p:ph type="sldNum" sz="quarter" idx="10"/>
          </p:nvPr>
        </p:nvSpPr>
        <p:spPr/>
        <p:txBody>
          <a:bodyPr/>
          <a:lstStyle/>
          <a:p>
            <a:fld id="{6BD89BB1-B564-4AC0-B20C-E0360F9EEF2A}" type="slidenum">
              <a:rPr lang="en-US" smtClean="0"/>
              <a:pPr/>
              <a:t>25</a:t>
            </a:fld>
            <a:endParaRPr lang="en-US" dirty="0"/>
          </a:p>
        </p:txBody>
      </p:sp>
    </p:spTree>
    <p:extLst>
      <p:ext uri="{BB962C8B-B14F-4D97-AF65-F5344CB8AC3E}">
        <p14:creationId xmlns:p14="http://schemas.microsoft.com/office/powerpoint/2010/main" val="1372389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ADB05-EE16-461A-B16F-56FE88E31EB1}"/>
              </a:ext>
            </a:extLst>
          </p:cNvPr>
          <p:cNvSpPr>
            <a:spLocks noGrp="1"/>
          </p:cNvSpPr>
          <p:nvPr>
            <p:ph type="title"/>
          </p:nvPr>
        </p:nvSpPr>
        <p:spPr/>
        <p:txBody>
          <a:bodyPr/>
          <a:lstStyle/>
          <a:p>
            <a:r>
              <a:rPr lang="en-US" b="1" dirty="0"/>
              <a:t>How to Fund Partnerships Activities</a:t>
            </a:r>
          </a:p>
        </p:txBody>
      </p:sp>
      <p:sp>
        <p:nvSpPr>
          <p:cNvPr id="3" name="Content Placeholder 2">
            <a:extLst>
              <a:ext uri="{FF2B5EF4-FFF2-40B4-BE49-F238E27FC236}">
                <a16:creationId xmlns:a16="http://schemas.microsoft.com/office/drawing/2014/main" id="{DD3C2AAA-6ADB-471B-B26A-208BB1A0ED31}"/>
              </a:ext>
            </a:extLst>
          </p:cNvPr>
          <p:cNvSpPr>
            <a:spLocks noGrp="1"/>
          </p:cNvSpPr>
          <p:nvPr>
            <p:ph idx="1"/>
          </p:nvPr>
        </p:nvSpPr>
        <p:spPr/>
        <p:txBody>
          <a:bodyPr>
            <a:normAutofit/>
          </a:bodyPr>
          <a:lstStyle/>
          <a:p>
            <a:pPr lvl="1"/>
            <a:r>
              <a:rPr lang="en-US" dirty="0"/>
              <a:t>Federal and State Funding</a:t>
            </a:r>
          </a:p>
          <a:p>
            <a:pPr lvl="2"/>
            <a:r>
              <a:rPr lang="en-US" dirty="0"/>
              <a:t>SRF (State Revolving Fund)</a:t>
            </a:r>
          </a:p>
          <a:p>
            <a:pPr lvl="2"/>
            <a:r>
              <a:rPr lang="en-US" dirty="0"/>
              <a:t>USDA (e.g., Rural Development Loans and Grants)</a:t>
            </a:r>
          </a:p>
          <a:p>
            <a:pPr lvl="2"/>
            <a:r>
              <a:rPr lang="en-US" dirty="0"/>
              <a:t>HUD (e.g., Community Development Block Grants)</a:t>
            </a:r>
          </a:p>
          <a:p>
            <a:pPr lvl="1"/>
            <a:r>
              <a:rPr lang="en-US" dirty="0"/>
              <a:t>Funding Resources</a:t>
            </a:r>
          </a:p>
          <a:p>
            <a:pPr lvl="2"/>
            <a:r>
              <a:rPr lang="en-US" dirty="0"/>
              <a:t>Water Finance Clearinghouse (web portal)</a:t>
            </a:r>
          </a:p>
          <a:p>
            <a:pPr lvl="2"/>
            <a:r>
              <a:rPr lang="en-US" dirty="0"/>
              <a:t>Contact SRF Program agencies </a:t>
            </a:r>
          </a:p>
          <a:p>
            <a:pPr lvl="2"/>
            <a:r>
              <a:rPr lang="en-US" dirty="0"/>
              <a:t>State Rural </a:t>
            </a:r>
            <a:r>
              <a:rPr lang="en-US"/>
              <a:t>Development offices</a:t>
            </a:r>
            <a:endParaRPr lang="en-US" dirty="0"/>
          </a:p>
        </p:txBody>
      </p:sp>
      <p:sp>
        <p:nvSpPr>
          <p:cNvPr id="4" name="Slide Number Placeholder 3">
            <a:extLst>
              <a:ext uri="{FF2B5EF4-FFF2-40B4-BE49-F238E27FC236}">
                <a16:creationId xmlns:a16="http://schemas.microsoft.com/office/drawing/2014/main" id="{78B725DF-D16D-407E-B8C0-879247E3A86F}"/>
              </a:ext>
            </a:extLst>
          </p:cNvPr>
          <p:cNvSpPr>
            <a:spLocks noGrp="1"/>
          </p:cNvSpPr>
          <p:nvPr>
            <p:ph type="sldNum" sz="quarter" idx="10"/>
          </p:nvPr>
        </p:nvSpPr>
        <p:spPr/>
        <p:txBody>
          <a:bodyPr/>
          <a:lstStyle/>
          <a:p>
            <a:fld id="{6BD89BB1-B564-4AC0-B20C-E0360F9EEF2A}" type="slidenum">
              <a:rPr lang="en-US" smtClean="0"/>
              <a:pPr/>
              <a:t>26</a:t>
            </a:fld>
            <a:endParaRPr lang="en-US" dirty="0"/>
          </a:p>
        </p:txBody>
      </p:sp>
    </p:spTree>
    <p:extLst>
      <p:ext uri="{BB962C8B-B14F-4D97-AF65-F5344CB8AC3E}">
        <p14:creationId xmlns:p14="http://schemas.microsoft.com/office/powerpoint/2010/main" val="3430572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ADB05-EE16-461A-B16F-56FE88E31EB1}"/>
              </a:ext>
            </a:extLst>
          </p:cNvPr>
          <p:cNvSpPr>
            <a:spLocks noGrp="1"/>
          </p:cNvSpPr>
          <p:nvPr>
            <p:ph type="title"/>
          </p:nvPr>
        </p:nvSpPr>
        <p:spPr/>
        <p:txBody>
          <a:bodyPr/>
          <a:lstStyle/>
          <a:p>
            <a:r>
              <a:rPr lang="en-US" b="1" dirty="0"/>
              <a:t>How to Fund Partnerships Activities</a:t>
            </a:r>
          </a:p>
        </p:txBody>
      </p:sp>
      <p:sp>
        <p:nvSpPr>
          <p:cNvPr id="3" name="Content Placeholder 2">
            <a:extLst>
              <a:ext uri="{FF2B5EF4-FFF2-40B4-BE49-F238E27FC236}">
                <a16:creationId xmlns:a16="http://schemas.microsoft.com/office/drawing/2014/main" id="{DD3C2AAA-6ADB-471B-B26A-208BB1A0ED31}"/>
              </a:ext>
            </a:extLst>
          </p:cNvPr>
          <p:cNvSpPr>
            <a:spLocks noGrp="1"/>
          </p:cNvSpPr>
          <p:nvPr>
            <p:ph sz="quarter" idx="11"/>
          </p:nvPr>
        </p:nvSpPr>
        <p:spPr>
          <a:xfrm>
            <a:off x="914399" y="1047750"/>
            <a:ext cx="4452079" cy="3422650"/>
          </a:xfrm>
        </p:spPr>
        <p:txBody>
          <a:bodyPr>
            <a:normAutofit/>
          </a:bodyPr>
          <a:lstStyle/>
          <a:p>
            <a:pPr lvl="1"/>
            <a:r>
              <a:rPr lang="en-US" dirty="0"/>
              <a:t>Feasibility Study</a:t>
            </a:r>
          </a:p>
          <a:p>
            <a:pPr lvl="2"/>
            <a:r>
              <a:rPr lang="en-US" sz="1800" dirty="0"/>
              <a:t>Assess the practicality of implementing a water system project or partnership activity</a:t>
            </a:r>
          </a:p>
          <a:p>
            <a:pPr lvl="2"/>
            <a:r>
              <a:rPr lang="en-US" sz="1800" dirty="0"/>
              <a:t>Evaluate multiple plans to determine the most favorable</a:t>
            </a:r>
          </a:p>
          <a:p>
            <a:pPr lvl="2"/>
            <a:r>
              <a:rPr lang="en-US" sz="1800" dirty="0"/>
              <a:t>Funds could come from state or federal agencies</a:t>
            </a:r>
          </a:p>
        </p:txBody>
      </p:sp>
      <p:sp>
        <p:nvSpPr>
          <p:cNvPr id="17" name="Content Placeholder 18">
            <a:extLst>
              <a:ext uri="{FF2B5EF4-FFF2-40B4-BE49-F238E27FC236}">
                <a16:creationId xmlns:a16="http://schemas.microsoft.com/office/drawing/2014/main" id="{498DCB71-59DD-430A-8FC8-9848C1A2378B}"/>
              </a:ext>
            </a:extLst>
          </p:cNvPr>
          <p:cNvSpPr>
            <a:spLocks noGrp="1"/>
          </p:cNvSpPr>
          <p:nvPr>
            <p:ph sz="quarter" idx="12"/>
          </p:nvPr>
        </p:nvSpPr>
        <p:spPr>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t>Example</a:t>
            </a:r>
          </a:p>
          <a:p>
            <a:r>
              <a:rPr lang="en-US" sz="1600" dirty="0"/>
              <a:t>If a new water treatment plant is needed for an area, a feasibility study could compare the cost to build the plant at various locations or connect to an existing water system.</a:t>
            </a:r>
            <a:endParaRPr lang="en-US" sz="1600" b="0" dirty="0"/>
          </a:p>
        </p:txBody>
      </p:sp>
      <p:sp>
        <p:nvSpPr>
          <p:cNvPr id="6" name="TextBox 5">
            <a:extLst>
              <a:ext uri="{FF2B5EF4-FFF2-40B4-BE49-F238E27FC236}">
                <a16:creationId xmlns:a16="http://schemas.microsoft.com/office/drawing/2014/main" id="{1C725BFB-AA1F-4B91-93E7-8EF994E222FF}"/>
              </a:ext>
            </a:extLst>
          </p:cNvPr>
          <p:cNvSpPr txBox="1"/>
          <p:nvPr/>
        </p:nvSpPr>
        <p:spPr>
          <a:xfrm>
            <a:off x="1082250" y="3706904"/>
            <a:ext cx="4620886" cy="923330"/>
          </a:xfrm>
          <a:prstGeom prst="rect">
            <a:avLst/>
          </a:prstGeom>
          <a:solidFill>
            <a:srgbClr val="FCB230"/>
          </a:solidFill>
        </p:spPr>
        <p:txBody>
          <a:bodyPr wrap="square" rtlCol="0" anchor="ctr">
            <a:spAutoFit/>
          </a:bodyPr>
          <a:lstStyle/>
          <a:p>
            <a:pPr algn="ctr"/>
            <a:r>
              <a:rPr lang="en-US" b="1" dirty="0">
                <a:solidFill>
                  <a:schemeClr val="bg1"/>
                </a:solidFill>
              </a:rPr>
              <a:t>Let’s discuss!</a:t>
            </a:r>
          </a:p>
          <a:p>
            <a:pPr algn="ctr"/>
            <a:r>
              <a:rPr lang="en-US" b="1" dirty="0">
                <a:solidFill>
                  <a:schemeClr val="bg1"/>
                </a:solidFill>
              </a:rPr>
              <a:t>How could a feasibility study be used to gain support for a partnership activity?</a:t>
            </a:r>
          </a:p>
        </p:txBody>
      </p:sp>
      <p:sp>
        <p:nvSpPr>
          <p:cNvPr id="4" name="Slide Number Placeholder 3">
            <a:extLst>
              <a:ext uri="{FF2B5EF4-FFF2-40B4-BE49-F238E27FC236}">
                <a16:creationId xmlns:a16="http://schemas.microsoft.com/office/drawing/2014/main" id="{99CBEC1B-D521-47DA-990A-8EFF033C0F0D}"/>
              </a:ext>
            </a:extLst>
          </p:cNvPr>
          <p:cNvSpPr>
            <a:spLocks noGrp="1"/>
          </p:cNvSpPr>
          <p:nvPr>
            <p:ph type="sldNum" sz="quarter" idx="13"/>
          </p:nvPr>
        </p:nvSpPr>
        <p:spPr/>
        <p:txBody>
          <a:bodyPr/>
          <a:lstStyle/>
          <a:p>
            <a:fld id="{6BD89BB1-B564-4AC0-B20C-E0360F9EEF2A}" type="slidenum">
              <a:rPr lang="en-US" smtClean="0"/>
              <a:pPr/>
              <a:t>27</a:t>
            </a:fld>
            <a:endParaRPr lang="en-US" dirty="0"/>
          </a:p>
        </p:txBody>
      </p:sp>
    </p:spTree>
    <p:extLst>
      <p:ext uri="{BB962C8B-B14F-4D97-AF65-F5344CB8AC3E}">
        <p14:creationId xmlns:p14="http://schemas.microsoft.com/office/powerpoint/2010/main" val="415906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1341BC-2BAE-4895-9E50-2FFA59AAF624}"/>
              </a:ext>
            </a:extLst>
          </p:cNvPr>
          <p:cNvSpPr>
            <a:spLocks noGrp="1"/>
          </p:cNvSpPr>
          <p:nvPr>
            <p:ph type="title"/>
          </p:nvPr>
        </p:nvSpPr>
        <p:spPr/>
        <p:txBody>
          <a:bodyPr>
            <a:normAutofit/>
          </a:bodyPr>
          <a:lstStyle/>
          <a:p>
            <a:r>
              <a:rPr lang="en-US" b="1" dirty="0"/>
              <a:t>State-Specific Funding Information</a:t>
            </a:r>
          </a:p>
        </p:txBody>
      </p:sp>
      <p:sp>
        <p:nvSpPr>
          <p:cNvPr id="7" name="Content Placeholder 6">
            <a:extLst>
              <a:ext uri="{FF2B5EF4-FFF2-40B4-BE49-F238E27FC236}">
                <a16:creationId xmlns:a16="http://schemas.microsoft.com/office/drawing/2014/main" id="{BA17216B-6944-4034-A41F-EAE6F20352FE}"/>
              </a:ext>
            </a:extLst>
          </p:cNvPr>
          <p:cNvSpPr>
            <a:spLocks noGrp="1"/>
          </p:cNvSpPr>
          <p:nvPr>
            <p:ph idx="1"/>
          </p:nvPr>
        </p:nvSpPr>
        <p:spPr/>
        <p:txBody>
          <a:bodyPr>
            <a:noAutofit/>
          </a:bodyPr>
          <a:lstStyle/>
          <a:p>
            <a:pPr lvl="1"/>
            <a:r>
              <a:rPr lang="en-US" dirty="0"/>
              <a:t>[Placeholder slide]</a:t>
            </a:r>
          </a:p>
        </p:txBody>
      </p:sp>
      <p:sp>
        <p:nvSpPr>
          <p:cNvPr id="8" name="TextBox 7">
            <a:extLst>
              <a:ext uri="{FF2B5EF4-FFF2-40B4-BE49-F238E27FC236}">
                <a16:creationId xmlns:a16="http://schemas.microsoft.com/office/drawing/2014/main" id="{1709C5BC-329D-4CCA-A131-686962EF21EB}"/>
              </a:ext>
            </a:extLst>
          </p:cNvPr>
          <p:cNvSpPr txBox="1"/>
          <p:nvPr/>
        </p:nvSpPr>
        <p:spPr>
          <a:xfrm>
            <a:off x="2050439" y="3708994"/>
            <a:ext cx="4620886" cy="923330"/>
          </a:xfrm>
          <a:prstGeom prst="rect">
            <a:avLst/>
          </a:prstGeom>
          <a:solidFill>
            <a:srgbClr val="FCB230"/>
          </a:solidFill>
        </p:spPr>
        <p:txBody>
          <a:bodyPr wrap="square" rtlCol="0" anchor="ctr">
            <a:spAutoFit/>
          </a:bodyPr>
          <a:lstStyle/>
          <a:p>
            <a:pPr algn="ctr"/>
            <a:r>
              <a:rPr lang="en-US" b="1" dirty="0">
                <a:solidFill>
                  <a:schemeClr val="bg1"/>
                </a:solidFill>
              </a:rPr>
              <a:t>Let’s discuss!</a:t>
            </a:r>
          </a:p>
          <a:p>
            <a:pPr algn="ctr"/>
            <a:r>
              <a:rPr lang="en-US" b="1" dirty="0">
                <a:solidFill>
                  <a:schemeClr val="bg1"/>
                </a:solidFill>
              </a:rPr>
              <a:t>Are there any other applicable funding sources that you can think of?</a:t>
            </a:r>
          </a:p>
        </p:txBody>
      </p:sp>
      <p:sp>
        <p:nvSpPr>
          <p:cNvPr id="5" name="Slide Number Placeholder 4">
            <a:extLst>
              <a:ext uri="{FF2B5EF4-FFF2-40B4-BE49-F238E27FC236}">
                <a16:creationId xmlns:a16="http://schemas.microsoft.com/office/drawing/2014/main" id="{CA2A4B85-4ED8-40F0-A74A-0158B04CB763}"/>
              </a:ext>
            </a:extLst>
          </p:cNvPr>
          <p:cNvSpPr>
            <a:spLocks noGrp="1"/>
          </p:cNvSpPr>
          <p:nvPr>
            <p:ph type="sldNum" sz="quarter" idx="10"/>
          </p:nvPr>
        </p:nvSpPr>
        <p:spPr/>
        <p:txBody>
          <a:bodyPr/>
          <a:lstStyle/>
          <a:p>
            <a:fld id="{6BD89BB1-B564-4AC0-B20C-E0360F9EEF2A}" type="slidenum">
              <a:rPr lang="en-US" smtClean="0"/>
              <a:pPr/>
              <a:t>28</a:t>
            </a:fld>
            <a:endParaRPr lang="en-US" dirty="0"/>
          </a:p>
        </p:txBody>
      </p:sp>
    </p:spTree>
    <p:extLst>
      <p:ext uri="{BB962C8B-B14F-4D97-AF65-F5344CB8AC3E}">
        <p14:creationId xmlns:p14="http://schemas.microsoft.com/office/powerpoint/2010/main" val="86754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4E8334-FD6E-444F-BD29-6B13C4488602}"/>
              </a:ext>
            </a:extLst>
          </p:cNvPr>
          <p:cNvSpPr>
            <a:spLocks noGrp="1"/>
          </p:cNvSpPr>
          <p:nvPr>
            <p:ph type="title"/>
          </p:nvPr>
        </p:nvSpPr>
        <p:spPr/>
        <p:txBody>
          <a:bodyPr>
            <a:normAutofit fontScale="90000"/>
          </a:bodyPr>
          <a:lstStyle/>
          <a:p>
            <a:r>
              <a:rPr lang="en-US" dirty="0"/>
              <a:t>Part 4: How can you create a partnership?</a:t>
            </a:r>
            <a:br>
              <a:rPr lang="en-US" dirty="0"/>
            </a:br>
            <a:endParaRPr lang="en-US" dirty="0"/>
          </a:p>
        </p:txBody>
      </p:sp>
      <p:sp>
        <p:nvSpPr>
          <p:cNvPr id="5" name="Text Placeholder 4">
            <a:extLst>
              <a:ext uri="{FF2B5EF4-FFF2-40B4-BE49-F238E27FC236}">
                <a16:creationId xmlns:a16="http://schemas.microsoft.com/office/drawing/2014/main" id="{89212024-9AE6-4668-997D-C34013722710}"/>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3896D7B4-20BC-400C-B0B5-5DD5C9665E7F}"/>
              </a:ext>
            </a:extLst>
          </p:cNvPr>
          <p:cNvSpPr>
            <a:spLocks noGrp="1"/>
          </p:cNvSpPr>
          <p:nvPr>
            <p:ph type="sldNum" sz="quarter" idx="10"/>
          </p:nvPr>
        </p:nvSpPr>
        <p:spPr/>
        <p:txBody>
          <a:bodyPr/>
          <a:lstStyle/>
          <a:p>
            <a:fld id="{6BD89BB1-B564-4AC0-B20C-E0360F9EEF2A}" type="slidenum">
              <a:rPr lang="en-US" smtClean="0"/>
              <a:pPr/>
              <a:t>29</a:t>
            </a:fld>
            <a:endParaRPr lang="en-US" dirty="0"/>
          </a:p>
        </p:txBody>
      </p:sp>
    </p:spTree>
    <p:extLst>
      <p:ext uri="{BB962C8B-B14F-4D97-AF65-F5344CB8AC3E}">
        <p14:creationId xmlns:p14="http://schemas.microsoft.com/office/powerpoint/2010/main" val="1623967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47090D7-2D9D-46B7-BAE9-3A146785C992}"/>
              </a:ext>
            </a:extLst>
          </p:cNvPr>
          <p:cNvSpPr>
            <a:spLocks noGrp="1"/>
          </p:cNvSpPr>
          <p:nvPr>
            <p:ph type="title"/>
          </p:nvPr>
        </p:nvSpPr>
        <p:spPr/>
        <p:txBody>
          <a:bodyPr/>
          <a:lstStyle/>
          <a:p>
            <a:r>
              <a:rPr lang="en-US" b="1" dirty="0"/>
              <a:t>Partnerships Checklist</a:t>
            </a:r>
          </a:p>
        </p:txBody>
      </p:sp>
      <p:sp>
        <p:nvSpPr>
          <p:cNvPr id="3" name="Content Placeholder 2">
            <a:extLst>
              <a:ext uri="{FF2B5EF4-FFF2-40B4-BE49-F238E27FC236}">
                <a16:creationId xmlns:a16="http://schemas.microsoft.com/office/drawing/2014/main" id="{DD3C2AAA-6ADB-471B-B26A-208BB1A0ED31}"/>
              </a:ext>
            </a:extLst>
          </p:cNvPr>
          <p:cNvSpPr>
            <a:spLocks noGrp="1"/>
          </p:cNvSpPr>
          <p:nvPr>
            <p:ph idx="1"/>
          </p:nvPr>
        </p:nvSpPr>
        <p:spPr/>
        <p:txBody>
          <a:bodyPr>
            <a:normAutofit/>
          </a:bodyPr>
          <a:lstStyle/>
          <a:p>
            <a:pPr lvl="1"/>
            <a:r>
              <a:rPr lang="en-US" dirty="0"/>
              <a:t>The Partnerships Checklist can help you determine if you or water systems in your community could benefit from a partnership</a:t>
            </a:r>
          </a:p>
          <a:p>
            <a:pPr lvl="1"/>
            <a:r>
              <a:rPr lang="en-US" dirty="0"/>
              <a:t>Is your water system or a water system in your community…</a:t>
            </a:r>
          </a:p>
          <a:p>
            <a:pPr marL="574675" lvl="3" indent="0">
              <a:buNone/>
            </a:pPr>
            <a:r>
              <a:rPr lang="en-US" sz="1800" dirty="0"/>
              <a:t>☐ Struggling to meet TMF capacity? </a:t>
            </a:r>
          </a:p>
          <a:p>
            <a:pPr marL="574675" lvl="3" indent="0">
              <a:buNone/>
            </a:pPr>
            <a:r>
              <a:rPr lang="en-US" sz="1800" dirty="0"/>
              <a:t>☐ Facing similar challenges as a nearby water system?</a:t>
            </a:r>
          </a:p>
          <a:p>
            <a:pPr marL="574675" lvl="3" indent="0">
              <a:buNone/>
            </a:pPr>
            <a:r>
              <a:rPr lang="en-US" sz="1800" dirty="0"/>
              <a:t>☐ Within 5-10 miles of another water system?</a:t>
            </a:r>
          </a:p>
          <a:p>
            <a:pPr marL="574675" lvl="3" indent="0">
              <a:buNone/>
            </a:pPr>
            <a:r>
              <a:rPr lang="en-US" sz="1800" dirty="0"/>
              <a:t>☐ Currently working with another water system either directly or indirectly (e.g., providing treatment chemicals, sharing an operator)?</a:t>
            </a:r>
          </a:p>
          <a:p>
            <a:pPr marL="574675" lvl="3" indent="0">
              <a:buNone/>
            </a:pPr>
            <a:r>
              <a:rPr lang="en-US" sz="1800" dirty="0"/>
              <a:t>☐ Able to share and expand upon strengths to help other water systems (e.g., strong TMF capacity)?</a:t>
            </a:r>
          </a:p>
        </p:txBody>
      </p:sp>
      <p:sp>
        <p:nvSpPr>
          <p:cNvPr id="2" name="Slide Number Placeholder 1">
            <a:extLst>
              <a:ext uri="{FF2B5EF4-FFF2-40B4-BE49-F238E27FC236}">
                <a16:creationId xmlns:a16="http://schemas.microsoft.com/office/drawing/2014/main" id="{F5BA2B4B-3412-4648-A499-AA92C98D281E}"/>
              </a:ext>
            </a:extLst>
          </p:cNvPr>
          <p:cNvSpPr>
            <a:spLocks noGrp="1"/>
          </p:cNvSpPr>
          <p:nvPr>
            <p:ph type="sldNum" sz="quarter" idx="10"/>
          </p:nvPr>
        </p:nvSpPr>
        <p:spPr/>
        <p:txBody>
          <a:bodyPr/>
          <a:lstStyle/>
          <a:p>
            <a:fld id="{6BD89BB1-B564-4AC0-B20C-E0360F9EEF2A}" type="slidenum">
              <a:rPr lang="en-US" smtClean="0"/>
              <a:pPr/>
              <a:t>3</a:t>
            </a:fld>
            <a:endParaRPr lang="en-US" dirty="0"/>
          </a:p>
        </p:txBody>
      </p:sp>
    </p:spTree>
    <p:extLst>
      <p:ext uri="{BB962C8B-B14F-4D97-AF65-F5344CB8AC3E}">
        <p14:creationId xmlns:p14="http://schemas.microsoft.com/office/powerpoint/2010/main" val="3565051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0178-C04E-4033-8DB7-8737A99E0E86}"/>
              </a:ext>
            </a:extLst>
          </p:cNvPr>
          <p:cNvSpPr>
            <a:spLocks noGrp="1"/>
          </p:cNvSpPr>
          <p:nvPr>
            <p:ph type="title"/>
          </p:nvPr>
        </p:nvSpPr>
        <p:spPr/>
        <p:txBody>
          <a:bodyPr>
            <a:noAutofit/>
          </a:bodyPr>
          <a:lstStyle/>
          <a:p>
            <a:r>
              <a:rPr lang="en-US" sz="2800" b="1" dirty="0"/>
              <a:t>Review: Steps to Evaluate Partnership Possibilities</a:t>
            </a:r>
          </a:p>
        </p:txBody>
      </p:sp>
      <p:sp>
        <p:nvSpPr>
          <p:cNvPr id="3" name="Content Placeholder 2">
            <a:extLst>
              <a:ext uri="{FF2B5EF4-FFF2-40B4-BE49-F238E27FC236}">
                <a16:creationId xmlns:a16="http://schemas.microsoft.com/office/drawing/2014/main" id="{382DCF39-8933-4C39-AE83-D18D27050BC3}"/>
              </a:ext>
            </a:extLst>
          </p:cNvPr>
          <p:cNvSpPr>
            <a:spLocks noGrp="1"/>
          </p:cNvSpPr>
          <p:nvPr>
            <p:ph idx="1"/>
          </p:nvPr>
        </p:nvSpPr>
        <p:spPr/>
        <p:txBody>
          <a:bodyPr vert="horz" lIns="91440" tIns="45720" rIns="91440" bIns="45720" rtlCol="0" anchor="t">
            <a:normAutofit/>
          </a:bodyPr>
          <a:lstStyle/>
          <a:p>
            <a:pPr marL="458470" lvl="1" indent="-457200">
              <a:buFont typeface="+mj-lt"/>
              <a:buAutoNum type="arabicPeriod"/>
            </a:pPr>
            <a:r>
              <a:rPr lang="en-US" dirty="0"/>
              <a:t>Understand and document existing </a:t>
            </a:r>
            <a:r>
              <a:rPr lang="en-US" b="1" dirty="0"/>
              <a:t>strengths and challenges</a:t>
            </a:r>
            <a:endParaRPr lang="en-US" dirty="0"/>
          </a:p>
          <a:p>
            <a:pPr marL="458470" lvl="1" indent="-457200">
              <a:buFont typeface="+mj-lt"/>
              <a:buAutoNum type="arabicPeriod"/>
            </a:pPr>
            <a:r>
              <a:rPr lang="en-US" dirty="0"/>
              <a:t>Identify </a:t>
            </a:r>
            <a:r>
              <a:rPr lang="en-US" b="1" dirty="0"/>
              <a:t>potential</a:t>
            </a:r>
            <a:r>
              <a:rPr lang="en-US" dirty="0"/>
              <a:t> partnerships</a:t>
            </a:r>
            <a:endParaRPr lang="en-US" dirty="0">
              <a:cs typeface="Calibri"/>
            </a:endParaRPr>
          </a:p>
          <a:p>
            <a:pPr marL="458470" lvl="1" indent="-457200">
              <a:buFont typeface="+mj-lt"/>
              <a:buAutoNum type="arabicPeriod"/>
            </a:pPr>
            <a:r>
              <a:rPr lang="en-US" dirty="0"/>
              <a:t>Assess </a:t>
            </a:r>
            <a:r>
              <a:rPr lang="en-US" b="1" dirty="0"/>
              <a:t>practicality</a:t>
            </a:r>
            <a:r>
              <a:rPr lang="en-US" dirty="0"/>
              <a:t> of partnerships by evaluating the </a:t>
            </a:r>
            <a:r>
              <a:rPr lang="en-US" b="1" dirty="0"/>
              <a:t>advantages</a:t>
            </a:r>
            <a:r>
              <a:rPr lang="en-US" dirty="0"/>
              <a:t> and </a:t>
            </a:r>
            <a:r>
              <a:rPr lang="en-US" b="1" dirty="0"/>
              <a:t>disadvantages</a:t>
            </a:r>
            <a:r>
              <a:rPr lang="en-US" dirty="0"/>
              <a:t> of potential partnership type(s)</a:t>
            </a:r>
            <a:endParaRPr lang="en-US" dirty="0">
              <a:cs typeface="Calibri"/>
            </a:endParaRPr>
          </a:p>
          <a:p>
            <a:pPr marL="458470" lvl="1" indent="-457200">
              <a:buFont typeface="+mj-lt"/>
              <a:buAutoNum type="arabicPeriod"/>
            </a:pPr>
            <a:r>
              <a:rPr lang="en-US" dirty="0"/>
              <a:t>Understand your </a:t>
            </a:r>
            <a:r>
              <a:rPr lang="en-US" b="1" dirty="0"/>
              <a:t>champions, allies, and stakeholders</a:t>
            </a:r>
            <a:endParaRPr lang="en-US" b="1" dirty="0">
              <a:cs typeface="Calibri"/>
            </a:endParaRPr>
          </a:p>
        </p:txBody>
      </p:sp>
      <p:sp>
        <p:nvSpPr>
          <p:cNvPr id="4" name="Slide Number Placeholder 3">
            <a:extLst>
              <a:ext uri="{FF2B5EF4-FFF2-40B4-BE49-F238E27FC236}">
                <a16:creationId xmlns:a16="http://schemas.microsoft.com/office/drawing/2014/main" id="{872A5FBD-BED9-4E49-B59A-F4CAE8575E3D}"/>
              </a:ext>
            </a:extLst>
          </p:cNvPr>
          <p:cNvSpPr>
            <a:spLocks noGrp="1"/>
          </p:cNvSpPr>
          <p:nvPr>
            <p:ph type="sldNum" sz="quarter" idx="10"/>
          </p:nvPr>
        </p:nvSpPr>
        <p:spPr/>
        <p:txBody>
          <a:bodyPr/>
          <a:lstStyle/>
          <a:p>
            <a:fld id="{6BD89BB1-B564-4AC0-B20C-E0360F9EEF2A}" type="slidenum">
              <a:rPr lang="en-US" smtClean="0"/>
              <a:pPr/>
              <a:t>30</a:t>
            </a:fld>
            <a:endParaRPr lang="en-US" dirty="0"/>
          </a:p>
        </p:txBody>
      </p:sp>
    </p:spTree>
    <p:extLst>
      <p:ext uri="{BB962C8B-B14F-4D97-AF65-F5344CB8AC3E}">
        <p14:creationId xmlns:p14="http://schemas.microsoft.com/office/powerpoint/2010/main" val="822619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3FC31-9575-4253-B44F-B689559DD9A3}"/>
              </a:ext>
            </a:extLst>
          </p:cNvPr>
          <p:cNvSpPr>
            <a:spLocks noGrp="1"/>
          </p:cNvSpPr>
          <p:nvPr>
            <p:ph type="title"/>
          </p:nvPr>
        </p:nvSpPr>
        <p:spPr/>
        <p:txBody>
          <a:bodyPr/>
          <a:lstStyle/>
          <a:p>
            <a:r>
              <a:rPr lang="en-US" b="1" dirty="0"/>
              <a:t>Implementing Partnerships</a:t>
            </a:r>
          </a:p>
        </p:txBody>
      </p:sp>
      <p:sp>
        <p:nvSpPr>
          <p:cNvPr id="3" name="Content Placeholder 2">
            <a:extLst>
              <a:ext uri="{FF2B5EF4-FFF2-40B4-BE49-F238E27FC236}">
                <a16:creationId xmlns:a16="http://schemas.microsoft.com/office/drawing/2014/main" id="{527EF87A-5AB4-4641-855D-59DEBB1A01D2}"/>
              </a:ext>
            </a:extLst>
          </p:cNvPr>
          <p:cNvSpPr>
            <a:spLocks noGrp="1"/>
          </p:cNvSpPr>
          <p:nvPr>
            <p:ph idx="1"/>
          </p:nvPr>
        </p:nvSpPr>
        <p:spPr>
          <a:xfrm>
            <a:off x="914400" y="1047750"/>
            <a:ext cx="7452360" cy="1477328"/>
          </a:xfrm>
        </p:spPr>
        <p:txBody>
          <a:bodyPr numCol="2">
            <a:noAutofit/>
          </a:bodyPr>
          <a:lstStyle/>
          <a:p>
            <a:pPr marL="285750" indent="-285750">
              <a:buClr>
                <a:schemeClr val="accent1"/>
              </a:buClr>
              <a:buFont typeface="Arial" panose="020B0604020202020204" pitchFamily="34" charset="0"/>
              <a:buChar char="•"/>
            </a:pPr>
            <a:r>
              <a:rPr lang="en-US" sz="1800" b="0" dirty="0">
                <a:solidFill>
                  <a:srgbClr val="464646">
                    <a:lumMod val="75000"/>
                  </a:srgbClr>
                </a:solidFill>
              </a:rPr>
              <a:t>Short-term partnerships</a:t>
            </a:r>
          </a:p>
          <a:p>
            <a:pPr marL="742950" lvl="1" indent="-285750">
              <a:buClr>
                <a:schemeClr val="tx2">
                  <a:lumMod val="75000"/>
                </a:schemeClr>
              </a:buClr>
            </a:pPr>
            <a:r>
              <a:rPr lang="en-US" sz="1800" dirty="0">
                <a:solidFill>
                  <a:schemeClr val="tx2">
                    <a:lumMod val="75000"/>
                  </a:schemeClr>
                </a:solidFill>
              </a:rPr>
              <a:t>Informal Cooperation</a:t>
            </a:r>
          </a:p>
          <a:p>
            <a:pPr marL="742950" lvl="1" indent="-285750">
              <a:buClr>
                <a:schemeClr val="tx2">
                  <a:lumMod val="75000"/>
                </a:schemeClr>
              </a:buClr>
            </a:pPr>
            <a:r>
              <a:rPr lang="en-US" sz="1800" dirty="0">
                <a:solidFill>
                  <a:schemeClr val="tx2">
                    <a:lumMod val="75000"/>
                  </a:schemeClr>
                </a:solidFill>
              </a:rPr>
              <a:t>Contractual Assistance</a:t>
            </a:r>
          </a:p>
          <a:p>
            <a:pPr marL="285750" indent="-285750">
              <a:buClr>
                <a:schemeClr val="accent1"/>
              </a:buClr>
              <a:buFont typeface="Arial" panose="020B0604020202020204" pitchFamily="34" charset="0"/>
              <a:buChar char="•"/>
            </a:pPr>
            <a:endParaRPr lang="en-US" sz="1800" b="0" dirty="0">
              <a:solidFill>
                <a:srgbClr val="464646">
                  <a:lumMod val="75000"/>
                </a:srgbClr>
              </a:solidFill>
            </a:endParaRPr>
          </a:p>
          <a:p>
            <a:pPr marL="285750" indent="-285750">
              <a:buClr>
                <a:schemeClr val="accent1"/>
              </a:buClr>
              <a:buFont typeface="Arial" panose="020B0604020202020204" pitchFamily="34" charset="0"/>
              <a:buChar char="•"/>
            </a:pPr>
            <a:r>
              <a:rPr lang="en-US" sz="1800" b="0" dirty="0">
                <a:solidFill>
                  <a:srgbClr val="464646">
                    <a:lumMod val="75000"/>
                  </a:srgbClr>
                </a:solidFill>
              </a:rPr>
              <a:t>Long-term partnerships</a:t>
            </a:r>
          </a:p>
          <a:p>
            <a:pPr marL="742950" lvl="1" indent="-285750">
              <a:buClr>
                <a:schemeClr val="tx2">
                  <a:lumMod val="75000"/>
                </a:schemeClr>
              </a:buClr>
            </a:pPr>
            <a:r>
              <a:rPr lang="en-US" sz="1800" dirty="0">
                <a:solidFill>
                  <a:schemeClr val="tx2">
                    <a:lumMod val="75000"/>
                  </a:schemeClr>
                </a:solidFill>
              </a:rPr>
              <a:t>Joint Power Agency</a:t>
            </a:r>
          </a:p>
          <a:p>
            <a:pPr marL="742950" lvl="1" indent="-285750">
              <a:buClr>
                <a:schemeClr val="tx2">
                  <a:lumMod val="75000"/>
                </a:schemeClr>
              </a:buClr>
            </a:pPr>
            <a:r>
              <a:rPr lang="en-US" sz="1800" dirty="0">
                <a:solidFill>
                  <a:schemeClr val="tx2">
                    <a:lumMod val="75000"/>
                  </a:schemeClr>
                </a:solidFill>
              </a:rPr>
              <a:t>Ownership Transfer</a:t>
            </a:r>
          </a:p>
        </p:txBody>
      </p:sp>
      <p:sp>
        <p:nvSpPr>
          <p:cNvPr id="6" name="TextBox 5">
            <a:extLst>
              <a:ext uri="{FF2B5EF4-FFF2-40B4-BE49-F238E27FC236}">
                <a16:creationId xmlns:a16="http://schemas.microsoft.com/office/drawing/2014/main" id="{F2F4677E-82D3-46FE-9C20-8C1F7BD6D52D}"/>
              </a:ext>
            </a:extLst>
          </p:cNvPr>
          <p:cNvSpPr txBox="1"/>
          <p:nvPr/>
        </p:nvSpPr>
        <p:spPr>
          <a:xfrm>
            <a:off x="914400" y="2332016"/>
            <a:ext cx="7452360" cy="1431161"/>
          </a:xfrm>
          <a:prstGeom prst="rect">
            <a:avLst/>
          </a:prstGeom>
          <a:noFill/>
        </p:spPr>
        <p:txBody>
          <a:bodyPr wrap="square">
            <a:spAutoFit/>
          </a:bodyPr>
          <a:lstStyle/>
          <a:p>
            <a:pPr marL="285750" indent="-285750">
              <a:spcAft>
                <a:spcPts val="600"/>
              </a:spcAft>
              <a:buClr>
                <a:schemeClr val="accent1"/>
              </a:buClr>
              <a:buFont typeface="Arial" panose="020B0604020202020204" pitchFamily="34" charset="0"/>
              <a:buChar char="•"/>
            </a:pPr>
            <a:r>
              <a:rPr lang="en-US" dirty="0">
                <a:solidFill>
                  <a:srgbClr val="464646">
                    <a:lumMod val="75000"/>
                  </a:srgbClr>
                </a:solidFill>
              </a:rPr>
              <a:t>Having a </a:t>
            </a:r>
            <a:r>
              <a:rPr lang="en-US" b="0" dirty="0">
                <a:solidFill>
                  <a:srgbClr val="464646">
                    <a:lumMod val="75000"/>
                  </a:srgbClr>
                </a:solidFill>
              </a:rPr>
              <a:t>champion can </a:t>
            </a:r>
            <a:r>
              <a:rPr lang="en-US" dirty="0">
                <a:solidFill>
                  <a:srgbClr val="464646">
                    <a:lumMod val="75000"/>
                  </a:srgbClr>
                </a:solidFill>
              </a:rPr>
              <a:t>i</a:t>
            </a:r>
            <a:r>
              <a:rPr lang="en-US" b="0" dirty="0">
                <a:solidFill>
                  <a:schemeClr val="tx2">
                    <a:lumMod val="75000"/>
                  </a:schemeClr>
                </a:solidFill>
              </a:rPr>
              <a:t>ncrease the success of complicated partnerships</a:t>
            </a:r>
          </a:p>
          <a:p>
            <a:pPr marL="285750" indent="-285750">
              <a:spcAft>
                <a:spcPts val="600"/>
              </a:spcAft>
              <a:buClr>
                <a:schemeClr val="accent1"/>
              </a:buClr>
              <a:buFont typeface="Arial" panose="020B0604020202020204" pitchFamily="34" charset="0"/>
              <a:buChar char="•"/>
            </a:pPr>
            <a:r>
              <a:rPr lang="en-US" b="0" dirty="0">
                <a:solidFill>
                  <a:schemeClr val="tx2">
                    <a:lumMod val="75000"/>
                  </a:schemeClr>
                </a:solidFill>
              </a:rPr>
              <a:t>Optimize funding and efficiency </a:t>
            </a:r>
            <a:r>
              <a:rPr lang="en-US" dirty="0">
                <a:solidFill>
                  <a:schemeClr val="tx2">
                    <a:lumMod val="75000"/>
                  </a:schemeClr>
                </a:solidFill>
              </a:rPr>
              <a:t>for complicated</a:t>
            </a:r>
            <a:r>
              <a:rPr lang="en-US" b="0" dirty="0">
                <a:solidFill>
                  <a:schemeClr val="tx2">
                    <a:lumMod val="75000"/>
                  </a:schemeClr>
                </a:solidFill>
              </a:rPr>
              <a:t> long-term projects by</a:t>
            </a:r>
          </a:p>
          <a:p>
            <a:pPr marL="742950" lvl="1" indent="-285750">
              <a:spcAft>
                <a:spcPts val="600"/>
              </a:spcAft>
              <a:buClr>
                <a:schemeClr val="tx2">
                  <a:lumMod val="75000"/>
                </a:schemeClr>
              </a:buClr>
              <a:buFont typeface="Arial" panose="020B0604020202020204" pitchFamily="34" charset="0"/>
              <a:buChar char="•"/>
            </a:pPr>
            <a:r>
              <a:rPr lang="en-US" dirty="0">
                <a:solidFill>
                  <a:schemeClr val="tx2">
                    <a:lumMod val="75000"/>
                  </a:schemeClr>
                </a:solidFill>
              </a:rPr>
              <a:t>Utilizing relationships from short-term partnerships</a:t>
            </a:r>
          </a:p>
          <a:p>
            <a:pPr marL="742950" lvl="1" indent="-285750">
              <a:spcAft>
                <a:spcPts val="600"/>
              </a:spcAft>
              <a:buClr>
                <a:schemeClr val="tx2">
                  <a:lumMod val="75000"/>
                </a:schemeClr>
              </a:buClr>
              <a:buFont typeface="Arial" panose="020B0604020202020204" pitchFamily="34" charset="0"/>
              <a:buChar char="•"/>
            </a:pPr>
            <a:r>
              <a:rPr lang="en-US" b="0" dirty="0">
                <a:solidFill>
                  <a:schemeClr val="tx2">
                    <a:lumMod val="75000"/>
                  </a:schemeClr>
                </a:solidFill>
              </a:rPr>
              <a:t>Taking deliberate planning steps early in the process</a:t>
            </a:r>
          </a:p>
        </p:txBody>
      </p:sp>
      <p:sp>
        <p:nvSpPr>
          <p:cNvPr id="4" name="Slide Number Placeholder 3">
            <a:extLst>
              <a:ext uri="{FF2B5EF4-FFF2-40B4-BE49-F238E27FC236}">
                <a16:creationId xmlns:a16="http://schemas.microsoft.com/office/drawing/2014/main" id="{D796A908-8F30-4BF0-9562-E410A1FB413C}"/>
              </a:ext>
            </a:extLst>
          </p:cNvPr>
          <p:cNvSpPr>
            <a:spLocks noGrp="1"/>
          </p:cNvSpPr>
          <p:nvPr>
            <p:ph type="sldNum" sz="quarter" idx="10"/>
          </p:nvPr>
        </p:nvSpPr>
        <p:spPr/>
        <p:txBody>
          <a:bodyPr/>
          <a:lstStyle/>
          <a:p>
            <a:fld id="{6BD89BB1-B564-4AC0-B20C-E0360F9EEF2A}" type="slidenum">
              <a:rPr lang="en-US" smtClean="0"/>
              <a:pPr/>
              <a:t>31</a:t>
            </a:fld>
            <a:endParaRPr lang="en-US" dirty="0"/>
          </a:p>
        </p:txBody>
      </p:sp>
    </p:spTree>
    <p:extLst>
      <p:ext uri="{BB962C8B-B14F-4D97-AF65-F5344CB8AC3E}">
        <p14:creationId xmlns:p14="http://schemas.microsoft.com/office/powerpoint/2010/main" val="405394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47090D7-2D9D-46B7-BAE9-3A146785C992}"/>
              </a:ext>
            </a:extLst>
          </p:cNvPr>
          <p:cNvSpPr>
            <a:spLocks noGrp="1"/>
          </p:cNvSpPr>
          <p:nvPr>
            <p:ph type="title"/>
          </p:nvPr>
        </p:nvSpPr>
        <p:spPr/>
        <p:txBody>
          <a:bodyPr/>
          <a:lstStyle/>
          <a:p>
            <a:r>
              <a:rPr lang="en-US" b="1" dirty="0"/>
              <a:t>Implementing Partnerships</a:t>
            </a:r>
          </a:p>
        </p:txBody>
      </p:sp>
      <p:sp>
        <p:nvSpPr>
          <p:cNvPr id="3" name="Content Placeholder 2">
            <a:extLst>
              <a:ext uri="{FF2B5EF4-FFF2-40B4-BE49-F238E27FC236}">
                <a16:creationId xmlns:a16="http://schemas.microsoft.com/office/drawing/2014/main" id="{DD3C2AAA-6ADB-471B-B26A-208BB1A0ED31}"/>
              </a:ext>
            </a:extLst>
          </p:cNvPr>
          <p:cNvSpPr>
            <a:spLocks noGrp="1"/>
          </p:cNvSpPr>
          <p:nvPr>
            <p:ph idx="1"/>
          </p:nvPr>
        </p:nvSpPr>
        <p:spPr/>
        <p:txBody>
          <a:bodyPr>
            <a:normAutofit/>
          </a:bodyPr>
          <a:lstStyle/>
          <a:p>
            <a:pPr lvl="1"/>
            <a:r>
              <a:rPr lang="en-US" dirty="0"/>
              <a:t>All partnerships involve similar processes and activities</a:t>
            </a:r>
          </a:p>
          <a:p>
            <a:pPr lvl="1"/>
            <a:r>
              <a:rPr lang="en-US" dirty="0"/>
              <a:t>Example activities:</a:t>
            </a:r>
          </a:p>
          <a:p>
            <a:pPr lvl="2"/>
            <a:r>
              <a:rPr lang="en-US" dirty="0"/>
              <a:t>Buy-in and trust building</a:t>
            </a:r>
          </a:p>
          <a:p>
            <a:pPr lvl="2"/>
            <a:r>
              <a:rPr lang="en-US" dirty="0"/>
              <a:t>Developing a business plan</a:t>
            </a:r>
          </a:p>
          <a:p>
            <a:pPr lvl="2"/>
            <a:r>
              <a:rPr lang="en-US" dirty="0"/>
              <a:t>Obtaining necessary approvals</a:t>
            </a:r>
          </a:p>
          <a:p>
            <a:pPr lvl="2"/>
            <a:r>
              <a:rPr lang="en-US" dirty="0"/>
              <a:t>Securing funds</a:t>
            </a:r>
          </a:p>
          <a:p>
            <a:pPr lvl="2"/>
            <a:r>
              <a:rPr lang="en-US" dirty="0"/>
              <a:t>Construction-related plans and specifications</a:t>
            </a:r>
          </a:p>
          <a:p>
            <a:pPr lvl="2"/>
            <a:r>
              <a:rPr lang="en-US" dirty="0"/>
              <a:t>Regional planning activities</a:t>
            </a:r>
          </a:p>
        </p:txBody>
      </p:sp>
      <p:sp>
        <p:nvSpPr>
          <p:cNvPr id="2" name="Slide Number Placeholder 1">
            <a:extLst>
              <a:ext uri="{FF2B5EF4-FFF2-40B4-BE49-F238E27FC236}">
                <a16:creationId xmlns:a16="http://schemas.microsoft.com/office/drawing/2014/main" id="{F5BA2B4B-3412-4648-A499-AA92C98D281E}"/>
              </a:ext>
            </a:extLst>
          </p:cNvPr>
          <p:cNvSpPr>
            <a:spLocks noGrp="1"/>
          </p:cNvSpPr>
          <p:nvPr>
            <p:ph type="sldNum" sz="quarter" idx="10"/>
          </p:nvPr>
        </p:nvSpPr>
        <p:spPr/>
        <p:txBody>
          <a:bodyPr/>
          <a:lstStyle/>
          <a:p>
            <a:fld id="{6BD89BB1-B564-4AC0-B20C-E0360F9EEF2A}" type="slidenum">
              <a:rPr lang="en-US" smtClean="0"/>
              <a:pPr/>
              <a:t>32</a:t>
            </a:fld>
            <a:endParaRPr lang="en-US" dirty="0"/>
          </a:p>
        </p:txBody>
      </p:sp>
    </p:spTree>
    <p:extLst>
      <p:ext uri="{BB962C8B-B14F-4D97-AF65-F5344CB8AC3E}">
        <p14:creationId xmlns:p14="http://schemas.microsoft.com/office/powerpoint/2010/main" val="2206553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5D6D-3D6C-4FDB-8242-9070CCD5D078}"/>
              </a:ext>
            </a:extLst>
          </p:cNvPr>
          <p:cNvSpPr>
            <a:spLocks noGrp="1"/>
          </p:cNvSpPr>
          <p:nvPr>
            <p:ph type="title"/>
          </p:nvPr>
        </p:nvSpPr>
        <p:spPr/>
        <p:txBody>
          <a:bodyPr/>
          <a:lstStyle/>
          <a:p>
            <a:r>
              <a:rPr lang="en-US" dirty="0"/>
              <a:t>Partnerships Checklist</a:t>
            </a:r>
            <a:br>
              <a:rPr lang="en-US" dirty="0"/>
            </a:br>
            <a:r>
              <a:rPr lang="en-US" dirty="0"/>
              <a:t>Exercise</a:t>
            </a:r>
          </a:p>
        </p:txBody>
      </p:sp>
      <p:sp>
        <p:nvSpPr>
          <p:cNvPr id="26" name="Content Placeholder 8">
            <a:extLst>
              <a:ext uri="{FF2B5EF4-FFF2-40B4-BE49-F238E27FC236}">
                <a16:creationId xmlns:a16="http://schemas.microsoft.com/office/drawing/2014/main" id="{E47899E4-282D-4524-A208-D3774A2A35C4}"/>
              </a:ext>
            </a:extLst>
          </p:cNvPr>
          <p:cNvSpPr txBox="1">
            <a:spLocks/>
          </p:cNvSpPr>
          <p:nvPr/>
        </p:nvSpPr>
        <p:spPr>
          <a:xfrm>
            <a:off x="342900" y="3248025"/>
            <a:ext cx="2400300" cy="1501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40" baseline="0">
                <a:solidFill>
                  <a:schemeClr val="bg1">
                    <a:lumMod val="95000"/>
                  </a:schemeClr>
                </a:solidFill>
                <a:latin typeface="+mn-lt"/>
                <a:ea typeface="+mn-ea"/>
                <a:cs typeface="+mn-cs"/>
              </a:defRPr>
            </a:lvl1pPr>
            <a:lvl2pPr marL="230188"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512763"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2000" kern="1200">
                <a:solidFill>
                  <a:schemeClr val="tx2"/>
                </a:solidFill>
                <a:latin typeface="+mn-lt"/>
                <a:ea typeface="+mn-ea"/>
                <a:cs typeface="+mn-cs"/>
              </a:defRPr>
            </a:lvl3pPr>
            <a:lvl4pPr marL="803275" indent="-228600" algn="l" defTabSz="914400" rtl="0" eaLnBrk="1" latinLnBrk="0" hangingPunct="1">
              <a:lnSpc>
                <a:spcPct val="90000"/>
              </a:lnSpc>
              <a:spcBef>
                <a:spcPts val="500"/>
              </a:spcBef>
              <a:buSzPct val="85000"/>
              <a:buFont typeface="Wingdings" panose="05000000000000000000" pitchFamily="2" charset="2"/>
              <a:buChar char="§"/>
              <a:defRPr sz="2000" kern="1200">
                <a:solidFill>
                  <a:schemeClr val="tx2"/>
                </a:solidFill>
                <a:latin typeface="+mn-lt"/>
                <a:ea typeface="+mn-ea"/>
                <a:cs typeface="+mn-cs"/>
              </a:defRPr>
            </a:lvl4pPr>
            <a:lvl5pPr marL="1144588" indent="-228600" algn="l" defTabSz="914400" rtl="0" eaLnBrk="1" latinLnBrk="0" hangingPunct="1">
              <a:lnSpc>
                <a:spcPct val="90000"/>
              </a:lnSpc>
              <a:spcBef>
                <a:spcPts val="500"/>
              </a:spcBef>
              <a:buSzPct val="85000"/>
              <a:buFont typeface="Courier New" panose="02070309020205020404" pitchFamily="49" charset="0"/>
              <a:buChar char="o"/>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Handout</a:t>
            </a:r>
          </a:p>
        </p:txBody>
      </p:sp>
      <p:sp>
        <p:nvSpPr>
          <p:cNvPr id="31" name="TextBox 30">
            <a:extLst>
              <a:ext uri="{FF2B5EF4-FFF2-40B4-BE49-F238E27FC236}">
                <a16:creationId xmlns:a16="http://schemas.microsoft.com/office/drawing/2014/main" id="{3D5C3F7B-E059-483D-AA6A-DA9BC436D0A7}"/>
              </a:ext>
            </a:extLst>
          </p:cNvPr>
          <p:cNvSpPr txBox="1"/>
          <p:nvPr/>
        </p:nvSpPr>
        <p:spPr>
          <a:xfrm>
            <a:off x="3260979" y="613451"/>
            <a:ext cx="5802101" cy="369332"/>
          </a:xfrm>
          <a:prstGeom prst="rect">
            <a:avLst/>
          </a:prstGeom>
          <a:noFill/>
        </p:spPr>
        <p:txBody>
          <a:bodyPr wrap="none" rtlCol="0">
            <a:spAutoFit/>
          </a:bodyPr>
          <a:lstStyle/>
          <a:p>
            <a:r>
              <a:rPr lang="en-US" dirty="0"/>
              <a:t>Is your water system or a water system in your community…</a:t>
            </a:r>
          </a:p>
        </p:txBody>
      </p:sp>
      <p:pic>
        <p:nvPicPr>
          <p:cNvPr id="5" name="Picture 4" descr="An example partnerships checklist. Under technical, the check boxes are: Is your water system or a water system in your community experiencing inadequate or aging infrastructure, experiencing limited/poor source quality/quantity, lacking an operator with the appropriate level of certification for their treatment, and other. Under managerial, the check boxes are: Is your water system or a water system in your community operating with a part-time manager whose attention is stretched thin, lacking experience in the long-term water system planning or operations, or other. Under financial, the check boxes are: Is your water system or a water system in your community lacking economies of scale, experiencing a history of water rates that are set too low to cover costs, experiencing limited knowledge of financing options, or other.">
            <a:extLst>
              <a:ext uri="{FF2B5EF4-FFF2-40B4-BE49-F238E27FC236}">
                <a16:creationId xmlns:a16="http://schemas.microsoft.com/office/drawing/2014/main" id="{1B039B58-A76B-422F-89D7-FC6388433E93}"/>
              </a:ext>
            </a:extLst>
          </p:cNvPr>
          <p:cNvPicPr>
            <a:picLocks noChangeAspect="1"/>
          </p:cNvPicPr>
          <p:nvPr/>
        </p:nvPicPr>
        <p:blipFill>
          <a:blip r:embed="rId3"/>
          <a:stretch>
            <a:fillRect/>
          </a:stretch>
        </p:blipFill>
        <p:spPr>
          <a:xfrm>
            <a:off x="3260979" y="982783"/>
            <a:ext cx="4991510" cy="3547266"/>
          </a:xfrm>
          <a:prstGeom prst="rect">
            <a:avLst/>
          </a:prstGeom>
        </p:spPr>
      </p:pic>
      <p:sp>
        <p:nvSpPr>
          <p:cNvPr id="4" name="Slide Number Placeholder 3">
            <a:extLst>
              <a:ext uri="{FF2B5EF4-FFF2-40B4-BE49-F238E27FC236}">
                <a16:creationId xmlns:a16="http://schemas.microsoft.com/office/drawing/2014/main" id="{614791E3-A572-441C-888F-246A39D32F5E}"/>
              </a:ext>
            </a:extLst>
          </p:cNvPr>
          <p:cNvSpPr>
            <a:spLocks noGrp="1"/>
          </p:cNvSpPr>
          <p:nvPr>
            <p:ph type="sldNum" sz="quarter" idx="12"/>
          </p:nvPr>
        </p:nvSpPr>
        <p:spPr/>
        <p:txBody>
          <a:bodyPr/>
          <a:lstStyle/>
          <a:p>
            <a:fld id="{6BD89BB1-B564-4AC0-B20C-E0360F9EEF2A}" type="slidenum">
              <a:rPr lang="en-US" smtClean="0"/>
              <a:pPr/>
              <a:t>33</a:t>
            </a:fld>
            <a:endParaRPr lang="en-US" dirty="0"/>
          </a:p>
        </p:txBody>
      </p:sp>
    </p:spTree>
    <p:extLst>
      <p:ext uri="{BB962C8B-B14F-4D97-AF65-F5344CB8AC3E}">
        <p14:creationId xmlns:p14="http://schemas.microsoft.com/office/powerpoint/2010/main" val="1371755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47090D7-2D9D-46B7-BAE9-3A146785C992}"/>
              </a:ext>
            </a:extLst>
          </p:cNvPr>
          <p:cNvSpPr>
            <a:spLocks noGrp="1"/>
          </p:cNvSpPr>
          <p:nvPr>
            <p:ph type="title"/>
          </p:nvPr>
        </p:nvSpPr>
        <p:spPr/>
        <p:txBody>
          <a:bodyPr/>
          <a:lstStyle/>
          <a:p>
            <a:r>
              <a:rPr lang="en-US" b="1" dirty="0"/>
              <a:t>Next Steps</a:t>
            </a:r>
          </a:p>
        </p:txBody>
      </p:sp>
      <p:sp>
        <p:nvSpPr>
          <p:cNvPr id="3" name="Content Placeholder 2">
            <a:extLst>
              <a:ext uri="{FF2B5EF4-FFF2-40B4-BE49-F238E27FC236}">
                <a16:creationId xmlns:a16="http://schemas.microsoft.com/office/drawing/2014/main" id="{DD3C2AAA-6ADB-471B-B26A-208BB1A0ED31}"/>
              </a:ext>
            </a:extLst>
          </p:cNvPr>
          <p:cNvSpPr>
            <a:spLocks noGrp="1"/>
          </p:cNvSpPr>
          <p:nvPr>
            <p:ph idx="1"/>
          </p:nvPr>
        </p:nvSpPr>
        <p:spPr/>
        <p:txBody>
          <a:bodyPr>
            <a:normAutofit/>
          </a:bodyPr>
          <a:lstStyle/>
          <a:p>
            <a:pPr lvl="1"/>
            <a:r>
              <a:rPr lang="en-US" i="1" dirty="0"/>
              <a:t>Strategize</a:t>
            </a:r>
            <a:r>
              <a:rPr lang="en-US" dirty="0"/>
              <a:t> outreach</a:t>
            </a:r>
          </a:p>
          <a:p>
            <a:pPr lvl="1"/>
            <a:r>
              <a:rPr lang="en-US" i="1" dirty="0"/>
              <a:t>Facilitate</a:t>
            </a:r>
            <a:r>
              <a:rPr lang="en-US" dirty="0"/>
              <a:t> partnership building </a:t>
            </a:r>
          </a:p>
          <a:p>
            <a:pPr lvl="1"/>
            <a:r>
              <a:rPr lang="en-US" i="1" dirty="0"/>
              <a:t>Identify</a:t>
            </a:r>
            <a:r>
              <a:rPr lang="en-US" dirty="0"/>
              <a:t> stakeholders, allies, and champions</a:t>
            </a:r>
          </a:p>
          <a:p>
            <a:pPr lvl="1"/>
            <a:r>
              <a:rPr lang="en-US" i="1" dirty="0"/>
              <a:t>Host</a:t>
            </a:r>
            <a:r>
              <a:rPr lang="en-US" dirty="0"/>
              <a:t> a Water System Partnerships Training Workshop</a:t>
            </a:r>
          </a:p>
        </p:txBody>
      </p:sp>
      <p:sp>
        <p:nvSpPr>
          <p:cNvPr id="2" name="Slide Number Placeholder 1">
            <a:extLst>
              <a:ext uri="{FF2B5EF4-FFF2-40B4-BE49-F238E27FC236}">
                <a16:creationId xmlns:a16="http://schemas.microsoft.com/office/drawing/2014/main" id="{F5BA2B4B-3412-4648-A499-AA92C98D281E}"/>
              </a:ext>
            </a:extLst>
          </p:cNvPr>
          <p:cNvSpPr>
            <a:spLocks noGrp="1"/>
          </p:cNvSpPr>
          <p:nvPr>
            <p:ph type="sldNum" sz="quarter" idx="10"/>
          </p:nvPr>
        </p:nvSpPr>
        <p:spPr/>
        <p:txBody>
          <a:bodyPr/>
          <a:lstStyle/>
          <a:p>
            <a:fld id="{6BD89BB1-B564-4AC0-B20C-E0360F9EEF2A}" type="slidenum">
              <a:rPr lang="en-US" smtClean="0"/>
              <a:pPr/>
              <a:t>34</a:t>
            </a:fld>
            <a:endParaRPr lang="en-US" dirty="0"/>
          </a:p>
        </p:txBody>
      </p:sp>
    </p:spTree>
    <p:extLst>
      <p:ext uri="{BB962C8B-B14F-4D97-AF65-F5344CB8AC3E}">
        <p14:creationId xmlns:p14="http://schemas.microsoft.com/office/powerpoint/2010/main" val="763166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9541B9-24C7-4FD3-8018-A6BFD2DEB8AC}"/>
              </a:ext>
            </a:extLst>
          </p:cNvPr>
          <p:cNvSpPr>
            <a:spLocks noGrp="1"/>
          </p:cNvSpPr>
          <p:nvPr>
            <p:ph type="title"/>
          </p:nvPr>
        </p:nvSpPr>
        <p:spPr/>
        <p:txBody>
          <a:bodyPr>
            <a:noAutofit/>
          </a:bodyPr>
          <a:lstStyle/>
          <a:p>
            <a:r>
              <a:rPr lang="en-US" sz="4100" dirty="0">
                <a:solidFill>
                  <a:srgbClr val="366388"/>
                </a:solidFill>
              </a:rPr>
              <a:t>Questions?</a:t>
            </a:r>
          </a:p>
        </p:txBody>
      </p:sp>
      <p:sp>
        <p:nvSpPr>
          <p:cNvPr id="3" name="Text Placeholder 2">
            <a:extLst>
              <a:ext uri="{FF2B5EF4-FFF2-40B4-BE49-F238E27FC236}">
                <a16:creationId xmlns:a16="http://schemas.microsoft.com/office/drawing/2014/main" id="{0E42C8A6-F06A-45B3-BE03-3716C68A894B}"/>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DCFC443D-F0C5-4DC5-89E1-8C295851FD37}"/>
              </a:ext>
            </a:extLst>
          </p:cNvPr>
          <p:cNvSpPr>
            <a:spLocks noGrp="1"/>
          </p:cNvSpPr>
          <p:nvPr>
            <p:ph type="sldNum" sz="quarter" idx="10"/>
          </p:nvPr>
        </p:nvSpPr>
        <p:spPr/>
        <p:txBody>
          <a:bodyPr/>
          <a:lstStyle/>
          <a:p>
            <a:fld id="{6BD89BB1-B564-4AC0-B20C-E0360F9EEF2A}" type="slidenum">
              <a:rPr lang="en-US" smtClean="0"/>
              <a:pPr/>
              <a:t>35</a:t>
            </a:fld>
            <a:endParaRPr lang="en-US" dirty="0"/>
          </a:p>
        </p:txBody>
      </p:sp>
    </p:spTree>
    <p:extLst>
      <p:ext uri="{BB962C8B-B14F-4D97-AF65-F5344CB8AC3E}">
        <p14:creationId xmlns:p14="http://schemas.microsoft.com/office/powerpoint/2010/main" val="1271486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47090D7-2D9D-46B7-BAE9-3A146785C992}"/>
              </a:ext>
            </a:extLst>
          </p:cNvPr>
          <p:cNvSpPr>
            <a:spLocks noGrp="1"/>
          </p:cNvSpPr>
          <p:nvPr>
            <p:ph type="title"/>
          </p:nvPr>
        </p:nvSpPr>
        <p:spPr/>
        <p:txBody>
          <a:bodyPr/>
          <a:lstStyle/>
          <a:p>
            <a:r>
              <a:rPr lang="en-US" b="1" dirty="0"/>
              <a:t>Resources</a:t>
            </a:r>
          </a:p>
        </p:txBody>
      </p:sp>
      <p:sp>
        <p:nvSpPr>
          <p:cNvPr id="3" name="Content Placeholder 2">
            <a:extLst>
              <a:ext uri="{FF2B5EF4-FFF2-40B4-BE49-F238E27FC236}">
                <a16:creationId xmlns:a16="http://schemas.microsoft.com/office/drawing/2014/main" id="{DD3C2AAA-6ADB-471B-B26A-208BB1A0ED31}"/>
              </a:ext>
            </a:extLst>
          </p:cNvPr>
          <p:cNvSpPr>
            <a:spLocks noGrp="1"/>
          </p:cNvSpPr>
          <p:nvPr>
            <p:ph idx="1"/>
          </p:nvPr>
        </p:nvSpPr>
        <p:spPr>
          <a:xfrm>
            <a:off x="914400" y="998752"/>
            <a:ext cx="7452360" cy="3554775"/>
          </a:xfrm>
        </p:spPr>
        <p:txBody>
          <a:bodyPr>
            <a:normAutofit lnSpcReduction="10000"/>
          </a:bodyPr>
          <a:lstStyle/>
          <a:p>
            <a:pPr lvl="1"/>
            <a:r>
              <a:rPr lang="en-US" sz="1800" dirty="0"/>
              <a:t>Resources for Beginning a Water System Partnership</a:t>
            </a:r>
          </a:p>
          <a:p>
            <a:pPr lvl="2"/>
            <a:r>
              <a:rPr lang="en-US" sz="1800" dirty="0">
                <a:solidFill>
                  <a:srgbClr val="366388"/>
                </a:solidFill>
                <a:hlinkClick r:id="rId3">
                  <a:extLst>
                    <a:ext uri="{A12FA001-AC4F-418D-AE19-62706E023703}">
                      <ahyp:hlinkClr xmlns:ahyp="http://schemas.microsoft.com/office/drawing/2018/hyperlinkcolor" val="tx"/>
                    </a:ext>
                  </a:extLst>
                </a:hlinkClick>
              </a:rPr>
              <a:t>https://epa.maps.arcgis.com/apps/Cascade/index.html?appid=b66053d1b56747df9a66c1a4057afc1c</a:t>
            </a:r>
            <a:endParaRPr lang="en-US" sz="1800" dirty="0">
              <a:solidFill>
                <a:srgbClr val="366388"/>
              </a:solidFill>
            </a:endParaRPr>
          </a:p>
          <a:p>
            <a:pPr lvl="1"/>
            <a:r>
              <a:rPr lang="en-US" sz="1800" dirty="0"/>
              <a:t>Water System Partnerships - State Programs and Policies</a:t>
            </a:r>
          </a:p>
          <a:p>
            <a:pPr lvl="2"/>
            <a:r>
              <a:rPr lang="en-US" sz="1800" dirty="0">
                <a:solidFill>
                  <a:srgbClr val="366388"/>
                </a:solidFill>
                <a:hlinkClick r:id="rId4">
                  <a:extLst>
                    <a:ext uri="{A12FA001-AC4F-418D-AE19-62706E023703}">
                      <ahyp:hlinkClr xmlns:ahyp="http://schemas.microsoft.com/office/drawing/2018/hyperlinkcolor" val="tx"/>
                    </a:ext>
                  </a:extLst>
                </a:hlinkClick>
              </a:rPr>
              <a:t>https://www.epa.gov/sites/production/files/2017-08/documents/water_system_partnerships_guide_0.pdf</a:t>
            </a:r>
            <a:endParaRPr lang="en-US" sz="1800" dirty="0">
              <a:solidFill>
                <a:srgbClr val="366388"/>
              </a:solidFill>
            </a:endParaRPr>
          </a:p>
          <a:p>
            <a:pPr lvl="1"/>
            <a:r>
              <a:rPr lang="en-US" sz="1800" dirty="0"/>
              <a:t>Water System Partnerships Interactive Map</a:t>
            </a:r>
          </a:p>
          <a:p>
            <a:pPr lvl="2"/>
            <a:r>
              <a:rPr lang="en-US" sz="1800" u="sng" dirty="0">
                <a:solidFill>
                  <a:srgbClr val="366388"/>
                </a:solidFill>
                <a:hlinkClick r:id="rId5">
                  <a:extLst>
                    <a:ext uri="{A12FA001-AC4F-418D-AE19-62706E023703}">
                      <ahyp:hlinkClr xmlns:ahyp="http://schemas.microsoft.com/office/drawing/2018/hyperlinkcolor" val="tx"/>
                    </a:ext>
                  </a:extLst>
                </a:hlinkClick>
              </a:rPr>
              <a:t>https://epa.maps.arcgis.com/apps/Cascade/index.html?appid=cfccb8b4975d4d72869bd0770510c1b0</a:t>
            </a:r>
            <a:endParaRPr lang="en-US" sz="1800" u="sng" dirty="0">
              <a:solidFill>
                <a:srgbClr val="366388"/>
              </a:solidFill>
            </a:endParaRPr>
          </a:p>
          <a:p>
            <a:pPr lvl="1"/>
            <a:r>
              <a:rPr lang="en-US" sz="1800" dirty="0"/>
              <a:t>Water System Partnerships Website</a:t>
            </a:r>
          </a:p>
          <a:p>
            <a:pPr lvl="2"/>
            <a:r>
              <a:rPr lang="en-US" sz="1800" dirty="0">
                <a:solidFill>
                  <a:srgbClr val="366388"/>
                </a:solidFill>
                <a:hlinkClick r:id="rId6">
                  <a:extLst>
                    <a:ext uri="{A12FA001-AC4F-418D-AE19-62706E023703}">
                      <ahyp:hlinkClr xmlns:ahyp="http://schemas.microsoft.com/office/drawing/2018/hyperlinkcolor" val="tx"/>
                    </a:ext>
                  </a:extLst>
                </a:hlinkClick>
              </a:rPr>
              <a:t>https://www.epa.gov/dwcapacity/water-system-partnerships</a:t>
            </a:r>
            <a:r>
              <a:rPr lang="en-US" sz="1800" dirty="0">
                <a:solidFill>
                  <a:srgbClr val="366388"/>
                </a:solidFill>
              </a:rPr>
              <a:t> </a:t>
            </a:r>
            <a:endParaRPr lang="en-US" sz="1800" dirty="0">
              <a:solidFill>
                <a:srgbClr val="366388"/>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F5BA2B4B-3412-4648-A499-AA92C98D281E}"/>
              </a:ext>
            </a:extLst>
          </p:cNvPr>
          <p:cNvSpPr>
            <a:spLocks noGrp="1"/>
          </p:cNvSpPr>
          <p:nvPr>
            <p:ph type="sldNum" sz="quarter" idx="10"/>
          </p:nvPr>
        </p:nvSpPr>
        <p:spPr/>
        <p:txBody>
          <a:bodyPr/>
          <a:lstStyle/>
          <a:p>
            <a:fld id="{6BD89BB1-B564-4AC0-B20C-E0360F9EEF2A}" type="slidenum">
              <a:rPr lang="en-US" smtClean="0"/>
              <a:pPr/>
              <a:t>36</a:t>
            </a:fld>
            <a:endParaRPr lang="en-US" dirty="0"/>
          </a:p>
        </p:txBody>
      </p:sp>
    </p:spTree>
    <p:extLst>
      <p:ext uri="{BB962C8B-B14F-4D97-AF65-F5344CB8AC3E}">
        <p14:creationId xmlns:p14="http://schemas.microsoft.com/office/powerpoint/2010/main" val="369787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2D99C-AB5B-4D08-9F22-B314525A4DDE}"/>
              </a:ext>
            </a:extLst>
          </p:cNvPr>
          <p:cNvSpPr>
            <a:spLocks noGrp="1"/>
          </p:cNvSpPr>
          <p:nvPr>
            <p:ph type="ctrTitle"/>
          </p:nvPr>
        </p:nvSpPr>
        <p:spPr/>
        <p:txBody>
          <a:bodyPr/>
          <a:lstStyle/>
          <a:p>
            <a:r>
              <a:rPr lang="en-US" dirty="0"/>
              <a:t>Thank You!</a:t>
            </a:r>
          </a:p>
        </p:txBody>
      </p:sp>
      <p:sp>
        <p:nvSpPr>
          <p:cNvPr id="3" name="Content Placeholder 2">
            <a:extLst>
              <a:ext uri="{FF2B5EF4-FFF2-40B4-BE49-F238E27FC236}">
                <a16:creationId xmlns:a16="http://schemas.microsoft.com/office/drawing/2014/main" id="{BCEDF458-F69A-4A3D-BCCD-07AF2015953F}"/>
              </a:ext>
            </a:extLst>
          </p:cNvPr>
          <p:cNvSpPr>
            <a:spLocks noGrp="1"/>
          </p:cNvSpPr>
          <p:nvPr>
            <p:ph type="subTitle" idx="1"/>
          </p:nvPr>
        </p:nvSpPr>
        <p:spPr>
          <a:xfrm>
            <a:off x="2533649" y="2497409"/>
            <a:ext cx="6391277" cy="425149"/>
          </a:xfrm>
        </p:spPr>
        <p:txBody>
          <a:bodyPr>
            <a:normAutofit/>
          </a:bodyPr>
          <a:lstStyle/>
          <a:p>
            <a:r>
              <a:rPr lang="en-US" dirty="0"/>
              <a:t>Contact Information:</a:t>
            </a:r>
          </a:p>
        </p:txBody>
      </p:sp>
      <p:sp>
        <p:nvSpPr>
          <p:cNvPr id="4" name="Slide Number Placeholder 3">
            <a:extLst>
              <a:ext uri="{FF2B5EF4-FFF2-40B4-BE49-F238E27FC236}">
                <a16:creationId xmlns:a16="http://schemas.microsoft.com/office/drawing/2014/main" id="{9EDA62E5-FCD0-489B-8946-997433C382D4}"/>
              </a:ext>
            </a:extLst>
          </p:cNvPr>
          <p:cNvSpPr>
            <a:spLocks noGrp="1"/>
          </p:cNvSpPr>
          <p:nvPr>
            <p:ph type="sldNum" sz="quarter" idx="10"/>
          </p:nvPr>
        </p:nvSpPr>
        <p:spPr/>
        <p:txBody>
          <a:bodyPr/>
          <a:lstStyle/>
          <a:p>
            <a:fld id="{6BD89BB1-B564-4AC0-B20C-E0360F9EEF2A}" type="slidenum">
              <a:rPr lang="en-US" smtClean="0"/>
              <a:pPr/>
              <a:t>37</a:t>
            </a:fld>
            <a:endParaRPr lang="en-US" dirty="0"/>
          </a:p>
        </p:txBody>
      </p:sp>
      <p:sp>
        <p:nvSpPr>
          <p:cNvPr id="6" name="TextBox 5">
            <a:extLst>
              <a:ext uri="{FF2B5EF4-FFF2-40B4-BE49-F238E27FC236}">
                <a16:creationId xmlns:a16="http://schemas.microsoft.com/office/drawing/2014/main" id="{AD53AE2D-83E8-49FB-B5A7-E36D02AC7E99}"/>
              </a:ext>
            </a:extLst>
          </p:cNvPr>
          <p:cNvSpPr txBox="1"/>
          <p:nvPr/>
        </p:nvSpPr>
        <p:spPr>
          <a:xfrm>
            <a:off x="2533649" y="4244043"/>
            <a:ext cx="6089242" cy="307777"/>
          </a:xfrm>
          <a:prstGeom prst="rect">
            <a:avLst/>
          </a:prstGeom>
          <a:noFill/>
        </p:spPr>
        <p:txBody>
          <a:bodyPr wrap="square" rtlCol="0">
            <a:spAutoFit/>
          </a:bodyPr>
          <a:lstStyle/>
          <a:p>
            <a:r>
              <a:rPr lang="en-US" sz="1400" i="1" dirty="0">
                <a:solidFill>
                  <a:schemeClr val="tx2"/>
                </a:solidFill>
              </a:rPr>
              <a:t>For help with additional questions, follow up with the speakers. </a:t>
            </a:r>
          </a:p>
        </p:txBody>
      </p:sp>
    </p:spTree>
    <p:extLst>
      <p:ext uri="{BB962C8B-B14F-4D97-AF65-F5344CB8AC3E}">
        <p14:creationId xmlns:p14="http://schemas.microsoft.com/office/powerpoint/2010/main" val="978832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612F-D3B2-426A-9ADD-27B5CBB1A913}"/>
              </a:ext>
            </a:extLst>
          </p:cNvPr>
          <p:cNvSpPr>
            <a:spLocks noGrp="1"/>
          </p:cNvSpPr>
          <p:nvPr>
            <p:ph type="title"/>
          </p:nvPr>
        </p:nvSpPr>
        <p:spPr/>
        <p:txBody>
          <a:bodyPr>
            <a:normAutofit fontScale="90000"/>
          </a:bodyPr>
          <a:lstStyle/>
          <a:p>
            <a:r>
              <a:rPr lang="en-US" dirty="0"/>
              <a:t>Part 1: What are water system partnerships?</a:t>
            </a:r>
            <a:br>
              <a:rPr lang="en-US" dirty="0"/>
            </a:br>
            <a:endParaRPr lang="en-US" dirty="0"/>
          </a:p>
        </p:txBody>
      </p:sp>
      <p:sp>
        <p:nvSpPr>
          <p:cNvPr id="8" name="Text Placeholder 7">
            <a:extLst>
              <a:ext uri="{FF2B5EF4-FFF2-40B4-BE49-F238E27FC236}">
                <a16:creationId xmlns:a16="http://schemas.microsoft.com/office/drawing/2014/main" id="{7B0950CE-A0C1-4E00-887F-B135AE6A4E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F3D8B0-67ED-477A-8F98-60BD70D9294B}"/>
              </a:ext>
            </a:extLst>
          </p:cNvPr>
          <p:cNvSpPr txBox="1">
            <a:spLocks/>
          </p:cNvSpPr>
          <p:nvPr/>
        </p:nvSpPr>
        <p:spPr>
          <a:xfrm>
            <a:off x="8839200" y="4629150"/>
            <a:ext cx="609600" cy="2730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8498E3-9FBF-46FE-87F5-F028E832A097}" type="slidenum">
              <a:rPr lang="en-US" smtClean="0">
                <a:solidFill>
                  <a:schemeClr val="bg1"/>
                </a:solidFill>
              </a:rPr>
              <a:pPr/>
              <a:t>4</a:t>
            </a:fld>
            <a:endParaRPr lang="en-US" dirty="0">
              <a:solidFill>
                <a:schemeClr val="bg1"/>
              </a:solidFill>
            </a:endParaRPr>
          </a:p>
        </p:txBody>
      </p:sp>
      <p:sp>
        <p:nvSpPr>
          <p:cNvPr id="9" name="Slide Number Placeholder 8">
            <a:extLst>
              <a:ext uri="{FF2B5EF4-FFF2-40B4-BE49-F238E27FC236}">
                <a16:creationId xmlns:a16="http://schemas.microsoft.com/office/drawing/2014/main" id="{F2C8E12E-81D2-4EC2-A3DC-66D68AD84F87}"/>
              </a:ext>
            </a:extLst>
          </p:cNvPr>
          <p:cNvSpPr>
            <a:spLocks noGrp="1"/>
          </p:cNvSpPr>
          <p:nvPr>
            <p:ph type="sldNum" sz="quarter" idx="10"/>
          </p:nvPr>
        </p:nvSpPr>
        <p:spPr/>
        <p:txBody>
          <a:bodyPr/>
          <a:lstStyle/>
          <a:p>
            <a:fld id="{6BD89BB1-B564-4AC0-B20C-E0360F9EEF2A}" type="slidenum">
              <a:rPr lang="en-US" smtClean="0"/>
              <a:pPr/>
              <a:t>4</a:t>
            </a:fld>
            <a:endParaRPr lang="en-US" dirty="0"/>
          </a:p>
        </p:txBody>
      </p:sp>
    </p:spTree>
    <p:extLst>
      <p:ext uri="{BB962C8B-B14F-4D97-AF65-F5344CB8AC3E}">
        <p14:creationId xmlns:p14="http://schemas.microsoft.com/office/powerpoint/2010/main" val="240544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27C9C-47E9-41FD-80E3-D9609EEB704E}"/>
              </a:ext>
            </a:extLst>
          </p:cNvPr>
          <p:cNvSpPr>
            <a:spLocks noGrp="1"/>
          </p:cNvSpPr>
          <p:nvPr>
            <p:ph type="title"/>
          </p:nvPr>
        </p:nvSpPr>
        <p:spPr>
          <a:xfrm>
            <a:off x="914399" y="128964"/>
            <a:ext cx="6737985" cy="758952"/>
          </a:xfrm>
        </p:spPr>
        <p:txBody>
          <a:bodyPr>
            <a:normAutofit/>
          </a:bodyPr>
          <a:lstStyle/>
          <a:p>
            <a:r>
              <a:rPr lang="en-US" b="1" dirty="0"/>
              <a:t>Water System Partnerships</a:t>
            </a:r>
          </a:p>
        </p:txBody>
      </p:sp>
      <p:sp>
        <p:nvSpPr>
          <p:cNvPr id="3" name="Content Placeholder 2">
            <a:extLst>
              <a:ext uri="{FF2B5EF4-FFF2-40B4-BE49-F238E27FC236}">
                <a16:creationId xmlns:a16="http://schemas.microsoft.com/office/drawing/2014/main" id="{505189FB-A2C8-4AC6-B1FC-F25C0872E9B1}"/>
              </a:ext>
            </a:extLst>
          </p:cNvPr>
          <p:cNvSpPr>
            <a:spLocks noGrp="1"/>
          </p:cNvSpPr>
          <p:nvPr>
            <p:ph idx="1"/>
          </p:nvPr>
        </p:nvSpPr>
        <p:spPr>
          <a:xfrm>
            <a:off x="914400" y="1047749"/>
            <a:ext cx="7452360" cy="2626371"/>
          </a:xfrm>
        </p:spPr>
        <p:txBody>
          <a:bodyPr>
            <a:normAutofit fontScale="92500"/>
          </a:bodyPr>
          <a:lstStyle/>
          <a:p>
            <a:pPr lvl="1"/>
            <a:r>
              <a:rPr lang="en-US" dirty="0"/>
              <a:t>Any informal or formal relationship/agreement between water systems</a:t>
            </a:r>
          </a:p>
          <a:p>
            <a:pPr lvl="1"/>
            <a:r>
              <a:rPr lang="en-US" dirty="0"/>
              <a:t>They can:</a:t>
            </a:r>
          </a:p>
          <a:p>
            <a:pPr lvl="2"/>
            <a:r>
              <a:rPr lang="en-US" b="1" dirty="0"/>
              <a:t>Assist</a:t>
            </a:r>
            <a:r>
              <a:rPr lang="en-US" dirty="0"/>
              <a:t> small and mid-size water systems in overcoming unique challenges</a:t>
            </a:r>
          </a:p>
          <a:p>
            <a:pPr lvl="2"/>
            <a:r>
              <a:rPr lang="en-US" b="1" dirty="0"/>
              <a:t>Build</a:t>
            </a:r>
            <a:r>
              <a:rPr lang="en-US" dirty="0"/>
              <a:t> technical, managerial, and financial capacity for water systems</a:t>
            </a:r>
          </a:p>
          <a:p>
            <a:pPr lvl="2"/>
            <a:r>
              <a:rPr lang="en-US" b="1" dirty="0"/>
              <a:t>Provide</a:t>
            </a:r>
            <a:r>
              <a:rPr lang="en-US" dirty="0"/>
              <a:t> a wide range of opportunities for water systems to work together </a:t>
            </a:r>
          </a:p>
        </p:txBody>
      </p:sp>
      <p:sp>
        <p:nvSpPr>
          <p:cNvPr id="5" name="TextBox 4">
            <a:extLst>
              <a:ext uri="{FF2B5EF4-FFF2-40B4-BE49-F238E27FC236}">
                <a16:creationId xmlns:a16="http://schemas.microsoft.com/office/drawing/2014/main" id="{70413239-A90E-4B0A-9CCC-C6749D5AA1DD}"/>
              </a:ext>
            </a:extLst>
          </p:cNvPr>
          <p:cNvSpPr txBox="1"/>
          <p:nvPr/>
        </p:nvSpPr>
        <p:spPr>
          <a:xfrm>
            <a:off x="2624175" y="3601537"/>
            <a:ext cx="3895649" cy="923330"/>
          </a:xfrm>
          <a:prstGeom prst="rect">
            <a:avLst/>
          </a:prstGeom>
          <a:solidFill>
            <a:srgbClr val="FCB230"/>
          </a:solidFill>
        </p:spPr>
        <p:txBody>
          <a:bodyPr wrap="square" rtlCol="0" anchor="ctr">
            <a:spAutoFit/>
          </a:bodyPr>
          <a:lstStyle/>
          <a:p>
            <a:pPr algn="ctr"/>
            <a:r>
              <a:rPr lang="en-US" b="1" dirty="0">
                <a:solidFill>
                  <a:schemeClr val="bg1"/>
                </a:solidFill>
              </a:rPr>
              <a:t>Let’s discuss!</a:t>
            </a:r>
          </a:p>
          <a:p>
            <a:pPr algn="ctr"/>
            <a:r>
              <a:rPr lang="en-US" b="1" dirty="0">
                <a:solidFill>
                  <a:schemeClr val="bg1"/>
                </a:solidFill>
              </a:rPr>
              <a:t>How are water systems in your community partnering already?</a:t>
            </a:r>
          </a:p>
        </p:txBody>
      </p:sp>
      <p:sp>
        <p:nvSpPr>
          <p:cNvPr id="4" name="Slide Number Placeholder 3">
            <a:extLst>
              <a:ext uri="{FF2B5EF4-FFF2-40B4-BE49-F238E27FC236}">
                <a16:creationId xmlns:a16="http://schemas.microsoft.com/office/drawing/2014/main" id="{5F9FA850-0594-498F-9B50-5EB4F6E526A4}"/>
              </a:ext>
            </a:extLst>
          </p:cNvPr>
          <p:cNvSpPr>
            <a:spLocks noGrp="1"/>
          </p:cNvSpPr>
          <p:nvPr>
            <p:ph type="sldNum" sz="quarter" idx="10"/>
          </p:nvPr>
        </p:nvSpPr>
        <p:spPr/>
        <p:txBody>
          <a:bodyPr/>
          <a:lstStyle/>
          <a:p>
            <a:fld id="{6BD89BB1-B564-4AC0-B20C-E0360F9EEF2A}" type="slidenum">
              <a:rPr lang="en-US" smtClean="0"/>
              <a:pPr/>
              <a:t>5</a:t>
            </a:fld>
            <a:endParaRPr lang="en-US" dirty="0"/>
          </a:p>
        </p:txBody>
      </p:sp>
    </p:spTree>
    <p:extLst>
      <p:ext uri="{BB962C8B-B14F-4D97-AF65-F5344CB8AC3E}">
        <p14:creationId xmlns:p14="http://schemas.microsoft.com/office/powerpoint/2010/main" val="42497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31A010-0380-4C55-A470-51248FBEC04B}"/>
              </a:ext>
            </a:extLst>
          </p:cNvPr>
          <p:cNvSpPr>
            <a:spLocks noGrp="1"/>
          </p:cNvSpPr>
          <p:nvPr>
            <p:ph type="title"/>
          </p:nvPr>
        </p:nvSpPr>
        <p:spPr/>
        <p:txBody>
          <a:bodyPr/>
          <a:lstStyle/>
          <a:p>
            <a:r>
              <a:rPr lang="en-US" b="1" dirty="0"/>
              <a:t>Partnerships Build TMF Capacity</a:t>
            </a:r>
          </a:p>
        </p:txBody>
      </p:sp>
      <p:sp>
        <p:nvSpPr>
          <p:cNvPr id="4" name="Content Placeholder 3">
            <a:extLst>
              <a:ext uri="{FF2B5EF4-FFF2-40B4-BE49-F238E27FC236}">
                <a16:creationId xmlns:a16="http://schemas.microsoft.com/office/drawing/2014/main" id="{BD24A743-EBF5-46BD-95CA-F3B97B207B7B}"/>
              </a:ext>
            </a:extLst>
          </p:cNvPr>
          <p:cNvSpPr>
            <a:spLocks noGrp="1"/>
          </p:cNvSpPr>
          <p:nvPr>
            <p:ph idx="1"/>
          </p:nvPr>
        </p:nvSpPr>
        <p:spPr/>
        <p:txBody>
          <a:bodyPr/>
          <a:lstStyle/>
          <a:p>
            <a:pPr lvl="1"/>
            <a:r>
              <a:rPr lang="en-US" altLang="en-US" dirty="0"/>
              <a:t>Capacity is the ability to plan for, achieve, and maintain compliance with applicable water standards</a:t>
            </a:r>
          </a:p>
          <a:p>
            <a:pPr lvl="1"/>
            <a:r>
              <a:rPr lang="en-US" altLang="en-US" dirty="0"/>
              <a:t>Includes sufficient capabilities in three areas:</a:t>
            </a:r>
          </a:p>
          <a:p>
            <a:pPr lvl="2"/>
            <a:r>
              <a:rPr lang="en-US" altLang="en-US" dirty="0"/>
              <a:t>Technical (T)</a:t>
            </a:r>
          </a:p>
          <a:p>
            <a:pPr lvl="2"/>
            <a:r>
              <a:rPr lang="en-US" altLang="en-US" dirty="0"/>
              <a:t>Managerial (M)</a:t>
            </a:r>
          </a:p>
          <a:p>
            <a:pPr lvl="2"/>
            <a:r>
              <a:rPr lang="en-US" altLang="en-US" dirty="0"/>
              <a:t>Financial (F)</a:t>
            </a:r>
          </a:p>
          <a:p>
            <a:pPr lvl="1"/>
            <a:r>
              <a:rPr lang="en-US" altLang="en-US" b="1" dirty="0"/>
              <a:t>Partnerships</a:t>
            </a:r>
            <a:r>
              <a:rPr lang="en-US" altLang="en-US" dirty="0"/>
              <a:t> can help water systems </a:t>
            </a:r>
            <a:br>
              <a:rPr lang="en-US" altLang="en-US" dirty="0"/>
            </a:br>
            <a:r>
              <a:rPr lang="en-US" altLang="en-US" dirty="0"/>
              <a:t>overcome barriers to meeting capacity</a:t>
            </a:r>
          </a:p>
        </p:txBody>
      </p:sp>
      <p:grpSp>
        <p:nvGrpSpPr>
          <p:cNvPr id="6" name="Group 5" descr="A &quot;three-legged stool&quot; with each leg labeled Technical, Managerial, and Financial Capacity">
            <a:extLst>
              <a:ext uri="{FF2B5EF4-FFF2-40B4-BE49-F238E27FC236}">
                <a16:creationId xmlns:a16="http://schemas.microsoft.com/office/drawing/2014/main" id="{27CAEFEF-85DE-4B19-8ACF-2868D2C64068}"/>
              </a:ext>
            </a:extLst>
          </p:cNvPr>
          <p:cNvGrpSpPr/>
          <p:nvPr/>
        </p:nvGrpSpPr>
        <p:grpSpPr>
          <a:xfrm>
            <a:off x="5276107" y="1844895"/>
            <a:ext cx="3476008" cy="2453974"/>
            <a:chOff x="4189933" y="2835912"/>
            <a:chExt cx="4732432" cy="3089027"/>
          </a:xfrm>
        </p:grpSpPr>
        <p:grpSp>
          <p:nvGrpSpPr>
            <p:cNvPr id="8" name="Group 7">
              <a:extLst>
                <a:ext uri="{FF2B5EF4-FFF2-40B4-BE49-F238E27FC236}">
                  <a16:creationId xmlns:a16="http://schemas.microsoft.com/office/drawing/2014/main" id="{05D14A7A-25E1-46D1-8CC7-F70D137F63B8}"/>
                </a:ext>
              </a:extLst>
            </p:cNvPr>
            <p:cNvGrpSpPr/>
            <p:nvPr/>
          </p:nvGrpSpPr>
          <p:grpSpPr>
            <a:xfrm>
              <a:off x="4189933" y="2835912"/>
              <a:ext cx="4732432" cy="3089027"/>
              <a:chOff x="4189933" y="2797812"/>
              <a:chExt cx="4732432" cy="3089027"/>
            </a:xfrm>
          </p:grpSpPr>
          <p:grpSp>
            <p:nvGrpSpPr>
              <p:cNvPr id="10" name="Group 9">
                <a:extLst>
                  <a:ext uri="{FF2B5EF4-FFF2-40B4-BE49-F238E27FC236}">
                    <a16:creationId xmlns:a16="http://schemas.microsoft.com/office/drawing/2014/main" id="{842559BB-85D1-48B7-B717-3401512EC79F}"/>
                  </a:ext>
                </a:extLst>
              </p:cNvPr>
              <p:cNvGrpSpPr/>
              <p:nvPr/>
            </p:nvGrpSpPr>
            <p:grpSpPr>
              <a:xfrm>
                <a:off x="4189933" y="2797812"/>
                <a:ext cx="4732432" cy="3089027"/>
                <a:chOff x="2541056" y="1735083"/>
                <a:chExt cx="6200345" cy="3798603"/>
              </a:xfrm>
            </p:grpSpPr>
            <p:cxnSp>
              <p:nvCxnSpPr>
                <p:cNvPr id="13" name="Connector: Curved 4">
                  <a:extLst>
                    <a:ext uri="{FF2B5EF4-FFF2-40B4-BE49-F238E27FC236}">
                      <a16:creationId xmlns:a16="http://schemas.microsoft.com/office/drawing/2014/main" id="{E22427A4-443F-40FD-A9E9-20B3BDDB089D}"/>
                    </a:ext>
                  </a:extLst>
                </p:cNvPr>
                <p:cNvCxnSpPr/>
                <p:nvPr/>
              </p:nvCxnSpPr>
              <p:spPr>
                <a:xfrm rot="5400000">
                  <a:off x="4128677" y="3678178"/>
                  <a:ext cx="1586161" cy="733973"/>
                </a:xfrm>
                <a:prstGeom prst="curvedConnector3">
                  <a:avLst>
                    <a:gd name="adj1" fmla="val 68707"/>
                  </a:avLst>
                </a:prstGeom>
                <a:ln w="215900">
                  <a:solidFill>
                    <a:srgbClr val="18637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07F64F-613A-44DF-8B94-02A854E0581C}"/>
                    </a:ext>
                  </a:extLst>
                </p:cNvPr>
                <p:cNvCxnSpPr>
                  <a:cxnSpLocks/>
                  <a:stCxn id="16" idx="3"/>
                </p:cNvCxnSpPr>
                <p:nvPr/>
              </p:nvCxnSpPr>
              <p:spPr>
                <a:xfrm>
                  <a:off x="5561685" y="3252084"/>
                  <a:ext cx="0" cy="1721307"/>
                </a:xfrm>
                <a:prstGeom prst="line">
                  <a:avLst/>
                </a:prstGeom>
                <a:ln w="215900">
                  <a:solidFill>
                    <a:srgbClr val="3B8D61"/>
                  </a:solidFill>
                </a:ln>
              </p:spPr>
              <p:style>
                <a:lnRef idx="1">
                  <a:schemeClr val="accent1"/>
                </a:lnRef>
                <a:fillRef idx="0">
                  <a:schemeClr val="accent1"/>
                </a:fillRef>
                <a:effectRef idx="0">
                  <a:schemeClr val="accent1"/>
                </a:effectRef>
                <a:fontRef idx="minor">
                  <a:schemeClr val="tx1"/>
                </a:fontRef>
              </p:style>
            </p:cxnSp>
            <p:cxnSp>
              <p:nvCxnSpPr>
                <p:cNvPr id="15" name="Connector: Curved 8">
                  <a:extLst>
                    <a:ext uri="{FF2B5EF4-FFF2-40B4-BE49-F238E27FC236}">
                      <a16:creationId xmlns:a16="http://schemas.microsoft.com/office/drawing/2014/main" id="{2D40DFE3-BD64-47FC-8AAE-4BA7816A633C}"/>
                    </a:ext>
                  </a:extLst>
                </p:cNvPr>
                <p:cNvCxnSpPr/>
                <p:nvPr/>
              </p:nvCxnSpPr>
              <p:spPr>
                <a:xfrm rot="16200000" flipV="1">
                  <a:off x="5393507" y="3678178"/>
                  <a:ext cx="1586162" cy="733973"/>
                </a:xfrm>
                <a:prstGeom prst="curvedConnector3">
                  <a:avLst>
                    <a:gd name="adj1" fmla="val 32277"/>
                  </a:avLst>
                </a:prstGeom>
                <a:ln w="215900">
                  <a:solidFill>
                    <a:srgbClr val="165751"/>
                  </a:solidFill>
                </a:ln>
              </p:spPr>
              <p:style>
                <a:lnRef idx="1">
                  <a:schemeClr val="accent1"/>
                </a:lnRef>
                <a:fillRef idx="0">
                  <a:schemeClr val="accent1"/>
                </a:fillRef>
                <a:effectRef idx="0">
                  <a:schemeClr val="accent1"/>
                </a:effectRef>
                <a:fontRef idx="minor">
                  <a:schemeClr val="tx1"/>
                </a:fontRef>
              </p:style>
            </p:cxnSp>
            <p:sp>
              <p:nvSpPr>
                <p:cNvPr id="16" name="Flowchart: Magnetic Disk 15">
                  <a:extLst>
                    <a:ext uri="{FF2B5EF4-FFF2-40B4-BE49-F238E27FC236}">
                      <a16:creationId xmlns:a16="http://schemas.microsoft.com/office/drawing/2014/main" id="{7A98ED06-CC32-435C-9C91-FF8D71A975AA}"/>
                    </a:ext>
                  </a:extLst>
                </p:cNvPr>
                <p:cNvSpPr/>
                <p:nvPr/>
              </p:nvSpPr>
              <p:spPr>
                <a:xfrm>
                  <a:off x="4086454" y="2657997"/>
                  <a:ext cx="2950461" cy="594087"/>
                </a:xfrm>
                <a:prstGeom prst="flowChartMagneticDisk">
                  <a:avLst/>
                </a:prstGeom>
                <a:solidFill>
                  <a:srgbClr val="114454"/>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17" name="TextBox 16">
                  <a:extLst>
                    <a:ext uri="{FF2B5EF4-FFF2-40B4-BE49-F238E27FC236}">
                      <a16:creationId xmlns:a16="http://schemas.microsoft.com/office/drawing/2014/main" id="{0E69F8F0-CB13-41B3-A9BA-841C605BE2AC}"/>
                    </a:ext>
                  </a:extLst>
                </p:cNvPr>
                <p:cNvSpPr txBox="1"/>
                <p:nvPr/>
              </p:nvSpPr>
              <p:spPr>
                <a:xfrm>
                  <a:off x="3715137" y="1735083"/>
                  <a:ext cx="3692056" cy="428778"/>
                </a:xfrm>
                <a:prstGeom prst="rect">
                  <a:avLst/>
                </a:prstGeom>
                <a:noFill/>
              </p:spPr>
              <p:txBody>
                <a:bodyPr wrap="square" rtlCol="0">
                  <a:spAutoFit/>
                </a:bodyPr>
                <a:lstStyle/>
                <a:p>
                  <a:pPr algn="ctr"/>
                  <a:r>
                    <a:rPr lang="en-US" sz="1200" b="1" dirty="0">
                      <a:ln>
                        <a:solidFill>
                          <a:schemeClr val="bg1"/>
                        </a:solidFill>
                      </a:ln>
                      <a:solidFill>
                        <a:schemeClr val="accent3"/>
                      </a:solidFill>
                      <a:cs typeface="Arial" panose="020B0604020202020204" pitchFamily="34" charset="0"/>
                    </a:rPr>
                    <a:t>Sustainable Water Systems</a:t>
                  </a:r>
                </a:p>
              </p:txBody>
            </p:sp>
            <p:sp>
              <p:nvSpPr>
                <p:cNvPr id="18" name="TextBox 17">
                  <a:extLst>
                    <a:ext uri="{FF2B5EF4-FFF2-40B4-BE49-F238E27FC236}">
                      <a16:creationId xmlns:a16="http://schemas.microsoft.com/office/drawing/2014/main" id="{AB6B86D0-ACE9-46E6-A108-2951F3AC4D05}"/>
                    </a:ext>
                  </a:extLst>
                </p:cNvPr>
                <p:cNvSpPr txBox="1"/>
                <p:nvPr/>
              </p:nvSpPr>
              <p:spPr>
                <a:xfrm>
                  <a:off x="6332111" y="4784867"/>
                  <a:ext cx="2409290" cy="444421"/>
                </a:xfrm>
                <a:prstGeom prst="rect">
                  <a:avLst/>
                </a:prstGeom>
                <a:noFill/>
              </p:spPr>
              <p:txBody>
                <a:bodyPr wrap="square" rtlCol="0">
                  <a:spAutoFit/>
                </a:bodyPr>
                <a:lstStyle/>
                <a:p>
                  <a:pPr algn="ctr"/>
                  <a:r>
                    <a:rPr lang="en-US" sz="1200" b="1" dirty="0">
                      <a:ln>
                        <a:solidFill>
                          <a:schemeClr val="bg1"/>
                        </a:solidFill>
                      </a:ln>
                      <a:solidFill>
                        <a:schemeClr val="accent3"/>
                      </a:solidFill>
                      <a:cs typeface="Arial" panose="020B0604020202020204" pitchFamily="34" charset="0"/>
                    </a:rPr>
                    <a:t>Financial (F)</a:t>
                  </a:r>
                </a:p>
              </p:txBody>
            </p:sp>
            <p:sp>
              <p:nvSpPr>
                <p:cNvPr id="19" name="TextBox 18">
                  <a:extLst>
                    <a:ext uri="{FF2B5EF4-FFF2-40B4-BE49-F238E27FC236}">
                      <a16:creationId xmlns:a16="http://schemas.microsoft.com/office/drawing/2014/main" id="{09A60F5C-DC2F-4A9D-9112-ED63C2149106}"/>
                    </a:ext>
                  </a:extLst>
                </p:cNvPr>
                <p:cNvSpPr txBox="1"/>
                <p:nvPr/>
              </p:nvSpPr>
              <p:spPr>
                <a:xfrm>
                  <a:off x="4108457" y="5089265"/>
                  <a:ext cx="3271478" cy="444421"/>
                </a:xfrm>
                <a:prstGeom prst="rect">
                  <a:avLst/>
                </a:prstGeom>
                <a:noFill/>
              </p:spPr>
              <p:txBody>
                <a:bodyPr wrap="square" rtlCol="0">
                  <a:spAutoFit/>
                </a:bodyPr>
                <a:lstStyle/>
                <a:p>
                  <a:pPr algn="ctr"/>
                  <a:r>
                    <a:rPr lang="en-US" sz="1200" b="1" dirty="0">
                      <a:ln>
                        <a:solidFill>
                          <a:schemeClr val="bg1"/>
                        </a:solidFill>
                      </a:ln>
                      <a:solidFill>
                        <a:schemeClr val="accent3"/>
                      </a:solidFill>
                      <a:cs typeface="Arial" panose="020B0604020202020204" pitchFamily="34" charset="0"/>
                    </a:rPr>
                    <a:t>Managerial (M)</a:t>
                  </a:r>
                </a:p>
              </p:txBody>
            </p:sp>
            <p:sp>
              <p:nvSpPr>
                <p:cNvPr id="20" name="TextBox 19">
                  <a:extLst>
                    <a:ext uri="{FF2B5EF4-FFF2-40B4-BE49-F238E27FC236}">
                      <a16:creationId xmlns:a16="http://schemas.microsoft.com/office/drawing/2014/main" id="{E23B90A7-2CE5-4C76-81D2-1AA2266C94DA}"/>
                    </a:ext>
                  </a:extLst>
                </p:cNvPr>
                <p:cNvSpPr txBox="1"/>
                <p:nvPr/>
              </p:nvSpPr>
              <p:spPr>
                <a:xfrm>
                  <a:off x="2541056" y="4784867"/>
                  <a:ext cx="2411971" cy="444421"/>
                </a:xfrm>
                <a:prstGeom prst="rect">
                  <a:avLst/>
                </a:prstGeom>
                <a:noFill/>
              </p:spPr>
              <p:txBody>
                <a:bodyPr wrap="square" rtlCol="0">
                  <a:spAutoFit/>
                </a:bodyPr>
                <a:lstStyle/>
                <a:p>
                  <a:pPr algn="ctr"/>
                  <a:r>
                    <a:rPr lang="en-US" sz="1200" b="1" dirty="0">
                      <a:ln>
                        <a:solidFill>
                          <a:schemeClr val="bg1"/>
                        </a:solidFill>
                      </a:ln>
                      <a:solidFill>
                        <a:schemeClr val="accent3"/>
                      </a:solidFill>
                      <a:cs typeface="Arial" panose="020B0604020202020204" pitchFamily="34" charset="0"/>
                    </a:rPr>
                    <a:t>Technical (T)</a:t>
                  </a:r>
                </a:p>
              </p:txBody>
            </p:sp>
          </p:grpSp>
          <p:sp>
            <p:nvSpPr>
              <p:cNvPr id="11" name="Trapezoid 10">
                <a:extLst>
                  <a:ext uri="{FF2B5EF4-FFF2-40B4-BE49-F238E27FC236}">
                    <a16:creationId xmlns:a16="http://schemas.microsoft.com/office/drawing/2014/main" id="{8D4500DC-4523-436B-B3A0-CE221AB57C89}"/>
                  </a:ext>
                </a:extLst>
              </p:cNvPr>
              <p:cNvSpPr/>
              <p:nvPr/>
            </p:nvSpPr>
            <p:spPr>
              <a:xfrm rot="10800000">
                <a:off x="6292454" y="3183817"/>
                <a:ext cx="405174" cy="464061"/>
              </a:xfrm>
              <a:prstGeom prst="trapezoid">
                <a:avLst/>
              </a:prstGeom>
              <a:solidFill>
                <a:schemeClr val="bg1"/>
              </a:solidFill>
              <a:ln>
                <a:solidFill>
                  <a:srgbClr val="1863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rapezoid 24">
                <a:extLst>
                  <a:ext uri="{FF2B5EF4-FFF2-40B4-BE49-F238E27FC236}">
                    <a16:creationId xmlns:a16="http://schemas.microsoft.com/office/drawing/2014/main" id="{3FCAAAC7-F275-42C4-B7A2-17661C8AF7A4}"/>
                  </a:ext>
                </a:extLst>
              </p:cNvPr>
              <p:cNvSpPr/>
              <p:nvPr/>
            </p:nvSpPr>
            <p:spPr>
              <a:xfrm rot="10800000">
                <a:off x="6356131" y="3346889"/>
                <a:ext cx="278609" cy="276737"/>
              </a:xfrm>
              <a:custGeom>
                <a:avLst/>
                <a:gdLst>
                  <a:gd name="connsiteX0" fmla="*/ 0 w 333374"/>
                  <a:gd name="connsiteY0" fmla="*/ 315272 h 315272"/>
                  <a:gd name="connsiteX1" fmla="*/ 66913 w 333374"/>
                  <a:gd name="connsiteY1" fmla="*/ 0 h 315272"/>
                  <a:gd name="connsiteX2" fmla="*/ 266461 w 333374"/>
                  <a:gd name="connsiteY2" fmla="*/ 0 h 315272"/>
                  <a:gd name="connsiteX3" fmla="*/ 333374 w 333374"/>
                  <a:gd name="connsiteY3" fmla="*/ 315272 h 315272"/>
                  <a:gd name="connsiteX4" fmla="*/ 0 w 333374"/>
                  <a:gd name="connsiteY4" fmla="*/ 315272 h 315272"/>
                  <a:gd name="connsiteX0" fmla="*/ 0 w 333374"/>
                  <a:gd name="connsiteY0" fmla="*/ 315272 h 315272"/>
                  <a:gd name="connsiteX1" fmla="*/ 66913 w 333374"/>
                  <a:gd name="connsiteY1" fmla="*/ 0 h 315272"/>
                  <a:gd name="connsiteX2" fmla="*/ 266461 w 333374"/>
                  <a:gd name="connsiteY2" fmla="*/ 0 h 315272"/>
                  <a:gd name="connsiteX3" fmla="*/ 333374 w 333374"/>
                  <a:gd name="connsiteY3" fmla="*/ 315272 h 315272"/>
                  <a:gd name="connsiteX4" fmla="*/ 216693 w 333374"/>
                  <a:gd name="connsiteY4" fmla="*/ 296222 h 315272"/>
                  <a:gd name="connsiteX5" fmla="*/ 0 w 333374"/>
                  <a:gd name="connsiteY5" fmla="*/ 315272 h 315272"/>
                  <a:gd name="connsiteX0" fmla="*/ 0 w 333374"/>
                  <a:gd name="connsiteY0" fmla="*/ 315272 h 315272"/>
                  <a:gd name="connsiteX1" fmla="*/ 66913 w 333374"/>
                  <a:gd name="connsiteY1" fmla="*/ 0 h 315272"/>
                  <a:gd name="connsiteX2" fmla="*/ 266461 w 333374"/>
                  <a:gd name="connsiteY2" fmla="*/ 0 h 315272"/>
                  <a:gd name="connsiteX3" fmla="*/ 333374 w 333374"/>
                  <a:gd name="connsiteY3" fmla="*/ 315272 h 315272"/>
                  <a:gd name="connsiteX4" fmla="*/ 216693 w 333374"/>
                  <a:gd name="connsiteY4" fmla="*/ 296222 h 315272"/>
                  <a:gd name="connsiteX5" fmla="*/ 102393 w 333374"/>
                  <a:gd name="connsiteY5" fmla="*/ 293840 h 315272"/>
                  <a:gd name="connsiteX6" fmla="*/ 0 w 333374"/>
                  <a:gd name="connsiteY6" fmla="*/ 315272 h 315272"/>
                  <a:gd name="connsiteX0" fmla="*/ 0 w 333374"/>
                  <a:gd name="connsiteY0" fmla="*/ 315272 h 317653"/>
                  <a:gd name="connsiteX1" fmla="*/ 66913 w 333374"/>
                  <a:gd name="connsiteY1" fmla="*/ 0 h 317653"/>
                  <a:gd name="connsiteX2" fmla="*/ 266461 w 333374"/>
                  <a:gd name="connsiteY2" fmla="*/ 0 h 317653"/>
                  <a:gd name="connsiteX3" fmla="*/ 333374 w 333374"/>
                  <a:gd name="connsiteY3" fmla="*/ 315272 h 317653"/>
                  <a:gd name="connsiteX4" fmla="*/ 216693 w 333374"/>
                  <a:gd name="connsiteY4" fmla="*/ 296222 h 317653"/>
                  <a:gd name="connsiteX5" fmla="*/ 100011 w 333374"/>
                  <a:gd name="connsiteY5" fmla="*/ 317653 h 317653"/>
                  <a:gd name="connsiteX6" fmla="*/ 0 w 333374"/>
                  <a:gd name="connsiteY6" fmla="*/ 315272 h 317653"/>
                  <a:gd name="connsiteX0" fmla="*/ 0 w 333374"/>
                  <a:gd name="connsiteY0" fmla="*/ 315272 h 317653"/>
                  <a:gd name="connsiteX1" fmla="*/ 66913 w 333374"/>
                  <a:gd name="connsiteY1" fmla="*/ 0 h 317653"/>
                  <a:gd name="connsiteX2" fmla="*/ 266461 w 333374"/>
                  <a:gd name="connsiteY2" fmla="*/ 0 h 317653"/>
                  <a:gd name="connsiteX3" fmla="*/ 333374 w 333374"/>
                  <a:gd name="connsiteY3" fmla="*/ 315272 h 317653"/>
                  <a:gd name="connsiteX4" fmla="*/ 216693 w 333374"/>
                  <a:gd name="connsiteY4" fmla="*/ 296222 h 317653"/>
                  <a:gd name="connsiteX5" fmla="*/ 157161 w 333374"/>
                  <a:gd name="connsiteY5" fmla="*/ 291458 h 317653"/>
                  <a:gd name="connsiteX6" fmla="*/ 100011 w 333374"/>
                  <a:gd name="connsiteY6" fmla="*/ 317653 h 317653"/>
                  <a:gd name="connsiteX7" fmla="*/ 0 w 333374"/>
                  <a:gd name="connsiteY7" fmla="*/ 315272 h 317653"/>
                  <a:gd name="connsiteX0" fmla="*/ 0 w 333374"/>
                  <a:gd name="connsiteY0" fmla="*/ 315272 h 317653"/>
                  <a:gd name="connsiteX1" fmla="*/ 66913 w 333374"/>
                  <a:gd name="connsiteY1" fmla="*/ 0 h 317653"/>
                  <a:gd name="connsiteX2" fmla="*/ 266461 w 333374"/>
                  <a:gd name="connsiteY2" fmla="*/ 0 h 317653"/>
                  <a:gd name="connsiteX3" fmla="*/ 333374 w 333374"/>
                  <a:gd name="connsiteY3" fmla="*/ 315272 h 317653"/>
                  <a:gd name="connsiteX4" fmla="*/ 252412 w 333374"/>
                  <a:gd name="connsiteY4" fmla="*/ 298603 h 317653"/>
                  <a:gd name="connsiteX5" fmla="*/ 157161 w 333374"/>
                  <a:gd name="connsiteY5" fmla="*/ 291458 h 317653"/>
                  <a:gd name="connsiteX6" fmla="*/ 100011 w 333374"/>
                  <a:gd name="connsiteY6" fmla="*/ 317653 h 317653"/>
                  <a:gd name="connsiteX7" fmla="*/ 0 w 333374"/>
                  <a:gd name="connsiteY7" fmla="*/ 315272 h 317653"/>
                  <a:gd name="connsiteX0" fmla="*/ 0 w 333374"/>
                  <a:gd name="connsiteY0" fmla="*/ 315272 h 317653"/>
                  <a:gd name="connsiteX1" fmla="*/ 66913 w 333374"/>
                  <a:gd name="connsiteY1" fmla="*/ 0 h 317653"/>
                  <a:gd name="connsiteX2" fmla="*/ 266461 w 333374"/>
                  <a:gd name="connsiteY2" fmla="*/ 0 h 317653"/>
                  <a:gd name="connsiteX3" fmla="*/ 333374 w 333374"/>
                  <a:gd name="connsiteY3" fmla="*/ 315272 h 317653"/>
                  <a:gd name="connsiteX4" fmla="*/ 252412 w 333374"/>
                  <a:gd name="connsiteY4" fmla="*/ 298603 h 317653"/>
                  <a:gd name="connsiteX5" fmla="*/ 161923 w 333374"/>
                  <a:gd name="connsiteY5" fmla="*/ 308126 h 317653"/>
                  <a:gd name="connsiteX6" fmla="*/ 100011 w 333374"/>
                  <a:gd name="connsiteY6" fmla="*/ 317653 h 317653"/>
                  <a:gd name="connsiteX7" fmla="*/ 0 w 333374"/>
                  <a:gd name="connsiteY7" fmla="*/ 315272 h 317653"/>
                  <a:gd name="connsiteX0" fmla="*/ 0 w 333374"/>
                  <a:gd name="connsiteY0" fmla="*/ 315272 h 315272"/>
                  <a:gd name="connsiteX1" fmla="*/ 66913 w 333374"/>
                  <a:gd name="connsiteY1" fmla="*/ 0 h 315272"/>
                  <a:gd name="connsiteX2" fmla="*/ 266461 w 333374"/>
                  <a:gd name="connsiteY2" fmla="*/ 0 h 315272"/>
                  <a:gd name="connsiteX3" fmla="*/ 333374 w 333374"/>
                  <a:gd name="connsiteY3" fmla="*/ 315272 h 315272"/>
                  <a:gd name="connsiteX4" fmla="*/ 252412 w 333374"/>
                  <a:gd name="connsiteY4" fmla="*/ 298603 h 315272"/>
                  <a:gd name="connsiteX5" fmla="*/ 161923 w 333374"/>
                  <a:gd name="connsiteY5" fmla="*/ 308126 h 315272"/>
                  <a:gd name="connsiteX6" fmla="*/ 76199 w 333374"/>
                  <a:gd name="connsiteY6" fmla="*/ 303366 h 315272"/>
                  <a:gd name="connsiteX7" fmla="*/ 0 w 333374"/>
                  <a:gd name="connsiteY7" fmla="*/ 315272 h 3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4" h="315272">
                    <a:moveTo>
                      <a:pt x="0" y="315272"/>
                    </a:moveTo>
                    <a:lnTo>
                      <a:pt x="66913" y="0"/>
                    </a:lnTo>
                    <a:lnTo>
                      <a:pt x="266461" y="0"/>
                    </a:lnTo>
                    <a:lnTo>
                      <a:pt x="333374" y="315272"/>
                    </a:lnTo>
                    <a:cubicBezTo>
                      <a:pt x="295274" y="315272"/>
                      <a:pt x="290512" y="298603"/>
                      <a:pt x="252412" y="298603"/>
                    </a:cubicBezTo>
                    <a:cubicBezTo>
                      <a:pt x="223837" y="297412"/>
                      <a:pt x="181370" y="304554"/>
                      <a:pt x="161923" y="308126"/>
                    </a:cubicBezTo>
                    <a:cubicBezTo>
                      <a:pt x="142476" y="311698"/>
                      <a:pt x="103186" y="302175"/>
                      <a:pt x="76199" y="303366"/>
                    </a:cubicBezTo>
                    <a:lnTo>
                      <a:pt x="0" y="315272"/>
                    </a:lnTo>
                    <a:close/>
                  </a:path>
                </a:pathLst>
              </a:cu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9" name="Oval 8">
              <a:extLst>
                <a:ext uri="{FF2B5EF4-FFF2-40B4-BE49-F238E27FC236}">
                  <a16:creationId xmlns:a16="http://schemas.microsoft.com/office/drawing/2014/main" id="{5695225D-3D65-45BB-A165-6991D2336C11}"/>
                </a:ext>
              </a:extLst>
            </p:cNvPr>
            <p:cNvSpPr/>
            <p:nvPr/>
          </p:nvSpPr>
          <p:spPr>
            <a:xfrm>
              <a:off x="6292454" y="3196870"/>
              <a:ext cx="405174" cy="57150"/>
            </a:xfrm>
            <a:prstGeom prst="ellipse">
              <a:avLst/>
            </a:prstGeom>
            <a:solidFill>
              <a:schemeClr val="bg1"/>
            </a:solidFill>
            <a:ln>
              <a:solidFill>
                <a:srgbClr val="1863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7" name="Slide Number Placeholder 6">
            <a:extLst>
              <a:ext uri="{FF2B5EF4-FFF2-40B4-BE49-F238E27FC236}">
                <a16:creationId xmlns:a16="http://schemas.microsoft.com/office/drawing/2014/main" id="{E071F6AE-B804-4435-8DA8-0C40B68D6805}"/>
              </a:ext>
            </a:extLst>
          </p:cNvPr>
          <p:cNvSpPr>
            <a:spLocks noGrp="1"/>
          </p:cNvSpPr>
          <p:nvPr>
            <p:ph type="sldNum" sz="quarter" idx="10"/>
          </p:nvPr>
        </p:nvSpPr>
        <p:spPr/>
        <p:txBody>
          <a:bodyPr/>
          <a:lstStyle/>
          <a:p>
            <a:fld id="{6BD89BB1-B564-4AC0-B20C-E0360F9EEF2A}" type="slidenum">
              <a:rPr lang="en-US" smtClean="0"/>
              <a:pPr/>
              <a:t>6</a:t>
            </a:fld>
            <a:endParaRPr lang="en-US" dirty="0"/>
          </a:p>
        </p:txBody>
      </p:sp>
    </p:spTree>
    <p:extLst>
      <p:ext uri="{BB962C8B-B14F-4D97-AF65-F5344CB8AC3E}">
        <p14:creationId xmlns:p14="http://schemas.microsoft.com/office/powerpoint/2010/main" val="3649932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56A614-6177-493E-90B5-F394D9ADDCBF}"/>
              </a:ext>
            </a:extLst>
          </p:cNvPr>
          <p:cNvSpPr>
            <a:spLocks noGrp="1"/>
          </p:cNvSpPr>
          <p:nvPr>
            <p:ph type="title" idx="4294967295"/>
          </p:nvPr>
        </p:nvSpPr>
        <p:spPr/>
        <p:txBody>
          <a:bodyPr/>
          <a:lstStyle/>
          <a:p>
            <a:r>
              <a:rPr lang="en-US" dirty="0"/>
              <a:t>Increasing Transfer of Responsibility</a:t>
            </a:r>
          </a:p>
        </p:txBody>
      </p:sp>
      <p:pic>
        <p:nvPicPr>
          <p:cNvPr id="3" name="Picture 2" descr="Graphic detailing the four types of water system partnerships.&#10;Informal cooperation is when a water system works with other water systems without contractual obligation.&#10;Contractual assistance requires a contract, but the contract is under the water system's control.&#10;Joint Power Agency is the creation of a new entity by several water systems that continue to exist as independent entities.&#10;Ownership Transfer is the takeover of one entity by an existing or newly created entity.">
            <a:extLst>
              <a:ext uri="{FF2B5EF4-FFF2-40B4-BE49-F238E27FC236}">
                <a16:creationId xmlns:a16="http://schemas.microsoft.com/office/drawing/2014/main" id="{0EC57D4E-3A7C-4484-ADD2-7FDCA3A2308F}"/>
              </a:ext>
            </a:extLst>
          </p:cNvPr>
          <p:cNvPicPr>
            <a:picLocks noChangeAspect="1"/>
          </p:cNvPicPr>
          <p:nvPr/>
        </p:nvPicPr>
        <p:blipFill rotWithShape="1">
          <a:blip r:embed="rId3">
            <a:extLst>
              <a:ext uri="{28A0092B-C50C-407E-A947-70E740481C1C}">
                <a14:useLocalDpi xmlns:a14="http://schemas.microsoft.com/office/drawing/2010/main" val="0"/>
              </a:ext>
            </a:extLst>
          </a:blip>
          <a:srcRect t="7597" b="12453"/>
          <a:stretch/>
        </p:blipFill>
        <p:spPr>
          <a:xfrm>
            <a:off x="950026" y="60960"/>
            <a:ext cx="6930321" cy="4300974"/>
          </a:xfrm>
          <a:prstGeom prst="rect">
            <a:avLst/>
          </a:prstGeom>
          <a:ln w="3175">
            <a:noFill/>
          </a:ln>
        </p:spPr>
      </p:pic>
      <p:sp>
        <p:nvSpPr>
          <p:cNvPr id="2" name="Slide Number Placeholder 1">
            <a:extLst>
              <a:ext uri="{FF2B5EF4-FFF2-40B4-BE49-F238E27FC236}">
                <a16:creationId xmlns:a16="http://schemas.microsoft.com/office/drawing/2014/main" id="{AD798857-0819-4BFA-940D-53406A9B89EB}"/>
              </a:ext>
            </a:extLst>
          </p:cNvPr>
          <p:cNvSpPr>
            <a:spLocks noGrp="1"/>
          </p:cNvSpPr>
          <p:nvPr>
            <p:ph type="sldNum" sz="quarter" idx="10"/>
          </p:nvPr>
        </p:nvSpPr>
        <p:spPr/>
        <p:txBody>
          <a:bodyPr/>
          <a:lstStyle/>
          <a:p>
            <a:fld id="{6BD89BB1-B564-4AC0-B20C-E0360F9EEF2A}" type="slidenum">
              <a:rPr lang="en-US" smtClean="0">
                <a:solidFill>
                  <a:schemeClr val="bg1">
                    <a:lumMod val="85000"/>
                  </a:schemeClr>
                </a:solidFill>
              </a:rPr>
              <a:pPr/>
              <a:t>7</a:t>
            </a:fld>
            <a:endParaRPr lang="en-US" dirty="0">
              <a:solidFill>
                <a:schemeClr val="bg1">
                  <a:lumMod val="85000"/>
                </a:schemeClr>
              </a:solidFill>
            </a:endParaRPr>
          </a:p>
        </p:txBody>
      </p:sp>
    </p:spTree>
    <p:extLst>
      <p:ext uri="{BB962C8B-B14F-4D97-AF65-F5344CB8AC3E}">
        <p14:creationId xmlns:p14="http://schemas.microsoft.com/office/powerpoint/2010/main" val="957197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106F-1ABA-4EB4-A721-BFCA8716B61C}"/>
              </a:ext>
            </a:extLst>
          </p:cNvPr>
          <p:cNvSpPr>
            <a:spLocks noGrp="1"/>
          </p:cNvSpPr>
          <p:nvPr>
            <p:ph type="title"/>
          </p:nvPr>
        </p:nvSpPr>
        <p:spPr/>
        <p:txBody>
          <a:bodyPr/>
          <a:lstStyle/>
          <a:p>
            <a:r>
              <a:rPr lang="en-US" b="1" dirty="0"/>
              <a:t>Informal Cooperation</a:t>
            </a:r>
          </a:p>
        </p:txBody>
      </p:sp>
      <p:sp>
        <p:nvSpPr>
          <p:cNvPr id="3" name="Content Placeholder 2">
            <a:extLst>
              <a:ext uri="{FF2B5EF4-FFF2-40B4-BE49-F238E27FC236}">
                <a16:creationId xmlns:a16="http://schemas.microsoft.com/office/drawing/2014/main" id="{8378147E-FA0A-47DB-8CE3-35E5804DF43E}"/>
              </a:ext>
            </a:extLst>
          </p:cNvPr>
          <p:cNvSpPr>
            <a:spLocks noGrp="1"/>
          </p:cNvSpPr>
          <p:nvPr>
            <p:ph sz="quarter" idx="11"/>
          </p:nvPr>
        </p:nvSpPr>
        <p:spPr/>
        <p:txBody>
          <a:bodyPr>
            <a:normAutofit/>
          </a:bodyPr>
          <a:lstStyle/>
          <a:p>
            <a:r>
              <a:rPr lang="en-US" dirty="0"/>
              <a:t>Coordinated activity without contractual obligations</a:t>
            </a:r>
          </a:p>
          <a:p>
            <a:pPr lvl="1"/>
            <a:r>
              <a:rPr lang="en-US" dirty="0"/>
              <a:t>Purchase chemicals in bulks</a:t>
            </a:r>
          </a:p>
          <a:p>
            <a:pPr lvl="1"/>
            <a:r>
              <a:rPr lang="en-US" dirty="0"/>
              <a:t>Share equipment</a:t>
            </a:r>
          </a:p>
          <a:p>
            <a:pPr lvl="1"/>
            <a:r>
              <a:rPr lang="en-US" dirty="0"/>
              <a:t>Create informal mutual aid agreements without contractual obligations</a:t>
            </a:r>
          </a:p>
          <a:p>
            <a:pPr lvl="1"/>
            <a:r>
              <a:rPr lang="en-US" dirty="0"/>
              <a:t>Share contacts when there are questions</a:t>
            </a:r>
          </a:p>
        </p:txBody>
      </p:sp>
      <p:sp>
        <p:nvSpPr>
          <p:cNvPr id="19" name="Content Placeholder 18">
            <a:extLst>
              <a:ext uri="{FF2B5EF4-FFF2-40B4-BE49-F238E27FC236}">
                <a16:creationId xmlns:a16="http://schemas.microsoft.com/office/drawing/2014/main" id="{AA7E1A19-82ED-4FB3-B262-0B685431C8F2}"/>
              </a:ext>
            </a:extLst>
          </p:cNvPr>
          <p:cNvSpPr>
            <a:spLocks noGrp="1"/>
          </p:cNvSpPr>
          <p:nvPr>
            <p:ph sz="quarter" idx="12"/>
          </p:nvPr>
        </p:nvSpPr>
        <p:spPr>
          <a:xfrm>
            <a:off x="5030281" y="435020"/>
            <a:ext cx="3840480" cy="384048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1600" b="1" dirty="0"/>
              <a:t>Example</a:t>
            </a:r>
          </a:p>
          <a:p>
            <a:r>
              <a:rPr lang="en-US" sz="1600" dirty="0"/>
              <a:t>Thirty-five municipal water systems in Massachusetts purchase laboratory supplies and chemicals together. The water systems take turns fulfilling key roles in the buying process so that each can maintain institutional knowledge and autonomy.</a:t>
            </a:r>
          </a:p>
        </p:txBody>
      </p:sp>
      <p:sp>
        <p:nvSpPr>
          <p:cNvPr id="4" name="Slide Number Placeholder 3">
            <a:extLst>
              <a:ext uri="{FF2B5EF4-FFF2-40B4-BE49-F238E27FC236}">
                <a16:creationId xmlns:a16="http://schemas.microsoft.com/office/drawing/2014/main" id="{8903FE0C-B8B8-4D71-A65B-A81596C17AAA}"/>
              </a:ext>
            </a:extLst>
          </p:cNvPr>
          <p:cNvSpPr>
            <a:spLocks noGrp="1"/>
          </p:cNvSpPr>
          <p:nvPr>
            <p:ph type="sldNum" sz="quarter" idx="13"/>
          </p:nvPr>
        </p:nvSpPr>
        <p:spPr/>
        <p:txBody>
          <a:bodyPr/>
          <a:lstStyle/>
          <a:p>
            <a:fld id="{6BD89BB1-B564-4AC0-B20C-E0360F9EEF2A}" type="slidenum">
              <a:rPr lang="en-US" smtClean="0"/>
              <a:pPr/>
              <a:t>8</a:t>
            </a:fld>
            <a:endParaRPr lang="en-US" dirty="0"/>
          </a:p>
        </p:txBody>
      </p:sp>
    </p:spTree>
    <p:extLst>
      <p:ext uri="{BB962C8B-B14F-4D97-AF65-F5344CB8AC3E}">
        <p14:creationId xmlns:p14="http://schemas.microsoft.com/office/powerpoint/2010/main" val="381897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
                                          </p:stCondLst>
                                        </p:cTn>
                                        <p:tgtEl>
                                          <p:spTgt spid="1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8BBC1-B48F-4AB5-AD38-171635F2ED5A}"/>
              </a:ext>
            </a:extLst>
          </p:cNvPr>
          <p:cNvSpPr>
            <a:spLocks noGrp="1"/>
          </p:cNvSpPr>
          <p:nvPr>
            <p:ph type="title"/>
          </p:nvPr>
        </p:nvSpPr>
        <p:spPr/>
        <p:txBody>
          <a:bodyPr/>
          <a:lstStyle/>
          <a:p>
            <a:r>
              <a:rPr lang="en-US" b="1" dirty="0"/>
              <a:t>Contractual Assistance</a:t>
            </a:r>
          </a:p>
        </p:txBody>
      </p:sp>
      <p:sp>
        <p:nvSpPr>
          <p:cNvPr id="3" name="Content Placeholder 2">
            <a:extLst>
              <a:ext uri="{FF2B5EF4-FFF2-40B4-BE49-F238E27FC236}">
                <a16:creationId xmlns:a16="http://schemas.microsoft.com/office/drawing/2014/main" id="{4E82DEC9-FD70-4C21-AE42-78FF8D50E077}"/>
              </a:ext>
            </a:extLst>
          </p:cNvPr>
          <p:cNvSpPr>
            <a:spLocks noGrp="1"/>
          </p:cNvSpPr>
          <p:nvPr>
            <p:ph sz="quarter" idx="11"/>
          </p:nvPr>
        </p:nvSpPr>
        <p:spPr/>
        <p:txBody>
          <a:bodyPr/>
          <a:lstStyle/>
          <a:p>
            <a:r>
              <a:rPr lang="en-US" dirty="0"/>
              <a:t>Contract with another water system or service provider</a:t>
            </a:r>
          </a:p>
          <a:p>
            <a:pPr lvl="1"/>
            <a:r>
              <a:rPr lang="en-US" dirty="0"/>
              <a:t>Purchasing water from another water system</a:t>
            </a:r>
          </a:p>
          <a:p>
            <a:pPr lvl="1"/>
            <a:r>
              <a:rPr lang="en-US" dirty="0"/>
              <a:t>Contracting out O&amp;M to another water system</a:t>
            </a:r>
          </a:p>
          <a:p>
            <a:pPr lvl="1"/>
            <a:r>
              <a:rPr lang="en-US" dirty="0"/>
              <a:t>Formal Mutual Aid Agreements such as Water/Wastewater Agency Response Networks</a:t>
            </a:r>
          </a:p>
          <a:p>
            <a:endParaRPr lang="en-US" dirty="0"/>
          </a:p>
        </p:txBody>
      </p:sp>
      <p:sp>
        <p:nvSpPr>
          <p:cNvPr id="17" name="Content Placeholder 18">
            <a:extLst>
              <a:ext uri="{FF2B5EF4-FFF2-40B4-BE49-F238E27FC236}">
                <a16:creationId xmlns:a16="http://schemas.microsoft.com/office/drawing/2014/main" id="{E892F1F1-2474-4C31-A739-309ED100A8DC}"/>
              </a:ext>
            </a:extLst>
          </p:cNvPr>
          <p:cNvSpPr>
            <a:spLocks noGrp="1"/>
          </p:cNvSpPr>
          <p:nvPr>
            <p:ph sz="quarter" idx="12"/>
          </p:nvPr>
        </p:nvSpPr>
        <p:spPr>
          <a:xfrm>
            <a:off x="5036859" y="433412"/>
            <a:ext cx="3840480" cy="384048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600" b="1" dirty="0"/>
              <a:t>Example</a:t>
            </a:r>
          </a:p>
          <a:p>
            <a:r>
              <a:rPr lang="en-US" sz="1600" dirty="0"/>
              <a:t>A village in Illinois did not have a sufficient water supply to provide adequate fire protection for the town. Water supply concerns as well as infrastructure needs led the village to contract all public works services, including water, out to St. Louis-based Environmental Management Corporation (EMC).</a:t>
            </a:r>
          </a:p>
        </p:txBody>
      </p:sp>
      <p:sp>
        <p:nvSpPr>
          <p:cNvPr id="4" name="Slide Number Placeholder 3">
            <a:extLst>
              <a:ext uri="{FF2B5EF4-FFF2-40B4-BE49-F238E27FC236}">
                <a16:creationId xmlns:a16="http://schemas.microsoft.com/office/drawing/2014/main" id="{00BBBC1D-80CC-4976-BF79-BA01D2071A10}"/>
              </a:ext>
            </a:extLst>
          </p:cNvPr>
          <p:cNvSpPr>
            <a:spLocks noGrp="1"/>
          </p:cNvSpPr>
          <p:nvPr>
            <p:ph type="sldNum" sz="quarter" idx="13"/>
          </p:nvPr>
        </p:nvSpPr>
        <p:spPr/>
        <p:txBody>
          <a:bodyPr/>
          <a:lstStyle/>
          <a:p>
            <a:fld id="{6BD89BB1-B564-4AC0-B20C-E0360F9EEF2A}" type="slidenum">
              <a:rPr lang="en-US" smtClean="0"/>
              <a:pPr/>
              <a:t>9</a:t>
            </a:fld>
            <a:endParaRPr lang="en-US" dirty="0"/>
          </a:p>
        </p:txBody>
      </p:sp>
    </p:spTree>
    <p:extLst>
      <p:ext uri="{BB962C8B-B14F-4D97-AF65-F5344CB8AC3E}">
        <p14:creationId xmlns:p14="http://schemas.microsoft.com/office/powerpoint/2010/main" val="264341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8&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8&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8&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8&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8&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8&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WSP PTT">
  <a:themeElements>
    <a:clrScheme name="WSP PTT">
      <a:dk1>
        <a:sysClr val="windowText" lastClr="000000"/>
      </a:dk1>
      <a:lt1>
        <a:sysClr val="window" lastClr="FFFFFF"/>
      </a:lt1>
      <a:dk2>
        <a:srgbClr val="464646"/>
      </a:dk2>
      <a:lt2>
        <a:srgbClr val="DEF5FA"/>
      </a:lt2>
      <a:accent1>
        <a:srgbClr val="DDC61D"/>
      </a:accent1>
      <a:accent2>
        <a:srgbClr val="366388"/>
      </a:accent2>
      <a:accent3>
        <a:srgbClr val="0E3D5A"/>
      </a:accent3>
      <a:accent4>
        <a:srgbClr val="FDAF17"/>
      </a:accent4>
      <a:accent5>
        <a:srgbClr val="589888"/>
      </a:accent5>
      <a:accent6>
        <a:srgbClr val="7D3C4A"/>
      </a:accent6>
      <a:hlink>
        <a:srgbClr val="FFB601"/>
      </a:hlink>
      <a:folHlink>
        <a:srgbClr val="44B9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SP PTT">
  <a:themeElements>
    <a:clrScheme name="WSP PTT">
      <a:dk1>
        <a:sysClr val="windowText" lastClr="000000"/>
      </a:dk1>
      <a:lt1>
        <a:sysClr val="window" lastClr="FFFFFF"/>
      </a:lt1>
      <a:dk2>
        <a:srgbClr val="464646"/>
      </a:dk2>
      <a:lt2>
        <a:srgbClr val="DEF5FA"/>
      </a:lt2>
      <a:accent1>
        <a:srgbClr val="DDC61D"/>
      </a:accent1>
      <a:accent2>
        <a:srgbClr val="366388"/>
      </a:accent2>
      <a:accent3>
        <a:srgbClr val="0E3D5A"/>
      </a:accent3>
      <a:accent4>
        <a:srgbClr val="FDAF17"/>
      </a:accent4>
      <a:accent5>
        <a:srgbClr val="589888"/>
      </a:accent5>
      <a:accent6>
        <a:srgbClr val="7D3C4A"/>
      </a:accent6>
      <a:hlink>
        <a:srgbClr val="FFB601"/>
      </a:hlink>
      <a:folHlink>
        <a:srgbClr val="44B9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ermInfo xmlns="http://schemas.microsoft.com/office/infopath/2007/PartnerControls">
          <TermName xmlns="http://schemas.microsoft.com/office/infopath/2007/PartnerControls">transfer of responsibility</TermName>
          <TermId xmlns="http://schemas.microsoft.com/office/infopath/2007/PartnerControls">44328135-a467-483d-bd79-d4ddab8bc8a1</TermId>
        </TermInfo>
        <TermInfo xmlns="http://schemas.microsoft.com/office/infopath/2007/PartnerControls">
          <TermName xmlns="http://schemas.microsoft.com/office/infopath/2007/PartnerControls">managerial capacity</TermName>
          <TermId xmlns="http://schemas.microsoft.com/office/infopath/2007/PartnerControls">989b1344-5b89-4b3e-9e1f-04c2c2cd7f9d</TermId>
        </TermInfo>
        <TermInfo xmlns="http://schemas.microsoft.com/office/infopath/2007/PartnerControls">
          <TermName xmlns="http://schemas.microsoft.com/office/infopath/2007/PartnerControls">finance</TermName>
          <TermId xmlns="http://schemas.microsoft.com/office/infopath/2007/PartnerControls">89c85b11-8da8-46f9-aadd-82f030db76fe</TermId>
        </TermInfo>
        <TermInfo xmlns="http://schemas.microsoft.com/office/infopath/2007/PartnerControls">
          <TermName xmlns="http://schemas.microsoft.com/office/infopath/2007/PartnerControls">technical capacity</TermName>
          <TermId xmlns="http://schemas.microsoft.com/office/infopath/2007/PartnerControls">e0281586-4ef1-481b-9894-1755b306ff02</TermId>
        </TermInfo>
        <TermInfo xmlns="http://schemas.microsoft.com/office/infopath/2007/PartnerControls">
          <TermName xmlns="http://schemas.microsoft.com/office/infopath/2007/PartnerControls">financial capacity</TermName>
          <TermId xmlns="http://schemas.microsoft.com/office/infopath/2007/PartnerControls">04b4b2be-ae21-4b90-9593-3fdb0c754942</TermId>
        </TermInfo>
        <TermInfo xmlns="http://schemas.microsoft.com/office/infopath/2007/PartnerControls">
          <TermName xmlns="http://schemas.microsoft.com/office/infopath/2007/PartnerControls">water system partnerships</TermName>
          <TermId xmlns="http://schemas.microsoft.com/office/infopath/2007/PartnerControls">efb222a4-5a44-4000-b9d9-c521d92f6ee1</TermId>
        </TermInfo>
        <TermInfo xmlns="http://schemas.microsoft.com/office/infopath/2007/PartnerControls">
          <TermName xmlns="http://schemas.microsoft.com/office/infopath/2007/PartnerControls">TMF Capacity</TermName>
          <TermId xmlns="http://schemas.microsoft.com/office/infopath/2007/PartnerControls">420ef5ae-2bf8-4dc9-9060-ef95efb594b9</TermId>
        </TermInfo>
      </Terms>
    </TaxKeywordTaxHTField>
    <Record xmlns="4ffa91fb-a0ff-4ac5-b2db-65c790d184a4">Shared</Record>
    <Rights xmlns="4ffa91fb-a0ff-4ac5-b2db-65c790d184a4" xsi:nil="true"/>
    <Document_x0020_Creation_x0020_Date xmlns="4ffa91fb-a0ff-4ac5-b2db-65c790d184a4">2022-06-28T01:04:30+00:00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Value>28</Value>
      <Value>26</Value>
      <Value>25</Value>
      <Value>24</Value>
      <Value>22</Value>
      <Value>4</Value>
      <Value>1</Value>
    </TaxCatchAll>
  </documentManagement>
</p:properties>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mso-contentType ?>
<SharedContentType xmlns="Microsoft.SharePoint.Taxonomy.ContentTypeSync" SourceId="29f62856-1543-49d4-a736-4569d363f533" ContentTypeId="0x0101" PreviousValue="false"/>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mso-contentType ?>
<FormTemplates xmlns="http://schemas.microsoft.com/sharepoint/v3/contenttype/forms">
  <Display>DocumentLibraryForm</Display>
  <Edit>DocumentLibraryForm</Edit>
  <New>DocumentLibraryForm</New>
</FormTemplates>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ct:contentTypeSchema xmlns:ct="http://schemas.microsoft.com/office/2006/metadata/contentType" xmlns:ma="http://schemas.microsoft.com/office/2006/metadata/properties/metaAttributes" ct:_="" ma:_="" ma:contentTypeName="Document" ma:contentTypeID="0x01010054EFD25073AA4F439B866FAE58702377" ma:contentTypeVersion="10" ma:contentTypeDescription="Create a new document." ma:contentTypeScope="" ma:versionID="eef2dd98a6cd2f3c3926053807615f55">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d4bb2742-aeff-4c49-8557-822b2b4a86a0" xmlns:ns6="84820665-4db3-4c71-8226-2c05c0a2a489" targetNamespace="http://schemas.microsoft.com/office/2006/metadata/properties" ma:root="true" ma:fieldsID="c88a07a45166c3d8b8b077cb40491bce" ns1:_="" ns2:_="" ns3:_="" ns4:_="" ns5:_="" ns6:_="">
    <xsd:import namespace="http://schemas.microsoft.com/sharepoint/v3"/>
    <xsd:import namespace="4ffa91fb-a0ff-4ac5-b2db-65c790d184a4"/>
    <xsd:import namespace="http://schemas.microsoft.com/sharepoint.v3"/>
    <xsd:import namespace="http://schemas.microsoft.com/sharepoint/v3/fields"/>
    <xsd:import namespace="d4bb2742-aeff-4c49-8557-822b2b4a86a0"/>
    <xsd:import namespace="84820665-4db3-4c71-8226-2c05c0a2a489"/>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6:SharedWithUsers" minOccurs="0"/>
                <xsd:element ref="ns6: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7adda620-9809-4b4f-a356-a3a2a12872f4}" ma:internalName="TaxCatchAllLabel" ma:readOnly="true" ma:showField="CatchAllDataLabel" ma:web="84820665-4db3-4c71-8226-2c05c0a2a489">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7adda620-9809-4b4f-a356-a3a2a12872f4}" ma:internalName="TaxCatchAll" ma:showField="CatchAllData" ma:web="84820665-4db3-4c71-8226-2c05c0a2a4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4bb2742-aeff-4c49-8557-822b2b4a86a0"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Tags" ma:index="30" nillable="true" ma:displayName="Tags" ma:internalName="MediaServiceAutoTags"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820665-4db3-4c71-8226-2c05c0a2a489" elementFormDefault="qualified">
    <xsd:import namespace="http://schemas.microsoft.com/office/2006/documentManagement/types"/>
    <xsd:import namespace="http://schemas.microsoft.com/office/infopath/2007/PartnerControls"/>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5AADDA56-ED5E-4886-BD66-9D2225490DC0}">
  <ds:schemaRefs>
    <ds:schemaRef ds:uri="ESRI.ArcGIS.Mapping.OfficeIntegration.PowerPointInfo"/>
  </ds:schemaRefs>
</ds:datastoreItem>
</file>

<file path=customXml/itemProps10.xml><?xml version="1.0" encoding="utf-8"?>
<ds:datastoreItem xmlns:ds="http://schemas.openxmlformats.org/officeDocument/2006/customXml" ds:itemID="{A393DE41-572F-478D-A641-B4E66541DAE6}">
  <ds:schemaRefs>
    <ds:schemaRef ds:uri="ESRI.ArcGIS.Mapping.OfficeIntegration.PowerPointInfo"/>
  </ds:schemaRefs>
</ds:datastoreItem>
</file>

<file path=customXml/itemProps100.xml><?xml version="1.0" encoding="utf-8"?>
<ds:datastoreItem xmlns:ds="http://schemas.openxmlformats.org/officeDocument/2006/customXml" ds:itemID="{741815BA-A8E4-454B-8379-B9B7B65B1C38}">
  <ds:schemaRefs>
    <ds:schemaRef ds:uri="ESRI.ArcGIS.Mapping.OfficeIntegration.PowerPointInfo"/>
  </ds:schemaRefs>
</ds:datastoreItem>
</file>

<file path=customXml/itemProps101.xml><?xml version="1.0" encoding="utf-8"?>
<ds:datastoreItem xmlns:ds="http://schemas.openxmlformats.org/officeDocument/2006/customXml" ds:itemID="{6D9CEDC9-C6E6-4FB5-9437-4C31848F0B06}">
  <ds:schemaRefs>
    <ds:schemaRef ds:uri="ESRI.ArcGIS.Mapping.OfficeIntegration.PowerPointInfo"/>
  </ds:schemaRefs>
</ds:datastoreItem>
</file>

<file path=customXml/itemProps102.xml><?xml version="1.0" encoding="utf-8"?>
<ds:datastoreItem xmlns:ds="http://schemas.openxmlformats.org/officeDocument/2006/customXml" ds:itemID="{A5C84E74-04B0-46D9-97EB-D319D995C1B1}">
  <ds:schemaRefs>
    <ds:schemaRef ds:uri="ESRI.ArcGIS.Mapping.OfficeIntegration.PowerPointInfo"/>
  </ds:schemaRefs>
</ds:datastoreItem>
</file>

<file path=customXml/itemProps103.xml><?xml version="1.0" encoding="utf-8"?>
<ds:datastoreItem xmlns:ds="http://schemas.openxmlformats.org/officeDocument/2006/customXml" ds:itemID="{67F69DFA-1688-485E-955A-565432C9BDD8}">
  <ds:schemaRefs>
    <ds:schemaRef ds:uri="ESRI.ArcGIS.Mapping.OfficeIntegration.PowerPointInfo"/>
  </ds:schemaRefs>
</ds:datastoreItem>
</file>

<file path=customXml/itemProps104.xml><?xml version="1.0" encoding="utf-8"?>
<ds:datastoreItem xmlns:ds="http://schemas.openxmlformats.org/officeDocument/2006/customXml" ds:itemID="{5BC6F1AF-0800-4CA5-82A5-1A5CFEC9DA55}">
  <ds:schemaRefs>
    <ds:schemaRef ds:uri="ESRI.ArcGIS.Mapping.OfficeIntegration.PowerPointInfo"/>
  </ds:schemaRefs>
</ds:datastoreItem>
</file>

<file path=customXml/itemProps105.xml><?xml version="1.0" encoding="utf-8"?>
<ds:datastoreItem xmlns:ds="http://schemas.openxmlformats.org/officeDocument/2006/customXml" ds:itemID="{04BD11F1-1B54-4153-AC0E-9AF8E24FC134}">
  <ds:schemaRefs>
    <ds:schemaRef ds:uri="ESRI.ArcGIS.Mapping.OfficeIntegration.PowerPointInfo"/>
  </ds:schemaRefs>
</ds:datastoreItem>
</file>

<file path=customXml/itemProps106.xml><?xml version="1.0" encoding="utf-8"?>
<ds:datastoreItem xmlns:ds="http://schemas.openxmlformats.org/officeDocument/2006/customXml" ds:itemID="{359FA108-6C97-4B12-B7DE-CBE72DDDFA7C}">
  <ds:schemaRefs>
    <ds:schemaRef ds:uri="ESRI.ArcGIS.Mapping.OfficeIntegration.PowerPointInfo"/>
  </ds:schemaRefs>
</ds:datastoreItem>
</file>

<file path=customXml/itemProps107.xml><?xml version="1.0" encoding="utf-8"?>
<ds:datastoreItem xmlns:ds="http://schemas.openxmlformats.org/officeDocument/2006/customXml" ds:itemID="{32B7E075-E027-43EC-A343-712F1A53B3B9}">
  <ds:schemaRefs>
    <ds:schemaRef ds:uri="ESRI.ArcGIS.Mapping.OfficeIntegration.PowerPointInfo"/>
  </ds:schemaRefs>
</ds:datastoreItem>
</file>

<file path=customXml/itemProps108.xml><?xml version="1.0" encoding="utf-8"?>
<ds:datastoreItem xmlns:ds="http://schemas.openxmlformats.org/officeDocument/2006/customXml" ds:itemID="{4E13669A-DF38-43F0-A72E-5BF2C1A972CA}">
  <ds:schemaRef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purl.org/dc/dcmitype/"/>
    <ds:schemaRef ds:uri="http://purl.org/dc/terms/"/>
    <ds:schemaRef ds:uri="http://www.w3.org/XML/1998/namespace"/>
    <ds:schemaRef ds:uri="003eb4f8-898e-46fa-bbc5-ee1c06ea215e"/>
    <ds:schemaRef ds:uri="268bfec5-26a6-4937-8a12-bfd0de560a29"/>
    <ds:schemaRef ds:uri="http://schemas.microsoft.com/office/2006/metadata/properties"/>
  </ds:schemaRefs>
</ds:datastoreItem>
</file>

<file path=customXml/itemProps109.xml><?xml version="1.0" encoding="utf-8"?>
<ds:datastoreItem xmlns:ds="http://schemas.openxmlformats.org/officeDocument/2006/customXml" ds:itemID="{8AB82C65-C46D-48E8-82A0-D94B96A5FAE0}">
  <ds:schemaRefs>
    <ds:schemaRef ds:uri="ESRI.ArcGIS.Mapping.OfficeIntegration.PowerPointInfo"/>
  </ds:schemaRefs>
</ds:datastoreItem>
</file>

<file path=customXml/itemProps11.xml><?xml version="1.0" encoding="utf-8"?>
<ds:datastoreItem xmlns:ds="http://schemas.openxmlformats.org/officeDocument/2006/customXml" ds:itemID="{B0DEB48C-06A9-4779-BC13-54A649C79381}">
  <ds:schemaRefs>
    <ds:schemaRef ds:uri="ESRI.ArcGIS.Mapping.OfficeIntegration.PowerPointInfo"/>
  </ds:schemaRefs>
</ds:datastoreItem>
</file>

<file path=customXml/itemProps110.xml><?xml version="1.0" encoding="utf-8"?>
<ds:datastoreItem xmlns:ds="http://schemas.openxmlformats.org/officeDocument/2006/customXml" ds:itemID="{C1546443-75A2-4912-A840-A89569E828BF}">
  <ds:schemaRefs>
    <ds:schemaRef ds:uri="ESRI.ArcGIS.Mapping.OfficeIntegration.PowerPointInfo"/>
  </ds:schemaRefs>
</ds:datastoreItem>
</file>

<file path=customXml/itemProps111.xml><?xml version="1.0" encoding="utf-8"?>
<ds:datastoreItem xmlns:ds="http://schemas.openxmlformats.org/officeDocument/2006/customXml" ds:itemID="{7045015D-17FC-47C3-8460-9CB3AD383DC8}">
  <ds:schemaRefs>
    <ds:schemaRef ds:uri="ESRI.ArcGIS.Mapping.OfficeIntegration.PowerPointInfo"/>
  </ds:schemaRefs>
</ds:datastoreItem>
</file>

<file path=customXml/itemProps112.xml><?xml version="1.0" encoding="utf-8"?>
<ds:datastoreItem xmlns:ds="http://schemas.openxmlformats.org/officeDocument/2006/customXml" ds:itemID="{745E68B3-8D86-4E5D-91DC-4B1476270978}">
  <ds:schemaRefs>
    <ds:schemaRef ds:uri="ESRI.ArcGIS.Mapping.OfficeIntegration.PowerPointInfo"/>
  </ds:schemaRefs>
</ds:datastoreItem>
</file>

<file path=customXml/itemProps113.xml><?xml version="1.0" encoding="utf-8"?>
<ds:datastoreItem xmlns:ds="http://schemas.openxmlformats.org/officeDocument/2006/customXml" ds:itemID="{295BD412-BAF8-4909-81E3-EA0242B3EAA6}">
  <ds:schemaRefs>
    <ds:schemaRef ds:uri="ESRI.ArcGIS.Mapping.OfficeIntegration.PowerPointInfo"/>
  </ds:schemaRefs>
</ds:datastoreItem>
</file>

<file path=customXml/itemProps114.xml><?xml version="1.0" encoding="utf-8"?>
<ds:datastoreItem xmlns:ds="http://schemas.openxmlformats.org/officeDocument/2006/customXml" ds:itemID="{CF82959F-90E3-4566-BFDC-3BB3E3DA345F}">
  <ds:schemaRefs>
    <ds:schemaRef ds:uri="ESRI.ArcGIS.Mapping.OfficeIntegration.PowerPointInfo"/>
  </ds:schemaRefs>
</ds:datastoreItem>
</file>

<file path=customXml/itemProps115.xml><?xml version="1.0" encoding="utf-8"?>
<ds:datastoreItem xmlns:ds="http://schemas.openxmlformats.org/officeDocument/2006/customXml" ds:itemID="{B90818A3-B128-4E23-AF5A-D8324AD55B72}">
  <ds:schemaRefs>
    <ds:schemaRef ds:uri="ESRI.ArcGIS.Mapping.OfficeIntegration.PowerPointInfo"/>
  </ds:schemaRefs>
</ds:datastoreItem>
</file>

<file path=customXml/itemProps116.xml><?xml version="1.0" encoding="utf-8"?>
<ds:datastoreItem xmlns:ds="http://schemas.openxmlformats.org/officeDocument/2006/customXml" ds:itemID="{6E933AA4-1AF0-4F44-9E02-9BA4122A7BF1}">
  <ds:schemaRefs>
    <ds:schemaRef ds:uri="ESRI.ArcGIS.Mapping.OfficeIntegration.PowerPointInfo"/>
  </ds:schemaRefs>
</ds:datastoreItem>
</file>

<file path=customXml/itemProps117.xml><?xml version="1.0" encoding="utf-8"?>
<ds:datastoreItem xmlns:ds="http://schemas.openxmlformats.org/officeDocument/2006/customXml" ds:itemID="{9348254C-192E-44D9-AC00-8FA7D7D0ED2F}">
  <ds:schemaRefs>
    <ds:schemaRef ds:uri="ESRI.ArcGIS.Mapping.OfficeIntegration.PowerPointInfo"/>
  </ds:schemaRefs>
</ds:datastoreItem>
</file>

<file path=customXml/itemProps118.xml><?xml version="1.0" encoding="utf-8"?>
<ds:datastoreItem xmlns:ds="http://schemas.openxmlformats.org/officeDocument/2006/customXml" ds:itemID="{2379E0A8-5CA5-4EA2-BF39-EB13AAD44116}">
  <ds:schemaRefs>
    <ds:schemaRef ds:uri="ESRI.ArcGIS.Mapping.OfficeIntegration.PowerPointInfo"/>
  </ds:schemaRefs>
</ds:datastoreItem>
</file>

<file path=customXml/itemProps119.xml><?xml version="1.0" encoding="utf-8"?>
<ds:datastoreItem xmlns:ds="http://schemas.openxmlformats.org/officeDocument/2006/customXml" ds:itemID="{2DCA0686-EA99-4738-B7E6-EC67DC0EFE86}">
  <ds:schemaRefs>
    <ds:schemaRef ds:uri="ESRI.ArcGIS.Mapping.OfficeIntegration.PowerPointInfo"/>
  </ds:schemaRefs>
</ds:datastoreItem>
</file>

<file path=customXml/itemProps12.xml><?xml version="1.0" encoding="utf-8"?>
<ds:datastoreItem xmlns:ds="http://schemas.openxmlformats.org/officeDocument/2006/customXml" ds:itemID="{E980A3C0-0A0B-4BCD-A342-3F5D3A991F71}">
  <ds:schemaRefs>
    <ds:schemaRef ds:uri="ESRI.ArcGIS.Mapping.OfficeIntegration.PowerPointInfo"/>
  </ds:schemaRefs>
</ds:datastoreItem>
</file>

<file path=customXml/itemProps120.xml><?xml version="1.0" encoding="utf-8"?>
<ds:datastoreItem xmlns:ds="http://schemas.openxmlformats.org/officeDocument/2006/customXml" ds:itemID="{626BAD6D-1746-419F-9218-01ADA002EEB8}">
  <ds:schemaRefs>
    <ds:schemaRef ds:uri="ESRI.ArcGIS.Mapping.OfficeIntegration.PowerPointInfo"/>
  </ds:schemaRefs>
</ds:datastoreItem>
</file>

<file path=customXml/itemProps121.xml><?xml version="1.0" encoding="utf-8"?>
<ds:datastoreItem xmlns:ds="http://schemas.openxmlformats.org/officeDocument/2006/customXml" ds:itemID="{10A04FC9-0052-459D-8EDC-EACCD53E4246}">
  <ds:schemaRefs>
    <ds:schemaRef ds:uri="ESRI.ArcGIS.Mapping.OfficeIntegration.PowerPointInfo"/>
  </ds:schemaRefs>
</ds:datastoreItem>
</file>

<file path=customXml/itemProps122.xml><?xml version="1.0" encoding="utf-8"?>
<ds:datastoreItem xmlns:ds="http://schemas.openxmlformats.org/officeDocument/2006/customXml" ds:itemID="{DABD3BCD-D356-4DA2-8AB0-72A84C946BF8}">
  <ds:schemaRefs>
    <ds:schemaRef ds:uri="ESRI.ArcGIS.Mapping.OfficeIntegration.PowerPointInfo"/>
  </ds:schemaRefs>
</ds:datastoreItem>
</file>

<file path=customXml/itemProps123.xml><?xml version="1.0" encoding="utf-8"?>
<ds:datastoreItem xmlns:ds="http://schemas.openxmlformats.org/officeDocument/2006/customXml" ds:itemID="{D96F29E1-A5B1-4FC4-BAAF-7EAABFC55C28}"/>
</file>

<file path=customXml/itemProps13.xml><?xml version="1.0" encoding="utf-8"?>
<ds:datastoreItem xmlns:ds="http://schemas.openxmlformats.org/officeDocument/2006/customXml" ds:itemID="{600EEE5A-AA1B-449C-B514-03B25143AC2F}">
  <ds:schemaRefs>
    <ds:schemaRef ds:uri="ESRI.ArcGIS.Mapping.OfficeIntegration.PowerPointInfo"/>
  </ds:schemaRefs>
</ds:datastoreItem>
</file>

<file path=customXml/itemProps14.xml><?xml version="1.0" encoding="utf-8"?>
<ds:datastoreItem xmlns:ds="http://schemas.openxmlformats.org/officeDocument/2006/customXml" ds:itemID="{128CB2D4-21AD-408B-81F4-1FDA8E998A93}">
  <ds:schemaRefs>
    <ds:schemaRef ds:uri="ESRI.ArcGIS.Mapping.OfficeIntegration.PowerPointInfo"/>
  </ds:schemaRefs>
</ds:datastoreItem>
</file>

<file path=customXml/itemProps15.xml><?xml version="1.0" encoding="utf-8"?>
<ds:datastoreItem xmlns:ds="http://schemas.openxmlformats.org/officeDocument/2006/customXml" ds:itemID="{721300A2-6D86-48FD-B517-B90171A8950B}">
  <ds:schemaRefs>
    <ds:schemaRef ds:uri="ESRI.ArcGIS.Mapping.OfficeIntegration.PowerPointInfo"/>
  </ds:schemaRefs>
</ds:datastoreItem>
</file>

<file path=customXml/itemProps16.xml><?xml version="1.0" encoding="utf-8"?>
<ds:datastoreItem xmlns:ds="http://schemas.openxmlformats.org/officeDocument/2006/customXml" ds:itemID="{7BA1A936-8B2A-45F2-B800-CE14A6AF5B17}">
  <ds:schemaRefs>
    <ds:schemaRef ds:uri="ESRI.ArcGIS.Mapping.OfficeIntegration.PowerPointInfo"/>
  </ds:schemaRefs>
</ds:datastoreItem>
</file>

<file path=customXml/itemProps17.xml><?xml version="1.0" encoding="utf-8"?>
<ds:datastoreItem xmlns:ds="http://schemas.openxmlformats.org/officeDocument/2006/customXml" ds:itemID="{5EA5241F-598A-499E-B560-E70122E8559F}">
  <ds:schemaRefs>
    <ds:schemaRef ds:uri="ESRI.ArcGIS.Mapping.OfficeIntegration.PowerPointInfo"/>
  </ds:schemaRefs>
</ds:datastoreItem>
</file>

<file path=customXml/itemProps18.xml><?xml version="1.0" encoding="utf-8"?>
<ds:datastoreItem xmlns:ds="http://schemas.openxmlformats.org/officeDocument/2006/customXml" ds:itemID="{5EEA3937-FE0F-411D-9D98-10B4C9FB7187}">
  <ds:schemaRefs>
    <ds:schemaRef ds:uri="ESRI.ArcGIS.Mapping.OfficeIntegration.PowerPointInfo"/>
  </ds:schemaRefs>
</ds:datastoreItem>
</file>

<file path=customXml/itemProps19.xml><?xml version="1.0" encoding="utf-8"?>
<ds:datastoreItem xmlns:ds="http://schemas.openxmlformats.org/officeDocument/2006/customXml" ds:itemID="{17D1C805-6DCA-438D-A573-3FF0CF1C5224}">
  <ds:schemaRefs>
    <ds:schemaRef ds:uri="ESRI.ArcGIS.Mapping.OfficeIntegration.PowerPointInfo"/>
  </ds:schemaRefs>
</ds:datastoreItem>
</file>

<file path=customXml/itemProps2.xml><?xml version="1.0" encoding="utf-8"?>
<ds:datastoreItem xmlns:ds="http://schemas.openxmlformats.org/officeDocument/2006/customXml" ds:itemID="{6C0F1E8C-7E61-426E-9A6F-04F8DFA0B548}">
  <ds:schemaRefs>
    <ds:schemaRef ds:uri="ESRI.ArcGIS.Mapping.OfficeIntegration.PowerPointInfo"/>
  </ds:schemaRefs>
</ds:datastoreItem>
</file>

<file path=customXml/itemProps20.xml><?xml version="1.0" encoding="utf-8"?>
<ds:datastoreItem xmlns:ds="http://schemas.openxmlformats.org/officeDocument/2006/customXml" ds:itemID="{C608550A-4CF8-46FF-8F23-D18E09026FCE}">
  <ds:schemaRefs>
    <ds:schemaRef ds:uri="ESRI.ArcGIS.Mapping.OfficeIntegration.PowerPointInfo"/>
  </ds:schemaRefs>
</ds:datastoreItem>
</file>

<file path=customXml/itemProps21.xml><?xml version="1.0" encoding="utf-8"?>
<ds:datastoreItem xmlns:ds="http://schemas.openxmlformats.org/officeDocument/2006/customXml" ds:itemID="{53A76EF1-E009-488F-AF17-50FBE82DDC68}">
  <ds:schemaRefs>
    <ds:schemaRef ds:uri="ESRI.ArcGIS.Mapping.OfficeIntegration.PowerPointInfo"/>
  </ds:schemaRefs>
</ds:datastoreItem>
</file>

<file path=customXml/itemProps22.xml><?xml version="1.0" encoding="utf-8"?>
<ds:datastoreItem xmlns:ds="http://schemas.openxmlformats.org/officeDocument/2006/customXml" ds:itemID="{A6D89794-E638-4033-ADE3-212597822268}">
  <ds:schemaRefs>
    <ds:schemaRef ds:uri="ESRI.ArcGIS.Mapping.OfficeIntegration.PowerPointInfo"/>
  </ds:schemaRefs>
</ds:datastoreItem>
</file>

<file path=customXml/itemProps23.xml><?xml version="1.0" encoding="utf-8"?>
<ds:datastoreItem xmlns:ds="http://schemas.openxmlformats.org/officeDocument/2006/customXml" ds:itemID="{9F4D2AD3-ED25-49D1-B63B-F0B52F5F4DBC}">
  <ds:schemaRefs>
    <ds:schemaRef ds:uri="ESRI.ArcGIS.Mapping.OfficeIntegration.PowerPointInfo"/>
  </ds:schemaRefs>
</ds:datastoreItem>
</file>

<file path=customXml/itemProps24.xml><?xml version="1.0" encoding="utf-8"?>
<ds:datastoreItem xmlns:ds="http://schemas.openxmlformats.org/officeDocument/2006/customXml" ds:itemID="{8D28FDF2-F34D-4A2B-B9DF-07998BA58098}">
  <ds:schemaRefs>
    <ds:schemaRef ds:uri="ESRI.ArcGIS.Mapping.OfficeIntegration.PowerPointInfo"/>
  </ds:schemaRefs>
</ds:datastoreItem>
</file>

<file path=customXml/itemProps25.xml><?xml version="1.0" encoding="utf-8"?>
<ds:datastoreItem xmlns:ds="http://schemas.openxmlformats.org/officeDocument/2006/customXml" ds:itemID="{B1CF5289-86C1-4D6C-8146-85165B7DF46F}">
  <ds:schemaRefs>
    <ds:schemaRef ds:uri="ESRI.ArcGIS.Mapping.OfficeIntegration.PowerPointInfo"/>
  </ds:schemaRefs>
</ds:datastoreItem>
</file>

<file path=customXml/itemProps26.xml><?xml version="1.0" encoding="utf-8"?>
<ds:datastoreItem xmlns:ds="http://schemas.openxmlformats.org/officeDocument/2006/customXml" ds:itemID="{0B795992-EF4E-4BAC-8138-FE0D162F8752}">
  <ds:schemaRefs>
    <ds:schemaRef ds:uri="ESRI.ArcGIS.Mapping.OfficeIntegration.PowerPointInfo"/>
  </ds:schemaRefs>
</ds:datastoreItem>
</file>

<file path=customXml/itemProps27.xml><?xml version="1.0" encoding="utf-8"?>
<ds:datastoreItem xmlns:ds="http://schemas.openxmlformats.org/officeDocument/2006/customXml" ds:itemID="{978B5897-0F96-4EB5-B473-90357458095F}">
  <ds:schemaRefs>
    <ds:schemaRef ds:uri="ESRI.ArcGIS.Mapping.OfficeIntegration.PowerPointInfo"/>
  </ds:schemaRefs>
</ds:datastoreItem>
</file>

<file path=customXml/itemProps28.xml><?xml version="1.0" encoding="utf-8"?>
<ds:datastoreItem xmlns:ds="http://schemas.openxmlformats.org/officeDocument/2006/customXml" ds:itemID="{7B3ADD7D-C22F-42E3-B3BB-847F64193518}">
  <ds:schemaRefs>
    <ds:schemaRef ds:uri="ESRI.ArcGIS.Mapping.OfficeIntegration.PowerPointInfo"/>
  </ds:schemaRefs>
</ds:datastoreItem>
</file>

<file path=customXml/itemProps29.xml><?xml version="1.0" encoding="utf-8"?>
<ds:datastoreItem xmlns:ds="http://schemas.openxmlformats.org/officeDocument/2006/customXml" ds:itemID="{8D318FDB-B759-452E-8EBB-08CC6C577558}">
  <ds:schemaRefs>
    <ds:schemaRef ds:uri="ESRI.ArcGIS.Mapping.OfficeIntegration.PowerPointInfo"/>
  </ds:schemaRefs>
</ds:datastoreItem>
</file>

<file path=customXml/itemProps3.xml><?xml version="1.0" encoding="utf-8"?>
<ds:datastoreItem xmlns:ds="http://schemas.openxmlformats.org/officeDocument/2006/customXml" ds:itemID="{2C30E170-0CA9-45EA-B7AD-29078B606CD5}">
  <ds:schemaRefs>
    <ds:schemaRef ds:uri="ESRI.ArcGIS.Mapping.OfficeIntegration.PowerPointInfo"/>
  </ds:schemaRefs>
</ds:datastoreItem>
</file>

<file path=customXml/itemProps30.xml><?xml version="1.0" encoding="utf-8"?>
<ds:datastoreItem xmlns:ds="http://schemas.openxmlformats.org/officeDocument/2006/customXml" ds:itemID="{209DCEF0-F833-4A9E-9263-2406DD6A785A}">
  <ds:schemaRefs>
    <ds:schemaRef ds:uri="ESRI.ArcGIS.Mapping.OfficeIntegration.PowerPointInfo"/>
  </ds:schemaRefs>
</ds:datastoreItem>
</file>

<file path=customXml/itemProps31.xml><?xml version="1.0" encoding="utf-8"?>
<ds:datastoreItem xmlns:ds="http://schemas.openxmlformats.org/officeDocument/2006/customXml" ds:itemID="{92E81500-55C2-472E-B707-067E5EBC3074}">
  <ds:schemaRefs>
    <ds:schemaRef ds:uri="ESRI.ArcGIS.Mapping.OfficeIntegration.PowerPointInfo"/>
  </ds:schemaRefs>
</ds:datastoreItem>
</file>

<file path=customXml/itemProps32.xml><?xml version="1.0" encoding="utf-8"?>
<ds:datastoreItem xmlns:ds="http://schemas.openxmlformats.org/officeDocument/2006/customXml" ds:itemID="{1285C01E-15C1-49CD-997C-93BE7AA8412C}">
  <ds:schemaRefs>
    <ds:schemaRef ds:uri="ESRI.ArcGIS.Mapping.OfficeIntegration.PowerPointInfo"/>
  </ds:schemaRefs>
</ds:datastoreItem>
</file>

<file path=customXml/itemProps33.xml><?xml version="1.0" encoding="utf-8"?>
<ds:datastoreItem xmlns:ds="http://schemas.openxmlformats.org/officeDocument/2006/customXml" ds:itemID="{98022A44-C703-4C2C-B312-65B6FFA0547C}">
  <ds:schemaRefs>
    <ds:schemaRef ds:uri="ESRI.ArcGIS.Mapping.OfficeIntegration.PowerPointInfo"/>
  </ds:schemaRefs>
</ds:datastoreItem>
</file>

<file path=customXml/itemProps34.xml><?xml version="1.0" encoding="utf-8"?>
<ds:datastoreItem xmlns:ds="http://schemas.openxmlformats.org/officeDocument/2006/customXml" ds:itemID="{99DA44C1-1A21-4882-9508-E9AB232F34C7}">
  <ds:schemaRefs>
    <ds:schemaRef ds:uri="ESRI.ArcGIS.Mapping.OfficeIntegration.PowerPointInfo"/>
  </ds:schemaRefs>
</ds:datastoreItem>
</file>

<file path=customXml/itemProps35.xml><?xml version="1.0" encoding="utf-8"?>
<ds:datastoreItem xmlns:ds="http://schemas.openxmlformats.org/officeDocument/2006/customXml" ds:itemID="{293498EE-1F2B-481E-BC3E-AAAF6201A5F9}">
  <ds:schemaRefs>
    <ds:schemaRef ds:uri="ESRI.ArcGIS.Mapping.OfficeIntegration.PowerPointInfo"/>
  </ds:schemaRefs>
</ds:datastoreItem>
</file>

<file path=customXml/itemProps36.xml><?xml version="1.0" encoding="utf-8"?>
<ds:datastoreItem xmlns:ds="http://schemas.openxmlformats.org/officeDocument/2006/customXml" ds:itemID="{0465D55E-95A0-4CA0-BBDC-5816C87B57FB}">
  <ds:schemaRefs>
    <ds:schemaRef ds:uri="ESRI.ArcGIS.Mapping.OfficeIntegration.PowerPointInfo"/>
  </ds:schemaRefs>
</ds:datastoreItem>
</file>

<file path=customXml/itemProps37.xml><?xml version="1.0" encoding="utf-8"?>
<ds:datastoreItem xmlns:ds="http://schemas.openxmlformats.org/officeDocument/2006/customXml" ds:itemID="{0D7CEC7C-2357-453E-9352-CBAC1077D6E7}">
  <ds:schemaRefs>
    <ds:schemaRef ds:uri="ESRI.ArcGIS.Mapping.OfficeIntegration.PowerPointInfo"/>
  </ds:schemaRefs>
</ds:datastoreItem>
</file>

<file path=customXml/itemProps38.xml><?xml version="1.0" encoding="utf-8"?>
<ds:datastoreItem xmlns:ds="http://schemas.openxmlformats.org/officeDocument/2006/customXml" ds:itemID="{E7B64A89-9A92-4457-B984-19B578D52CCD}">
  <ds:schemaRefs>
    <ds:schemaRef ds:uri="ESRI.ArcGIS.Mapping.OfficeIntegration.PowerPointInfo"/>
  </ds:schemaRefs>
</ds:datastoreItem>
</file>

<file path=customXml/itemProps39.xml><?xml version="1.0" encoding="utf-8"?>
<ds:datastoreItem xmlns:ds="http://schemas.openxmlformats.org/officeDocument/2006/customXml" ds:itemID="{E84E5DF0-8A64-4203-9AC2-322EC0125729}">
  <ds:schemaRefs>
    <ds:schemaRef ds:uri="ESRI.ArcGIS.Mapping.OfficeIntegration.PowerPointInfo"/>
  </ds:schemaRefs>
</ds:datastoreItem>
</file>

<file path=customXml/itemProps4.xml><?xml version="1.0" encoding="utf-8"?>
<ds:datastoreItem xmlns:ds="http://schemas.openxmlformats.org/officeDocument/2006/customXml" ds:itemID="{22465804-7157-4050-8E20-085685F5F411}">
  <ds:schemaRefs>
    <ds:schemaRef ds:uri="ESRI.ArcGIS.Mapping.OfficeIntegration.PowerPointInfo"/>
  </ds:schemaRefs>
</ds:datastoreItem>
</file>

<file path=customXml/itemProps40.xml><?xml version="1.0" encoding="utf-8"?>
<ds:datastoreItem xmlns:ds="http://schemas.openxmlformats.org/officeDocument/2006/customXml" ds:itemID="{EC79C2FA-4602-4947-93FE-0DF17BCB5337}">
  <ds:schemaRefs>
    <ds:schemaRef ds:uri="ESRI.ArcGIS.Mapping.OfficeIntegration.PowerPointInfo"/>
  </ds:schemaRefs>
</ds:datastoreItem>
</file>

<file path=customXml/itemProps41.xml><?xml version="1.0" encoding="utf-8"?>
<ds:datastoreItem xmlns:ds="http://schemas.openxmlformats.org/officeDocument/2006/customXml" ds:itemID="{DEFEDFAD-3121-43E5-BEA3-DEC1229E962A}">
  <ds:schemaRefs>
    <ds:schemaRef ds:uri="http://schemas.microsoft.com/sharepoint/v3/contenttype/forms"/>
  </ds:schemaRefs>
</ds:datastoreItem>
</file>

<file path=customXml/itemProps42.xml><?xml version="1.0" encoding="utf-8"?>
<ds:datastoreItem xmlns:ds="http://schemas.openxmlformats.org/officeDocument/2006/customXml" ds:itemID="{95FA6861-C0C6-4934-B0CB-9F3C1BD54DD9}">
  <ds:schemaRefs>
    <ds:schemaRef ds:uri="ESRI.ArcGIS.Mapping.OfficeIntegration.PowerPointInfo"/>
  </ds:schemaRefs>
</ds:datastoreItem>
</file>

<file path=customXml/itemProps43.xml><?xml version="1.0" encoding="utf-8"?>
<ds:datastoreItem xmlns:ds="http://schemas.openxmlformats.org/officeDocument/2006/customXml" ds:itemID="{E814A6E0-D66B-4C0C-AB2C-ED2C45C327F1}">
  <ds:schemaRefs>
    <ds:schemaRef ds:uri="ESRI.ArcGIS.Mapping.OfficeIntegration.PowerPointInfo"/>
  </ds:schemaRefs>
</ds:datastoreItem>
</file>

<file path=customXml/itemProps44.xml><?xml version="1.0" encoding="utf-8"?>
<ds:datastoreItem xmlns:ds="http://schemas.openxmlformats.org/officeDocument/2006/customXml" ds:itemID="{32A8086D-64F9-4C8C-8A57-6E59E4304980}">
  <ds:schemaRefs>
    <ds:schemaRef ds:uri="ESRI.ArcGIS.Mapping.OfficeIntegration.PowerPointInfo"/>
  </ds:schemaRefs>
</ds:datastoreItem>
</file>

<file path=customXml/itemProps45.xml><?xml version="1.0" encoding="utf-8"?>
<ds:datastoreItem xmlns:ds="http://schemas.openxmlformats.org/officeDocument/2006/customXml" ds:itemID="{6A030F45-C7E6-4C8B-B6A6-3DE7C6B30B28}">
  <ds:schemaRefs>
    <ds:schemaRef ds:uri="ESRI.ArcGIS.Mapping.OfficeIntegration.PowerPointInfo"/>
  </ds:schemaRefs>
</ds:datastoreItem>
</file>

<file path=customXml/itemProps46.xml><?xml version="1.0" encoding="utf-8"?>
<ds:datastoreItem xmlns:ds="http://schemas.openxmlformats.org/officeDocument/2006/customXml" ds:itemID="{13181A63-E88D-472B-9DBA-A42914B73273}">
  <ds:schemaRefs>
    <ds:schemaRef ds:uri="ESRI.ArcGIS.Mapping.OfficeIntegration.PowerPointInfo"/>
  </ds:schemaRefs>
</ds:datastoreItem>
</file>

<file path=customXml/itemProps47.xml><?xml version="1.0" encoding="utf-8"?>
<ds:datastoreItem xmlns:ds="http://schemas.openxmlformats.org/officeDocument/2006/customXml" ds:itemID="{270E63C4-A5A3-420F-8F53-BAC5D8BFBBC0}">
  <ds:schemaRefs>
    <ds:schemaRef ds:uri="ESRI.ArcGIS.Mapping.OfficeIntegration.PowerPointInfo"/>
  </ds:schemaRefs>
</ds:datastoreItem>
</file>

<file path=customXml/itemProps48.xml><?xml version="1.0" encoding="utf-8"?>
<ds:datastoreItem xmlns:ds="http://schemas.openxmlformats.org/officeDocument/2006/customXml" ds:itemID="{D613E916-1B1C-40FB-BBE5-16D3ED7A6D8F}">
  <ds:schemaRefs>
    <ds:schemaRef ds:uri="ESRI.ArcGIS.Mapping.OfficeIntegration.PowerPointInfo"/>
  </ds:schemaRefs>
</ds:datastoreItem>
</file>

<file path=customXml/itemProps49.xml><?xml version="1.0" encoding="utf-8"?>
<ds:datastoreItem xmlns:ds="http://schemas.openxmlformats.org/officeDocument/2006/customXml" ds:itemID="{E279C2D7-AD73-44A2-9892-76FAA86D963A}">
  <ds:schemaRefs>
    <ds:schemaRef ds:uri="ESRI.ArcGIS.Mapping.OfficeIntegration.PowerPointInfo"/>
  </ds:schemaRefs>
</ds:datastoreItem>
</file>

<file path=customXml/itemProps5.xml><?xml version="1.0" encoding="utf-8"?>
<ds:datastoreItem xmlns:ds="http://schemas.openxmlformats.org/officeDocument/2006/customXml" ds:itemID="{7EB9378C-7910-48C4-ADCA-6205189FAA5E}">
  <ds:schemaRefs>
    <ds:schemaRef ds:uri="ESRI.ArcGIS.Mapping.OfficeIntegration.PowerPointInfo"/>
  </ds:schemaRefs>
</ds:datastoreItem>
</file>

<file path=customXml/itemProps50.xml><?xml version="1.0" encoding="utf-8"?>
<ds:datastoreItem xmlns:ds="http://schemas.openxmlformats.org/officeDocument/2006/customXml" ds:itemID="{8D18D708-F612-483A-BD79-FF752FED1A81}">
  <ds:schemaRefs>
    <ds:schemaRef ds:uri="ESRI.ArcGIS.Mapping.OfficeIntegration.PowerPointInfo"/>
  </ds:schemaRefs>
</ds:datastoreItem>
</file>

<file path=customXml/itemProps51.xml><?xml version="1.0" encoding="utf-8"?>
<ds:datastoreItem xmlns:ds="http://schemas.openxmlformats.org/officeDocument/2006/customXml" ds:itemID="{2365EAEC-16C6-4884-BDDB-0A2305DB64BF}">
  <ds:schemaRefs>
    <ds:schemaRef ds:uri="ESRI.ArcGIS.Mapping.OfficeIntegration.PowerPointInfo"/>
  </ds:schemaRefs>
</ds:datastoreItem>
</file>

<file path=customXml/itemProps52.xml><?xml version="1.0" encoding="utf-8"?>
<ds:datastoreItem xmlns:ds="http://schemas.openxmlformats.org/officeDocument/2006/customXml" ds:itemID="{CFDC0291-15E8-443D-8F38-48D74D184DB5}">
  <ds:schemaRefs>
    <ds:schemaRef ds:uri="ESRI.ArcGIS.Mapping.OfficeIntegration.PowerPointInfo"/>
  </ds:schemaRefs>
</ds:datastoreItem>
</file>

<file path=customXml/itemProps53.xml><?xml version="1.0" encoding="utf-8"?>
<ds:datastoreItem xmlns:ds="http://schemas.openxmlformats.org/officeDocument/2006/customXml" ds:itemID="{3CCE2C3A-6C46-4E36-B74D-F3B81EFDAF5C}">
  <ds:schemaRefs>
    <ds:schemaRef ds:uri="ESRI.ArcGIS.Mapping.OfficeIntegration.PowerPointInfo"/>
  </ds:schemaRefs>
</ds:datastoreItem>
</file>

<file path=customXml/itemProps54.xml><?xml version="1.0" encoding="utf-8"?>
<ds:datastoreItem xmlns:ds="http://schemas.openxmlformats.org/officeDocument/2006/customXml" ds:itemID="{185D4187-7F46-4B5D-8AC3-8A70C3177D5B}">
  <ds:schemaRefs>
    <ds:schemaRef ds:uri="ESRI.ArcGIS.Mapping.OfficeIntegration.PowerPointInfo"/>
  </ds:schemaRefs>
</ds:datastoreItem>
</file>

<file path=customXml/itemProps55.xml><?xml version="1.0" encoding="utf-8"?>
<ds:datastoreItem xmlns:ds="http://schemas.openxmlformats.org/officeDocument/2006/customXml" ds:itemID="{0CDF8715-3600-4CCF-BF18-2D35BF064197}">
  <ds:schemaRefs>
    <ds:schemaRef ds:uri="ESRI.ArcGIS.Mapping.OfficeIntegration.PowerPointInfo"/>
  </ds:schemaRefs>
</ds:datastoreItem>
</file>

<file path=customXml/itemProps56.xml><?xml version="1.0" encoding="utf-8"?>
<ds:datastoreItem xmlns:ds="http://schemas.openxmlformats.org/officeDocument/2006/customXml" ds:itemID="{640391D9-5B84-4338-8502-5D7A2FA54DDA}">
  <ds:schemaRefs>
    <ds:schemaRef ds:uri="ESRI.ArcGIS.Mapping.OfficeIntegration.PowerPointInfo"/>
  </ds:schemaRefs>
</ds:datastoreItem>
</file>

<file path=customXml/itemProps57.xml><?xml version="1.0" encoding="utf-8"?>
<ds:datastoreItem xmlns:ds="http://schemas.openxmlformats.org/officeDocument/2006/customXml" ds:itemID="{FAF35B2F-6749-427C-8A9B-E52CB883FC23}">
  <ds:schemaRefs>
    <ds:schemaRef ds:uri="ESRI.ArcGIS.Mapping.OfficeIntegration.PowerPointInfo"/>
  </ds:schemaRefs>
</ds:datastoreItem>
</file>

<file path=customXml/itemProps58.xml><?xml version="1.0" encoding="utf-8"?>
<ds:datastoreItem xmlns:ds="http://schemas.openxmlformats.org/officeDocument/2006/customXml" ds:itemID="{F7A7244C-7679-47B8-81FE-AF0793C25726}">
  <ds:schemaRefs>
    <ds:schemaRef ds:uri="ESRI.ArcGIS.Mapping.OfficeIntegration.PowerPointInfo"/>
  </ds:schemaRefs>
</ds:datastoreItem>
</file>

<file path=customXml/itemProps59.xml><?xml version="1.0" encoding="utf-8"?>
<ds:datastoreItem xmlns:ds="http://schemas.openxmlformats.org/officeDocument/2006/customXml" ds:itemID="{F7D737DD-934E-4126-AD9B-C2FCB6284F86}">
  <ds:schemaRefs>
    <ds:schemaRef ds:uri="ESRI.ArcGIS.Mapping.OfficeIntegration.PowerPointInfo"/>
  </ds:schemaRefs>
</ds:datastoreItem>
</file>

<file path=customXml/itemProps6.xml><?xml version="1.0" encoding="utf-8"?>
<ds:datastoreItem xmlns:ds="http://schemas.openxmlformats.org/officeDocument/2006/customXml" ds:itemID="{A9ED8852-801A-4E64-9318-B19D726B1629}">
  <ds:schemaRefs>
    <ds:schemaRef ds:uri="ESRI.ArcGIS.Mapping.OfficeIntegration.PowerPointInfo"/>
  </ds:schemaRefs>
</ds:datastoreItem>
</file>

<file path=customXml/itemProps60.xml><?xml version="1.0" encoding="utf-8"?>
<ds:datastoreItem xmlns:ds="http://schemas.openxmlformats.org/officeDocument/2006/customXml" ds:itemID="{217E50C5-1BB4-4A04-8905-8C2D97F38C1B}">
  <ds:schemaRefs>
    <ds:schemaRef ds:uri="ESRI.ArcGIS.Mapping.OfficeIntegration.PowerPointInfo"/>
  </ds:schemaRefs>
</ds:datastoreItem>
</file>

<file path=customXml/itemProps61.xml><?xml version="1.0" encoding="utf-8"?>
<ds:datastoreItem xmlns:ds="http://schemas.openxmlformats.org/officeDocument/2006/customXml" ds:itemID="{D441653E-47A0-485C-9037-AF1266C8AD72}">
  <ds:schemaRefs>
    <ds:schemaRef ds:uri="ESRI.ArcGIS.Mapping.OfficeIntegration.PowerPointInfo"/>
  </ds:schemaRefs>
</ds:datastoreItem>
</file>

<file path=customXml/itemProps62.xml><?xml version="1.0" encoding="utf-8"?>
<ds:datastoreItem xmlns:ds="http://schemas.openxmlformats.org/officeDocument/2006/customXml" ds:itemID="{B83C1830-CCFC-4EA5-AC14-BD9597A97925}">
  <ds:schemaRefs>
    <ds:schemaRef ds:uri="ESRI.ArcGIS.Mapping.OfficeIntegration.PowerPointInfo"/>
  </ds:schemaRefs>
</ds:datastoreItem>
</file>

<file path=customXml/itemProps63.xml><?xml version="1.0" encoding="utf-8"?>
<ds:datastoreItem xmlns:ds="http://schemas.openxmlformats.org/officeDocument/2006/customXml" ds:itemID="{FD84C484-BC35-49B7-A320-98F8723D0849}">
  <ds:schemaRefs>
    <ds:schemaRef ds:uri="ESRI.ArcGIS.Mapping.OfficeIntegration.PowerPointInfo"/>
  </ds:schemaRefs>
</ds:datastoreItem>
</file>

<file path=customXml/itemProps64.xml><?xml version="1.0" encoding="utf-8"?>
<ds:datastoreItem xmlns:ds="http://schemas.openxmlformats.org/officeDocument/2006/customXml" ds:itemID="{3AC74E4D-943F-426B-9071-72B990746303}">
  <ds:schemaRefs>
    <ds:schemaRef ds:uri="ESRI.ArcGIS.Mapping.OfficeIntegration.PowerPointInfo"/>
  </ds:schemaRefs>
</ds:datastoreItem>
</file>

<file path=customXml/itemProps65.xml><?xml version="1.0" encoding="utf-8"?>
<ds:datastoreItem xmlns:ds="http://schemas.openxmlformats.org/officeDocument/2006/customXml" ds:itemID="{2A8E8E6D-6FFF-404B-8E60-76294E478B7F}">
  <ds:schemaRefs>
    <ds:schemaRef ds:uri="ESRI.ArcGIS.Mapping.OfficeIntegration.PowerPointInfo"/>
  </ds:schemaRefs>
</ds:datastoreItem>
</file>

<file path=customXml/itemProps66.xml><?xml version="1.0" encoding="utf-8"?>
<ds:datastoreItem xmlns:ds="http://schemas.openxmlformats.org/officeDocument/2006/customXml" ds:itemID="{01FB2FE6-2738-48EB-BDEF-11F89810C0EE}">
  <ds:schemaRefs>
    <ds:schemaRef ds:uri="ESRI.ArcGIS.Mapping.OfficeIntegration.PowerPointInfo"/>
  </ds:schemaRefs>
</ds:datastoreItem>
</file>

<file path=customXml/itemProps67.xml><?xml version="1.0" encoding="utf-8"?>
<ds:datastoreItem xmlns:ds="http://schemas.openxmlformats.org/officeDocument/2006/customXml" ds:itemID="{E444E6CF-89D9-4A8D-BC22-326BFADBA502}">
  <ds:schemaRefs>
    <ds:schemaRef ds:uri="ESRI.ArcGIS.Mapping.OfficeIntegration.PowerPointInfo"/>
  </ds:schemaRefs>
</ds:datastoreItem>
</file>

<file path=customXml/itemProps68.xml><?xml version="1.0" encoding="utf-8"?>
<ds:datastoreItem xmlns:ds="http://schemas.openxmlformats.org/officeDocument/2006/customXml" ds:itemID="{756BBD73-DB7D-49A7-B827-4615B7BB36BA}">
  <ds:schemaRefs>
    <ds:schemaRef ds:uri="ESRI.ArcGIS.Mapping.OfficeIntegration.PowerPointInfo"/>
  </ds:schemaRefs>
</ds:datastoreItem>
</file>

<file path=customXml/itemProps69.xml><?xml version="1.0" encoding="utf-8"?>
<ds:datastoreItem xmlns:ds="http://schemas.openxmlformats.org/officeDocument/2006/customXml" ds:itemID="{04A17F22-A4EB-42FD-9D0E-2EB1BD323943}">
  <ds:schemaRefs>
    <ds:schemaRef ds:uri="ESRI.ArcGIS.Mapping.OfficeIntegration.PowerPointInfo"/>
  </ds:schemaRefs>
</ds:datastoreItem>
</file>

<file path=customXml/itemProps7.xml><?xml version="1.0" encoding="utf-8"?>
<ds:datastoreItem xmlns:ds="http://schemas.openxmlformats.org/officeDocument/2006/customXml" ds:itemID="{5885ABBD-30C2-47FF-8BAB-81266FD52B2B}">
  <ds:schemaRefs>
    <ds:schemaRef ds:uri="ESRI.ArcGIS.Mapping.OfficeIntegration.PowerPointInfo"/>
  </ds:schemaRefs>
</ds:datastoreItem>
</file>

<file path=customXml/itemProps70.xml><?xml version="1.0" encoding="utf-8"?>
<ds:datastoreItem xmlns:ds="http://schemas.openxmlformats.org/officeDocument/2006/customXml" ds:itemID="{ABB9AEC8-6440-48EE-A183-FB49C73CE3C2}">
  <ds:schemaRefs>
    <ds:schemaRef ds:uri="ESRI.ArcGIS.Mapping.OfficeIntegration.PowerPointInfo"/>
  </ds:schemaRefs>
</ds:datastoreItem>
</file>

<file path=customXml/itemProps71.xml><?xml version="1.0" encoding="utf-8"?>
<ds:datastoreItem xmlns:ds="http://schemas.openxmlformats.org/officeDocument/2006/customXml" ds:itemID="{D4BF7D4F-A50E-4F12-98CB-835C107F0A81}">
  <ds:schemaRefs>
    <ds:schemaRef ds:uri="ESRI.ArcGIS.Mapping.OfficeIntegration.PowerPointInfo"/>
  </ds:schemaRefs>
</ds:datastoreItem>
</file>

<file path=customXml/itemProps72.xml><?xml version="1.0" encoding="utf-8"?>
<ds:datastoreItem xmlns:ds="http://schemas.openxmlformats.org/officeDocument/2006/customXml" ds:itemID="{C76641F9-2195-4DB8-8CE0-E190845AF434}">
  <ds:schemaRefs>
    <ds:schemaRef ds:uri="ESRI.ArcGIS.Mapping.OfficeIntegration.PowerPointInfo"/>
  </ds:schemaRefs>
</ds:datastoreItem>
</file>

<file path=customXml/itemProps73.xml><?xml version="1.0" encoding="utf-8"?>
<ds:datastoreItem xmlns:ds="http://schemas.openxmlformats.org/officeDocument/2006/customXml" ds:itemID="{77AC1F18-47FF-4F33-A031-5E33538F4B25}">
  <ds:schemaRefs>
    <ds:schemaRef ds:uri="ESRI.ArcGIS.Mapping.OfficeIntegration.PowerPointInfo"/>
  </ds:schemaRefs>
</ds:datastoreItem>
</file>

<file path=customXml/itemProps74.xml><?xml version="1.0" encoding="utf-8"?>
<ds:datastoreItem xmlns:ds="http://schemas.openxmlformats.org/officeDocument/2006/customXml" ds:itemID="{CAE63604-A698-478E-A70D-1EF0F45F27DE}">
  <ds:schemaRefs>
    <ds:schemaRef ds:uri="ESRI.ArcGIS.Mapping.OfficeIntegration.PowerPointInfo"/>
  </ds:schemaRefs>
</ds:datastoreItem>
</file>

<file path=customXml/itemProps75.xml><?xml version="1.0" encoding="utf-8"?>
<ds:datastoreItem xmlns:ds="http://schemas.openxmlformats.org/officeDocument/2006/customXml" ds:itemID="{44284E3E-3A43-4FCB-945C-D030B445C325}">
  <ds:schemaRefs>
    <ds:schemaRef ds:uri="ESRI.ArcGIS.Mapping.OfficeIntegration.PowerPointInfo"/>
  </ds:schemaRefs>
</ds:datastoreItem>
</file>

<file path=customXml/itemProps76.xml><?xml version="1.0" encoding="utf-8"?>
<ds:datastoreItem xmlns:ds="http://schemas.openxmlformats.org/officeDocument/2006/customXml" ds:itemID="{821C1CD2-3860-466B-81CC-C4148DE4555E}">
  <ds:schemaRefs>
    <ds:schemaRef ds:uri="ESRI.ArcGIS.Mapping.OfficeIntegration.PowerPointInfo"/>
  </ds:schemaRefs>
</ds:datastoreItem>
</file>

<file path=customXml/itemProps77.xml><?xml version="1.0" encoding="utf-8"?>
<ds:datastoreItem xmlns:ds="http://schemas.openxmlformats.org/officeDocument/2006/customXml" ds:itemID="{E1A240FC-94FB-482A-AFCF-6C5B4028A30D}">
  <ds:schemaRefs>
    <ds:schemaRef ds:uri="ESRI.ArcGIS.Mapping.OfficeIntegration.PowerPointInfo"/>
  </ds:schemaRefs>
</ds:datastoreItem>
</file>

<file path=customXml/itemProps78.xml><?xml version="1.0" encoding="utf-8"?>
<ds:datastoreItem xmlns:ds="http://schemas.openxmlformats.org/officeDocument/2006/customXml" ds:itemID="{AD49F52C-DD3D-4D61-89D6-803B4C4F5262}">
  <ds:schemaRefs>
    <ds:schemaRef ds:uri="ESRI.ArcGIS.Mapping.OfficeIntegration.PowerPointInfo"/>
  </ds:schemaRefs>
</ds:datastoreItem>
</file>

<file path=customXml/itemProps79.xml><?xml version="1.0" encoding="utf-8"?>
<ds:datastoreItem xmlns:ds="http://schemas.openxmlformats.org/officeDocument/2006/customXml" ds:itemID="{119B8902-55AF-4102-83C5-465634695BCB}">
  <ds:schemaRefs>
    <ds:schemaRef ds:uri="ESRI.ArcGIS.Mapping.OfficeIntegration.PowerPointInfo"/>
  </ds:schemaRefs>
</ds:datastoreItem>
</file>

<file path=customXml/itemProps8.xml><?xml version="1.0" encoding="utf-8"?>
<ds:datastoreItem xmlns:ds="http://schemas.openxmlformats.org/officeDocument/2006/customXml" ds:itemID="{4FB48E2A-EB01-4C31-9DF2-896A6AFF9320}">
  <ds:schemaRefs>
    <ds:schemaRef ds:uri="ESRI.ArcGIS.Mapping.OfficeIntegration.PowerPointInfo"/>
  </ds:schemaRefs>
</ds:datastoreItem>
</file>

<file path=customXml/itemProps80.xml><?xml version="1.0" encoding="utf-8"?>
<ds:datastoreItem xmlns:ds="http://schemas.openxmlformats.org/officeDocument/2006/customXml" ds:itemID="{1ED5BDC2-A1B7-4186-86FD-DC54753D1724}">
  <ds:schemaRefs>
    <ds:schemaRef ds:uri="ESRI.ArcGIS.Mapping.OfficeIntegration.PowerPointInfo"/>
  </ds:schemaRefs>
</ds:datastoreItem>
</file>

<file path=customXml/itemProps81.xml><?xml version="1.0" encoding="utf-8"?>
<ds:datastoreItem xmlns:ds="http://schemas.openxmlformats.org/officeDocument/2006/customXml" ds:itemID="{3E7BC0F9-A8B6-4430-9145-2B132E171D60}">
  <ds:schemaRefs>
    <ds:schemaRef ds:uri="ESRI.ArcGIS.Mapping.OfficeIntegration.PowerPointInfo"/>
  </ds:schemaRefs>
</ds:datastoreItem>
</file>

<file path=customXml/itemProps82.xml><?xml version="1.0" encoding="utf-8"?>
<ds:datastoreItem xmlns:ds="http://schemas.openxmlformats.org/officeDocument/2006/customXml" ds:itemID="{2217874B-FAF9-47FC-849D-A6B734966ADA}">
  <ds:schemaRefs>
    <ds:schemaRef ds:uri="ESRI.ArcGIS.Mapping.OfficeIntegration.PowerPointInfo"/>
  </ds:schemaRefs>
</ds:datastoreItem>
</file>

<file path=customXml/itemProps83.xml><?xml version="1.0" encoding="utf-8"?>
<ds:datastoreItem xmlns:ds="http://schemas.openxmlformats.org/officeDocument/2006/customXml" ds:itemID="{E1C1169D-5520-4F0B-AF5A-A690ADE1BDCC}">
  <ds:schemaRefs>
    <ds:schemaRef ds:uri="ESRI.ArcGIS.Mapping.OfficeIntegration.PowerPointInfo"/>
  </ds:schemaRefs>
</ds:datastoreItem>
</file>

<file path=customXml/itemProps84.xml><?xml version="1.0" encoding="utf-8"?>
<ds:datastoreItem xmlns:ds="http://schemas.openxmlformats.org/officeDocument/2006/customXml" ds:itemID="{CBBDB267-39ED-476B-8993-1E5D243E1F68}">
  <ds:schemaRefs>
    <ds:schemaRef ds:uri="ESRI.ArcGIS.Mapping.OfficeIntegration.PowerPointInfo"/>
  </ds:schemaRefs>
</ds:datastoreItem>
</file>

<file path=customXml/itemProps85.xml><?xml version="1.0" encoding="utf-8"?>
<ds:datastoreItem xmlns:ds="http://schemas.openxmlformats.org/officeDocument/2006/customXml" ds:itemID="{B7F62EF6-63CF-436A-9480-1A8F9032E8FF}">
  <ds:schemaRefs>
    <ds:schemaRef ds:uri="ESRI.ArcGIS.Mapping.OfficeIntegration.PowerPointInfo"/>
  </ds:schemaRefs>
</ds:datastoreItem>
</file>

<file path=customXml/itemProps86.xml><?xml version="1.0" encoding="utf-8"?>
<ds:datastoreItem xmlns:ds="http://schemas.openxmlformats.org/officeDocument/2006/customXml" ds:itemID="{0685DDBA-2C19-48B3-8CF5-14CFC6BF972F}">
  <ds:schemaRefs>
    <ds:schemaRef ds:uri="ESRI.ArcGIS.Mapping.OfficeIntegration.PowerPointInfo"/>
  </ds:schemaRefs>
</ds:datastoreItem>
</file>

<file path=customXml/itemProps87.xml><?xml version="1.0" encoding="utf-8"?>
<ds:datastoreItem xmlns:ds="http://schemas.openxmlformats.org/officeDocument/2006/customXml" ds:itemID="{30F1BAA5-311F-4E68-B6F2-5D90662FCD2F}">
  <ds:schemaRefs>
    <ds:schemaRef ds:uri="ESRI.ArcGIS.Mapping.OfficeIntegration.PowerPointInfo"/>
  </ds:schemaRefs>
</ds:datastoreItem>
</file>

<file path=customXml/itemProps88.xml><?xml version="1.0" encoding="utf-8"?>
<ds:datastoreItem xmlns:ds="http://schemas.openxmlformats.org/officeDocument/2006/customXml" ds:itemID="{3EC300A7-BB02-4456-BDC0-5EC5AF528B05}">
  <ds:schemaRefs>
    <ds:schemaRef ds:uri="ESRI.ArcGIS.Mapping.OfficeIntegration.PowerPointInfo"/>
  </ds:schemaRefs>
</ds:datastoreItem>
</file>

<file path=customXml/itemProps89.xml><?xml version="1.0" encoding="utf-8"?>
<ds:datastoreItem xmlns:ds="http://schemas.openxmlformats.org/officeDocument/2006/customXml" ds:itemID="{79E438F5-D517-4904-95F7-30B2AE6B0CDD}"/>
</file>

<file path=customXml/itemProps9.xml><?xml version="1.0" encoding="utf-8"?>
<ds:datastoreItem xmlns:ds="http://schemas.openxmlformats.org/officeDocument/2006/customXml" ds:itemID="{5CEAB7B6-2C3D-478A-AA99-CC7392352C7A}">
  <ds:schemaRefs>
    <ds:schemaRef ds:uri="ESRI.ArcGIS.Mapping.OfficeIntegration.PowerPointInfo"/>
  </ds:schemaRefs>
</ds:datastoreItem>
</file>

<file path=customXml/itemProps90.xml><?xml version="1.0" encoding="utf-8"?>
<ds:datastoreItem xmlns:ds="http://schemas.openxmlformats.org/officeDocument/2006/customXml" ds:itemID="{33B4156E-4B37-491D-A864-383EA3A6B369}">
  <ds:schemaRefs>
    <ds:schemaRef ds:uri="ESRI.ArcGIS.Mapping.OfficeIntegration.PowerPointInfo"/>
  </ds:schemaRefs>
</ds:datastoreItem>
</file>

<file path=customXml/itemProps91.xml><?xml version="1.0" encoding="utf-8"?>
<ds:datastoreItem xmlns:ds="http://schemas.openxmlformats.org/officeDocument/2006/customXml" ds:itemID="{8DBC9755-ABA9-47F3-BEA8-8EF812FA3DEC}">
  <ds:schemaRefs>
    <ds:schemaRef ds:uri="ESRI.ArcGIS.Mapping.OfficeIntegration.PowerPointInfo"/>
  </ds:schemaRefs>
</ds:datastoreItem>
</file>

<file path=customXml/itemProps92.xml><?xml version="1.0" encoding="utf-8"?>
<ds:datastoreItem xmlns:ds="http://schemas.openxmlformats.org/officeDocument/2006/customXml" ds:itemID="{9282103B-F1A4-49F3-AF78-4D96D8D5D55C}">
  <ds:schemaRefs>
    <ds:schemaRef ds:uri="ESRI.ArcGIS.Mapping.OfficeIntegration.PowerPointInfo"/>
  </ds:schemaRefs>
</ds:datastoreItem>
</file>

<file path=customXml/itemProps93.xml><?xml version="1.0" encoding="utf-8"?>
<ds:datastoreItem xmlns:ds="http://schemas.openxmlformats.org/officeDocument/2006/customXml" ds:itemID="{7AD2D4EE-63CE-415A-8597-B37F13436028}">
  <ds:schemaRefs>
    <ds:schemaRef ds:uri="ESRI.ArcGIS.Mapping.OfficeIntegration.PowerPointInfo"/>
  </ds:schemaRefs>
</ds:datastoreItem>
</file>

<file path=customXml/itemProps94.xml><?xml version="1.0" encoding="utf-8"?>
<ds:datastoreItem xmlns:ds="http://schemas.openxmlformats.org/officeDocument/2006/customXml" ds:itemID="{C09309E9-9C95-416F-9966-2A0FFBB89F4F}">
  <ds:schemaRefs>
    <ds:schemaRef ds:uri="ESRI.ArcGIS.Mapping.OfficeIntegration.PowerPointInfo"/>
  </ds:schemaRefs>
</ds:datastoreItem>
</file>

<file path=customXml/itemProps95.xml><?xml version="1.0" encoding="utf-8"?>
<ds:datastoreItem xmlns:ds="http://schemas.openxmlformats.org/officeDocument/2006/customXml" ds:itemID="{DF57A5F0-2517-4348-9767-C44A453E6B3E}">
  <ds:schemaRefs>
    <ds:schemaRef ds:uri="ESRI.ArcGIS.Mapping.OfficeIntegration.PowerPointInfo"/>
  </ds:schemaRefs>
</ds:datastoreItem>
</file>

<file path=customXml/itemProps96.xml><?xml version="1.0" encoding="utf-8"?>
<ds:datastoreItem xmlns:ds="http://schemas.openxmlformats.org/officeDocument/2006/customXml" ds:itemID="{79DEFABE-D2E7-47D4-8131-9A1F7C9C48EA}">
  <ds:schemaRefs>
    <ds:schemaRef ds:uri="ESRI.ArcGIS.Mapping.OfficeIntegration.PowerPointInfo"/>
  </ds:schemaRefs>
</ds:datastoreItem>
</file>

<file path=customXml/itemProps97.xml><?xml version="1.0" encoding="utf-8"?>
<ds:datastoreItem xmlns:ds="http://schemas.openxmlformats.org/officeDocument/2006/customXml" ds:itemID="{F93E0787-80F1-47B4-9CA3-3867E6BA6ED2}">
  <ds:schemaRefs>
    <ds:schemaRef ds:uri="ESRI.ArcGIS.Mapping.OfficeIntegration.PowerPointInfo"/>
  </ds:schemaRefs>
</ds:datastoreItem>
</file>

<file path=customXml/itemProps98.xml><?xml version="1.0" encoding="utf-8"?>
<ds:datastoreItem xmlns:ds="http://schemas.openxmlformats.org/officeDocument/2006/customXml" ds:itemID="{9FE00347-C5FC-4D37-A1A6-D7AF19551004}">
  <ds:schemaRefs>
    <ds:schemaRef ds:uri="ESRI.ArcGIS.Mapping.OfficeIntegration.PowerPointInfo"/>
  </ds:schemaRefs>
</ds:datastoreItem>
</file>

<file path=customXml/itemProps99.xml><?xml version="1.0" encoding="utf-8"?>
<ds:datastoreItem xmlns:ds="http://schemas.openxmlformats.org/officeDocument/2006/customXml" ds:itemID="{F1196D88-ADF1-4286-9253-371C1BD71A6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2070</TotalTime>
  <Words>7777</Words>
  <Application>Microsoft Office PowerPoint</Application>
  <PresentationFormat>On-screen Show (16:9)</PresentationFormat>
  <Paragraphs>623</Paragraphs>
  <Slides>37</Slides>
  <Notes>37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Arial</vt:lpstr>
      <vt:lpstr>Calibri</vt:lpstr>
      <vt:lpstr>Calibri Light</vt:lpstr>
      <vt:lpstr>Courier New</vt:lpstr>
      <vt:lpstr>Myriad Pro</vt:lpstr>
      <vt:lpstr>Myriad Pro Light</vt:lpstr>
      <vt:lpstr>Segoe UI</vt:lpstr>
      <vt:lpstr>Wingdings</vt:lpstr>
      <vt:lpstr>WSP PTT</vt:lpstr>
      <vt:lpstr>WSP PTT</vt:lpstr>
      <vt:lpstr>Water System Partnerships: Opportunities to Solve Water System Challenges</vt:lpstr>
      <vt:lpstr>Purpose for Today</vt:lpstr>
      <vt:lpstr>Partnerships Checklist</vt:lpstr>
      <vt:lpstr>Part 1: What are water system partnerships? </vt:lpstr>
      <vt:lpstr>Water System Partnerships</vt:lpstr>
      <vt:lpstr>Partnerships Build TMF Capacity</vt:lpstr>
      <vt:lpstr>Increasing Transfer of Responsibility</vt:lpstr>
      <vt:lpstr>Informal Cooperation</vt:lpstr>
      <vt:lpstr>Contractual Assistance</vt:lpstr>
      <vt:lpstr>Joint Power Agency</vt:lpstr>
      <vt:lpstr>Ownership Transfer</vt:lpstr>
      <vt:lpstr>Part 2: How do partnerships benefit water systems and customers? </vt:lpstr>
      <vt:lpstr>Partnerships Benefits</vt:lpstr>
      <vt:lpstr>How to Maximize Benefits of Partnerships</vt:lpstr>
      <vt:lpstr>1. Understand Strengths and Challenges</vt:lpstr>
      <vt:lpstr>1. Understand Strengths and Challenges</vt:lpstr>
      <vt:lpstr>2. Identify Potential Partners</vt:lpstr>
      <vt:lpstr>2. Identify Potential Partners</vt:lpstr>
      <vt:lpstr>3. Assess Practicality of Partnerships</vt:lpstr>
      <vt:lpstr>4. Understand your Champions, Allies, and Stakeholders</vt:lpstr>
      <vt:lpstr>Case Study Example</vt:lpstr>
      <vt:lpstr>Turning Challenges into Opportunities Exercise</vt:lpstr>
      <vt:lpstr>Part 3: What are the financial implications for a partnership? </vt:lpstr>
      <vt:lpstr>Financial Implications</vt:lpstr>
      <vt:lpstr>Why Build Capacity?</vt:lpstr>
      <vt:lpstr>How to Fund Partnerships Activities</vt:lpstr>
      <vt:lpstr>How to Fund Partnerships Activities</vt:lpstr>
      <vt:lpstr>State-Specific Funding Information</vt:lpstr>
      <vt:lpstr>Part 4: How can you create a partnership? </vt:lpstr>
      <vt:lpstr>Review: Steps to Evaluate Partnership Possibilities</vt:lpstr>
      <vt:lpstr>Implementing Partnerships</vt:lpstr>
      <vt:lpstr>Implementing Partnerships</vt:lpstr>
      <vt:lpstr>Partnerships Checklist Exercise</vt:lpstr>
      <vt:lpstr>Next Steps</vt:lpstr>
      <vt:lpstr>Questions?</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System Partnerships Training Toolbox: Decision Makers Module</dc:title>
  <dc:creator>U.S. EPA;OW;Office of Ground Water and Drinking Water</dc:creator>
  <cp:keywords>technical capacity, managerial capacity, financial capacity, water system partnerships, TMF capacity, transfer of responsibility, finance</cp:keywords>
  <cp:lastModifiedBy>Erin Ress</cp:lastModifiedBy>
  <cp:revision>11</cp:revision>
  <dcterms:created xsi:type="dcterms:W3CDTF">2019-07-26T16:44:01Z</dcterms:created>
  <dcterms:modified xsi:type="dcterms:W3CDTF">2022-06-15T13:08:15Z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28;#transfer of responsibility|44328135-a467-483d-bd79-d4ddab8bc8a1;#26;#managerial capacity|989b1344-5b89-4b3e-9e1f-04c2c2cd7f9d;#25;#finance|89c85b11-8da8-46f9-aadd-82f030db76fe;#24;#technical capacity|e0281586-4ef1-481b-9894-1755b306ff02;#22;#financial capacity|04b4b2be-ae21-4b90-9593-3fdb0c754942;#4;#water system partnerships|efb222a4-5a44-4000-b9d9-c521d92f6ee1;#1;#TMF Capacity|420ef5ae-2bf8-4dc9-9060-ef95efb594b9</vt:lpwstr>
  </property>
  <property fmtid="{D5CDD505-2E9C-101B-9397-08002B2CF9AE}" pid="3" name="ContractDivisions">
    <vt:lpwstr/>
  </property>
  <property fmtid="{D5CDD505-2E9C-101B-9397-08002B2CF9AE}" pid="4" name="ContractClients">
    <vt:lpwstr/>
  </property>
  <property fmtid="{D5CDD505-2E9C-101B-9397-08002B2CF9AE}" pid="5" name="AreaOfExpertise">
    <vt:lpwstr/>
  </property>
  <property fmtid="{D5CDD505-2E9C-101B-9397-08002B2CF9AE}" pid="6" name="ProjectLocations">
    <vt:lpwstr/>
  </property>
  <property fmtid="{D5CDD505-2E9C-101B-9397-08002B2CF9AE}" pid="7" name="ServiceSectors">
    <vt:lpwstr/>
  </property>
  <property fmtid="{D5CDD505-2E9C-101B-9397-08002B2CF9AE}" pid="8" name="ProjectSubjectAreas">
    <vt:lpwstr/>
  </property>
  <property fmtid="{D5CDD505-2E9C-101B-9397-08002B2CF9AE}" pid="9" name="WorkType">
    <vt:lpwstr/>
  </property>
  <property fmtid="{D5CDD505-2E9C-101B-9397-08002B2CF9AE}" pid="10" name="ProjectServiceSectors">
    <vt:lpwstr/>
  </property>
  <property fmtid="{D5CDD505-2E9C-101B-9397-08002B2CF9AE}" pid="11" name="ProjectClients">
    <vt:lpwstr/>
  </property>
  <property fmtid="{D5CDD505-2E9C-101B-9397-08002B2CF9AE}" pid="12" name="Locations">
    <vt:lpwstr/>
  </property>
  <property fmtid="{D5CDD505-2E9C-101B-9397-08002B2CF9AE}" pid="13" name="ContentTypeId">
    <vt:lpwstr>0x01010054EFD25073AA4F439B866FAE58702377</vt:lpwstr>
  </property>
</Properties>
</file>