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2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23"/>
  </p:sldMasterIdLst>
  <p:notesMasterIdLst>
    <p:notesMasterId r:id="rId148"/>
  </p:notesMasterIdLst>
  <p:handoutMasterIdLst>
    <p:handoutMasterId r:id="rId149"/>
  </p:handoutMasterIdLst>
  <p:sldIdLst>
    <p:sldId id="1366" r:id="rId124"/>
    <p:sldId id="494" r:id="rId125"/>
    <p:sldId id="257" r:id="rId126"/>
    <p:sldId id="495" r:id="rId127"/>
    <p:sldId id="1345" r:id="rId128"/>
    <p:sldId id="1354" r:id="rId129"/>
    <p:sldId id="1349" r:id="rId130"/>
    <p:sldId id="1362" r:id="rId131"/>
    <p:sldId id="1351" r:id="rId132"/>
    <p:sldId id="1363" r:id="rId133"/>
    <p:sldId id="1282" r:id="rId134"/>
    <p:sldId id="1353" r:id="rId135"/>
    <p:sldId id="1346" r:id="rId136"/>
    <p:sldId id="1204" r:id="rId137"/>
    <p:sldId id="1348" r:id="rId138"/>
    <p:sldId id="1067" r:id="rId139"/>
    <p:sldId id="1355" r:id="rId140"/>
    <p:sldId id="1364" r:id="rId141"/>
    <p:sldId id="1162" r:id="rId142"/>
    <p:sldId id="519" r:id="rId143"/>
    <p:sldId id="1360" r:id="rId144"/>
    <p:sldId id="1356" r:id="rId145"/>
    <p:sldId id="1357" r:id="rId146"/>
    <p:sldId id="1365" r:id="rId14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ad First" id="{9A821A51-2E05-4328-98A7-552DF7B8B759}">
          <p14:sldIdLst>
            <p14:sldId id="1366"/>
          </p14:sldIdLst>
        </p14:section>
        <p14:section name="Introduction" id="{EC96E863-2F5D-4E28-A6A6-8EC5376AF003}">
          <p14:sldIdLst>
            <p14:sldId id="494"/>
            <p14:sldId id="257"/>
            <p14:sldId id="495"/>
            <p14:sldId id="1345"/>
          </p14:sldIdLst>
        </p14:section>
        <p14:section name="Partnership Examples and Benefits" id="{B8F28C69-0D4B-48E3-A801-FB968BB58F96}">
          <p14:sldIdLst>
            <p14:sldId id="1354"/>
            <p14:sldId id="1349"/>
            <p14:sldId id="1362"/>
            <p14:sldId id="1351"/>
            <p14:sldId id="1363"/>
            <p14:sldId id="1282"/>
            <p14:sldId id="1353"/>
          </p14:sldIdLst>
        </p14:section>
        <p14:section name="Implementing Partnerships" id="{E266BC2F-F8BF-4D4A-81B0-2F019FB9705D}">
          <p14:sldIdLst>
            <p14:sldId id="1346"/>
            <p14:sldId id="1204"/>
            <p14:sldId id="1348"/>
            <p14:sldId id="1067"/>
          </p14:sldIdLst>
        </p14:section>
        <p14:section name="Next Steps" id="{6AD3F08D-17AF-4880-BE35-4B9C220124FA}">
          <p14:sldIdLst>
            <p14:sldId id="1355"/>
            <p14:sldId id="1364"/>
          </p14:sldIdLst>
        </p14:section>
        <p14:section name="Questions" id="{DC4A6338-8E2D-47AD-BDBF-5286DD1789F3}">
          <p14:sldIdLst>
            <p14:sldId id="1162"/>
          </p14:sldIdLst>
        </p14:section>
        <p14:section name="Thank You" id="{57A5EF5F-ED40-4F19-9F78-9328121DF34A}">
          <p14:sldIdLst>
            <p14:sldId id="519"/>
          </p14:sldIdLst>
        </p14:section>
        <p14:section name="Next Steps Customized" id="{A9BC1C79-0E45-4026-A6D2-2BD889C7A48F}">
          <p14:sldIdLst>
            <p14:sldId id="1360"/>
            <p14:sldId id="1356"/>
            <p14:sldId id="1357"/>
            <p14:sldId id="1365"/>
          </p14:sldIdLst>
        </p14:section>
      </p14:sectionLst>
    </p:ext>
    <p:ext uri="{EFAFB233-063F-42B5-8137-9DF3F51BA10A}">
      <p15:sldGuideLst xmlns:p15="http://schemas.microsoft.com/office/powerpoint/2012/main">
        <p15:guide id="1" orient="horz" pos="564" userDrawn="1">
          <p15:clr>
            <a:srgbClr val="A4A3A4"/>
          </p15:clr>
        </p15:guide>
        <p15:guide id="2" pos="31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vatt, Peter" initials="GP" lastIdx="2" clrIdx="0">
    <p:extLst>
      <p:ext uri="{19B8F6BF-5375-455C-9EA6-DF929625EA0E}">
        <p15:presenceInfo xmlns:p15="http://schemas.microsoft.com/office/powerpoint/2012/main" userId="S-1-5-21-1339303556-449845944-1601390327-147658" providerId="AD"/>
      </p:ext>
    </p:extLst>
  </p:cmAuthor>
  <p:cmAuthor id="2" name="Albert, Ryan" initials="AR" lastIdx="18" clrIdx="1">
    <p:extLst>
      <p:ext uri="{19B8F6BF-5375-455C-9EA6-DF929625EA0E}">
        <p15:presenceInfo xmlns:p15="http://schemas.microsoft.com/office/powerpoint/2012/main" userId="S-1-5-21-1339303556-449845944-1601390327-148683" providerId="AD"/>
      </p:ext>
    </p:extLst>
  </p:cmAuthor>
  <p:cmAuthor id="3" name="Hogan, James" initials="HJ" lastIdx="19" clrIdx="2">
    <p:extLst>
      <p:ext uri="{19B8F6BF-5375-455C-9EA6-DF929625EA0E}">
        <p15:presenceInfo xmlns:p15="http://schemas.microsoft.com/office/powerpoint/2012/main" userId="S-1-5-21-1339303556-449845944-1601390327-424778" providerId="AD"/>
      </p:ext>
    </p:extLst>
  </p:cmAuthor>
  <p:cmAuthor id="4" name="Viveiros, Edward" initials="VE" lastIdx="32" clrIdx="3">
    <p:extLst>
      <p:ext uri="{19B8F6BF-5375-455C-9EA6-DF929625EA0E}">
        <p15:presenceInfo xmlns:p15="http://schemas.microsoft.com/office/powerpoint/2012/main" userId="S-1-5-21-1339303556-449845944-1601390327-379841" providerId="AD"/>
      </p:ext>
    </p:extLst>
  </p:cmAuthor>
  <p:cmAuthor id="5" name="Russell, Sam" initials="RS" lastIdx="4" clrIdx="4">
    <p:extLst>
      <p:ext uri="{19B8F6BF-5375-455C-9EA6-DF929625EA0E}">
        <p15:presenceInfo xmlns:p15="http://schemas.microsoft.com/office/powerpoint/2012/main" userId="S-1-5-21-1339303556-449845944-1601390327-388257" providerId="AD"/>
      </p:ext>
    </p:extLst>
  </p:cmAuthor>
  <p:cmAuthor id="6" name="Cathy Davis" initials="CMD" lastIdx="113" clrIdx="5">
    <p:extLst>
      <p:ext uri="{19B8F6BF-5375-455C-9EA6-DF929625EA0E}">
        <p15:presenceInfo xmlns:p15="http://schemas.microsoft.com/office/powerpoint/2012/main" userId="Cathy Davis" providerId="None"/>
      </p:ext>
    </p:extLst>
  </p:cmAuthor>
  <p:cmAuthor id="7" name="Harris, Adrienne" initials="HA" lastIdx="5" clrIdx="6">
    <p:extLst>
      <p:ext uri="{19B8F6BF-5375-455C-9EA6-DF929625EA0E}">
        <p15:presenceInfo xmlns:p15="http://schemas.microsoft.com/office/powerpoint/2012/main" userId="S-1-5-21-1339303556-449845944-1601390327-191579" providerId="AD"/>
      </p:ext>
    </p:extLst>
  </p:cmAuthor>
  <p:cmAuthor id="8" name="Jacqueline Sharry" initials="JS" lastIdx="59" clrIdx="7">
    <p:extLst>
      <p:ext uri="{19B8F6BF-5375-455C-9EA6-DF929625EA0E}">
        <p15:presenceInfo xmlns:p15="http://schemas.microsoft.com/office/powerpoint/2012/main" userId="S-1-5-21-1244020187-519449412-911163043-22444" providerId="AD"/>
      </p:ext>
    </p:extLst>
  </p:cmAuthor>
  <p:cmAuthor id="9" name="Ashley Arayas" initials="AA" lastIdx="50" clrIdx="8">
    <p:extLst>
      <p:ext uri="{19B8F6BF-5375-455C-9EA6-DF929625EA0E}">
        <p15:presenceInfo xmlns:p15="http://schemas.microsoft.com/office/powerpoint/2012/main" userId="S-1-5-21-1244020187-519449412-911163043-17207" providerId="AD"/>
      </p:ext>
    </p:extLst>
  </p:cmAuthor>
  <p:cmAuthor id="10" name="Anna Epstein" initials="AE" lastIdx="121" clrIdx="9">
    <p:extLst>
      <p:ext uri="{19B8F6BF-5375-455C-9EA6-DF929625EA0E}">
        <p15:presenceInfo xmlns:p15="http://schemas.microsoft.com/office/powerpoint/2012/main" userId="S-1-5-21-1244020187-519449412-911163043-17607" providerId="AD"/>
      </p:ext>
    </p:extLst>
  </p:cmAuthor>
  <p:cmAuthor id="11" name="Erin Ress" initials="ER" lastIdx="24" clrIdx="10">
    <p:extLst>
      <p:ext uri="{19B8F6BF-5375-455C-9EA6-DF929625EA0E}">
        <p15:presenceInfo xmlns:p15="http://schemas.microsoft.com/office/powerpoint/2012/main" userId="S-1-5-21-1244020187-519449412-911163043-22117" providerId="AD"/>
      </p:ext>
    </p:extLst>
  </p:cmAuthor>
  <p:cmAuthor id="12" name="Jacqueline.Sharry@cadmusgroup.com" initials="J" lastIdx="1" clrIdx="11">
    <p:extLst>
      <p:ext uri="{19B8F6BF-5375-455C-9EA6-DF929625EA0E}">
        <p15:presenceInfo xmlns:p15="http://schemas.microsoft.com/office/powerpoint/2012/main" userId="Jacqueline.Sharry@cadmusgroup.com" providerId="None"/>
      </p:ext>
    </p:extLst>
  </p:cmAuthor>
  <p:cmAuthor id="13" name="Galen.Laurence@cadmusgroup.com" initials="G" lastIdx="3" clrIdx="12">
    <p:extLst>
      <p:ext uri="{19B8F6BF-5375-455C-9EA6-DF929625EA0E}">
        <p15:presenceInfo xmlns:p15="http://schemas.microsoft.com/office/powerpoint/2012/main" userId="Galen.Laurence@cadmusgroup.com" providerId="None"/>
      </p:ext>
    </p:extLst>
  </p:cmAuthor>
  <p:cmAuthor id="14" name="Michelle Young" initials="MY" lastIdx="25" clrIdx="13">
    <p:extLst>
      <p:ext uri="{19B8F6BF-5375-455C-9EA6-DF929625EA0E}">
        <p15:presenceInfo xmlns:p15="http://schemas.microsoft.com/office/powerpoint/2012/main" userId="S::Michelle.Young@cadmusgroup.com::8269f403-c196-4995-ab22-d3517d64ce18" providerId="AD"/>
      </p:ext>
    </p:extLst>
  </p:cmAuthor>
  <p:cmAuthor id="15" name="Jacqueline Sharry" initials="JS [2]" lastIdx="1" clrIdx="14">
    <p:extLst>
      <p:ext uri="{19B8F6BF-5375-455C-9EA6-DF929625EA0E}">
        <p15:presenceInfo xmlns:p15="http://schemas.microsoft.com/office/powerpoint/2012/main" userId="S::Jacqueline.Sharry@cadmusgroup.com::263dc52d-2c23-4294-9e7d-17dc80520c79" providerId="AD"/>
      </p:ext>
    </p:extLst>
  </p:cmAuthor>
  <p:cmAuthor id="16" name="Porter, Brooke" initials="PB" lastIdx="1" clrIdx="15">
    <p:extLst>
      <p:ext uri="{19B8F6BF-5375-455C-9EA6-DF929625EA0E}">
        <p15:presenceInfo xmlns:p15="http://schemas.microsoft.com/office/powerpoint/2012/main" userId="S::porter.brooke@epa.gov::6904ece6-8671-43ed-9f49-eef91dca7346" providerId="AD"/>
      </p:ext>
    </p:extLst>
  </p:cmAuthor>
  <p:cmAuthor id="17" name="Sarah Buck" initials="SB" lastIdx="122" clrIdx="16">
    <p:extLst>
      <p:ext uri="{19B8F6BF-5375-455C-9EA6-DF929625EA0E}">
        <p15:presenceInfo xmlns:p15="http://schemas.microsoft.com/office/powerpoint/2012/main" userId="S::sbuck@rcap.org::48aa6f38-cc56-4acb-ad41-3e9df73942c2" providerId="AD"/>
      </p:ext>
    </p:extLst>
  </p:cmAuthor>
  <p:cmAuthor id="18" name="Matias Korfmacher" initials="MK" lastIdx="144" clrIdx="17">
    <p:extLst>
      <p:ext uri="{19B8F6BF-5375-455C-9EA6-DF929625EA0E}">
        <p15:presenceInfo xmlns:p15="http://schemas.microsoft.com/office/powerpoint/2012/main" userId="S::Matias.Korfmacher@cadmusgroup.com::ce83fd30-673b-44a6-96f7-44dcada5e637" providerId="AD"/>
      </p:ext>
    </p:extLst>
  </p:cmAuthor>
  <p:cmAuthor id="19" name="Erin Ress" initials="ER [2]" lastIdx="106" clrIdx="18">
    <p:extLst>
      <p:ext uri="{19B8F6BF-5375-455C-9EA6-DF929625EA0E}">
        <p15:presenceInfo xmlns:p15="http://schemas.microsoft.com/office/powerpoint/2012/main" userId="S::Erin.Ress@cadmusgroup.com::213cae08-5d8b-4548-abc4-7560faa113b7" providerId="AD"/>
      </p:ext>
    </p:extLst>
  </p:cmAuthor>
  <p:cmAuthor id="20" name="Ashley Arayas" initials="AA [2]" lastIdx="12" clrIdx="19">
    <p:extLst>
      <p:ext uri="{19B8F6BF-5375-455C-9EA6-DF929625EA0E}">
        <p15:presenceInfo xmlns:p15="http://schemas.microsoft.com/office/powerpoint/2012/main" userId="S::Ashley.Arayas@cadmusgroup.com::581c644a-3cc7-4a40-ae78-845d791da7db" providerId="AD"/>
      </p:ext>
    </p:extLst>
  </p:cmAuthor>
  <p:cmAuthor id="21" name="Kate" initials="K" lastIdx="47" clrIdx="20">
    <p:extLst>
      <p:ext uri="{19B8F6BF-5375-455C-9EA6-DF929625EA0E}">
        <p15:presenceInfo xmlns:p15="http://schemas.microsoft.com/office/powerpoint/2012/main" userId="S::Kate.Meyer@cadmusgroup.com::998a61d4-7548-4dad-a105-b432710adea3" providerId="AD"/>
      </p:ext>
    </p:extLst>
  </p:cmAuthor>
  <p:cmAuthor id="22" name="Josh McGhee" initials="JM" lastIdx="3" clrIdx="21">
    <p:extLst>
      <p:ext uri="{19B8F6BF-5375-455C-9EA6-DF929625EA0E}">
        <p15:presenceInfo xmlns:p15="http://schemas.microsoft.com/office/powerpoint/2012/main" userId="S::Joshua.McGhee@cadmusgroup.com::da8dccd6-9072-4479-824a-2987cf70eb6f" providerId="AD"/>
      </p:ext>
    </p:extLst>
  </p:cmAuthor>
  <p:cmAuthor id="23" name="Galen Laurence" initials="GL" lastIdx="35" clrIdx="22">
    <p:extLst>
      <p:ext uri="{19B8F6BF-5375-455C-9EA6-DF929625EA0E}">
        <p15:presenceInfo xmlns:p15="http://schemas.microsoft.com/office/powerpoint/2012/main" userId="S::Galen.Laurence@cadmusgroup.com::327b73cd-7b63-44bd-ac76-c5a6479731ce" providerId="AD"/>
      </p:ext>
    </p:extLst>
  </p:cmAuthor>
  <p:cmAuthor id="24" name="Hagerman, Carla" initials="HC" lastIdx="77" clrIdx="23">
    <p:extLst>
      <p:ext uri="{19B8F6BF-5375-455C-9EA6-DF929625EA0E}">
        <p15:presenceInfo xmlns:p15="http://schemas.microsoft.com/office/powerpoint/2012/main" userId="S::Hagerman.Carla@epa.gov::8d8bc332-0320-4b64-86ac-d0f656acdd54" providerId="AD"/>
      </p:ext>
    </p:extLst>
  </p:cmAuthor>
  <p:cmAuthor id="25" name="Flenniken, Alison" initials="FA" lastIdx="1" clrIdx="24">
    <p:extLst>
      <p:ext uri="{19B8F6BF-5375-455C-9EA6-DF929625EA0E}">
        <p15:presenceInfo xmlns:p15="http://schemas.microsoft.com/office/powerpoint/2012/main" userId="S::Flenniken.Alison@epa.gov::54cef851-e4d3-4285-bdec-1e95ab6724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FFA600"/>
    <a:srgbClr val="518C89"/>
    <a:srgbClr val="FEF7E3"/>
    <a:srgbClr val="FCF0BD"/>
    <a:srgbClr val="E6E6E6"/>
    <a:srgbClr val="366388"/>
    <a:srgbClr val="DDEFE2"/>
    <a:srgbClr val="AFC9DF"/>
    <a:srgbClr val="81A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97288-130C-4E9C-BCFE-98D346AAA306}" v="1" dt="2022-06-15T13:22:50.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68" autoAdjust="0"/>
  </p:normalViewPr>
  <p:slideViewPr>
    <p:cSldViewPr snapToGrid="0">
      <p:cViewPr varScale="1">
        <p:scale>
          <a:sx n="68" d="100"/>
          <a:sy n="68" d="100"/>
        </p:scale>
        <p:origin x="580" y="60"/>
      </p:cViewPr>
      <p:guideLst>
        <p:guide orient="horz" pos="564"/>
        <p:guide pos="314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slide" Target="slides/slide15.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slide" Target="slides/slide5.xml"/><Relationship Id="rId149" Type="http://schemas.openxmlformats.org/officeDocument/2006/relationships/handoutMaster" Target="handoutMasters/handoutMaster1.xml"/><Relationship Id="rId5" Type="http://schemas.openxmlformats.org/officeDocument/2006/relationships/customXml" Target="../customXml/item5.xml"/><Relationship Id="rId95" Type="http://schemas.openxmlformats.org/officeDocument/2006/relationships/customXml" Target="../customXml/item95.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slide" Target="slides/slide16.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commentAuthors" Target="commentAuthors.xml"/><Relationship Id="rId155" Type="http://schemas.microsoft.com/office/2016/11/relationships/changesInfo" Target="changesInfos/changesInfo1.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slide" Target="slides/slide1.xml"/><Relationship Id="rId129" Type="http://schemas.openxmlformats.org/officeDocument/2006/relationships/slide" Target="slides/slide6.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customXml" Target="../customXml/item91.xml"/><Relationship Id="rId96" Type="http://schemas.openxmlformats.org/officeDocument/2006/relationships/customXml" Target="../customXml/item96.xml"/><Relationship Id="rId140" Type="http://schemas.openxmlformats.org/officeDocument/2006/relationships/slide" Target="slides/slide17.xml"/><Relationship Id="rId145"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119" Type="http://schemas.openxmlformats.org/officeDocument/2006/relationships/customXml" Target="../customXml/item119.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customXml" Target="../customXml/item86.xml"/><Relationship Id="rId130" Type="http://schemas.openxmlformats.org/officeDocument/2006/relationships/slide" Target="slides/slide7.xml"/><Relationship Id="rId135" Type="http://schemas.openxmlformats.org/officeDocument/2006/relationships/slide" Target="slides/slide12.xml"/><Relationship Id="rId151" Type="http://schemas.openxmlformats.org/officeDocument/2006/relationships/presProps" Target="presProps.xml"/><Relationship Id="rId156" Type="http://schemas.microsoft.com/office/2015/10/relationships/revisionInfo" Target="revisionInfo.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slide" Target="slides/slide2.xml"/><Relationship Id="rId141" Type="http://schemas.openxmlformats.org/officeDocument/2006/relationships/slide" Target="slides/slide18.xml"/><Relationship Id="rId146" Type="http://schemas.openxmlformats.org/officeDocument/2006/relationships/slide" Target="slides/slide23.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slide" Target="slides/slide8.xml"/><Relationship Id="rId136" Type="http://schemas.openxmlformats.org/officeDocument/2006/relationships/slide" Target="slides/slide13.xml"/><Relationship Id="rId157" Type="http://schemas.openxmlformats.org/officeDocument/2006/relationships/customXml" Target="../customXml/item123.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viewProps" Target="viewProps.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slide" Target="slides/slide3.xml"/><Relationship Id="rId147" Type="http://schemas.openxmlformats.org/officeDocument/2006/relationships/slide" Target="slides/slide24.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19.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slide" Target="slides/slide14.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slide" Target="slides/slide9.xml"/><Relationship Id="rId153" Type="http://schemas.openxmlformats.org/officeDocument/2006/relationships/theme" Target="theme/theme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slide" Target="slides/slide4.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slide" Target="slides/slide20.xml"/><Relationship Id="rId148"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slide" Target="slides/slide10.xml"/><Relationship Id="rId154" Type="http://schemas.openxmlformats.org/officeDocument/2006/relationships/tableStyles" Target="tableStyles.xml"/><Relationship Id="rId16" Type="http://schemas.openxmlformats.org/officeDocument/2006/relationships/customXml" Target="../customXml/item1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slideMaster" Target="slideMasters/slideMaster1.xml"/><Relationship Id="rId144" Type="http://schemas.openxmlformats.org/officeDocument/2006/relationships/slide" Target="slides/slide21.xml"/><Relationship Id="rId90" Type="http://schemas.openxmlformats.org/officeDocument/2006/relationships/customXml" Target="../customXml/item90.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Sharry" userId="cb763d1f-7a31-457c-b77f-aaa4330852f5" providerId="ADAL" clId="{606D6FF2-9CEA-47CE-9487-918D7C3AF35A}"/>
    <pc:docChg chg="modSld">
      <pc:chgData name="Jacqueline Sharry" userId="cb763d1f-7a31-457c-b77f-aaa4330852f5" providerId="ADAL" clId="{606D6FF2-9CEA-47CE-9487-918D7C3AF35A}" dt="2022-06-13T20:24:57.196" v="22" actId="962"/>
      <pc:docMkLst>
        <pc:docMk/>
      </pc:docMkLst>
      <pc:sldChg chg="modSp">
        <pc:chgData name="Jacqueline Sharry" userId="cb763d1f-7a31-457c-b77f-aaa4330852f5" providerId="ADAL" clId="{606D6FF2-9CEA-47CE-9487-918D7C3AF35A}" dt="2022-06-13T20:24:57.196" v="22" actId="962"/>
        <pc:sldMkLst>
          <pc:docMk/>
          <pc:sldMk cId="3430572527" sldId="1067"/>
        </pc:sldMkLst>
        <pc:picChg chg="mod">
          <ac:chgData name="Jacqueline Sharry" userId="cb763d1f-7a31-457c-b77f-aaa4330852f5" providerId="ADAL" clId="{606D6FF2-9CEA-47CE-9487-918D7C3AF35A}" dt="2022-06-13T20:24:57.196" v="22" actId="962"/>
          <ac:picMkLst>
            <pc:docMk/>
            <pc:sldMk cId="3430572527" sldId="1067"/>
            <ac:picMk id="1026" creationId="{ADF7CCCA-4F13-4F29-AE66-A27DF12A9EF6}"/>
          </ac:picMkLst>
        </pc:picChg>
      </pc:sldChg>
      <pc:sldChg chg="modSp mod">
        <pc:chgData name="Jacqueline Sharry" userId="cb763d1f-7a31-457c-b77f-aaa4330852f5" providerId="ADAL" clId="{606D6FF2-9CEA-47CE-9487-918D7C3AF35A}" dt="2022-06-13T20:24:35.654" v="0" actId="962"/>
        <pc:sldMkLst>
          <pc:docMk/>
          <pc:sldMk cId="2206553748" sldId="1204"/>
        </pc:sldMkLst>
        <pc:picChg chg="mod">
          <ac:chgData name="Jacqueline Sharry" userId="cb763d1f-7a31-457c-b77f-aaa4330852f5" providerId="ADAL" clId="{606D6FF2-9CEA-47CE-9487-918D7C3AF35A}" dt="2022-06-13T20:24:35.654" v="0" actId="962"/>
          <ac:picMkLst>
            <pc:docMk/>
            <pc:sldMk cId="2206553748" sldId="1204"/>
            <ac:picMk id="5" creationId="{27B7B3FC-9E86-4AC0-A0CF-CD5E3DC7B359}"/>
          </ac:picMkLst>
        </pc:picChg>
      </pc:sldChg>
    </pc:docChg>
  </pc:docChgLst>
  <pc:docChgLst>
    <pc:chgData name="Erin Ress" userId="213cae08-5d8b-4548-abc4-7560faa113b7" providerId="ADAL" clId="{12A97288-130C-4E9C-BCFE-98D346AAA306}"/>
    <pc:docChg chg="modSld">
      <pc:chgData name="Erin Ress" userId="213cae08-5d8b-4548-abc4-7560faa113b7" providerId="ADAL" clId="{12A97288-130C-4E9C-BCFE-98D346AAA306}" dt="2022-06-15T13:23:16.666" v="1" actId="1076"/>
      <pc:docMkLst>
        <pc:docMk/>
      </pc:docMkLst>
      <pc:sldChg chg="modSp">
        <pc:chgData name="Erin Ress" userId="213cae08-5d8b-4548-abc4-7560faa113b7" providerId="ADAL" clId="{12A97288-130C-4E9C-BCFE-98D346AAA306}" dt="2022-06-15T13:22:50.406" v="0" actId="962"/>
        <pc:sldMkLst>
          <pc:docMk/>
          <pc:sldMk cId="424975935" sldId="495"/>
        </pc:sldMkLst>
        <pc:picChg chg="mod">
          <ac:chgData name="Erin Ress" userId="213cae08-5d8b-4548-abc4-7560faa113b7" providerId="ADAL" clId="{12A97288-130C-4E9C-BCFE-98D346AAA306}" dt="2022-06-15T13:22:50.406" v="0" actId="962"/>
          <ac:picMkLst>
            <pc:docMk/>
            <pc:sldMk cId="424975935" sldId="495"/>
            <ac:picMk id="1026" creationId="{77EFB7E3-845B-4F01-AD47-71C52B81854A}"/>
          </ac:picMkLst>
        </pc:picChg>
      </pc:sldChg>
      <pc:sldChg chg="modSp mod">
        <pc:chgData name="Erin Ress" userId="213cae08-5d8b-4548-abc4-7560faa113b7" providerId="ADAL" clId="{12A97288-130C-4E9C-BCFE-98D346AAA306}" dt="2022-06-15T13:23:16.666" v="1" actId="1076"/>
        <pc:sldMkLst>
          <pc:docMk/>
          <pc:sldMk cId="330144488" sldId="1353"/>
        </pc:sldMkLst>
        <pc:picChg chg="mod">
          <ac:chgData name="Erin Ress" userId="213cae08-5d8b-4548-abc4-7560faa113b7" providerId="ADAL" clId="{12A97288-130C-4E9C-BCFE-98D346AAA306}" dt="2022-06-15T13:23:16.666" v="1" actId="1076"/>
          <ac:picMkLst>
            <pc:docMk/>
            <pc:sldMk cId="330144488" sldId="1353"/>
            <ac:picMk id="46" creationId="{274969B3-E66E-4464-82C7-51C5E7720B5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D2CD905F-05BC-E644-A9F8-A4F7C8E85C3A}" type="datetimeFigureOut">
              <a:rPr lang="en-US" smtClean="0"/>
              <a:t>6/15/2022</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6" tIns="46588" rIns="93176" bIns="46588" rtlCol="0" anchor="b"/>
          <a:lstStyle>
            <a:lvl1pPr algn="r">
              <a:defRPr sz="1200"/>
            </a:lvl1pPr>
          </a:lstStyle>
          <a:p>
            <a:fld id="{67BB1C25-035F-C146-A2EE-1F0355277A3B}" type="slidenum">
              <a:rPr lang="en-US" smtClean="0"/>
              <a:t>‹#›</a:t>
            </a:fld>
            <a:endParaRPr lang="en-US" dirty="0"/>
          </a:p>
        </p:txBody>
      </p:sp>
    </p:spTree>
    <p:extLst>
      <p:ext uri="{BB962C8B-B14F-4D97-AF65-F5344CB8AC3E}">
        <p14:creationId xmlns:p14="http://schemas.microsoft.com/office/powerpoint/2010/main" val="4051937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ACE8E7C0-40DE-ED4D-BF82-9FD7B6EE4AF0}" type="datetimeFigureOut">
              <a:rPr lang="en-US" smtClean="0"/>
              <a:t>6/15/2022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406400" y="4415791"/>
            <a:ext cx="619760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B50FB5AF-5AC3-DC4E-99EC-4ED94D6DB19A}" type="slidenum">
              <a:rPr lang="en-US" smtClean="0"/>
              <a:t>‹#›</a:t>
            </a:fld>
            <a:endParaRPr lang="en-US" dirty="0"/>
          </a:p>
        </p:txBody>
      </p:sp>
    </p:spTree>
    <p:extLst>
      <p:ext uri="{BB962C8B-B14F-4D97-AF65-F5344CB8AC3E}">
        <p14:creationId xmlns:p14="http://schemas.microsoft.com/office/powerpoint/2010/main" val="16263885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spcAft>
        <a:spcPts val="600"/>
      </a:spcAft>
      <a:defRPr sz="1200" kern="1200">
        <a:solidFill>
          <a:schemeClr val="tx1"/>
        </a:solidFill>
        <a:latin typeface="+mn-lt"/>
        <a:ea typeface="+mn-ea"/>
        <a:cs typeface="+mn-cs"/>
      </a:defRPr>
    </a:lvl1pPr>
    <a:lvl2pPr marL="341313" indent="-171450" algn="l" defTabSz="4572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2pPr>
    <a:lvl3pPr marL="682625" indent="-171450" algn="l" defTabSz="4572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3pPr>
    <a:lvl4pPr marL="974725" indent="-171450" algn="l" defTabSz="4572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4pPr>
    <a:lvl5pPr marL="1255713" indent="-171450" algn="l" defTabSz="457200" rtl="0" eaLnBrk="1" latinLnBrk="0" hangingPunct="1">
      <a:spcAft>
        <a:spcPts val="600"/>
      </a:spcAft>
      <a:buFont typeface="Arial" panose="020B0604020202020204" pitchFamily="34" charset="0"/>
      <a:buChar char="•"/>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pa.maps.arcgis.com/apps/Cascade/index.html?appid=a99dcae5390449e88ea74e4a7e3fcb0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pa.gov/sites/production/files/2017-08/documents/water_system_partnerships_guide_0.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pa.maps.arcgis.com/apps/Cascade/index.html?appid=cfccb8b4975d4d72869bd0770510c1b0"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epa.maps.arcgis.com/apps/Cascade/index.html?appid=b66053d1b56747df9a66c1a4057afc1c"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t>1</a:t>
            </a:fld>
            <a:endParaRPr lang="en-US" dirty="0"/>
          </a:p>
        </p:txBody>
      </p:sp>
    </p:spTree>
    <p:extLst>
      <p:ext uri="{BB962C8B-B14F-4D97-AF65-F5344CB8AC3E}">
        <p14:creationId xmlns:p14="http://schemas.microsoft.com/office/powerpoint/2010/main" val="2041150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0" dirty="0"/>
              <a:t>The last and typically the most complex type of water system partnership is </a:t>
            </a:r>
            <a:r>
              <a:rPr lang="en-US" dirty="0"/>
              <a:t>where water systems engage in mergers and transfer of ownership.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For example, water systems could </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Physically connect to another water system; </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Acquire and remotely manage another water system; or</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One water system could transfer ownership to another water system.</a:t>
            </a:r>
          </a:p>
        </p:txBody>
      </p:sp>
      <p:sp>
        <p:nvSpPr>
          <p:cNvPr id="4" name="Slide Number Placeholder 3"/>
          <p:cNvSpPr>
            <a:spLocks noGrp="1"/>
          </p:cNvSpPr>
          <p:nvPr>
            <p:ph type="sldNum" sz="quarter" idx="5"/>
          </p:nvPr>
        </p:nvSpPr>
        <p:spPr/>
        <p:txBody>
          <a:bodyPr/>
          <a:lstStyle/>
          <a:p>
            <a:fld id="{B50FB5AF-5AC3-DC4E-99EC-4ED94D6DB19A}" type="slidenum">
              <a:rPr lang="en-US" smtClean="0"/>
              <a:t>10</a:t>
            </a:fld>
            <a:endParaRPr lang="en-US" dirty="0"/>
          </a:p>
        </p:txBody>
      </p:sp>
    </p:spTree>
    <p:extLst>
      <p:ext uri="{BB962C8B-B14F-4D97-AF65-F5344CB8AC3E}">
        <p14:creationId xmlns:p14="http://schemas.microsoft.com/office/powerpoint/2010/main" val="89734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There are many benefits to participating in water system partnerships for not only the water systems involved, but also the state program and customers. Some benefits are immediate while others are more long-term. </a:t>
            </a:r>
            <a:endParaRPr lang="en-US" sz="1200" b="1" i="0" u="none" strike="noStrike" kern="1200" baseline="0" dirty="0">
              <a:solidFill>
                <a:schemeClr val="tx1"/>
              </a:solidFill>
              <a:latin typeface="+mn-lt"/>
              <a:ea typeface="+mn-ea"/>
              <a:cs typeface="+mn-cs"/>
            </a:endParaRPr>
          </a:p>
          <a:p>
            <a:pPr marL="0" lv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Water systems that engage in partnerships can experience improved economies of scale, where the water systems are in a better position to negotiate for lower costs because they purchase larger volumes of supplies and equipment. This results in saving costs for all of the water systems involved.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In addition, when water systems alleviate immediate concerns and improve public health protection, they can better understand their existing operations and maintenance and capital improvement costs to plan for future operations. Other benefits to the water system include long-term savings, improved customer service, and increased TMF capacity.</a:t>
            </a:r>
          </a:p>
          <a:p>
            <a:pPr marL="0" lv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When water systems engage in partnerships designed to overcome specific challenges, the state program might see enhanced compliance, a reduced number of regulated water systems, resource savings, improved customer relations, and enhanced public health protection across the state. </a:t>
            </a:r>
          </a:p>
          <a:p>
            <a:pPr marL="0" lv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Finally, partnerships can provide the water system customers with improved water quality, more reliable water service, enhanced public health protection, greater customer confidence, increased community and economic development, and potentially lower rates.</a:t>
            </a:r>
          </a:p>
          <a:p>
            <a:pPr marL="0" lv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lvl="0" indent="0">
              <a:buFont typeface="Arial" panose="020B0604020202020204" pitchFamily="34" charset="0"/>
              <a:buNone/>
            </a:pPr>
            <a:r>
              <a:rPr lang="en-US" sz="1200" b="0" i="0" u="none" strike="noStrike" kern="1200" baseline="0" dirty="0">
                <a:solidFill>
                  <a:schemeClr val="tx1"/>
                </a:solidFill>
                <a:latin typeface="+mn-lt"/>
                <a:ea typeface="+mn-ea"/>
                <a:cs typeface="+mn-cs"/>
              </a:rPr>
              <a:t>Successfully implemented partnerships are a win-win for the whole community!</a:t>
            </a:r>
          </a:p>
        </p:txBody>
      </p:sp>
      <p:sp>
        <p:nvSpPr>
          <p:cNvPr id="4" name="Slide Number Placeholder 3"/>
          <p:cNvSpPr>
            <a:spLocks noGrp="1"/>
          </p:cNvSpPr>
          <p:nvPr>
            <p:ph type="sldNum" sz="quarter" idx="5"/>
          </p:nvPr>
        </p:nvSpPr>
        <p:spPr/>
        <p:txBody>
          <a:bodyPr/>
          <a:lstStyle/>
          <a:p>
            <a:fld id="{B50FB5AF-5AC3-DC4E-99EC-4ED94D6DB19A}" type="slidenum">
              <a:rPr lang="en-US" smtClean="0"/>
              <a:t>11</a:t>
            </a:fld>
            <a:endParaRPr lang="en-US" dirty="0"/>
          </a:p>
        </p:txBody>
      </p:sp>
    </p:spTree>
    <p:extLst>
      <p:ext uri="{BB962C8B-B14F-4D97-AF65-F5344CB8AC3E}">
        <p14:creationId xmlns:p14="http://schemas.microsoft.com/office/powerpoint/2010/main" val="281572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Water system partnerships are dynamic in nature and often change over time as water system needs and circumstances change. The partnership between the Vinton and Jackson County water systems is a good example.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Vinton and Jackson County were two water systems in rural Southeastern Ohio, about 80 miles south of Columbus. Jackson was significantly larger with 800 miles of water mains and 6,000 connections and served a much denser population. In contrast, Vinton County purchased treated water and had roughly 42 miles of water mains and 600 connections.</a:t>
            </a:r>
          </a:p>
          <a:p>
            <a:pPr marL="0" indent="0">
              <a:buFont typeface="Arial" panose="020B0604020202020204" pitchFamily="34" charset="0"/>
              <a:buNone/>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i="1" dirty="0"/>
              <a:t>[CLICK]</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The Vinton-Jackson partnership began informally in 1992 when Jackson shared office supplies with a fledgling Vinton. </a:t>
            </a:r>
            <a:r>
              <a:rPr lang="en-US" sz="1200" kern="1200" dirty="0">
                <a:solidFill>
                  <a:schemeClr val="tx1"/>
                </a:solidFill>
                <a:effectLst/>
                <a:latin typeface="+mn-lt"/>
                <a:ea typeface="+mn-ea"/>
                <a:cs typeface="+mn-cs"/>
              </a:rPr>
              <a:t>For the next 15 years the two water systems maintained their relationship, with Jackson County sharing equipment and an operator when needed. </a:t>
            </a:r>
            <a:r>
              <a:rPr lang="en-US" dirty="0"/>
              <a:t>In 2008 Vinton hired Jackson for operations because they had been struggling with source water contamination, maintaining a certified operator, and low revenue streams. Jackson took over operations, and in 2009, Vinton sold its water system to Jackson.</a:t>
            </a:r>
          </a:p>
          <a:p>
            <a:pPr marL="0" indent="0">
              <a:buFont typeface="Arial" panose="020B0604020202020204" pitchFamily="34" charset="0"/>
              <a:buNone/>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i="1" dirty="0"/>
              <a:t>[CLICK]</a:t>
            </a:r>
          </a:p>
          <a:p>
            <a:pPr marL="0" indent="0">
              <a:buFont typeface="Arial" panose="020B0604020202020204" pitchFamily="34" charset="0"/>
              <a:buNone/>
            </a:pPr>
            <a:r>
              <a:rPr lang="en-US" dirty="0"/>
              <a:t>The benefits of the partnership include improved water quality for Vinton’s customers, increased revenue for Jackson, improvements in infrastructure, improved local relations, and increased public health protection.</a:t>
            </a:r>
          </a:p>
          <a:p>
            <a:pPr marL="0" indent="0">
              <a:buFont typeface="Arial" panose="020B0604020202020204" pitchFamily="34" charset="0"/>
              <a:buNone/>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i="1" dirty="0"/>
              <a:t>[CLICK]</a:t>
            </a:r>
          </a:p>
          <a:p>
            <a:pPr marL="0" indent="0">
              <a:buFont typeface="Arial" panose="020B0604020202020204" pitchFamily="34" charset="0"/>
              <a:buNone/>
            </a:pPr>
            <a:r>
              <a:rPr lang="en-US" dirty="0"/>
              <a:t>The key elements for success were the early existing foundation of trust between Vinton and Jackson, the progressive transfer of responsibility from Vinton to Jackson, and a rate study conducted by a third party technical assistance provider which helped assure customers that water rates would still be reasonable after the merger. Many partnership activities and solutions to challenges begin with a rate study.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picture at the top shows the construction of the transmission line, which ultimately connected Vinton’s customers to Jackson’s water system. </a:t>
            </a:r>
          </a:p>
          <a:p>
            <a:pPr marL="171450" indent="-171450">
              <a:buFont typeface="Arial" panose="020B0604020202020204" pitchFamily="34" charset="0"/>
              <a:buChar char="•"/>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i="1" dirty="0"/>
              <a:t>View the full case study at this link: [TBD]</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i="1"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i="1" dirty="0"/>
              <a:t>Presenters can </a:t>
            </a:r>
            <a:r>
              <a:rPr lang="en-US" b="0" i="1" dirty="0"/>
              <a:t>replace</a:t>
            </a:r>
            <a:r>
              <a:rPr lang="en-US" i="1" dirty="0"/>
              <a:t> this case study with a successful partnership that is similar to their potential partnership solution. More case studies can be found on EPA’s</a:t>
            </a:r>
            <a:r>
              <a:rPr lang="en-US" i="1" u="none" dirty="0"/>
              <a:t> Water System Partnerships Case Study Map: </a:t>
            </a:r>
            <a:r>
              <a:rPr lang="en-US" i="1" dirty="0">
                <a:hlinkClick r:id="rId3"/>
              </a:rPr>
              <a:t>https://epa.maps.arcgis.com/apps/Cascade/index.html?appid=a99dcae5390449e88ea74e4a7e3fcb07</a:t>
            </a:r>
            <a:endParaRPr lang="en-US" i="1" dirty="0"/>
          </a:p>
        </p:txBody>
      </p:sp>
      <p:sp>
        <p:nvSpPr>
          <p:cNvPr id="4" name="Slide Number Placeholder 3"/>
          <p:cNvSpPr>
            <a:spLocks noGrp="1"/>
          </p:cNvSpPr>
          <p:nvPr>
            <p:ph type="sldNum" sz="quarter" idx="5"/>
          </p:nvPr>
        </p:nvSpPr>
        <p:spPr/>
        <p:txBody>
          <a:bodyPr/>
          <a:lstStyle/>
          <a:p>
            <a:fld id="{B50FB5AF-5AC3-DC4E-99EC-4ED94D6DB19A}" type="slidenum">
              <a:rPr lang="en-US" smtClean="0"/>
              <a:t>12</a:t>
            </a:fld>
            <a:endParaRPr lang="en-US" dirty="0"/>
          </a:p>
        </p:txBody>
      </p:sp>
    </p:spTree>
    <p:extLst>
      <p:ext uri="{BB962C8B-B14F-4D97-AF65-F5344CB8AC3E}">
        <p14:creationId xmlns:p14="http://schemas.microsoft.com/office/powerpoint/2010/main" val="105566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We’ll now discuss the key elements of stakeholder support, planning, and funding that should be considered and discussed when implementing activities for water system partnerships. </a:t>
            </a:r>
          </a:p>
        </p:txBody>
      </p:sp>
      <p:sp>
        <p:nvSpPr>
          <p:cNvPr id="4" name="Slide Number Placeholder 3"/>
          <p:cNvSpPr>
            <a:spLocks noGrp="1"/>
          </p:cNvSpPr>
          <p:nvPr>
            <p:ph type="sldNum" sz="quarter" idx="5"/>
          </p:nvPr>
        </p:nvSpPr>
        <p:spPr/>
        <p:txBody>
          <a:bodyPr/>
          <a:lstStyle/>
          <a:p>
            <a:fld id="{B50FB5AF-5AC3-DC4E-99EC-4ED94D6DB19A}" type="slidenum">
              <a:rPr lang="en-US" smtClean="0"/>
              <a:t>13</a:t>
            </a:fld>
            <a:endParaRPr lang="en-US" dirty="0"/>
          </a:p>
        </p:txBody>
      </p:sp>
    </p:spTree>
    <p:extLst>
      <p:ext uri="{BB962C8B-B14F-4D97-AF65-F5344CB8AC3E}">
        <p14:creationId xmlns:p14="http://schemas.microsoft.com/office/powerpoint/2010/main" val="331267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Implementing a successful water system partnership often takes time.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Early stakeholder involvement, good planning, and maximizing funding makes the process more efficient and increases the likelihood of successful outcomes.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The initial steps to implement a partnership might involve</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t>Buy-in and trust building</a:t>
            </a:r>
            <a:r>
              <a:rPr lang="en-US" b="0" dirty="0"/>
              <a:t>, which </a:t>
            </a:r>
            <a:r>
              <a:rPr lang="en-US" dirty="0"/>
              <a:t>are important to assure stakeholders that a partnership will result in mutual benefit and to get everyone on board early in the process;</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t>Developing a business plan</a:t>
            </a:r>
            <a:r>
              <a:rPr lang="en-US" b="0" dirty="0"/>
              <a:t>, which</a:t>
            </a:r>
            <a:r>
              <a:rPr lang="en-US" dirty="0"/>
              <a:t> will help reduce redundancy of managerial and financial operations. The plan should provide guidance, resources, and tools to use in the partnership;</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t>Obtaining necessary approvals</a:t>
            </a:r>
            <a:r>
              <a:rPr lang="en-US" dirty="0"/>
              <a:t> from water system management, state legislatures, or other authorities, as needed;</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t>Developing construction-related plans </a:t>
            </a:r>
            <a:r>
              <a:rPr lang="en-US" b="0" dirty="0"/>
              <a:t>and specifications if </a:t>
            </a:r>
            <a:r>
              <a:rPr lang="en-US" dirty="0"/>
              <a:t>there are engineering changes;</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t>Coordinating with regional planning activities</a:t>
            </a:r>
            <a:r>
              <a:rPr lang="en-US" b="0" dirty="0"/>
              <a:t> (e.g., with a council of governments) if the partnership is part of wider scale regional efforts; and</a:t>
            </a:r>
            <a:endParaRPr lang="en-US" b="1" dirty="0"/>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t>Securing funds </a:t>
            </a:r>
            <a:r>
              <a:rPr lang="en-US" b="0" dirty="0"/>
              <a:t>to cover the costs of planning for and implementing the partnership activities</a:t>
            </a:r>
            <a:r>
              <a:rPr lang="en-US" dirty="0"/>
              <a:t>.</a:t>
            </a:r>
          </a:p>
        </p:txBody>
      </p:sp>
      <p:sp>
        <p:nvSpPr>
          <p:cNvPr id="4" name="Slide Number Placeholder 3"/>
          <p:cNvSpPr>
            <a:spLocks noGrp="1"/>
          </p:cNvSpPr>
          <p:nvPr>
            <p:ph type="sldNum" sz="quarter" idx="5"/>
          </p:nvPr>
        </p:nvSpPr>
        <p:spPr/>
        <p:txBody>
          <a:bodyPr/>
          <a:lstStyle/>
          <a:p>
            <a:fld id="{B50FB5AF-5AC3-DC4E-99EC-4ED94D6DB19A}" type="slidenum">
              <a:rPr lang="en-US" smtClean="0"/>
              <a:t>14</a:t>
            </a:fld>
            <a:endParaRPr lang="en-US" dirty="0"/>
          </a:p>
        </p:txBody>
      </p:sp>
    </p:spTree>
    <p:extLst>
      <p:ext uri="{BB962C8B-B14F-4D97-AF65-F5344CB8AC3E}">
        <p14:creationId xmlns:p14="http://schemas.microsoft.com/office/powerpoint/2010/main" val="3671533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 every partnership there will be difficulties that arise and barriers to overcome. Partnerships need support throughout the entire planning, implementation, and operations process.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People who provide support are typically in these three categories.</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dirty="0"/>
              <a:t>Champions</a:t>
            </a:r>
            <a:r>
              <a:rPr lang="en-US" dirty="0"/>
              <a:t> are groups or individuals that keep the momentum of the partnership going from start to finish.</a:t>
            </a:r>
            <a:r>
              <a:rPr lang="en-US" sz="1200" kern="1200" dirty="0">
                <a:solidFill>
                  <a:schemeClr val="tx1"/>
                </a:solidFill>
                <a:effectLst/>
                <a:latin typeface="+mn-lt"/>
                <a:ea typeface="+mn-ea"/>
                <a:cs typeface="+mn-cs"/>
              </a:rPr>
              <a:t> Champions are strong proponents of the project and will propose, endorse, encourage, and defend the partnership. Champions have a vision and they find ways to overcome barriers, get around obstacles, and resolve conflicts.</a:t>
            </a:r>
            <a:endParaRPr lang="en-US" dirty="0"/>
          </a:p>
          <a:p>
            <a:pPr marL="512763" lvl="1" indent="-171450">
              <a:buFont typeface="Arial" panose="020B0604020202020204" pitchFamily="34" charset="0"/>
              <a:buChar char="•"/>
            </a:pPr>
            <a:r>
              <a:rPr lang="en-US" b="1" dirty="0"/>
              <a:t>Allies</a:t>
            </a:r>
            <a:r>
              <a:rPr lang="en-US" dirty="0"/>
              <a:t> are organizations or individuals who are supportive of the project and have an interest in the partnership’s success.</a:t>
            </a:r>
          </a:p>
          <a:p>
            <a:pPr marL="512763" lvl="1" indent="-171450">
              <a:buFont typeface="Arial" panose="020B0604020202020204" pitchFamily="34" charset="0"/>
              <a:buChar char="•"/>
            </a:pPr>
            <a:r>
              <a:rPr lang="en-US" b="1" dirty="0"/>
              <a:t>Stakeholders</a:t>
            </a:r>
            <a:r>
              <a:rPr lang="en-US" dirty="0"/>
              <a:t> are customers or other groups who the partnership might impact. Stakeholders are not necessarily in favor of the partnership or project, but their early input and engagement is critically valuable.</a:t>
            </a:r>
          </a:p>
        </p:txBody>
      </p:sp>
      <p:sp>
        <p:nvSpPr>
          <p:cNvPr id="4" name="Slide Number Placeholder 3"/>
          <p:cNvSpPr>
            <a:spLocks noGrp="1"/>
          </p:cNvSpPr>
          <p:nvPr>
            <p:ph type="sldNum" sz="quarter" idx="5"/>
          </p:nvPr>
        </p:nvSpPr>
        <p:spPr/>
        <p:txBody>
          <a:bodyPr/>
          <a:lstStyle/>
          <a:p>
            <a:fld id="{B50FB5AF-5AC3-DC4E-99EC-4ED94D6DB19A}" type="slidenum">
              <a:rPr lang="en-US" smtClean="0"/>
              <a:t>15</a:t>
            </a:fld>
            <a:endParaRPr lang="en-US" dirty="0"/>
          </a:p>
        </p:txBody>
      </p:sp>
    </p:spTree>
    <p:extLst>
      <p:ext uri="{BB962C8B-B14F-4D97-AF65-F5344CB8AC3E}">
        <p14:creationId xmlns:p14="http://schemas.microsoft.com/office/powerpoint/2010/main" val="138880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Although partnerships can ultimately improve a water system’s financial capacity, partnerships may first need funding to implement the partnership and complete the steps we reviewed previously. There are several free resources that water systems can utilize when forming partnerships. Some of these resources include technical assistance providers, such as Rural Community Assistance Partnership (RCAP), Rural Community Assistance Corporation (RCAC), Rural Water Associations (RWA), and the Environmental Finance Centers (EFCs), to name a few. Local, state, and county water programs are valuable resources as well.</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Additionally, there are several federal and state funding options that can support partnerships activities.</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The Drinking Water State Revolving Fund (DWSRF) Program is used frequently for low interest loans and grants. </a:t>
            </a:r>
            <a:r>
              <a:rPr lang="en-US" b="0" dirty="0"/>
              <a:t>Some states prioritize, award points to, or incentivize projects that include consolidation of water systems, regionalization, addressing compliance issues, or other supportive partnership activities such as planning, engineering design, and legal needs.</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dirty="0"/>
              <a:t>The Clean </a:t>
            </a:r>
            <a:r>
              <a:rPr lang="en-US" dirty="0"/>
              <a:t>Water State Revolving Fund (CWSRF) Program funds a wide range of water infrastructure projects that address states’ highest priority water quality needs, including wastewater facilities and treatment systems.</a:t>
            </a:r>
            <a:endParaRPr lang="en-US" b="0" dirty="0"/>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In addition, the U.S. Department of Agriculture has Rural Development Loans and Grants, and the Department of Housing and Urban Development has Community Development Block Grants, both of which may support partnership activities at water systems.</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There are other funding and financing resources that water systems, communities, and technical assistance providers might find helpful.</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The Water Finance Clearinghouse is an easily navigable web-based portal to help communities locate information and resources including sources of funding for partnership activities.</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Financial centers or institutions, including the Environmental Finance Centers, may also be able to direct you to relevant funding and financing options.</a:t>
            </a:r>
          </a:p>
          <a:p>
            <a:pPr marL="512763"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i="1" dirty="0"/>
              <a:t>For help finding funding sources in your state, visit </a:t>
            </a:r>
            <a:r>
              <a:rPr lang="en-US" i="1" dirty="0">
                <a:hlinkClick r:id="rId3"/>
              </a:rPr>
              <a:t>https://www.epa.gov/sites/production/files/2017-08/documents/water_system_partnerships_guide_0.pdf</a:t>
            </a:r>
            <a:r>
              <a:rPr lang="en-US" i="1" dirty="0"/>
              <a:t>]</a:t>
            </a:r>
          </a:p>
        </p:txBody>
      </p:sp>
      <p:sp>
        <p:nvSpPr>
          <p:cNvPr id="4" name="Slide Number Placeholder 3"/>
          <p:cNvSpPr>
            <a:spLocks noGrp="1"/>
          </p:cNvSpPr>
          <p:nvPr>
            <p:ph type="sldNum" sz="quarter" idx="5"/>
          </p:nvPr>
        </p:nvSpPr>
        <p:spPr/>
        <p:txBody>
          <a:bodyPr/>
          <a:lstStyle/>
          <a:p>
            <a:fld id="{B50FB5AF-5AC3-DC4E-99EC-4ED94D6DB19A}" type="slidenum">
              <a:rPr lang="en-US" smtClean="0"/>
              <a:t>16</a:t>
            </a:fld>
            <a:endParaRPr lang="en-US" dirty="0"/>
          </a:p>
        </p:txBody>
      </p:sp>
    </p:spTree>
    <p:extLst>
      <p:ext uri="{BB962C8B-B14F-4D97-AF65-F5344CB8AC3E}">
        <p14:creationId xmlns:p14="http://schemas.microsoft.com/office/powerpoint/2010/main" val="3559671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We’ll now review the next steps for partnerships activities.</a:t>
            </a:r>
          </a:p>
          <a:p>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t>17</a:t>
            </a:fld>
            <a:endParaRPr lang="en-US" dirty="0"/>
          </a:p>
        </p:txBody>
      </p:sp>
    </p:spTree>
    <p:extLst>
      <p:ext uri="{BB962C8B-B14F-4D97-AF65-F5344CB8AC3E}">
        <p14:creationId xmlns:p14="http://schemas.microsoft.com/office/powerpoint/2010/main" val="4191338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i="0" u="none" dirty="0"/>
              <a:t>This presentation provided an overview of water system partnerships and their potential to positively address challenges.</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200" b="0" i="0" u="none" dirty="0"/>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i="0" u="none" dirty="0"/>
              <a:t>Now, you can begin to discover ways that your water system and community could benefit from water system partnerships and envision yourself as an important part of the partnership process; either as Champion, Ally, or Stakeholder. </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200" b="0" i="0" u="none" dirty="0"/>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i="0" u="none" dirty="0"/>
              <a:t>Water system partnerships can be a long and difficult journey with many obstacles along the way. Now it’s your turn to take the next step. Pick up the phone, send the e-mail, introduce yourself, exchange contact information, attend a workshop, or set up a meeting with interested parties to continue the partnerships dialogue.</a:t>
            </a:r>
          </a:p>
          <a:p>
            <a:pPr marL="0" marR="0" lvl="0" indent="0" algn="l" defTabSz="457200" rtl="0" eaLnBrk="1" fontAlgn="auto" latinLnBrk="0" hangingPunct="1">
              <a:lnSpc>
                <a:spcPct val="100000"/>
              </a:lnSpc>
              <a:spcBef>
                <a:spcPts val="0"/>
              </a:spcBef>
              <a:spcAft>
                <a:spcPts val="600"/>
              </a:spcAft>
              <a:buClrTx/>
              <a:buSzTx/>
              <a:buFontTx/>
              <a:buNone/>
              <a:tabLst/>
              <a:defRPr/>
            </a:pPr>
            <a:endParaRPr lang="en-US" sz="1200" b="0" i="1" u="none" dirty="0"/>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i="1" u="none" dirty="0"/>
              <a:t>Note to presenter:</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i="1" u="none" dirty="0"/>
              <a:t>If you wish to further individualize and customize your Next Steps message, consider using Option A, B, C, or D on the last four placeholder slides.</a:t>
            </a:r>
          </a:p>
        </p:txBody>
      </p:sp>
      <p:sp>
        <p:nvSpPr>
          <p:cNvPr id="4" name="Slide Number Placeholder 3"/>
          <p:cNvSpPr>
            <a:spLocks noGrp="1"/>
          </p:cNvSpPr>
          <p:nvPr>
            <p:ph type="sldNum" sz="quarter" idx="5"/>
          </p:nvPr>
        </p:nvSpPr>
        <p:spPr/>
        <p:txBody>
          <a:bodyPr/>
          <a:lstStyle/>
          <a:p>
            <a:fld id="{B50FB5AF-5AC3-DC4E-99EC-4ED94D6DB19A}" type="slidenum">
              <a:rPr lang="en-US" smtClean="0"/>
              <a:t>18</a:t>
            </a:fld>
            <a:endParaRPr lang="en-US" dirty="0"/>
          </a:p>
        </p:txBody>
      </p:sp>
    </p:spTree>
    <p:extLst>
      <p:ext uri="{BB962C8B-B14F-4D97-AF65-F5344CB8AC3E}">
        <p14:creationId xmlns:p14="http://schemas.microsoft.com/office/powerpoint/2010/main" val="3856213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[Address any questions from the audience]</a:t>
            </a:r>
          </a:p>
          <a:p>
            <a:endParaRPr lang="en-US" i="1" dirty="0"/>
          </a:p>
          <a:p>
            <a:r>
              <a:rPr lang="en-US" i="1" dirty="0"/>
              <a:t>Note to presenter:</a:t>
            </a:r>
          </a:p>
          <a:p>
            <a:r>
              <a:rPr lang="en-US" i="1" dirty="0"/>
              <a:t>You may also decide to use this time to have an open discussion. For example:</a:t>
            </a:r>
          </a:p>
          <a:p>
            <a:pPr marL="171450" indent="-171450">
              <a:buFont typeface="Arial" panose="020B0604020202020204" pitchFamily="34" charset="0"/>
              <a:buChar char="•"/>
            </a:pPr>
            <a:r>
              <a:rPr lang="en-US" i="1" dirty="0"/>
              <a:t>Discuss specific challenges that could be improved at your water system(s)</a:t>
            </a:r>
          </a:p>
          <a:p>
            <a:pPr marL="171450" indent="-171450">
              <a:buFont typeface="Arial" panose="020B0604020202020204" pitchFamily="34" charset="0"/>
              <a:buChar char="•"/>
            </a:pPr>
            <a:r>
              <a:rPr lang="en-US" i="1" dirty="0"/>
              <a:t>Ask if anyone wants to share specific areas of capacity that could use improvement at their water system</a:t>
            </a:r>
          </a:p>
          <a:p>
            <a:pPr marL="171450" indent="-171450">
              <a:buFont typeface="Arial" panose="020B0604020202020204" pitchFamily="34" charset="0"/>
              <a:buChar char="•"/>
            </a:pPr>
            <a:r>
              <a:rPr lang="en-US" b="0" i="1" dirty="0"/>
              <a:t>Ask attendees to provide examples of partnerships that your water system(s) currently participate in</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0" i="1" dirty="0"/>
              <a:t>Discuss any funding sources to pursue or that you are considering for the </a:t>
            </a:r>
            <a:r>
              <a:rPr lang="en-US" i="1" dirty="0"/>
              <a:t>potential partnership</a:t>
            </a:r>
          </a:p>
          <a:p>
            <a:pPr marL="171450" indent="-171450">
              <a:buFont typeface="Arial" panose="020B0604020202020204" pitchFamily="34" charset="0"/>
              <a:buChar char="•"/>
            </a:pPr>
            <a:r>
              <a:rPr lang="en-US" b="0" i="1" dirty="0"/>
              <a:t>Discuss any </a:t>
            </a:r>
            <a:r>
              <a:rPr lang="en-US" i="1" dirty="0"/>
              <a:t>relevant state funding sources you could utilize</a:t>
            </a:r>
          </a:p>
          <a:p>
            <a:pPr marL="171450" indent="-171450">
              <a:buFont typeface="Arial" panose="020B0604020202020204" pitchFamily="34" charset="0"/>
              <a:buChar char="•"/>
            </a:pPr>
            <a:r>
              <a:rPr lang="en-US" b="0" i="1" dirty="0"/>
              <a:t>Brainstorm </a:t>
            </a:r>
            <a:r>
              <a:rPr lang="en-US" i="1" dirty="0"/>
              <a:t>people or organizations you see as being key players, including champions, allies, or stakeholders</a:t>
            </a:r>
          </a:p>
          <a:p>
            <a:pPr marL="171450" indent="-171450">
              <a:buFont typeface="Arial" panose="020B0604020202020204" pitchFamily="34" charset="0"/>
              <a:buChar char="•"/>
            </a:pPr>
            <a:endParaRPr lang="en-US" i="1" dirty="0"/>
          </a:p>
        </p:txBody>
      </p:sp>
      <p:sp>
        <p:nvSpPr>
          <p:cNvPr id="4" name="Slide Number Placeholder 3"/>
          <p:cNvSpPr>
            <a:spLocks noGrp="1"/>
          </p:cNvSpPr>
          <p:nvPr>
            <p:ph type="sldNum" sz="quarter" idx="5"/>
          </p:nvPr>
        </p:nvSpPr>
        <p:spPr/>
        <p:txBody>
          <a:bodyPr/>
          <a:lstStyle/>
          <a:p>
            <a:fld id="{B50FB5AF-5AC3-DC4E-99EC-4ED94D6DB19A}" type="slidenum">
              <a:rPr lang="en-US" smtClean="0"/>
              <a:t>19</a:t>
            </a:fld>
            <a:endParaRPr lang="en-US" dirty="0"/>
          </a:p>
        </p:txBody>
      </p:sp>
    </p:spTree>
    <p:extLst>
      <p:ext uri="{BB962C8B-B14F-4D97-AF65-F5344CB8AC3E}">
        <p14:creationId xmlns:p14="http://schemas.microsoft.com/office/powerpoint/2010/main" val="421947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dirty="0"/>
              <a:t>Welcome to today’s presentation. This presentation was developed under the U.S. Environmental Protection Agency Office of Water. The purpose of this presentation is to share the many opportunities and benefits of water system partnerships to improve the health and well being of a community.</a:t>
            </a:r>
          </a:p>
          <a:p>
            <a:pPr marL="173736" indent="-173736">
              <a:buFont typeface="Arial" panose="020B0604020202020204" pitchFamily="34" charset="0"/>
              <a:buChar char="•"/>
            </a:pPr>
            <a:endParaRPr lang="en-US" sz="2000" b="0" i="0" u="none" dirty="0"/>
          </a:p>
          <a:p>
            <a:pPr marL="173736" indent="-173736">
              <a:buFont typeface="Arial" panose="020B0604020202020204" pitchFamily="34" charset="0"/>
              <a:buChar char="•"/>
            </a:pPr>
            <a:r>
              <a:rPr lang="en-US" sz="2000" b="0" i="1" u="none" dirty="0"/>
              <a:t>If the speaker would like to customize the introduction to address a specific purpose, particular audience, or unique project, one of the following talking point “Options” can be added to the speaker notes (see the hidden slide #1 for more information):</a:t>
            </a:r>
          </a:p>
          <a:p>
            <a:pPr marL="515048" lvl="2" indent="-173736">
              <a:buFont typeface="Arial" panose="020B0604020202020204" pitchFamily="34" charset="0"/>
              <a:buChar char="•"/>
            </a:pPr>
            <a:r>
              <a:rPr lang="en-US" sz="2000" b="1" i="1" u="none" dirty="0"/>
              <a:t>Option A: </a:t>
            </a:r>
            <a:r>
              <a:rPr lang="en-US" sz="2000" i="0" u="none" dirty="0"/>
              <a:t>I would like to summarize some of the high-level information I learned from the workshop I attended and begin discussing potential partnership opportunities that I identified for our water system. </a:t>
            </a:r>
            <a:endParaRPr lang="en-US" sz="2000" b="0" i="1" u="none" dirty="0"/>
          </a:p>
          <a:p>
            <a:pPr marL="515048" lvl="2" indent="-173736">
              <a:buFont typeface="Arial" panose="020B0604020202020204" pitchFamily="34" charset="0"/>
              <a:buChar char="•"/>
            </a:pPr>
            <a:r>
              <a:rPr lang="en-US" sz="2000" b="1" i="1" u="none" dirty="0"/>
              <a:t>Option B: </a:t>
            </a:r>
            <a:r>
              <a:rPr lang="en-US" sz="2000" b="0" i="0" u="none" dirty="0"/>
              <a:t>I would like to share some exciting information I heard about water system partnerships. I think a partnership could be beneficial and we have one in mind for our water systems. </a:t>
            </a:r>
          </a:p>
          <a:p>
            <a:pPr marL="515048" lvl="2" indent="-173736">
              <a:buFont typeface="Arial" panose="020B0604020202020204" pitchFamily="34" charset="0"/>
              <a:buChar char="•"/>
            </a:pPr>
            <a:r>
              <a:rPr lang="en-US" sz="2000" b="1" i="1" u="none" dirty="0"/>
              <a:t>Option C: </a:t>
            </a:r>
            <a:r>
              <a:rPr lang="en-US" sz="2000" i="0" u="none" dirty="0"/>
              <a:t>I would like to introduce you to water system partnerships and I hope you will join me in attending a full workshop soon.</a:t>
            </a:r>
          </a:p>
          <a:p>
            <a:pPr marL="515048" lvl="2" indent="-173736">
              <a:buFont typeface="Arial" panose="020B0604020202020204" pitchFamily="34" charset="0"/>
              <a:buChar char="•"/>
            </a:pPr>
            <a:r>
              <a:rPr lang="en-US" sz="2000" b="1" i="1" u="none" dirty="0"/>
              <a:t>Option D: </a:t>
            </a:r>
            <a:r>
              <a:rPr lang="en-US" sz="2000" i="0" u="none" dirty="0"/>
              <a:t>[Customize as needed]</a:t>
            </a:r>
          </a:p>
          <a:p>
            <a:endParaRPr lang="en-US" sz="2000" dirty="0"/>
          </a:p>
        </p:txBody>
      </p:sp>
      <p:sp>
        <p:nvSpPr>
          <p:cNvPr id="4" name="Slide Number Placeholder 3"/>
          <p:cNvSpPr>
            <a:spLocks noGrp="1"/>
          </p:cNvSpPr>
          <p:nvPr>
            <p:ph type="sldNum" sz="quarter" idx="5"/>
          </p:nvPr>
        </p:nvSpPr>
        <p:spPr/>
        <p:txBody>
          <a:bodyPr/>
          <a:lstStyle/>
          <a:p>
            <a:fld id="{B50FB5AF-5AC3-DC4E-99EC-4ED94D6DB19A}" type="slidenum">
              <a:rPr lang="en-US" smtClean="0"/>
              <a:t>2</a:t>
            </a:fld>
            <a:endParaRPr lang="en-US" dirty="0"/>
          </a:p>
        </p:txBody>
      </p:sp>
    </p:spTree>
    <p:extLst>
      <p:ext uri="{BB962C8B-B14F-4D97-AF65-F5344CB8AC3E}">
        <p14:creationId xmlns:p14="http://schemas.microsoft.com/office/powerpoint/2010/main" val="1997390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i="1" dirty="0"/>
              <a:t> </a:t>
            </a:r>
            <a:r>
              <a:rPr lang="en-US" i="1" dirty="0"/>
              <a:t>[Add appropriate contact information to the slide.]</a:t>
            </a:r>
          </a:p>
          <a:p>
            <a:endParaRPr lang="en-US" i="1" dirty="0"/>
          </a:p>
          <a:p>
            <a:r>
              <a:rPr lang="en-US" i="0" dirty="0"/>
              <a:t>Thank you all for attending today’s presentation.</a:t>
            </a:r>
          </a:p>
          <a:p>
            <a:endParaRPr lang="en-US" i="1" dirty="0"/>
          </a:p>
        </p:txBody>
      </p:sp>
      <p:sp>
        <p:nvSpPr>
          <p:cNvPr id="4" name="Slide Number Placeholder 3"/>
          <p:cNvSpPr>
            <a:spLocks noGrp="1"/>
          </p:cNvSpPr>
          <p:nvPr>
            <p:ph type="sldNum" sz="quarter" idx="5"/>
          </p:nvPr>
        </p:nvSpPr>
        <p:spPr/>
        <p:txBody>
          <a:bodyPr/>
          <a:lstStyle/>
          <a:p>
            <a:fld id="{B50FB5AF-5AC3-DC4E-99EC-4ED94D6DB19A}" type="slidenum">
              <a:rPr lang="en-US" smtClean="0"/>
              <a:pPr/>
              <a:t>20</a:t>
            </a:fld>
            <a:endParaRPr lang="en-US" dirty="0"/>
          </a:p>
        </p:txBody>
      </p:sp>
      <p:sp>
        <p:nvSpPr>
          <p:cNvPr id="7" name="Slide Image Placeholder 6">
            <a:extLst>
              <a:ext uri="{FF2B5EF4-FFF2-40B4-BE49-F238E27FC236}">
                <a16:creationId xmlns:a16="http://schemas.microsoft.com/office/drawing/2014/main" id="{299C1BE5-35F4-4DCF-9B91-632537803689}"/>
              </a:ext>
            </a:extLst>
          </p:cNvPr>
          <p:cNvSpPr>
            <a:spLocks noGrp="1" noRot="1" noChangeAspect="1"/>
          </p:cNvSpPr>
          <p:nvPr>
            <p:ph type="sldImg"/>
          </p:nvPr>
        </p:nvSpPr>
        <p:spPr/>
      </p:sp>
    </p:spTree>
    <p:extLst>
      <p:ext uri="{BB962C8B-B14F-4D97-AF65-F5344CB8AC3E}">
        <p14:creationId xmlns:p14="http://schemas.microsoft.com/office/powerpoint/2010/main" val="3301865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b="0" i="1" u="none" dirty="0"/>
              <a:t>[</a:t>
            </a:r>
            <a:r>
              <a:rPr lang="en-US" sz="1200" b="1" i="1" u="none" dirty="0"/>
              <a:t>Option A</a:t>
            </a:r>
            <a:r>
              <a:rPr lang="en-US" sz="1200" b="0" i="1" u="none" dirty="0"/>
              <a:t> presenters should revise this slide to fill in the red placeholder and to include any additional/potential/alternative next steps. Next steps might include setting up an informal call with the identified partner(s) to gauge their interest in the activity(ies) identified, conducting feasibility or rate studies.]</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b="0" i="1" u="none"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i="1" u="none" dirty="0"/>
              <a:t>[Review the next steps for implementing the partnership activity(ies) you identified in the presentation]</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b="0" i="1" u="none"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i="1" u="none" dirty="0"/>
              <a:t>[Discuss potential partnership opportunities for your water system]</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b="0" i="0" u="none"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i="0" u="none" dirty="0"/>
              <a:t>I can schedule another meeting to continue the discussion we started today.</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b="0" i="0" u="none"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b="0" i="0" u="none" dirty="0"/>
          </a:p>
        </p:txBody>
      </p:sp>
      <p:sp>
        <p:nvSpPr>
          <p:cNvPr id="4" name="Slide Number Placeholder 3"/>
          <p:cNvSpPr>
            <a:spLocks noGrp="1"/>
          </p:cNvSpPr>
          <p:nvPr>
            <p:ph type="sldNum" sz="quarter" idx="5"/>
          </p:nvPr>
        </p:nvSpPr>
        <p:spPr/>
        <p:txBody>
          <a:bodyPr/>
          <a:lstStyle/>
          <a:p>
            <a:fld id="{B50FB5AF-5AC3-DC4E-99EC-4ED94D6DB19A}" type="slidenum">
              <a:rPr lang="en-US" smtClean="0"/>
              <a:t>21</a:t>
            </a:fld>
            <a:endParaRPr lang="en-US" dirty="0"/>
          </a:p>
        </p:txBody>
      </p:sp>
    </p:spTree>
    <p:extLst>
      <p:ext uri="{BB962C8B-B14F-4D97-AF65-F5344CB8AC3E}">
        <p14:creationId xmlns:p14="http://schemas.microsoft.com/office/powerpoint/2010/main" val="1753577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dirty="0"/>
              <a:t>[</a:t>
            </a:r>
            <a:r>
              <a:rPr lang="en-US" sz="1200" b="1" i="1" u="none" dirty="0"/>
              <a:t>Option B</a:t>
            </a:r>
            <a:r>
              <a:rPr lang="en-US" sz="1200" b="0" i="1" u="none" dirty="0"/>
              <a:t> presenters should revise this slide to fill in the red placeholders and to include any additional/potential/alternative next steps.]</a:t>
            </a:r>
          </a:p>
          <a:p>
            <a:endParaRPr lang="en-US" sz="1200" b="0" i="1" u="none" dirty="0"/>
          </a:p>
          <a:p>
            <a:pPr marL="0" indent="0">
              <a:buFont typeface="Arial" panose="020B0604020202020204" pitchFamily="34" charset="0"/>
              <a:buNone/>
            </a:pPr>
            <a:r>
              <a:rPr lang="en-US" sz="1200" b="0" i="1" u="none" dirty="0"/>
              <a:t>[Review the next steps for implementing the partnership activity(ies) you identified in the presentation]</a:t>
            </a:r>
          </a:p>
          <a:p>
            <a:pPr marL="0" indent="0">
              <a:buFont typeface="Arial" panose="020B0604020202020204" pitchFamily="34" charset="0"/>
              <a:buNone/>
            </a:pPr>
            <a:endParaRPr lang="en-US" sz="1200" b="0" i="1" u="none" dirty="0"/>
          </a:p>
          <a:p>
            <a:pPr marL="0" indent="0">
              <a:buFont typeface="Arial" panose="020B0604020202020204" pitchFamily="34" charset="0"/>
              <a:buNone/>
            </a:pPr>
            <a:r>
              <a:rPr lang="en-US" sz="1200" b="0" i="0" u="none" dirty="0"/>
              <a:t>If you’d like to support our partnership, please reach out to us directly. You can also check for updates on our partnership by visiting our website or by reaching out to us directly.</a:t>
            </a:r>
          </a:p>
        </p:txBody>
      </p:sp>
      <p:sp>
        <p:nvSpPr>
          <p:cNvPr id="4" name="Slide Number Placeholder 3"/>
          <p:cNvSpPr>
            <a:spLocks noGrp="1"/>
          </p:cNvSpPr>
          <p:nvPr>
            <p:ph type="sldNum" sz="quarter" idx="5"/>
          </p:nvPr>
        </p:nvSpPr>
        <p:spPr/>
        <p:txBody>
          <a:bodyPr/>
          <a:lstStyle/>
          <a:p>
            <a:fld id="{B50FB5AF-5AC3-DC4E-99EC-4ED94D6DB19A}" type="slidenum">
              <a:rPr lang="en-US" smtClean="0"/>
              <a:t>22</a:t>
            </a:fld>
            <a:endParaRPr lang="en-US" dirty="0"/>
          </a:p>
        </p:txBody>
      </p:sp>
    </p:spTree>
    <p:extLst>
      <p:ext uri="{BB962C8B-B14F-4D97-AF65-F5344CB8AC3E}">
        <p14:creationId xmlns:p14="http://schemas.microsoft.com/office/powerpoint/2010/main" val="3387028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dirty="0"/>
              <a:t>[</a:t>
            </a:r>
            <a:r>
              <a:rPr lang="en-US" sz="1200" b="1" i="1" u="none" dirty="0"/>
              <a:t>Option C</a:t>
            </a:r>
            <a:r>
              <a:rPr lang="en-US" sz="1200" b="0" i="1" u="none" dirty="0"/>
              <a:t> presenters should revise this slide to fill in the red placeholders and to include any additional/potential/alternative next steps.]</a:t>
            </a:r>
          </a:p>
          <a:p>
            <a:endParaRPr lang="en-US" sz="1200" b="0" i="1" u="none"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b="0" i="0" u="none" dirty="0"/>
              <a:t>We plan to send an email to today’s attendees with more information on a potential upcoming workshop. We hope you’ll consider attending. Please reach out to us if you’re interested, and also reach out to other water systems who might be interested. In the meantime, you can find more information about water system partnerships at the website on the slide.</a:t>
            </a:r>
          </a:p>
          <a:p>
            <a:endParaRPr lang="en-US" sz="1200" b="0" i="1" u="none" dirty="0"/>
          </a:p>
          <a:p>
            <a:r>
              <a:rPr lang="en-US" sz="1200" b="0" i="1" u="none" dirty="0"/>
              <a:t>Additional resources:</a:t>
            </a:r>
          </a:p>
          <a:p>
            <a:r>
              <a:rPr lang="en-US" sz="1200" b="0" i="0" u="none" dirty="0"/>
              <a:t>Overview of Water System Partnerships:</a:t>
            </a:r>
          </a:p>
          <a:p>
            <a:pPr marL="0" marR="0" lvl="0" indent="0" algn="l" defTabSz="457200" rtl="0" eaLnBrk="1" fontAlgn="auto" latinLnBrk="0" hangingPunct="1">
              <a:lnSpc>
                <a:spcPct val="100000"/>
              </a:lnSpc>
              <a:spcBef>
                <a:spcPts val="0"/>
              </a:spcBef>
              <a:spcAft>
                <a:spcPts val="600"/>
              </a:spcAft>
              <a:buClrTx/>
              <a:buSzTx/>
              <a:buFontTx/>
              <a:buNone/>
              <a:tabLst/>
              <a:defRPr/>
            </a:pPr>
            <a:r>
              <a:rPr lang="en-US" sz="1200" u="sng" kern="1200" dirty="0">
                <a:solidFill>
                  <a:schemeClr val="tx1"/>
                </a:solidFill>
                <a:effectLst/>
                <a:latin typeface="+mn-lt"/>
                <a:ea typeface="+mn-ea"/>
                <a:cs typeface="+mn-cs"/>
                <a:hlinkClick r:id="rId3"/>
              </a:rPr>
              <a:t>https://epa.maps.arcgis.com/apps/Cascade/index.html?appid=cfccb8b4975d4d72869bd0770510c1b0</a:t>
            </a:r>
            <a:endParaRPr lang="en-US" sz="1200" b="0" i="1" u="none" dirty="0"/>
          </a:p>
          <a:p>
            <a:r>
              <a:rPr lang="en-US" sz="1200" b="0" i="0" u="none" dirty="0"/>
              <a:t>Resources for Beginning a Water System Partnership:</a:t>
            </a:r>
          </a:p>
          <a:p>
            <a:pPr marL="0" lvl="2" indent="0">
              <a:buNone/>
            </a:pPr>
            <a:r>
              <a:rPr lang="en-US" sz="1200" u="sng" kern="1200" dirty="0">
                <a:solidFill>
                  <a:schemeClr val="tx1"/>
                </a:solidFill>
                <a:effectLst/>
                <a:latin typeface="+mn-lt"/>
                <a:ea typeface="+mn-ea"/>
                <a:cs typeface="+mn-cs"/>
                <a:hlinkClick r:id="rId4"/>
              </a:rPr>
              <a:t>https://epa.maps.arcgis.com/apps/Cascade/index.html?appid=b66053d1b56747df9a66c1a4057afc1c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50FB5AF-5AC3-DC4E-99EC-4ED94D6DB19A}" type="slidenum">
              <a:rPr lang="en-US" smtClean="0"/>
              <a:t>23</a:t>
            </a:fld>
            <a:endParaRPr lang="en-US" dirty="0"/>
          </a:p>
        </p:txBody>
      </p:sp>
    </p:spTree>
    <p:extLst>
      <p:ext uri="{BB962C8B-B14F-4D97-AF65-F5344CB8AC3E}">
        <p14:creationId xmlns:p14="http://schemas.microsoft.com/office/powerpoint/2010/main" val="2150091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dirty="0"/>
              <a:t>[</a:t>
            </a:r>
            <a:r>
              <a:rPr lang="en-US" sz="1200" b="1" i="1" u="none" dirty="0"/>
              <a:t>Option D</a:t>
            </a:r>
            <a:r>
              <a:rPr lang="en-US" sz="1200" b="0" i="1" u="none" dirty="0"/>
              <a:t> presenters can revise this slide to include any additional/potential/alternative next steps that coordinate with their presentation goals.]</a:t>
            </a:r>
          </a:p>
          <a:p>
            <a:endParaRPr lang="en-US" sz="1200" b="0" i="1" u="none" dirty="0"/>
          </a:p>
        </p:txBody>
      </p:sp>
      <p:sp>
        <p:nvSpPr>
          <p:cNvPr id="4" name="Slide Number Placeholder 3"/>
          <p:cNvSpPr>
            <a:spLocks noGrp="1"/>
          </p:cNvSpPr>
          <p:nvPr>
            <p:ph type="sldNum" sz="quarter" idx="5"/>
          </p:nvPr>
        </p:nvSpPr>
        <p:spPr/>
        <p:txBody>
          <a:bodyPr/>
          <a:lstStyle/>
          <a:p>
            <a:fld id="{B50FB5AF-5AC3-DC4E-99EC-4ED94D6DB19A}" type="slidenum">
              <a:rPr lang="en-US" smtClean="0"/>
              <a:t>24</a:t>
            </a:fld>
            <a:endParaRPr lang="en-US" dirty="0"/>
          </a:p>
        </p:txBody>
      </p:sp>
    </p:spTree>
    <p:extLst>
      <p:ext uri="{BB962C8B-B14F-4D97-AF65-F5344CB8AC3E}">
        <p14:creationId xmlns:p14="http://schemas.microsoft.com/office/powerpoint/2010/main" val="192860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dirty="0"/>
              <a:t>Here’s our agenda for this presentation. First, I’ll introduce what water system partnerships are. Then, I’ll review examples and benefits of partnerships. Then, </a:t>
            </a:r>
            <a:r>
              <a:rPr lang="en-US" i="0" dirty="0"/>
              <a:t>we’ll learn the key elements of stakeholder support, planning, and funding to consider when implementing water system partnerships. Then, we’ll talk about next steps for partnership activities. And lastly, we’ll go over any final questions.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FA58E-4F1D-4268-BCD7-592A17F550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853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0" dirty="0"/>
              <a:t>Let’s get started! “Water system partnerships” is an umbrella term for any informal or formal relationship or agreement that wastewater and drinking water systems engage in. Water system partnerships are designed to be mutually beneficial, symbiotic, win-win relationships. Partnerships can help water systems overcome a challenge and provide a wide range of opportunities to work together. It is important to note that not all types of water system partnerships are right for every water system. However, every water system can benefit from some type of partnership.</a:t>
            </a:r>
          </a:p>
        </p:txBody>
      </p:sp>
      <p:sp>
        <p:nvSpPr>
          <p:cNvPr id="4" name="Slide Number Placeholder 3"/>
          <p:cNvSpPr>
            <a:spLocks noGrp="1"/>
          </p:cNvSpPr>
          <p:nvPr>
            <p:ph type="sldNum" sz="quarter" idx="5"/>
          </p:nvPr>
        </p:nvSpPr>
        <p:spPr/>
        <p:txBody>
          <a:bodyPr/>
          <a:lstStyle/>
          <a:p>
            <a:fld id="{B50FB5AF-5AC3-DC4E-99EC-4ED94D6DB19A}" type="slidenum">
              <a:rPr lang="en-US" smtClean="0"/>
              <a:t>4</a:t>
            </a:fld>
            <a:endParaRPr lang="en-US" dirty="0"/>
          </a:p>
        </p:txBody>
      </p:sp>
    </p:spTree>
    <p:extLst>
      <p:ext uri="{BB962C8B-B14F-4D97-AF65-F5344CB8AC3E}">
        <p14:creationId xmlns:p14="http://schemas.microsoft.com/office/powerpoint/2010/main" val="59620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i="1" dirty="0"/>
              <a:t>[This slide contains animation – click to reveal information following the order below.]</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i="0"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i="0" dirty="0"/>
              <a:t>Partnerships can help a water system overcome various types of challenges including physical and operational concerns and build technical, managerial, and financial capacity (often referred to as TMF capacity).</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i="0"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i="1" dirty="0"/>
              <a:t>[CLICK]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i="0" dirty="0"/>
              <a:t>Having adequate TMF capacity allows for water systems to overcome various challenges.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i="0"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i="1" dirty="0"/>
              <a:t>[CLICK] </a:t>
            </a:r>
            <a:endParaRPr lang="en-US" i="0"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i="0" dirty="0"/>
              <a:t>For example, a water system lacking technical capacity, with inadequate or aging </a:t>
            </a:r>
            <a:r>
              <a:rPr lang="en-US" b="1" i="0" dirty="0"/>
              <a:t>facilities</a:t>
            </a:r>
            <a:r>
              <a:rPr lang="en-US" i="0" dirty="0"/>
              <a:t> could consider selling their water system to a neighboring water system. Water systems with</a:t>
            </a:r>
            <a:r>
              <a:rPr lang="en-US" sz="1200" dirty="0"/>
              <a:t> limited or poor-quality water </a:t>
            </a:r>
            <a:r>
              <a:rPr lang="en-US" sz="1200" b="1" dirty="0"/>
              <a:t>supply</a:t>
            </a:r>
            <a:r>
              <a:rPr lang="en-US" sz="1200" dirty="0"/>
              <a:t> could connect to another water system to receive water.</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i="1" dirty="0"/>
              <a:t>[CLICK]</a:t>
            </a:r>
            <a:r>
              <a:rPr lang="en-US" i="0" dirty="0"/>
              <a:t>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i="0" dirty="0"/>
              <a:t>Water systems with limited </a:t>
            </a:r>
            <a:r>
              <a:rPr lang="en-US" b="1" i="0" dirty="0"/>
              <a:t>management</a:t>
            </a:r>
            <a:r>
              <a:rPr lang="en-US" i="0" dirty="0"/>
              <a:t> capacity could hire </a:t>
            </a:r>
            <a:r>
              <a:rPr lang="en-US" sz="1200" i="0" kern="1200" dirty="0">
                <a:solidFill>
                  <a:schemeClr val="tx1"/>
                </a:solidFill>
                <a:effectLst/>
                <a:latin typeface="+mn-lt"/>
                <a:ea typeface="+mn-ea"/>
                <a:cs typeface="+mn-cs"/>
              </a:rPr>
              <a:t>one</a:t>
            </a:r>
            <a:r>
              <a:rPr lang="en-US" sz="1200" kern="1200" dirty="0">
                <a:solidFill>
                  <a:schemeClr val="tx1"/>
                </a:solidFill>
                <a:effectLst/>
                <a:latin typeface="+mn-lt"/>
                <a:ea typeface="+mn-ea"/>
                <a:cs typeface="+mn-cs"/>
              </a:rPr>
              <a:t> contractor to help manage individual billing departments for a group of water systems. A water system whose operators don’t have the necessary </a:t>
            </a:r>
            <a:r>
              <a:rPr lang="en-US" sz="1200" b="1" kern="1200" dirty="0">
                <a:solidFill>
                  <a:schemeClr val="tx1"/>
                </a:solidFill>
                <a:effectLst/>
                <a:latin typeface="+mn-lt"/>
                <a:ea typeface="+mn-ea"/>
                <a:cs typeface="+mn-cs"/>
              </a:rPr>
              <a:t>expertise</a:t>
            </a:r>
            <a:r>
              <a:rPr lang="en-US" sz="1200" kern="1200" dirty="0">
                <a:solidFill>
                  <a:schemeClr val="tx1"/>
                </a:solidFill>
                <a:effectLst/>
                <a:latin typeface="+mn-lt"/>
                <a:ea typeface="+mn-ea"/>
                <a:cs typeface="+mn-cs"/>
              </a:rPr>
              <a:t> could bring in contract operators with the necessary certification or qualifications.</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i="1" dirty="0"/>
              <a:t>[CLICK]</a:t>
            </a:r>
            <a:r>
              <a:rPr lang="en-US" i="0" dirty="0"/>
              <a:t>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t>Lastly, having financial capacity enables a water system to acquire and manage sufficient funds to achieve and maintain compliance. A water system experiencing an increase in </a:t>
            </a:r>
            <a:r>
              <a:rPr lang="en-US" sz="1200" b="1" dirty="0"/>
              <a:t>demand</a:t>
            </a:r>
            <a:r>
              <a:rPr lang="en-US" sz="1200" dirty="0"/>
              <a:t> could work with a nearby water system to provide back up supply, if needed. </a:t>
            </a:r>
            <a:r>
              <a:rPr lang="en-US" sz="1200" kern="1200" dirty="0">
                <a:solidFill>
                  <a:schemeClr val="tx1"/>
                </a:solidFill>
                <a:effectLst/>
                <a:latin typeface="+mn-lt"/>
                <a:ea typeface="+mn-ea"/>
                <a:cs typeface="+mn-cs"/>
              </a:rPr>
              <a:t>A water system with high water </a:t>
            </a:r>
            <a:r>
              <a:rPr lang="en-US" sz="1200" b="1" kern="1200" dirty="0">
                <a:solidFill>
                  <a:schemeClr val="tx1"/>
                </a:solidFill>
                <a:effectLst/>
                <a:latin typeface="+mn-lt"/>
                <a:ea typeface="+mn-ea"/>
                <a:cs typeface="+mn-cs"/>
              </a:rPr>
              <a:t>rates</a:t>
            </a:r>
            <a:r>
              <a:rPr lang="en-US" sz="1200" kern="1200" dirty="0">
                <a:solidFill>
                  <a:schemeClr val="tx1"/>
                </a:solidFill>
                <a:effectLst/>
                <a:latin typeface="+mn-lt"/>
                <a:ea typeface="+mn-ea"/>
                <a:cs typeface="+mn-cs"/>
              </a:rPr>
              <a:t> could merge with another water system to potentially reduce operational costs and therefore customer rates.</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i="0" dirty="0"/>
          </a:p>
        </p:txBody>
      </p:sp>
      <p:sp>
        <p:nvSpPr>
          <p:cNvPr id="4" name="Slide Number Placeholder 3"/>
          <p:cNvSpPr>
            <a:spLocks noGrp="1"/>
          </p:cNvSpPr>
          <p:nvPr>
            <p:ph type="sldNum" sz="quarter" idx="5"/>
          </p:nvPr>
        </p:nvSpPr>
        <p:spPr/>
        <p:txBody>
          <a:bodyPr/>
          <a:lstStyle/>
          <a:p>
            <a:fld id="{B50FB5AF-5AC3-DC4E-99EC-4ED94D6DB19A}" type="slidenum">
              <a:rPr lang="en-US" smtClean="0"/>
              <a:t>5</a:t>
            </a:fld>
            <a:endParaRPr lang="en-US" dirty="0"/>
          </a:p>
        </p:txBody>
      </p:sp>
    </p:spTree>
    <p:extLst>
      <p:ext uri="{BB962C8B-B14F-4D97-AF65-F5344CB8AC3E}">
        <p14:creationId xmlns:p14="http://schemas.microsoft.com/office/powerpoint/2010/main" val="255028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In the next few slides, we will look at activities that we could consider for partnerships and explore the potential benefits of partnerships. We will discuss the range of activities for partnerships starting with those that require less time and effort, working up to those that become increasingly complex.</a:t>
            </a:r>
          </a:p>
          <a:p>
            <a:endParaRPr lang="en-US" i="0" dirty="0"/>
          </a:p>
        </p:txBody>
      </p:sp>
      <p:sp>
        <p:nvSpPr>
          <p:cNvPr id="4" name="Slide Number Placeholder 3"/>
          <p:cNvSpPr>
            <a:spLocks noGrp="1"/>
          </p:cNvSpPr>
          <p:nvPr>
            <p:ph type="sldNum" sz="quarter" idx="5"/>
          </p:nvPr>
        </p:nvSpPr>
        <p:spPr/>
        <p:txBody>
          <a:bodyPr/>
          <a:lstStyle/>
          <a:p>
            <a:fld id="{B50FB5AF-5AC3-DC4E-99EC-4ED94D6DB19A}" type="slidenum">
              <a:rPr lang="en-US" smtClean="0"/>
              <a:t>6</a:t>
            </a:fld>
            <a:endParaRPr lang="en-US" dirty="0"/>
          </a:p>
        </p:txBody>
      </p:sp>
    </p:spTree>
    <p:extLst>
      <p:ext uri="{BB962C8B-B14F-4D97-AF65-F5344CB8AC3E}">
        <p14:creationId xmlns:p14="http://schemas.microsoft.com/office/powerpoint/2010/main" val="274527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Many water systems engage in informal partnerships every day without recognizing them as partnerships.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Water system partnerships can be simple and informal including:</a:t>
            </a:r>
          </a:p>
          <a:p>
            <a:pPr marL="512763" lvl="1" indent="-171450">
              <a:buFont typeface="Arial" panose="020B0604020202020204" pitchFamily="34" charset="0"/>
              <a:buChar char="•"/>
            </a:pPr>
            <a:r>
              <a:rPr lang="en-US" dirty="0"/>
              <a:t>Purchasing chemicals or laboratory equipment in bulk,</a:t>
            </a:r>
          </a:p>
          <a:p>
            <a:pPr marL="512763" lvl="1" indent="-171450">
              <a:buFont typeface="Arial" panose="020B0604020202020204" pitchFamily="34" charset="0"/>
              <a:buChar char="•"/>
            </a:pPr>
            <a:r>
              <a:rPr lang="en-US" dirty="0"/>
              <a:t>Sharing equipment,</a:t>
            </a:r>
          </a:p>
          <a:p>
            <a:pPr marL="512763" lvl="1" indent="-171450">
              <a:buFont typeface="Arial" panose="020B0604020202020204" pitchFamily="34" charset="0"/>
              <a:buChar char="•"/>
            </a:pPr>
            <a:r>
              <a:rPr lang="en-US" dirty="0"/>
              <a:t>Agreeing to assist one another in emergency situations such as power outages or water system failures,</a:t>
            </a:r>
          </a:p>
          <a:p>
            <a:pPr marL="512763" lvl="1" indent="-171450">
              <a:buFont typeface="Arial" panose="020B0604020202020204" pitchFamily="34" charset="0"/>
              <a:buChar char="•"/>
            </a:pPr>
            <a:r>
              <a:rPr lang="en-US" dirty="0"/>
              <a:t>Sharing contacts to address common issues,</a:t>
            </a:r>
          </a:p>
          <a:p>
            <a:pPr marL="512763" lvl="1" indent="-171450">
              <a:buFont typeface="Arial" panose="020B0604020202020204" pitchFamily="34" charset="0"/>
              <a:buChar char="•"/>
            </a:pPr>
            <a:r>
              <a:rPr lang="en-US" dirty="0"/>
              <a:t>Exchanging information and resources concerning regulatory requirements,</a:t>
            </a:r>
          </a:p>
          <a:p>
            <a:pPr marL="512763" lvl="1" indent="-171450">
              <a:buFont typeface="Arial" panose="020B0604020202020204" pitchFamily="34" charset="0"/>
              <a:buChar char="•"/>
            </a:pPr>
            <a:r>
              <a:rPr lang="en-US" dirty="0"/>
              <a:t>And much more.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These activities are typically easy to implement, are beneficial, and are a way to start building relationships with other water systems or organizations. Informal partnerships can easily expand the pool of technical expertise and give operators, especially at small water systems, a network of supporting peers to turn to and rely on.</a:t>
            </a:r>
          </a:p>
        </p:txBody>
      </p:sp>
      <p:sp>
        <p:nvSpPr>
          <p:cNvPr id="4" name="Slide Number Placeholder 3"/>
          <p:cNvSpPr>
            <a:spLocks noGrp="1"/>
          </p:cNvSpPr>
          <p:nvPr>
            <p:ph type="sldNum" sz="quarter" idx="5"/>
          </p:nvPr>
        </p:nvSpPr>
        <p:spPr/>
        <p:txBody>
          <a:bodyPr/>
          <a:lstStyle/>
          <a:p>
            <a:fld id="{B50FB5AF-5AC3-DC4E-99EC-4ED94D6DB19A}" type="slidenum">
              <a:rPr lang="en-US" smtClean="0"/>
              <a:t>7</a:t>
            </a:fld>
            <a:endParaRPr lang="en-US" dirty="0"/>
          </a:p>
        </p:txBody>
      </p:sp>
    </p:spTree>
    <p:extLst>
      <p:ext uri="{BB962C8B-B14F-4D97-AF65-F5344CB8AC3E}">
        <p14:creationId xmlns:p14="http://schemas.microsoft.com/office/powerpoint/2010/main" val="1180332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Water system partnerships can be formalized with a written signed agreement. Contracts between water systems or with a service provider allow the water systems to remain independent.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E</a:t>
            </a:r>
            <a:r>
              <a:rPr lang="en-US" dirty="0"/>
              <a:t>xamples of functions that can be contracted include: </a:t>
            </a:r>
          </a:p>
          <a:p>
            <a:pPr marL="512763" lvl="1" indent="-171450">
              <a:buFont typeface="Arial" panose="020B0604020202020204" pitchFamily="34" charset="0"/>
              <a:buChar char="•"/>
            </a:pPr>
            <a:r>
              <a:rPr lang="en-US" dirty="0"/>
              <a:t>Purchasing water, or</a:t>
            </a:r>
          </a:p>
          <a:p>
            <a:pPr marL="512763" lvl="1" indent="-171450">
              <a:buFont typeface="Arial" panose="020B0604020202020204" pitchFamily="34" charset="0"/>
              <a:buChar char="•"/>
            </a:pPr>
            <a:r>
              <a:rPr lang="en-US" dirty="0"/>
              <a:t>Operations and maintenance.</a:t>
            </a:r>
          </a:p>
          <a:p>
            <a:pPr marL="512763" lvl="1" indent="-171450">
              <a:buFont typeface="Arial" panose="020B0604020202020204" pitchFamily="34" charset="0"/>
              <a:buChar char="•"/>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Taking an informal activity and making it more formalized, with a written and agreed upon contract, is another way to think about potential contract-related partnerships. Depending on the type of activity, these partnerships can be an example of utilizing skilled and trained personnel with adequate expertise for the appropriate job which increases overall efficiency. Contractual Partnerships can be a great relief to a water system in providing legal security and defined roles between water systems.</a:t>
            </a:r>
          </a:p>
        </p:txBody>
      </p:sp>
      <p:sp>
        <p:nvSpPr>
          <p:cNvPr id="4" name="Slide Number Placeholder 3"/>
          <p:cNvSpPr>
            <a:spLocks noGrp="1"/>
          </p:cNvSpPr>
          <p:nvPr>
            <p:ph type="sldNum" sz="quarter" idx="5"/>
          </p:nvPr>
        </p:nvSpPr>
        <p:spPr/>
        <p:txBody>
          <a:bodyPr/>
          <a:lstStyle/>
          <a:p>
            <a:fld id="{B50FB5AF-5AC3-DC4E-99EC-4ED94D6DB19A}" type="slidenum">
              <a:rPr lang="en-US" smtClean="0"/>
              <a:t>8</a:t>
            </a:fld>
            <a:endParaRPr lang="en-US" dirty="0"/>
          </a:p>
        </p:txBody>
      </p:sp>
    </p:spTree>
    <p:extLst>
      <p:ext uri="{BB962C8B-B14F-4D97-AF65-F5344CB8AC3E}">
        <p14:creationId xmlns:p14="http://schemas.microsoft.com/office/powerpoint/2010/main" val="219203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0" dirty="0"/>
              <a:t>Another example of a water system partnership </a:t>
            </a:r>
            <a:r>
              <a:rPr lang="en-US" dirty="0"/>
              <a:t>is the creation of a new entity, sometimes referred to as a joint power agency, to serve the water systems that formed it. This type of partnership is often recognized as a Regional Water Authority. For example, the partnering water systems could share water system management, operators, and/or source water. </a:t>
            </a:r>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This type of partnership might require third-party facilitation but could help lower or avoid increasing rates, increase the pool of technical and managerial expertise available to each water system involved, solve a source water problem, or use economies of scale to address aging infrastructure.</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50FB5AF-5AC3-DC4E-99EC-4ED94D6DB19A}" type="slidenum">
              <a:rPr lang="en-US" smtClean="0"/>
              <a:t>9</a:t>
            </a:fld>
            <a:endParaRPr lang="en-US" dirty="0"/>
          </a:p>
        </p:txBody>
      </p:sp>
    </p:spTree>
    <p:extLst>
      <p:ext uri="{BB962C8B-B14F-4D97-AF65-F5344CB8AC3E}">
        <p14:creationId xmlns:p14="http://schemas.microsoft.com/office/powerpoint/2010/main" val="1670943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4EFFEB-DA1A-405A-88AE-3B8A64596EE3}"/>
              </a:ext>
            </a:extLst>
          </p:cNvPr>
          <p:cNvSpPr/>
          <p:nvPr userDrawn="1"/>
        </p:nvSpPr>
        <p:spPr>
          <a:xfrm>
            <a:off x="1846899" y="1225817"/>
            <a:ext cx="7294268" cy="2062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68E1AA92-8B5C-4F15-BB6E-D35CB1962A4F}"/>
              </a:ext>
            </a:extLst>
          </p:cNvPr>
          <p:cNvSpPr>
            <a:spLocks noGrp="1"/>
          </p:cNvSpPr>
          <p:nvPr>
            <p:ph type="ctrTitle"/>
          </p:nvPr>
        </p:nvSpPr>
        <p:spPr>
          <a:xfrm>
            <a:off x="2533649" y="1637838"/>
            <a:ext cx="6391277" cy="611715"/>
          </a:xfrm>
        </p:spPr>
        <p:txBody>
          <a:bodyPr anchor="b">
            <a:normAutofit/>
          </a:bodyPr>
          <a:lstStyle>
            <a:lvl1pPr algn="l">
              <a:defRPr sz="3000" b="1">
                <a:solidFill>
                  <a:schemeClr val="bg1">
                    <a:lumMod val="9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17CB351C-4F47-40F1-9036-AFE5F4F875DC}"/>
              </a:ext>
            </a:extLst>
          </p:cNvPr>
          <p:cNvSpPr>
            <a:spLocks noGrp="1"/>
          </p:cNvSpPr>
          <p:nvPr>
            <p:ph type="subTitle" idx="1"/>
          </p:nvPr>
        </p:nvSpPr>
        <p:spPr>
          <a:xfrm>
            <a:off x="2533649" y="2497409"/>
            <a:ext cx="6391277" cy="425149"/>
          </a:xfrm>
        </p:spPr>
        <p:txBody>
          <a:bodyPr>
            <a:normAutofit/>
          </a:bodyPr>
          <a:lstStyle>
            <a:lvl1pPr marL="0" indent="0" algn="l">
              <a:buNone/>
              <a:defRPr sz="1800" spc="150" baseline="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EFBB66D3-3FF7-48D4-9EFC-1DA1360B5F4E}"/>
              </a:ext>
            </a:extLst>
          </p:cNvPr>
          <p:cNvSpPr/>
          <p:nvPr userDrawn="1"/>
        </p:nvSpPr>
        <p:spPr>
          <a:xfrm>
            <a:off x="1846899" y="3283779"/>
            <a:ext cx="7294268" cy="4321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944ECD38-C27A-40C1-956B-43ED9A03C404}"/>
              </a:ext>
            </a:extLst>
          </p:cNvPr>
          <p:cNvSpPr/>
          <p:nvPr userDrawn="1">
            <p:custDataLst>
              <p:tags r:id="rId1"/>
            </p:custDataLst>
          </p:nvPr>
        </p:nvSpPr>
        <p:spPr>
          <a:xfrm>
            <a:off x="0" y="0"/>
            <a:ext cx="1337310" cy="5143500"/>
          </a:xfrm>
          <a:prstGeom prst="rect">
            <a:avLst/>
          </a:prstGeom>
          <a:solidFill>
            <a:srgbClr val="FE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id="{9F011E62-41F1-4522-8D74-DAA8082AC5E2}"/>
              </a:ext>
            </a:extLst>
          </p:cNvPr>
          <p:cNvPicPr>
            <a:picLocks noChangeAspect="1"/>
          </p:cNvPicPr>
          <p:nvPr userDrawn="1"/>
        </p:nvPicPr>
        <p:blipFill rotWithShape="1">
          <a:blip r:embed="rId3"/>
          <a:srcRect r="1050"/>
          <a:stretch/>
        </p:blipFill>
        <p:spPr>
          <a:xfrm>
            <a:off x="-1048484" y="730105"/>
            <a:ext cx="3456095" cy="3460895"/>
          </a:xfrm>
          <a:prstGeom prst="ellipse">
            <a:avLst/>
          </a:prstGeom>
        </p:spPr>
      </p:pic>
      <p:sp>
        <p:nvSpPr>
          <p:cNvPr id="13" name="Slide Number Placeholder 12">
            <a:extLst>
              <a:ext uri="{FF2B5EF4-FFF2-40B4-BE49-F238E27FC236}">
                <a16:creationId xmlns:a16="http://schemas.microsoft.com/office/drawing/2014/main" id="{3BA90CE1-3C57-4E62-9E1C-2781DFE8F516}"/>
              </a:ext>
            </a:extLst>
          </p:cNvPr>
          <p:cNvSpPr>
            <a:spLocks noGrp="1"/>
          </p:cNvSpPr>
          <p:nvPr>
            <p:ph type="sldNum" sz="quarter" idx="10"/>
          </p:nvPr>
        </p:nvSpPr>
        <p:spPr/>
        <p:txBody>
          <a:body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202725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E8EEBF-CC18-412A-9507-1BDADE8C481E}"/>
              </a:ext>
            </a:extLst>
          </p:cNvPr>
          <p:cNvSpPr>
            <a:spLocks noGrp="1"/>
          </p:cNvSpPr>
          <p:nvPr>
            <p:ph type="title"/>
          </p:nvPr>
        </p:nvSpPr>
        <p:spPr>
          <a:xfrm>
            <a:off x="1834436" y="1619955"/>
            <a:ext cx="4159964" cy="1903590"/>
          </a:xfrm>
        </p:spPr>
        <p:txBody>
          <a:bodyPr>
            <a:normAutofit/>
          </a:bodyPr>
          <a:lstStyle>
            <a:lvl1pPr algn="ctr">
              <a:defRPr sz="3400" u="sng" cap="small" baseline="0"/>
            </a:lvl1pPr>
          </a:lstStyle>
          <a:p>
            <a:r>
              <a:rPr lang="en-US"/>
              <a:t>Click to edit Master title style</a:t>
            </a:r>
          </a:p>
        </p:txBody>
      </p:sp>
      <p:sp>
        <p:nvSpPr>
          <p:cNvPr id="2" name="Slide Number Placeholder 1">
            <a:extLst>
              <a:ext uri="{FF2B5EF4-FFF2-40B4-BE49-F238E27FC236}">
                <a16:creationId xmlns:a16="http://schemas.microsoft.com/office/drawing/2014/main" id="{C5735386-69E0-4D71-853E-AFB055B1E233}"/>
              </a:ext>
            </a:extLst>
          </p:cNvPr>
          <p:cNvSpPr>
            <a:spLocks noGrp="1"/>
          </p:cNvSpPr>
          <p:nvPr>
            <p:ph type="sldNum" sz="quarter" idx="10"/>
          </p:nvPr>
        </p:nvSpPr>
        <p:spPr/>
        <p:txBody>
          <a:bodyPr/>
          <a:lstStyle/>
          <a:p>
            <a:fld id="{6BD89BB1-B564-4AC0-B20C-E0360F9EEF2A}" type="slidenum">
              <a:rPr lang="en-US" smtClean="0"/>
              <a:pPr/>
              <a:t>‹#›</a:t>
            </a:fld>
            <a:endParaRPr lang="en-US" dirty="0"/>
          </a:p>
        </p:txBody>
      </p:sp>
      <p:pic>
        <p:nvPicPr>
          <p:cNvPr id="6" name="Graphic 5" descr="Document">
            <a:extLst>
              <a:ext uri="{FF2B5EF4-FFF2-40B4-BE49-F238E27FC236}">
                <a16:creationId xmlns:a16="http://schemas.microsoft.com/office/drawing/2014/main" id="{9925E770-0198-46E4-BE03-3A414DE47C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911" y="2096627"/>
            <a:ext cx="914400" cy="914400"/>
          </a:xfrm>
          <a:prstGeom prst="rect">
            <a:avLst/>
          </a:prstGeom>
        </p:spPr>
      </p:pic>
      <p:pic>
        <p:nvPicPr>
          <p:cNvPr id="7" name="Graphic 6" descr="Magnifying glass">
            <a:extLst>
              <a:ext uri="{FF2B5EF4-FFF2-40B4-BE49-F238E27FC236}">
                <a16:creationId xmlns:a16="http://schemas.microsoft.com/office/drawing/2014/main" id="{08A10275-067D-451E-BCFA-8DC2DD6D31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8486" y="2391902"/>
            <a:ext cx="647700" cy="647700"/>
          </a:xfrm>
          <a:prstGeom prst="rect">
            <a:avLst/>
          </a:prstGeom>
        </p:spPr>
      </p:pic>
      <p:pic>
        <p:nvPicPr>
          <p:cNvPr id="8" name="Graphic 7" descr="Document">
            <a:extLst>
              <a:ext uri="{FF2B5EF4-FFF2-40B4-BE49-F238E27FC236}">
                <a16:creationId xmlns:a16="http://schemas.microsoft.com/office/drawing/2014/main" id="{B5364DA5-8094-44B4-9ED1-66B77E8EC52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7123" y="829038"/>
            <a:ext cx="3445723" cy="3445723"/>
          </a:xfrm>
          <a:prstGeom prst="rect">
            <a:avLst/>
          </a:prstGeom>
        </p:spPr>
      </p:pic>
      <p:pic>
        <p:nvPicPr>
          <p:cNvPr id="9" name="Graphic 8" descr="Magnifying glass">
            <a:extLst>
              <a:ext uri="{FF2B5EF4-FFF2-40B4-BE49-F238E27FC236}">
                <a16:creationId xmlns:a16="http://schemas.microsoft.com/office/drawing/2014/main" id="{10DCD35D-D40F-4083-8C4E-E3DBB99D19AD}"/>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03102" y="1619955"/>
            <a:ext cx="2440720" cy="2440720"/>
          </a:xfrm>
          <a:prstGeom prst="rect">
            <a:avLst/>
          </a:prstGeom>
        </p:spPr>
      </p:pic>
    </p:spTree>
    <p:extLst>
      <p:ext uri="{BB962C8B-B14F-4D97-AF65-F5344CB8AC3E}">
        <p14:creationId xmlns:p14="http://schemas.microsoft.com/office/powerpoint/2010/main" val="294480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85B8-65C8-495F-9FDE-E5744C8986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B984C-608F-4328-8EF7-4832BC922073}"/>
              </a:ext>
            </a:extLst>
          </p:cNvPr>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71D35E3-7896-46DD-9F23-93ED8A93C83E}"/>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pic>
        <p:nvPicPr>
          <p:cNvPr id="5" name="Graphic 4" descr="Document">
            <a:extLst>
              <a:ext uri="{FF2B5EF4-FFF2-40B4-BE49-F238E27FC236}">
                <a16:creationId xmlns:a16="http://schemas.microsoft.com/office/drawing/2014/main" id="{A3C20C5E-7D05-4637-B194-0D6B61DBF0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4539" y="81215"/>
            <a:ext cx="485061" cy="485061"/>
          </a:xfrm>
          <a:prstGeom prst="rect">
            <a:avLst/>
          </a:prstGeom>
        </p:spPr>
      </p:pic>
      <p:pic>
        <p:nvPicPr>
          <p:cNvPr id="6" name="Graphic 5" descr="Magnifying glass">
            <a:extLst>
              <a:ext uri="{FF2B5EF4-FFF2-40B4-BE49-F238E27FC236}">
                <a16:creationId xmlns:a16="http://schemas.microsoft.com/office/drawing/2014/main" id="{4EAACED7-BA30-41FD-BC87-9A5E7B3E41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28890" y="251266"/>
            <a:ext cx="343585" cy="343585"/>
          </a:xfrm>
          <a:prstGeom prst="rect">
            <a:avLst/>
          </a:prstGeom>
        </p:spPr>
      </p:pic>
    </p:spTree>
    <p:extLst>
      <p:ext uri="{BB962C8B-B14F-4D97-AF65-F5344CB8AC3E}">
        <p14:creationId xmlns:p14="http://schemas.microsoft.com/office/powerpoint/2010/main" val="108095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591FC5-270B-4938-8696-A4331697E49F}"/>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
        <p:nvSpPr>
          <p:cNvPr id="7" name="Title 6">
            <a:extLst>
              <a:ext uri="{FF2B5EF4-FFF2-40B4-BE49-F238E27FC236}">
                <a16:creationId xmlns:a16="http://schemas.microsoft.com/office/drawing/2014/main" id="{D447A716-B2CC-4204-B332-B64D44BA28D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2232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FE07-15B6-4EB3-91EC-08A8E7550B1A}"/>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FF727B-C152-4C81-BC1D-7B8933610284}"/>
              </a:ext>
            </a:extLst>
          </p:cNvPr>
          <p:cNvSpPr>
            <a:spLocks noGrp="1"/>
          </p:cNvSpPr>
          <p:nvPr>
            <p:ph type="pic" idx="1"/>
          </p:nvPr>
        </p:nvSpPr>
        <p:spPr>
          <a:xfrm>
            <a:off x="3887788" y="342901"/>
            <a:ext cx="4629150" cy="40528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792C21B-F3BE-46EB-A360-9A74EDB2048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1F089F7C-0860-4E2D-847D-CAB8C650C52A}"/>
              </a:ext>
            </a:extLst>
          </p:cNvPr>
          <p:cNvSpPr/>
          <p:nvPr userDrawn="1">
            <p:custDataLst>
              <p:tags r:id="rId1"/>
            </p:custDataLst>
          </p:nvPr>
        </p:nvSpPr>
        <p:spPr>
          <a:xfrm>
            <a:off x="8366760" y="0"/>
            <a:ext cx="779045" cy="5143500"/>
          </a:xfrm>
          <a:prstGeom prst="rect">
            <a:avLst/>
          </a:prstGeom>
          <a:solidFill>
            <a:srgbClr val="FEF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33D5A4FE-81F8-40CF-8359-4DD40D95D3E1}"/>
              </a:ext>
            </a:extLst>
          </p:cNvPr>
          <p:cNvSpPr/>
          <p:nvPr userDrawn="1"/>
        </p:nvSpPr>
        <p:spPr>
          <a:xfrm>
            <a:off x="1" y="4679572"/>
            <a:ext cx="9143999" cy="4715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3E6FAA36-7D74-4DCD-BDBA-5F886F5C7F25}"/>
              </a:ext>
            </a:extLst>
          </p:cNvPr>
          <p:cNvPicPr>
            <a:picLocks noChangeAspect="1"/>
          </p:cNvPicPr>
          <p:nvPr userDrawn="1"/>
        </p:nvPicPr>
        <p:blipFill rotWithShape="1">
          <a:blip r:embed="rId3"/>
          <a:srcRect l="-1" r="1050" b="792"/>
          <a:stretch/>
        </p:blipFill>
        <p:spPr>
          <a:xfrm>
            <a:off x="8144200" y="4298069"/>
            <a:ext cx="721193" cy="716467"/>
          </a:xfrm>
          <a:prstGeom prst="ellipse">
            <a:avLst/>
          </a:prstGeom>
        </p:spPr>
      </p:pic>
      <p:sp>
        <p:nvSpPr>
          <p:cNvPr id="11" name="Slide Number Placeholder 10">
            <a:extLst>
              <a:ext uri="{FF2B5EF4-FFF2-40B4-BE49-F238E27FC236}">
                <a16:creationId xmlns:a16="http://schemas.microsoft.com/office/drawing/2014/main" id="{7D10A662-6DEA-4338-A2F7-3CA79B724914}"/>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299759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76575" y="1558073"/>
            <a:ext cx="5290185" cy="1132006"/>
          </a:xfrm>
        </p:spPr>
        <p:txBody>
          <a:bodyPr anchor="ctr" anchorCtr="0">
            <a:normAutofit/>
          </a:bodyPr>
          <a:lstStyle>
            <a:lvl1pPr>
              <a:lnSpc>
                <a:spcPct val="85000"/>
              </a:lnSpc>
              <a:defRPr sz="3000" b="1">
                <a:solidFill>
                  <a:schemeClr val="accent2"/>
                </a:solidFill>
                <a:latin typeface="+mn-lt"/>
              </a:defRPr>
            </a:lvl1pPr>
          </a:lstStyle>
          <a:p>
            <a:r>
              <a:rPr lang="en-US"/>
              <a:t>Click to edit Master title style</a:t>
            </a:r>
          </a:p>
        </p:txBody>
      </p:sp>
      <p:sp>
        <p:nvSpPr>
          <p:cNvPr id="3" name="Text Placeholder 2"/>
          <p:cNvSpPr>
            <a:spLocks noGrp="1"/>
          </p:cNvSpPr>
          <p:nvPr>
            <p:ph type="body" idx="1"/>
          </p:nvPr>
        </p:nvSpPr>
        <p:spPr>
          <a:xfrm>
            <a:off x="3076575" y="2828926"/>
            <a:ext cx="5290185" cy="857250"/>
          </a:xfrm>
        </p:spPr>
        <p:txBody>
          <a:bodyPr lIns="91440" rIns="91440" anchor="t" anchorCtr="0">
            <a:normAutofit/>
          </a:bodyPr>
          <a:lstStyle>
            <a:lvl1pPr marL="0" indent="0">
              <a:buNone/>
              <a:defRPr sz="2100" b="1" cap="none" spc="150" baseline="0">
                <a:solidFill>
                  <a:schemeClr val="accent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13" name="Rectangle 12">
            <a:extLst>
              <a:ext uri="{FF2B5EF4-FFF2-40B4-BE49-F238E27FC236}">
                <a16:creationId xmlns:a16="http://schemas.microsoft.com/office/drawing/2014/main" id="{09AE6DB3-F7A7-4B12-A881-C5C57DB6C8D4}"/>
              </a:ext>
            </a:extLst>
          </p:cNvPr>
          <p:cNvSpPr/>
          <p:nvPr userDrawn="1"/>
        </p:nvSpPr>
        <p:spPr>
          <a:xfrm>
            <a:off x="1" y="-1"/>
            <a:ext cx="1339571" cy="5207794"/>
          </a:xfrm>
          <a:prstGeom prst="rect">
            <a:avLst/>
          </a:prstGeom>
          <a:solidFill>
            <a:srgbClr val="FEF7E3"/>
          </a:solidFill>
          <a:ln>
            <a:noFill/>
          </a:ln>
          <a:effectLst>
            <a:outerShdw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dirty="0">
              <a:solidFill>
                <a:schemeClr val="tx1"/>
              </a:solidFill>
            </a:endParaRPr>
          </a:p>
        </p:txBody>
      </p:sp>
      <p:pic>
        <p:nvPicPr>
          <p:cNvPr id="14" name="Picture 13">
            <a:extLst>
              <a:ext uri="{FF2B5EF4-FFF2-40B4-BE49-F238E27FC236}">
                <a16:creationId xmlns:a16="http://schemas.microsoft.com/office/drawing/2014/main" id="{22E47BD6-FAB5-438B-A53C-689B598F07FD}"/>
              </a:ext>
            </a:extLst>
          </p:cNvPr>
          <p:cNvPicPr>
            <a:picLocks noChangeAspect="1"/>
          </p:cNvPicPr>
          <p:nvPr userDrawn="1"/>
        </p:nvPicPr>
        <p:blipFill rotWithShape="1">
          <a:blip r:embed="rId2"/>
          <a:srcRect r="1050"/>
          <a:stretch/>
        </p:blipFill>
        <p:spPr>
          <a:xfrm>
            <a:off x="160987" y="1144077"/>
            <a:ext cx="2915588" cy="2919638"/>
          </a:xfrm>
          <a:prstGeom prst="ellipse">
            <a:avLst/>
          </a:prstGeom>
        </p:spPr>
      </p:pic>
      <p:sp>
        <p:nvSpPr>
          <p:cNvPr id="4" name="Slide Number Placeholder 3">
            <a:extLst>
              <a:ext uri="{FF2B5EF4-FFF2-40B4-BE49-F238E27FC236}">
                <a16:creationId xmlns:a16="http://schemas.microsoft.com/office/drawing/2014/main" id="{C5AB637F-B75D-4F37-82C6-E44B56B35A06}"/>
              </a:ext>
            </a:extLst>
          </p:cNvPr>
          <p:cNvSpPr>
            <a:spLocks noGrp="1"/>
          </p:cNvSpPr>
          <p:nvPr>
            <p:ph type="sldNum" sz="quarter" idx="10"/>
          </p:nvPr>
        </p:nvSpPr>
        <p:spPr/>
        <p:txBody>
          <a:body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292799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85B8-65C8-495F-9FDE-E5744C898672}"/>
              </a:ext>
            </a:extLst>
          </p:cNvPr>
          <p:cNvSpPr>
            <a:spLocks noGrp="1"/>
          </p:cNvSpPr>
          <p:nvPr>
            <p:ph type="title"/>
          </p:nvPr>
        </p:nvSpPr>
        <p:spPr/>
        <p:txBody>
          <a:bodyPr/>
          <a:lstStyle>
            <a:lvl1pPr algn="ctr">
              <a:defRPr b="1" u="sng">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29B984C-608F-4328-8EF7-4832BC922073}"/>
              </a:ext>
            </a:extLst>
          </p:cNvPr>
          <p:cNvSpPr>
            <a:spLocks noGrp="1"/>
          </p:cNvSpPr>
          <p:nvPr>
            <p:ph idx="1"/>
          </p:nvPr>
        </p:nvSpPr>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71D35E3-7896-46DD-9F23-93ED8A93C83E}"/>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4267580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71D35E3-7896-46DD-9F23-93ED8A93C83E}"/>
              </a:ext>
            </a:extLst>
          </p:cNvPr>
          <p:cNvSpPr>
            <a:spLocks noGrp="1"/>
          </p:cNvSpPr>
          <p:nvPr>
            <p:ph type="sldNum" sz="quarter" idx="10"/>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
        <p:nvSpPr>
          <p:cNvPr id="4" name="Rectangle 3">
            <a:extLst>
              <a:ext uri="{FF2B5EF4-FFF2-40B4-BE49-F238E27FC236}">
                <a16:creationId xmlns:a16="http://schemas.microsoft.com/office/drawing/2014/main" id="{711EA430-B5A4-4E6B-94D8-36253CB06D06}"/>
              </a:ext>
            </a:extLst>
          </p:cNvPr>
          <p:cNvSpPr/>
          <p:nvPr userDrawn="1"/>
        </p:nvSpPr>
        <p:spPr>
          <a:xfrm>
            <a:off x="825500" y="704850"/>
            <a:ext cx="7543800"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521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3C6D8-9146-4A8B-A9A7-3BC1E2F41603}"/>
              </a:ext>
            </a:extLst>
          </p:cNvPr>
          <p:cNvSpPr>
            <a:spLocks noGrp="1"/>
          </p:cNvSpPr>
          <p:nvPr>
            <p:ph type="title"/>
          </p:nvPr>
        </p:nvSpPr>
        <p:spPr>
          <a:xfrm>
            <a:off x="914400" y="128964"/>
            <a:ext cx="7452360" cy="758952"/>
          </a:xfrm>
        </p:spPr>
        <p:txBody>
          <a:bodyPr/>
          <a:lstStyle>
            <a:lvl1pPr algn="ctr">
              <a:defRPr b="1" u="sng">
                <a:solidFill>
                  <a:schemeClr val="accent2"/>
                </a:solidFill>
              </a:defRPr>
            </a:lvl1pPr>
          </a:lstStyle>
          <a:p>
            <a:r>
              <a:rPr lang="en-US" dirty="0"/>
              <a:t>Click to edit Master title style</a:t>
            </a:r>
          </a:p>
        </p:txBody>
      </p:sp>
      <p:sp>
        <p:nvSpPr>
          <p:cNvPr id="10" name="Content Placeholder 9">
            <a:extLst>
              <a:ext uri="{FF2B5EF4-FFF2-40B4-BE49-F238E27FC236}">
                <a16:creationId xmlns:a16="http://schemas.microsoft.com/office/drawing/2014/main" id="{31B8D0F5-73C3-45BB-BFDC-4061356C15BF}"/>
              </a:ext>
            </a:extLst>
          </p:cNvPr>
          <p:cNvSpPr>
            <a:spLocks noGrp="1"/>
          </p:cNvSpPr>
          <p:nvPr>
            <p:ph sz="quarter" idx="11"/>
          </p:nvPr>
        </p:nvSpPr>
        <p:spPr>
          <a:xfrm>
            <a:off x="914400" y="1047750"/>
            <a:ext cx="3619500" cy="342265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965256A-D9F5-470F-84BF-4F795C79AE69}"/>
              </a:ext>
            </a:extLst>
          </p:cNvPr>
          <p:cNvSpPr>
            <a:spLocks noGrp="1"/>
          </p:cNvSpPr>
          <p:nvPr>
            <p:ph sz="quarter" idx="12"/>
          </p:nvPr>
        </p:nvSpPr>
        <p:spPr>
          <a:xfrm>
            <a:off x="4648200" y="1047750"/>
            <a:ext cx="3717925" cy="342265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C8C9C42E-EBDD-4008-8AA1-FDC7779D41E2}"/>
              </a:ext>
            </a:extLst>
          </p:cNvPr>
          <p:cNvSpPr>
            <a:spLocks noGrp="1"/>
          </p:cNvSpPr>
          <p:nvPr>
            <p:ph type="sldNum" sz="quarter" idx="13"/>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1838273254"/>
      </p:ext>
    </p:extLst>
  </p:cSld>
  <p:clrMapOvr>
    <a:masterClrMapping/>
  </p:clrMapOvr>
  <p:extLst>
    <p:ext uri="{DCECCB84-F9BA-43D5-87BE-67443E8EF086}">
      <p15:sldGuideLst xmlns:p15="http://schemas.microsoft.com/office/powerpoint/2012/main">
        <p15:guide id="1" pos="2856" userDrawn="1">
          <p15:clr>
            <a:srgbClr val="FBAE40"/>
          </p15:clr>
        </p15:guide>
        <p15:guide id="2" pos="29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_Circl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B127BA6-70D4-4B8E-A247-DBE6091340FD}"/>
              </a:ext>
            </a:extLst>
          </p:cNvPr>
          <p:cNvCxnSpPr/>
          <p:nvPr userDrawn="1"/>
        </p:nvCxnSpPr>
        <p:spPr>
          <a:xfrm>
            <a:off x="891540" y="89535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E3C6D8-9146-4A8B-A9A7-3BC1E2F41603}"/>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31B8D0F5-73C3-45BB-BFDC-4061356C15BF}"/>
              </a:ext>
            </a:extLst>
          </p:cNvPr>
          <p:cNvSpPr>
            <a:spLocks noGrp="1"/>
          </p:cNvSpPr>
          <p:nvPr>
            <p:ph sz="quarter" idx="11"/>
          </p:nvPr>
        </p:nvSpPr>
        <p:spPr>
          <a:xfrm>
            <a:off x="914400" y="1047750"/>
            <a:ext cx="3810000" cy="342265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9965256A-D9F5-470F-84BF-4F795C79AE69}"/>
              </a:ext>
            </a:extLst>
          </p:cNvPr>
          <p:cNvSpPr>
            <a:spLocks noGrp="1"/>
          </p:cNvSpPr>
          <p:nvPr>
            <p:ph sz="quarter" idx="12"/>
          </p:nvPr>
        </p:nvSpPr>
        <p:spPr>
          <a:xfrm>
            <a:off x="5553075" y="1047750"/>
            <a:ext cx="3200400" cy="3200400"/>
          </a:xfrm>
        </p:spPr>
        <p:txBody>
          <a:bodyPr>
            <a:normAutofit/>
          </a:bodyPr>
          <a:lstStyle>
            <a:lvl1pPr algn="ctr">
              <a:lnSpc>
                <a:spcPct val="100000"/>
              </a:lnSpc>
              <a:spcBef>
                <a:spcPts val="0"/>
              </a:spcBef>
              <a:spcAft>
                <a:spcPts val="600"/>
              </a:spcAft>
              <a:defRPr sz="1800" b="0"/>
            </a:lvl1pPr>
            <a:lvl2pPr marL="1588" indent="0" algn="ctr">
              <a:buNone/>
              <a:defRPr/>
            </a:lvl2pPr>
            <a:lvl3pPr marL="284163" indent="0" algn="ctr">
              <a:buNone/>
              <a:defRPr/>
            </a:lvl3pPr>
            <a:lvl4pPr marL="574675" indent="0" algn="ctr">
              <a:buNone/>
              <a:defRPr/>
            </a:lvl4pPr>
            <a:lvl5pPr marL="915988" indent="0" algn="ctr">
              <a:buNone/>
              <a:defRPr/>
            </a:lvl5pPr>
          </a:lstStyle>
          <a:p>
            <a:pPr lvl="0"/>
            <a:r>
              <a:rPr lang="en-US"/>
              <a:t>Click to edit Master text styles</a:t>
            </a:r>
          </a:p>
          <a:p>
            <a:pPr lvl="0"/>
            <a:r>
              <a:rPr lang="en-US"/>
              <a:t>Second level</a:t>
            </a:r>
          </a:p>
        </p:txBody>
      </p:sp>
      <p:sp>
        <p:nvSpPr>
          <p:cNvPr id="3" name="Slide Number Placeholder 2">
            <a:extLst>
              <a:ext uri="{FF2B5EF4-FFF2-40B4-BE49-F238E27FC236}">
                <a16:creationId xmlns:a16="http://schemas.microsoft.com/office/drawing/2014/main" id="{C8C9C42E-EBDD-4008-8AA1-FDC7779D41E2}"/>
              </a:ext>
            </a:extLst>
          </p:cNvPr>
          <p:cNvSpPr>
            <a:spLocks noGrp="1"/>
          </p:cNvSpPr>
          <p:nvPr>
            <p:ph type="sldNum" sz="quarter" idx="13"/>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301651220"/>
      </p:ext>
    </p:extLst>
  </p:cSld>
  <p:clrMapOvr>
    <a:masterClrMapping/>
  </p:clrMapOvr>
  <p:extLst>
    <p:ext uri="{DCECCB84-F9BA-43D5-87BE-67443E8EF086}">
      <p15:sldGuideLst xmlns:p15="http://schemas.microsoft.com/office/powerpoint/2012/main">
        <p15:guide id="1" pos="2856">
          <p15:clr>
            <a:srgbClr val="FBAE40"/>
          </p15:clr>
        </p15:guide>
        <p15:guide id="2" pos="29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custDataLst>
              <p:tags r:id="rId1"/>
            </p:custDataLst>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7" name="Content Placeholder 6">
            <a:extLst>
              <a:ext uri="{FF2B5EF4-FFF2-40B4-BE49-F238E27FC236}">
                <a16:creationId xmlns:a16="http://schemas.microsoft.com/office/drawing/2014/main" id="{D229B082-9045-47FF-A467-D22EC3928741}"/>
              </a:ext>
            </a:extLst>
          </p:cNvPr>
          <p:cNvSpPr>
            <a:spLocks noGrp="1"/>
          </p:cNvSpPr>
          <p:nvPr>
            <p:ph sz="quarter" idx="10"/>
          </p:nvPr>
        </p:nvSpPr>
        <p:spPr>
          <a:xfrm>
            <a:off x="342900" y="3248025"/>
            <a:ext cx="2400300" cy="1501775"/>
          </a:xfrm>
        </p:spPr>
        <p:txBody>
          <a:bodyPr>
            <a:normAutofit/>
          </a:bodyPr>
          <a:lstStyle>
            <a:lvl1pPr>
              <a:defRPr sz="1600">
                <a:solidFill>
                  <a:schemeClr val="bg1">
                    <a:lumMod val="95000"/>
                  </a:schemeClr>
                </a:solidFill>
              </a:defRPr>
            </a:lvl1pPr>
          </a:lstStyle>
          <a:p>
            <a:pPr lvl="0"/>
            <a:r>
              <a:rPr lang="en-US"/>
              <a:t>Click to edit Master text styles</a:t>
            </a:r>
          </a:p>
        </p:txBody>
      </p:sp>
      <p:sp>
        <p:nvSpPr>
          <p:cNvPr id="9" name="Rectangle 8"/>
          <p:cNvSpPr/>
          <p:nvPr>
            <p:custDataLst>
              <p:tags r:id="rId2"/>
            </p:custDataLst>
          </p:nvPr>
        </p:nvSpPr>
        <p:spPr>
          <a:xfrm>
            <a:off x="3030053" y="0"/>
            <a:ext cx="48006" cy="5143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2" name="Title 1"/>
          <p:cNvSpPr>
            <a:spLocks noGrp="1"/>
          </p:cNvSpPr>
          <p:nvPr>
            <p:ph type="title"/>
            <p:custDataLst>
              <p:tags r:id="rId3"/>
            </p:custDataLst>
          </p:nvPr>
        </p:nvSpPr>
        <p:spPr>
          <a:xfrm>
            <a:off x="342900" y="445769"/>
            <a:ext cx="2400300" cy="1714500"/>
          </a:xfrm>
        </p:spPr>
        <p:txBody>
          <a:bodyPr anchor="b">
            <a:normAutofit/>
          </a:bodyPr>
          <a:lstStyle>
            <a:lvl1pPr>
              <a:defRPr sz="2700" b="0">
                <a:solidFill>
                  <a:schemeClr val="bg1">
                    <a:lumMod val="95000"/>
                  </a:schemeClr>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49A1D59D-FBE9-41BF-94F4-108A45108849}"/>
              </a:ext>
            </a:extLst>
          </p:cNvPr>
          <p:cNvSpPr>
            <a:spLocks noGrp="1"/>
          </p:cNvSpPr>
          <p:nvPr>
            <p:ph sz="quarter" idx="11"/>
          </p:nvPr>
        </p:nvSpPr>
        <p:spPr>
          <a:xfrm>
            <a:off x="3581400" y="552450"/>
            <a:ext cx="5131420" cy="4123627"/>
          </a:xfrm>
        </p:spPr>
        <p:txBody>
          <a:bodyPr/>
          <a:lstStyle>
            <a:lvl1pPr>
              <a:lnSpc>
                <a:spcPct val="100000"/>
              </a:lnSpc>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5A2C3948-C012-4CD9-8FFC-DA9A925D3D84}"/>
              </a:ext>
            </a:extLst>
          </p:cNvPr>
          <p:cNvSpPr>
            <a:spLocks noGrp="1"/>
          </p:cNvSpPr>
          <p:nvPr>
            <p:ph type="sldNum" sz="quarter" idx="12"/>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1207202994"/>
      </p:ext>
    </p:extLst>
  </p:cSld>
  <p:clrMapOvr>
    <a:masterClrMapping/>
  </p:clrMapOvr>
  <p:extLst>
    <p:ext uri="{DCECCB84-F9BA-43D5-87BE-67443E8EF086}">
      <p15:sldGuideLst xmlns:p15="http://schemas.microsoft.com/office/powerpoint/2012/main">
        <p15:guide id="1" pos="2256" userDrawn="1">
          <p15:clr>
            <a:srgbClr val="FBAE40"/>
          </p15:clr>
        </p15:guide>
        <p15:guide id="2" orient="horz" pos="3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aseStudy_Timelines">
    <p:spTree>
      <p:nvGrpSpPr>
        <p:cNvPr id="1" name=""/>
        <p:cNvGrpSpPr/>
        <p:nvPr/>
      </p:nvGrpSpPr>
      <p:grpSpPr>
        <a:xfrm>
          <a:off x="0" y="0"/>
          <a:ext cx="0" cy="0"/>
          <a:chOff x="0" y="0"/>
          <a:chExt cx="0" cy="0"/>
        </a:xfrm>
      </p:grpSpPr>
      <p:sp>
        <p:nvSpPr>
          <p:cNvPr id="8" name="Rectangle 7"/>
          <p:cNvSpPr/>
          <p:nvPr>
            <p:custDataLst>
              <p:tags r:id="rId1"/>
            </p:custDataLst>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7" name="Content Placeholder 6">
            <a:extLst>
              <a:ext uri="{FF2B5EF4-FFF2-40B4-BE49-F238E27FC236}">
                <a16:creationId xmlns:a16="http://schemas.microsoft.com/office/drawing/2014/main" id="{D229B082-9045-47FF-A467-D22EC3928741}"/>
              </a:ext>
            </a:extLst>
          </p:cNvPr>
          <p:cNvSpPr>
            <a:spLocks noGrp="1"/>
          </p:cNvSpPr>
          <p:nvPr>
            <p:ph sz="quarter" idx="10"/>
          </p:nvPr>
        </p:nvSpPr>
        <p:spPr>
          <a:xfrm>
            <a:off x="342900" y="3248025"/>
            <a:ext cx="2400300" cy="1501775"/>
          </a:xfrm>
        </p:spPr>
        <p:txBody>
          <a:bodyPr>
            <a:normAutofit/>
          </a:bodyPr>
          <a:lstStyle>
            <a:lvl1pPr>
              <a:defRPr sz="1600">
                <a:solidFill>
                  <a:schemeClr val="bg1">
                    <a:lumMod val="95000"/>
                  </a:schemeClr>
                </a:solidFill>
              </a:defRPr>
            </a:lvl1pPr>
          </a:lstStyle>
          <a:p>
            <a:pPr lvl="0"/>
            <a:r>
              <a:rPr lang="en-US"/>
              <a:t>Click to edit Master text styles</a:t>
            </a:r>
          </a:p>
        </p:txBody>
      </p:sp>
      <p:sp>
        <p:nvSpPr>
          <p:cNvPr id="9" name="Rectangle 8"/>
          <p:cNvSpPr/>
          <p:nvPr>
            <p:custDataLst>
              <p:tags r:id="rId2"/>
            </p:custDataLst>
          </p:nvPr>
        </p:nvSpPr>
        <p:spPr>
          <a:xfrm>
            <a:off x="3030053" y="0"/>
            <a:ext cx="48006" cy="5143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2" name="Title 1"/>
          <p:cNvSpPr>
            <a:spLocks noGrp="1"/>
          </p:cNvSpPr>
          <p:nvPr>
            <p:ph type="title"/>
            <p:custDataLst>
              <p:tags r:id="rId3"/>
            </p:custDataLst>
          </p:nvPr>
        </p:nvSpPr>
        <p:spPr>
          <a:xfrm>
            <a:off x="342900" y="445769"/>
            <a:ext cx="2400300" cy="1714500"/>
          </a:xfrm>
        </p:spPr>
        <p:txBody>
          <a:bodyPr anchor="b">
            <a:normAutofit/>
          </a:bodyPr>
          <a:lstStyle>
            <a:lvl1pPr>
              <a:defRPr sz="2700" b="0">
                <a:solidFill>
                  <a:schemeClr val="bg1">
                    <a:lumMod val="95000"/>
                  </a:schemeClr>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121FE763-B28D-4CD0-8706-B4B9CD1CFA24}"/>
              </a:ext>
            </a:extLst>
          </p:cNvPr>
          <p:cNvSpPr>
            <a:spLocks noGrp="1"/>
          </p:cNvSpPr>
          <p:nvPr>
            <p:ph type="sldNum" sz="quarter" idx="11"/>
          </p:nvPr>
        </p:nvSpPr>
        <p:spPr/>
        <p:txBody>
          <a:bodyPr/>
          <a:lstStyle>
            <a:lvl1pPr>
              <a:defRPr>
                <a:solidFill>
                  <a:schemeClr val="bg1">
                    <a:lumMod val="85000"/>
                  </a:schemeClr>
                </a:solidFill>
              </a:defRPr>
            </a:lvl1pPr>
          </a:lstStyle>
          <a:p>
            <a:fld id="{6BD89BB1-B564-4AC0-B20C-E0360F9EEF2A}" type="slidenum">
              <a:rPr lang="en-US" smtClean="0"/>
              <a:pPr/>
              <a:t>‹#›</a:t>
            </a:fld>
            <a:endParaRPr lang="en-US" dirty="0"/>
          </a:p>
        </p:txBody>
      </p:sp>
      <p:pic>
        <p:nvPicPr>
          <p:cNvPr id="12" name="Graphic 11" descr="Document">
            <a:extLst>
              <a:ext uri="{FF2B5EF4-FFF2-40B4-BE49-F238E27FC236}">
                <a16:creationId xmlns:a16="http://schemas.microsoft.com/office/drawing/2014/main" id="{0BE071D9-939C-45B3-97E0-80B5BD11496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70289" y="67389"/>
            <a:ext cx="485061" cy="485061"/>
          </a:xfrm>
          <a:prstGeom prst="rect">
            <a:avLst/>
          </a:prstGeom>
        </p:spPr>
      </p:pic>
      <p:pic>
        <p:nvPicPr>
          <p:cNvPr id="13" name="Graphic 12" descr="Magnifying glass">
            <a:extLst>
              <a:ext uri="{FF2B5EF4-FFF2-40B4-BE49-F238E27FC236}">
                <a16:creationId xmlns:a16="http://schemas.microsoft.com/office/drawing/2014/main" id="{BF8FDF3F-788B-4A8D-A63E-3578E0472BD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54640" y="237440"/>
            <a:ext cx="343585" cy="343585"/>
          </a:xfrm>
          <a:prstGeom prst="rect">
            <a:avLst/>
          </a:prstGeom>
        </p:spPr>
      </p:pic>
    </p:spTree>
    <p:extLst>
      <p:ext uri="{BB962C8B-B14F-4D97-AF65-F5344CB8AC3E}">
        <p14:creationId xmlns:p14="http://schemas.microsoft.com/office/powerpoint/2010/main" val="3242278789"/>
      </p:ext>
    </p:extLst>
  </p:cSld>
  <p:clrMapOvr>
    <a:masterClrMapping/>
  </p:clrMapOvr>
  <p:extLst>
    <p:ext uri="{DCECCB84-F9BA-43D5-87BE-67443E8EF086}">
      <p15:sldGuideLst xmlns:p15="http://schemas.microsoft.com/office/powerpoint/2012/main">
        <p15:guide id="1" pos="2256">
          <p15:clr>
            <a:srgbClr val="FBAE40"/>
          </p15:clr>
        </p15:guide>
        <p15:guide id="2" orient="horz" pos="3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xercise Slides">
    <p:spTree>
      <p:nvGrpSpPr>
        <p:cNvPr id="1" name=""/>
        <p:cNvGrpSpPr/>
        <p:nvPr/>
      </p:nvGrpSpPr>
      <p:grpSpPr>
        <a:xfrm>
          <a:off x="0" y="0"/>
          <a:ext cx="0" cy="0"/>
          <a:chOff x="0" y="0"/>
          <a:chExt cx="0" cy="0"/>
        </a:xfrm>
      </p:grpSpPr>
      <p:sp>
        <p:nvSpPr>
          <p:cNvPr id="8" name="Rectangle 7"/>
          <p:cNvSpPr/>
          <p:nvPr>
            <p:custDataLst>
              <p:tags r:id="rId1"/>
            </p:custDataLst>
          </p:nvPr>
        </p:nvSpPr>
        <p:spPr>
          <a:xfrm>
            <a:off x="13" y="0"/>
            <a:ext cx="3038093" cy="51435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7" name="Content Placeholder 6">
            <a:extLst>
              <a:ext uri="{FF2B5EF4-FFF2-40B4-BE49-F238E27FC236}">
                <a16:creationId xmlns:a16="http://schemas.microsoft.com/office/drawing/2014/main" id="{D229B082-9045-47FF-A467-D22EC3928741}"/>
              </a:ext>
            </a:extLst>
          </p:cNvPr>
          <p:cNvSpPr>
            <a:spLocks noGrp="1"/>
          </p:cNvSpPr>
          <p:nvPr>
            <p:ph sz="quarter" idx="10"/>
          </p:nvPr>
        </p:nvSpPr>
        <p:spPr>
          <a:xfrm>
            <a:off x="342900" y="3248025"/>
            <a:ext cx="2400300" cy="1501775"/>
          </a:xfrm>
        </p:spPr>
        <p:txBody>
          <a:bodyPr>
            <a:normAutofit/>
          </a:bodyPr>
          <a:lstStyle>
            <a:lvl1pPr>
              <a:defRPr sz="1600">
                <a:solidFill>
                  <a:schemeClr val="bg1">
                    <a:lumMod val="95000"/>
                  </a:schemeClr>
                </a:solidFill>
              </a:defRPr>
            </a:lvl1pPr>
          </a:lstStyle>
          <a:p>
            <a:pPr lvl="0"/>
            <a:r>
              <a:rPr lang="en-US"/>
              <a:t>Click to edit Master text styles</a:t>
            </a:r>
          </a:p>
        </p:txBody>
      </p:sp>
      <p:sp>
        <p:nvSpPr>
          <p:cNvPr id="9" name="Rectangle 8"/>
          <p:cNvSpPr/>
          <p:nvPr>
            <p:custDataLst>
              <p:tags r:id="rId2"/>
            </p:custDataLst>
          </p:nvPr>
        </p:nvSpPr>
        <p:spPr>
          <a:xfrm>
            <a:off x="3030053" y="0"/>
            <a:ext cx="48006" cy="51435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2" name="Title 1"/>
          <p:cNvSpPr>
            <a:spLocks noGrp="1"/>
          </p:cNvSpPr>
          <p:nvPr>
            <p:ph type="title"/>
            <p:custDataLst>
              <p:tags r:id="rId3"/>
            </p:custDataLst>
          </p:nvPr>
        </p:nvSpPr>
        <p:spPr>
          <a:xfrm>
            <a:off x="342900" y="445769"/>
            <a:ext cx="2400300" cy="1714500"/>
          </a:xfrm>
        </p:spPr>
        <p:txBody>
          <a:bodyPr anchor="b">
            <a:normAutofit/>
          </a:bodyPr>
          <a:lstStyle>
            <a:lvl1pPr>
              <a:defRPr sz="2700" b="0">
                <a:solidFill>
                  <a:schemeClr val="bg1">
                    <a:lumMod val="95000"/>
                  </a:schemeClr>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49A1D59D-FBE9-41BF-94F4-108A45108849}"/>
              </a:ext>
            </a:extLst>
          </p:cNvPr>
          <p:cNvSpPr>
            <a:spLocks noGrp="1"/>
          </p:cNvSpPr>
          <p:nvPr>
            <p:ph sz="quarter" idx="11"/>
          </p:nvPr>
        </p:nvSpPr>
        <p:spPr>
          <a:xfrm>
            <a:off x="3581400" y="552450"/>
            <a:ext cx="5131420" cy="4123627"/>
          </a:xfrm>
        </p:spPr>
        <p:txBody>
          <a:bodyPr/>
          <a:lstStyle>
            <a:lvl1pPr>
              <a:lnSpc>
                <a:spcPct val="100000"/>
              </a:lnSpc>
              <a:spcAft>
                <a:spcPts val="600"/>
              </a:spcAft>
              <a:defRPr/>
            </a:lvl1pPr>
            <a:lvl2pPr>
              <a:lnSpc>
                <a:spcPct val="100000"/>
              </a:lnSpc>
              <a:spcBef>
                <a:spcPts val="0"/>
              </a:spcBef>
              <a:spcAft>
                <a:spcPts val="600"/>
              </a:spcAft>
              <a:buClr>
                <a:schemeClr val="accent4"/>
              </a:buClr>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80359721-4052-42B6-9965-8C1DA3597B2F}"/>
              </a:ext>
            </a:extLst>
          </p:cNvPr>
          <p:cNvSpPr>
            <a:spLocks noGrp="1"/>
          </p:cNvSpPr>
          <p:nvPr>
            <p:ph type="sldNum" sz="quarter" idx="12"/>
          </p:nvPr>
        </p:nvSpPr>
        <p:spPr/>
        <p:txBody>
          <a:bodyPr/>
          <a:lstStyle>
            <a:lvl1pPr>
              <a:defRPr>
                <a:solidFill>
                  <a:schemeClr val="bg1"/>
                </a:solidFill>
              </a:defRPr>
            </a:lvl1pPr>
          </a:lstStyle>
          <a:p>
            <a:fld id="{6BD89BB1-B564-4AC0-B20C-E0360F9EEF2A}" type="slidenum">
              <a:rPr lang="en-US" smtClean="0"/>
              <a:pPr/>
              <a:t>‹#›</a:t>
            </a:fld>
            <a:endParaRPr lang="en-US" dirty="0"/>
          </a:p>
        </p:txBody>
      </p:sp>
      <p:pic>
        <p:nvPicPr>
          <p:cNvPr id="10" name="Graphic 9" descr="Pencil">
            <a:extLst>
              <a:ext uri="{FF2B5EF4-FFF2-40B4-BE49-F238E27FC236}">
                <a16:creationId xmlns:a16="http://schemas.microsoft.com/office/drawing/2014/main" id="{C4037157-8098-44DC-AE14-83E6DD9F0D7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2470" y="31750"/>
            <a:ext cx="520700" cy="520700"/>
          </a:xfrm>
          <a:prstGeom prst="rect">
            <a:avLst/>
          </a:prstGeom>
        </p:spPr>
      </p:pic>
    </p:spTree>
    <p:extLst>
      <p:ext uri="{BB962C8B-B14F-4D97-AF65-F5344CB8AC3E}">
        <p14:creationId xmlns:p14="http://schemas.microsoft.com/office/powerpoint/2010/main" val="2580330585"/>
      </p:ext>
    </p:extLst>
  </p:cSld>
  <p:clrMapOvr>
    <a:masterClrMapping/>
  </p:clrMapOvr>
  <p:extLst>
    <p:ext uri="{DCECCB84-F9BA-43D5-87BE-67443E8EF086}">
      <p15:sldGuideLst xmlns:p15="http://schemas.microsoft.com/office/powerpoint/2012/main">
        <p15:guide id="1" pos="2256">
          <p15:clr>
            <a:srgbClr val="FBAE40"/>
          </p15:clr>
        </p15:guide>
        <p15:guide id="2" orient="horz" pos="34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Water Partnership presentation shell2.png">
            <a:extLst>
              <a:ext uri="{FF2B5EF4-FFF2-40B4-BE49-F238E27FC236}">
                <a16:creationId xmlns:a16="http://schemas.microsoft.com/office/drawing/2014/main" id="{7CA6D799-E64A-42C7-9EE1-D02D8241A844}"/>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25000" t="22328" b="2672"/>
          <a:stretch/>
        </p:blipFill>
        <p:spPr>
          <a:xfrm>
            <a:off x="1270" y="0"/>
            <a:ext cx="9144000" cy="5143500"/>
          </a:xfrm>
          <a:prstGeom prst="rect">
            <a:avLst/>
          </a:prstGeom>
        </p:spPr>
      </p:pic>
      <p:sp>
        <p:nvSpPr>
          <p:cNvPr id="2" name="Title Placeholder 1">
            <a:extLst>
              <a:ext uri="{FF2B5EF4-FFF2-40B4-BE49-F238E27FC236}">
                <a16:creationId xmlns:a16="http://schemas.microsoft.com/office/drawing/2014/main" id="{44362F8E-1FDE-4398-8426-1A46742F5B99}"/>
              </a:ext>
            </a:extLst>
          </p:cNvPr>
          <p:cNvSpPr>
            <a:spLocks noGrp="1"/>
          </p:cNvSpPr>
          <p:nvPr>
            <p:ph type="title"/>
          </p:nvPr>
        </p:nvSpPr>
        <p:spPr>
          <a:xfrm>
            <a:off x="914400" y="128964"/>
            <a:ext cx="7452360" cy="75895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328EA83F-978B-4375-94B6-69F82E9E6009}"/>
              </a:ext>
            </a:extLst>
          </p:cNvPr>
          <p:cNvSpPr>
            <a:spLocks noGrp="1"/>
          </p:cNvSpPr>
          <p:nvPr>
            <p:ph type="body" idx="1"/>
          </p:nvPr>
        </p:nvSpPr>
        <p:spPr>
          <a:xfrm>
            <a:off x="914400" y="1047749"/>
            <a:ext cx="7452360" cy="3584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2920A496-856F-43D8-8666-1544FCB55CCA}"/>
              </a:ext>
            </a:extLst>
          </p:cNvPr>
          <p:cNvSpPr>
            <a:spLocks noGrp="1"/>
          </p:cNvSpPr>
          <p:nvPr>
            <p:ph type="sldNum" sz="quarter" idx="4"/>
          </p:nvPr>
        </p:nvSpPr>
        <p:spPr>
          <a:xfrm>
            <a:off x="102540" y="4767263"/>
            <a:ext cx="651562"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fld id="{6BD89BB1-B564-4AC0-B20C-E0360F9EEF2A}" type="slidenum">
              <a:rPr lang="en-US" smtClean="0"/>
              <a:pPr/>
              <a:t>‹#›</a:t>
            </a:fld>
            <a:endParaRPr lang="en-US" dirty="0"/>
          </a:p>
        </p:txBody>
      </p:sp>
    </p:spTree>
    <p:extLst>
      <p:ext uri="{BB962C8B-B14F-4D97-AF65-F5344CB8AC3E}">
        <p14:creationId xmlns:p14="http://schemas.microsoft.com/office/powerpoint/2010/main" val="2324928621"/>
      </p:ext>
    </p:extLst>
  </p:cSld>
  <p:clrMap bg1="lt1" tx1="dk1" bg2="lt2" tx2="dk2" accent1="accent1" accent2="accent2" accent3="accent3" accent4="accent4" accent5="accent5" accent6="accent6" hlink="hlink" folHlink="folHlink"/>
  <p:sldLayoutIdLst>
    <p:sldLayoutId id="2147483704" r:id="rId1"/>
    <p:sldLayoutId id="2147483715" r:id="rId2"/>
    <p:sldLayoutId id="2147483705" r:id="rId3"/>
    <p:sldLayoutId id="2147483725" r:id="rId4"/>
    <p:sldLayoutId id="2147483716" r:id="rId5"/>
    <p:sldLayoutId id="2147483721" r:id="rId6"/>
    <p:sldLayoutId id="2147483717" r:id="rId7"/>
    <p:sldLayoutId id="2147483722" r:id="rId8"/>
    <p:sldLayoutId id="2147483723" r:id="rId9"/>
    <p:sldLayoutId id="2147483718" r:id="rId10"/>
    <p:sldLayoutId id="2147483724" r:id="rId11"/>
    <p:sldLayoutId id="2147483709" r:id="rId12"/>
    <p:sldLayoutId id="2147483712" r:id="rId13"/>
  </p:sldLayoutIdLst>
  <p:hf hdr="0" ftr="0" dt="0"/>
  <p:txStyles>
    <p:titleStyle>
      <a:lvl1pPr algn="l" defTabSz="914400" rtl="0" eaLnBrk="1" latinLnBrk="0" hangingPunct="1">
        <a:lnSpc>
          <a:spcPct val="85000"/>
        </a:lnSpc>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spc="40" baseline="0">
          <a:solidFill>
            <a:schemeClr val="tx2"/>
          </a:solidFill>
          <a:latin typeface="+mn-lt"/>
          <a:ea typeface="+mn-ea"/>
          <a:cs typeface="+mn-cs"/>
        </a:defRPr>
      </a:lvl1pPr>
      <a:lvl2pPr marL="230188"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512763"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2000" kern="1200">
          <a:solidFill>
            <a:schemeClr val="tx2"/>
          </a:solidFill>
          <a:latin typeface="+mn-lt"/>
          <a:ea typeface="+mn-ea"/>
          <a:cs typeface="+mn-cs"/>
        </a:defRPr>
      </a:lvl3pPr>
      <a:lvl4pPr marL="803275" indent="-228600" algn="l" defTabSz="914400" rtl="0" eaLnBrk="1" latinLnBrk="0" hangingPunct="1">
        <a:lnSpc>
          <a:spcPct val="90000"/>
        </a:lnSpc>
        <a:spcBef>
          <a:spcPts val="500"/>
        </a:spcBef>
        <a:buSzPct val="85000"/>
        <a:buFont typeface="Wingdings" panose="05000000000000000000" pitchFamily="2" charset="2"/>
        <a:buChar char="§"/>
        <a:defRPr sz="2000" kern="1200">
          <a:solidFill>
            <a:schemeClr val="tx2"/>
          </a:solidFill>
          <a:latin typeface="+mn-lt"/>
          <a:ea typeface="+mn-ea"/>
          <a:cs typeface="+mn-cs"/>
        </a:defRPr>
      </a:lvl4pPr>
      <a:lvl5pPr marL="1144588" indent="-228600" algn="l" defTabSz="914400" rtl="0" eaLnBrk="1" latinLnBrk="0" hangingPunct="1">
        <a:lnSpc>
          <a:spcPct val="90000"/>
        </a:lnSpc>
        <a:spcBef>
          <a:spcPts val="500"/>
        </a:spcBef>
        <a:buSzPct val="85000"/>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F26B43"/>
          </p15:clr>
        </p15:guide>
        <p15:guide id="2" orient="horz" pos="564" userDrawn="1">
          <p15:clr>
            <a:srgbClr val="F26B43"/>
          </p15:clr>
        </p15:guide>
        <p15:guide id="3" orient="horz" pos="6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6.svg"/><Relationship Id="rId5" Type="http://schemas.openxmlformats.org/officeDocument/2006/relationships/image" Target="../media/image41.sv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sv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1.sv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53.jpe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dwcapacity/water-system-partnership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pa.gov/dwcapacity/water-system-partnership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epa.gov/dwcapacity/about-water-system-partnership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D5B1C6-47A7-451D-978F-D00C7AA43176}"/>
              </a:ext>
            </a:extLst>
          </p:cNvPr>
          <p:cNvSpPr>
            <a:spLocks noGrp="1"/>
          </p:cNvSpPr>
          <p:nvPr>
            <p:ph type="title"/>
          </p:nvPr>
        </p:nvSpPr>
        <p:spPr>
          <a:xfrm>
            <a:off x="914400" y="128964"/>
            <a:ext cx="7406640" cy="758952"/>
          </a:xfrm>
        </p:spPr>
        <p:txBody>
          <a:bodyPr/>
          <a:lstStyle/>
          <a:p>
            <a:r>
              <a:rPr lang="en-US" dirty="0">
                <a:solidFill>
                  <a:srgbClr val="FF0000"/>
                </a:solidFill>
              </a:rPr>
              <a:t>READ ME FIRST</a:t>
            </a:r>
          </a:p>
        </p:txBody>
      </p:sp>
      <p:sp>
        <p:nvSpPr>
          <p:cNvPr id="6" name="Content Placeholder 5">
            <a:extLst>
              <a:ext uri="{FF2B5EF4-FFF2-40B4-BE49-F238E27FC236}">
                <a16:creationId xmlns:a16="http://schemas.microsoft.com/office/drawing/2014/main" id="{07367C36-7C43-42D5-B476-896B2D2EA674}"/>
              </a:ext>
            </a:extLst>
          </p:cNvPr>
          <p:cNvSpPr>
            <a:spLocks noGrp="1"/>
          </p:cNvSpPr>
          <p:nvPr>
            <p:ph idx="1"/>
          </p:nvPr>
        </p:nvSpPr>
        <p:spPr>
          <a:xfrm>
            <a:off x="914400" y="835366"/>
            <a:ext cx="7452360" cy="3584575"/>
          </a:xfrm>
        </p:spPr>
        <p:txBody>
          <a:bodyPr>
            <a:noAutofit/>
          </a:bodyPr>
          <a:lstStyle/>
          <a:p>
            <a:r>
              <a:rPr lang="en-US" sz="1500" dirty="0"/>
              <a:t>This presentation introduces how water system partnerships can help water systems address challenges. </a:t>
            </a:r>
          </a:p>
          <a:p>
            <a:pPr marL="171450" indent="-171450">
              <a:buFont typeface="Arial" panose="020B0604020202020204" pitchFamily="34" charset="0"/>
              <a:buChar char="•"/>
            </a:pPr>
            <a:r>
              <a:rPr lang="en-US" sz="1500" b="0" dirty="0"/>
              <a:t>The slide deck is designed to </a:t>
            </a:r>
            <a:r>
              <a:rPr lang="en-US" sz="1500" dirty="0"/>
              <a:t>address any of the following audience options:</a:t>
            </a:r>
          </a:p>
          <a:p>
            <a:pPr marL="401638" lvl="1" indent="-171450"/>
            <a:r>
              <a:rPr lang="en-US" sz="1350" b="1" dirty="0"/>
              <a:t>A: </a:t>
            </a:r>
            <a:r>
              <a:rPr lang="en-US" sz="1350" i="1" dirty="0"/>
              <a:t>Your water system’s management</a:t>
            </a:r>
            <a:r>
              <a:rPr lang="en-US" sz="1350" dirty="0"/>
              <a:t>, after you attend a Water System Partnerships Workshop. Summarize what you learned and discuss potential partnership opportunities. </a:t>
            </a:r>
          </a:p>
          <a:p>
            <a:pPr marL="401638" lvl="1" indent="-171450"/>
            <a:r>
              <a:rPr lang="en-US" sz="1350" b="1" dirty="0"/>
              <a:t>B: </a:t>
            </a:r>
            <a:r>
              <a:rPr lang="en-US" sz="1350" i="1" dirty="0"/>
              <a:t>A variety of stakeholders </a:t>
            </a:r>
            <a:r>
              <a:rPr lang="en-US" sz="1350" dirty="0"/>
              <a:t>(e.g., local politicians, other decision-makers, the public). Share how partnerships benefit the water system and community, and gain buy-in on a potential partnership.</a:t>
            </a:r>
          </a:p>
          <a:p>
            <a:pPr marL="401638" lvl="1" indent="-171450"/>
            <a:r>
              <a:rPr lang="en-US" sz="1350" b="1" dirty="0"/>
              <a:t>C: </a:t>
            </a:r>
            <a:r>
              <a:rPr lang="en-US" sz="1350" i="1" dirty="0"/>
              <a:t>Prospective Water System Partnerships Workshop attendees</a:t>
            </a:r>
            <a:r>
              <a:rPr lang="en-US" sz="1350" dirty="0"/>
              <a:t>, to encourage their interest.</a:t>
            </a:r>
          </a:p>
          <a:p>
            <a:pPr marL="401638" lvl="1" indent="-171450"/>
            <a:r>
              <a:rPr lang="en-US" sz="1350" b="1" dirty="0"/>
              <a:t>D: </a:t>
            </a:r>
            <a:r>
              <a:rPr lang="en-US" sz="1350" i="1" dirty="0"/>
              <a:t>Other</a:t>
            </a:r>
            <a:r>
              <a:rPr lang="en-US" sz="1350" dirty="0"/>
              <a:t>. Customize the presentation to fit your unique audience and goals.</a:t>
            </a:r>
          </a:p>
          <a:p>
            <a:pPr marL="171450" indent="-171450">
              <a:buFont typeface="Arial" panose="020B0604020202020204" pitchFamily="34" charset="0"/>
              <a:buChar char="•"/>
            </a:pPr>
            <a:r>
              <a:rPr lang="en-US" sz="1500" b="0" dirty="0"/>
              <a:t>You can </a:t>
            </a:r>
            <a:r>
              <a:rPr lang="en-US" sz="1500" dirty="0"/>
              <a:t>present the slide deck as-is </a:t>
            </a:r>
            <a:r>
              <a:rPr lang="en-US" sz="1500" b="0" dirty="0"/>
              <a:t>(using slides 2-20), </a:t>
            </a:r>
            <a:r>
              <a:rPr lang="en-US" sz="1500" i="1" dirty="0"/>
              <a:t>or</a:t>
            </a:r>
            <a:endParaRPr lang="en-US" sz="1500" dirty="0"/>
          </a:p>
          <a:p>
            <a:pPr marL="171450" indent="-171450">
              <a:buFont typeface="Arial" panose="020B0604020202020204" pitchFamily="34" charset="0"/>
              <a:buChar char="•"/>
            </a:pPr>
            <a:r>
              <a:rPr lang="en-US" sz="1500" b="0" dirty="0"/>
              <a:t>You can </a:t>
            </a:r>
            <a:r>
              <a:rPr lang="en-US" sz="1500" dirty="0"/>
              <a:t>customize the slide deck</a:t>
            </a:r>
            <a:r>
              <a:rPr lang="en-US" sz="1500" b="0" dirty="0"/>
              <a:t> introduction (see slide 2 notes) and Next Steps (unhide one of the last four </a:t>
            </a:r>
            <a:r>
              <a:rPr lang="en-US" sz="1500" b="0"/>
              <a:t>slides).</a:t>
            </a:r>
          </a:p>
          <a:p>
            <a:pPr marL="171450" indent="-171450">
              <a:buFont typeface="Arial" panose="020B0604020202020204" pitchFamily="34" charset="0"/>
              <a:buChar char="•"/>
            </a:pPr>
            <a:r>
              <a:rPr lang="en-US" sz="1500" b="1"/>
              <a:t>Optional </a:t>
            </a:r>
            <a:r>
              <a:rPr lang="en-US" sz="1500" b="1" dirty="0"/>
              <a:t>discussion questions </a:t>
            </a:r>
            <a:r>
              <a:rPr lang="en-US" sz="1500" b="0" dirty="0"/>
              <a:t>are listed in the slide 19 notes to engage the audience.</a:t>
            </a:r>
          </a:p>
          <a:p>
            <a:pPr marL="171450" indent="-171450">
              <a:buFont typeface="Arial" panose="020B0604020202020204" pitchFamily="34" charset="0"/>
              <a:buChar char="•"/>
            </a:pPr>
            <a:r>
              <a:rPr lang="en-US" sz="1500" b="0" dirty="0"/>
              <a:t>Be sure to </a:t>
            </a:r>
            <a:r>
              <a:rPr lang="en-US" sz="1500" dirty="0"/>
              <a:t>add your contact information </a:t>
            </a:r>
            <a:r>
              <a:rPr lang="en-US" sz="1500" b="0" dirty="0"/>
              <a:t>to slide 20. </a:t>
            </a:r>
          </a:p>
        </p:txBody>
      </p:sp>
      <p:sp>
        <p:nvSpPr>
          <p:cNvPr id="4" name="Slide Number Placeholder 3">
            <a:extLst>
              <a:ext uri="{FF2B5EF4-FFF2-40B4-BE49-F238E27FC236}">
                <a16:creationId xmlns:a16="http://schemas.microsoft.com/office/drawing/2014/main" id="{A7B49CCE-2A26-484A-9643-3FD6E6F068E0}"/>
              </a:ext>
            </a:extLst>
          </p:cNvPr>
          <p:cNvSpPr>
            <a:spLocks noGrp="1"/>
          </p:cNvSpPr>
          <p:nvPr>
            <p:ph type="sldNum" sz="quarter" idx="10"/>
          </p:nvPr>
        </p:nvSpPr>
        <p:spPr/>
        <p:txBody>
          <a:bodyPr/>
          <a:lstStyle/>
          <a:p>
            <a:fld id="{6BD89BB1-B564-4AC0-B20C-E0360F9EEF2A}" type="slidenum">
              <a:rPr lang="en-US" smtClean="0"/>
              <a:pPr/>
              <a:t>1</a:t>
            </a:fld>
            <a:endParaRPr lang="en-US" dirty="0"/>
          </a:p>
        </p:txBody>
      </p:sp>
    </p:spTree>
    <p:extLst>
      <p:ext uri="{BB962C8B-B14F-4D97-AF65-F5344CB8AC3E}">
        <p14:creationId xmlns:p14="http://schemas.microsoft.com/office/powerpoint/2010/main" val="3060301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3BB8D5F-43F7-45C3-BEBC-708E95C45E8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01600"/>
            <a:ext cx="365760" cy="365760"/>
          </a:xfrm>
          <a:prstGeom prst="rect">
            <a:avLst/>
          </a:prstGeom>
        </p:spPr>
      </p:pic>
      <p:sp>
        <p:nvSpPr>
          <p:cNvPr id="2" name="Title 1">
            <a:extLst>
              <a:ext uri="{FF2B5EF4-FFF2-40B4-BE49-F238E27FC236}">
                <a16:creationId xmlns:a16="http://schemas.microsoft.com/office/drawing/2014/main" id="{F41FCC8C-4F2E-4E5E-9D75-4F3144A51D45}"/>
              </a:ext>
            </a:extLst>
          </p:cNvPr>
          <p:cNvSpPr>
            <a:spLocks noGrp="1"/>
          </p:cNvSpPr>
          <p:nvPr>
            <p:ph type="title"/>
          </p:nvPr>
        </p:nvSpPr>
        <p:spPr>
          <a:xfrm>
            <a:off x="914400" y="128964"/>
            <a:ext cx="7406640" cy="758952"/>
          </a:xfrm>
        </p:spPr>
        <p:txBody>
          <a:bodyPr/>
          <a:lstStyle/>
          <a:p>
            <a:r>
              <a:rPr lang="en-US" dirty="0"/>
              <a:t>Partnership Examples</a:t>
            </a:r>
          </a:p>
        </p:txBody>
      </p:sp>
      <p:sp>
        <p:nvSpPr>
          <p:cNvPr id="7" name="Content Placeholder 6">
            <a:extLst>
              <a:ext uri="{FF2B5EF4-FFF2-40B4-BE49-F238E27FC236}">
                <a16:creationId xmlns:a16="http://schemas.microsoft.com/office/drawing/2014/main" id="{98C8FFDD-516C-436C-B29A-269626D83F86}"/>
              </a:ext>
            </a:extLst>
          </p:cNvPr>
          <p:cNvSpPr>
            <a:spLocks noGrp="1"/>
          </p:cNvSpPr>
          <p:nvPr>
            <p:ph idx="1"/>
          </p:nvPr>
        </p:nvSpPr>
        <p:spPr>
          <a:xfrm>
            <a:off x="914400" y="1047749"/>
            <a:ext cx="3581026" cy="3584575"/>
          </a:xfrm>
        </p:spPr>
        <p:txBody>
          <a:bodyPr/>
          <a:lstStyle/>
          <a:p>
            <a:pPr>
              <a:buClr>
                <a:schemeClr val="accent1"/>
              </a:buClr>
            </a:pPr>
            <a:r>
              <a:rPr lang="en-US" dirty="0">
                <a:solidFill>
                  <a:schemeClr val="accent5"/>
                </a:solidFill>
              </a:rPr>
              <a:t>Merge</a:t>
            </a:r>
          </a:p>
          <a:p>
            <a:pPr lvl="1"/>
            <a:r>
              <a:rPr lang="en-US" dirty="0"/>
              <a:t>Physical interconnection</a:t>
            </a:r>
          </a:p>
          <a:p>
            <a:pPr lvl="1"/>
            <a:r>
              <a:rPr lang="en-US" dirty="0"/>
              <a:t>Water system acquisition</a:t>
            </a:r>
          </a:p>
        </p:txBody>
      </p:sp>
      <p:sp>
        <p:nvSpPr>
          <p:cNvPr id="4" name="Slide Number Placeholder 3">
            <a:extLst>
              <a:ext uri="{FF2B5EF4-FFF2-40B4-BE49-F238E27FC236}">
                <a16:creationId xmlns:a16="http://schemas.microsoft.com/office/drawing/2014/main" id="{4F7E7AA7-AE09-4893-ABA8-AE9DC8984907}"/>
              </a:ext>
            </a:extLst>
          </p:cNvPr>
          <p:cNvSpPr>
            <a:spLocks noGrp="1"/>
          </p:cNvSpPr>
          <p:nvPr>
            <p:ph type="sldNum" sz="quarter" idx="10"/>
          </p:nvPr>
        </p:nvSpPr>
        <p:spPr/>
        <p:txBody>
          <a:bodyPr/>
          <a:lstStyle/>
          <a:p>
            <a:fld id="{6BD89BB1-B564-4AC0-B20C-E0360F9EEF2A}" type="slidenum">
              <a:rPr lang="en-US" smtClean="0"/>
              <a:pPr/>
              <a:t>10</a:t>
            </a:fld>
            <a:endParaRPr lang="en-US" dirty="0"/>
          </a:p>
        </p:txBody>
      </p:sp>
      <p:pic>
        <p:nvPicPr>
          <p:cNvPr id="10" name="Picture 9">
            <a:extLst>
              <a:ext uri="{FF2B5EF4-FFF2-40B4-BE49-F238E27FC236}">
                <a16:creationId xmlns:a16="http://schemas.microsoft.com/office/drawing/2014/main" id="{21939B9B-D53A-492C-9861-CD4A9B9E6E6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382444" y="1264735"/>
            <a:ext cx="1736307" cy="1301967"/>
          </a:xfrm>
          <a:prstGeom prst="rect">
            <a:avLst/>
          </a:prstGeom>
          <a:ln w="12700">
            <a:solidFill>
              <a:schemeClr val="accent2"/>
            </a:solidFill>
          </a:ln>
        </p:spPr>
      </p:pic>
      <p:sp>
        <p:nvSpPr>
          <p:cNvPr id="6" name="Rectangle 5">
            <a:extLst>
              <a:ext uri="{FF2B5EF4-FFF2-40B4-BE49-F238E27FC236}">
                <a16:creationId xmlns:a16="http://schemas.microsoft.com/office/drawing/2014/main" id="{F5B6F0F7-795D-4642-A023-554B41BAD433}"/>
              </a:ext>
            </a:extLst>
          </p:cNvPr>
          <p:cNvSpPr/>
          <p:nvPr/>
        </p:nvSpPr>
        <p:spPr>
          <a:xfrm>
            <a:off x="4494360" y="2733219"/>
            <a:ext cx="1482695" cy="3693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Workers observe a pit and lay new pipe.</a:t>
            </a:r>
          </a:p>
        </p:txBody>
      </p:sp>
      <p:pic>
        <p:nvPicPr>
          <p:cNvPr id="8" name="Content Placeholder 9">
            <a:extLst>
              <a:ext uri="{FF2B5EF4-FFF2-40B4-BE49-F238E27FC236}">
                <a16:creationId xmlns:a16="http://schemas.microsoft.com/office/drawing/2014/main" id="{588A0EC1-3375-4836-8025-1F1CAA816C9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1570" y="1047567"/>
            <a:ext cx="1396538" cy="1725722"/>
          </a:xfrm>
          <a:prstGeom prst="rect">
            <a:avLst/>
          </a:prstGeom>
          <a:ln w="12700">
            <a:solidFill>
              <a:schemeClr val="accent2"/>
            </a:solidFill>
          </a:ln>
        </p:spPr>
      </p:pic>
      <p:sp>
        <p:nvSpPr>
          <p:cNvPr id="11" name="Rectangle 10">
            <a:extLst>
              <a:ext uri="{FF2B5EF4-FFF2-40B4-BE49-F238E27FC236}">
                <a16:creationId xmlns:a16="http://schemas.microsoft.com/office/drawing/2014/main" id="{A43E5CD0-354F-4C5D-ADDD-AC32C0EDD4FC}"/>
              </a:ext>
            </a:extLst>
          </p:cNvPr>
          <p:cNvSpPr/>
          <p:nvPr/>
        </p:nvSpPr>
        <p:spPr>
          <a:xfrm>
            <a:off x="5901581" y="2740838"/>
            <a:ext cx="1482695" cy="3693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Workers insert a section of pipe underground.</a:t>
            </a:r>
          </a:p>
        </p:txBody>
      </p:sp>
      <p:sp>
        <p:nvSpPr>
          <p:cNvPr id="12" name="Rectangle 11">
            <a:extLst>
              <a:ext uri="{FF2B5EF4-FFF2-40B4-BE49-F238E27FC236}">
                <a16:creationId xmlns:a16="http://schemas.microsoft.com/office/drawing/2014/main" id="{B6AD785A-D74B-4CF8-97FE-CEDB3D1DA190}"/>
              </a:ext>
            </a:extLst>
          </p:cNvPr>
          <p:cNvSpPr/>
          <p:nvPr/>
        </p:nvSpPr>
        <p:spPr>
          <a:xfrm>
            <a:off x="4494360" y="4489345"/>
            <a:ext cx="2956466" cy="2308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Workers make way for a new waterline.</a:t>
            </a:r>
          </a:p>
        </p:txBody>
      </p:sp>
      <p:pic>
        <p:nvPicPr>
          <p:cNvPr id="13" name="Picture 12">
            <a:extLst>
              <a:ext uri="{FF2B5EF4-FFF2-40B4-BE49-F238E27FC236}">
                <a16:creationId xmlns:a16="http://schemas.microsoft.com/office/drawing/2014/main" id="{28125E8D-5226-4CC8-B0FC-2EF3E065E9D0}"/>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48" t="20847" r="2932" b="18340"/>
          <a:stretch/>
        </p:blipFill>
        <p:spPr bwMode="auto">
          <a:xfrm>
            <a:off x="4584069" y="3117789"/>
            <a:ext cx="2785972" cy="1385386"/>
          </a:xfrm>
          <a:prstGeom prst="rect">
            <a:avLst/>
          </a:prstGeom>
          <a:noFill/>
          <a:ln w="12700">
            <a:solidFill>
              <a:schemeClr val="accent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759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Picture 280">
            <a:extLst>
              <a:ext uri="{FF2B5EF4-FFF2-40B4-BE49-F238E27FC236}">
                <a16:creationId xmlns:a16="http://schemas.microsoft.com/office/drawing/2014/main" id="{67647902-1E86-40AE-8892-A6272CA839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01600"/>
            <a:ext cx="365760" cy="365760"/>
          </a:xfrm>
          <a:prstGeom prst="rect">
            <a:avLst/>
          </a:prstGeom>
        </p:spPr>
      </p:pic>
      <p:sp>
        <p:nvSpPr>
          <p:cNvPr id="4" name="Title 3">
            <a:extLst>
              <a:ext uri="{FF2B5EF4-FFF2-40B4-BE49-F238E27FC236}">
                <a16:creationId xmlns:a16="http://schemas.microsoft.com/office/drawing/2014/main" id="{71660B0F-C931-46A1-A5B7-70122E95B8BF}"/>
              </a:ext>
            </a:extLst>
          </p:cNvPr>
          <p:cNvSpPr>
            <a:spLocks noGrp="1"/>
          </p:cNvSpPr>
          <p:nvPr>
            <p:ph type="title"/>
          </p:nvPr>
        </p:nvSpPr>
        <p:spPr>
          <a:xfrm>
            <a:off x="914400" y="128964"/>
            <a:ext cx="7406640" cy="758952"/>
          </a:xfrm>
        </p:spPr>
        <p:txBody>
          <a:bodyPr/>
          <a:lstStyle/>
          <a:p>
            <a:r>
              <a:rPr lang="en-US" altLang="en-US" dirty="0"/>
              <a:t>Partnership Benefits</a:t>
            </a:r>
            <a:endParaRPr lang="en-US" dirty="0"/>
          </a:p>
        </p:txBody>
      </p:sp>
      <p:grpSp>
        <p:nvGrpSpPr>
          <p:cNvPr id="309" name="Group 308" descr="List of partnership benefits mentioned in the slide for the water system, state program, and the customer.">
            <a:extLst>
              <a:ext uri="{FF2B5EF4-FFF2-40B4-BE49-F238E27FC236}">
                <a16:creationId xmlns:a16="http://schemas.microsoft.com/office/drawing/2014/main" id="{785AA0EC-8579-4255-8B0A-EF40E8596962}"/>
              </a:ext>
            </a:extLst>
          </p:cNvPr>
          <p:cNvGrpSpPr>
            <a:grpSpLocks noChangeAspect="1"/>
          </p:cNvGrpSpPr>
          <p:nvPr/>
        </p:nvGrpSpPr>
        <p:grpSpPr>
          <a:xfrm>
            <a:off x="102540" y="991575"/>
            <a:ext cx="8118222" cy="3601110"/>
            <a:chOff x="228600" y="705247"/>
            <a:chExt cx="8729270" cy="3872161"/>
          </a:xfrm>
        </p:grpSpPr>
        <p:pic>
          <p:nvPicPr>
            <p:cNvPr id="310" name="Graphic 309" descr="Water outline">
              <a:extLst>
                <a:ext uri="{FF2B5EF4-FFF2-40B4-BE49-F238E27FC236}">
                  <a16:creationId xmlns:a16="http://schemas.microsoft.com/office/drawing/2014/main" id="{D577E91F-92B3-4100-B2F6-4562068C01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6856" y="1150234"/>
              <a:ext cx="482187" cy="482187"/>
            </a:xfrm>
            <a:prstGeom prst="rect">
              <a:avLst/>
            </a:prstGeom>
          </p:spPr>
        </p:pic>
        <p:grpSp>
          <p:nvGrpSpPr>
            <p:cNvPr id="312" name="Group 311">
              <a:extLst>
                <a:ext uri="{FF2B5EF4-FFF2-40B4-BE49-F238E27FC236}">
                  <a16:creationId xmlns:a16="http://schemas.microsoft.com/office/drawing/2014/main" id="{B269B383-69DA-467B-9E5E-CE3AA78E5A4A}"/>
                </a:ext>
              </a:extLst>
            </p:cNvPr>
            <p:cNvGrpSpPr/>
            <p:nvPr/>
          </p:nvGrpSpPr>
          <p:grpSpPr>
            <a:xfrm>
              <a:off x="228600" y="705247"/>
              <a:ext cx="8729270" cy="3872161"/>
              <a:chOff x="228600" y="705247"/>
              <a:chExt cx="8729270" cy="3872161"/>
            </a:xfrm>
          </p:grpSpPr>
          <p:grpSp>
            <p:nvGrpSpPr>
              <p:cNvPr id="313" name="Group 312">
                <a:extLst>
                  <a:ext uri="{FF2B5EF4-FFF2-40B4-BE49-F238E27FC236}">
                    <a16:creationId xmlns:a16="http://schemas.microsoft.com/office/drawing/2014/main" id="{C6857029-73A3-49DD-A240-9D9FF7FE85B1}"/>
                  </a:ext>
                </a:extLst>
              </p:cNvPr>
              <p:cNvGrpSpPr/>
              <p:nvPr/>
            </p:nvGrpSpPr>
            <p:grpSpPr>
              <a:xfrm>
                <a:off x="228600" y="705247"/>
                <a:ext cx="8729270" cy="3336401"/>
                <a:chOff x="228600" y="527050"/>
                <a:chExt cx="8729270" cy="3775076"/>
              </a:xfrm>
            </p:grpSpPr>
            <p:sp>
              <p:nvSpPr>
                <p:cNvPr id="320" name="Rectangle 6">
                  <a:extLst>
                    <a:ext uri="{FF2B5EF4-FFF2-40B4-BE49-F238E27FC236}">
                      <a16:creationId xmlns:a16="http://schemas.microsoft.com/office/drawing/2014/main" id="{416058DE-F5D8-4DDB-8D22-6E62A34A60C4}"/>
                    </a:ext>
                  </a:extLst>
                </p:cNvPr>
                <p:cNvSpPr>
                  <a:spLocks noChangeArrowheads="1"/>
                </p:cNvSpPr>
                <p:nvPr/>
              </p:nvSpPr>
              <p:spPr bwMode="auto">
                <a:xfrm>
                  <a:off x="228600" y="527050"/>
                  <a:ext cx="2743200" cy="427038"/>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Rectangle 7">
                  <a:extLst>
                    <a:ext uri="{FF2B5EF4-FFF2-40B4-BE49-F238E27FC236}">
                      <a16:creationId xmlns:a16="http://schemas.microsoft.com/office/drawing/2014/main" id="{84292ECE-C256-4C34-89F4-9E08E53C493C}"/>
                    </a:ext>
                  </a:extLst>
                </p:cNvPr>
                <p:cNvSpPr>
                  <a:spLocks noChangeArrowheads="1"/>
                </p:cNvSpPr>
                <p:nvPr/>
              </p:nvSpPr>
              <p:spPr bwMode="auto">
                <a:xfrm>
                  <a:off x="228600" y="527050"/>
                  <a:ext cx="274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Rectangle 8">
                  <a:extLst>
                    <a:ext uri="{FF2B5EF4-FFF2-40B4-BE49-F238E27FC236}">
                      <a16:creationId xmlns:a16="http://schemas.microsoft.com/office/drawing/2014/main" id="{64259D87-5301-47AE-9BD8-E3A39DF99E98}"/>
                    </a:ext>
                  </a:extLst>
                </p:cNvPr>
                <p:cNvSpPr>
                  <a:spLocks noChangeArrowheads="1"/>
                </p:cNvSpPr>
                <p:nvPr/>
              </p:nvSpPr>
              <p:spPr bwMode="auto">
                <a:xfrm>
                  <a:off x="3206750" y="527050"/>
                  <a:ext cx="2743200" cy="427038"/>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Rectangle 9">
                  <a:extLst>
                    <a:ext uri="{FF2B5EF4-FFF2-40B4-BE49-F238E27FC236}">
                      <a16:creationId xmlns:a16="http://schemas.microsoft.com/office/drawing/2014/main" id="{B200AD5B-97F2-4BCF-8AE5-E48A69AC41DF}"/>
                    </a:ext>
                  </a:extLst>
                </p:cNvPr>
                <p:cNvSpPr>
                  <a:spLocks noChangeArrowheads="1"/>
                </p:cNvSpPr>
                <p:nvPr/>
              </p:nvSpPr>
              <p:spPr bwMode="auto">
                <a:xfrm>
                  <a:off x="3206750" y="527050"/>
                  <a:ext cx="274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Rectangle 10">
                  <a:extLst>
                    <a:ext uri="{FF2B5EF4-FFF2-40B4-BE49-F238E27FC236}">
                      <a16:creationId xmlns:a16="http://schemas.microsoft.com/office/drawing/2014/main" id="{0165153D-07A6-45C3-AF1F-C686D3E0AA6B}"/>
                    </a:ext>
                  </a:extLst>
                </p:cNvPr>
                <p:cNvSpPr>
                  <a:spLocks noChangeArrowheads="1"/>
                </p:cNvSpPr>
                <p:nvPr/>
              </p:nvSpPr>
              <p:spPr bwMode="auto">
                <a:xfrm>
                  <a:off x="6175375" y="527050"/>
                  <a:ext cx="2743200" cy="427038"/>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Rectangle 11">
                  <a:extLst>
                    <a:ext uri="{FF2B5EF4-FFF2-40B4-BE49-F238E27FC236}">
                      <a16:creationId xmlns:a16="http://schemas.microsoft.com/office/drawing/2014/main" id="{1AFE5CD0-6E44-4E50-AA1B-D18A60EA6B5C}"/>
                    </a:ext>
                  </a:extLst>
                </p:cNvPr>
                <p:cNvSpPr>
                  <a:spLocks noChangeArrowheads="1"/>
                </p:cNvSpPr>
                <p:nvPr/>
              </p:nvSpPr>
              <p:spPr bwMode="auto">
                <a:xfrm>
                  <a:off x="6175375" y="527050"/>
                  <a:ext cx="274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Rectangle 13">
                  <a:extLst>
                    <a:ext uri="{FF2B5EF4-FFF2-40B4-BE49-F238E27FC236}">
                      <a16:creationId xmlns:a16="http://schemas.microsoft.com/office/drawing/2014/main" id="{7455D661-B719-4993-875B-931E972B4317}"/>
                    </a:ext>
                  </a:extLst>
                </p:cNvPr>
                <p:cNvSpPr>
                  <a:spLocks noChangeArrowheads="1"/>
                </p:cNvSpPr>
                <p:nvPr/>
              </p:nvSpPr>
              <p:spPr bwMode="auto">
                <a:xfrm>
                  <a:off x="6442075" y="661988"/>
                  <a:ext cx="1562100" cy="155575"/>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Rectangle 14">
                  <a:extLst>
                    <a:ext uri="{FF2B5EF4-FFF2-40B4-BE49-F238E27FC236}">
                      <a16:creationId xmlns:a16="http://schemas.microsoft.com/office/drawing/2014/main" id="{EF10952B-1568-46C9-B43B-868BC865076D}"/>
                    </a:ext>
                  </a:extLst>
                </p:cNvPr>
                <p:cNvSpPr>
                  <a:spLocks noChangeArrowheads="1"/>
                </p:cNvSpPr>
                <p:nvPr/>
              </p:nvSpPr>
              <p:spPr bwMode="auto">
                <a:xfrm>
                  <a:off x="6426200" y="601663"/>
                  <a:ext cx="15940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dirty="0">
                      <a:ln>
                        <a:noFill/>
                      </a:ln>
                      <a:solidFill>
                        <a:prstClr val="white"/>
                      </a:solidFill>
                      <a:effectLst/>
                      <a:uLnTx/>
                      <a:uFillTx/>
                      <a:latin typeface="Myriad Pro Light" panose="020B0403030403020204" pitchFamily="34" charset="0"/>
                      <a:ea typeface="+mn-ea"/>
                      <a:cs typeface="+mn-cs"/>
                    </a:rPr>
                    <a:t>For the customer</a:t>
                  </a:r>
                  <a:endPar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329" name="Group 328">
                  <a:extLst>
                    <a:ext uri="{FF2B5EF4-FFF2-40B4-BE49-F238E27FC236}">
                      <a16:creationId xmlns:a16="http://schemas.microsoft.com/office/drawing/2014/main" id="{10A93585-849B-49CD-821A-39C2D92C1475}"/>
                    </a:ext>
                  </a:extLst>
                </p:cNvPr>
                <p:cNvGrpSpPr/>
                <p:nvPr/>
              </p:nvGrpSpPr>
              <p:grpSpPr>
                <a:xfrm>
                  <a:off x="6302375" y="1778000"/>
                  <a:ext cx="336550" cy="454025"/>
                  <a:chOff x="6302375" y="1778000"/>
                  <a:chExt cx="336550" cy="454025"/>
                </a:xfrm>
              </p:grpSpPr>
              <p:sp>
                <p:nvSpPr>
                  <p:cNvPr id="634" name="Freeform 23">
                    <a:extLst>
                      <a:ext uri="{FF2B5EF4-FFF2-40B4-BE49-F238E27FC236}">
                        <a16:creationId xmlns:a16="http://schemas.microsoft.com/office/drawing/2014/main" id="{6C3301BC-2EB4-49CC-AEDF-B3434D812BE2}"/>
                      </a:ext>
                    </a:extLst>
                  </p:cNvPr>
                  <p:cNvSpPr>
                    <a:spLocks noEditPoints="1"/>
                  </p:cNvSpPr>
                  <p:nvPr/>
                </p:nvSpPr>
                <p:spPr bwMode="auto">
                  <a:xfrm>
                    <a:off x="6302375" y="1778000"/>
                    <a:ext cx="336550" cy="454025"/>
                  </a:xfrm>
                  <a:custGeom>
                    <a:avLst/>
                    <a:gdLst>
                      <a:gd name="T0" fmla="*/ 0 w 106"/>
                      <a:gd name="T1" fmla="*/ 95 h 143"/>
                      <a:gd name="T2" fmla="*/ 0 w 106"/>
                      <a:gd name="T3" fmla="*/ 18 h 143"/>
                      <a:gd name="T4" fmla="*/ 5 w 106"/>
                      <a:gd name="T5" fmla="*/ 17 h 143"/>
                      <a:gd name="T6" fmla="*/ 39 w 106"/>
                      <a:gd name="T7" fmla="*/ 11 h 143"/>
                      <a:gd name="T8" fmla="*/ 52 w 106"/>
                      <a:gd name="T9" fmla="*/ 0 h 143"/>
                      <a:gd name="T10" fmla="*/ 54 w 106"/>
                      <a:gd name="T11" fmla="*/ 0 h 143"/>
                      <a:gd name="T12" fmla="*/ 77 w 106"/>
                      <a:gd name="T13" fmla="*/ 14 h 143"/>
                      <a:gd name="T14" fmla="*/ 102 w 106"/>
                      <a:gd name="T15" fmla="*/ 17 h 143"/>
                      <a:gd name="T16" fmla="*/ 106 w 106"/>
                      <a:gd name="T17" fmla="*/ 18 h 143"/>
                      <a:gd name="T18" fmla="*/ 106 w 106"/>
                      <a:gd name="T19" fmla="*/ 95 h 143"/>
                      <a:gd name="T20" fmla="*/ 106 w 106"/>
                      <a:gd name="T21" fmla="*/ 97 h 143"/>
                      <a:gd name="T22" fmla="*/ 96 w 106"/>
                      <a:gd name="T23" fmla="*/ 114 h 143"/>
                      <a:gd name="T24" fmla="*/ 63 w 106"/>
                      <a:gd name="T25" fmla="*/ 139 h 143"/>
                      <a:gd name="T26" fmla="*/ 55 w 106"/>
                      <a:gd name="T27" fmla="*/ 143 h 143"/>
                      <a:gd name="T28" fmla="*/ 51 w 106"/>
                      <a:gd name="T29" fmla="*/ 143 h 143"/>
                      <a:gd name="T30" fmla="*/ 44 w 106"/>
                      <a:gd name="T31" fmla="*/ 139 h 143"/>
                      <a:gd name="T32" fmla="*/ 15 w 106"/>
                      <a:gd name="T33" fmla="*/ 119 h 143"/>
                      <a:gd name="T34" fmla="*/ 0 w 106"/>
                      <a:gd name="T35" fmla="*/ 95 h 143"/>
                      <a:gd name="T36" fmla="*/ 12 w 106"/>
                      <a:gd name="T37" fmla="*/ 60 h 143"/>
                      <a:gd name="T38" fmla="*/ 12 w 106"/>
                      <a:gd name="T39" fmla="*/ 82 h 143"/>
                      <a:gd name="T40" fmla="*/ 22 w 106"/>
                      <a:gd name="T41" fmla="*/ 107 h 143"/>
                      <a:gd name="T42" fmla="*/ 48 w 106"/>
                      <a:gd name="T43" fmla="*/ 125 h 143"/>
                      <a:gd name="T44" fmla="*/ 58 w 106"/>
                      <a:gd name="T45" fmla="*/ 125 h 143"/>
                      <a:gd name="T46" fmla="*/ 87 w 106"/>
                      <a:gd name="T47" fmla="*/ 104 h 143"/>
                      <a:gd name="T48" fmla="*/ 95 w 106"/>
                      <a:gd name="T49" fmla="*/ 87 h 143"/>
                      <a:gd name="T50" fmla="*/ 95 w 106"/>
                      <a:gd name="T51" fmla="*/ 32 h 143"/>
                      <a:gd name="T52" fmla="*/ 92 w 106"/>
                      <a:gd name="T53" fmla="*/ 29 h 143"/>
                      <a:gd name="T54" fmla="*/ 77 w 106"/>
                      <a:gd name="T55" fmla="*/ 28 h 143"/>
                      <a:gd name="T56" fmla="*/ 54 w 106"/>
                      <a:gd name="T57" fmla="*/ 16 h 143"/>
                      <a:gd name="T58" fmla="*/ 52 w 106"/>
                      <a:gd name="T59" fmla="*/ 16 h 143"/>
                      <a:gd name="T60" fmla="*/ 35 w 106"/>
                      <a:gd name="T61" fmla="*/ 26 h 143"/>
                      <a:gd name="T62" fmla="*/ 15 w 106"/>
                      <a:gd name="T63" fmla="*/ 29 h 143"/>
                      <a:gd name="T64" fmla="*/ 12 w 106"/>
                      <a:gd name="T65" fmla="*/ 32 h 143"/>
                      <a:gd name="T66" fmla="*/ 12 w 106"/>
                      <a:gd name="T67" fmla="*/ 6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143">
                        <a:moveTo>
                          <a:pt x="0" y="95"/>
                        </a:moveTo>
                        <a:cubicBezTo>
                          <a:pt x="0" y="69"/>
                          <a:pt x="0" y="44"/>
                          <a:pt x="0" y="18"/>
                        </a:cubicBezTo>
                        <a:cubicBezTo>
                          <a:pt x="2" y="17"/>
                          <a:pt x="4" y="17"/>
                          <a:pt x="5" y="17"/>
                        </a:cubicBezTo>
                        <a:cubicBezTo>
                          <a:pt x="17" y="17"/>
                          <a:pt x="28" y="16"/>
                          <a:pt x="39" y="11"/>
                        </a:cubicBezTo>
                        <a:cubicBezTo>
                          <a:pt x="44" y="8"/>
                          <a:pt x="49" y="5"/>
                          <a:pt x="52" y="0"/>
                        </a:cubicBezTo>
                        <a:cubicBezTo>
                          <a:pt x="53" y="0"/>
                          <a:pt x="53" y="0"/>
                          <a:pt x="54" y="0"/>
                        </a:cubicBezTo>
                        <a:cubicBezTo>
                          <a:pt x="59" y="8"/>
                          <a:pt x="68" y="12"/>
                          <a:pt x="77" y="14"/>
                        </a:cubicBezTo>
                        <a:cubicBezTo>
                          <a:pt x="85" y="16"/>
                          <a:pt x="93" y="17"/>
                          <a:pt x="102" y="17"/>
                        </a:cubicBezTo>
                        <a:cubicBezTo>
                          <a:pt x="103" y="17"/>
                          <a:pt x="105" y="17"/>
                          <a:pt x="106" y="18"/>
                        </a:cubicBezTo>
                        <a:cubicBezTo>
                          <a:pt x="106" y="44"/>
                          <a:pt x="106" y="70"/>
                          <a:pt x="106" y="95"/>
                        </a:cubicBezTo>
                        <a:cubicBezTo>
                          <a:pt x="106" y="95"/>
                          <a:pt x="106" y="96"/>
                          <a:pt x="106" y="97"/>
                        </a:cubicBezTo>
                        <a:cubicBezTo>
                          <a:pt x="104" y="103"/>
                          <a:pt x="101" y="109"/>
                          <a:pt x="96" y="114"/>
                        </a:cubicBezTo>
                        <a:cubicBezTo>
                          <a:pt x="87" y="124"/>
                          <a:pt x="75" y="132"/>
                          <a:pt x="63" y="139"/>
                        </a:cubicBezTo>
                        <a:cubicBezTo>
                          <a:pt x="60" y="140"/>
                          <a:pt x="57" y="141"/>
                          <a:pt x="55" y="143"/>
                        </a:cubicBezTo>
                        <a:cubicBezTo>
                          <a:pt x="54" y="143"/>
                          <a:pt x="53" y="143"/>
                          <a:pt x="51" y="143"/>
                        </a:cubicBezTo>
                        <a:cubicBezTo>
                          <a:pt x="49" y="141"/>
                          <a:pt x="47" y="140"/>
                          <a:pt x="44" y="139"/>
                        </a:cubicBezTo>
                        <a:cubicBezTo>
                          <a:pt x="34" y="133"/>
                          <a:pt x="24" y="127"/>
                          <a:pt x="15" y="119"/>
                        </a:cubicBezTo>
                        <a:cubicBezTo>
                          <a:pt x="8" y="112"/>
                          <a:pt x="3" y="104"/>
                          <a:pt x="0" y="95"/>
                        </a:cubicBezTo>
                        <a:close/>
                        <a:moveTo>
                          <a:pt x="12" y="60"/>
                        </a:moveTo>
                        <a:cubicBezTo>
                          <a:pt x="12" y="67"/>
                          <a:pt x="12" y="75"/>
                          <a:pt x="12" y="82"/>
                        </a:cubicBezTo>
                        <a:cubicBezTo>
                          <a:pt x="11" y="92"/>
                          <a:pt x="15" y="100"/>
                          <a:pt x="22" y="107"/>
                        </a:cubicBezTo>
                        <a:cubicBezTo>
                          <a:pt x="30" y="115"/>
                          <a:pt x="39" y="120"/>
                          <a:pt x="48" y="125"/>
                        </a:cubicBezTo>
                        <a:cubicBezTo>
                          <a:pt x="52" y="127"/>
                          <a:pt x="55" y="127"/>
                          <a:pt x="58" y="125"/>
                        </a:cubicBezTo>
                        <a:cubicBezTo>
                          <a:pt x="69" y="120"/>
                          <a:pt x="79" y="113"/>
                          <a:pt x="87" y="104"/>
                        </a:cubicBezTo>
                        <a:cubicBezTo>
                          <a:pt x="91" y="99"/>
                          <a:pt x="95" y="93"/>
                          <a:pt x="95" y="87"/>
                        </a:cubicBezTo>
                        <a:cubicBezTo>
                          <a:pt x="95" y="68"/>
                          <a:pt x="95" y="50"/>
                          <a:pt x="95" y="32"/>
                        </a:cubicBezTo>
                        <a:cubicBezTo>
                          <a:pt x="95" y="30"/>
                          <a:pt x="94" y="29"/>
                          <a:pt x="92" y="29"/>
                        </a:cubicBezTo>
                        <a:cubicBezTo>
                          <a:pt x="87" y="29"/>
                          <a:pt x="82" y="29"/>
                          <a:pt x="77" y="28"/>
                        </a:cubicBezTo>
                        <a:cubicBezTo>
                          <a:pt x="69" y="26"/>
                          <a:pt x="60" y="24"/>
                          <a:pt x="54" y="16"/>
                        </a:cubicBezTo>
                        <a:cubicBezTo>
                          <a:pt x="54" y="15"/>
                          <a:pt x="53" y="15"/>
                          <a:pt x="52" y="16"/>
                        </a:cubicBezTo>
                        <a:cubicBezTo>
                          <a:pt x="48" y="22"/>
                          <a:pt x="42" y="25"/>
                          <a:pt x="35" y="26"/>
                        </a:cubicBezTo>
                        <a:cubicBezTo>
                          <a:pt x="29" y="28"/>
                          <a:pt x="22" y="29"/>
                          <a:pt x="15" y="29"/>
                        </a:cubicBezTo>
                        <a:cubicBezTo>
                          <a:pt x="13" y="29"/>
                          <a:pt x="12" y="30"/>
                          <a:pt x="12" y="32"/>
                        </a:cubicBezTo>
                        <a:cubicBezTo>
                          <a:pt x="12" y="41"/>
                          <a:pt x="12" y="50"/>
                          <a:pt x="12" y="60"/>
                        </a:cubicBezTo>
                        <a:close/>
                      </a:path>
                    </a:pathLst>
                  </a:custGeom>
                  <a:solidFill>
                    <a:srgbClr val="5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24">
                    <a:extLst>
                      <a:ext uri="{FF2B5EF4-FFF2-40B4-BE49-F238E27FC236}">
                        <a16:creationId xmlns:a16="http://schemas.microsoft.com/office/drawing/2014/main" id="{96158212-5558-448E-89FB-1CB3C63D8FEA}"/>
                      </a:ext>
                    </a:extLst>
                  </p:cNvPr>
                  <p:cNvSpPr>
                    <a:spLocks/>
                  </p:cNvSpPr>
                  <p:nvPr/>
                </p:nvSpPr>
                <p:spPr bwMode="auto">
                  <a:xfrm>
                    <a:off x="6372225" y="1908175"/>
                    <a:ext cx="215900" cy="193675"/>
                  </a:xfrm>
                  <a:custGeom>
                    <a:avLst/>
                    <a:gdLst>
                      <a:gd name="T0" fmla="*/ 8 w 68"/>
                      <a:gd name="T1" fmla="*/ 24 h 61"/>
                      <a:gd name="T2" fmla="*/ 10 w 68"/>
                      <a:gd name="T3" fmla="*/ 26 h 61"/>
                      <a:gd name="T4" fmla="*/ 21 w 68"/>
                      <a:gd name="T5" fmla="*/ 34 h 61"/>
                      <a:gd name="T6" fmla="*/ 25 w 68"/>
                      <a:gd name="T7" fmla="*/ 34 h 61"/>
                      <a:gd name="T8" fmla="*/ 61 w 68"/>
                      <a:gd name="T9" fmla="*/ 3 h 61"/>
                      <a:gd name="T10" fmla="*/ 65 w 68"/>
                      <a:gd name="T11" fmla="*/ 3 h 61"/>
                      <a:gd name="T12" fmla="*/ 65 w 68"/>
                      <a:gd name="T13" fmla="*/ 8 h 61"/>
                      <a:gd name="T14" fmla="*/ 30 w 68"/>
                      <a:gd name="T15" fmla="*/ 58 h 61"/>
                      <a:gd name="T16" fmla="*/ 26 w 68"/>
                      <a:gd name="T17" fmla="*/ 59 h 61"/>
                      <a:gd name="T18" fmla="*/ 1 w 68"/>
                      <a:gd name="T19" fmla="*/ 33 h 61"/>
                      <a:gd name="T20" fmla="*/ 2 w 68"/>
                      <a:gd name="T21" fmla="*/ 30 h 61"/>
                      <a:gd name="T22" fmla="*/ 7 w 68"/>
                      <a:gd name="T23" fmla="*/ 25 h 61"/>
                      <a:gd name="T24" fmla="*/ 8 w 68"/>
                      <a:gd name="T25"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1">
                        <a:moveTo>
                          <a:pt x="8" y="24"/>
                        </a:moveTo>
                        <a:cubicBezTo>
                          <a:pt x="9" y="25"/>
                          <a:pt x="10" y="25"/>
                          <a:pt x="10" y="26"/>
                        </a:cubicBezTo>
                        <a:cubicBezTo>
                          <a:pt x="14" y="29"/>
                          <a:pt x="18" y="31"/>
                          <a:pt x="21" y="34"/>
                        </a:cubicBezTo>
                        <a:cubicBezTo>
                          <a:pt x="23" y="36"/>
                          <a:pt x="24" y="36"/>
                          <a:pt x="25" y="34"/>
                        </a:cubicBezTo>
                        <a:cubicBezTo>
                          <a:pt x="36" y="22"/>
                          <a:pt x="48" y="12"/>
                          <a:pt x="61" y="3"/>
                        </a:cubicBezTo>
                        <a:cubicBezTo>
                          <a:pt x="62" y="2"/>
                          <a:pt x="64" y="0"/>
                          <a:pt x="65" y="3"/>
                        </a:cubicBezTo>
                        <a:cubicBezTo>
                          <a:pt x="68" y="6"/>
                          <a:pt x="68" y="6"/>
                          <a:pt x="65" y="8"/>
                        </a:cubicBezTo>
                        <a:cubicBezTo>
                          <a:pt x="51" y="23"/>
                          <a:pt x="39" y="39"/>
                          <a:pt x="30" y="58"/>
                        </a:cubicBezTo>
                        <a:cubicBezTo>
                          <a:pt x="29" y="61"/>
                          <a:pt x="28" y="61"/>
                          <a:pt x="26" y="59"/>
                        </a:cubicBezTo>
                        <a:cubicBezTo>
                          <a:pt x="18" y="50"/>
                          <a:pt x="10" y="42"/>
                          <a:pt x="1" y="33"/>
                        </a:cubicBezTo>
                        <a:cubicBezTo>
                          <a:pt x="0" y="32"/>
                          <a:pt x="0" y="31"/>
                          <a:pt x="2" y="30"/>
                        </a:cubicBezTo>
                        <a:cubicBezTo>
                          <a:pt x="3" y="28"/>
                          <a:pt x="5" y="27"/>
                          <a:pt x="7" y="25"/>
                        </a:cubicBezTo>
                        <a:cubicBezTo>
                          <a:pt x="7" y="25"/>
                          <a:pt x="8" y="25"/>
                          <a:pt x="8" y="24"/>
                        </a:cubicBezTo>
                        <a:close/>
                      </a:path>
                    </a:pathLst>
                  </a:custGeom>
                  <a:solidFill>
                    <a:srgbClr val="5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0" name="Rectangle 25">
                  <a:extLst>
                    <a:ext uri="{FF2B5EF4-FFF2-40B4-BE49-F238E27FC236}">
                      <a16:creationId xmlns:a16="http://schemas.microsoft.com/office/drawing/2014/main" id="{D94E6DAC-D818-4FE1-9A55-16540414724D}"/>
                    </a:ext>
                  </a:extLst>
                </p:cNvPr>
                <p:cNvSpPr>
                  <a:spLocks noChangeArrowheads="1"/>
                </p:cNvSpPr>
                <p:nvPr/>
              </p:nvSpPr>
              <p:spPr bwMode="auto">
                <a:xfrm>
                  <a:off x="6858000" y="1141413"/>
                  <a:ext cx="14922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Improved water quality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1" name="Rectangle 37">
                  <a:extLst>
                    <a:ext uri="{FF2B5EF4-FFF2-40B4-BE49-F238E27FC236}">
                      <a16:creationId xmlns:a16="http://schemas.microsoft.com/office/drawing/2014/main" id="{CCFF476A-EF17-45BF-903D-80F826E99541}"/>
                    </a:ext>
                  </a:extLst>
                </p:cNvPr>
                <p:cNvSpPr>
                  <a:spLocks noChangeArrowheads="1"/>
                </p:cNvSpPr>
                <p:nvPr/>
              </p:nvSpPr>
              <p:spPr bwMode="auto">
                <a:xfrm>
                  <a:off x="6858000" y="1790700"/>
                  <a:ext cx="1238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Increased reliability</a:t>
                  </a:r>
                  <a:b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b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of supply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2" name="Rectangle 46">
                  <a:extLst>
                    <a:ext uri="{FF2B5EF4-FFF2-40B4-BE49-F238E27FC236}">
                      <a16:creationId xmlns:a16="http://schemas.microsoft.com/office/drawing/2014/main" id="{8C3C6C5B-6481-47DD-BFAF-7B8D492B3488}"/>
                    </a:ext>
                  </a:extLst>
                </p:cNvPr>
                <p:cNvSpPr>
                  <a:spLocks noChangeArrowheads="1"/>
                </p:cNvSpPr>
                <p:nvPr/>
              </p:nvSpPr>
              <p:spPr bwMode="auto">
                <a:xfrm>
                  <a:off x="6858000" y="2628900"/>
                  <a:ext cx="1542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Public health protection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3" name="Rectangle 54">
                  <a:extLst>
                    <a:ext uri="{FF2B5EF4-FFF2-40B4-BE49-F238E27FC236}">
                      <a16:creationId xmlns:a16="http://schemas.microsoft.com/office/drawing/2014/main" id="{5ADCE1FC-EE0F-4913-B4DB-67175DCF9CD7}"/>
                    </a:ext>
                  </a:extLst>
                </p:cNvPr>
                <p:cNvSpPr>
                  <a:spLocks noChangeArrowheads="1"/>
                </p:cNvSpPr>
                <p:nvPr/>
              </p:nvSpPr>
              <p:spPr bwMode="auto">
                <a:xfrm>
                  <a:off x="511175" y="661988"/>
                  <a:ext cx="1327150" cy="200025"/>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Rectangle 55">
                  <a:extLst>
                    <a:ext uri="{FF2B5EF4-FFF2-40B4-BE49-F238E27FC236}">
                      <a16:creationId xmlns:a16="http://schemas.microsoft.com/office/drawing/2014/main" id="{BE1EA296-5392-4B14-ACD1-7D9BE5661896}"/>
                    </a:ext>
                  </a:extLst>
                </p:cNvPr>
                <p:cNvSpPr>
                  <a:spLocks noChangeArrowheads="1"/>
                </p:cNvSpPr>
                <p:nvPr/>
              </p:nvSpPr>
              <p:spPr bwMode="auto">
                <a:xfrm>
                  <a:off x="495300" y="601662"/>
                  <a:ext cx="1889941" cy="29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dirty="0">
                      <a:ln>
                        <a:noFill/>
                      </a:ln>
                      <a:solidFill>
                        <a:prstClr val="white"/>
                      </a:solidFill>
                      <a:effectLst/>
                      <a:uLnTx/>
                      <a:uFillTx/>
                      <a:latin typeface="Myriad Pro Light" panose="020B0403030403020204" pitchFamily="34" charset="0"/>
                      <a:ea typeface="+mn-ea"/>
                      <a:cs typeface="+mn-cs"/>
                    </a:rPr>
                    <a:t>For the water </a:t>
                  </a:r>
                  <a:r>
                    <a:rPr kumimoji="0" lang="en-US" sz="1700" b="1" i="0" u="none" strike="noStrike" kern="1200" cap="none" spc="0" normalizeH="0" baseline="0" noProof="0" dirty="0">
                      <a:ln>
                        <a:noFill/>
                      </a:ln>
                      <a:solidFill>
                        <a:prstClr val="white"/>
                      </a:solidFill>
                      <a:effectLst/>
                      <a:uLnTx/>
                      <a:uFillTx/>
                      <a:latin typeface="Myriad Pro Light" panose="020B0403030403020204"/>
                      <a:ea typeface="+mn-ea"/>
                      <a:cs typeface="+mn-cs"/>
                    </a:rPr>
                    <a:t>system</a:t>
                  </a:r>
                  <a:endParaRPr kumimoji="0" lang="en-US" altLang="en-US" sz="1700" b="1" i="0" u="none" strike="noStrike" kern="1200" cap="none" spc="0" normalizeH="0" baseline="0" noProof="0" dirty="0">
                    <a:ln>
                      <a:noFill/>
                    </a:ln>
                    <a:solidFill>
                      <a:prstClr val="white"/>
                    </a:solidFill>
                    <a:effectLst/>
                    <a:uLnTx/>
                    <a:uFillTx/>
                    <a:latin typeface="Myriad Pro Light" panose="020B0403030403020204"/>
                    <a:ea typeface="+mn-ea"/>
                    <a:cs typeface="+mn-cs"/>
                  </a:endParaRPr>
                </a:p>
              </p:txBody>
            </p:sp>
            <p:grpSp>
              <p:nvGrpSpPr>
                <p:cNvPr id="335" name="Group 334">
                  <a:extLst>
                    <a:ext uri="{FF2B5EF4-FFF2-40B4-BE49-F238E27FC236}">
                      <a16:creationId xmlns:a16="http://schemas.microsoft.com/office/drawing/2014/main" id="{F3B710CC-25E4-4993-A1AB-151207243902}"/>
                    </a:ext>
                  </a:extLst>
                </p:cNvPr>
                <p:cNvGrpSpPr/>
                <p:nvPr/>
              </p:nvGrpSpPr>
              <p:grpSpPr>
                <a:xfrm>
                  <a:off x="422275" y="1058863"/>
                  <a:ext cx="390525" cy="393700"/>
                  <a:chOff x="422275" y="1398588"/>
                  <a:chExt cx="390525" cy="393700"/>
                </a:xfrm>
              </p:grpSpPr>
              <p:sp>
                <p:nvSpPr>
                  <p:cNvPr id="628" name="Freeform 61">
                    <a:extLst>
                      <a:ext uri="{FF2B5EF4-FFF2-40B4-BE49-F238E27FC236}">
                        <a16:creationId xmlns:a16="http://schemas.microsoft.com/office/drawing/2014/main" id="{7347B15D-0D1F-44C0-9D70-8212CFF45CFF}"/>
                      </a:ext>
                    </a:extLst>
                  </p:cNvPr>
                  <p:cNvSpPr>
                    <a:spLocks noEditPoints="1"/>
                  </p:cNvSpPr>
                  <p:nvPr/>
                </p:nvSpPr>
                <p:spPr bwMode="auto">
                  <a:xfrm>
                    <a:off x="422275" y="1398588"/>
                    <a:ext cx="390525" cy="250825"/>
                  </a:xfrm>
                  <a:custGeom>
                    <a:avLst/>
                    <a:gdLst>
                      <a:gd name="T0" fmla="*/ 103 w 123"/>
                      <a:gd name="T1" fmla="*/ 12 h 79"/>
                      <a:gd name="T2" fmla="*/ 117 w 123"/>
                      <a:gd name="T3" fmla="*/ 54 h 79"/>
                      <a:gd name="T4" fmla="*/ 122 w 123"/>
                      <a:gd name="T5" fmla="*/ 55 h 79"/>
                      <a:gd name="T6" fmla="*/ 103 w 123"/>
                      <a:gd name="T7" fmla="*/ 79 h 79"/>
                      <a:gd name="T8" fmla="*/ 98 w 123"/>
                      <a:gd name="T9" fmla="*/ 76 h 79"/>
                      <a:gd name="T10" fmla="*/ 119 w 123"/>
                      <a:gd name="T11" fmla="*/ 58 h 79"/>
                      <a:gd name="T12" fmla="*/ 89 w 123"/>
                      <a:gd name="T13" fmla="*/ 58 h 79"/>
                      <a:gd name="T14" fmla="*/ 83 w 123"/>
                      <a:gd name="T15" fmla="*/ 53 h 79"/>
                      <a:gd name="T16" fmla="*/ 97 w 123"/>
                      <a:gd name="T17" fmla="*/ 8 h 79"/>
                      <a:gd name="T18" fmla="*/ 96 w 123"/>
                      <a:gd name="T19" fmla="*/ 7 h 79"/>
                      <a:gd name="T20" fmla="*/ 66 w 123"/>
                      <a:gd name="T21" fmla="*/ 8 h 79"/>
                      <a:gd name="T22" fmla="*/ 63 w 123"/>
                      <a:gd name="T23" fmla="*/ 11 h 79"/>
                      <a:gd name="T24" fmla="*/ 63 w 123"/>
                      <a:gd name="T25" fmla="*/ 46 h 79"/>
                      <a:gd name="T26" fmla="*/ 59 w 123"/>
                      <a:gd name="T27" fmla="*/ 46 h 79"/>
                      <a:gd name="T28" fmla="*/ 59 w 123"/>
                      <a:gd name="T29" fmla="*/ 10 h 79"/>
                      <a:gd name="T30" fmla="*/ 56 w 123"/>
                      <a:gd name="T31" fmla="*/ 7 h 79"/>
                      <a:gd name="T32" fmla="*/ 26 w 123"/>
                      <a:gd name="T33" fmla="*/ 7 h 79"/>
                      <a:gd name="T34" fmla="*/ 35 w 123"/>
                      <a:gd name="T35" fmla="*/ 57 h 79"/>
                      <a:gd name="T36" fmla="*/ 5 w 123"/>
                      <a:gd name="T37" fmla="*/ 58 h 79"/>
                      <a:gd name="T38" fmla="*/ 25 w 123"/>
                      <a:gd name="T39" fmla="*/ 75 h 79"/>
                      <a:gd name="T40" fmla="*/ 21 w 123"/>
                      <a:gd name="T41" fmla="*/ 79 h 79"/>
                      <a:gd name="T42" fmla="*/ 0 w 123"/>
                      <a:gd name="T43" fmla="*/ 57 h 79"/>
                      <a:gd name="T44" fmla="*/ 4 w 123"/>
                      <a:gd name="T45" fmla="*/ 54 h 79"/>
                      <a:gd name="T46" fmla="*/ 6 w 123"/>
                      <a:gd name="T47" fmla="*/ 54 h 79"/>
                      <a:gd name="T48" fmla="*/ 21 w 123"/>
                      <a:gd name="T49" fmla="*/ 8 h 79"/>
                      <a:gd name="T50" fmla="*/ 17 w 123"/>
                      <a:gd name="T51" fmla="*/ 7 h 79"/>
                      <a:gd name="T52" fmla="*/ 13 w 123"/>
                      <a:gd name="T53" fmla="*/ 10 h 79"/>
                      <a:gd name="T54" fmla="*/ 11 w 123"/>
                      <a:gd name="T55" fmla="*/ 2 h 79"/>
                      <a:gd name="T56" fmla="*/ 17 w 123"/>
                      <a:gd name="T57" fmla="*/ 4 h 79"/>
                      <a:gd name="T58" fmla="*/ 57 w 123"/>
                      <a:gd name="T59" fmla="*/ 3 h 79"/>
                      <a:gd name="T60" fmla="*/ 66 w 123"/>
                      <a:gd name="T61" fmla="*/ 3 h 79"/>
                      <a:gd name="T62" fmla="*/ 104 w 123"/>
                      <a:gd name="T63" fmla="*/ 4 h 79"/>
                      <a:gd name="T64" fmla="*/ 110 w 123"/>
                      <a:gd name="T65" fmla="*/ 2 h 79"/>
                      <a:gd name="T66" fmla="*/ 110 w 123"/>
                      <a:gd name="T67" fmla="*/ 10 h 79"/>
                      <a:gd name="T68" fmla="*/ 104 w 123"/>
                      <a:gd name="T69" fmla="*/ 7 h 79"/>
                      <a:gd name="T70" fmla="*/ 85 w 123"/>
                      <a:gd name="T71" fmla="*/ 54 h 79"/>
                      <a:gd name="T72" fmla="*/ 99 w 123"/>
                      <a:gd name="T73" fmla="*/ 13 h 79"/>
                      <a:gd name="T74" fmla="*/ 85 w 123"/>
                      <a:gd name="T75" fmla="*/ 54 h 79"/>
                      <a:gd name="T76" fmla="*/ 24 w 123"/>
                      <a:gd name="T77" fmla="*/ 13 h 79"/>
                      <a:gd name="T78" fmla="*/ 10 w 123"/>
                      <a:gd name="T7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79">
                        <a:moveTo>
                          <a:pt x="101" y="7"/>
                        </a:moveTo>
                        <a:cubicBezTo>
                          <a:pt x="102" y="9"/>
                          <a:pt x="102" y="11"/>
                          <a:pt x="103" y="12"/>
                        </a:cubicBezTo>
                        <a:cubicBezTo>
                          <a:pt x="107" y="26"/>
                          <a:pt x="112" y="40"/>
                          <a:pt x="116" y="54"/>
                        </a:cubicBezTo>
                        <a:cubicBezTo>
                          <a:pt x="116" y="54"/>
                          <a:pt x="116" y="54"/>
                          <a:pt x="117" y="54"/>
                        </a:cubicBezTo>
                        <a:cubicBezTo>
                          <a:pt x="118" y="54"/>
                          <a:pt x="119" y="54"/>
                          <a:pt x="120" y="54"/>
                        </a:cubicBezTo>
                        <a:cubicBezTo>
                          <a:pt x="120" y="54"/>
                          <a:pt x="121" y="55"/>
                          <a:pt x="122" y="55"/>
                        </a:cubicBezTo>
                        <a:cubicBezTo>
                          <a:pt x="122" y="56"/>
                          <a:pt x="123" y="57"/>
                          <a:pt x="122" y="58"/>
                        </a:cubicBezTo>
                        <a:cubicBezTo>
                          <a:pt x="121" y="68"/>
                          <a:pt x="114" y="77"/>
                          <a:pt x="103" y="79"/>
                        </a:cubicBezTo>
                        <a:cubicBezTo>
                          <a:pt x="102" y="79"/>
                          <a:pt x="101" y="79"/>
                          <a:pt x="99" y="79"/>
                        </a:cubicBezTo>
                        <a:cubicBezTo>
                          <a:pt x="99" y="78"/>
                          <a:pt x="99" y="77"/>
                          <a:pt x="98" y="76"/>
                        </a:cubicBezTo>
                        <a:cubicBezTo>
                          <a:pt x="105" y="76"/>
                          <a:pt x="110" y="73"/>
                          <a:pt x="114" y="68"/>
                        </a:cubicBezTo>
                        <a:cubicBezTo>
                          <a:pt x="117" y="65"/>
                          <a:pt x="118" y="62"/>
                          <a:pt x="119" y="58"/>
                        </a:cubicBezTo>
                        <a:cubicBezTo>
                          <a:pt x="118" y="58"/>
                          <a:pt x="118" y="58"/>
                          <a:pt x="118" y="58"/>
                        </a:cubicBezTo>
                        <a:cubicBezTo>
                          <a:pt x="108" y="58"/>
                          <a:pt x="99" y="58"/>
                          <a:pt x="89" y="58"/>
                        </a:cubicBezTo>
                        <a:cubicBezTo>
                          <a:pt x="89" y="58"/>
                          <a:pt x="89" y="58"/>
                          <a:pt x="88" y="58"/>
                        </a:cubicBezTo>
                        <a:cubicBezTo>
                          <a:pt x="87" y="56"/>
                          <a:pt x="85" y="54"/>
                          <a:pt x="83" y="53"/>
                        </a:cubicBezTo>
                        <a:cubicBezTo>
                          <a:pt x="82" y="53"/>
                          <a:pt x="82" y="52"/>
                          <a:pt x="82" y="52"/>
                        </a:cubicBezTo>
                        <a:cubicBezTo>
                          <a:pt x="87" y="37"/>
                          <a:pt x="92" y="23"/>
                          <a:pt x="97" y="8"/>
                        </a:cubicBezTo>
                        <a:cubicBezTo>
                          <a:pt x="97" y="8"/>
                          <a:pt x="97" y="8"/>
                          <a:pt x="97" y="7"/>
                        </a:cubicBezTo>
                        <a:cubicBezTo>
                          <a:pt x="96" y="7"/>
                          <a:pt x="96" y="7"/>
                          <a:pt x="96" y="7"/>
                        </a:cubicBezTo>
                        <a:cubicBezTo>
                          <a:pt x="86" y="7"/>
                          <a:pt x="77" y="7"/>
                          <a:pt x="67" y="7"/>
                        </a:cubicBezTo>
                        <a:cubicBezTo>
                          <a:pt x="66" y="7"/>
                          <a:pt x="66" y="7"/>
                          <a:pt x="66" y="8"/>
                        </a:cubicBezTo>
                        <a:cubicBezTo>
                          <a:pt x="65" y="9"/>
                          <a:pt x="65" y="10"/>
                          <a:pt x="64" y="10"/>
                        </a:cubicBezTo>
                        <a:cubicBezTo>
                          <a:pt x="63" y="10"/>
                          <a:pt x="63" y="11"/>
                          <a:pt x="63" y="11"/>
                        </a:cubicBezTo>
                        <a:cubicBezTo>
                          <a:pt x="63" y="23"/>
                          <a:pt x="63" y="34"/>
                          <a:pt x="63" y="45"/>
                        </a:cubicBezTo>
                        <a:cubicBezTo>
                          <a:pt x="63" y="46"/>
                          <a:pt x="63" y="46"/>
                          <a:pt x="63" y="46"/>
                        </a:cubicBezTo>
                        <a:cubicBezTo>
                          <a:pt x="62" y="46"/>
                          <a:pt x="61" y="46"/>
                          <a:pt x="59" y="46"/>
                        </a:cubicBezTo>
                        <a:cubicBezTo>
                          <a:pt x="59" y="46"/>
                          <a:pt x="59" y="46"/>
                          <a:pt x="59" y="46"/>
                        </a:cubicBezTo>
                        <a:cubicBezTo>
                          <a:pt x="59" y="34"/>
                          <a:pt x="59" y="23"/>
                          <a:pt x="59" y="11"/>
                        </a:cubicBezTo>
                        <a:cubicBezTo>
                          <a:pt x="59" y="11"/>
                          <a:pt x="59" y="10"/>
                          <a:pt x="59" y="10"/>
                        </a:cubicBezTo>
                        <a:cubicBezTo>
                          <a:pt x="58" y="10"/>
                          <a:pt x="57" y="9"/>
                          <a:pt x="57" y="8"/>
                        </a:cubicBezTo>
                        <a:cubicBezTo>
                          <a:pt x="56" y="7"/>
                          <a:pt x="56" y="7"/>
                          <a:pt x="56" y="7"/>
                        </a:cubicBezTo>
                        <a:cubicBezTo>
                          <a:pt x="46" y="7"/>
                          <a:pt x="36" y="7"/>
                          <a:pt x="26" y="7"/>
                        </a:cubicBezTo>
                        <a:cubicBezTo>
                          <a:pt x="26" y="7"/>
                          <a:pt x="26" y="7"/>
                          <a:pt x="26" y="7"/>
                        </a:cubicBezTo>
                        <a:cubicBezTo>
                          <a:pt x="31" y="23"/>
                          <a:pt x="35" y="38"/>
                          <a:pt x="40" y="53"/>
                        </a:cubicBezTo>
                        <a:cubicBezTo>
                          <a:pt x="39" y="54"/>
                          <a:pt x="37" y="55"/>
                          <a:pt x="35" y="57"/>
                        </a:cubicBezTo>
                        <a:cubicBezTo>
                          <a:pt x="35" y="58"/>
                          <a:pt x="34" y="58"/>
                          <a:pt x="33" y="58"/>
                        </a:cubicBezTo>
                        <a:cubicBezTo>
                          <a:pt x="23" y="58"/>
                          <a:pt x="14" y="58"/>
                          <a:pt x="5" y="58"/>
                        </a:cubicBezTo>
                        <a:cubicBezTo>
                          <a:pt x="4" y="58"/>
                          <a:pt x="4" y="58"/>
                          <a:pt x="4" y="58"/>
                        </a:cubicBezTo>
                        <a:cubicBezTo>
                          <a:pt x="5" y="67"/>
                          <a:pt x="13" y="76"/>
                          <a:pt x="25" y="75"/>
                        </a:cubicBezTo>
                        <a:cubicBezTo>
                          <a:pt x="24" y="77"/>
                          <a:pt x="24" y="78"/>
                          <a:pt x="24" y="79"/>
                        </a:cubicBezTo>
                        <a:cubicBezTo>
                          <a:pt x="23" y="79"/>
                          <a:pt x="22" y="79"/>
                          <a:pt x="21" y="79"/>
                        </a:cubicBezTo>
                        <a:cubicBezTo>
                          <a:pt x="13" y="78"/>
                          <a:pt x="8" y="74"/>
                          <a:pt x="4" y="68"/>
                        </a:cubicBezTo>
                        <a:cubicBezTo>
                          <a:pt x="1" y="65"/>
                          <a:pt x="0" y="61"/>
                          <a:pt x="0" y="57"/>
                        </a:cubicBezTo>
                        <a:cubicBezTo>
                          <a:pt x="0" y="56"/>
                          <a:pt x="0" y="56"/>
                          <a:pt x="0" y="56"/>
                        </a:cubicBezTo>
                        <a:cubicBezTo>
                          <a:pt x="1" y="55"/>
                          <a:pt x="2" y="54"/>
                          <a:pt x="4" y="54"/>
                        </a:cubicBezTo>
                        <a:cubicBezTo>
                          <a:pt x="4" y="54"/>
                          <a:pt x="5" y="54"/>
                          <a:pt x="6" y="54"/>
                        </a:cubicBezTo>
                        <a:cubicBezTo>
                          <a:pt x="6" y="54"/>
                          <a:pt x="6" y="54"/>
                          <a:pt x="6" y="54"/>
                        </a:cubicBezTo>
                        <a:cubicBezTo>
                          <a:pt x="8" y="48"/>
                          <a:pt x="10" y="43"/>
                          <a:pt x="12" y="38"/>
                        </a:cubicBezTo>
                        <a:cubicBezTo>
                          <a:pt x="15" y="28"/>
                          <a:pt x="18" y="18"/>
                          <a:pt x="21" y="8"/>
                        </a:cubicBezTo>
                        <a:cubicBezTo>
                          <a:pt x="21" y="7"/>
                          <a:pt x="21" y="7"/>
                          <a:pt x="21" y="7"/>
                        </a:cubicBezTo>
                        <a:cubicBezTo>
                          <a:pt x="20" y="7"/>
                          <a:pt x="18" y="7"/>
                          <a:pt x="17" y="7"/>
                        </a:cubicBezTo>
                        <a:cubicBezTo>
                          <a:pt x="16" y="8"/>
                          <a:pt x="16" y="8"/>
                          <a:pt x="16" y="8"/>
                        </a:cubicBezTo>
                        <a:cubicBezTo>
                          <a:pt x="15" y="9"/>
                          <a:pt x="14" y="10"/>
                          <a:pt x="13" y="10"/>
                        </a:cubicBezTo>
                        <a:cubicBezTo>
                          <a:pt x="11" y="10"/>
                          <a:pt x="10" y="9"/>
                          <a:pt x="9" y="7"/>
                        </a:cubicBezTo>
                        <a:cubicBezTo>
                          <a:pt x="8" y="5"/>
                          <a:pt x="9" y="3"/>
                          <a:pt x="11" y="2"/>
                        </a:cubicBezTo>
                        <a:cubicBezTo>
                          <a:pt x="13" y="1"/>
                          <a:pt x="15" y="1"/>
                          <a:pt x="16" y="3"/>
                        </a:cubicBezTo>
                        <a:cubicBezTo>
                          <a:pt x="16" y="4"/>
                          <a:pt x="17" y="4"/>
                          <a:pt x="17" y="4"/>
                        </a:cubicBezTo>
                        <a:cubicBezTo>
                          <a:pt x="30" y="4"/>
                          <a:pt x="43" y="4"/>
                          <a:pt x="56" y="4"/>
                        </a:cubicBezTo>
                        <a:cubicBezTo>
                          <a:pt x="56" y="4"/>
                          <a:pt x="56" y="4"/>
                          <a:pt x="57" y="3"/>
                        </a:cubicBezTo>
                        <a:cubicBezTo>
                          <a:pt x="58" y="1"/>
                          <a:pt x="59" y="0"/>
                          <a:pt x="61" y="0"/>
                        </a:cubicBezTo>
                        <a:cubicBezTo>
                          <a:pt x="63" y="0"/>
                          <a:pt x="65" y="1"/>
                          <a:pt x="66" y="3"/>
                        </a:cubicBezTo>
                        <a:cubicBezTo>
                          <a:pt x="66" y="4"/>
                          <a:pt x="66" y="4"/>
                          <a:pt x="67" y="4"/>
                        </a:cubicBezTo>
                        <a:cubicBezTo>
                          <a:pt x="79" y="4"/>
                          <a:pt x="92" y="4"/>
                          <a:pt x="104" y="4"/>
                        </a:cubicBezTo>
                        <a:cubicBezTo>
                          <a:pt x="105" y="4"/>
                          <a:pt x="105" y="4"/>
                          <a:pt x="105" y="3"/>
                        </a:cubicBezTo>
                        <a:cubicBezTo>
                          <a:pt x="106" y="2"/>
                          <a:pt x="108" y="1"/>
                          <a:pt x="110" y="2"/>
                        </a:cubicBezTo>
                        <a:cubicBezTo>
                          <a:pt x="112" y="2"/>
                          <a:pt x="113" y="4"/>
                          <a:pt x="113" y="6"/>
                        </a:cubicBezTo>
                        <a:cubicBezTo>
                          <a:pt x="113" y="8"/>
                          <a:pt x="111" y="9"/>
                          <a:pt x="110" y="10"/>
                        </a:cubicBezTo>
                        <a:cubicBezTo>
                          <a:pt x="108" y="10"/>
                          <a:pt x="106" y="9"/>
                          <a:pt x="105" y="8"/>
                        </a:cubicBezTo>
                        <a:cubicBezTo>
                          <a:pt x="105" y="7"/>
                          <a:pt x="105" y="7"/>
                          <a:pt x="104" y="7"/>
                        </a:cubicBezTo>
                        <a:cubicBezTo>
                          <a:pt x="103" y="7"/>
                          <a:pt x="102" y="7"/>
                          <a:pt x="101" y="7"/>
                        </a:cubicBezTo>
                        <a:close/>
                        <a:moveTo>
                          <a:pt x="85" y="54"/>
                        </a:moveTo>
                        <a:cubicBezTo>
                          <a:pt x="95" y="54"/>
                          <a:pt x="103" y="54"/>
                          <a:pt x="112" y="54"/>
                        </a:cubicBezTo>
                        <a:cubicBezTo>
                          <a:pt x="108" y="40"/>
                          <a:pt x="104" y="27"/>
                          <a:pt x="99" y="13"/>
                        </a:cubicBezTo>
                        <a:cubicBezTo>
                          <a:pt x="99" y="13"/>
                          <a:pt x="99" y="13"/>
                          <a:pt x="99" y="13"/>
                        </a:cubicBezTo>
                        <a:cubicBezTo>
                          <a:pt x="94" y="27"/>
                          <a:pt x="90" y="40"/>
                          <a:pt x="85" y="54"/>
                        </a:cubicBezTo>
                        <a:close/>
                        <a:moveTo>
                          <a:pt x="37" y="54"/>
                        </a:moveTo>
                        <a:cubicBezTo>
                          <a:pt x="33" y="40"/>
                          <a:pt x="28" y="27"/>
                          <a:pt x="24" y="13"/>
                        </a:cubicBezTo>
                        <a:cubicBezTo>
                          <a:pt x="23" y="13"/>
                          <a:pt x="23" y="13"/>
                          <a:pt x="23" y="13"/>
                        </a:cubicBezTo>
                        <a:cubicBezTo>
                          <a:pt x="19" y="27"/>
                          <a:pt x="15" y="40"/>
                          <a:pt x="10" y="54"/>
                        </a:cubicBezTo>
                        <a:cubicBezTo>
                          <a:pt x="19" y="54"/>
                          <a:pt x="28" y="54"/>
                          <a:pt x="37" y="5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62">
                    <a:extLst>
                      <a:ext uri="{FF2B5EF4-FFF2-40B4-BE49-F238E27FC236}">
                        <a16:creationId xmlns:a16="http://schemas.microsoft.com/office/drawing/2014/main" id="{CBE046C7-C692-4FED-B8C4-7B35959AD574}"/>
                      </a:ext>
                    </a:extLst>
                  </p:cNvPr>
                  <p:cNvSpPr>
                    <a:spLocks noEditPoints="1"/>
                  </p:cNvSpPr>
                  <p:nvPr/>
                </p:nvSpPr>
                <p:spPr bwMode="auto">
                  <a:xfrm>
                    <a:off x="511175" y="1560513"/>
                    <a:ext cx="212725" cy="212725"/>
                  </a:xfrm>
                  <a:custGeom>
                    <a:avLst/>
                    <a:gdLst>
                      <a:gd name="T0" fmla="*/ 34 w 67"/>
                      <a:gd name="T1" fmla="*/ 0 h 67"/>
                      <a:gd name="T2" fmla="*/ 67 w 67"/>
                      <a:gd name="T3" fmla="*/ 33 h 67"/>
                      <a:gd name="T4" fmla="*/ 33 w 67"/>
                      <a:gd name="T5" fmla="*/ 67 h 67"/>
                      <a:gd name="T6" fmla="*/ 0 w 67"/>
                      <a:gd name="T7" fmla="*/ 33 h 67"/>
                      <a:gd name="T8" fmla="*/ 34 w 67"/>
                      <a:gd name="T9" fmla="*/ 0 h 67"/>
                      <a:gd name="T10" fmla="*/ 33 w 67"/>
                      <a:gd name="T11" fmla="*/ 65 h 67"/>
                      <a:gd name="T12" fmla="*/ 65 w 67"/>
                      <a:gd name="T13" fmla="*/ 33 h 67"/>
                      <a:gd name="T14" fmla="*/ 34 w 67"/>
                      <a:gd name="T15" fmla="*/ 2 h 67"/>
                      <a:gd name="T16" fmla="*/ 2 w 67"/>
                      <a:gd name="T17" fmla="*/ 33 h 67"/>
                      <a:gd name="T18" fmla="*/ 33 w 67"/>
                      <a:gd name="T19" fmla="*/ 6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34" y="0"/>
                        </a:moveTo>
                        <a:cubicBezTo>
                          <a:pt x="52" y="0"/>
                          <a:pt x="67" y="15"/>
                          <a:pt x="67" y="33"/>
                        </a:cubicBezTo>
                        <a:cubicBezTo>
                          <a:pt x="67" y="52"/>
                          <a:pt x="52" y="67"/>
                          <a:pt x="33" y="67"/>
                        </a:cubicBezTo>
                        <a:cubicBezTo>
                          <a:pt x="15" y="67"/>
                          <a:pt x="0" y="52"/>
                          <a:pt x="0" y="33"/>
                        </a:cubicBezTo>
                        <a:cubicBezTo>
                          <a:pt x="0" y="15"/>
                          <a:pt x="15" y="0"/>
                          <a:pt x="34" y="0"/>
                        </a:cubicBezTo>
                        <a:close/>
                        <a:moveTo>
                          <a:pt x="33" y="65"/>
                        </a:moveTo>
                        <a:cubicBezTo>
                          <a:pt x="52" y="64"/>
                          <a:pt x="65" y="50"/>
                          <a:pt x="65" y="33"/>
                        </a:cubicBezTo>
                        <a:cubicBezTo>
                          <a:pt x="65" y="15"/>
                          <a:pt x="50" y="2"/>
                          <a:pt x="34" y="2"/>
                        </a:cubicBezTo>
                        <a:cubicBezTo>
                          <a:pt x="17" y="2"/>
                          <a:pt x="2" y="15"/>
                          <a:pt x="2" y="33"/>
                        </a:cubicBezTo>
                        <a:cubicBezTo>
                          <a:pt x="2" y="49"/>
                          <a:pt x="14" y="64"/>
                          <a:pt x="33" y="65"/>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63">
                    <a:extLst>
                      <a:ext uri="{FF2B5EF4-FFF2-40B4-BE49-F238E27FC236}">
                        <a16:creationId xmlns:a16="http://schemas.microsoft.com/office/drawing/2014/main" id="{42CE2B0A-521B-4C26-AA68-072D940C25CD}"/>
                      </a:ext>
                    </a:extLst>
                  </p:cNvPr>
                  <p:cNvSpPr>
                    <a:spLocks/>
                  </p:cNvSpPr>
                  <p:nvPr/>
                </p:nvSpPr>
                <p:spPr bwMode="auto">
                  <a:xfrm>
                    <a:off x="508000" y="1757363"/>
                    <a:ext cx="219075" cy="34925"/>
                  </a:xfrm>
                  <a:custGeom>
                    <a:avLst/>
                    <a:gdLst>
                      <a:gd name="T0" fmla="*/ 0 w 69"/>
                      <a:gd name="T1" fmla="*/ 11 h 11"/>
                      <a:gd name="T2" fmla="*/ 0 w 69"/>
                      <a:gd name="T3" fmla="*/ 2 h 11"/>
                      <a:gd name="T4" fmla="*/ 1 w 69"/>
                      <a:gd name="T5" fmla="*/ 2 h 11"/>
                      <a:gd name="T6" fmla="*/ 9 w 69"/>
                      <a:gd name="T7" fmla="*/ 2 h 11"/>
                      <a:gd name="T8" fmla="*/ 10 w 69"/>
                      <a:gd name="T9" fmla="*/ 1 h 11"/>
                      <a:gd name="T10" fmla="*/ 10 w 69"/>
                      <a:gd name="T11" fmla="*/ 0 h 11"/>
                      <a:gd name="T12" fmla="*/ 34 w 69"/>
                      <a:gd name="T13" fmla="*/ 9 h 11"/>
                      <a:gd name="T14" fmla="*/ 59 w 69"/>
                      <a:gd name="T15" fmla="*/ 1 h 11"/>
                      <a:gd name="T16" fmla="*/ 59 w 69"/>
                      <a:gd name="T17" fmla="*/ 2 h 11"/>
                      <a:gd name="T18" fmla="*/ 68 w 69"/>
                      <a:gd name="T19" fmla="*/ 2 h 11"/>
                      <a:gd name="T20" fmla="*/ 69 w 69"/>
                      <a:gd name="T21" fmla="*/ 2 h 11"/>
                      <a:gd name="T22" fmla="*/ 69 w 69"/>
                      <a:gd name="T23" fmla="*/ 11 h 11"/>
                      <a:gd name="T24" fmla="*/ 0 w 69"/>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1">
                        <a:moveTo>
                          <a:pt x="0" y="11"/>
                        </a:moveTo>
                        <a:cubicBezTo>
                          <a:pt x="0" y="8"/>
                          <a:pt x="0" y="5"/>
                          <a:pt x="0" y="2"/>
                        </a:cubicBezTo>
                        <a:cubicBezTo>
                          <a:pt x="1" y="2"/>
                          <a:pt x="1" y="2"/>
                          <a:pt x="1" y="2"/>
                        </a:cubicBezTo>
                        <a:cubicBezTo>
                          <a:pt x="3" y="2"/>
                          <a:pt x="6" y="2"/>
                          <a:pt x="9" y="2"/>
                        </a:cubicBezTo>
                        <a:cubicBezTo>
                          <a:pt x="10" y="2"/>
                          <a:pt x="10" y="2"/>
                          <a:pt x="10" y="1"/>
                        </a:cubicBezTo>
                        <a:cubicBezTo>
                          <a:pt x="10" y="0"/>
                          <a:pt x="10" y="0"/>
                          <a:pt x="10" y="0"/>
                        </a:cubicBezTo>
                        <a:cubicBezTo>
                          <a:pt x="17" y="6"/>
                          <a:pt x="25" y="9"/>
                          <a:pt x="34" y="9"/>
                        </a:cubicBezTo>
                        <a:cubicBezTo>
                          <a:pt x="43" y="9"/>
                          <a:pt x="52" y="6"/>
                          <a:pt x="59" y="1"/>
                        </a:cubicBezTo>
                        <a:cubicBezTo>
                          <a:pt x="59" y="1"/>
                          <a:pt x="59" y="1"/>
                          <a:pt x="59" y="2"/>
                        </a:cubicBezTo>
                        <a:cubicBezTo>
                          <a:pt x="62" y="2"/>
                          <a:pt x="65" y="2"/>
                          <a:pt x="68" y="2"/>
                        </a:cubicBezTo>
                        <a:cubicBezTo>
                          <a:pt x="69" y="2"/>
                          <a:pt x="69" y="2"/>
                          <a:pt x="69" y="2"/>
                        </a:cubicBezTo>
                        <a:cubicBezTo>
                          <a:pt x="69" y="5"/>
                          <a:pt x="69" y="8"/>
                          <a:pt x="69" y="11"/>
                        </a:cubicBezTo>
                        <a:cubicBezTo>
                          <a:pt x="46" y="11"/>
                          <a:pt x="23" y="11"/>
                          <a:pt x="0" y="11"/>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64">
                    <a:extLst>
                      <a:ext uri="{FF2B5EF4-FFF2-40B4-BE49-F238E27FC236}">
                        <a16:creationId xmlns:a16="http://schemas.microsoft.com/office/drawing/2014/main" id="{EF031A54-5F2B-4EF9-B0B9-07CCAA4673F4}"/>
                      </a:ext>
                    </a:extLst>
                  </p:cNvPr>
                  <p:cNvSpPr>
                    <a:spLocks noEditPoints="1"/>
                  </p:cNvSpPr>
                  <p:nvPr/>
                </p:nvSpPr>
                <p:spPr bwMode="auto">
                  <a:xfrm>
                    <a:off x="523875" y="1573213"/>
                    <a:ext cx="187325" cy="187325"/>
                  </a:xfrm>
                  <a:custGeom>
                    <a:avLst/>
                    <a:gdLst>
                      <a:gd name="T0" fmla="*/ 30 w 59"/>
                      <a:gd name="T1" fmla="*/ 0 h 59"/>
                      <a:gd name="T2" fmla="*/ 59 w 59"/>
                      <a:gd name="T3" fmla="*/ 29 h 59"/>
                      <a:gd name="T4" fmla="*/ 29 w 59"/>
                      <a:gd name="T5" fmla="*/ 59 h 59"/>
                      <a:gd name="T6" fmla="*/ 0 w 59"/>
                      <a:gd name="T7" fmla="*/ 29 h 59"/>
                      <a:gd name="T8" fmla="*/ 30 w 59"/>
                      <a:gd name="T9" fmla="*/ 0 h 59"/>
                      <a:gd name="T10" fmla="*/ 32 w 59"/>
                      <a:gd name="T11" fmla="*/ 17 h 59"/>
                      <a:gd name="T12" fmla="*/ 32 w 59"/>
                      <a:gd name="T13" fmla="*/ 17 h 59"/>
                      <a:gd name="T14" fmla="*/ 32 w 59"/>
                      <a:gd name="T15" fmla="*/ 17 h 59"/>
                      <a:gd name="T16" fmla="*/ 34 w 59"/>
                      <a:gd name="T17" fmla="*/ 20 h 59"/>
                      <a:gd name="T18" fmla="*/ 35 w 59"/>
                      <a:gd name="T19" fmla="*/ 20 h 59"/>
                      <a:gd name="T20" fmla="*/ 39 w 59"/>
                      <a:gd name="T21" fmla="*/ 20 h 59"/>
                      <a:gd name="T22" fmla="*/ 43 w 59"/>
                      <a:gd name="T23" fmla="*/ 19 h 59"/>
                      <a:gd name="T24" fmla="*/ 41 w 59"/>
                      <a:gd name="T25" fmla="*/ 16 h 59"/>
                      <a:gd name="T26" fmla="*/ 34 w 59"/>
                      <a:gd name="T27" fmla="*/ 12 h 59"/>
                      <a:gd name="T28" fmla="*/ 32 w 59"/>
                      <a:gd name="T29" fmla="*/ 11 h 59"/>
                      <a:gd name="T30" fmla="*/ 32 w 59"/>
                      <a:gd name="T31" fmla="*/ 9 h 59"/>
                      <a:gd name="T32" fmla="*/ 29 w 59"/>
                      <a:gd name="T33" fmla="*/ 9 h 59"/>
                      <a:gd name="T34" fmla="*/ 29 w 59"/>
                      <a:gd name="T35" fmla="*/ 11 h 59"/>
                      <a:gd name="T36" fmla="*/ 25 w 59"/>
                      <a:gd name="T37" fmla="*/ 12 h 59"/>
                      <a:gd name="T38" fmla="*/ 18 w 59"/>
                      <a:gd name="T39" fmla="*/ 19 h 59"/>
                      <a:gd name="T40" fmla="*/ 23 w 59"/>
                      <a:gd name="T41" fmla="*/ 29 h 59"/>
                      <a:gd name="T42" fmla="*/ 28 w 59"/>
                      <a:gd name="T43" fmla="*/ 30 h 59"/>
                      <a:gd name="T44" fmla="*/ 29 w 59"/>
                      <a:gd name="T45" fmla="*/ 31 h 59"/>
                      <a:gd name="T46" fmla="*/ 29 w 59"/>
                      <a:gd name="T47" fmla="*/ 37 h 59"/>
                      <a:gd name="T48" fmla="*/ 29 w 59"/>
                      <a:gd name="T49" fmla="*/ 38 h 59"/>
                      <a:gd name="T50" fmla="*/ 25 w 59"/>
                      <a:gd name="T51" fmla="*/ 33 h 59"/>
                      <a:gd name="T52" fmla="*/ 17 w 59"/>
                      <a:gd name="T53" fmla="*/ 34 h 59"/>
                      <a:gd name="T54" fmla="*/ 17 w 59"/>
                      <a:gd name="T55" fmla="*/ 34 h 59"/>
                      <a:gd name="T56" fmla="*/ 17 w 59"/>
                      <a:gd name="T57" fmla="*/ 35 h 59"/>
                      <a:gd name="T58" fmla="*/ 25 w 59"/>
                      <a:gd name="T59" fmla="*/ 43 h 59"/>
                      <a:gd name="T60" fmla="*/ 29 w 59"/>
                      <a:gd name="T61" fmla="*/ 44 h 59"/>
                      <a:gd name="T62" fmla="*/ 29 w 59"/>
                      <a:gd name="T63" fmla="*/ 48 h 59"/>
                      <a:gd name="T64" fmla="*/ 32 w 59"/>
                      <a:gd name="T65" fmla="*/ 48 h 59"/>
                      <a:gd name="T66" fmla="*/ 32 w 59"/>
                      <a:gd name="T67" fmla="*/ 44 h 59"/>
                      <a:gd name="T68" fmla="*/ 32 w 59"/>
                      <a:gd name="T69" fmla="*/ 44 h 59"/>
                      <a:gd name="T70" fmla="*/ 32 w 59"/>
                      <a:gd name="T71" fmla="*/ 44 h 59"/>
                      <a:gd name="T72" fmla="*/ 40 w 59"/>
                      <a:gd name="T73" fmla="*/ 41 h 59"/>
                      <a:gd name="T74" fmla="*/ 38 w 59"/>
                      <a:gd name="T75" fmla="*/ 25 h 59"/>
                      <a:gd name="T76" fmla="*/ 32 w 59"/>
                      <a:gd name="T77" fmla="*/ 23 h 59"/>
                      <a:gd name="T78" fmla="*/ 32 w 59"/>
                      <a:gd name="T79" fmla="*/ 23 h 59"/>
                      <a:gd name="T80" fmla="*/ 32 w 59"/>
                      <a:gd name="T8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9">
                        <a:moveTo>
                          <a:pt x="30" y="0"/>
                        </a:moveTo>
                        <a:cubicBezTo>
                          <a:pt x="46" y="0"/>
                          <a:pt x="58" y="14"/>
                          <a:pt x="59" y="29"/>
                        </a:cubicBezTo>
                        <a:cubicBezTo>
                          <a:pt x="59" y="45"/>
                          <a:pt x="45" y="59"/>
                          <a:pt x="29" y="59"/>
                        </a:cubicBezTo>
                        <a:cubicBezTo>
                          <a:pt x="13" y="59"/>
                          <a:pt x="0" y="45"/>
                          <a:pt x="0" y="29"/>
                        </a:cubicBezTo>
                        <a:cubicBezTo>
                          <a:pt x="0" y="13"/>
                          <a:pt x="14" y="0"/>
                          <a:pt x="30" y="0"/>
                        </a:cubicBezTo>
                        <a:close/>
                        <a:moveTo>
                          <a:pt x="32" y="17"/>
                        </a:moveTo>
                        <a:cubicBezTo>
                          <a:pt x="32" y="17"/>
                          <a:pt x="32" y="17"/>
                          <a:pt x="32" y="17"/>
                        </a:cubicBezTo>
                        <a:cubicBezTo>
                          <a:pt x="32" y="17"/>
                          <a:pt x="32" y="17"/>
                          <a:pt x="32" y="17"/>
                        </a:cubicBezTo>
                        <a:cubicBezTo>
                          <a:pt x="33" y="18"/>
                          <a:pt x="34" y="19"/>
                          <a:pt x="34" y="20"/>
                        </a:cubicBezTo>
                        <a:cubicBezTo>
                          <a:pt x="34" y="20"/>
                          <a:pt x="35" y="20"/>
                          <a:pt x="35" y="20"/>
                        </a:cubicBezTo>
                        <a:cubicBezTo>
                          <a:pt x="36" y="20"/>
                          <a:pt x="38" y="20"/>
                          <a:pt x="39" y="20"/>
                        </a:cubicBezTo>
                        <a:cubicBezTo>
                          <a:pt x="40" y="19"/>
                          <a:pt x="41" y="19"/>
                          <a:pt x="43" y="19"/>
                        </a:cubicBezTo>
                        <a:cubicBezTo>
                          <a:pt x="42" y="18"/>
                          <a:pt x="42" y="17"/>
                          <a:pt x="41" y="16"/>
                        </a:cubicBezTo>
                        <a:cubicBezTo>
                          <a:pt x="40" y="13"/>
                          <a:pt x="37" y="12"/>
                          <a:pt x="34" y="12"/>
                        </a:cubicBezTo>
                        <a:cubicBezTo>
                          <a:pt x="34" y="11"/>
                          <a:pt x="33" y="11"/>
                          <a:pt x="32" y="11"/>
                        </a:cubicBezTo>
                        <a:cubicBezTo>
                          <a:pt x="32" y="10"/>
                          <a:pt x="32" y="10"/>
                          <a:pt x="32" y="9"/>
                        </a:cubicBezTo>
                        <a:cubicBezTo>
                          <a:pt x="31" y="9"/>
                          <a:pt x="30" y="9"/>
                          <a:pt x="29" y="9"/>
                        </a:cubicBezTo>
                        <a:cubicBezTo>
                          <a:pt x="29" y="10"/>
                          <a:pt x="29" y="11"/>
                          <a:pt x="29" y="11"/>
                        </a:cubicBezTo>
                        <a:cubicBezTo>
                          <a:pt x="27" y="11"/>
                          <a:pt x="26" y="11"/>
                          <a:pt x="25" y="12"/>
                        </a:cubicBezTo>
                        <a:cubicBezTo>
                          <a:pt x="21" y="13"/>
                          <a:pt x="18" y="15"/>
                          <a:pt x="18" y="19"/>
                        </a:cubicBezTo>
                        <a:cubicBezTo>
                          <a:pt x="17" y="23"/>
                          <a:pt x="19" y="27"/>
                          <a:pt x="23" y="29"/>
                        </a:cubicBezTo>
                        <a:cubicBezTo>
                          <a:pt x="25" y="29"/>
                          <a:pt x="26" y="30"/>
                          <a:pt x="28" y="30"/>
                        </a:cubicBezTo>
                        <a:cubicBezTo>
                          <a:pt x="28" y="30"/>
                          <a:pt x="29" y="31"/>
                          <a:pt x="29" y="31"/>
                        </a:cubicBezTo>
                        <a:cubicBezTo>
                          <a:pt x="29" y="33"/>
                          <a:pt x="29" y="35"/>
                          <a:pt x="29" y="37"/>
                        </a:cubicBezTo>
                        <a:cubicBezTo>
                          <a:pt x="29" y="37"/>
                          <a:pt x="29" y="37"/>
                          <a:pt x="29" y="38"/>
                        </a:cubicBezTo>
                        <a:cubicBezTo>
                          <a:pt x="26" y="37"/>
                          <a:pt x="26" y="35"/>
                          <a:pt x="25" y="33"/>
                        </a:cubicBezTo>
                        <a:cubicBezTo>
                          <a:pt x="22" y="34"/>
                          <a:pt x="19" y="34"/>
                          <a:pt x="17" y="34"/>
                        </a:cubicBezTo>
                        <a:cubicBezTo>
                          <a:pt x="17" y="34"/>
                          <a:pt x="17" y="34"/>
                          <a:pt x="17" y="34"/>
                        </a:cubicBezTo>
                        <a:cubicBezTo>
                          <a:pt x="17" y="35"/>
                          <a:pt x="17" y="35"/>
                          <a:pt x="17" y="35"/>
                        </a:cubicBezTo>
                        <a:cubicBezTo>
                          <a:pt x="18" y="39"/>
                          <a:pt x="20" y="42"/>
                          <a:pt x="25" y="43"/>
                        </a:cubicBezTo>
                        <a:cubicBezTo>
                          <a:pt x="26" y="44"/>
                          <a:pt x="27" y="44"/>
                          <a:pt x="29" y="44"/>
                        </a:cubicBezTo>
                        <a:cubicBezTo>
                          <a:pt x="29" y="45"/>
                          <a:pt x="29" y="47"/>
                          <a:pt x="29" y="48"/>
                        </a:cubicBezTo>
                        <a:cubicBezTo>
                          <a:pt x="30" y="48"/>
                          <a:pt x="31" y="48"/>
                          <a:pt x="32" y="48"/>
                        </a:cubicBezTo>
                        <a:cubicBezTo>
                          <a:pt x="32" y="47"/>
                          <a:pt x="32" y="45"/>
                          <a:pt x="32" y="44"/>
                        </a:cubicBezTo>
                        <a:cubicBezTo>
                          <a:pt x="32" y="44"/>
                          <a:pt x="32" y="44"/>
                          <a:pt x="32" y="44"/>
                        </a:cubicBezTo>
                        <a:cubicBezTo>
                          <a:pt x="32" y="44"/>
                          <a:pt x="32" y="44"/>
                          <a:pt x="32" y="44"/>
                        </a:cubicBezTo>
                        <a:cubicBezTo>
                          <a:pt x="35" y="44"/>
                          <a:pt x="38" y="43"/>
                          <a:pt x="40" y="41"/>
                        </a:cubicBezTo>
                        <a:cubicBezTo>
                          <a:pt x="45" y="37"/>
                          <a:pt x="45" y="28"/>
                          <a:pt x="38" y="25"/>
                        </a:cubicBezTo>
                        <a:cubicBezTo>
                          <a:pt x="36" y="25"/>
                          <a:pt x="34" y="24"/>
                          <a:pt x="32" y="23"/>
                        </a:cubicBezTo>
                        <a:cubicBezTo>
                          <a:pt x="32" y="23"/>
                          <a:pt x="32" y="23"/>
                          <a:pt x="32" y="23"/>
                        </a:cubicBezTo>
                        <a:cubicBezTo>
                          <a:pt x="32" y="21"/>
                          <a:pt x="32" y="19"/>
                          <a:pt x="32" y="1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65">
                    <a:extLst>
                      <a:ext uri="{FF2B5EF4-FFF2-40B4-BE49-F238E27FC236}">
                        <a16:creationId xmlns:a16="http://schemas.microsoft.com/office/drawing/2014/main" id="{B64C58E3-3E4A-4C02-B2B6-73511B8A731C}"/>
                      </a:ext>
                    </a:extLst>
                  </p:cNvPr>
                  <p:cNvSpPr>
                    <a:spLocks/>
                  </p:cNvSpPr>
                  <p:nvPr/>
                </p:nvSpPr>
                <p:spPr bwMode="auto">
                  <a:xfrm>
                    <a:off x="625475" y="1671638"/>
                    <a:ext cx="9525" cy="22225"/>
                  </a:xfrm>
                  <a:custGeom>
                    <a:avLst/>
                    <a:gdLst>
                      <a:gd name="T0" fmla="*/ 0 w 3"/>
                      <a:gd name="T1" fmla="*/ 0 h 7"/>
                      <a:gd name="T2" fmla="*/ 3 w 3"/>
                      <a:gd name="T3" fmla="*/ 4 h 7"/>
                      <a:gd name="T4" fmla="*/ 0 w 3"/>
                      <a:gd name="T5" fmla="*/ 7 h 7"/>
                      <a:gd name="T6" fmla="*/ 0 w 3"/>
                      <a:gd name="T7" fmla="*/ 0 h 7"/>
                    </a:gdLst>
                    <a:ahLst/>
                    <a:cxnLst>
                      <a:cxn ang="0">
                        <a:pos x="T0" y="T1"/>
                      </a:cxn>
                      <a:cxn ang="0">
                        <a:pos x="T2" y="T3"/>
                      </a:cxn>
                      <a:cxn ang="0">
                        <a:pos x="T4" y="T5"/>
                      </a:cxn>
                      <a:cxn ang="0">
                        <a:pos x="T6" y="T7"/>
                      </a:cxn>
                    </a:cxnLst>
                    <a:rect l="0" t="0" r="r" b="b"/>
                    <a:pathLst>
                      <a:path w="3" h="7">
                        <a:moveTo>
                          <a:pt x="0" y="0"/>
                        </a:moveTo>
                        <a:cubicBezTo>
                          <a:pt x="2" y="1"/>
                          <a:pt x="3" y="2"/>
                          <a:pt x="3" y="4"/>
                        </a:cubicBezTo>
                        <a:cubicBezTo>
                          <a:pt x="3" y="6"/>
                          <a:pt x="2" y="7"/>
                          <a:pt x="0" y="7"/>
                        </a:cubicBezTo>
                        <a:cubicBezTo>
                          <a:pt x="0" y="5"/>
                          <a:pt x="0" y="3"/>
                          <a:pt x="0"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66">
                    <a:extLst>
                      <a:ext uri="{FF2B5EF4-FFF2-40B4-BE49-F238E27FC236}">
                        <a16:creationId xmlns:a16="http://schemas.microsoft.com/office/drawing/2014/main" id="{62EB9F9D-B0A3-4ED2-AFC0-B2E50DDDBFF4}"/>
                      </a:ext>
                    </a:extLst>
                  </p:cNvPr>
                  <p:cNvSpPr>
                    <a:spLocks/>
                  </p:cNvSpPr>
                  <p:nvPr/>
                </p:nvSpPr>
                <p:spPr bwMode="auto">
                  <a:xfrm>
                    <a:off x="606425" y="1627188"/>
                    <a:ext cx="9525" cy="15875"/>
                  </a:xfrm>
                  <a:custGeom>
                    <a:avLst/>
                    <a:gdLst>
                      <a:gd name="T0" fmla="*/ 3 w 3"/>
                      <a:gd name="T1" fmla="*/ 0 h 5"/>
                      <a:gd name="T2" fmla="*/ 3 w 3"/>
                      <a:gd name="T3" fmla="*/ 5 h 5"/>
                      <a:gd name="T4" fmla="*/ 0 w 3"/>
                      <a:gd name="T5" fmla="*/ 3 h 5"/>
                      <a:gd name="T6" fmla="*/ 3 w 3"/>
                      <a:gd name="T7" fmla="*/ 0 h 5"/>
                    </a:gdLst>
                    <a:ahLst/>
                    <a:cxnLst>
                      <a:cxn ang="0">
                        <a:pos x="T0" y="T1"/>
                      </a:cxn>
                      <a:cxn ang="0">
                        <a:pos x="T2" y="T3"/>
                      </a:cxn>
                      <a:cxn ang="0">
                        <a:pos x="T4" y="T5"/>
                      </a:cxn>
                      <a:cxn ang="0">
                        <a:pos x="T6" y="T7"/>
                      </a:cxn>
                    </a:cxnLst>
                    <a:rect l="0" t="0" r="r" b="b"/>
                    <a:pathLst>
                      <a:path w="3" h="5">
                        <a:moveTo>
                          <a:pt x="3" y="0"/>
                        </a:moveTo>
                        <a:cubicBezTo>
                          <a:pt x="3" y="2"/>
                          <a:pt x="3" y="4"/>
                          <a:pt x="3" y="5"/>
                        </a:cubicBezTo>
                        <a:cubicBezTo>
                          <a:pt x="1" y="5"/>
                          <a:pt x="0" y="4"/>
                          <a:pt x="0" y="3"/>
                        </a:cubicBezTo>
                        <a:cubicBezTo>
                          <a:pt x="0" y="1"/>
                          <a:pt x="1" y="0"/>
                          <a:pt x="3"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6" name="Group 335">
                  <a:extLst>
                    <a:ext uri="{FF2B5EF4-FFF2-40B4-BE49-F238E27FC236}">
                      <a16:creationId xmlns:a16="http://schemas.microsoft.com/office/drawing/2014/main" id="{3CA1F310-9AC3-466E-A7B3-D5C3554B45FF}"/>
                    </a:ext>
                  </a:extLst>
                </p:cNvPr>
                <p:cNvGrpSpPr/>
                <p:nvPr/>
              </p:nvGrpSpPr>
              <p:grpSpPr>
                <a:xfrm>
                  <a:off x="438150" y="1566863"/>
                  <a:ext cx="358775" cy="446088"/>
                  <a:chOff x="438150" y="1906588"/>
                  <a:chExt cx="358775" cy="446088"/>
                </a:xfrm>
              </p:grpSpPr>
              <p:sp>
                <p:nvSpPr>
                  <p:cNvPr id="625" name="Freeform 67">
                    <a:extLst>
                      <a:ext uri="{FF2B5EF4-FFF2-40B4-BE49-F238E27FC236}">
                        <a16:creationId xmlns:a16="http://schemas.microsoft.com/office/drawing/2014/main" id="{7B7BCB2D-2AC8-4BF0-8233-2BC069D99A39}"/>
                      </a:ext>
                    </a:extLst>
                  </p:cNvPr>
                  <p:cNvSpPr>
                    <a:spLocks noEditPoints="1"/>
                  </p:cNvSpPr>
                  <p:nvPr/>
                </p:nvSpPr>
                <p:spPr bwMode="auto">
                  <a:xfrm>
                    <a:off x="628650" y="1906588"/>
                    <a:ext cx="168275" cy="169863"/>
                  </a:xfrm>
                  <a:custGeom>
                    <a:avLst/>
                    <a:gdLst>
                      <a:gd name="T0" fmla="*/ 36 w 53"/>
                      <a:gd name="T1" fmla="*/ 0 h 53"/>
                      <a:gd name="T2" fmla="*/ 39 w 53"/>
                      <a:gd name="T3" fmla="*/ 6 h 53"/>
                      <a:gd name="T4" fmla="*/ 39 w 53"/>
                      <a:gd name="T5" fmla="*/ 21 h 53"/>
                      <a:gd name="T6" fmla="*/ 39 w 53"/>
                      <a:gd name="T7" fmla="*/ 22 h 53"/>
                      <a:gd name="T8" fmla="*/ 47 w 53"/>
                      <a:gd name="T9" fmla="*/ 22 h 53"/>
                      <a:gd name="T10" fmla="*/ 49 w 53"/>
                      <a:gd name="T11" fmla="*/ 23 h 53"/>
                      <a:gd name="T12" fmla="*/ 51 w 53"/>
                      <a:gd name="T13" fmla="*/ 29 h 53"/>
                      <a:gd name="T14" fmla="*/ 49 w 53"/>
                      <a:gd name="T15" fmla="*/ 31 h 53"/>
                      <a:gd name="T16" fmla="*/ 30 w 53"/>
                      <a:gd name="T17" fmla="*/ 50 h 53"/>
                      <a:gd name="T18" fmla="*/ 23 w 53"/>
                      <a:gd name="T19" fmla="*/ 50 h 53"/>
                      <a:gd name="T20" fmla="*/ 2 w 53"/>
                      <a:gd name="T21" fmla="*/ 30 h 53"/>
                      <a:gd name="T22" fmla="*/ 1 w 53"/>
                      <a:gd name="T23" fmla="*/ 25 h 53"/>
                      <a:gd name="T24" fmla="*/ 5 w 53"/>
                      <a:gd name="T25" fmla="*/ 22 h 53"/>
                      <a:gd name="T26" fmla="*/ 13 w 53"/>
                      <a:gd name="T27" fmla="*/ 22 h 53"/>
                      <a:gd name="T28" fmla="*/ 13 w 53"/>
                      <a:gd name="T29" fmla="*/ 21 h 53"/>
                      <a:gd name="T30" fmla="*/ 13 w 53"/>
                      <a:gd name="T31" fmla="*/ 6 h 53"/>
                      <a:gd name="T32" fmla="*/ 17 w 53"/>
                      <a:gd name="T33" fmla="*/ 0 h 53"/>
                      <a:gd name="T34" fmla="*/ 36 w 53"/>
                      <a:gd name="T35" fmla="*/ 0 h 53"/>
                      <a:gd name="T36" fmla="*/ 26 w 53"/>
                      <a:gd name="T37" fmla="*/ 42 h 53"/>
                      <a:gd name="T38" fmla="*/ 37 w 53"/>
                      <a:gd name="T39" fmla="*/ 31 h 53"/>
                      <a:gd name="T40" fmla="*/ 36 w 53"/>
                      <a:gd name="T41" fmla="*/ 31 h 53"/>
                      <a:gd name="T42" fmla="*/ 31 w 53"/>
                      <a:gd name="T43" fmla="*/ 26 h 53"/>
                      <a:gd name="T44" fmla="*/ 31 w 53"/>
                      <a:gd name="T45" fmla="*/ 14 h 53"/>
                      <a:gd name="T46" fmla="*/ 31 w 53"/>
                      <a:gd name="T47" fmla="*/ 9 h 53"/>
                      <a:gd name="T48" fmla="*/ 22 w 53"/>
                      <a:gd name="T49" fmla="*/ 9 h 53"/>
                      <a:gd name="T50" fmla="*/ 22 w 53"/>
                      <a:gd name="T51" fmla="*/ 11 h 53"/>
                      <a:gd name="T52" fmla="*/ 22 w 53"/>
                      <a:gd name="T53" fmla="*/ 27 h 53"/>
                      <a:gd name="T54" fmla="*/ 18 w 53"/>
                      <a:gd name="T55" fmla="*/ 31 h 53"/>
                      <a:gd name="T56" fmla="*/ 16 w 53"/>
                      <a:gd name="T57" fmla="*/ 31 h 53"/>
                      <a:gd name="T58" fmla="*/ 26 w 53"/>
                      <a:gd name="T5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3">
                        <a:moveTo>
                          <a:pt x="36" y="0"/>
                        </a:moveTo>
                        <a:cubicBezTo>
                          <a:pt x="39" y="2"/>
                          <a:pt x="39" y="3"/>
                          <a:pt x="39" y="6"/>
                        </a:cubicBezTo>
                        <a:cubicBezTo>
                          <a:pt x="39" y="11"/>
                          <a:pt x="39" y="16"/>
                          <a:pt x="39" y="21"/>
                        </a:cubicBezTo>
                        <a:cubicBezTo>
                          <a:pt x="39" y="21"/>
                          <a:pt x="39" y="22"/>
                          <a:pt x="39" y="22"/>
                        </a:cubicBezTo>
                        <a:cubicBezTo>
                          <a:pt x="42" y="22"/>
                          <a:pt x="45" y="22"/>
                          <a:pt x="47" y="22"/>
                        </a:cubicBezTo>
                        <a:cubicBezTo>
                          <a:pt x="48" y="22"/>
                          <a:pt x="49" y="23"/>
                          <a:pt x="49" y="23"/>
                        </a:cubicBezTo>
                        <a:cubicBezTo>
                          <a:pt x="52" y="24"/>
                          <a:pt x="53" y="27"/>
                          <a:pt x="51" y="29"/>
                        </a:cubicBezTo>
                        <a:cubicBezTo>
                          <a:pt x="51" y="30"/>
                          <a:pt x="50" y="31"/>
                          <a:pt x="49" y="31"/>
                        </a:cubicBezTo>
                        <a:cubicBezTo>
                          <a:pt x="43" y="38"/>
                          <a:pt x="36" y="44"/>
                          <a:pt x="30" y="50"/>
                        </a:cubicBezTo>
                        <a:cubicBezTo>
                          <a:pt x="28" y="53"/>
                          <a:pt x="25" y="53"/>
                          <a:pt x="23" y="50"/>
                        </a:cubicBezTo>
                        <a:cubicBezTo>
                          <a:pt x="16" y="44"/>
                          <a:pt x="9" y="37"/>
                          <a:pt x="2" y="30"/>
                        </a:cubicBezTo>
                        <a:cubicBezTo>
                          <a:pt x="1" y="29"/>
                          <a:pt x="0" y="27"/>
                          <a:pt x="1" y="25"/>
                        </a:cubicBezTo>
                        <a:cubicBezTo>
                          <a:pt x="2" y="23"/>
                          <a:pt x="3" y="22"/>
                          <a:pt x="5" y="22"/>
                        </a:cubicBezTo>
                        <a:cubicBezTo>
                          <a:pt x="8" y="22"/>
                          <a:pt x="11" y="22"/>
                          <a:pt x="13" y="22"/>
                        </a:cubicBezTo>
                        <a:cubicBezTo>
                          <a:pt x="13" y="22"/>
                          <a:pt x="13" y="21"/>
                          <a:pt x="13" y="21"/>
                        </a:cubicBezTo>
                        <a:cubicBezTo>
                          <a:pt x="13" y="16"/>
                          <a:pt x="14" y="11"/>
                          <a:pt x="13" y="6"/>
                        </a:cubicBezTo>
                        <a:cubicBezTo>
                          <a:pt x="13" y="3"/>
                          <a:pt x="14" y="2"/>
                          <a:pt x="17" y="0"/>
                        </a:cubicBezTo>
                        <a:cubicBezTo>
                          <a:pt x="23" y="0"/>
                          <a:pt x="30" y="0"/>
                          <a:pt x="36" y="0"/>
                        </a:cubicBezTo>
                        <a:close/>
                        <a:moveTo>
                          <a:pt x="26" y="42"/>
                        </a:moveTo>
                        <a:cubicBezTo>
                          <a:pt x="30" y="38"/>
                          <a:pt x="33" y="35"/>
                          <a:pt x="37" y="31"/>
                        </a:cubicBezTo>
                        <a:cubicBezTo>
                          <a:pt x="36" y="31"/>
                          <a:pt x="36" y="31"/>
                          <a:pt x="36" y="31"/>
                        </a:cubicBezTo>
                        <a:cubicBezTo>
                          <a:pt x="32" y="31"/>
                          <a:pt x="31" y="29"/>
                          <a:pt x="31" y="26"/>
                        </a:cubicBezTo>
                        <a:cubicBezTo>
                          <a:pt x="31" y="22"/>
                          <a:pt x="31" y="18"/>
                          <a:pt x="31" y="14"/>
                        </a:cubicBezTo>
                        <a:cubicBezTo>
                          <a:pt x="31" y="13"/>
                          <a:pt x="31" y="11"/>
                          <a:pt x="31" y="9"/>
                        </a:cubicBezTo>
                        <a:cubicBezTo>
                          <a:pt x="28" y="9"/>
                          <a:pt x="25" y="9"/>
                          <a:pt x="22" y="9"/>
                        </a:cubicBezTo>
                        <a:cubicBezTo>
                          <a:pt x="22" y="10"/>
                          <a:pt x="22" y="10"/>
                          <a:pt x="22" y="11"/>
                        </a:cubicBezTo>
                        <a:cubicBezTo>
                          <a:pt x="22" y="16"/>
                          <a:pt x="22" y="21"/>
                          <a:pt x="22" y="27"/>
                        </a:cubicBezTo>
                        <a:cubicBezTo>
                          <a:pt x="22" y="29"/>
                          <a:pt x="20" y="31"/>
                          <a:pt x="18" y="31"/>
                        </a:cubicBezTo>
                        <a:cubicBezTo>
                          <a:pt x="17" y="31"/>
                          <a:pt x="17" y="31"/>
                          <a:pt x="16" y="31"/>
                        </a:cubicBezTo>
                        <a:cubicBezTo>
                          <a:pt x="20" y="35"/>
                          <a:pt x="23" y="38"/>
                          <a:pt x="26" y="42"/>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68">
                    <a:extLst>
                      <a:ext uri="{FF2B5EF4-FFF2-40B4-BE49-F238E27FC236}">
                        <a16:creationId xmlns:a16="http://schemas.microsoft.com/office/drawing/2014/main" id="{690FB1E1-B7E3-4F46-BEC5-60D5E7ABDFB7}"/>
                      </a:ext>
                    </a:extLst>
                  </p:cNvPr>
                  <p:cNvSpPr>
                    <a:spLocks noEditPoints="1"/>
                  </p:cNvSpPr>
                  <p:nvPr/>
                </p:nvSpPr>
                <p:spPr bwMode="auto">
                  <a:xfrm>
                    <a:off x="438150" y="1989138"/>
                    <a:ext cx="330200" cy="363538"/>
                  </a:xfrm>
                  <a:custGeom>
                    <a:avLst/>
                    <a:gdLst>
                      <a:gd name="T0" fmla="*/ 0 w 104"/>
                      <a:gd name="T1" fmla="*/ 56 h 114"/>
                      <a:gd name="T2" fmla="*/ 0 w 104"/>
                      <a:gd name="T3" fmla="*/ 36 h 114"/>
                      <a:gd name="T4" fmla="*/ 7 w 104"/>
                      <a:gd name="T5" fmla="*/ 18 h 114"/>
                      <a:gd name="T6" fmla="*/ 28 w 104"/>
                      <a:gd name="T7" fmla="*/ 4 h 114"/>
                      <a:gd name="T8" fmla="*/ 51 w 104"/>
                      <a:gd name="T9" fmla="*/ 0 h 114"/>
                      <a:gd name="T10" fmla="*/ 56 w 104"/>
                      <a:gd name="T11" fmla="*/ 5 h 114"/>
                      <a:gd name="T12" fmla="*/ 51 w 104"/>
                      <a:gd name="T13" fmla="*/ 9 h 114"/>
                      <a:gd name="T14" fmla="*/ 26 w 104"/>
                      <a:gd name="T15" fmla="*/ 14 h 114"/>
                      <a:gd name="T16" fmla="*/ 14 w 104"/>
                      <a:gd name="T17" fmla="*/ 22 h 114"/>
                      <a:gd name="T18" fmla="*/ 14 w 104"/>
                      <a:gd name="T19" fmla="*/ 47 h 114"/>
                      <a:gd name="T20" fmla="*/ 31 w 104"/>
                      <a:gd name="T21" fmla="*/ 57 h 114"/>
                      <a:gd name="T22" fmla="*/ 78 w 104"/>
                      <a:gd name="T23" fmla="*/ 55 h 114"/>
                      <a:gd name="T24" fmla="*/ 91 w 104"/>
                      <a:gd name="T25" fmla="*/ 46 h 114"/>
                      <a:gd name="T26" fmla="*/ 95 w 104"/>
                      <a:gd name="T27" fmla="*/ 35 h 114"/>
                      <a:gd name="T28" fmla="*/ 99 w 104"/>
                      <a:gd name="T29" fmla="*/ 30 h 114"/>
                      <a:gd name="T30" fmla="*/ 104 w 104"/>
                      <a:gd name="T31" fmla="*/ 35 h 114"/>
                      <a:gd name="T32" fmla="*/ 104 w 104"/>
                      <a:gd name="T33" fmla="*/ 75 h 114"/>
                      <a:gd name="T34" fmla="*/ 92 w 104"/>
                      <a:gd name="T35" fmla="*/ 99 h 114"/>
                      <a:gd name="T36" fmla="*/ 65 w 104"/>
                      <a:gd name="T37" fmla="*/ 111 h 114"/>
                      <a:gd name="T38" fmla="*/ 23 w 104"/>
                      <a:gd name="T39" fmla="*/ 106 h 114"/>
                      <a:gd name="T40" fmla="*/ 6 w 104"/>
                      <a:gd name="T41" fmla="*/ 93 h 114"/>
                      <a:gd name="T42" fmla="*/ 0 w 104"/>
                      <a:gd name="T43" fmla="*/ 77 h 114"/>
                      <a:gd name="T44" fmla="*/ 0 w 104"/>
                      <a:gd name="T45" fmla="*/ 56 h 114"/>
                      <a:gd name="T46" fmla="*/ 95 w 104"/>
                      <a:gd name="T47" fmla="*/ 54 h 114"/>
                      <a:gd name="T48" fmla="*/ 52 w 104"/>
                      <a:gd name="T49" fmla="*/ 69 h 114"/>
                      <a:gd name="T50" fmla="*/ 9 w 104"/>
                      <a:gd name="T51" fmla="*/ 54 h 114"/>
                      <a:gd name="T52" fmla="*/ 13 w 104"/>
                      <a:gd name="T53" fmla="*/ 67 h 114"/>
                      <a:gd name="T54" fmla="*/ 28 w 104"/>
                      <a:gd name="T55" fmla="*/ 78 h 114"/>
                      <a:gd name="T56" fmla="*/ 67 w 104"/>
                      <a:gd name="T57" fmla="*/ 81 h 114"/>
                      <a:gd name="T58" fmla="*/ 87 w 104"/>
                      <a:gd name="T59" fmla="*/ 72 h 114"/>
                      <a:gd name="T60" fmla="*/ 95 w 104"/>
                      <a:gd name="T61" fmla="*/ 54 h 114"/>
                      <a:gd name="T62" fmla="*/ 9 w 104"/>
                      <a:gd name="T63" fmla="*/ 75 h 114"/>
                      <a:gd name="T64" fmla="*/ 15 w 104"/>
                      <a:gd name="T65" fmla="*/ 91 h 114"/>
                      <a:gd name="T66" fmla="*/ 31 w 104"/>
                      <a:gd name="T67" fmla="*/ 100 h 114"/>
                      <a:gd name="T68" fmla="*/ 66 w 104"/>
                      <a:gd name="T69" fmla="*/ 102 h 114"/>
                      <a:gd name="T70" fmla="*/ 85 w 104"/>
                      <a:gd name="T71" fmla="*/ 95 h 114"/>
                      <a:gd name="T72" fmla="*/ 93 w 104"/>
                      <a:gd name="T73" fmla="*/ 86 h 114"/>
                      <a:gd name="T74" fmla="*/ 95 w 104"/>
                      <a:gd name="T75" fmla="*/ 75 h 114"/>
                      <a:gd name="T76" fmla="*/ 9 w 104"/>
                      <a:gd name="T77" fmla="*/ 7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 h="114">
                        <a:moveTo>
                          <a:pt x="0" y="56"/>
                        </a:moveTo>
                        <a:cubicBezTo>
                          <a:pt x="0" y="50"/>
                          <a:pt x="0" y="43"/>
                          <a:pt x="0" y="36"/>
                        </a:cubicBezTo>
                        <a:cubicBezTo>
                          <a:pt x="0" y="29"/>
                          <a:pt x="3" y="23"/>
                          <a:pt x="7" y="18"/>
                        </a:cubicBezTo>
                        <a:cubicBezTo>
                          <a:pt x="13" y="11"/>
                          <a:pt x="20" y="7"/>
                          <a:pt x="28" y="4"/>
                        </a:cubicBezTo>
                        <a:cubicBezTo>
                          <a:pt x="35" y="2"/>
                          <a:pt x="43" y="0"/>
                          <a:pt x="51" y="0"/>
                        </a:cubicBezTo>
                        <a:cubicBezTo>
                          <a:pt x="54" y="0"/>
                          <a:pt x="56" y="2"/>
                          <a:pt x="56" y="5"/>
                        </a:cubicBezTo>
                        <a:cubicBezTo>
                          <a:pt x="56" y="7"/>
                          <a:pt x="54" y="9"/>
                          <a:pt x="51" y="9"/>
                        </a:cubicBezTo>
                        <a:cubicBezTo>
                          <a:pt x="43" y="9"/>
                          <a:pt x="34" y="10"/>
                          <a:pt x="26" y="14"/>
                        </a:cubicBezTo>
                        <a:cubicBezTo>
                          <a:pt x="21" y="16"/>
                          <a:pt x="17" y="19"/>
                          <a:pt x="14" y="22"/>
                        </a:cubicBezTo>
                        <a:cubicBezTo>
                          <a:pt x="7" y="30"/>
                          <a:pt x="7" y="40"/>
                          <a:pt x="14" y="47"/>
                        </a:cubicBezTo>
                        <a:cubicBezTo>
                          <a:pt x="18" y="52"/>
                          <a:pt x="24" y="56"/>
                          <a:pt x="31" y="57"/>
                        </a:cubicBezTo>
                        <a:cubicBezTo>
                          <a:pt x="47" y="62"/>
                          <a:pt x="63" y="62"/>
                          <a:pt x="78" y="55"/>
                        </a:cubicBezTo>
                        <a:cubicBezTo>
                          <a:pt x="83" y="53"/>
                          <a:pt x="88" y="50"/>
                          <a:pt x="91" y="46"/>
                        </a:cubicBezTo>
                        <a:cubicBezTo>
                          <a:pt x="94" y="42"/>
                          <a:pt x="95" y="39"/>
                          <a:pt x="95" y="35"/>
                        </a:cubicBezTo>
                        <a:cubicBezTo>
                          <a:pt x="95" y="32"/>
                          <a:pt x="97" y="30"/>
                          <a:pt x="99" y="30"/>
                        </a:cubicBezTo>
                        <a:cubicBezTo>
                          <a:pt x="102" y="30"/>
                          <a:pt x="104" y="32"/>
                          <a:pt x="104" y="35"/>
                        </a:cubicBezTo>
                        <a:cubicBezTo>
                          <a:pt x="104" y="48"/>
                          <a:pt x="103" y="62"/>
                          <a:pt x="104" y="75"/>
                        </a:cubicBezTo>
                        <a:cubicBezTo>
                          <a:pt x="104" y="85"/>
                          <a:pt x="100" y="93"/>
                          <a:pt x="92" y="99"/>
                        </a:cubicBezTo>
                        <a:cubicBezTo>
                          <a:pt x="84" y="106"/>
                          <a:pt x="75" y="109"/>
                          <a:pt x="65" y="111"/>
                        </a:cubicBezTo>
                        <a:cubicBezTo>
                          <a:pt x="51" y="114"/>
                          <a:pt x="37" y="112"/>
                          <a:pt x="23" y="106"/>
                        </a:cubicBezTo>
                        <a:cubicBezTo>
                          <a:pt x="17" y="103"/>
                          <a:pt x="10" y="99"/>
                          <a:pt x="6" y="93"/>
                        </a:cubicBezTo>
                        <a:cubicBezTo>
                          <a:pt x="2" y="88"/>
                          <a:pt x="0" y="83"/>
                          <a:pt x="0" y="77"/>
                        </a:cubicBezTo>
                        <a:cubicBezTo>
                          <a:pt x="0" y="70"/>
                          <a:pt x="0" y="63"/>
                          <a:pt x="0" y="56"/>
                        </a:cubicBezTo>
                        <a:close/>
                        <a:moveTo>
                          <a:pt x="95" y="54"/>
                        </a:moveTo>
                        <a:cubicBezTo>
                          <a:pt x="83" y="65"/>
                          <a:pt x="68" y="69"/>
                          <a:pt x="52" y="69"/>
                        </a:cubicBezTo>
                        <a:cubicBezTo>
                          <a:pt x="36" y="69"/>
                          <a:pt x="21" y="65"/>
                          <a:pt x="9" y="54"/>
                        </a:cubicBezTo>
                        <a:cubicBezTo>
                          <a:pt x="9" y="59"/>
                          <a:pt x="10" y="63"/>
                          <a:pt x="13" y="67"/>
                        </a:cubicBezTo>
                        <a:cubicBezTo>
                          <a:pt x="17" y="73"/>
                          <a:pt x="22" y="76"/>
                          <a:pt x="28" y="78"/>
                        </a:cubicBezTo>
                        <a:cubicBezTo>
                          <a:pt x="41" y="83"/>
                          <a:pt x="54" y="83"/>
                          <a:pt x="67" y="81"/>
                        </a:cubicBezTo>
                        <a:cubicBezTo>
                          <a:pt x="74" y="79"/>
                          <a:pt x="81" y="77"/>
                          <a:pt x="87" y="72"/>
                        </a:cubicBezTo>
                        <a:cubicBezTo>
                          <a:pt x="92" y="67"/>
                          <a:pt x="96" y="62"/>
                          <a:pt x="95" y="54"/>
                        </a:cubicBezTo>
                        <a:close/>
                        <a:moveTo>
                          <a:pt x="9" y="75"/>
                        </a:moveTo>
                        <a:cubicBezTo>
                          <a:pt x="8" y="82"/>
                          <a:pt x="11" y="87"/>
                          <a:pt x="15" y="91"/>
                        </a:cubicBezTo>
                        <a:cubicBezTo>
                          <a:pt x="19" y="96"/>
                          <a:pt x="25" y="99"/>
                          <a:pt x="31" y="100"/>
                        </a:cubicBezTo>
                        <a:cubicBezTo>
                          <a:pt x="42" y="104"/>
                          <a:pt x="54" y="105"/>
                          <a:pt x="66" y="102"/>
                        </a:cubicBezTo>
                        <a:cubicBezTo>
                          <a:pt x="73" y="101"/>
                          <a:pt x="79" y="99"/>
                          <a:pt x="85" y="95"/>
                        </a:cubicBezTo>
                        <a:cubicBezTo>
                          <a:pt x="89" y="92"/>
                          <a:pt x="91" y="89"/>
                          <a:pt x="93" y="86"/>
                        </a:cubicBezTo>
                        <a:cubicBezTo>
                          <a:pt x="95" y="82"/>
                          <a:pt x="95" y="79"/>
                          <a:pt x="95" y="75"/>
                        </a:cubicBezTo>
                        <a:cubicBezTo>
                          <a:pt x="74" y="96"/>
                          <a:pt x="30" y="96"/>
                          <a:pt x="9" y="75"/>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69">
                    <a:extLst>
                      <a:ext uri="{FF2B5EF4-FFF2-40B4-BE49-F238E27FC236}">
                        <a16:creationId xmlns:a16="http://schemas.microsoft.com/office/drawing/2014/main" id="{1080DA36-1650-43A4-8673-E62E98B093A6}"/>
                      </a:ext>
                    </a:extLst>
                  </p:cNvPr>
                  <p:cNvSpPr>
                    <a:spLocks/>
                  </p:cNvSpPr>
                  <p:nvPr/>
                </p:nvSpPr>
                <p:spPr bwMode="auto">
                  <a:xfrm>
                    <a:off x="546100" y="2025650"/>
                    <a:ext cx="114300" cy="152400"/>
                  </a:xfrm>
                  <a:custGeom>
                    <a:avLst/>
                    <a:gdLst>
                      <a:gd name="T0" fmla="*/ 14 w 36"/>
                      <a:gd name="T1" fmla="*/ 7 h 48"/>
                      <a:gd name="T2" fmla="*/ 14 w 36"/>
                      <a:gd name="T3" fmla="*/ 4 h 48"/>
                      <a:gd name="T4" fmla="*/ 18 w 36"/>
                      <a:gd name="T5" fmla="*/ 0 h 48"/>
                      <a:gd name="T6" fmla="*/ 22 w 36"/>
                      <a:gd name="T7" fmla="*/ 4 h 48"/>
                      <a:gd name="T8" fmla="*/ 22 w 36"/>
                      <a:gd name="T9" fmla="*/ 7 h 48"/>
                      <a:gd name="T10" fmla="*/ 31 w 36"/>
                      <a:gd name="T11" fmla="*/ 7 h 48"/>
                      <a:gd name="T12" fmla="*/ 35 w 36"/>
                      <a:gd name="T13" fmla="*/ 9 h 48"/>
                      <a:gd name="T14" fmla="*/ 34 w 36"/>
                      <a:gd name="T15" fmla="*/ 14 h 48"/>
                      <a:gd name="T16" fmla="*/ 30 w 36"/>
                      <a:gd name="T17" fmla="*/ 15 h 48"/>
                      <a:gd name="T18" fmla="*/ 12 w 36"/>
                      <a:gd name="T19" fmla="*/ 15 h 48"/>
                      <a:gd name="T20" fmla="*/ 9 w 36"/>
                      <a:gd name="T21" fmla="*/ 17 h 48"/>
                      <a:gd name="T22" fmla="*/ 11 w 36"/>
                      <a:gd name="T23" fmla="*/ 19 h 48"/>
                      <a:gd name="T24" fmla="*/ 24 w 36"/>
                      <a:gd name="T25" fmla="*/ 19 h 48"/>
                      <a:gd name="T26" fmla="*/ 35 w 36"/>
                      <a:gd name="T27" fmla="*/ 29 h 48"/>
                      <a:gd name="T28" fmla="*/ 34 w 36"/>
                      <a:gd name="T29" fmla="*/ 34 h 48"/>
                      <a:gd name="T30" fmla="*/ 23 w 36"/>
                      <a:gd name="T31" fmla="*/ 41 h 48"/>
                      <a:gd name="T32" fmla="*/ 23 w 36"/>
                      <a:gd name="T33" fmla="*/ 41 h 48"/>
                      <a:gd name="T34" fmla="*/ 22 w 36"/>
                      <a:gd name="T35" fmla="*/ 41 h 48"/>
                      <a:gd name="T36" fmla="*/ 22 w 36"/>
                      <a:gd name="T37" fmla="*/ 43 h 48"/>
                      <a:gd name="T38" fmla="*/ 18 w 36"/>
                      <a:gd name="T39" fmla="*/ 47 h 48"/>
                      <a:gd name="T40" fmla="*/ 14 w 36"/>
                      <a:gd name="T41" fmla="*/ 43 h 48"/>
                      <a:gd name="T42" fmla="*/ 14 w 36"/>
                      <a:gd name="T43" fmla="*/ 41 h 48"/>
                      <a:gd name="T44" fmla="*/ 5 w 36"/>
                      <a:gd name="T45" fmla="*/ 41 h 48"/>
                      <a:gd name="T46" fmla="*/ 1 w 36"/>
                      <a:gd name="T47" fmla="*/ 38 h 48"/>
                      <a:gd name="T48" fmla="*/ 3 w 36"/>
                      <a:gd name="T49" fmla="*/ 33 h 48"/>
                      <a:gd name="T50" fmla="*/ 5 w 36"/>
                      <a:gd name="T51" fmla="*/ 32 h 48"/>
                      <a:gd name="T52" fmla="*/ 24 w 36"/>
                      <a:gd name="T53" fmla="*/ 32 h 48"/>
                      <a:gd name="T54" fmla="*/ 27 w 36"/>
                      <a:gd name="T55" fmla="*/ 30 h 48"/>
                      <a:gd name="T56" fmla="*/ 24 w 36"/>
                      <a:gd name="T57" fmla="*/ 28 h 48"/>
                      <a:gd name="T58" fmla="*/ 12 w 36"/>
                      <a:gd name="T59" fmla="*/ 28 h 48"/>
                      <a:gd name="T60" fmla="*/ 1 w 36"/>
                      <a:gd name="T61" fmla="*/ 19 h 48"/>
                      <a:gd name="T62" fmla="*/ 1 w 36"/>
                      <a:gd name="T63" fmla="*/ 14 h 48"/>
                      <a:gd name="T64" fmla="*/ 12 w 36"/>
                      <a:gd name="T65" fmla="*/ 7 h 48"/>
                      <a:gd name="T66" fmla="*/ 14 w 36"/>
                      <a:gd name="T67"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8">
                        <a:moveTo>
                          <a:pt x="14" y="7"/>
                        </a:moveTo>
                        <a:cubicBezTo>
                          <a:pt x="14" y="6"/>
                          <a:pt x="14" y="5"/>
                          <a:pt x="14" y="4"/>
                        </a:cubicBezTo>
                        <a:cubicBezTo>
                          <a:pt x="14" y="2"/>
                          <a:pt x="16" y="0"/>
                          <a:pt x="18" y="0"/>
                        </a:cubicBezTo>
                        <a:cubicBezTo>
                          <a:pt x="20" y="0"/>
                          <a:pt x="22" y="2"/>
                          <a:pt x="22" y="4"/>
                        </a:cubicBezTo>
                        <a:cubicBezTo>
                          <a:pt x="22" y="5"/>
                          <a:pt x="22" y="6"/>
                          <a:pt x="22" y="7"/>
                        </a:cubicBezTo>
                        <a:cubicBezTo>
                          <a:pt x="25" y="7"/>
                          <a:pt x="28" y="7"/>
                          <a:pt x="31" y="7"/>
                        </a:cubicBezTo>
                        <a:cubicBezTo>
                          <a:pt x="33" y="7"/>
                          <a:pt x="34" y="7"/>
                          <a:pt x="35" y="9"/>
                        </a:cubicBezTo>
                        <a:cubicBezTo>
                          <a:pt x="36" y="11"/>
                          <a:pt x="35" y="12"/>
                          <a:pt x="34" y="14"/>
                        </a:cubicBezTo>
                        <a:cubicBezTo>
                          <a:pt x="33" y="15"/>
                          <a:pt x="32" y="15"/>
                          <a:pt x="30" y="15"/>
                        </a:cubicBezTo>
                        <a:cubicBezTo>
                          <a:pt x="24" y="15"/>
                          <a:pt x="18" y="15"/>
                          <a:pt x="12" y="15"/>
                        </a:cubicBezTo>
                        <a:cubicBezTo>
                          <a:pt x="10" y="15"/>
                          <a:pt x="9" y="16"/>
                          <a:pt x="9" y="17"/>
                        </a:cubicBezTo>
                        <a:cubicBezTo>
                          <a:pt x="9" y="19"/>
                          <a:pt x="10" y="19"/>
                          <a:pt x="11" y="19"/>
                        </a:cubicBezTo>
                        <a:cubicBezTo>
                          <a:pt x="16" y="20"/>
                          <a:pt x="20" y="19"/>
                          <a:pt x="24" y="19"/>
                        </a:cubicBezTo>
                        <a:cubicBezTo>
                          <a:pt x="29" y="19"/>
                          <a:pt x="34" y="24"/>
                          <a:pt x="35" y="29"/>
                        </a:cubicBezTo>
                        <a:cubicBezTo>
                          <a:pt x="35" y="31"/>
                          <a:pt x="35" y="33"/>
                          <a:pt x="34" y="34"/>
                        </a:cubicBezTo>
                        <a:cubicBezTo>
                          <a:pt x="32" y="38"/>
                          <a:pt x="29" y="41"/>
                          <a:pt x="23" y="41"/>
                        </a:cubicBezTo>
                        <a:cubicBezTo>
                          <a:pt x="23" y="41"/>
                          <a:pt x="23" y="41"/>
                          <a:pt x="23" y="41"/>
                        </a:cubicBezTo>
                        <a:cubicBezTo>
                          <a:pt x="22" y="41"/>
                          <a:pt x="22" y="41"/>
                          <a:pt x="22" y="41"/>
                        </a:cubicBezTo>
                        <a:cubicBezTo>
                          <a:pt x="22" y="42"/>
                          <a:pt x="22" y="42"/>
                          <a:pt x="22" y="43"/>
                        </a:cubicBezTo>
                        <a:cubicBezTo>
                          <a:pt x="22" y="46"/>
                          <a:pt x="20" y="48"/>
                          <a:pt x="18" y="47"/>
                        </a:cubicBezTo>
                        <a:cubicBezTo>
                          <a:pt x="16" y="47"/>
                          <a:pt x="14" y="46"/>
                          <a:pt x="14" y="43"/>
                        </a:cubicBezTo>
                        <a:cubicBezTo>
                          <a:pt x="14" y="42"/>
                          <a:pt x="14" y="42"/>
                          <a:pt x="14" y="41"/>
                        </a:cubicBezTo>
                        <a:cubicBezTo>
                          <a:pt x="11" y="41"/>
                          <a:pt x="8" y="41"/>
                          <a:pt x="5" y="41"/>
                        </a:cubicBezTo>
                        <a:cubicBezTo>
                          <a:pt x="3" y="41"/>
                          <a:pt x="1" y="40"/>
                          <a:pt x="1" y="38"/>
                        </a:cubicBezTo>
                        <a:cubicBezTo>
                          <a:pt x="0" y="36"/>
                          <a:pt x="1" y="34"/>
                          <a:pt x="3" y="33"/>
                        </a:cubicBezTo>
                        <a:cubicBezTo>
                          <a:pt x="3" y="33"/>
                          <a:pt x="4" y="32"/>
                          <a:pt x="5" y="32"/>
                        </a:cubicBezTo>
                        <a:cubicBezTo>
                          <a:pt x="12" y="32"/>
                          <a:pt x="18" y="32"/>
                          <a:pt x="24" y="32"/>
                        </a:cubicBezTo>
                        <a:cubicBezTo>
                          <a:pt x="26" y="32"/>
                          <a:pt x="27" y="32"/>
                          <a:pt x="27" y="30"/>
                        </a:cubicBezTo>
                        <a:cubicBezTo>
                          <a:pt x="27" y="29"/>
                          <a:pt x="26" y="28"/>
                          <a:pt x="24" y="28"/>
                        </a:cubicBezTo>
                        <a:cubicBezTo>
                          <a:pt x="20" y="28"/>
                          <a:pt x="16" y="28"/>
                          <a:pt x="12" y="28"/>
                        </a:cubicBezTo>
                        <a:cubicBezTo>
                          <a:pt x="7" y="28"/>
                          <a:pt x="2" y="24"/>
                          <a:pt x="1" y="19"/>
                        </a:cubicBezTo>
                        <a:cubicBezTo>
                          <a:pt x="1" y="17"/>
                          <a:pt x="1" y="16"/>
                          <a:pt x="1" y="14"/>
                        </a:cubicBezTo>
                        <a:cubicBezTo>
                          <a:pt x="3" y="10"/>
                          <a:pt x="8" y="6"/>
                          <a:pt x="12" y="7"/>
                        </a:cubicBezTo>
                        <a:cubicBezTo>
                          <a:pt x="13" y="7"/>
                          <a:pt x="13" y="7"/>
                          <a:pt x="14" y="7"/>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7" name="Freeform 70">
                  <a:extLst>
                    <a:ext uri="{FF2B5EF4-FFF2-40B4-BE49-F238E27FC236}">
                      <a16:creationId xmlns:a16="http://schemas.microsoft.com/office/drawing/2014/main" id="{23D06B01-5FAD-4CFB-90B5-1CB296DDFBC6}"/>
                    </a:ext>
                  </a:extLst>
                </p:cNvPr>
                <p:cNvSpPr>
                  <a:spLocks/>
                </p:cNvSpPr>
                <p:nvPr/>
              </p:nvSpPr>
              <p:spPr bwMode="auto">
                <a:xfrm>
                  <a:off x="438150" y="2079625"/>
                  <a:ext cx="355600" cy="396875"/>
                </a:xfrm>
                <a:custGeom>
                  <a:avLst/>
                  <a:gdLst>
                    <a:gd name="T0" fmla="*/ 112 w 112"/>
                    <a:gd name="T1" fmla="*/ 67 h 125"/>
                    <a:gd name="T2" fmla="*/ 112 w 112"/>
                    <a:gd name="T3" fmla="*/ 81 h 125"/>
                    <a:gd name="T4" fmla="*/ 101 w 112"/>
                    <a:gd name="T5" fmla="*/ 91 h 125"/>
                    <a:gd name="T6" fmla="*/ 100 w 112"/>
                    <a:gd name="T7" fmla="*/ 92 h 125"/>
                    <a:gd name="T8" fmla="*/ 95 w 112"/>
                    <a:gd name="T9" fmla="*/ 100 h 125"/>
                    <a:gd name="T10" fmla="*/ 87 w 112"/>
                    <a:gd name="T11" fmla="*/ 105 h 125"/>
                    <a:gd name="T12" fmla="*/ 67 w 112"/>
                    <a:gd name="T13" fmla="*/ 113 h 125"/>
                    <a:gd name="T14" fmla="*/ 66 w 112"/>
                    <a:gd name="T15" fmla="*/ 115 h 125"/>
                    <a:gd name="T16" fmla="*/ 60 w 112"/>
                    <a:gd name="T17" fmla="*/ 122 h 125"/>
                    <a:gd name="T18" fmla="*/ 51 w 112"/>
                    <a:gd name="T19" fmla="*/ 124 h 125"/>
                    <a:gd name="T20" fmla="*/ 42 w 112"/>
                    <a:gd name="T21" fmla="*/ 118 h 125"/>
                    <a:gd name="T22" fmla="*/ 48 w 112"/>
                    <a:gd name="T23" fmla="*/ 109 h 125"/>
                    <a:gd name="T24" fmla="*/ 57 w 112"/>
                    <a:gd name="T25" fmla="*/ 107 h 125"/>
                    <a:gd name="T26" fmla="*/ 63 w 112"/>
                    <a:gd name="T27" fmla="*/ 108 h 125"/>
                    <a:gd name="T28" fmla="*/ 64 w 112"/>
                    <a:gd name="T29" fmla="*/ 108 h 125"/>
                    <a:gd name="T30" fmla="*/ 86 w 112"/>
                    <a:gd name="T31" fmla="*/ 100 h 125"/>
                    <a:gd name="T32" fmla="*/ 96 w 112"/>
                    <a:gd name="T33" fmla="*/ 89 h 125"/>
                    <a:gd name="T34" fmla="*/ 95 w 112"/>
                    <a:gd name="T35" fmla="*/ 88 h 125"/>
                    <a:gd name="T36" fmla="*/ 93 w 112"/>
                    <a:gd name="T37" fmla="*/ 81 h 125"/>
                    <a:gd name="T38" fmla="*/ 93 w 112"/>
                    <a:gd name="T39" fmla="*/ 53 h 125"/>
                    <a:gd name="T40" fmla="*/ 97 w 112"/>
                    <a:gd name="T41" fmla="*/ 45 h 125"/>
                    <a:gd name="T42" fmla="*/ 97 w 112"/>
                    <a:gd name="T43" fmla="*/ 43 h 125"/>
                    <a:gd name="T44" fmla="*/ 70 w 112"/>
                    <a:gd name="T45" fmla="*/ 12 h 125"/>
                    <a:gd name="T46" fmla="*/ 57 w 112"/>
                    <a:gd name="T47" fmla="*/ 9 h 125"/>
                    <a:gd name="T48" fmla="*/ 15 w 112"/>
                    <a:gd name="T49" fmla="*/ 43 h 125"/>
                    <a:gd name="T50" fmla="*/ 16 w 112"/>
                    <a:gd name="T51" fmla="*/ 45 h 125"/>
                    <a:gd name="T52" fmla="*/ 20 w 112"/>
                    <a:gd name="T53" fmla="*/ 53 h 125"/>
                    <a:gd name="T54" fmla="*/ 20 w 112"/>
                    <a:gd name="T55" fmla="*/ 81 h 125"/>
                    <a:gd name="T56" fmla="*/ 12 w 112"/>
                    <a:gd name="T57" fmla="*/ 91 h 125"/>
                    <a:gd name="T58" fmla="*/ 1 w 112"/>
                    <a:gd name="T59" fmla="*/ 83 h 125"/>
                    <a:gd name="T60" fmla="*/ 0 w 112"/>
                    <a:gd name="T61" fmla="*/ 80 h 125"/>
                    <a:gd name="T62" fmla="*/ 0 w 112"/>
                    <a:gd name="T63" fmla="*/ 53 h 125"/>
                    <a:gd name="T64" fmla="*/ 8 w 112"/>
                    <a:gd name="T65" fmla="*/ 43 h 125"/>
                    <a:gd name="T66" fmla="*/ 9 w 112"/>
                    <a:gd name="T67" fmla="*/ 42 h 125"/>
                    <a:gd name="T68" fmla="*/ 20 w 112"/>
                    <a:gd name="T69" fmla="*/ 19 h 125"/>
                    <a:gd name="T70" fmla="*/ 50 w 112"/>
                    <a:gd name="T71" fmla="*/ 3 h 125"/>
                    <a:gd name="T72" fmla="*/ 103 w 112"/>
                    <a:gd name="T73" fmla="*/ 39 h 125"/>
                    <a:gd name="T74" fmla="*/ 104 w 112"/>
                    <a:gd name="T75" fmla="*/ 42 h 125"/>
                    <a:gd name="T76" fmla="*/ 105 w 112"/>
                    <a:gd name="T77" fmla="*/ 43 h 125"/>
                    <a:gd name="T78" fmla="*/ 112 w 112"/>
                    <a:gd name="T79" fmla="*/ 53 h 125"/>
                    <a:gd name="T80" fmla="*/ 112 w 112"/>
                    <a:gd name="T81" fmla="*/ 6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5">
                      <a:moveTo>
                        <a:pt x="112" y="67"/>
                      </a:moveTo>
                      <a:cubicBezTo>
                        <a:pt x="112" y="72"/>
                        <a:pt x="112" y="76"/>
                        <a:pt x="112" y="81"/>
                      </a:cubicBezTo>
                      <a:cubicBezTo>
                        <a:pt x="112" y="87"/>
                        <a:pt x="107" y="92"/>
                        <a:pt x="101" y="91"/>
                      </a:cubicBezTo>
                      <a:cubicBezTo>
                        <a:pt x="100" y="92"/>
                        <a:pt x="100" y="92"/>
                        <a:pt x="100" y="92"/>
                      </a:cubicBezTo>
                      <a:cubicBezTo>
                        <a:pt x="99" y="94"/>
                        <a:pt x="97" y="97"/>
                        <a:pt x="95" y="100"/>
                      </a:cubicBezTo>
                      <a:cubicBezTo>
                        <a:pt x="93" y="102"/>
                        <a:pt x="90" y="104"/>
                        <a:pt x="87" y="105"/>
                      </a:cubicBezTo>
                      <a:cubicBezTo>
                        <a:pt x="81" y="108"/>
                        <a:pt x="74" y="111"/>
                        <a:pt x="67" y="113"/>
                      </a:cubicBezTo>
                      <a:cubicBezTo>
                        <a:pt x="66" y="114"/>
                        <a:pt x="66" y="114"/>
                        <a:pt x="66" y="115"/>
                      </a:cubicBezTo>
                      <a:cubicBezTo>
                        <a:pt x="66" y="118"/>
                        <a:pt x="63" y="121"/>
                        <a:pt x="60" y="122"/>
                      </a:cubicBezTo>
                      <a:cubicBezTo>
                        <a:pt x="57" y="123"/>
                        <a:pt x="54" y="123"/>
                        <a:pt x="51" y="124"/>
                      </a:cubicBezTo>
                      <a:cubicBezTo>
                        <a:pt x="47" y="125"/>
                        <a:pt x="43" y="122"/>
                        <a:pt x="42" y="118"/>
                      </a:cubicBezTo>
                      <a:cubicBezTo>
                        <a:pt x="41" y="114"/>
                        <a:pt x="44" y="110"/>
                        <a:pt x="48" y="109"/>
                      </a:cubicBezTo>
                      <a:cubicBezTo>
                        <a:pt x="51" y="108"/>
                        <a:pt x="54" y="107"/>
                        <a:pt x="57" y="107"/>
                      </a:cubicBezTo>
                      <a:cubicBezTo>
                        <a:pt x="59" y="106"/>
                        <a:pt x="61" y="107"/>
                        <a:pt x="63" y="108"/>
                      </a:cubicBezTo>
                      <a:cubicBezTo>
                        <a:pt x="64" y="108"/>
                        <a:pt x="64" y="108"/>
                        <a:pt x="64" y="108"/>
                      </a:cubicBezTo>
                      <a:cubicBezTo>
                        <a:pt x="71" y="106"/>
                        <a:pt x="79" y="103"/>
                        <a:pt x="86" y="100"/>
                      </a:cubicBezTo>
                      <a:cubicBezTo>
                        <a:pt x="90" y="98"/>
                        <a:pt x="93" y="94"/>
                        <a:pt x="96" y="89"/>
                      </a:cubicBezTo>
                      <a:cubicBezTo>
                        <a:pt x="95" y="88"/>
                        <a:pt x="95" y="88"/>
                        <a:pt x="95" y="88"/>
                      </a:cubicBezTo>
                      <a:cubicBezTo>
                        <a:pt x="93" y="86"/>
                        <a:pt x="93" y="84"/>
                        <a:pt x="93" y="81"/>
                      </a:cubicBezTo>
                      <a:cubicBezTo>
                        <a:pt x="93" y="71"/>
                        <a:pt x="93" y="62"/>
                        <a:pt x="93" y="53"/>
                      </a:cubicBezTo>
                      <a:cubicBezTo>
                        <a:pt x="93" y="50"/>
                        <a:pt x="94" y="47"/>
                        <a:pt x="97" y="45"/>
                      </a:cubicBezTo>
                      <a:cubicBezTo>
                        <a:pt x="97" y="44"/>
                        <a:pt x="97" y="44"/>
                        <a:pt x="97" y="43"/>
                      </a:cubicBezTo>
                      <a:cubicBezTo>
                        <a:pt x="94" y="28"/>
                        <a:pt x="85" y="17"/>
                        <a:pt x="70" y="12"/>
                      </a:cubicBezTo>
                      <a:cubicBezTo>
                        <a:pt x="66" y="10"/>
                        <a:pt x="62" y="10"/>
                        <a:pt x="57" y="9"/>
                      </a:cubicBezTo>
                      <a:cubicBezTo>
                        <a:pt x="40" y="8"/>
                        <a:pt x="19" y="21"/>
                        <a:pt x="15" y="43"/>
                      </a:cubicBezTo>
                      <a:cubicBezTo>
                        <a:pt x="15" y="44"/>
                        <a:pt x="15" y="44"/>
                        <a:pt x="16" y="45"/>
                      </a:cubicBezTo>
                      <a:cubicBezTo>
                        <a:pt x="18" y="47"/>
                        <a:pt x="20" y="49"/>
                        <a:pt x="20" y="53"/>
                      </a:cubicBezTo>
                      <a:cubicBezTo>
                        <a:pt x="20" y="62"/>
                        <a:pt x="20" y="72"/>
                        <a:pt x="20" y="81"/>
                      </a:cubicBezTo>
                      <a:cubicBezTo>
                        <a:pt x="20" y="86"/>
                        <a:pt x="16" y="90"/>
                        <a:pt x="12" y="91"/>
                      </a:cubicBezTo>
                      <a:cubicBezTo>
                        <a:pt x="6" y="91"/>
                        <a:pt x="2" y="88"/>
                        <a:pt x="1" y="83"/>
                      </a:cubicBezTo>
                      <a:cubicBezTo>
                        <a:pt x="0" y="82"/>
                        <a:pt x="0" y="81"/>
                        <a:pt x="0" y="80"/>
                      </a:cubicBezTo>
                      <a:cubicBezTo>
                        <a:pt x="0" y="71"/>
                        <a:pt x="0" y="62"/>
                        <a:pt x="0" y="53"/>
                      </a:cubicBezTo>
                      <a:cubicBezTo>
                        <a:pt x="0" y="48"/>
                        <a:pt x="3" y="44"/>
                        <a:pt x="8" y="43"/>
                      </a:cubicBezTo>
                      <a:cubicBezTo>
                        <a:pt x="9" y="42"/>
                        <a:pt x="9" y="42"/>
                        <a:pt x="9" y="42"/>
                      </a:cubicBezTo>
                      <a:cubicBezTo>
                        <a:pt x="11" y="33"/>
                        <a:pt x="14" y="25"/>
                        <a:pt x="20" y="19"/>
                      </a:cubicBezTo>
                      <a:cubicBezTo>
                        <a:pt x="28" y="10"/>
                        <a:pt x="38" y="5"/>
                        <a:pt x="50" y="3"/>
                      </a:cubicBezTo>
                      <a:cubicBezTo>
                        <a:pt x="74" y="0"/>
                        <a:pt x="97" y="16"/>
                        <a:pt x="103" y="39"/>
                      </a:cubicBezTo>
                      <a:cubicBezTo>
                        <a:pt x="103" y="40"/>
                        <a:pt x="103" y="41"/>
                        <a:pt x="104" y="42"/>
                      </a:cubicBezTo>
                      <a:cubicBezTo>
                        <a:pt x="104" y="43"/>
                        <a:pt x="104" y="43"/>
                        <a:pt x="105" y="43"/>
                      </a:cubicBezTo>
                      <a:cubicBezTo>
                        <a:pt x="109" y="44"/>
                        <a:pt x="112" y="48"/>
                        <a:pt x="112" y="53"/>
                      </a:cubicBezTo>
                      <a:cubicBezTo>
                        <a:pt x="112" y="58"/>
                        <a:pt x="112" y="62"/>
                        <a:pt x="112" y="67"/>
                      </a:cubicBezTo>
                      <a:close/>
                    </a:path>
                  </a:pathLst>
                </a:custGeom>
                <a:solidFill>
                  <a:srgbClr val="5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38" name="Group 337">
                  <a:extLst>
                    <a:ext uri="{FF2B5EF4-FFF2-40B4-BE49-F238E27FC236}">
                      <a16:creationId xmlns:a16="http://schemas.microsoft.com/office/drawing/2014/main" id="{2F7FB7A1-0FB5-4E80-987E-2431D21FF024}"/>
                    </a:ext>
                  </a:extLst>
                </p:cNvPr>
                <p:cNvGrpSpPr/>
                <p:nvPr/>
              </p:nvGrpSpPr>
              <p:grpSpPr>
                <a:xfrm>
                  <a:off x="409575" y="3214688"/>
                  <a:ext cx="415925" cy="412750"/>
                  <a:chOff x="409575" y="3554413"/>
                  <a:chExt cx="415925" cy="412750"/>
                </a:xfrm>
              </p:grpSpPr>
              <p:sp>
                <p:nvSpPr>
                  <p:cNvPr id="608" name="Freeform 71">
                    <a:extLst>
                      <a:ext uri="{FF2B5EF4-FFF2-40B4-BE49-F238E27FC236}">
                        <a16:creationId xmlns:a16="http://schemas.microsoft.com/office/drawing/2014/main" id="{6B7B34CC-D765-479C-AE80-FD0DABC22613}"/>
                      </a:ext>
                    </a:extLst>
                  </p:cNvPr>
                  <p:cNvSpPr>
                    <a:spLocks noEditPoints="1"/>
                  </p:cNvSpPr>
                  <p:nvPr/>
                </p:nvSpPr>
                <p:spPr bwMode="auto">
                  <a:xfrm>
                    <a:off x="425450" y="3570288"/>
                    <a:ext cx="381000" cy="381000"/>
                  </a:xfrm>
                  <a:custGeom>
                    <a:avLst/>
                    <a:gdLst>
                      <a:gd name="T0" fmla="*/ 120 w 120"/>
                      <a:gd name="T1" fmla="*/ 60 h 120"/>
                      <a:gd name="T2" fmla="*/ 60 w 120"/>
                      <a:gd name="T3" fmla="*/ 120 h 120"/>
                      <a:gd name="T4" fmla="*/ 0 w 120"/>
                      <a:gd name="T5" fmla="*/ 60 h 120"/>
                      <a:gd name="T6" fmla="*/ 60 w 120"/>
                      <a:gd name="T7" fmla="*/ 0 h 120"/>
                      <a:gd name="T8" fmla="*/ 120 w 120"/>
                      <a:gd name="T9" fmla="*/ 60 h 120"/>
                      <a:gd name="T10" fmla="*/ 116 w 120"/>
                      <a:gd name="T11" fmla="*/ 60 h 120"/>
                      <a:gd name="T12" fmla="*/ 60 w 120"/>
                      <a:gd name="T13" fmla="*/ 4 h 120"/>
                      <a:gd name="T14" fmla="*/ 4 w 120"/>
                      <a:gd name="T15" fmla="*/ 60 h 120"/>
                      <a:gd name="T16" fmla="*/ 60 w 120"/>
                      <a:gd name="T17" fmla="*/ 116 h 120"/>
                      <a:gd name="T18" fmla="*/ 116 w 120"/>
                      <a:gd name="T19"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120" y="60"/>
                        </a:moveTo>
                        <a:cubicBezTo>
                          <a:pt x="120" y="93"/>
                          <a:pt x="93" y="120"/>
                          <a:pt x="60" y="120"/>
                        </a:cubicBezTo>
                        <a:cubicBezTo>
                          <a:pt x="27" y="120"/>
                          <a:pt x="0" y="93"/>
                          <a:pt x="0" y="60"/>
                        </a:cubicBezTo>
                        <a:cubicBezTo>
                          <a:pt x="0" y="27"/>
                          <a:pt x="27" y="0"/>
                          <a:pt x="60" y="0"/>
                        </a:cubicBezTo>
                        <a:cubicBezTo>
                          <a:pt x="93" y="0"/>
                          <a:pt x="120" y="27"/>
                          <a:pt x="120" y="60"/>
                        </a:cubicBezTo>
                        <a:close/>
                        <a:moveTo>
                          <a:pt x="116" y="60"/>
                        </a:moveTo>
                        <a:cubicBezTo>
                          <a:pt x="116" y="30"/>
                          <a:pt x="91" y="4"/>
                          <a:pt x="60" y="4"/>
                        </a:cubicBezTo>
                        <a:cubicBezTo>
                          <a:pt x="30" y="4"/>
                          <a:pt x="5" y="29"/>
                          <a:pt x="4" y="60"/>
                        </a:cubicBezTo>
                        <a:cubicBezTo>
                          <a:pt x="4" y="90"/>
                          <a:pt x="29" y="116"/>
                          <a:pt x="60" y="116"/>
                        </a:cubicBezTo>
                        <a:cubicBezTo>
                          <a:pt x="91" y="116"/>
                          <a:pt x="116" y="91"/>
                          <a:pt x="116" y="60"/>
                        </a:cubicBez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72">
                    <a:extLst>
                      <a:ext uri="{FF2B5EF4-FFF2-40B4-BE49-F238E27FC236}">
                        <a16:creationId xmlns:a16="http://schemas.microsoft.com/office/drawing/2014/main" id="{110BAC9E-6D24-4902-AA71-26AEF1CE0C09}"/>
                      </a:ext>
                    </a:extLst>
                  </p:cNvPr>
                  <p:cNvSpPr>
                    <a:spLocks noEditPoints="1"/>
                  </p:cNvSpPr>
                  <p:nvPr/>
                </p:nvSpPr>
                <p:spPr bwMode="auto">
                  <a:xfrm>
                    <a:off x="422275" y="3567113"/>
                    <a:ext cx="387350" cy="387350"/>
                  </a:xfrm>
                  <a:custGeom>
                    <a:avLst/>
                    <a:gdLst>
                      <a:gd name="T0" fmla="*/ 121 w 122"/>
                      <a:gd name="T1" fmla="*/ 61 h 122"/>
                      <a:gd name="T2" fmla="*/ 120 w 122"/>
                      <a:gd name="T3" fmla="*/ 61 h 122"/>
                      <a:gd name="T4" fmla="*/ 120 w 122"/>
                      <a:gd name="T5" fmla="*/ 61 h 122"/>
                      <a:gd name="T6" fmla="*/ 61 w 122"/>
                      <a:gd name="T7" fmla="*/ 120 h 122"/>
                      <a:gd name="T8" fmla="*/ 61 w 122"/>
                      <a:gd name="T9" fmla="*/ 120 h 122"/>
                      <a:gd name="T10" fmla="*/ 61 w 122"/>
                      <a:gd name="T11" fmla="*/ 120 h 122"/>
                      <a:gd name="T12" fmla="*/ 2 w 122"/>
                      <a:gd name="T13" fmla="*/ 61 h 122"/>
                      <a:gd name="T14" fmla="*/ 2 w 122"/>
                      <a:gd name="T15" fmla="*/ 61 h 122"/>
                      <a:gd name="T16" fmla="*/ 61 w 122"/>
                      <a:gd name="T17" fmla="*/ 2 h 122"/>
                      <a:gd name="T18" fmla="*/ 61 w 122"/>
                      <a:gd name="T19" fmla="*/ 2 h 122"/>
                      <a:gd name="T20" fmla="*/ 120 w 122"/>
                      <a:gd name="T21" fmla="*/ 61 h 122"/>
                      <a:gd name="T22" fmla="*/ 121 w 122"/>
                      <a:gd name="T23" fmla="*/ 61 h 122"/>
                      <a:gd name="T24" fmla="*/ 122 w 122"/>
                      <a:gd name="T25" fmla="*/ 61 h 122"/>
                      <a:gd name="T26" fmla="*/ 61 w 122"/>
                      <a:gd name="T27" fmla="*/ 0 h 122"/>
                      <a:gd name="T28" fmla="*/ 61 w 122"/>
                      <a:gd name="T29" fmla="*/ 0 h 122"/>
                      <a:gd name="T30" fmla="*/ 0 w 122"/>
                      <a:gd name="T31" fmla="*/ 61 h 122"/>
                      <a:gd name="T32" fmla="*/ 0 w 122"/>
                      <a:gd name="T33" fmla="*/ 61 h 122"/>
                      <a:gd name="T34" fmla="*/ 61 w 122"/>
                      <a:gd name="T35" fmla="*/ 122 h 122"/>
                      <a:gd name="T36" fmla="*/ 61 w 122"/>
                      <a:gd name="T37" fmla="*/ 122 h 122"/>
                      <a:gd name="T38" fmla="*/ 61 w 122"/>
                      <a:gd name="T39" fmla="*/ 122 h 122"/>
                      <a:gd name="T40" fmla="*/ 122 w 122"/>
                      <a:gd name="T41" fmla="*/ 61 h 122"/>
                      <a:gd name="T42" fmla="*/ 122 w 122"/>
                      <a:gd name="T43" fmla="*/ 61 h 122"/>
                      <a:gd name="T44" fmla="*/ 121 w 122"/>
                      <a:gd name="T45" fmla="*/ 61 h 122"/>
                      <a:gd name="T46" fmla="*/ 117 w 122"/>
                      <a:gd name="T47" fmla="*/ 61 h 122"/>
                      <a:gd name="T48" fmla="*/ 118 w 122"/>
                      <a:gd name="T49" fmla="*/ 61 h 122"/>
                      <a:gd name="T50" fmla="*/ 118 w 122"/>
                      <a:gd name="T51" fmla="*/ 61 h 122"/>
                      <a:gd name="T52" fmla="*/ 61 w 122"/>
                      <a:gd name="T53" fmla="*/ 4 h 122"/>
                      <a:gd name="T54" fmla="*/ 61 w 122"/>
                      <a:gd name="T55" fmla="*/ 4 h 122"/>
                      <a:gd name="T56" fmla="*/ 61 w 122"/>
                      <a:gd name="T57" fmla="*/ 4 h 122"/>
                      <a:gd name="T58" fmla="*/ 4 w 122"/>
                      <a:gd name="T59" fmla="*/ 61 h 122"/>
                      <a:gd name="T60" fmla="*/ 4 w 122"/>
                      <a:gd name="T61" fmla="*/ 61 h 122"/>
                      <a:gd name="T62" fmla="*/ 61 w 122"/>
                      <a:gd name="T63" fmla="*/ 118 h 122"/>
                      <a:gd name="T64" fmla="*/ 61 w 122"/>
                      <a:gd name="T65" fmla="*/ 118 h 122"/>
                      <a:gd name="T66" fmla="*/ 61 w 122"/>
                      <a:gd name="T67" fmla="*/ 118 h 122"/>
                      <a:gd name="T68" fmla="*/ 118 w 122"/>
                      <a:gd name="T69" fmla="*/ 61 h 122"/>
                      <a:gd name="T70" fmla="*/ 117 w 122"/>
                      <a:gd name="T71" fmla="*/ 61 h 122"/>
                      <a:gd name="T72" fmla="*/ 116 w 122"/>
                      <a:gd name="T73" fmla="*/ 61 h 122"/>
                      <a:gd name="T74" fmla="*/ 61 w 122"/>
                      <a:gd name="T75" fmla="*/ 116 h 122"/>
                      <a:gd name="T76" fmla="*/ 61 w 122"/>
                      <a:gd name="T77" fmla="*/ 116 h 122"/>
                      <a:gd name="T78" fmla="*/ 61 w 122"/>
                      <a:gd name="T79" fmla="*/ 116 h 122"/>
                      <a:gd name="T80" fmla="*/ 6 w 122"/>
                      <a:gd name="T81" fmla="*/ 61 h 122"/>
                      <a:gd name="T82" fmla="*/ 6 w 122"/>
                      <a:gd name="T83" fmla="*/ 61 h 122"/>
                      <a:gd name="T84" fmla="*/ 61 w 122"/>
                      <a:gd name="T85" fmla="*/ 6 h 122"/>
                      <a:gd name="T86" fmla="*/ 61 w 122"/>
                      <a:gd name="T87" fmla="*/ 6 h 122"/>
                      <a:gd name="T88" fmla="*/ 61 w 122"/>
                      <a:gd name="T89" fmla="*/ 6 h 122"/>
                      <a:gd name="T90" fmla="*/ 116 w 122"/>
                      <a:gd name="T91" fmla="*/ 61 h 122"/>
                      <a:gd name="T92" fmla="*/ 116 w 122"/>
                      <a:gd name="T93" fmla="*/ 61 h 122"/>
                      <a:gd name="T94" fmla="*/ 117 w 122"/>
                      <a:gd name="T9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2">
                        <a:moveTo>
                          <a:pt x="121" y="61"/>
                        </a:moveTo>
                        <a:cubicBezTo>
                          <a:pt x="120" y="61"/>
                          <a:pt x="120" y="61"/>
                          <a:pt x="120" y="61"/>
                        </a:cubicBezTo>
                        <a:cubicBezTo>
                          <a:pt x="120" y="61"/>
                          <a:pt x="120" y="61"/>
                          <a:pt x="120" y="61"/>
                        </a:cubicBezTo>
                        <a:cubicBezTo>
                          <a:pt x="120" y="93"/>
                          <a:pt x="94" y="120"/>
                          <a:pt x="61" y="120"/>
                        </a:cubicBezTo>
                        <a:cubicBezTo>
                          <a:pt x="61" y="120"/>
                          <a:pt x="61" y="120"/>
                          <a:pt x="61" y="120"/>
                        </a:cubicBezTo>
                        <a:cubicBezTo>
                          <a:pt x="61" y="120"/>
                          <a:pt x="61" y="120"/>
                          <a:pt x="61" y="120"/>
                        </a:cubicBezTo>
                        <a:cubicBezTo>
                          <a:pt x="29" y="120"/>
                          <a:pt x="2" y="94"/>
                          <a:pt x="2" y="61"/>
                        </a:cubicBezTo>
                        <a:cubicBezTo>
                          <a:pt x="2" y="61"/>
                          <a:pt x="2" y="61"/>
                          <a:pt x="2" y="61"/>
                        </a:cubicBezTo>
                        <a:cubicBezTo>
                          <a:pt x="2" y="29"/>
                          <a:pt x="29" y="2"/>
                          <a:pt x="61" y="2"/>
                        </a:cubicBezTo>
                        <a:cubicBezTo>
                          <a:pt x="61" y="2"/>
                          <a:pt x="61" y="2"/>
                          <a:pt x="61" y="2"/>
                        </a:cubicBezTo>
                        <a:cubicBezTo>
                          <a:pt x="94" y="2"/>
                          <a:pt x="120" y="28"/>
                          <a:pt x="120" y="61"/>
                        </a:cubicBezTo>
                        <a:cubicBezTo>
                          <a:pt x="121" y="61"/>
                          <a:pt x="121" y="61"/>
                          <a:pt x="121" y="61"/>
                        </a:cubicBezTo>
                        <a:cubicBezTo>
                          <a:pt x="122" y="61"/>
                          <a:pt x="122" y="61"/>
                          <a:pt x="122" y="61"/>
                        </a:cubicBezTo>
                        <a:cubicBezTo>
                          <a:pt x="122" y="27"/>
                          <a:pt x="95" y="0"/>
                          <a:pt x="61" y="0"/>
                        </a:cubicBezTo>
                        <a:cubicBezTo>
                          <a:pt x="61" y="0"/>
                          <a:pt x="61" y="0"/>
                          <a:pt x="61" y="0"/>
                        </a:cubicBezTo>
                        <a:cubicBezTo>
                          <a:pt x="28" y="0"/>
                          <a:pt x="0" y="27"/>
                          <a:pt x="0" y="61"/>
                        </a:cubicBezTo>
                        <a:cubicBezTo>
                          <a:pt x="0" y="61"/>
                          <a:pt x="0" y="61"/>
                          <a:pt x="0" y="61"/>
                        </a:cubicBezTo>
                        <a:cubicBezTo>
                          <a:pt x="0" y="95"/>
                          <a:pt x="28" y="122"/>
                          <a:pt x="61" y="122"/>
                        </a:cubicBezTo>
                        <a:cubicBezTo>
                          <a:pt x="61" y="122"/>
                          <a:pt x="61" y="122"/>
                          <a:pt x="61" y="122"/>
                        </a:cubicBezTo>
                        <a:cubicBezTo>
                          <a:pt x="61" y="122"/>
                          <a:pt x="61" y="122"/>
                          <a:pt x="61" y="122"/>
                        </a:cubicBezTo>
                        <a:cubicBezTo>
                          <a:pt x="95" y="122"/>
                          <a:pt x="122" y="95"/>
                          <a:pt x="122" y="61"/>
                        </a:cubicBezTo>
                        <a:cubicBezTo>
                          <a:pt x="122" y="61"/>
                          <a:pt x="122" y="61"/>
                          <a:pt x="122" y="61"/>
                        </a:cubicBezTo>
                        <a:lnTo>
                          <a:pt x="121" y="61"/>
                        </a:lnTo>
                        <a:close/>
                        <a:moveTo>
                          <a:pt x="117" y="61"/>
                        </a:moveTo>
                        <a:cubicBezTo>
                          <a:pt x="118" y="61"/>
                          <a:pt x="118" y="61"/>
                          <a:pt x="118" y="61"/>
                        </a:cubicBezTo>
                        <a:cubicBezTo>
                          <a:pt x="118" y="61"/>
                          <a:pt x="118" y="61"/>
                          <a:pt x="118" y="61"/>
                        </a:cubicBezTo>
                        <a:cubicBezTo>
                          <a:pt x="118" y="30"/>
                          <a:pt x="93" y="4"/>
                          <a:pt x="61" y="4"/>
                        </a:cubicBezTo>
                        <a:cubicBezTo>
                          <a:pt x="61" y="4"/>
                          <a:pt x="61" y="4"/>
                          <a:pt x="61" y="4"/>
                        </a:cubicBezTo>
                        <a:cubicBezTo>
                          <a:pt x="61" y="4"/>
                          <a:pt x="61" y="4"/>
                          <a:pt x="61" y="4"/>
                        </a:cubicBezTo>
                        <a:cubicBezTo>
                          <a:pt x="30" y="4"/>
                          <a:pt x="5" y="30"/>
                          <a:pt x="4" y="61"/>
                        </a:cubicBezTo>
                        <a:cubicBezTo>
                          <a:pt x="4" y="61"/>
                          <a:pt x="4" y="61"/>
                          <a:pt x="4" y="61"/>
                        </a:cubicBezTo>
                        <a:cubicBezTo>
                          <a:pt x="4" y="92"/>
                          <a:pt x="30" y="118"/>
                          <a:pt x="61" y="118"/>
                        </a:cubicBezTo>
                        <a:cubicBezTo>
                          <a:pt x="61" y="118"/>
                          <a:pt x="61" y="118"/>
                          <a:pt x="61" y="118"/>
                        </a:cubicBezTo>
                        <a:cubicBezTo>
                          <a:pt x="61" y="118"/>
                          <a:pt x="61" y="118"/>
                          <a:pt x="61" y="118"/>
                        </a:cubicBezTo>
                        <a:cubicBezTo>
                          <a:pt x="92" y="118"/>
                          <a:pt x="118" y="93"/>
                          <a:pt x="118" y="61"/>
                        </a:cubicBezTo>
                        <a:cubicBezTo>
                          <a:pt x="117" y="61"/>
                          <a:pt x="117" y="61"/>
                          <a:pt x="117" y="61"/>
                        </a:cubicBezTo>
                        <a:cubicBezTo>
                          <a:pt x="116" y="61"/>
                          <a:pt x="116" y="61"/>
                          <a:pt x="116" y="61"/>
                        </a:cubicBezTo>
                        <a:cubicBezTo>
                          <a:pt x="116" y="91"/>
                          <a:pt x="91" y="116"/>
                          <a:pt x="61" y="116"/>
                        </a:cubicBezTo>
                        <a:cubicBezTo>
                          <a:pt x="61" y="116"/>
                          <a:pt x="61" y="116"/>
                          <a:pt x="61" y="116"/>
                        </a:cubicBezTo>
                        <a:cubicBezTo>
                          <a:pt x="61" y="116"/>
                          <a:pt x="61" y="116"/>
                          <a:pt x="61" y="116"/>
                        </a:cubicBezTo>
                        <a:cubicBezTo>
                          <a:pt x="31" y="116"/>
                          <a:pt x="6" y="91"/>
                          <a:pt x="6" y="61"/>
                        </a:cubicBezTo>
                        <a:cubicBezTo>
                          <a:pt x="6" y="61"/>
                          <a:pt x="6" y="61"/>
                          <a:pt x="6" y="61"/>
                        </a:cubicBezTo>
                        <a:cubicBezTo>
                          <a:pt x="7" y="31"/>
                          <a:pt x="31" y="6"/>
                          <a:pt x="61" y="6"/>
                        </a:cubicBezTo>
                        <a:cubicBezTo>
                          <a:pt x="61" y="6"/>
                          <a:pt x="61" y="6"/>
                          <a:pt x="61" y="6"/>
                        </a:cubicBezTo>
                        <a:cubicBezTo>
                          <a:pt x="61" y="6"/>
                          <a:pt x="61" y="6"/>
                          <a:pt x="61" y="6"/>
                        </a:cubicBezTo>
                        <a:cubicBezTo>
                          <a:pt x="92" y="6"/>
                          <a:pt x="116" y="31"/>
                          <a:pt x="116" y="61"/>
                        </a:cubicBezTo>
                        <a:cubicBezTo>
                          <a:pt x="116" y="61"/>
                          <a:pt x="116" y="61"/>
                          <a:pt x="116" y="61"/>
                        </a:cubicBezTo>
                        <a:lnTo>
                          <a:pt x="117" y="61"/>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73">
                    <a:extLst>
                      <a:ext uri="{FF2B5EF4-FFF2-40B4-BE49-F238E27FC236}">
                        <a16:creationId xmlns:a16="http://schemas.microsoft.com/office/drawing/2014/main" id="{7646D156-AF08-4B8B-AE90-AA11C94B64DF}"/>
                      </a:ext>
                    </a:extLst>
                  </p:cNvPr>
                  <p:cNvSpPr>
                    <a:spLocks/>
                  </p:cNvSpPr>
                  <p:nvPr/>
                </p:nvSpPr>
                <p:spPr bwMode="auto">
                  <a:xfrm>
                    <a:off x="412750" y="3557588"/>
                    <a:ext cx="66675" cy="63500"/>
                  </a:xfrm>
                  <a:custGeom>
                    <a:avLst/>
                    <a:gdLst>
                      <a:gd name="T0" fmla="*/ 18 w 21"/>
                      <a:gd name="T1" fmla="*/ 20 h 20"/>
                      <a:gd name="T2" fmla="*/ 4 w 21"/>
                      <a:gd name="T3" fmla="*/ 7 h 20"/>
                      <a:gd name="T4" fmla="*/ 4 w 21"/>
                      <a:gd name="T5" fmla="*/ 15 h 20"/>
                      <a:gd name="T6" fmla="*/ 0 w 21"/>
                      <a:gd name="T7" fmla="*/ 15 h 20"/>
                      <a:gd name="T8" fmla="*/ 0 w 21"/>
                      <a:gd name="T9" fmla="*/ 12 h 20"/>
                      <a:gd name="T10" fmla="*/ 0 w 21"/>
                      <a:gd name="T11" fmla="*/ 2 h 20"/>
                      <a:gd name="T12" fmla="*/ 2 w 21"/>
                      <a:gd name="T13" fmla="*/ 0 h 20"/>
                      <a:gd name="T14" fmla="*/ 15 w 21"/>
                      <a:gd name="T15" fmla="*/ 0 h 20"/>
                      <a:gd name="T16" fmla="*/ 15 w 21"/>
                      <a:gd name="T17" fmla="*/ 4 h 20"/>
                      <a:gd name="T18" fmla="*/ 7 w 21"/>
                      <a:gd name="T19" fmla="*/ 4 h 20"/>
                      <a:gd name="T20" fmla="*/ 21 w 21"/>
                      <a:gd name="T21" fmla="*/ 17 h 20"/>
                      <a:gd name="T22" fmla="*/ 18 w 21"/>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0">
                        <a:moveTo>
                          <a:pt x="18" y="20"/>
                        </a:moveTo>
                        <a:cubicBezTo>
                          <a:pt x="13" y="16"/>
                          <a:pt x="9" y="12"/>
                          <a:pt x="4" y="7"/>
                        </a:cubicBezTo>
                        <a:cubicBezTo>
                          <a:pt x="4" y="10"/>
                          <a:pt x="4" y="12"/>
                          <a:pt x="4" y="15"/>
                        </a:cubicBezTo>
                        <a:cubicBezTo>
                          <a:pt x="3" y="15"/>
                          <a:pt x="1" y="15"/>
                          <a:pt x="0" y="15"/>
                        </a:cubicBezTo>
                        <a:cubicBezTo>
                          <a:pt x="0" y="14"/>
                          <a:pt x="0" y="13"/>
                          <a:pt x="0" y="12"/>
                        </a:cubicBezTo>
                        <a:cubicBezTo>
                          <a:pt x="0" y="9"/>
                          <a:pt x="0" y="6"/>
                          <a:pt x="0" y="2"/>
                        </a:cubicBezTo>
                        <a:cubicBezTo>
                          <a:pt x="0" y="1"/>
                          <a:pt x="1" y="0"/>
                          <a:pt x="2" y="0"/>
                        </a:cubicBezTo>
                        <a:cubicBezTo>
                          <a:pt x="7" y="0"/>
                          <a:pt x="11" y="0"/>
                          <a:pt x="15" y="0"/>
                        </a:cubicBezTo>
                        <a:cubicBezTo>
                          <a:pt x="15" y="1"/>
                          <a:pt x="15" y="2"/>
                          <a:pt x="15" y="4"/>
                        </a:cubicBezTo>
                        <a:cubicBezTo>
                          <a:pt x="12" y="4"/>
                          <a:pt x="10" y="4"/>
                          <a:pt x="7" y="4"/>
                        </a:cubicBezTo>
                        <a:cubicBezTo>
                          <a:pt x="12" y="9"/>
                          <a:pt x="16" y="13"/>
                          <a:pt x="21" y="17"/>
                        </a:cubicBezTo>
                        <a:cubicBezTo>
                          <a:pt x="20" y="18"/>
                          <a:pt x="19" y="19"/>
                          <a:pt x="18" y="20"/>
                        </a:cubicBez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74">
                    <a:extLst>
                      <a:ext uri="{FF2B5EF4-FFF2-40B4-BE49-F238E27FC236}">
                        <a16:creationId xmlns:a16="http://schemas.microsoft.com/office/drawing/2014/main" id="{8E4F5083-18B7-47CC-B524-D02C090090B9}"/>
                      </a:ext>
                    </a:extLst>
                  </p:cNvPr>
                  <p:cNvSpPr>
                    <a:spLocks/>
                  </p:cNvSpPr>
                  <p:nvPr/>
                </p:nvSpPr>
                <p:spPr bwMode="auto">
                  <a:xfrm>
                    <a:off x="409575" y="3554413"/>
                    <a:ext cx="73025" cy="73025"/>
                  </a:xfrm>
                  <a:custGeom>
                    <a:avLst/>
                    <a:gdLst>
                      <a:gd name="T0" fmla="*/ 19 w 23"/>
                      <a:gd name="T1" fmla="*/ 21 h 23"/>
                      <a:gd name="T2" fmla="*/ 4 w 23"/>
                      <a:gd name="T3" fmla="*/ 6 h 23"/>
                      <a:gd name="T4" fmla="*/ 4 w 23"/>
                      <a:gd name="T5" fmla="*/ 16 h 23"/>
                      <a:gd name="T6" fmla="*/ 5 w 23"/>
                      <a:gd name="T7" fmla="*/ 15 h 23"/>
                      <a:gd name="T8" fmla="*/ 1 w 23"/>
                      <a:gd name="T9" fmla="*/ 16 h 23"/>
                      <a:gd name="T10" fmla="*/ 2 w 23"/>
                      <a:gd name="T11" fmla="*/ 14 h 23"/>
                      <a:gd name="T12" fmla="*/ 2 w 23"/>
                      <a:gd name="T13" fmla="*/ 7 h 23"/>
                      <a:gd name="T14" fmla="*/ 2 w 23"/>
                      <a:gd name="T15" fmla="*/ 2 h 23"/>
                      <a:gd name="T16" fmla="*/ 3 w 23"/>
                      <a:gd name="T17" fmla="*/ 2 h 23"/>
                      <a:gd name="T18" fmla="*/ 16 w 23"/>
                      <a:gd name="T19" fmla="*/ 2 h 23"/>
                      <a:gd name="T20" fmla="*/ 15 w 23"/>
                      <a:gd name="T21" fmla="*/ 1 h 23"/>
                      <a:gd name="T22" fmla="*/ 16 w 23"/>
                      <a:gd name="T23" fmla="*/ 5 h 23"/>
                      <a:gd name="T24" fmla="*/ 8 w 23"/>
                      <a:gd name="T25" fmla="*/ 4 h 23"/>
                      <a:gd name="T26" fmla="*/ 8 w 23"/>
                      <a:gd name="T27" fmla="*/ 6 h 23"/>
                      <a:gd name="T28" fmla="*/ 22 w 23"/>
                      <a:gd name="T29" fmla="*/ 18 h 23"/>
                      <a:gd name="T30" fmla="*/ 18 w 23"/>
                      <a:gd name="T31" fmla="*/ 21 h 23"/>
                      <a:gd name="T32" fmla="*/ 19 w 23"/>
                      <a:gd name="T33" fmla="*/ 21 h 23"/>
                      <a:gd name="T34" fmla="*/ 19 w 23"/>
                      <a:gd name="T35" fmla="*/ 22 h 23"/>
                      <a:gd name="T36" fmla="*/ 23 w 23"/>
                      <a:gd name="T37" fmla="*/ 18 h 23"/>
                      <a:gd name="T38" fmla="*/ 9 w 23"/>
                      <a:gd name="T39" fmla="*/ 4 h 23"/>
                      <a:gd name="T40" fmla="*/ 8 w 23"/>
                      <a:gd name="T41" fmla="*/ 6 h 23"/>
                      <a:gd name="T42" fmla="*/ 17 w 23"/>
                      <a:gd name="T43" fmla="*/ 6 h 23"/>
                      <a:gd name="T44" fmla="*/ 17 w 23"/>
                      <a:gd name="T45" fmla="*/ 1 h 23"/>
                      <a:gd name="T46" fmla="*/ 16 w 23"/>
                      <a:gd name="T47" fmla="*/ 0 h 23"/>
                      <a:gd name="T48" fmla="*/ 3 w 23"/>
                      <a:gd name="T49" fmla="*/ 0 h 23"/>
                      <a:gd name="T50" fmla="*/ 1 w 23"/>
                      <a:gd name="T51" fmla="*/ 1 h 23"/>
                      <a:gd name="T52" fmla="*/ 0 w 23"/>
                      <a:gd name="T53" fmla="*/ 7 h 23"/>
                      <a:gd name="T54" fmla="*/ 0 w 23"/>
                      <a:gd name="T55" fmla="*/ 14 h 23"/>
                      <a:gd name="T56" fmla="*/ 0 w 23"/>
                      <a:gd name="T57" fmla="*/ 17 h 23"/>
                      <a:gd name="T58" fmla="*/ 5 w 23"/>
                      <a:gd name="T59" fmla="*/ 17 h 23"/>
                      <a:gd name="T60" fmla="*/ 6 w 23"/>
                      <a:gd name="T61" fmla="*/ 16 h 23"/>
                      <a:gd name="T62" fmla="*/ 5 w 23"/>
                      <a:gd name="T63" fmla="*/ 8 h 23"/>
                      <a:gd name="T64" fmla="*/ 18 w 23"/>
                      <a:gd name="T65" fmla="*/ 22 h 23"/>
                      <a:gd name="T66" fmla="*/ 19 w 23"/>
                      <a:gd name="T6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3">
                        <a:moveTo>
                          <a:pt x="19" y="21"/>
                        </a:moveTo>
                        <a:cubicBezTo>
                          <a:pt x="19" y="21"/>
                          <a:pt x="19" y="21"/>
                          <a:pt x="19" y="21"/>
                        </a:cubicBezTo>
                        <a:cubicBezTo>
                          <a:pt x="15" y="16"/>
                          <a:pt x="11" y="12"/>
                          <a:pt x="6" y="7"/>
                        </a:cubicBezTo>
                        <a:cubicBezTo>
                          <a:pt x="4" y="6"/>
                          <a:pt x="4" y="6"/>
                          <a:pt x="4" y="6"/>
                        </a:cubicBezTo>
                        <a:cubicBezTo>
                          <a:pt x="4" y="8"/>
                          <a:pt x="4" y="8"/>
                          <a:pt x="4" y="8"/>
                        </a:cubicBezTo>
                        <a:cubicBezTo>
                          <a:pt x="4" y="11"/>
                          <a:pt x="4" y="13"/>
                          <a:pt x="4" y="16"/>
                        </a:cubicBezTo>
                        <a:cubicBezTo>
                          <a:pt x="5" y="16"/>
                          <a:pt x="5" y="16"/>
                          <a:pt x="5" y="16"/>
                        </a:cubicBezTo>
                        <a:cubicBezTo>
                          <a:pt x="5" y="15"/>
                          <a:pt x="5" y="15"/>
                          <a:pt x="5" y="15"/>
                        </a:cubicBezTo>
                        <a:cubicBezTo>
                          <a:pt x="4" y="15"/>
                          <a:pt x="2" y="15"/>
                          <a:pt x="1" y="15"/>
                        </a:cubicBezTo>
                        <a:cubicBezTo>
                          <a:pt x="1" y="16"/>
                          <a:pt x="1" y="16"/>
                          <a:pt x="1" y="16"/>
                        </a:cubicBezTo>
                        <a:cubicBezTo>
                          <a:pt x="2" y="16"/>
                          <a:pt x="2" y="16"/>
                          <a:pt x="2" y="16"/>
                        </a:cubicBezTo>
                        <a:cubicBezTo>
                          <a:pt x="2" y="15"/>
                          <a:pt x="2" y="14"/>
                          <a:pt x="2" y="14"/>
                        </a:cubicBezTo>
                        <a:cubicBezTo>
                          <a:pt x="2" y="13"/>
                          <a:pt x="2" y="13"/>
                          <a:pt x="2" y="13"/>
                        </a:cubicBezTo>
                        <a:cubicBezTo>
                          <a:pt x="2" y="11"/>
                          <a:pt x="2" y="9"/>
                          <a:pt x="2" y="7"/>
                        </a:cubicBezTo>
                        <a:cubicBezTo>
                          <a:pt x="2" y="6"/>
                          <a:pt x="2" y="4"/>
                          <a:pt x="2" y="3"/>
                        </a:cubicBezTo>
                        <a:cubicBezTo>
                          <a:pt x="2" y="3"/>
                          <a:pt x="2" y="2"/>
                          <a:pt x="2" y="2"/>
                        </a:cubicBezTo>
                        <a:cubicBezTo>
                          <a:pt x="2" y="2"/>
                          <a:pt x="3" y="2"/>
                          <a:pt x="3" y="2"/>
                        </a:cubicBezTo>
                        <a:cubicBezTo>
                          <a:pt x="3" y="2"/>
                          <a:pt x="3" y="2"/>
                          <a:pt x="3" y="2"/>
                        </a:cubicBezTo>
                        <a:cubicBezTo>
                          <a:pt x="5" y="2"/>
                          <a:pt x="7" y="2"/>
                          <a:pt x="9" y="2"/>
                        </a:cubicBezTo>
                        <a:cubicBezTo>
                          <a:pt x="11" y="2"/>
                          <a:pt x="13" y="2"/>
                          <a:pt x="16" y="2"/>
                        </a:cubicBezTo>
                        <a:cubicBezTo>
                          <a:pt x="16" y="1"/>
                          <a:pt x="16" y="1"/>
                          <a:pt x="16" y="1"/>
                        </a:cubicBezTo>
                        <a:cubicBezTo>
                          <a:pt x="15" y="1"/>
                          <a:pt x="15" y="1"/>
                          <a:pt x="15" y="1"/>
                        </a:cubicBezTo>
                        <a:cubicBezTo>
                          <a:pt x="15" y="2"/>
                          <a:pt x="15" y="3"/>
                          <a:pt x="15" y="5"/>
                        </a:cubicBezTo>
                        <a:cubicBezTo>
                          <a:pt x="16" y="5"/>
                          <a:pt x="16" y="5"/>
                          <a:pt x="16" y="5"/>
                        </a:cubicBezTo>
                        <a:cubicBezTo>
                          <a:pt x="16" y="4"/>
                          <a:pt x="16" y="4"/>
                          <a:pt x="16" y="4"/>
                        </a:cubicBezTo>
                        <a:cubicBezTo>
                          <a:pt x="13" y="4"/>
                          <a:pt x="11" y="4"/>
                          <a:pt x="8" y="4"/>
                        </a:cubicBezTo>
                        <a:cubicBezTo>
                          <a:pt x="6" y="4"/>
                          <a:pt x="6" y="4"/>
                          <a:pt x="6" y="4"/>
                        </a:cubicBezTo>
                        <a:cubicBezTo>
                          <a:pt x="8" y="6"/>
                          <a:pt x="8" y="6"/>
                          <a:pt x="8" y="6"/>
                        </a:cubicBezTo>
                        <a:cubicBezTo>
                          <a:pt x="12" y="10"/>
                          <a:pt x="17" y="15"/>
                          <a:pt x="21" y="19"/>
                        </a:cubicBezTo>
                        <a:cubicBezTo>
                          <a:pt x="22" y="18"/>
                          <a:pt x="22" y="18"/>
                          <a:pt x="22" y="18"/>
                        </a:cubicBezTo>
                        <a:cubicBezTo>
                          <a:pt x="21" y="18"/>
                          <a:pt x="21" y="18"/>
                          <a:pt x="21" y="18"/>
                        </a:cubicBezTo>
                        <a:cubicBezTo>
                          <a:pt x="20" y="19"/>
                          <a:pt x="19" y="20"/>
                          <a:pt x="18" y="21"/>
                        </a:cubicBezTo>
                        <a:cubicBezTo>
                          <a:pt x="19" y="21"/>
                          <a:pt x="19" y="21"/>
                          <a:pt x="19" y="21"/>
                        </a:cubicBezTo>
                        <a:cubicBezTo>
                          <a:pt x="19" y="21"/>
                          <a:pt x="19" y="21"/>
                          <a:pt x="19" y="21"/>
                        </a:cubicBezTo>
                        <a:cubicBezTo>
                          <a:pt x="19" y="21"/>
                          <a:pt x="19" y="21"/>
                          <a:pt x="19" y="21"/>
                        </a:cubicBezTo>
                        <a:cubicBezTo>
                          <a:pt x="19" y="22"/>
                          <a:pt x="19" y="22"/>
                          <a:pt x="19" y="22"/>
                        </a:cubicBezTo>
                        <a:cubicBezTo>
                          <a:pt x="20" y="21"/>
                          <a:pt x="21" y="20"/>
                          <a:pt x="23" y="19"/>
                        </a:cubicBezTo>
                        <a:cubicBezTo>
                          <a:pt x="23" y="18"/>
                          <a:pt x="23" y="18"/>
                          <a:pt x="23" y="18"/>
                        </a:cubicBezTo>
                        <a:cubicBezTo>
                          <a:pt x="23" y="18"/>
                          <a:pt x="23" y="18"/>
                          <a:pt x="23" y="18"/>
                        </a:cubicBezTo>
                        <a:cubicBezTo>
                          <a:pt x="18" y="13"/>
                          <a:pt x="14" y="9"/>
                          <a:pt x="9" y="4"/>
                        </a:cubicBezTo>
                        <a:cubicBezTo>
                          <a:pt x="8" y="5"/>
                          <a:pt x="8" y="5"/>
                          <a:pt x="8" y="5"/>
                        </a:cubicBezTo>
                        <a:cubicBezTo>
                          <a:pt x="8" y="6"/>
                          <a:pt x="8" y="6"/>
                          <a:pt x="8" y="6"/>
                        </a:cubicBezTo>
                        <a:cubicBezTo>
                          <a:pt x="11" y="6"/>
                          <a:pt x="13" y="6"/>
                          <a:pt x="16" y="6"/>
                        </a:cubicBezTo>
                        <a:cubicBezTo>
                          <a:pt x="17" y="6"/>
                          <a:pt x="17" y="6"/>
                          <a:pt x="17" y="6"/>
                        </a:cubicBezTo>
                        <a:cubicBezTo>
                          <a:pt x="17" y="5"/>
                          <a:pt x="17" y="5"/>
                          <a:pt x="17" y="5"/>
                        </a:cubicBezTo>
                        <a:cubicBezTo>
                          <a:pt x="17" y="3"/>
                          <a:pt x="17" y="2"/>
                          <a:pt x="17" y="1"/>
                        </a:cubicBezTo>
                        <a:cubicBezTo>
                          <a:pt x="17" y="0"/>
                          <a:pt x="17" y="0"/>
                          <a:pt x="17" y="0"/>
                        </a:cubicBezTo>
                        <a:cubicBezTo>
                          <a:pt x="16" y="0"/>
                          <a:pt x="16" y="0"/>
                          <a:pt x="16" y="0"/>
                        </a:cubicBezTo>
                        <a:cubicBezTo>
                          <a:pt x="13" y="0"/>
                          <a:pt x="11" y="0"/>
                          <a:pt x="9" y="0"/>
                        </a:cubicBezTo>
                        <a:cubicBezTo>
                          <a:pt x="7" y="0"/>
                          <a:pt x="5" y="0"/>
                          <a:pt x="3" y="0"/>
                        </a:cubicBezTo>
                        <a:cubicBezTo>
                          <a:pt x="3" y="0"/>
                          <a:pt x="3" y="0"/>
                          <a:pt x="3" y="0"/>
                        </a:cubicBezTo>
                        <a:cubicBezTo>
                          <a:pt x="2" y="0"/>
                          <a:pt x="1" y="0"/>
                          <a:pt x="1" y="1"/>
                        </a:cubicBezTo>
                        <a:cubicBezTo>
                          <a:pt x="0" y="1"/>
                          <a:pt x="0" y="2"/>
                          <a:pt x="0" y="3"/>
                        </a:cubicBezTo>
                        <a:cubicBezTo>
                          <a:pt x="0" y="4"/>
                          <a:pt x="0" y="6"/>
                          <a:pt x="0" y="7"/>
                        </a:cubicBezTo>
                        <a:cubicBezTo>
                          <a:pt x="0" y="9"/>
                          <a:pt x="0" y="11"/>
                          <a:pt x="0" y="13"/>
                        </a:cubicBezTo>
                        <a:cubicBezTo>
                          <a:pt x="0" y="14"/>
                          <a:pt x="0" y="14"/>
                          <a:pt x="0" y="14"/>
                        </a:cubicBezTo>
                        <a:cubicBezTo>
                          <a:pt x="0" y="14"/>
                          <a:pt x="0" y="15"/>
                          <a:pt x="0" y="16"/>
                        </a:cubicBezTo>
                        <a:cubicBezTo>
                          <a:pt x="0" y="17"/>
                          <a:pt x="0" y="17"/>
                          <a:pt x="0" y="17"/>
                        </a:cubicBezTo>
                        <a:cubicBezTo>
                          <a:pt x="1" y="17"/>
                          <a:pt x="1" y="17"/>
                          <a:pt x="1" y="17"/>
                        </a:cubicBezTo>
                        <a:cubicBezTo>
                          <a:pt x="2" y="17"/>
                          <a:pt x="4" y="17"/>
                          <a:pt x="5" y="17"/>
                        </a:cubicBezTo>
                        <a:cubicBezTo>
                          <a:pt x="6" y="17"/>
                          <a:pt x="6" y="17"/>
                          <a:pt x="6" y="17"/>
                        </a:cubicBezTo>
                        <a:cubicBezTo>
                          <a:pt x="6" y="16"/>
                          <a:pt x="6" y="16"/>
                          <a:pt x="6" y="16"/>
                        </a:cubicBezTo>
                        <a:cubicBezTo>
                          <a:pt x="6" y="13"/>
                          <a:pt x="6" y="11"/>
                          <a:pt x="6" y="8"/>
                        </a:cubicBezTo>
                        <a:cubicBezTo>
                          <a:pt x="5" y="8"/>
                          <a:pt x="5" y="8"/>
                          <a:pt x="5" y="8"/>
                        </a:cubicBezTo>
                        <a:cubicBezTo>
                          <a:pt x="5" y="9"/>
                          <a:pt x="5" y="9"/>
                          <a:pt x="5" y="9"/>
                        </a:cubicBezTo>
                        <a:cubicBezTo>
                          <a:pt x="9" y="13"/>
                          <a:pt x="13" y="18"/>
                          <a:pt x="18" y="22"/>
                        </a:cubicBezTo>
                        <a:cubicBezTo>
                          <a:pt x="19" y="23"/>
                          <a:pt x="19" y="23"/>
                          <a:pt x="19" y="23"/>
                        </a:cubicBezTo>
                        <a:cubicBezTo>
                          <a:pt x="19" y="22"/>
                          <a:pt x="19" y="22"/>
                          <a:pt x="19" y="22"/>
                        </a:cubicBezTo>
                        <a:lnTo>
                          <a:pt x="19" y="21"/>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75">
                    <a:extLst>
                      <a:ext uri="{FF2B5EF4-FFF2-40B4-BE49-F238E27FC236}">
                        <a16:creationId xmlns:a16="http://schemas.microsoft.com/office/drawing/2014/main" id="{4EEE0D1F-214B-450A-9B64-8FB9DB88EFE8}"/>
                      </a:ext>
                    </a:extLst>
                  </p:cNvPr>
                  <p:cNvSpPr>
                    <a:spLocks/>
                  </p:cNvSpPr>
                  <p:nvPr/>
                </p:nvSpPr>
                <p:spPr bwMode="auto">
                  <a:xfrm>
                    <a:off x="755650" y="3557588"/>
                    <a:ext cx="66675" cy="66675"/>
                  </a:xfrm>
                  <a:custGeom>
                    <a:avLst/>
                    <a:gdLst>
                      <a:gd name="T0" fmla="*/ 3 w 21"/>
                      <a:gd name="T1" fmla="*/ 21 h 21"/>
                      <a:gd name="T2" fmla="*/ 0 w 21"/>
                      <a:gd name="T3" fmla="*/ 18 h 21"/>
                      <a:gd name="T4" fmla="*/ 13 w 21"/>
                      <a:gd name="T5" fmla="*/ 4 h 21"/>
                      <a:gd name="T6" fmla="*/ 13 w 21"/>
                      <a:gd name="T7" fmla="*/ 4 h 21"/>
                      <a:gd name="T8" fmla="*/ 6 w 21"/>
                      <a:gd name="T9" fmla="*/ 4 h 21"/>
                      <a:gd name="T10" fmla="*/ 6 w 21"/>
                      <a:gd name="T11" fmla="*/ 0 h 21"/>
                      <a:gd name="T12" fmla="*/ 6 w 21"/>
                      <a:gd name="T13" fmla="*/ 0 h 21"/>
                      <a:gd name="T14" fmla="*/ 18 w 21"/>
                      <a:gd name="T15" fmla="*/ 0 h 21"/>
                      <a:gd name="T16" fmla="*/ 21 w 21"/>
                      <a:gd name="T17" fmla="*/ 2 h 21"/>
                      <a:gd name="T18" fmla="*/ 21 w 21"/>
                      <a:gd name="T19" fmla="*/ 15 h 21"/>
                      <a:gd name="T20" fmla="*/ 16 w 21"/>
                      <a:gd name="T21" fmla="*/ 15 h 21"/>
                      <a:gd name="T22" fmla="*/ 16 w 21"/>
                      <a:gd name="T23" fmla="*/ 7 h 21"/>
                      <a:gd name="T24" fmla="*/ 3 w 21"/>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1">
                        <a:moveTo>
                          <a:pt x="3" y="21"/>
                        </a:moveTo>
                        <a:cubicBezTo>
                          <a:pt x="2" y="19"/>
                          <a:pt x="1" y="19"/>
                          <a:pt x="0" y="18"/>
                        </a:cubicBezTo>
                        <a:cubicBezTo>
                          <a:pt x="4" y="13"/>
                          <a:pt x="9" y="9"/>
                          <a:pt x="13" y="4"/>
                        </a:cubicBezTo>
                        <a:cubicBezTo>
                          <a:pt x="13" y="4"/>
                          <a:pt x="13" y="4"/>
                          <a:pt x="13" y="4"/>
                        </a:cubicBezTo>
                        <a:cubicBezTo>
                          <a:pt x="11" y="4"/>
                          <a:pt x="8" y="4"/>
                          <a:pt x="6" y="4"/>
                        </a:cubicBezTo>
                        <a:cubicBezTo>
                          <a:pt x="6" y="3"/>
                          <a:pt x="6" y="1"/>
                          <a:pt x="6" y="0"/>
                        </a:cubicBezTo>
                        <a:cubicBezTo>
                          <a:pt x="6" y="0"/>
                          <a:pt x="6" y="0"/>
                          <a:pt x="6" y="0"/>
                        </a:cubicBezTo>
                        <a:cubicBezTo>
                          <a:pt x="10" y="0"/>
                          <a:pt x="14" y="0"/>
                          <a:pt x="18" y="0"/>
                        </a:cubicBezTo>
                        <a:cubicBezTo>
                          <a:pt x="20" y="0"/>
                          <a:pt x="21" y="1"/>
                          <a:pt x="21" y="2"/>
                        </a:cubicBezTo>
                        <a:cubicBezTo>
                          <a:pt x="21" y="6"/>
                          <a:pt x="21" y="10"/>
                          <a:pt x="21" y="15"/>
                        </a:cubicBezTo>
                        <a:cubicBezTo>
                          <a:pt x="19" y="15"/>
                          <a:pt x="18" y="15"/>
                          <a:pt x="16" y="15"/>
                        </a:cubicBezTo>
                        <a:cubicBezTo>
                          <a:pt x="16" y="12"/>
                          <a:pt x="16" y="10"/>
                          <a:pt x="16" y="7"/>
                        </a:cubicBezTo>
                        <a:cubicBezTo>
                          <a:pt x="12" y="12"/>
                          <a:pt x="7" y="16"/>
                          <a:pt x="3" y="21"/>
                        </a:cubicBez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76">
                    <a:extLst>
                      <a:ext uri="{FF2B5EF4-FFF2-40B4-BE49-F238E27FC236}">
                        <a16:creationId xmlns:a16="http://schemas.microsoft.com/office/drawing/2014/main" id="{A0489C7B-6263-455D-A786-AFCA8EB051B5}"/>
                      </a:ext>
                    </a:extLst>
                  </p:cNvPr>
                  <p:cNvSpPr>
                    <a:spLocks/>
                  </p:cNvSpPr>
                  <p:nvPr/>
                </p:nvSpPr>
                <p:spPr bwMode="auto">
                  <a:xfrm>
                    <a:off x="752475" y="3554413"/>
                    <a:ext cx="73025" cy="73025"/>
                  </a:xfrm>
                  <a:custGeom>
                    <a:avLst/>
                    <a:gdLst>
                      <a:gd name="T0" fmla="*/ 5 w 23"/>
                      <a:gd name="T1" fmla="*/ 21 h 23"/>
                      <a:gd name="T2" fmla="*/ 1 w 23"/>
                      <a:gd name="T3" fmla="*/ 19 h 23"/>
                      <a:gd name="T4" fmla="*/ 15 w 23"/>
                      <a:gd name="T5" fmla="*/ 6 h 23"/>
                      <a:gd name="T6" fmla="*/ 15 w 23"/>
                      <a:gd name="T7" fmla="*/ 5 h 23"/>
                      <a:gd name="T8" fmla="*/ 14 w 23"/>
                      <a:gd name="T9" fmla="*/ 4 h 23"/>
                      <a:gd name="T10" fmla="*/ 7 w 23"/>
                      <a:gd name="T11" fmla="*/ 5 h 23"/>
                      <a:gd name="T12" fmla="*/ 8 w 23"/>
                      <a:gd name="T13" fmla="*/ 1 h 23"/>
                      <a:gd name="T14" fmla="*/ 7 w 23"/>
                      <a:gd name="T15" fmla="*/ 2 h 23"/>
                      <a:gd name="T16" fmla="*/ 7 w 23"/>
                      <a:gd name="T17" fmla="*/ 1 h 23"/>
                      <a:gd name="T18" fmla="*/ 14 w 23"/>
                      <a:gd name="T19" fmla="*/ 2 h 23"/>
                      <a:gd name="T20" fmla="*/ 19 w 23"/>
                      <a:gd name="T21" fmla="*/ 2 h 23"/>
                      <a:gd name="T22" fmla="*/ 21 w 23"/>
                      <a:gd name="T23" fmla="*/ 3 h 23"/>
                      <a:gd name="T24" fmla="*/ 21 w 23"/>
                      <a:gd name="T25" fmla="*/ 16 h 23"/>
                      <a:gd name="T26" fmla="*/ 22 w 23"/>
                      <a:gd name="T27" fmla="*/ 15 h 23"/>
                      <a:gd name="T28" fmla="*/ 17 w 23"/>
                      <a:gd name="T29" fmla="*/ 16 h 23"/>
                      <a:gd name="T30" fmla="*/ 18 w 23"/>
                      <a:gd name="T31" fmla="*/ 8 h 23"/>
                      <a:gd name="T32" fmla="*/ 17 w 23"/>
                      <a:gd name="T33" fmla="*/ 7 h 23"/>
                      <a:gd name="T34" fmla="*/ 4 w 23"/>
                      <a:gd name="T35" fmla="*/ 22 h 23"/>
                      <a:gd name="T36" fmla="*/ 4 w 23"/>
                      <a:gd name="T37" fmla="*/ 22 h 23"/>
                      <a:gd name="T38" fmla="*/ 18 w 23"/>
                      <a:gd name="T39" fmla="*/ 9 h 23"/>
                      <a:gd name="T40" fmla="*/ 16 w 23"/>
                      <a:gd name="T41" fmla="*/ 8 h 23"/>
                      <a:gd name="T42" fmla="*/ 16 w 23"/>
                      <a:gd name="T43" fmla="*/ 17 h 23"/>
                      <a:gd name="T44" fmla="*/ 22 w 23"/>
                      <a:gd name="T45" fmla="*/ 17 h 23"/>
                      <a:gd name="T46" fmla="*/ 23 w 23"/>
                      <a:gd name="T47" fmla="*/ 16 h 23"/>
                      <a:gd name="T48" fmla="*/ 23 w 23"/>
                      <a:gd name="T49" fmla="*/ 3 h 23"/>
                      <a:gd name="T50" fmla="*/ 19 w 23"/>
                      <a:gd name="T51" fmla="*/ 0 h 23"/>
                      <a:gd name="T52" fmla="*/ 14 w 23"/>
                      <a:gd name="T53" fmla="*/ 0 h 23"/>
                      <a:gd name="T54" fmla="*/ 7 w 23"/>
                      <a:gd name="T55" fmla="*/ 0 h 23"/>
                      <a:gd name="T56" fmla="*/ 6 w 23"/>
                      <a:gd name="T57" fmla="*/ 0 h 23"/>
                      <a:gd name="T58" fmla="*/ 6 w 23"/>
                      <a:gd name="T59" fmla="*/ 5 h 23"/>
                      <a:gd name="T60" fmla="*/ 7 w 23"/>
                      <a:gd name="T61" fmla="*/ 6 h 23"/>
                      <a:gd name="T62" fmla="*/ 14 w 23"/>
                      <a:gd name="T63" fmla="*/ 5 h 23"/>
                      <a:gd name="T64" fmla="*/ 13 w 23"/>
                      <a:gd name="T65" fmla="*/ 6 h 23"/>
                      <a:gd name="T66" fmla="*/ 13 w 23"/>
                      <a:gd name="T67" fmla="*/ 5 h 23"/>
                      <a:gd name="T68" fmla="*/ 0 w 23"/>
                      <a:gd name="T69" fmla="*/ 19 h 23"/>
                      <a:gd name="T70" fmla="*/ 3 w 23"/>
                      <a:gd name="T71" fmla="*/ 22 h 23"/>
                      <a:gd name="T72" fmla="*/ 5 w 23"/>
                      <a:gd name="T73"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23">
                        <a:moveTo>
                          <a:pt x="4" y="22"/>
                        </a:moveTo>
                        <a:cubicBezTo>
                          <a:pt x="5" y="21"/>
                          <a:pt x="5" y="21"/>
                          <a:pt x="5" y="21"/>
                        </a:cubicBezTo>
                        <a:cubicBezTo>
                          <a:pt x="3" y="20"/>
                          <a:pt x="3" y="19"/>
                          <a:pt x="2" y="18"/>
                        </a:cubicBezTo>
                        <a:cubicBezTo>
                          <a:pt x="1" y="19"/>
                          <a:pt x="1" y="19"/>
                          <a:pt x="1" y="19"/>
                        </a:cubicBezTo>
                        <a:cubicBezTo>
                          <a:pt x="2" y="19"/>
                          <a:pt x="2" y="19"/>
                          <a:pt x="2" y="19"/>
                        </a:cubicBezTo>
                        <a:cubicBezTo>
                          <a:pt x="6" y="15"/>
                          <a:pt x="10" y="11"/>
                          <a:pt x="15" y="6"/>
                        </a:cubicBezTo>
                        <a:cubicBezTo>
                          <a:pt x="15" y="6"/>
                          <a:pt x="15" y="6"/>
                          <a:pt x="15" y="6"/>
                        </a:cubicBezTo>
                        <a:cubicBezTo>
                          <a:pt x="15" y="5"/>
                          <a:pt x="15" y="5"/>
                          <a:pt x="15" y="5"/>
                        </a:cubicBezTo>
                        <a:cubicBezTo>
                          <a:pt x="15" y="4"/>
                          <a:pt x="15" y="4"/>
                          <a:pt x="15" y="4"/>
                        </a:cubicBezTo>
                        <a:cubicBezTo>
                          <a:pt x="14" y="4"/>
                          <a:pt x="14" y="4"/>
                          <a:pt x="14" y="4"/>
                        </a:cubicBezTo>
                        <a:cubicBezTo>
                          <a:pt x="12" y="4"/>
                          <a:pt x="9" y="4"/>
                          <a:pt x="7" y="4"/>
                        </a:cubicBezTo>
                        <a:cubicBezTo>
                          <a:pt x="7" y="5"/>
                          <a:pt x="7" y="5"/>
                          <a:pt x="7" y="5"/>
                        </a:cubicBezTo>
                        <a:cubicBezTo>
                          <a:pt x="8" y="5"/>
                          <a:pt x="8" y="5"/>
                          <a:pt x="8" y="5"/>
                        </a:cubicBezTo>
                        <a:cubicBezTo>
                          <a:pt x="8" y="4"/>
                          <a:pt x="8" y="2"/>
                          <a:pt x="8" y="1"/>
                        </a:cubicBezTo>
                        <a:cubicBezTo>
                          <a:pt x="7" y="1"/>
                          <a:pt x="7" y="1"/>
                          <a:pt x="7" y="1"/>
                        </a:cubicBezTo>
                        <a:cubicBezTo>
                          <a:pt x="7" y="2"/>
                          <a:pt x="7" y="2"/>
                          <a:pt x="7" y="2"/>
                        </a:cubicBezTo>
                        <a:cubicBezTo>
                          <a:pt x="7" y="2"/>
                          <a:pt x="7" y="2"/>
                          <a:pt x="7" y="2"/>
                        </a:cubicBezTo>
                        <a:cubicBezTo>
                          <a:pt x="7" y="1"/>
                          <a:pt x="7" y="1"/>
                          <a:pt x="7" y="1"/>
                        </a:cubicBezTo>
                        <a:cubicBezTo>
                          <a:pt x="7" y="2"/>
                          <a:pt x="7" y="2"/>
                          <a:pt x="7" y="2"/>
                        </a:cubicBezTo>
                        <a:cubicBezTo>
                          <a:pt x="10" y="2"/>
                          <a:pt x="12" y="2"/>
                          <a:pt x="14" y="2"/>
                        </a:cubicBezTo>
                        <a:cubicBezTo>
                          <a:pt x="16" y="2"/>
                          <a:pt x="18" y="2"/>
                          <a:pt x="19" y="2"/>
                        </a:cubicBezTo>
                        <a:cubicBezTo>
                          <a:pt x="19" y="2"/>
                          <a:pt x="19" y="2"/>
                          <a:pt x="19" y="2"/>
                        </a:cubicBezTo>
                        <a:cubicBezTo>
                          <a:pt x="20" y="2"/>
                          <a:pt x="20" y="2"/>
                          <a:pt x="20" y="2"/>
                        </a:cubicBezTo>
                        <a:cubicBezTo>
                          <a:pt x="20" y="2"/>
                          <a:pt x="21" y="2"/>
                          <a:pt x="21" y="3"/>
                        </a:cubicBezTo>
                        <a:cubicBezTo>
                          <a:pt x="21" y="5"/>
                          <a:pt x="21" y="7"/>
                          <a:pt x="21" y="8"/>
                        </a:cubicBezTo>
                        <a:cubicBezTo>
                          <a:pt x="21" y="11"/>
                          <a:pt x="21" y="13"/>
                          <a:pt x="21" y="16"/>
                        </a:cubicBezTo>
                        <a:cubicBezTo>
                          <a:pt x="22" y="16"/>
                          <a:pt x="22" y="16"/>
                          <a:pt x="22" y="16"/>
                        </a:cubicBezTo>
                        <a:cubicBezTo>
                          <a:pt x="22" y="15"/>
                          <a:pt x="22" y="15"/>
                          <a:pt x="22" y="15"/>
                        </a:cubicBezTo>
                        <a:cubicBezTo>
                          <a:pt x="20" y="15"/>
                          <a:pt x="19" y="15"/>
                          <a:pt x="17" y="15"/>
                        </a:cubicBezTo>
                        <a:cubicBezTo>
                          <a:pt x="17" y="16"/>
                          <a:pt x="17" y="16"/>
                          <a:pt x="17" y="16"/>
                        </a:cubicBezTo>
                        <a:cubicBezTo>
                          <a:pt x="18" y="16"/>
                          <a:pt x="18" y="16"/>
                          <a:pt x="18" y="16"/>
                        </a:cubicBezTo>
                        <a:cubicBezTo>
                          <a:pt x="18" y="13"/>
                          <a:pt x="18" y="11"/>
                          <a:pt x="18" y="8"/>
                        </a:cubicBezTo>
                        <a:cubicBezTo>
                          <a:pt x="18" y="6"/>
                          <a:pt x="18" y="6"/>
                          <a:pt x="18" y="6"/>
                        </a:cubicBezTo>
                        <a:cubicBezTo>
                          <a:pt x="17" y="7"/>
                          <a:pt x="17" y="7"/>
                          <a:pt x="17" y="7"/>
                        </a:cubicBezTo>
                        <a:cubicBezTo>
                          <a:pt x="12" y="12"/>
                          <a:pt x="8" y="16"/>
                          <a:pt x="3" y="21"/>
                        </a:cubicBezTo>
                        <a:cubicBezTo>
                          <a:pt x="4" y="22"/>
                          <a:pt x="4" y="22"/>
                          <a:pt x="4" y="22"/>
                        </a:cubicBezTo>
                        <a:cubicBezTo>
                          <a:pt x="5" y="21"/>
                          <a:pt x="5" y="21"/>
                          <a:pt x="5" y="21"/>
                        </a:cubicBezTo>
                        <a:cubicBezTo>
                          <a:pt x="4" y="22"/>
                          <a:pt x="4" y="22"/>
                          <a:pt x="4" y="22"/>
                        </a:cubicBezTo>
                        <a:cubicBezTo>
                          <a:pt x="5" y="22"/>
                          <a:pt x="5" y="22"/>
                          <a:pt x="5" y="22"/>
                        </a:cubicBezTo>
                        <a:cubicBezTo>
                          <a:pt x="9" y="18"/>
                          <a:pt x="13" y="13"/>
                          <a:pt x="18" y="9"/>
                        </a:cubicBezTo>
                        <a:cubicBezTo>
                          <a:pt x="17" y="8"/>
                          <a:pt x="17" y="8"/>
                          <a:pt x="17" y="8"/>
                        </a:cubicBezTo>
                        <a:cubicBezTo>
                          <a:pt x="16" y="8"/>
                          <a:pt x="16" y="8"/>
                          <a:pt x="16" y="8"/>
                        </a:cubicBezTo>
                        <a:cubicBezTo>
                          <a:pt x="16" y="11"/>
                          <a:pt x="16" y="13"/>
                          <a:pt x="16" y="16"/>
                        </a:cubicBezTo>
                        <a:cubicBezTo>
                          <a:pt x="16" y="17"/>
                          <a:pt x="16" y="17"/>
                          <a:pt x="16" y="17"/>
                        </a:cubicBezTo>
                        <a:cubicBezTo>
                          <a:pt x="17" y="17"/>
                          <a:pt x="17" y="17"/>
                          <a:pt x="17" y="17"/>
                        </a:cubicBezTo>
                        <a:cubicBezTo>
                          <a:pt x="19" y="17"/>
                          <a:pt x="20" y="17"/>
                          <a:pt x="22" y="17"/>
                        </a:cubicBezTo>
                        <a:cubicBezTo>
                          <a:pt x="23" y="17"/>
                          <a:pt x="23" y="17"/>
                          <a:pt x="23" y="17"/>
                        </a:cubicBezTo>
                        <a:cubicBezTo>
                          <a:pt x="23" y="16"/>
                          <a:pt x="23" y="16"/>
                          <a:pt x="23" y="16"/>
                        </a:cubicBezTo>
                        <a:cubicBezTo>
                          <a:pt x="23" y="13"/>
                          <a:pt x="23" y="11"/>
                          <a:pt x="23" y="8"/>
                        </a:cubicBezTo>
                        <a:cubicBezTo>
                          <a:pt x="23" y="7"/>
                          <a:pt x="23" y="5"/>
                          <a:pt x="23" y="3"/>
                        </a:cubicBezTo>
                        <a:cubicBezTo>
                          <a:pt x="23" y="2"/>
                          <a:pt x="22" y="1"/>
                          <a:pt x="22" y="1"/>
                        </a:cubicBezTo>
                        <a:cubicBezTo>
                          <a:pt x="21" y="0"/>
                          <a:pt x="20" y="0"/>
                          <a:pt x="19" y="0"/>
                        </a:cubicBezTo>
                        <a:cubicBezTo>
                          <a:pt x="19" y="0"/>
                          <a:pt x="19" y="0"/>
                          <a:pt x="19" y="0"/>
                        </a:cubicBezTo>
                        <a:cubicBezTo>
                          <a:pt x="18" y="0"/>
                          <a:pt x="16" y="0"/>
                          <a:pt x="14" y="0"/>
                        </a:cubicBezTo>
                        <a:cubicBezTo>
                          <a:pt x="12" y="0"/>
                          <a:pt x="10" y="0"/>
                          <a:pt x="7" y="0"/>
                        </a:cubicBezTo>
                        <a:cubicBezTo>
                          <a:pt x="7" y="0"/>
                          <a:pt x="7" y="0"/>
                          <a:pt x="7" y="0"/>
                        </a:cubicBezTo>
                        <a:cubicBezTo>
                          <a:pt x="6" y="0"/>
                          <a:pt x="6" y="0"/>
                          <a:pt x="6" y="0"/>
                        </a:cubicBezTo>
                        <a:cubicBezTo>
                          <a:pt x="6" y="0"/>
                          <a:pt x="6" y="0"/>
                          <a:pt x="6" y="0"/>
                        </a:cubicBezTo>
                        <a:cubicBezTo>
                          <a:pt x="6" y="1"/>
                          <a:pt x="6" y="1"/>
                          <a:pt x="6" y="1"/>
                        </a:cubicBezTo>
                        <a:cubicBezTo>
                          <a:pt x="6" y="2"/>
                          <a:pt x="6" y="4"/>
                          <a:pt x="6" y="5"/>
                        </a:cubicBezTo>
                        <a:cubicBezTo>
                          <a:pt x="6" y="6"/>
                          <a:pt x="6" y="6"/>
                          <a:pt x="6" y="6"/>
                        </a:cubicBezTo>
                        <a:cubicBezTo>
                          <a:pt x="7" y="6"/>
                          <a:pt x="7" y="6"/>
                          <a:pt x="7" y="6"/>
                        </a:cubicBezTo>
                        <a:cubicBezTo>
                          <a:pt x="9" y="6"/>
                          <a:pt x="12" y="6"/>
                          <a:pt x="14" y="6"/>
                        </a:cubicBezTo>
                        <a:cubicBezTo>
                          <a:pt x="14" y="5"/>
                          <a:pt x="14" y="5"/>
                          <a:pt x="14" y="5"/>
                        </a:cubicBezTo>
                        <a:cubicBezTo>
                          <a:pt x="13" y="6"/>
                          <a:pt x="13" y="6"/>
                          <a:pt x="13" y="6"/>
                        </a:cubicBezTo>
                        <a:cubicBezTo>
                          <a:pt x="13" y="6"/>
                          <a:pt x="13" y="6"/>
                          <a:pt x="13" y="6"/>
                        </a:cubicBezTo>
                        <a:cubicBezTo>
                          <a:pt x="14" y="5"/>
                          <a:pt x="14" y="5"/>
                          <a:pt x="14" y="5"/>
                        </a:cubicBezTo>
                        <a:cubicBezTo>
                          <a:pt x="13" y="5"/>
                          <a:pt x="13" y="5"/>
                          <a:pt x="13" y="5"/>
                        </a:cubicBezTo>
                        <a:cubicBezTo>
                          <a:pt x="9" y="9"/>
                          <a:pt x="5" y="13"/>
                          <a:pt x="0" y="18"/>
                        </a:cubicBezTo>
                        <a:cubicBezTo>
                          <a:pt x="0" y="19"/>
                          <a:pt x="0" y="19"/>
                          <a:pt x="0" y="19"/>
                        </a:cubicBezTo>
                        <a:cubicBezTo>
                          <a:pt x="0" y="19"/>
                          <a:pt x="0" y="19"/>
                          <a:pt x="0" y="19"/>
                        </a:cubicBezTo>
                        <a:cubicBezTo>
                          <a:pt x="1" y="20"/>
                          <a:pt x="2" y="21"/>
                          <a:pt x="3" y="22"/>
                        </a:cubicBezTo>
                        <a:cubicBezTo>
                          <a:pt x="4" y="23"/>
                          <a:pt x="4" y="23"/>
                          <a:pt x="4" y="23"/>
                        </a:cubicBezTo>
                        <a:cubicBezTo>
                          <a:pt x="5" y="22"/>
                          <a:pt x="5" y="22"/>
                          <a:pt x="5" y="22"/>
                        </a:cubicBezTo>
                        <a:lnTo>
                          <a:pt x="4" y="22"/>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77">
                    <a:extLst>
                      <a:ext uri="{FF2B5EF4-FFF2-40B4-BE49-F238E27FC236}">
                        <a16:creationId xmlns:a16="http://schemas.microsoft.com/office/drawing/2014/main" id="{78C65DFF-C4E9-4AC6-A47C-6C98BF49A73E}"/>
                      </a:ext>
                    </a:extLst>
                  </p:cNvPr>
                  <p:cNvSpPr>
                    <a:spLocks/>
                  </p:cNvSpPr>
                  <p:nvPr/>
                </p:nvSpPr>
                <p:spPr bwMode="auto">
                  <a:xfrm>
                    <a:off x="412750" y="3897313"/>
                    <a:ext cx="66675" cy="66675"/>
                  </a:xfrm>
                  <a:custGeom>
                    <a:avLst/>
                    <a:gdLst>
                      <a:gd name="T0" fmla="*/ 0 w 21"/>
                      <a:gd name="T1" fmla="*/ 6 h 21"/>
                      <a:gd name="T2" fmla="*/ 4 w 21"/>
                      <a:gd name="T3" fmla="*/ 6 h 21"/>
                      <a:gd name="T4" fmla="*/ 4 w 21"/>
                      <a:gd name="T5" fmla="*/ 14 h 21"/>
                      <a:gd name="T6" fmla="*/ 17 w 21"/>
                      <a:gd name="T7" fmla="*/ 0 h 21"/>
                      <a:gd name="T8" fmla="*/ 21 w 21"/>
                      <a:gd name="T9" fmla="*/ 4 h 21"/>
                      <a:gd name="T10" fmla="*/ 7 w 21"/>
                      <a:gd name="T11" fmla="*/ 17 h 21"/>
                      <a:gd name="T12" fmla="*/ 15 w 21"/>
                      <a:gd name="T13" fmla="*/ 17 h 21"/>
                      <a:gd name="T14" fmla="*/ 15 w 21"/>
                      <a:gd name="T15" fmla="*/ 21 h 21"/>
                      <a:gd name="T16" fmla="*/ 14 w 21"/>
                      <a:gd name="T17" fmla="*/ 21 h 21"/>
                      <a:gd name="T18" fmla="*/ 2 w 21"/>
                      <a:gd name="T19" fmla="*/ 21 h 21"/>
                      <a:gd name="T20" fmla="*/ 0 w 21"/>
                      <a:gd name="T21" fmla="*/ 19 h 21"/>
                      <a:gd name="T22" fmla="*/ 0 w 21"/>
                      <a:gd name="T2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1">
                        <a:moveTo>
                          <a:pt x="0" y="6"/>
                        </a:moveTo>
                        <a:cubicBezTo>
                          <a:pt x="1" y="6"/>
                          <a:pt x="3" y="6"/>
                          <a:pt x="4" y="6"/>
                        </a:cubicBezTo>
                        <a:cubicBezTo>
                          <a:pt x="4" y="9"/>
                          <a:pt x="4" y="11"/>
                          <a:pt x="4" y="14"/>
                        </a:cubicBezTo>
                        <a:cubicBezTo>
                          <a:pt x="9" y="9"/>
                          <a:pt x="13" y="5"/>
                          <a:pt x="17" y="0"/>
                        </a:cubicBezTo>
                        <a:cubicBezTo>
                          <a:pt x="19" y="2"/>
                          <a:pt x="20" y="3"/>
                          <a:pt x="21" y="4"/>
                        </a:cubicBezTo>
                        <a:cubicBezTo>
                          <a:pt x="16" y="8"/>
                          <a:pt x="12" y="12"/>
                          <a:pt x="7" y="17"/>
                        </a:cubicBezTo>
                        <a:cubicBezTo>
                          <a:pt x="10" y="17"/>
                          <a:pt x="12" y="17"/>
                          <a:pt x="15" y="17"/>
                        </a:cubicBezTo>
                        <a:cubicBezTo>
                          <a:pt x="15" y="19"/>
                          <a:pt x="15" y="20"/>
                          <a:pt x="15" y="21"/>
                        </a:cubicBezTo>
                        <a:cubicBezTo>
                          <a:pt x="14" y="21"/>
                          <a:pt x="14" y="21"/>
                          <a:pt x="14" y="21"/>
                        </a:cubicBezTo>
                        <a:cubicBezTo>
                          <a:pt x="10" y="21"/>
                          <a:pt x="6" y="21"/>
                          <a:pt x="2" y="21"/>
                        </a:cubicBezTo>
                        <a:cubicBezTo>
                          <a:pt x="1" y="21"/>
                          <a:pt x="0" y="21"/>
                          <a:pt x="0" y="19"/>
                        </a:cubicBezTo>
                        <a:cubicBezTo>
                          <a:pt x="0" y="15"/>
                          <a:pt x="0" y="11"/>
                          <a:pt x="0" y="6"/>
                        </a:cubicBez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78">
                    <a:extLst>
                      <a:ext uri="{FF2B5EF4-FFF2-40B4-BE49-F238E27FC236}">
                        <a16:creationId xmlns:a16="http://schemas.microsoft.com/office/drawing/2014/main" id="{29BEC3DE-F627-4F73-9866-0F1740D3EDC3}"/>
                      </a:ext>
                    </a:extLst>
                  </p:cNvPr>
                  <p:cNvSpPr>
                    <a:spLocks/>
                  </p:cNvSpPr>
                  <p:nvPr/>
                </p:nvSpPr>
                <p:spPr bwMode="auto">
                  <a:xfrm>
                    <a:off x="409575" y="3894138"/>
                    <a:ext cx="73025" cy="73025"/>
                  </a:xfrm>
                  <a:custGeom>
                    <a:avLst/>
                    <a:gdLst>
                      <a:gd name="T0" fmla="*/ 1 w 23"/>
                      <a:gd name="T1" fmla="*/ 8 h 23"/>
                      <a:gd name="T2" fmla="*/ 5 w 23"/>
                      <a:gd name="T3" fmla="*/ 7 h 23"/>
                      <a:gd name="T4" fmla="*/ 4 w 23"/>
                      <a:gd name="T5" fmla="*/ 15 h 23"/>
                      <a:gd name="T6" fmla="*/ 6 w 23"/>
                      <a:gd name="T7" fmla="*/ 15 h 23"/>
                      <a:gd name="T8" fmla="*/ 18 w 23"/>
                      <a:gd name="T9" fmla="*/ 1 h 23"/>
                      <a:gd name="T10" fmla="*/ 21 w 23"/>
                      <a:gd name="T11" fmla="*/ 5 h 23"/>
                      <a:gd name="T12" fmla="*/ 21 w 23"/>
                      <a:gd name="T13" fmla="*/ 4 h 23"/>
                      <a:gd name="T14" fmla="*/ 6 w 23"/>
                      <a:gd name="T15" fmla="*/ 19 h 23"/>
                      <a:gd name="T16" fmla="*/ 16 w 23"/>
                      <a:gd name="T17" fmla="*/ 19 h 23"/>
                      <a:gd name="T18" fmla="*/ 15 w 23"/>
                      <a:gd name="T19" fmla="*/ 18 h 23"/>
                      <a:gd name="T20" fmla="*/ 16 w 23"/>
                      <a:gd name="T21" fmla="*/ 22 h 23"/>
                      <a:gd name="T22" fmla="*/ 15 w 23"/>
                      <a:gd name="T23" fmla="*/ 21 h 23"/>
                      <a:gd name="T24" fmla="*/ 8 w 23"/>
                      <a:gd name="T25" fmla="*/ 21 h 23"/>
                      <a:gd name="T26" fmla="*/ 3 w 23"/>
                      <a:gd name="T27" fmla="*/ 21 h 23"/>
                      <a:gd name="T28" fmla="*/ 2 w 23"/>
                      <a:gd name="T29" fmla="*/ 20 h 23"/>
                      <a:gd name="T30" fmla="*/ 2 w 23"/>
                      <a:gd name="T31" fmla="*/ 7 h 23"/>
                      <a:gd name="T32" fmla="*/ 1 w 23"/>
                      <a:gd name="T33" fmla="*/ 8 h 23"/>
                      <a:gd name="T34" fmla="*/ 0 w 23"/>
                      <a:gd name="T35" fmla="*/ 7 h 23"/>
                      <a:gd name="T36" fmla="*/ 0 w 23"/>
                      <a:gd name="T37" fmla="*/ 20 h 23"/>
                      <a:gd name="T38" fmla="*/ 3 w 23"/>
                      <a:gd name="T39" fmla="*/ 23 h 23"/>
                      <a:gd name="T40" fmla="*/ 8 w 23"/>
                      <a:gd name="T41" fmla="*/ 23 h 23"/>
                      <a:gd name="T42" fmla="*/ 15 w 23"/>
                      <a:gd name="T43" fmla="*/ 23 h 23"/>
                      <a:gd name="T44" fmla="*/ 17 w 23"/>
                      <a:gd name="T45" fmla="*/ 23 h 23"/>
                      <a:gd name="T46" fmla="*/ 17 w 23"/>
                      <a:gd name="T47" fmla="*/ 18 h 23"/>
                      <a:gd name="T48" fmla="*/ 16 w 23"/>
                      <a:gd name="T49" fmla="*/ 17 h 23"/>
                      <a:gd name="T50" fmla="*/ 8 w 23"/>
                      <a:gd name="T51" fmla="*/ 18 h 23"/>
                      <a:gd name="T52" fmla="*/ 22 w 23"/>
                      <a:gd name="T53" fmla="*/ 5 h 23"/>
                      <a:gd name="T54" fmla="*/ 22 w 23"/>
                      <a:gd name="T55" fmla="*/ 4 h 23"/>
                      <a:gd name="T56" fmla="*/ 18 w 23"/>
                      <a:gd name="T57" fmla="*/ 0 h 23"/>
                      <a:gd name="T58" fmla="*/ 4 w 23"/>
                      <a:gd name="T59" fmla="*/ 14 h 23"/>
                      <a:gd name="T60" fmla="*/ 6 w 23"/>
                      <a:gd name="T61" fmla="*/ 15 h 23"/>
                      <a:gd name="T62" fmla="*/ 6 w 23"/>
                      <a:gd name="T63" fmla="*/ 6 h 23"/>
                      <a:gd name="T64" fmla="*/ 1 w 23"/>
                      <a:gd name="T65" fmla="*/ 6 h 23"/>
                      <a:gd name="T66" fmla="*/ 0 w 23"/>
                      <a:gd name="T6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3">
                        <a:moveTo>
                          <a:pt x="1" y="7"/>
                        </a:moveTo>
                        <a:cubicBezTo>
                          <a:pt x="1" y="8"/>
                          <a:pt x="1" y="8"/>
                          <a:pt x="1" y="8"/>
                        </a:cubicBezTo>
                        <a:cubicBezTo>
                          <a:pt x="2" y="8"/>
                          <a:pt x="4" y="8"/>
                          <a:pt x="5" y="8"/>
                        </a:cubicBezTo>
                        <a:cubicBezTo>
                          <a:pt x="5" y="7"/>
                          <a:pt x="5" y="7"/>
                          <a:pt x="5" y="7"/>
                        </a:cubicBezTo>
                        <a:cubicBezTo>
                          <a:pt x="4" y="7"/>
                          <a:pt x="4" y="7"/>
                          <a:pt x="4" y="7"/>
                        </a:cubicBezTo>
                        <a:cubicBezTo>
                          <a:pt x="4" y="10"/>
                          <a:pt x="4" y="12"/>
                          <a:pt x="4" y="15"/>
                        </a:cubicBezTo>
                        <a:cubicBezTo>
                          <a:pt x="4" y="17"/>
                          <a:pt x="4" y="17"/>
                          <a:pt x="4" y="17"/>
                        </a:cubicBezTo>
                        <a:cubicBezTo>
                          <a:pt x="6" y="15"/>
                          <a:pt x="6" y="15"/>
                          <a:pt x="6" y="15"/>
                        </a:cubicBezTo>
                        <a:cubicBezTo>
                          <a:pt x="10" y="11"/>
                          <a:pt x="15" y="7"/>
                          <a:pt x="19" y="2"/>
                        </a:cubicBezTo>
                        <a:cubicBezTo>
                          <a:pt x="18" y="1"/>
                          <a:pt x="18" y="1"/>
                          <a:pt x="18" y="1"/>
                        </a:cubicBezTo>
                        <a:cubicBezTo>
                          <a:pt x="18" y="2"/>
                          <a:pt x="18" y="2"/>
                          <a:pt x="18" y="2"/>
                        </a:cubicBezTo>
                        <a:cubicBezTo>
                          <a:pt x="19" y="3"/>
                          <a:pt x="20" y="4"/>
                          <a:pt x="21" y="5"/>
                        </a:cubicBezTo>
                        <a:cubicBezTo>
                          <a:pt x="22" y="5"/>
                          <a:pt x="22" y="5"/>
                          <a:pt x="22" y="5"/>
                        </a:cubicBezTo>
                        <a:cubicBezTo>
                          <a:pt x="21" y="4"/>
                          <a:pt x="21" y="4"/>
                          <a:pt x="21" y="4"/>
                        </a:cubicBezTo>
                        <a:cubicBezTo>
                          <a:pt x="16" y="8"/>
                          <a:pt x="12" y="13"/>
                          <a:pt x="7" y="17"/>
                        </a:cubicBezTo>
                        <a:cubicBezTo>
                          <a:pt x="6" y="19"/>
                          <a:pt x="6" y="19"/>
                          <a:pt x="6" y="19"/>
                        </a:cubicBezTo>
                        <a:cubicBezTo>
                          <a:pt x="8" y="19"/>
                          <a:pt x="8" y="19"/>
                          <a:pt x="8" y="19"/>
                        </a:cubicBezTo>
                        <a:cubicBezTo>
                          <a:pt x="11" y="19"/>
                          <a:pt x="13" y="19"/>
                          <a:pt x="16" y="19"/>
                        </a:cubicBezTo>
                        <a:cubicBezTo>
                          <a:pt x="16" y="18"/>
                          <a:pt x="16" y="18"/>
                          <a:pt x="16" y="18"/>
                        </a:cubicBezTo>
                        <a:cubicBezTo>
                          <a:pt x="15" y="18"/>
                          <a:pt x="15" y="18"/>
                          <a:pt x="15" y="18"/>
                        </a:cubicBezTo>
                        <a:cubicBezTo>
                          <a:pt x="15" y="20"/>
                          <a:pt x="15" y="21"/>
                          <a:pt x="15" y="22"/>
                        </a:cubicBezTo>
                        <a:cubicBezTo>
                          <a:pt x="16" y="22"/>
                          <a:pt x="16" y="22"/>
                          <a:pt x="16" y="22"/>
                        </a:cubicBezTo>
                        <a:cubicBezTo>
                          <a:pt x="16" y="21"/>
                          <a:pt x="16" y="21"/>
                          <a:pt x="16" y="21"/>
                        </a:cubicBezTo>
                        <a:cubicBezTo>
                          <a:pt x="15" y="21"/>
                          <a:pt x="15" y="21"/>
                          <a:pt x="15" y="21"/>
                        </a:cubicBezTo>
                        <a:cubicBezTo>
                          <a:pt x="15" y="21"/>
                          <a:pt x="15" y="21"/>
                          <a:pt x="15" y="21"/>
                        </a:cubicBezTo>
                        <a:cubicBezTo>
                          <a:pt x="13" y="21"/>
                          <a:pt x="10" y="21"/>
                          <a:pt x="8" y="21"/>
                        </a:cubicBezTo>
                        <a:cubicBezTo>
                          <a:pt x="7" y="21"/>
                          <a:pt x="5" y="21"/>
                          <a:pt x="3" y="21"/>
                        </a:cubicBezTo>
                        <a:cubicBezTo>
                          <a:pt x="3" y="21"/>
                          <a:pt x="3" y="21"/>
                          <a:pt x="3" y="21"/>
                        </a:cubicBezTo>
                        <a:cubicBezTo>
                          <a:pt x="3" y="21"/>
                          <a:pt x="2" y="21"/>
                          <a:pt x="2" y="21"/>
                        </a:cubicBezTo>
                        <a:cubicBezTo>
                          <a:pt x="2" y="21"/>
                          <a:pt x="2" y="21"/>
                          <a:pt x="2" y="20"/>
                        </a:cubicBezTo>
                        <a:cubicBezTo>
                          <a:pt x="2" y="18"/>
                          <a:pt x="2" y="17"/>
                          <a:pt x="2" y="15"/>
                        </a:cubicBezTo>
                        <a:cubicBezTo>
                          <a:pt x="2" y="12"/>
                          <a:pt x="2" y="10"/>
                          <a:pt x="2" y="7"/>
                        </a:cubicBezTo>
                        <a:cubicBezTo>
                          <a:pt x="1" y="7"/>
                          <a:pt x="1" y="7"/>
                          <a:pt x="1" y="7"/>
                        </a:cubicBezTo>
                        <a:cubicBezTo>
                          <a:pt x="1" y="8"/>
                          <a:pt x="1" y="8"/>
                          <a:pt x="1" y="8"/>
                        </a:cubicBezTo>
                        <a:cubicBezTo>
                          <a:pt x="1" y="7"/>
                          <a:pt x="1" y="7"/>
                          <a:pt x="1" y="7"/>
                        </a:cubicBezTo>
                        <a:cubicBezTo>
                          <a:pt x="0" y="7"/>
                          <a:pt x="0" y="7"/>
                          <a:pt x="0" y="7"/>
                        </a:cubicBezTo>
                        <a:cubicBezTo>
                          <a:pt x="0" y="10"/>
                          <a:pt x="0" y="12"/>
                          <a:pt x="0" y="15"/>
                        </a:cubicBezTo>
                        <a:cubicBezTo>
                          <a:pt x="0" y="17"/>
                          <a:pt x="0" y="18"/>
                          <a:pt x="0" y="20"/>
                        </a:cubicBezTo>
                        <a:cubicBezTo>
                          <a:pt x="0" y="21"/>
                          <a:pt x="0" y="22"/>
                          <a:pt x="1" y="23"/>
                        </a:cubicBezTo>
                        <a:cubicBezTo>
                          <a:pt x="2" y="23"/>
                          <a:pt x="2" y="23"/>
                          <a:pt x="3" y="23"/>
                        </a:cubicBezTo>
                        <a:cubicBezTo>
                          <a:pt x="3" y="23"/>
                          <a:pt x="3" y="23"/>
                          <a:pt x="3" y="23"/>
                        </a:cubicBezTo>
                        <a:cubicBezTo>
                          <a:pt x="5" y="23"/>
                          <a:pt x="7" y="23"/>
                          <a:pt x="8" y="23"/>
                        </a:cubicBezTo>
                        <a:cubicBezTo>
                          <a:pt x="10" y="23"/>
                          <a:pt x="13" y="23"/>
                          <a:pt x="15" y="23"/>
                        </a:cubicBezTo>
                        <a:cubicBezTo>
                          <a:pt x="15" y="23"/>
                          <a:pt x="15" y="23"/>
                          <a:pt x="15" y="23"/>
                        </a:cubicBezTo>
                        <a:cubicBezTo>
                          <a:pt x="15" y="23"/>
                          <a:pt x="16" y="23"/>
                          <a:pt x="16" y="23"/>
                        </a:cubicBezTo>
                        <a:cubicBezTo>
                          <a:pt x="17" y="23"/>
                          <a:pt x="17" y="23"/>
                          <a:pt x="17" y="23"/>
                        </a:cubicBezTo>
                        <a:cubicBezTo>
                          <a:pt x="17" y="22"/>
                          <a:pt x="17" y="22"/>
                          <a:pt x="17" y="22"/>
                        </a:cubicBezTo>
                        <a:cubicBezTo>
                          <a:pt x="17" y="21"/>
                          <a:pt x="17" y="20"/>
                          <a:pt x="17" y="18"/>
                        </a:cubicBezTo>
                        <a:cubicBezTo>
                          <a:pt x="17" y="17"/>
                          <a:pt x="17" y="17"/>
                          <a:pt x="17" y="17"/>
                        </a:cubicBezTo>
                        <a:cubicBezTo>
                          <a:pt x="16" y="17"/>
                          <a:pt x="16" y="17"/>
                          <a:pt x="16" y="17"/>
                        </a:cubicBezTo>
                        <a:cubicBezTo>
                          <a:pt x="13" y="17"/>
                          <a:pt x="11" y="17"/>
                          <a:pt x="8" y="17"/>
                        </a:cubicBezTo>
                        <a:cubicBezTo>
                          <a:pt x="8" y="18"/>
                          <a:pt x="8" y="18"/>
                          <a:pt x="8" y="18"/>
                        </a:cubicBezTo>
                        <a:cubicBezTo>
                          <a:pt x="9" y="19"/>
                          <a:pt x="9" y="19"/>
                          <a:pt x="9" y="19"/>
                        </a:cubicBezTo>
                        <a:cubicBezTo>
                          <a:pt x="14" y="14"/>
                          <a:pt x="18" y="10"/>
                          <a:pt x="22" y="5"/>
                        </a:cubicBezTo>
                        <a:cubicBezTo>
                          <a:pt x="23" y="5"/>
                          <a:pt x="23" y="5"/>
                          <a:pt x="23" y="5"/>
                        </a:cubicBezTo>
                        <a:cubicBezTo>
                          <a:pt x="22" y="4"/>
                          <a:pt x="22" y="4"/>
                          <a:pt x="22" y="4"/>
                        </a:cubicBezTo>
                        <a:cubicBezTo>
                          <a:pt x="21" y="3"/>
                          <a:pt x="20" y="2"/>
                          <a:pt x="19" y="1"/>
                        </a:cubicBezTo>
                        <a:cubicBezTo>
                          <a:pt x="18" y="0"/>
                          <a:pt x="18" y="0"/>
                          <a:pt x="18" y="0"/>
                        </a:cubicBezTo>
                        <a:cubicBezTo>
                          <a:pt x="18" y="1"/>
                          <a:pt x="18" y="1"/>
                          <a:pt x="18" y="1"/>
                        </a:cubicBezTo>
                        <a:cubicBezTo>
                          <a:pt x="13" y="5"/>
                          <a:pt x="9" y="10"/>
                          <a:pt x="4" y="14"/>
                        </a:cubicBezTo>
                        <a:cubicBezTo>
                          <a:pt x="5" y="15"/>
                          <a:pt x="5" y="15"/>
                          <a:pt x="5" y="15"/>
                        </a:cubicBezTo>
                        <a:cubicBezTo>
                          <a:pt x="6" y="15"/>
                          <a:pt x="6" y="15"/>
                          <a:pt x="6" y="15"/>
                        </a:cubicBezTo>
                        <a:cubicBezTo>
                          <a:pt x="6" y="12"/>
                          <a:pt x="6" y="10"/>
                          <a:pt x="6" y="7"/>
                        </a:cubicBezTo>
                        <a:cubicBezTo>
                          <a:pt x="6" y="6"/>
                          <a:pt x="6" y="6"/>
                          <a:pt x="6" y="6"/>
                        </a:cubicBezTo>
                        <a:cubicBezTo>
                          <a:pt x="5" y="6"/>
                          <a:pt x="5" y="6"/>
                          <a:pt x="5" y="6"/>
                        </a:cubicBezTo>
                        <a:cubicBezTo>
                          <a:pt x="4" y="6"/>
                          <a:pt x="2" y="6"/>
                          <a:pt x="1" y="6"/>
                        </a:cubicBezTo>
                        <a:cubicBezTo>
                          <a:pt x="0" y="6"/>
                          <a:pt x="0" y="6"/>
                          <a:pt x="0" y="6"/>
                        </a:cubicBezTo>
                        <a:cubicBezTo>
                          <a:pt x="0" y="7"/>
                          <a:pt x="0" y="7"/>
                          <a:pt x="0" y="7"/>
                        </a:cubicBezTo>
                        <a:lnTo>
                          <a:pt x="1" y="7"/>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79">
                    <a:extLst>
                      <a:ext uri="{FF2B5EF4-FFF2-40B4-BE49-F238E27FC236}">
                        <a16:creationId xmlns:a16="http://schemas.microsoft.com/office/drawing/2014/main" id="{0F198662-DD0B-457F-A396-72FA9400826C}"/>
                      </a:ext>
                    </a:extLst>
                  </p:cNvPr>
                  <p:cNvSpPr>
                    <a:spLocks/>
                  </p:cNvSpPr>
                  <p:nvPr/>
                </p:nvSpPr>
                <p:spPr bwMode="auto">
                  <a:xfrm>
                    <a:off x="755650" y="3900488"/>
                    <a:ext cx="66675" cy="63500"/>
                  </a:xfrm>
                  <a:custGeom>
                    <a:avLst/>
                    <a:gdLst>
                      <a:gd name="T0" fmla="*/ 21 w 21"/>
                      <a:gd name="T1" fmla="*/ 5 h 20"/>
                      <a:gd name="T2" fmla="*/ 21 w 21"/>
                      <a:gd name="T3" fmla="*/ 18 h 20"/>
                      <a:gd name="T4" fmla="*/ 18 w 21"/>
                      <a:gd name="T5" fmla="*/ 20 h 20"/>
                      <a:gd name="T6" fmla="*/ 6 w 21"/>
                      <a:gd name="T7" fmla="*/ 20 h 20"/>
                      <a:gd name="T8" fmla="*/ 6 w 21"/>
                      <a:gd name="T9" fmla="*/ 16 h 20"/>
                      <a:gd name="T10" fmla="*/ 13 w 21"/>
                      <a:gd name="T11" fmla="*/ 16 h 20"/>
                      <a:gd name="T12" fmla="*/ 0 w 21"/>
                      <a:gd name="T13" fmla="*/ 3 h 20"/>
                      <a:gd name="T14" fmla="*/ 3 w 21"/>
                      <a:gd name="T15" fmla="*/ 0 h 20"/>
                      <a:gd name="T16" fmla="*/ 16 w 21"/>
                      <a:gd name="T17" fmla="*/ 13 h 20"/>
                      <a:gd name="T18" fmla="*/ 16 w 21"/>
                      <a:gd name="T19" fmla="*/ 13 h 20"/>
                      <a:gd name="T20" fmla="*/ 16 w 21"/>
                      <a:gd name="T21" fmla="*/ 5 h 20"/>
                      <a:gd name="T22" fmla="*/ 21 w 21"/>
                      <a:gd name="T23"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0">
                        <a:moveTo>
                          <a:pt x="21" y="5"/>
                        </a:moveTo>
                        <a:cubicBezTo>
                          <a:pt x="21" y="10"/>
                          <a:pt x="21" y="14"/>
                          <a:pt x="21" y="18"/>
                        </a:cubicBezTo>
                        <a:cubicBezTo>
                          <a:pt x="21" y="20"/>
                          <a:pt x="20" y="20"/>
                          <a:pt x="18" y="20"/>
                        </a:cubicBezTo>
                        <a:cubicBezTo>
                          <a:pt x="14" y="20"/>
                          <a:pt x="10" y="20"/>
                          <a:pt x="6" y="20"/>
                        </a:cubicBezTo>
                        <a:cubicBezTo>
                          <a:pt x="6" y="19"/>
                          <a:pt x="6" y="18"/>
                          <a:pt x="6" y="16"/>
                        </a:cubicBezTo>
                        <a:cubicBezTo>
                          <a:pt x="8" y="16"/>
                          <a:pt x="10" y="16"/>
                          <a:pt x="13" y="16"/>
                        </a:cubicBezTo>
                        <a:cubicBezTo>
                          <a:pt x="9" y="12"/>
                          <a:pt x="4" y="7"/>
                          <a:pt x="0" y="3"/>
                        </a:cubicBezTo>
                        <a:cubicBezTo>
                          <a:pt x="1" y="2"/>
                          <a:pt x="2" y="1"/>
                          <a:pt x="3" y="0"/>
                        </a:cubicBezTo>
                        <a:cubicBezTo>
                          <a:pt x="7" y="4"/>
                          <a:pt x="11" y="9"/>
                          <a:pt x="16" y="13"/>
                        </a:cubicBezTo>
                        <a:cubicBezTo>
                          <a:pt x="16" y="13"/>
                          <a:pt x="16" y="13"/>
                          <a:pt x="16" y="13"/>
                        </a:cubicBezTo>
                        <a:cubicBezTo>
                          <a:pt x="16" y="10"/>
                          <a:pt x="16" y="8"/>
                          <a:pt x="16" y="5"/>
                        </a:cubicBezTo>
                        <a:cubicBezTo>
                          <a:pt x="18" y="5"/>
                          <a:pt x="19" y="5"/>
                          <a:pt x="21" y="5"/>
                        </a:cubicBez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80">
                    <a:extLst>
                      <a:ext uri="{FF2B5EF4-FFF2-40B4-BE49-F238E27FC236}">
                        <a16:creationId xmlns:a16="http://schemas.microsoft.com/office/drawing/2014/main" id="{49CF18D8-7DE9-49F6-B800-0C1D43CDBBE2}"/>
                      </a:ext>
                    </a:extLst>
                  </p:cNvPr>
                  <p:cNvSpPr>
                    <a:spLocks/>
                  </p:cNvSpPr>
                  <p:nvPr/>
                </p:nvSpPr>
                <p:spPr bwMode="auto">
                  <a:xfrm>
                    <a:off x="749300" y="3894138"/>
                    <a:ext cx="76200" cy="73025"/>
                  </a:xfrm>
                  <a:custGeom>
                    <a:avLst/>
                    <a:gdLst>
                      <a:gd name="T0" fmla="*/ 22 w 24"/>
                      <a:gd name="T1" fmla="*/ 7 h 23"/>
                      <a:gd name="T2" fmla="*/ 22 w 24"/>
                      <a:gd name="T3" fmla="*/ 20 h 23"/>
                      <a:gd name="T4" fmla="*/ 20 w 24"/>
                      <a:gd name="T5" fmla="*/ 21 h 23"/>
                      <a:gd name="T6" fmla="*/ 15 w 24"/>
                      <a:gd name="T7" fmla="*/ 21 h 23"/>
                      <a:gd name="T8" fmla="*/ 8 w 24"/>
                      <a:gd name="T9" fmla="*/ 22 h 23"/>
                      <a:gd name="T10" fmla="*/ 9 w 24"/>
                      <a:gd name="T11" fmla="*/ 18 h 23"/>
                      <a:gd name="T12" fmla="*/ 8 w 24"/>
                      <a:gd name="T13" fmla="*/ 19 h 23"/>
                      <a:gd name="T14" fmla="*/ 18 w 24"/>
                      <a:gd name="T15" fmla="*/ 19 h 23"/>
                      <a:gd name="T16" fmla="*/ 2 w 24"/>
                      <a:gd name="T17" fmla="*/ 4 h 23"/>
                      <a:gd name="T18" fmla="*/ 2 w 24"/>
                      <a:gd name="T19" fmla="*/ 6 h 23"/>
                      <a:gd name="T20" fmla="*/ 5 w 24"/>
                      <a:gd name="T21" fmla="*/ 2 h 23"/>
                      <a:gd name="T22" fmla="*/ 17 w 24"/>
                      <a:gd name="T23" fmla="*/ 16 h 23"/>
                      <a:gd name="T24" fmla="*/ 19 w 24"/>
                      <a:gd name="T25" fmla="*/ 16 h 23"/>
                      <a:gd name="T26" fmla="*/ 19 w 24"/>
                      <a:gd name="T27" fmla="*/ 15 h 23"/>
                      <a:gd name="T28" fmla="*/ 18 w 24"/>
                      <a:gd name="T29" fmla="*/ 7 h 23"/>
                      <a:gd name="T30" fmla="*/ 23 w 24"/>
                      <a:gd name="T31" fmla="*/ 8 h 23"/>
                      <a:gd name="T32" fmla="*/ 22 w 24"/>
                      <a:gd name="T33" fmla="*/ 7 h 23"/>
                      <a:gd name="T34" fmla="*/ 23 w 24"/>
                      <a:gd name="T35" fmla="*/ 6 h 23"/>
                      <a:gd name="T36" fmla="*/ 17 w 24"/>
                      <a:gd name="T37" fmla="*/ 6 h 23"/>
                      <a:gd name="T38" fmla="*/ 17 w 24"/>
                      <a:gd name="T39" fmla="*/ 15 h 23"/>
                      <a:gd name="T40" fmla="*/ 18 w 24"/>
                      <a:gd name="T41" fmla="*/ 14 h 23"/>
                      <a:gd name="T42" fmla="*/ 18 w 24"/>
                      <a:gd name="T43" fmla="*/ 15 h 23"/>
                      <a:gd name="T44" fmla="*/ 5 w 24"/>
                      <a:gd name="T45" fmla="*/ 1 h 23"/>
                      <a:gd name="T46" fmla="*/ 4 w 24"/>
                      <a:gd name="T47" fmla="*/ 1 h 23"/>
                      <a:gd name="T48" fmla="*/ 0 w 24"/>
                      <a:gd name="T49" fmla="*/ 5 h 23"/>
                      <a:gd name="T50" fmla="*/ 14 w 24"/>
                      <a:gd name="T51" fmla="*/ 19 h 23"/>
                      <a:gd name="T52" fmla="*/ 15 w 24"/>
                      <a:gd name="T53" fmla="*/ 17 h 23"/>
                      <a:gd name="T54" fmla="*/ 7 w 24"/>
                      <a:gd name="T55" fmla="*/ 17 h 23"/>
                      <a:gd name="T56" fmla="*/ 7 w 24"/>
                      <a:gd name="T57" fmla="*/ 22 h 23"/>
                      <a:gd name="T58" fmla="*/ 8 w 24"/>
                      <a:gd name="T59" fmla="*/ 23 h 23"/>
                      <a:gd name="T60" fmla="*/ 20 w 24"/>
                      <a:gd name="T61" fmla="*/ 23 h 23"/>
                      <a:gd name="T62" fmla="*/ 23 w 24"/>
                      <a:gd name="T63" fmla="*/ 23 h 23"/>
                      <a:gd name="T64" fmla="*/ 24 w 24"/>
                      <a:gd name="T65" fmla="*/ 15 h 23"/>
                      <a:gd name="T66" fmla="*/ 24 w 24"/>
                      <a:gd name="T67" fmla="*/ 6 h 23"/>
                      <a:gd name="T68" fmla="*/ 23 w 24"/>
                      <a:gd name="T6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3">
                        <a:moveTo>
                          <a:pt x="23" y="7"/>
                        </a:moveTo>
                        <a:cubicBezTo>
                          <a:pt x="22" y="7"/>
                          <a:pt x="22" y="7"/>
                          <a:pt x="22" y="7"/>
                        </a:cubicBezTo>
                        <a:cubicBezTo>
                          <a:pt x="22" y="10"/>
                          <a:pt x="22" y="12"/>
                          <a:pt x="22" y="15"/>
                        </a:cubicBezTo>
                        <a:cubicBezTo>
                          <a:pt x="22" y="17"/>
                          <a:pt x="22" y="18"/>
                          <a:pt x="22" y="20"/>
                        </a:cubicBezTo>
                        <a:cubicBezTo>
                          <a:pt x="22" y="21"/>
                          <a:pt x="21" y="21"/>
                          <a:pt x="21" y="21"/>
                        </a:cubicBezTo>
                        <a:cubicBezTo>
                          <a:pt x="21" y="21"/>
                          <a:pt x="21" y="21"/>
                          <a:pt x="20" y="21"/>
                        </a:cubicBezTo>
                        <a:cubicBezTo>
                          <a:pt x="20" y="21"/>
                          <a:pt x="20" y="21"/>
                          <a:pt x="20" y="21"/>
                        </a:cubicBezTo>
                        <a:cubicBezTo>
                          <a:pt x="19" y="21"/>
                          <a:pt x="17" y="21"/>
                          <a:pt x="15" y="21"/>
                        </a:cubicBezTo>
                        <a:cubicBezTo>
                          <a:pt x="13" y="21"/>
                          <a:pt x="10" y="21"/>
                          <a:pt x="8" y="21"/>
                        </a:cubicBezTo>
                        <a:cubicBezTo>
                          <a:pt x="8" y="22"/>
                          <a:pt x="8" y="22"/>
                          <a:pt x="8" y="22"/>
                        </a:cubicBezTo>
                        <a:cubicBezTo>
                          <a:pt x="9" y="22"/>
                          <a:pt x="9" y="22"/>
                          <a:pt x="9" y="22"/>
                        </a:cubicBezTo>
                        <a:cubicBezTo>
                          <a:pt x="9" y="21"/>
                          <a:pt x="9" y="20"/>
                          <a:pt x="9" y="18"/>
                        </a:cubicBezTo>
                        <a:cubicBezTo>
                          <a:pt x="8" y="18"/>
                          <a:pt x="8" y="18"/>
                          <a:pt x="8" y="18"/>
                        </a:cubicBezTo>
                        <a:cubicBezTo>
                          <a:pt x="8" y="19"/>
                          <a:pt x="8" y="19"/>
                          <a:pt x="8" y="19"/>
                        </a:cubicBezTo>
                        <a:cubicBezTo>
                          <a:pt x="10" y="19"/>
                          <a:pt x="12" y="19"/>
                          <a:pt x="15" y="19"/>
                        </a:cubicBezTo>
                        <a:cubicBezTo>
                          <a:pt x="18" y="19"/>
                          <a:pt x="18" y="19"/>
                          <a:pt x="18" y="19"/>
                        </a:cubicBezTo>
                        <a:cubicBezTo>
                          <a:pt x="16" y="17"/>
                          <a:pt x="16" y="17"/>
                          <a:pt x="16" y="17"/>
                        </a:cubicBezTo>
                        <a:cubicBezTo>
                          <a:pt x="11" y="13"/>
                          <a:pt x="7" y="8"/>
                          <a:pt x="2" y="4"/>
                        </a:cubicBezTo>
                        <a:cubicBezTo>
                          <a:pt x="2" y="5"/>
                          <a:pt x="2" y="5"/>
                          <a:pt x="2" y="5"/>
                        </a:cubicBezTo>
                        <a:cubicBezTo>
                          <a:pt x="2" y="6"/>
                          <a:pt x="2" y="6"/>
                          <a:pt x="2" y="6"/>
                        </a:cubicBezTo>
                        <a:cubicBezTo>
                          <a:pt x="4" y="4"/>
                          <a:pt x="5" y="4"/>
                          <a:pt x="5" y="3"/>
                        </a:cubicBezTo>
                        <a:cubicBezTo>
                          <a:pt x="5" y="2"/>
                          <a:pt x="5" y="2"/>
                          <a:pt x="5" y="2"/>
                        </a:cubicBezTo>
                        <a:cubicBezTo>
                          <a:pt x="4" y="3"/>
                          <a:pt x="4" y="3"/>
                          <a:pt x="4" y="3"/>
                        </a:cubicBezTo>
                        <a:cubicBezTo>
                          <a:pt x="8" y="7"/>
                          <a:pt x="13" y="11"/>
                          <a:pt x="17" y="16"/>
                        </a:cubicBezTo>
                        <a:cubicBezTo>
                          <a:pt x="18" y="16"/>
                          <a:pt x="18" y="16"/>
                          <a:pt x="18" y="16"/>
                        </a:cubicBezTo>
                        <a:cubicBezTo>
                          <a:pt x="19" y="16"/>
                          <a:pt x="19" y="16"/>
                          <a:pt x="19" y="16"/>
                        </a:cubicBezTo>
                        <a:cubicBezTo>
                          <a:pt x="19" y="15"/>
                          <a:pt x="19" y="15"/>
                          <a:pt x="19" y="15"/>
                        </a:cubicBezTo>
                        <a:cubicBezTo>
                          <a:pt x="19" y="15"/>
                          <a:pt x="19" y="15"/>
                          <a:pt x="19" y="15"/>
                        </a:cubicBezTo>
                        <a:cubicBezTo>
                          <a:pt x="19" y="12"/>
                          <a:pt x="19" y="10"/>
                          <a:pt x="19" y="7"/>
                        </a:cubicBezTo>
                        <a:cubicBezTo>
                          <a:pt x="18" y="7"/>
                          <a:pt x="18" y="7"/>
                          <a:pt x="18" y="7"/>
                        </a:cubicBezTo>
                        <a:cubicBezTo>
                          <a:pt x="18" y="8"/>
                          <a:pt x="18" y="8"/>
                          <a:pt x="18" y="8"/>
                        </a:cubicBezTo>
                        <a:cubicBezTo>
                          <a:pt x="20" y="8"/>
                          <a:pt x="21" y="8"/>
                          <a:pt x="23" y="8"/>
                        </a:cubicBezTo>
                        <a:cubicBezTo>
                          <a:pt x="23" y="7"/>
                          <a:pt x="23" y="7"/>
                          <a:pt x="23" y="7"/>
                        </a:cubicBezTo>
                        <a:cubicBezTo>
                          <a:pt x="22" y="7"/>
                          <a:pt x="22" y="7"/>
                          <a:pt x="22" y="7"/>
                        </a:cubicBezTo>
                        <a:cubicBezTo>
                          <a:pt x="23" y="7"/>
                          <a:pt x="23" y="7"/>
                          <a:pt x="23" y="7"/>
                        </a:cubicBezTo>
                        <a:cubicBezTo>
                          <a:pt x="23" y="6"/>
                          <a:pt x="23" y="6"/>
                          <a:pt x="23" y="6"/>
                        </a:cubicBezTo>
                        <a:cubicBezTo>
                          <a:pt x="21" y="6"/>
                          <a:pt x="20" y="6"/>
                          <a:pt x="18" y="6"/>
                        </a:cubicBezTo>
                        <a:cubicBezTo>
                          <a:pt x="17" y="6"/>
                          <a:pt x="17" y="6"/>
                          <a:pt x="17" y="6"/>
                        </a:cubicBezTo>
                        <a:cubicBezTo>
                          <a:pt x="17" y="7"/>
                          <a:pt x="17" y="7"/>
                          <a:pt x="17" y="7"/>
                        </a:cubicBezTo>
                        <a:cubicBezTo>
                          <a:pt x="17" y="10"/>
                          <a:pt x="17" y="12"/>
                          <a:pt x="17" y="15"/>
                        </a:cubicBezTo>
                        <a:cubicBezTo>
                          <a:pt x="18" y="15"/>
                          <a:pt x="18" y="15"/>
                          <a:pt x="18" y="15"/>
                        </a:cubicBezTo>
                        <a:cubicBezTo>
                          <a:pt x="18" y="14"/>
                          <a:pt x="18" y="14"/>
                          <a:pt x="18" y="14"/>
                        </a:cubicBezTo>
                        <a:cubicBezTo>
                          <a:pt x="17" y="14"/>
                          <a:pt x="17" y="14"/>
                          <a:pt x="17" y="14"/>
                        </a:cubicBezTo>
                        <a:cubicBezTo>
                          <a:pt x="18" y="15"/>
                          <a:pt x="18" y="15"/>
                          <a:pt x="18" y="15"/>
                        </a:cubicBezTo>
                        <a:cubicBezTo>
                          <a:pt x="19" y="14"/>
                          <a:pt x="19" y="14"/>
                          <a:pt x="19" y="14"/>
                        </a:cubicBezTo>
                        <a:cubicBezTo>
                          <a:pt x="14" y="10"/>
                          <a:pt x="10" y="6"/>
                          <a:pt x="5" y="1"/>
                        </a:cubicBezTo>
                        <a:cubicBezTo>
                          <a:pt x="5" y="0"/>
                          <a:pt x="5" y="0"/>
                          <a:pt x="5" y="0"/>
                        </a:cubicBezTo>
                        <a:cubicBezTo>
                          <a:pt x="4" y="1"/>
                          <a:pt x="4" y="1"/>
                          <a:pt x="4" y="1"/>
                        </a:cubicBezTo>
                        <a:cubicBezTo>
                          <a:pt x="3" y="2"/>
                          <a:pt x="2" y="3"/>
                          <a:pt x="1" y="4"/>
                        </a:cubicBezTo>
                        <a:cubicBezTo>
                          <a:pt x="0" y="5"/>
                          <a:pt x="0" y="5"/>
                          <a:pt x="0" y="5"/>
                        </a:cubicBezTo>
                        <a:cubicBezTo>
                          <a:pt x="1" y="5"/>
                          <a:pt x="1" y="5"/>
                          <a:pt x="1" y="5"/>
                        </a:cubicBezTo>
                        <a:cubicBezTo>
                          <a:pt x="5" y="10"/>
                          <a:pt x="10" y="14"/>
                          <a:pt x="14" y="19"/>
                        </a:cubicBezTo>
                        <a:cubicBezTo>
                          <a:pt x="15" y="18"/>
                          <a:pt x="15" y="18"/>
                          <a:pt x="15" y="18"/>
                        </a:cubicBezTo>
                        <a:cubicBezTo>
                          <a:pt x="15" y="17"/>
                          <a:pt x="15" y="17"/>
                          <a:pt x="15" y="17"/>
                        </a:cubicBezTo>
                        <a:cubicBezTo>
                          <a:pt x="12" y="17"/>
                          <a:pt x="10" y="17"/>
                          <a:pt x="8" y="17"/>
                        </a:cubicBezTo>
                        <a:cubicBezTo>
                          <a:pt x="7" y="17"/>
                          <a:pt x="7" y="17"/>
                          <a:pt x="7" y="17"/>
                        </a:cubicBezTo>
                        <a:cubicBezTo>
                          <a:pt x="7" y="18"/>
                          <a:pt x="7" y="18"/>
                          <a:pt x="7" y="18"/>
                        </a:cubicBezTo>
                        <a:cubicBezTo>
                          <a:pt x="7" y="20"/>
                          <a:pt x="7" y="21"/>
                          <a:pt x="7" y="22"/>
                        </a:cubicBezTo>
                        <a:cubicBezTo>
                          <a:pt x="7" y="23"/>
                          <a:pt x="7" y="23"/>
                          <a:pt x="7" y="23"/>
                        </a:cubicBezTo>
                        <a:cubicBezTo>
                          <a:pt x="8" y="23"/>
                          <a:pt x="8" y="23"/>
                          <a:pt x="8" y="23"/>
                        </a:cubicBezTo>
                        <a:cubicBezTo>
                          <a:pt x="10" y="23"/>
                          <a:pt x="13" y="23"/>
                          <a:pt x="15" y="23"/>
                        </a:cubicBezTo>
                        <a:cubicBezTo>
                          <a:pt x="17" y="23"/>
                          <a:pt x="19" y="23"/>
                          <a:pt x="20" y="23"/>
                        </a:cubicBezTo>
                        <a:cubicBezTo>
                          <a:pt x="20" y="23"/>
                          <a:pt x="20" y="23"/>
                          <a:pt x="20" y="23"/>
                        </a:cubicBezTo>
                        <a:cubicBezTo>
                          <a:pt x="21" y="23"/>
                          <a:pt x="22" y="23"/>
                          <a:pt x="23" y="23"/>
                        </a:cubicBezTo>
                        <a:cubicBezTo>
                          <a:pt x="23" y="22"/>
                          <a:pt x="24" y="21"/>
                          <a:pt x="24" y="20"/>
                        </a:cubicBezTo>
                        <a:cubicBezTo>
                          <a:pt x="24" y="19"/>
                          <a:pt x="24" y="17"/>
                          <a:pt x="24" y="15"/>
                        </a:cubicBezTo>
                        <a:cubicBezTo>
                          <a:pt x="24" y="12"/>
                          <a:pt x="24" y="10"/>
                          <a:pt x="24" y="7"/>
                        </a:cubicBezTo>
                        <a:cubicBezTo>
                          <a:pt x="24" y="6"/>
                          <a:pt x="24" y="6"/>
                          <a:pt x="24" y="6"/>
                        </a:cubicBezTo>
                        <a:cubicBezTo>
                          <a:pt x="23" y="6"/>
                          <a:pt x="23" y="6"/>
                          <a:pt x="23" y="6"/>
                        </a:cubicBezTo>
                        <a:lnTo>
                          <a:pt x="23" y="7"/>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81">
                    <a:extLst>
                      <a:ext uri="{FF2B5EF4-FFF2-40B4-BE49-F238E27FC236}">
                        <a16:creationId xmlns:a16="http://schemas.microsoft.com/office/drawing/2014/main" id="{A9B853A4-CD57-451F-86A5-22137283C629}"/>
                      </a:ext>
                    </a:extLst>
                  </p:cNvPr>
                  <p:cNvSpPr>
                    <a:spLocks/>
                  </p:cNvSpPr>
                  <p:nvPr/>
                </p:nvSpPr>
                <p:spPr bwMode="auto">
                  <a:xfrm>
                    <a:off x="466725" y="3592513"/>
                    <a:ext cx="155575" cy="260350"/>
                  </a:xfrm>
                  <a:custGeom>
                    <a:avLst/>
                    <a:gdLst>
                      <a:gd name="T0" fmla="*/ 4 w 98"/>
                      <a:gd name="T1" fmla="*/ 164 h 164"/>
                      <a:gd name="T2" fmla="*/ 0 w 98"/>
                      <a:gd name="T3" fmla="*/ 158 h 164"/>
                      <a:gd name="T4" fmla="*/ 94 w 98"/>
                      <a:gd name="T5" fmla="*/ 104 h 164"/>
                      <a:gd name="T6" fmla="*/ 94 w 98"/>
                      <a:gd name="T7" fmla="*/ 0 h 164"/>
                      <a:gd name="T8" fmla="*/ 98 w 98"/>
                      <a:gd name="T9" fmla="*/ 0 h 164"/>
                      <a:gd name="T10" fmla="*/ 98 w 98"/>
                      <a:gd name="T11" fmla="*/ 106 h 164"/>
                      <a:gd name="T12" fmla="*/ 4 w 98"/>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98" h="164">
                        <a:moveTo>
                          <a:pt x="4" y="164"/>
                        </a:moveTo>
                        <a:lnTo>
                          <a:pt x="0" y="158"/>
                        </a:lnTo>
                        <a:lnTo>
                          <a:pt x="94" y="104"/>
                        </a:lnTo>
                        <a:lnTo>
                          <a:pt x="94" y="0"/>
                        </a:lnTo>
                        <a:lnTo>
                          <a:pt x="98" y="0"/>
                        </a:lnTo>
                        <a:lnTo>
                          <a:pt x="98" y="106"/>
                        </a:lnTo>
                        <a:lnTo>
                          <a:pt x="4" y="164"/>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82">
                    <a:extLst>
                      <a:ext uri="{FF2B5EF4-FFF2-40B4-BE49-F238E27FC236}">
                        <a16:creationId xmlns:a16="http://schemas.microsoft.com/office/drawing/2014/main" id="{22D05CCB-0655-4246-AB3F-6FEC5D68049F}"/>
                      </a:ext>
                    </a:extLst>
                  </p:cNvPr>
                  <p:cNvSpPr>
                    <a:spLocks/>
                  </p:cNvSpPr>
                  <p:nvPr/>
                </p:nvSpPr>
                <p:spPr bwMode="auto">
                  <a:xfrm>
                    <a:off x="463550" y="3589338"/>
                    <a:ext cx="161925" cy="266700"/>
                  </a:xfrm>
                  <a:custGeom>
                    <a:avLst/>
                    <a:gdLst>
                      <a:gd name="T0" fmla="*/ 6 w 102"/>
                      <a:gd name="T1" fmla="*/ 166 h 168"/>
                      <a:gd name="T2" fmla="*/ 8 w 102"/>
                      <a:gd name="T3" fmla="*/ 164 h 168"/>
                      <a:gd name="T4" fmla="*/ 6 w 102"/>
                      <a:gd name="T5" fmla="*/ 160 h 168"/>
                      <a:gd name="T6" fmla="*/ 98 w 102"/>
                      <a:gd name="T7" fmla="*/ 106 h 168"/>
                      <a:gd name="T8" fmla="*/ 98 w 102"/>
                      <a:gd name="T9" fmla="*/ 4 h 168"/>
                      <a:gd name="T10" fmla="*/ 98 w 102"/>
                      <a:gd name="T11" fmla="*/ 4 h 168"/>
                      <a:gd name="T12" fmla="*/ 98 w 102"/>
                      <a:gd name="T13" fmla="*/ 108 h 168"/>
                      <a:gd name="T14" fmla="*/ 4 w 102"/>
                      <a:gd name="T15" fmla="*/ 164 h 168"/>
                      <a:gd name="T16" fmla="*/ 6 w 102"/>
                      <a:gd name="T17" fmla="*/ 166 h 168"/>
                      <a:gd name="T18" fmla="*/ 8 w 102"/>
                      <a:gd name="T19" fmla="*/ 164 h 168"/>
                      <a:gd name="T20" fmla="*/ 6 w 102"/>
                      <a:gd name="T21" fmla="*/ 166 h 168"/>
                      <a:gd name="T22" fmla="*/ 6 w 102"/>
                      <a:gd name="T23" fmla="*/ 166 h 168"/>
                      <a:gd name="T24" fmla="*/ 102 w 102"/>
                      <a:gd name="T25" fmla="*/ 110 h 168"/>
                      <a:gd name="T26" fmla="*/ 102 w 102"/>
                      <a:gd name="T27" fmla="*/ 0 h 168"/>
                      <a:gd name="T28" fmla="*/ 96 w 102"/>
                      <a:gd name="T29" fmla="*/ 0 h 168"/>
                      <a:gd name="T30" fmla="*/ 94 w 102"/>
                      <a:gd name="T31" fmla="*/ 0 h 168"/>
                      <a:gd name="T32" fmla="*/ 94 w 102"/>
                      <a:gd name="T33" fmla="*/ 104 h 168"/>
                      <a:gd name="T34" fmla="*/ 0 w 102"/>
                      <a:gd name="T35" fmla="*/ 160 h 168"/>
                      <a:gd name="T36" fmla="*/ 4 w 102"/>
                      <a:gd name="T37" fmla="*/ 168 h 168"/>
                      <a:gd name="T38" fmla="*/ 6 w 102"/>
                      <a:gd name="T39" fmla="*/ 166 h 168"/>
                      <a:gd name="T40" fmla="*/ 6 w 102"/>
                      <a:gd name="T41" fmla="*/ 1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68">
                        <a:moveTo>
                          <a:pt x="6" y="166"/>
                        </a:moveTo>
                        <a:lnTo>
                          <a:pt x="8" y="164"/>
                        </a:lnTo>
                        <a:lnTo>
                          <a:pt x="6" y="160"/>
                        </a:lnTo>
                        <a:lnTo>
                          <a:pt x="98" y="106"/>
                        </a:lnTo>
                        <a:lnTo>
                          <a:pt x="98" y="4"/>
                        </a:lnTo>
                        <a:lnTo>
                          <a:pt x="98" y="4"/>
                        </a:lnTo>
                        <a:lnTo>
                          <a:pt x="98" y="108"/>
                        </a:lnTo>
                        <a:lnTo>
                          <a:pt x="4" y="164"/>
                        </a:lnTo>
                        <a:lnTo>
                          <a:pt x="6" y="166"/>
                        </a:lnTo>
                        <a:lnTo>
                          <a:pt x="8" y="164"/>
                        </a:lnTo>
                        <a:lnTo>
                          <a:pt x="6" y="166"/>
                        </a:lnTo>
                        <a:lnTo>
                          <a:pt x="6" y="166"/>
                        </a:lnTo>
                        <a:lnTo>
                          <a:pt x="102" y="110"/>
                        </a:lnTo>
                        <a:lnTo>
                          <a:pt x="102" y="0"/>
                        </a:lnTo>
                        <a:lnTo>
                          <a:pt x="96" y="0"/>
                        </a:lnTo>
                        <a:lnTo>
                          <a:pt x="94" y="0"/>
                        </a:lnTo>
                        <a:lnTo>
                          <a:pt x="94" y="104"/>
                        </a:lnTo>
                        <a:lnTo>
                          <a:pt x="0" y="160"/>
                        </a:lnTo>
                        <a:lnTo>
                          <a:pt x="4" y="168"/>
                        </a:lnTo>
                        <a:lnTo>
                          <a:pt x="6" y="166"/>
                        </a:lnTo>
                        <a:lnTo>
                          <a:pt x="6" y="166"/>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83">
                    <a:extLst>
                      <a:ext uri="{FF2B5EF4-FFF2-40B4-BE49-F238E27FC236}">
                        <a16:creationId xmlns:a16="http://schemas.microsoft.com/office/drawing/2014/main" id="{39B4FFA2-4B62-4049-BAB2-0725DCE21EF6}"/>
                      </a:ext>
                    </a:extLst>
                  </p:cNvPr>
                  <p:cNvSpPr>
                    <a:spLocks/>
                  </p:cNvSpPr>
                  <p:nvPr/>
                </p:nvSpPr>
                <p:spPr bwMode="auto">
                  <a:xfrm>
                    <a:off x="615950" y="3592513"/>
                    <a:ext cx="155575" cy="260350"/>
                  </a:xfrm>
                  <a:custGeom>
                    <a:avLst/>
                    <a:gdLst>
                      <a:gd name="T0" fmla="*/ 94 w 98"/>
                      <a:gd name="T1" fmla="*/ 164 h 164"/>
                      <a:gd name="T2" fmla="*/ 0 w 98"/>
                      <a:gd name="T3" fmla="*/ 106 h 164"/>
                      <a:gd name="T4" fmla="*/ 0 w 98"/>
                      <a:gd name="T5" fmla="*/ 0 h 164"/>
                      <a:gd name="T6" fmla="*/ 4 w 98"/>
                      <a:gd name="T7" fmla="*/ 0 h 164"/>
                      <a:gd name="T8" fmla="*/ 4 w 98"/>
                      <a:gd name="T9" fmla="*/ 104 h 164"/>
                      <a:gd name="T10" fmla="*/ 98 w 98"/>
                      <a:gd name="T11" fmla="*/ 158 h 164"/>
                      <a:gd name="T12" fmla="*/ 94 w 98"/>
                      <a:gd name="T13" fmla="*/ 164 h 164"/>
                    </a:gdLst>
                    <a:ahLst/>
                    <a:cxnLst>
                      <a:cxn ang="0">
                        <a:pos x="T0" y="T1"/>
                      </a:cxn>
                      <a:cxn ang="0">
                        <a:pos x="T2" y="T3"/>
                      </a:cxn>
                      <a:cxn ang="0">
                        <a:pos x="T4" y="T5"/>
                      </a:cxn>
                      <a:cxn ang="0">
                        <a:pos x="T6" y="T7"/>
                      </a:cxn>
                      <a:cxn ang="0">
                        <a:pos x="T8" y="T9"/>
                      </a:cxn>
                      <a:cxn ang="0">
                        <a:pos x="T10" y="T11"/>
                      </a:cxn>
                      <a:cxn ang="0">
                        <a:pos x="T12" y="T13"/>
                      </a:cxn>
                    </a:cxnLst>
                    <a:rect l="0" t="0" r="r" b="b"/>
                    <a:pathLst>
                      <a:path w="98" h="164">
                        <a:moveTo>
                          <a:pt x="94" y="164"/>
                        </a:moveTo>
                        <a:lnTo>
                          <a:pt x="0" y="106"/>
                        </a:lnTo>
                        <a:lnTo>
                          <a:pt x="0" y="0"/>
                        </a:lnTo>
                        <a:lnTo>
                          <a:pt x="4" y="0"/>
                        </a:lnTo>
                        <a:lnTo>
                          <a:pt x="4" y="104"/>
                        </a:lnTo>
                        <a:lnTo>
                          <a:pt x="98" y="158"/>
                        </a:lnTo>
                        <a:lnTo>
                          <a:pt x="94" y="164"/>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84">
                    <a:extLst>
                      <a:ext uri="{FF2B5EF4-FFF2-40B4-BE49-F238E27FC236}">
                        <a16:creationId xmlns:a16="http://schemas.microsoft.com/office/drawing/2014/main" id="{862A626E-D0B0-45B6-8933-5B385C26B6BD}"/>
                      </a:ext>
                    </a:extLst>
                  </p:cNvPr>
                  <p:cNvSpPr>
                    <a:spLocks/>
                  </p:cNvSpPr>
                  <p:nvPr/>
                </p:nvSpPr>
                <p:spPr bwMode="auto">
                  <a:xfrm>
                    <a:off x="612775" y="3589338"/>
                    <a:ext cx="161925" cy="266700"/>
                  </a:xfrm>
                  <a:custGeom>
                    <a:avLst/>
                    <a:gdLst>
                      <a:gd name="T0" fmla="*/ 96 w 102"/>
                      <a:gd name="T1" fmla="*/ 166 h 168"/>
                      <a:gd name="T2" fmla="*/ 98 w 102"/>
                      <a:gd name="T3" fmla="*/ 164 h 168"/>
                      <a:gd name="T4" fmla="*/ 4 w 102"/>
                      <a:gd name="T5" fmla="*/ 108 h 168"/>
                      <a:gd name="T6" fmla="*/ 4 w 102"/>
                      <a:gd name="T7" fmla="*/ 4 h 168"/>
                      <a:gd name="T8" fmla="*/ 4 w 102"/>
                      <a:gd name="T9" fmla="*/ 4 h 168"/>
                      <a:gd name="T10" fmla="*/ 4 w 102"/>
                      <a:gd name="T11" fmla="*/ 106 h 168"/>
                      <a:gd name="T12" fmla="*/ 96 w 102"/>
                      <a:gd name="T13" fmla="*/ 160 h 168"/>
                      <a:gd name="T14" fmla="*/ 94 w 102"/>
                      <a:gd name="T15" fmla="*/ 164 h 168"/>
                      <a:gd name="T16" fmla="*/ 96 w 102"/>
                      <a:gd name="T17" fmla="*/ 166 h 168"/>
                      <a:gd name="T18" fmla="*/ 98 w 102"/>
                      <a:gd name="T19" fmla="*/ 164 h 168"/>
                      <a:gd name="T20" fmla="*/ 96 w 102"/>
                      <a:gd name="T21" fmla="*/ 166 h 168"/>
                      <a:gd name="T22" fmla="*/ 98 w 102"/>
                      <a:gd name="T23" fmla="*/ 166 h 168"/>
                      <a:gd name="T24" fmla="*/ 102 w 102"/>
                      <a:gd name="T25" fmla="*/ 162 h 168"/>
                      <a:gd name="T26" fmla="*/ 102 w 102"/>
                      <a:gd name="T27" fmla="*/ 160 h 168"/>
                      <a:gd name="T28" fmla="*/ 8 w 102"/>
                      <a:gd name="T29" fmla="*/ 104 h 168"/>
                      <a:gd name="T30" fmla="*/ 8 w 102"/>
                      <a:gd name="T31" fmla="*/ 0 h 168"/>
                      <a:gd name="T32" fmla="*/ 2 w 102"/>
                      <a:gd name="T33" fmla="*/ 0 h 168"/>
                      <a:gd name="T34" fmla="*/ 0 w 102"/>
                      <a:gd name="T35" fmla="*/ 0 h 168"/>
                      <a:gd name="T36" fmla="*/ 0 w 102"/>
                      <a:gd name="T37" fmla="*/ 110 h 168"/>
                      <a:gd name="T38" fmla="*/ 98 w 102"/>
                      <a:gd name="T39" fmla="*/ 168 h 168"/>
                      <a:gd name="T40" fmla="*/ 98 w 102"/>
                      <a:gd name="T41" fmla="*/ 166 h 168"/>
                      <a:gd name="T42" fmla="*/ 96 w 102"/>
                      <a:gd name="T43" fmla="*/ 1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68">
                        <a:moveTo>
                          <a:pt x="96" y="166"/>
                        </a:moveTo>
                        <a:lnTo>
                          <a:pt x="98" y="164"/>
                        </a:lnTo>
                        <a:lnTo>
                          <a:pt x="4" y="108"/>
                        </a:lnTo>
                        <a:lnTo>
                          <a:pt x="4" y="4"/>
                        </a:lnTo>
                        <a:lnTo>
                          <a:pt x="4" y="4"/>
                        </a:lnTo>
                        <a:lnTo>
                          <a:pt x="4" y="106"/>
                        </a:lnTo>
                        <a:lnTo>
                          <a:pt x="96" y="160"/>
                        </a:lnTo>
                        <a:lnTo>
                          <a:pt x="94" y="164"/>
                        </a:lnTo>
                        <a:lnTo>
                          <a:pt x="96" y="166"/>
                        </a:lnTo>
                        <a:lnTo>
                          <a:pt x="98" y="164"/>
                        </a:lnTo>
                        <a:lnTo>
                          <a:pt x="96" y="166"/>
                        </a:lnTo>
                        <a:lnTo>
                          <a:pt x="98" y="166"/>
                        </a:lnTo>
                        <a:lnTo>
                          <a:pt x="102" y="162"/>
                        </a:lnTo>
                        <a:lnTo>
                          <a:pt x="102" y="160"/>
                        </a:lnTo>
                        <a:lnTo>
                          <a:pt x="8" y="104"/>
                        </a:lnTo>
                        <a:lnTo>
                          <a:pt x="8" y="0"/>
                        </a:lnTo>
                        <a:lnTo>
                          <a:pt x="2" y="0"/>
                        </a:lnTo>
                        <a:lnTo>
                          <a:pt x="0" y="0"/>
                        </a:lnTo>
                        <a:lnTo>
                          <a:pt x="0" y="110"/>
                        </a:lnTo>
                        <a:lnTo>
                          <a:pt x="98" y="168"/>
                        </a:lnTo>
                        <a:lnTo>
                          <a:pt x="98" y="166"/>
                        </a:lnTo>
                        <a:lnTo>
                          <a:pt x="96" y="166"/>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85">
                    <a:extLst>
                      <a:ext uri="{FF2B5EF4-FFF2-40B4-BE49-F238E27FC236}">
                        <a16:creationId xmlns:a16="http://schemas.microsoft.com/office/drawing/2014/main" id="{3196DD60-4000-4CC7-A3D1-02B073D5D876}"/>
                      </a:ext>
                    </a:extLst>
                  </p:cNvPr>
                  <p:cNvSpPr>
                    <a:spLocks/>
                  </p:cNvSpPr>
                  <p:nvPr/>
                </p:nvSpPr>
                <p:spPr bwMode="auto">
                  <a:xfrm>
                    <a:off x="698500" y="3687763"/>
                    <a:ext cx="34925" cy="57150"/>
                  </a:xfrm>
                  <a:custGeom>
                    <a:avLst/>
                    <a:gdLst>
                      <a:gd name="T0" fmla="*/ 0 w 22"/>
                      <a:gd name="T1" fmla="*/ 0 h 36"/>
                      <a:gd name="T2" fmla="*/ 22 w 22"/>
                      <a:gd name="T3" fmla="*/ 0 h 36"/>
                      <a:gd name="T4" fmla="*/ 22 w 22"/>
                      <a:gd name="T5" fmla="*/ 4 h 36"/>
                      <a:gd name="T6" fmla="*/ 8 w 22"/>
                      <a:gd name="T7" fmla="*/ 4 h 36"/>
                      <a:gd name="T8" fmla="*/ 8 w 22"/>
                      <a:gd name="T9" fmla="*/ 14 h 36"/>
                      <a:gd name="T10" fmla="*/ 20 w 22"/>
                      <a:gd name="T11" fmla="*/ 14 h 36"/>
                      <a:gd name="T12" fmla="*/ 20 w 22"/>
                      <a:gd name="T13" fmla="*/ 20 h 36"/>
                      <a:gd name="T14" fmla="*/ 8 w 22"/>
                      <a:gd name="T15" fmla="*/ 20 h 36"/>
                      <a:gd name="T16" fmla="*/ 8 w 22"/>
                      <a:gd name="T17" fmla="*/ 36 h 36"/>
                      <a:gd name="T18" fmla="*/ 0 w 22"/>
                      <a:gd name="T19" fmla="*/ 36 h 36"/>
                      <a:gd name="T20" fmla="*/ 0 w 22"/>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36">
                        <a:moveTo>
                          <a:pt x="0" y="0"/>
                        </a:moveTo>
                        <a:lnTo>
                          <a:pt x="22" y="0"/>
                        </a:lnTo>
                        <a:lnTo>
                          <a:pt x="22" y="4"/>
                        </a:lnTo>
                        <a:lnTo>
                          <a:pt x="8" y="4"/>
                        </a:lnTo>
                        <a:lnTo>
                          <a:pt x="8" y="14"/>
                        </a:lnTo>
                        <a:lnTo>
                          <a:pt x="20" y="14"/>
                        </a:lnTo>
                        <a:lnTo>
                          <a:pt x="20" y="20"/>
                        </a:lnTo>
                        <a:lnTo>
                          <a:pt x="8" y="20"/>
                        </a:lnTo>
                        <a:lnTo>
                          <a:pt x="8" y="36"/>
                        </a:lnTo>
                        <a:lnTo>
                          <a:pt x="0" y="36"/>
                        </a:lnTo>
                        <a:lnTo>
                          <a:pt x="0" y="0"/>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86">
                    <a:extLst>
                      <a:ext uri="{FF2B5EF4-FFF2-40B4-BE49-F238E27FC236}">
                        <a16:creationId xmlns:a16="http://schemas.microsoft.com/office/drawing/2014/main" id="{6E216F7D-79BF-45F2-A3B9-49D340E686C3}"/>
                      </a:ext>
                    </a:extLst>
                  </p:cNvPr>
                  <p:cNvSpPr>
                    <a:spLocks/>
                  </p:cNvSpPr>
                  <p:nvPr/>
                </p:nvSpPr>
                <p:spPr bwMode="auto">
                  <a:xfrm>
                    <a:off x="508000" y="3687763"/>
                    <a:ext cx="44450" cy="57150"/>
                  </a:xfrm>
                  <a:custGeom>
                    <a:avLst/>
                    <a:gdLst>
                      <a:gd name="T0" fmla="*/ 10 w 28"/>
                      <a:gd name="T1" fmla="*/ 6 h 36"/>
                      <a:gd name="T2" fmla="*/ 0 w 28"/>
                      <a:gd name="T3" fmla="*/ 6 h 36"/>
                      <a:gd name="T4" fmla="*/ 0 w 28"/>
                      <a:gd name="T5" fmla="*/ 0 h 36"/>
                      <a:gd name="T6" fmla="*/ 28 w 28"/>
                      <a:gd name="T7" fmla="*/ 0 h 36"/>
                      <a:gd name="T8" fmla="*/ 28 w 28"/>
                      <a:gd name="T9" fmla="*/ 6 h 36"/>
                      <a:gd name="T10" fmla="*/ 18 w 28"/>
                      <a:gd name="T11" fmla="*/ 6 h 36"/>
                      <a:gd name="T12" fmla="*/ 18 w 28"/>
                      <a:gd name="T13" fmla="*/ 36 h 36"/>
                      <a:gd name="T14" fmla="*/ 10 w 28"/>
                      <a:gd name="T15" fmla="*/ 36 h 36"/>
                      <a:gd name="T16" fmla="*/ 10 w 28"/>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10" y="6"/>
                        </a:moveTo>
                        <a:lnTo>
                          <a:pt x="0" y="6"/>
                        </a:lnTo>
                        <a:lnTo>
                          <a:pt x="0" y="0"/>
                        </a:lnTo>
                        <a:lnTo>
                          <a:pt x="28" y="0"/>
                        </a:lnTo>
                        <a:lnTo>
                          <a:pt x="28" y="6"/>
                        </a:lnTo>
                        <a:lnTo>
                          <a:pt x="18" y="6"/>
                        </a:lnTo>
                        <a:lnTo>
                          <a:pt x="18" y="36"/>
                        </a:lnTo>
                        <a:lnTo>
                          <a:pt x="10" y="36"/>
                        </a:lnTo>
                        <a:lnTo>
                          <a:pt x="10" y="6"/>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87">
                    <a:extLst>
                      <a:ext uri="{FF2B5EF4-FFF2-40B4-BE49-F238E27FC236}">
                        <a16:creationId xmlns:a16="http://schemas.microsoft.com/office/drawing/2014/main" id="{73A535A6-28B4-44E1-AC35-C88CAC5F2652}"/>
                      </a:ext>
                    </a:extLst>
                  </p:cNvPr>
                  <p:cNvSpPr>
                    <a:spLocks/>
                  </p:cNvSpPr>
                  <p:nvPr/>
                </p:nvSpPr>
                <p:spPr bwMode="auto">
                  <a:xfrm>
                    <a:off x="587375" y="3824288"/>
                    <a:ext cx="60325" cy="57150"/>
                  </a:xfrm>
                  <a:custGeom>
                    <a:avLst/>
                    <a:gdLst>
                      <a:gd name="T0" fmla="*/ 15 w 19"/>
                      <a:gd name="T1" fmla="*/ 10 h 18"/>
                      <a:gd name="T2" fmla="*/ 15 w 19"/>
                      <a:gd name="T3" fmla="*/ 3 h 18"/>
                      <a:gd name="T4" fmla="*/ 15 w 19"/>
                      <a:gd name="T5" fmla="*/ 3 h 18"/>
                      <a:gd name="T6" fmla="*/ 13 w 19"/>
                      <a:gd name="T7" fmla="*/ 10 h 18"/>
                      <a:gd name="T8" fmla="*/ 10 w 19"/>
                      <a:gd name="T9" fmla="*/ 17 h 18"/>
                      <a:gd name="T10" fmla="*/ 8 w 19"/>
                      <a:gd name="T11" fmla="*/ 17 h 18"/>
                      <a:gd name="T12" fmla="*/ 5 w 19"/>
                      <a:gd name="T13" fmla="*/ 10 h 18"/>
                      <a:gd name="T14" fmla="*/ 4 w 19"/>
                      <a:gd name="T15" fmla="*/ 3 h 18"/>
                      <a:gd name="T16" fmla="*/ 4 w 19"/>
                      <a:gd name="T17" fmla="*/ 3 h 18"/>
                      <a:gd name="T18" fmla="*/ 3 w 19"/>
                      <a:gd name="T19" fmla="*/ 10 h 18"/>
                      <a:gd name="T20" fmla="*/ 3 w 19"/>
                      <a:gd name="T21" fmla="*/ 18 h 18"/>
                      <a:gd name="T22" fmla="*/ 0 w 19"/>
                      <a:gd name="T23" fmla="*/ 18 h 18"/>
                      <a:gd name="T24" fmla="*/ 1 w 19"/>
                      <a:gd name="T25" fmla="*/ 0 h 18"/>
                      <a:gd name="T26" fmla="*/ 5 w 19"/>
                      <a:gd name="T27" fmla="*/ 0 h 18"/>
                      <a:gd name="T28" fmla="*/ 8 w 19"/>
                      <a:gd name="T29" fmla="*/ 7 h 18"/>
                      <a:gd name="T30" fmla="*/ 9 w 19"/>
                      <a:gd name="T31" fmla="*/ 13 h 18"/>
                      <a:gd name="T32" fmla="*/ 9 w 19"/>
                      <a:gd name="T33" fmla="*/ 13 h 18"/>
                      <a:gd name="T34" fmla="*/ 11 w 19"/>
                      <a:gd name="T35" fmla="*/ 7 h 18"/>
                      <a:gd name="T36" fmla="*/ 14 w 19"/>
                      <a:gd name="T37" fmla="*/ 0 h 18"/>
                      <a:gd name="T38" fmla="*/ 18 w 19"/>
                      <a:gd name="T39" fmla="*/ 0 h 18"/>
                      <a:gd name="T40" fmla="*/ 19 w 19"/>
                      <a:gd name="T41" fmla="*/ 18 h 18"/>
                      <a:gd name="T42" fmla="*/ 16 w 19"/>
                      <a:gd name="T43" fmla="*/ 18 h 18"/>
                      <a:gd name="T44" fmla="*/ 15 w 19"/>
                      <a:gd name="T4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8">
                        <a:moveTo>
                          <a:pt x="15" y="10"/>
                        </a:moveTo>
                        <a:cubicBezTo>
                          <a:pt x="15" y="8"/>
                          <a:pt x="15" y="5"/>
                          <a:pt x="15" y="3"/>
                        </a:cubicBezTo>
                        <a:cubicBezTo>
                          <a:pt x="15" y="3"/>
                          <a:pt x="15" y="3"/>
                          <a:pt x="15" y="3"/>
                        </a:cubicBezTo>
                        <a:cubicBezTo>
                          <a:pt x="15" y="5"/>
                          <a:pt x="14" y="7"/>
                          <a:pt x="13" y="10"/>
                        </a:cubicBezTo>
                        <a:cubicBezTo>
                          <a:pt x="10" y="17"/>
                          <a:pt x="10" y="17"/>
                          <a:pt x="10" y="17"/>
                        </a:cubicBezTo>
                        <a:cubicBezTo>
                          <a:pt x="8" y="17"/>
                          <a:pt x="8" y="17"/>
                          <a:pt x="8" y="17"/>
                        </a:cubicBezTo>
                        <a:cubicBezTo>
                          <a:pt x="5" y="10"/>
                          <a:pt x="5" y="10"/>
                          <a:pt x="5" y="10"/>
                        </a:cubicBezTo>
                        <a:cubicBezTo>
                          <a:pt x="5" y="7"/>
                          <a:pt x="4" y="5"/>
                          <a:pt x="4" y="3"/>
                        </a:cubicBezTo>
                        <a:cubicBezTo>
                          <a:pt x="4" y="3"/>
                          <a:pt x="4" y="3"/>
                          <a:pt x="4" y="3"/>
                        </a:cubicBezTo>
                        <a:cubicBezTo>
                          <a:pt x="4" y="5"/>
                          <a:pt x="3" y="8"/>
                          <a:pt x="3" y="10"/>
                        </a:cubicBezTo>
                        <a:cubicBezTo>
                          <a:pt x="3" y="18"/>
                          <a:pt x="3" y="18"/>
                          <a:pt x="3" y="18"/>
                        </a:cubicBezTo>
                        <a:cubicBezTo>
                          <a:pt x="0" y="18"/>
                          <a:pt x="0" y="18"/>
                          <a:pt x="0" y="18"/>
                        </a:cubicBezTo>
                        <a:cubicBezTo>
                          <a:pt x="1" y="0"/>
                          <a:pt x="1" y="0"/>
                          <a:pt x="1" y="0"/>
                        </a:cubicBezTo>
                        <a:cubicBezTo>
                          <a:pt x="5" y="0"/>
                          <a:pt x="5" y="0"/>
                          <a:pt x="5" y="0"/>
                        </a:cubicBezTo>
                        <a:cubicBezTo>
                          <a:pt x="8" y="7"/>
                          <a:pt x="8" y="7"/>
                          <a:pt x="8" y="7"/>
                        </a:cubicBezTo>
                        <a:cubicBezTo>
                          <a:pt x="8" y="9"/>
                          <a:pt x="9" y="11"/>
                          <a:pt x="9" y="13"/>
                        </a:cubicBezTo>
                        <a:cubicBezTo>
                          <a:pt x="9" y="13"/>
                          <a:pt x="9" y="13"/>
                          <a:pt x="9" y="13"/>
                        </a:cubicBezTo>
                        <a:cubicBezTo>
                          <a:pt x="10" y="11"/>
                          <a:pt x="11" y="9"/>
                          <a:pt x="11" y="7"/>
                        </a:cubicBezTo>
                        <a:cubicBezTo>
                          <a:pt x="14" y="0"/>
                          <a:pt x="14" y="0"/>
                          <a:pt x="14" y="0"/>
                        </a:cubicBezTo>
                        <a:cubicBezTo>
                          <a:pt x="18" y="0"/>
                          <a:pt x="18" y="0"/>
                          <a:pt x="18" y="0"/>
                        </a:cubicBezTo>
                        <a:cubicBezTo>
                          <a:pt x="19" y="18"/>
                          <a:pt x="19" y="18"/>
                          <a:pt x="19" y="18"/>
                        </a:cubicBezTo>
                        <a:cubicBezTo>
                          <a:pt x="16" y="18"/>
                          <a:pt x="16" y="18"/>
                          <a:pt x="16" y="18"/>
                        </a:cubicBezTo>
                        <a:lnTo>
                          <a:pt x="15" y="10"/>
                        </a:lnTo>
                        <a:close/>
                      </a:path>
                    </a:pathLst>
                  </a:custGeom>
                  <a:solidFill>
                    <a:srgbClr val="6173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9" name="Group 338">
                  <a:extLst>
                    <a:ext uri="{FF2B5EF4-FFF2-40B4-BE49-F238E27FC236}">
                      <a16:creationId xmlns:a16="http://schemas.microsoft.com/office/drawing/2014/main" id="{86CAA8B4-40D2-4F6E-9375-A7A4AA92F186}"/>
                    </a:ext>
                  </a:extLst>
                </p:cNvPr>
                <p:cNvGrpSpPr/>
                <p:nvPr/>
              </p:nvGrpSpPr>
              <p:grpSpPr>
                <a:xfrm>
                  <a:off x="406400" y="2667000"/>
                  <a:ext cx="422275" cy="363538"/>
                  <a:chOff x="406400" y="3006725"/>
                  <a:chExt cx="422275" cy="363538"/>
                </a:xfrm>
              </p:grpSpPr>
              <p:sp>
                <p:nvSpPr>
                  <p:cNvPr id="603" name="Freeform 88">
                    <a:extLst>
                      <a:ext uri="{FF2B5EF4-FFF2-40B4-BE49-F238E27FC236}">
                        <a16:creationId xmlns:a16="http://schemas.microsoft.com/office/drawing/2014/main" id="{292FDC85-F64D-46B8-AF38-E857C7FFD42C}"/>
                      </a:ext>
                    </a:extLst>
                  </p:cNvPr>
                  <p:cNvSpPr>
                    <a:spLocks noEditPoints="1"/>
                  </p:cNvSpPr>
                  <p:nvPr/>
                </p:nvSpPr>
                <p:spPr bwMode="auto">
                  <a:xfrm>
                    <a:off x="406400" y="3006725"/>
                    <a:ext cx="422275" cy="363538"/>
                  </a:xfrm>
                  <a:custGeom>
                    <a:avLst/>
                    <a:gdLst>
                      <a:gd name="T0" fmla="*/ 68 w 133"/>
                      <a:gd name="T1" fmla="*/ 89 h 114"/>
                      <a:gd name="T2" fmla="*/ 68 w 133"/>
                      <a:gd name="T3" fmla="*/ 100 h 114"/>
                      <a:gd name="T4" fmla="*/ 72 w 133"/>
                      <a:gd name="T5" fmla="*/ 103 h 114"/>
                      <a:gd name="T6" fmla="*/ 73 w 133"/>
                      <a:gd name="T7" fmla="*/ 110 h 114"/>
                      <a:gd name="T8" fmla="*/ 66 w 133"/>
                      <a:gd name="T9" fmla="*/ 114 h 114"/>
                      <a:gd name="T10" fmla="*/ 59 w 133"/>
                      <a:gd name="T11" fmla="*/ 108 h 114"/>
                      <a:gd name="T12" fmla="*/ 64 w 133"/>
                      <a:gd name="T13" fmla="*/ 101 h 114"/>
                      <a:gd name="T14" fmla="*/ 64 w 133"/>
                      <a:gd name="T15" fmla="*/ 100 h 114"/>
                      <a:gd name="T16" fmla="*/ 64 w 133"/>
                      <a:gd name="T17" fmla="*/ 90 h 114"/>
                      <a:gd name="T18" fmla="*/ 64 w 133"/>
                      <a:gd name="T19" fmla="*/ 89 h 114"/>
                      <a:gd name="T20" fmla="*/ 63 w 133"/>
                      <a:gd name="T21" fmla="*/ 89 h 114"/>
                      <a:gd name="T22" fmla="*/ 44 w 133"/>
                      <a:gd name="T23" fmla="*/ 89 h 114"/>
                      <a:gd name="T24" fmla="*/ 7 w 133"/>
                      <a:gd name="T25" fmla="*/ 89 h 114"/>
                      <a:gd name="T26" fmla="*/ 4 w 133"/>
                      <a:gd name="T27" fmla="*/ 88 h 114"/>
                      <a:gd name="T28" fmla="*/ 6 w 133"/>
                      <a:gd name="T29" fmla="*/ 85 h 114"/>
                      <a:gd name="T30" fmla="*/ 7 w 133"/>
                      <a:gd name="T31" fmla="*/ 85 h 114"/>
                      <a:gd name="T32" fmla="*/ 7 w 133"/>
                      <a:gd name="T33" fmla="*/ 13 h 114"/>
                      <a:gd name="T34" fmla="*/ 4 w 133"/>
                      <a:gd name="T35" fmla="*/ 11 h 114"/>
                      <a:gd name="T36" fmla="*/ 1 w 133"/>
                      <a:gd name="T37" fmla="*/ 5 h 114"/>
                      <a:gd name="T38" fmla="*/ 6 w 133"/>
                      <a:gd name="T39" fmla="*/ 0 h 114"/>
                      <a:gd name="T40" fmla="*/ 16 w 133"/>
                      <a:gd name="T41" fmla="*/ 0 h 114"/>
                      <a:gd name="T42" fmla="*/ 17 w 133"/>
                      <a:gd name="T43" fmla="*/ 0 h 114"/>
                      <a:gd name="T44" fmla="*/ 61 w 133"/>
                      <a:gd name="T45" fmla="*/ 0 h 114"/>
                      <a:gd name="T46" fmla="*/ 115 w 133"/>
                      <a:gd name="T47" fmla="*/ 0 h 114"/>
                      <a:gd name="T48" fmla="*/ 126 w 133"/>
                      <a:gd name="T49" fmla="*/ 0 h 114"/>
                      <a:gd name="T50" fmla="*/ 132 w 133"/>
                      <a:gd name="T51" fmla="*/ 5 h 114"/>
                      <a:gd name="T52" fmla="*/ 127 w 133"/>
                      <a:gd name="T53" fmla="*/ 12 h 114"/>
                      <a:gd name="T54" fmla="*/ 126 w 133"/>
                      <a:gd name="T55" fmla="*/ 12 h 114"/>
                      <a:gd name="T56" fmla="*/ 126 w 133"/>
                      <a:gd name="T57" fmla="*/ 85 h 114"/>
                      <a:gd name="T58" fmla="*/ 128 w 133"/>
                      <a:gd name="T59" fmla="*/ 86 h 114"/>
                      <a:gd name="T60" fmla="*/ 127 w 133"/>
                      <a:gd name="T61" fmla="*/ 89 h 114"/>
                      <a:gd name="T62" fmla="*/ 126 w 133"/>
                      <a:gd name="T63" fmla="*/ 89 h 114"/>
                      <a:gd name="T64" fmla="*/ 89 w 133"/>
                      <a:gd name="T65" fmla="*/ 89 h 114"/>
                      <a:gd name="T66" fmla="*/ 69 w 133"/>
                      <a:gd name="T67" fmla="*/ 89 h 114"/>
                      <a:gd name="T68" fmla="*/ 68 w 133"/>
                      <a:gd name="T69" fmla="*/ 89 h 114"/>
                      <a:gd name="T70" fmla="*/ 11 w 133"/>
                      <a:gd name="T71" fmla="*/ 12 h 114"/>
                      <a:gd name="T72" fmla="*/ 11 w 133"/>
                      <a:gd name="T73" fmla="*/ 84 h 114"/>
                      <a:gd name="T74" fmla="*/ 121 w 133"/>
                      <a:gd name="T75" fmla="*/ 84 h 114"/>
                      <a:gd name="T76" fmla="*/ 121 w 133"/>
                      <a:gd name="T77" fmla="*/ 12 h 114"/>
                      <a:gd name="T78" fmla="*/ 11 w 133"/>
                      <a:gd name="T79" fmla="*/ 12 h 114"/>
                      <a:gd name="T80" fmla="*/ 66 w 133"/>
                      <a:gd name="T81" fmla="*/ 112 h 114"/>
                      <a:gd name="T82" fmla="*/ 71 w 133"/>
                      <a:gd name="T83" fmla="*/ 107 h 114"/>
                      <a:gd name="T84" fmla="*/ 66 w 133"/>
                      <a:gd name="T85" fmla="*/ 102 h 114"/>
                      <a:gd name="T86" fmla="*/ 62 w 133"/>
                      <a:gd name="T87" fmla="*/ 107 h 114"/>
                      <a:gd name="T88" fmla="*/ 66 w 133"/>
                      <a:gd name="T89" fmla="*/ 1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14">
                        <a:moveTo>
                          <a:pt x="68" y="89"/>
                        </a:moveTo>
                        <a:cubicBezTo>
                          <a:pt x="68" y="93"/>
                          <a:pt x="68" y="97"/>
                          <a:pt x="68" y="100"/>
                        </a:cubicBezTo>
                        <a:cubicBezTo>
                          <a:pt x="70" y="101"/>
                          <a:pt x="71" y="101"/>
                          <a:pt x="72" y="103"/>
                        </a:cubicBezTo>
                        <a:cubicBezTo>
                          <a:pt x="74" y="105"/>
                          <a:pt x="74" y="108"/>
                          <a:pt x="73" y="110"/>
                        </a:cubicBezTo>
                        <a:cubicBezTo>
                          <a:pt x="71" y="113"/>
                          <a:pt x="69" y="114"/>
                          <a:pt x="66" y="114"/>
                        </a:cubicBezTo>
                        <a:cubicBezTo>
                          <a:pt x="62" y="114"/>
                          <a:pt x="60" y="112"/>
                          <a:pt x="59" y="108"/>
                        </a:cubicBezTo>
                        <a:cubicBezTo>
                          <a:pt x="59" y="105"/>
                          <a:pt x="60" y="102"/>
                          <a:pt x="64" y="101"/>
                        </a:cubicBezTo>
                        <a:cubicBezTo>
                          <a:pt x="64" y="100"/>
                          <a:pt x="64" y="100"/>
                          <a:pt x="64" y="100"/>
                        </a:cubicBezTo>
                        <a:cubicBezTo>
                          <a:pt x="64" y="97"/>
                          <a:pt x="64" y="93"/>
                          <a:pt x="64" y="90"/>
                        </a:cubicBezTo>
                        <a:cubicBezTo>
                          <a:pt x="64" y="89"/>
                          <a:pt x="64" y="89"/>
                          <a:pt x="64" y="89"/>
                        </a:cubicBezTo>
                        <a:cubicBezTo>
                          <a:pt x="64" y="89"/>
                          <a:pt x="64" y="89"/>
                          <a:pt x="63" y="89"/>
                        </a:cubicBezTo>
                        <a:cubicBezTo>
                          <a:pt x="57" y="89"/>
                          <a:pt x="50" y="89"/>
                          <a:pt x="44" y="89"/>
                        </a:cubicBezTo>
                        <a:cubicBezTo>
                          <a:pt x="31" y="89"/>
                          <a:pt x="19" y="89"/>
                          <a:pt x="7" y="89"/>
                        </a:cubicBezTo>
                        <a:cubicBezTo>
                          <a:pt x="6" y="89"/>
                          <a:pt x="5" y="89"/>
                          <a:pt x="4" y="88"/>
                        </a:cubicBezTo>
                        <a:cubicBezTo>
                          <a:pt x="3" y="87"/>
                          <a:pt x="4" y="85"/>
                          <a:pt x="6" y="85"/>
                        </a:cubicBezTo>
                        <a:cubicBezTo>
                          <a:pt x="7" y="85"/>
                          <a:pt x="7" y="85"/>
                          <a:pt x="7" y="85"/>
                        </a:cubicBezTo>
                        <a:cubicBezTo>
                          <a:pt x="7" y="61"/>
                          <a:pt x="7" y="36"/>
                          <a:pt x="7" y="13"/>
                        </a:cubicBezTo>
                        <a:cubicBezTo>
                          <a:pt x="6" y="12"/>
                          <a:pt x="4" y="12"/>
                          <a:pt x="4" y="11"/>
                        </a:cubicBezTo>
                        <a:cubicBezTo>
                          <a:pt x="1" y="10"/>
                          <a:pt x="0" y="7"/>
                          <a:pt x="1" y="5"/>
                        </a:cubicBezTo>
                        <a:cubicBezTo>
                          <a:pt x="1" y="2"/>
                          <a:pt x="4" y="0"/>
                          <a:pt x="6" y="0"/>
                        </a:cubicBezTo>
                        <a:cubicBezTo>
                          <a:pt x="10" y="0"/>
                          <a:pt x="13" y="0"/>
                          <a:pt x="16" y="0"/>
                        </a:cubicBezTo>
                        <a:cubicBezTo>
                          <a:pt x="17" y="0"/>
                          <a:pt x="17" y="0"/>
                          <a:pt x="17" y="0"/>
                        </a:cubicBezTo>
                        <a:cubicBezTo>
                          <a:pt x="32" y="0"/>
                          <a:pt x="46" y="0"/>
                          <a:pt x="61" y="0"/>
                        </a:cubicBezTo>
                        <a:cubicBezTo>
                          <a:pt x="79" y="0"/>
                          <a:pt x="97" y="0"/>
                          <a:pt x="115" y="0"/>
                        </a:cubicBezTo>
                        <a:cubicBezTo>
                          <a:pt x="118" y="0"/>
                          <a:pt x="122" y="0"/>
                          <a:pt x="126" y="0"/>
                        </a:cubicBezTo>
                        <a:cubicBezTo>
                          <a:pt x="129" y="0"/>
                          <a:pt x="131" y="2"/>
                          <a:pt x="132" y="5"/>
                        </a:cubicBezTo>
                        <a:cubicBezTo>
                          <a:pt x="133" y="8"/>
                          <a:pt x="130" y="12"/>
                          <a:pt x="127" y="12"/>
                        </a:cubicBezTo>
                        <a:cubicBezTo>
                          <a:pt x="126" y="12"/>
                          <a:pt x="126" y="12"/>
                          <a:pt x="126" y="12"/>
                        </a:cubicBezTo>
                        <a:cubicBezTo>
                          <a:pt x="126" y="36"/>
                          <a:pt x="126" y="60"/>
                          <a:pt x="126" y="85"/>
                        </a:cubicBezTo>
                        <a:cubicBezTo>
                          <a:pt x="127" y="85"/>
                          <a:pt x="128" y="85"/>
                          <a:pt x="128" y="86"/>
                        </a:cubicBezTo>
                        <a:cubicBezTo>
                          <a:pt x="129" y="87"/>
                          <a:pt x="128" y="89"/>
                          <a:pt x="127" y="89"/>
                        </a:cubicBezTo>
                        <a:cubicBezTo>
                          <a:pt x="126" y="89"/>
                          <a:pt x="126" y="89"/>
                          <a:pt x="126" y="89"/>
                        </a:cubicBezTo>
                        <a:cubicBezTo>
                          <a:pt x="114" y="89"/>
                          <a:pt x="102" y="89"/>
                          <a:pt x="89" y="89"/>
                        </a:cubicBezTo>
                        <a:cubicBezTo>
                          <a:pt x="83" y="89"/>
                          <a:pt x="76" y="89"/>
                          <a:pt x="69" y="89"/>
                        </a:cubicBezTo>
                        <a:lnTo>
                          <a:pt x="68" y="89"/>
                        </a:lnTo>
                        <a:close/>
                        <a:moveTo>
                          <a:pt x="11" y="12"/>
                        </a:moveTo>
                        <a:cubicBezTo>
                          <a:pt x="11" y="36"/>
                          <a:pt x="11" y="60"/>
                          <a:pt x="11" y="84"/>
                        </a:cubicBezTo>
                        <a:cubicBezTo>
                          <a:pt x="48" y="84"/>
                          <a:pt x="85" y="84"/>
                          <a:pt x="121" y="84"/>
                        </a:cubicBezTo>
                        <a:cubicBezTo>
                          <a:pt x="121" y="60"/>
                          <a:pt x="121" y="36"/>
                          <a:pt x="121" y="12"/>
                        </a:cubicBezTo>
                        <a:cubicBezTo>
                          <a:pt x="85" y="12"/>
                          <a:pt x="48" y="12"/>
                          <a:pt x="11" y="12"/>
                        </a:cubicBezTo>
                        <a:close/>
                        <a:moveTo>
                          <a:pt x="66" y="112"/>
                        </a:moveTo>
                        <a:cubicBezTo>
                          <a:pt x="69" y="112"/>
                          <a:pt x="71" y="110"/>
                          <a:pt x="71" y="107"/>
                        </a:cubicBezTo>
                        <a:cubicBezTo>
                          <a:pt x="71" y="104"/>
                          <a:pt x="69" y="102"/>
                          <a:pt x="66" y="102"/>
                        </a:cubicBezTo>
                        <a:cubicBezTo>
                          <a:pt x="64" y="102"/>
                          <a:pt x="61" y="105"/>
                          <a:pt x="62" y="107"/>
                        </a:cubicBezTo>
                        <a:cubicBezTo>
                          <a:pt x="62" y="110"/>
                          <a:pt x="64" y="112"/>
                          <a:pt x="66" y="112"/>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89">
                    <a:extLst>
                      <a:ext uri="{FF2B5EF4-FFF2-40B4-BE49-F238E27FC236}">
                        <a16:creationId xmlns:a16="http://schemas.microsoft.com/office/drawing/2014/main" id="{A4ADA5A5-FE91-4585-B442-74E29998D1AB}"/>
                      </a:ext>
                    </a:extLst>
                  </p:cNvPr>
                  <p:cNvSpPr>
                    <a:spLocks/>
                  </p:cNvSpPr>
                  <p:nvPr/>
                </p:nvSpPr>
                <p:spPr bwMode="auto">
                  <a:xfrm>
                    <a:off x="488950" y="3101975"/>
                    <a:ext cx="244475" cy="131763"/>
                  </a:xfrm>
                  <a:custGeom>
                    <a:avLst/>
                    <a:gdLst>
                      <a:gd name="T0" fmla="*/ 72 w 77"/>
                      <a:gd name="T1" fmla="*/ 9 h 41"/>
                      <a:gd name="T2" fmla="*/ 70 w 77"/>
                      <a:gd name="T3" fmla="*/ 11 h 41"/>
                      <a:gd name="T4" fmla="*/ 50 w 77"/>
                      <a:gd name="T5" fmla="*/ 31 h 41"/>
                      <a:gd name="T6" fmla="*/ 45 w 77"/>
                      <a:gd name="T7" fmla="*/ 31 h 41"/>
                      <a:gd name="T8" fmla="*/ 30 w 77"/>
                      <a:gd name="T9" fmla="*/ 16 h 41"/>
                      <a:gd name="T10" fmla="*/ 30 w 77"/>
                      <a:gd name="T11" fmla="*/ 16 h 41"/>
                      <a:gd name="T12" fmla="*/ 23 w 77"/>
                      <a:gd name="T13" fmla="*/ 22 h 41"/>
                      <a:gd name="T14" fmla="*/ 5 w 77"/>
                      <a:gd name="T15" fmla="*/ 40 h 41"/>
                      <a:gd name="T16" fmla="*/ 2 w 77"/>
                      <a:gd name="T17" fmla="*/ 41 h 41"/>
                      <a:gd name="T18" fmla="*/ 0 w 77"/>
                      <a:gd name="T19" fmla="*/ 39 h 41"/>
                      <a:gd name="T20" fmla="*/ 1 w 77"/>
                      <a:gd name="T21" fmla="*/ 37 h 41"/>
                      <a:gd name="T22" fmla="*/ 14 w 77"/>
                      <a:gd name="T23" fmla="*/ 24 h 41"/>
                      <a:gd name="T24" fmla="*/ 25 w 77"/>
                      <a:gd name="T25" fmla="*/ 13 h 41"/>
                      <a:gd name="T26" fmla="*/ 28 w 77"/>
                      <a:gd name="T27" fmla="*/ 10 h 41"/>
                      <a:gd name="T28" fmla="*/ 32 w 77"/>
                      <a:gd name="T29" fmla="*/ 10 h 41"/>
                      <a:gd name="T30" fmla="*/ 44 w 77"/>
                      <a:gd name="T31" fmla="*/ 23 h 41"/>
                      <a:gd name="T32" fmla="*/ 48 w 77"/>
                      <a:gd name="T33" fmla="*/ 26 h 41"/>
                      <a:gd name="T34" fmla="*/ 68 w 77"/>
                      <a:gd name="T35" fmla="*/ 5 h 41"/>
                      <a:gd name="T36" fmla="*/ 68 w 77"/>
                      <a:gd name="T37" fmla="*/ 5 h 41"/>
                      <a:gd name="T38" fmla="*/ 63 w 77"/>
                      <a:gd name="T39" fmla="*/ 5 h 41"/>
                      <a:gd name="T40" fmla="*/ 60 w 77"/>
                      <a:gd name="T41" fmla="*/ 2 h 41"/>
                      <a:gd name="T42" fmla="*/ 63 w 77"/>
                      <a:gd name="T43" fmla="*/ 0 h 41"/>
                      <a:gd name="T44" fmla="*/ 75 w 77"/>
                      <a:gd name="T45" fmla="*/ 0 h 41"/>
                      <a:gd name="T46" fmla="*/ 77 w 77"/>
                      <a:gd name="T47" fmla="*/ 3 h 41"/>
                      <a:gd name="T48" fmla="*/ 77 w 77"/>
                      <a:gd name="T49" fmla="*/ 15 h 41"/>
                      <a:gd name="T50" fmla="*/ 76 w 77"/>
                      <a:gd name="T51" fmla="*/ 18 h 41"/>
                      <a:gd name="T52" fmla="*/ 73 w 77"/>
                      <a:gd name="T53" fmla="*/ 17 h 41"/>
                      <a:gd name="T54" fmla="*/ 72 w 77"/>
                      <a:gd name="T55" fmla="*/ 15 h 41"/>
                      <a:gd name="T56" fmla="*/ 72 w 77"/>
                      <a:gd name="T57"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41">
                        <a:moveTo>
                          <a:pt x="72" y="9"/>
                        </a:moveTo>
                        <a:cubicBezTo>
                          <a:pt x="71" y="10"/>
                          <a:pt x="71" y="10"/>
                          <a:pt x="70" y="11"/>
                        </a:cubicBezTo>
                        <a:cubicBezTo>
                          <a:pt x="64" y="18"/>
                          <a:pt x="57" y="25"/>
                          <a:pt x="50" y="31"/>
                        </a:cubicBezTo>
                        <a:cubicBezTo>
                          <a:pt x="48" y="33"/>
                          <a:pt x="47" y="33"/>
                          <a:pt x="45" y="31"/>
                        </a:cubicBezTo>
                        <a:cubicBezTo>
                          <a:pt x="40" y="26"/>
                          <a:pt x="35" y="21"/>
                          <a:pt x="30" y="16"/>
                        </a:cubicBezTo>
                        <a:cubicBezTo>
                          <a:pt x="30" y="16"/>
                          <a:pt x="30" y="16"/>
                          <a:pt x="30" y="16"/>
                        </a:cubicBezTo>
                        <a:cubicBezTo>
                          <a:pt x="28" y="18"/>
                          <a:pt x="25" y="20"/>
                          <a:pt x="23" y="22"/>
                        </a:cubicBezTo>
                        <a:cubicBezTo>
                          <a:pt x="17" y="28"/>
                          <a:pt x="11" y="34"/>
                          <a:pt x="5" y="40"/>
                        </a:cubicBezTo>
                        <a:cubicBezTo>
                          <a:pt x="4" y="41"/>
                          <a:pt x="3" y="41"/>
                          <a:pt x="2" y="41"/>
                        </a:cubicBezTo>
                        <a:cubicBezTo>
                          <a:pt x="1" y="41"/>
                          <a:pt x="1" y="40"/>
                          <a:pt x="0" y="39"/>
                        </a:cubicBezTo>
                        <a:cubicBezTo>
                          <a:pt x="0" y="38"/>
                          <a:pt x="1" y="37"/>
                          <a:pt x="1" y="37"/>
                        </a:cubicBezTo>
                        <a:cubicBezTo>
                          <a:pt x="5" y="32"/>
                          <a:pt x="10" y="28"/>
                          <a:pt x="14" y="24"/>
                        </a:cubicBezTo>
                        <a:cubicBezTo>
                          <a:pt x="17" y="21"/>
                          <a:pt x="21" y="17"/>
                          <a:pt x="25" y="13"/>
                        </a:cubicBezTo>
                        <a:cubicBezTo>
                          <a:pt x="26" y="12"/>
                          <a:pt x="27" y="11"/>
                          <a:pt x="28" y="10"/>
                        </a:cubicBezTo>
                        <a:cubicBezTo>
                          <a:pt x="29" y="9"/>
                          <a:pt x="31" y="9"/>
                          <a:pt x="32" y="10"/>
                        </a:cubicBezTo>
                        <a:cubicBezTo>
                          <a:pt x="36" y="14"/>
                          <a:pt x="40" y="18"/>
                          <a:pt x="44" y="23"/>
                        </a:cubicBezTo>
                        <a:cubicBezTo>
                          <a:pt x="45" y="24"/>
                          <a:pt x="46" y="25"/>
                          <a:pt x="48" y="26"/>
                        </a:cubicBezTo>
                        <a:cubicBezTo>
                          <a:pt x="55" y="19"/>
                          <a:pt x="61" y="12"/>
                          <a:pt x="68" y="5"/>
                        </a:cubicBezTo>
                        <a:cubicBezTo>
                          <a:pt x="68" y="5"/>
                          <a:pt x="68" y="5"/>
                          <a:pt x="68" y="5"/>
                        </a:cubicBezTo>
                        <a:cubicBezTo>
                          <a:pt x="66" y="5"/>
                          <a:pt x="65" y="5"/>
                          <a:pt x="63" y="5"/>
                        </a:cubicBezTo>
                        <a:cubicBezTo>
                          <a:pt x="61" y="5"/>
                          <a:pt x="60" y="3"/>
                          <a:pt x="60" y="2"/>
                        </a:cubicBezTo>
                        <a:cubicBezTo>
                          <a:pt x="61" y="1"/>
                          <a:pt x="62" y="0"/>
                          <a:pt x="63" y="0"/>
                        </a:cubicBezTo>
                        <a:cubicBezTo>
                          <a:pt x="67" y="0"/>
                          <a:pt x="71" y="0"/>
                          <a:pt x="75" y="0"/>
                        </a:cubicBezTo>
                        <a:cubicBezTo>
                          <a:pt x="76" y="0"/>
                          <a:pt x="77" y="1"/>
                          <a:pt x="77" y="3"/>
                        </a:cubicBezTo>
                        <a:cubicBezTo>
                          <a:pt x="77" y="7"/>
                          <a:pt x="77" y="11"/>
                          <a:pt x="77" y="15"/>
                        </a:cubicBezTo>
                        <a:cubicBezTo>
                          <a:pt x="77" y="16"/>
                          <a:pt x="77" y="17"/>
                          <a:pt x="76" y="18"/>
                        </a:cubicBezTo>
                        <a:cubicBezTo>
                          <a:pt x="75" y="18"/>
                          <a:pt x="74" y="18"/>
                          <a:pt x="73" y="17"/>
                        </a:cubicBezTo>
                        <a:cubicBezTo>
                          <a:pt x="73" y="16"/>
                          <a:pt x="72" y="16"/>
                          <a:pt x="72" y="15"/>
                        </a:cubicBezTo>
                        <a:cubicBezTo>
                          <a:pt x="72" y="13"/>
                          <a:pt x="72" y="11"/>
                          <a:pt x="72" y="9"/>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658A"/>
                      </a:solidFill>
                      <a:effectLst/>
                      <a:uLnTx/>
                      <a:uFillTx/>
                      <a:latin typeface="Calibri" panose="020F0502020204030204"/>
                      <a:ea typeface="+mn-ea"/>
                      <a:cs typeface="+mn-cs"/>
                    </a:endParaRPr>
                  </a:p>
                </p:txBody>
              </p:sp>
              <p:sp>
                <p:nvSpPr>
                  <p:cNvPr id="605" name="Freeform 90">
                    <a:extLst>
                      <a:ext uri="{FF2B5EF4-FFF2-40B4-BE49-F238E27FC236}">
                        <a16:creationId xmlns:a16="http://schemas.microsoft.com/office/drawing/2014/main" id="{6EBEA5BF-022B-4AB2-94E7-033A1A733A46}"/>
                      </a:ext>
                    </a:extLst>
                  </p:cNvPr>
                  <p:cNvSpPr>
                    <a:spLocks/>
                  </p:cNvSpPr>
                  <p:nvPr/>
                </p:nvSpPr>
                <p:spPr bwMode="auto">
                  <a:xfrm>
                    <a:off x="488950" y="3057525"/>
                    <a:ext cx="12700" cy="138113"/>
                  </a:xfrm>
                  <a:custGeom>
                    <a:avLst/>
                    <a:gdLst>
                      <a:gd name="T0" fmla="*/ 0 w 4"/>
                      <a:gd name="T1" fmla="*/ 22 h 43"/>
                      <a:gd name="T2" fmla="*/ 0 w 4"/>
                      <a:gd name="T3" fmla="*/ 3 h 43"/>
                      <a:gd name="T4" fmla="*/ 1 w 4"/>
                      <a:gd name="T5" fmla="*/ 1 h 43"/>
                      <a:gd name="T6" fmla="*/ 4 w 4"/>
                      <a:gd name="T7" fmla="*/ 2 h 43"/>
                      <a:gd name="T8" fmla="*/ 4 w 4"/>
                      <a:gd name="T9" fmla="*/ 3 h 43"/>
                      <a:gd name="T10" fmla="*/ 4 w 4"/>
                      <a:gd name="T11" fmla="*/ 41 h 43"/>
                      <a:gd name="T12" fmla="*/ 2 w 4"/>
                      <a:gd name="T13" fmla="*/ 43 h 43"/>
                      <a:gd name="T14" fmla="*/ 0 w 4"/>
                      <a:gd name="T15" fmla="*/ 41 h 43"/>
                      <a:gd name="T16" fmla="*/ 0 w 4"/>
                      <a:gd name="T17" fmla="*/ 40 h 43"/>
                      <a:gd name="T18" fmla="*/ 0 w 4"/>
                      <a:gd name="T19"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3">
                        <a:moveTo>
                          <a:pt x="0" y="22"/>
                        </a:moveTo>
                        <a:cubicBezTo>
                          <a:pt x="0" y="15"/>
                          <a:pt x="0" y="9"/>
                          <a:pt x="0" y="3"/>
                        </a:cubicBezTo>
                        <a:cubicBezTo>
                          <a:pt x="0" y="2"/>
                          <a:pt x="0" y="1"/>
                          <a:pt x="1" y="1"/>
                        </a:cubicBezTo>
                        <a:cubicBezTo>
                          <a:pt x="2" y="0"/>
                          <a:pt x="4" y="1"/>
                          <a:pt x="4" y="2"/>
                        </a:cubicBezTo>
                        <a:cubicBezTo>
                          <a:pt x="4" y="3"/>
                          <a:pt x="4" y="3"/>
                          <a:pt x="4" y="3"/>
                        </a:cubicBezTo>
                        <a:cubicBezTo>
                          <a:pt x="4" y="15"/>
                          <a:pt x="4" y="28"/>
                          <a:pt x="4" y="41"/>
                        </a:cubicBezTo>
                        <a:cubicBezTo>
                          <a:pt x="4" y="42"/>
                          <a:pt x="3" y="43"/>
                          <a:pt x="2" y="43"/>
                        </a:cubicBezTo>
                        <a:cubicBezTo>
                          <a:pt x="1" y="43"/>
                          <a:pt x="0" y="42"/>
                          <a:pt x="0" y="41"/>
                        </a:cubicBezTo>
                        <a:cubicBezTo>
                          <a:pt x="0" y="40"/>
                          <a:pt x="0" y="40"/>
                          <a:pt x="0" y="40"/>
                        </a:cubicBezTo>
                        <a:cubicBezTo>
                          <a:pt x="0" y="34"/>
                          <a:pt x="0" y="28"/>
                          <a:pt x="0" y="22"/>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91">
                    <a:extLst>
                      <a:ext uri="{FF2B5EF4-FFF2-40B4-BE49-F238E27FC236}">
                        <a16:creationId xmlns:a16="http://schemas.microsoft.com/office/drawing/2014/main" id="{A0C9F582-07D5-4FB6-9ECC-A8116E0E1851}"/>
                      </a:ext>
                    </a:extLst>
                  </p:cNvPr>
                  <p:cNvSpPr>
                    <a:spLocks/>
                  </p:cNvSpPr>
                  <p:nvPr/>
                </p:nvSpPr>
                <p:spPr bwMode="auto">
                  <a:xfrm>
                    <a:off x="520700" y="3057525"/>
                    <a:ext cx="12700" cy="106363"/>
                  </a:xfrm>
                  <a:custGeom>
                    <a:avLst/>
                    <a:gdLst>
                      <a:gd name="T0" fmla="*/ 4 w 4"/>
                      <a:gd name="T1" fmla="*/ 17 h 33"/>
                      <a:gd name="T2" fmla="*/ 4 w 4"/>
                      <a:gd name="T3" fmla="*/ 23 h 33"/>
                      <a:gd name="T4" fmla="*/ 4 w 4"/>
                      <a:gd name="T5" fmla="*/ 31 h 33"/>
                      <a:gd name="T6" fmla="*/ 3 w 4"/>
                      <a:gd name="T7" fmla="*/ 33 h 33"/>
                      <a:gd name="T8" fmla="*/ 1 w 4"/>
                      <a:gd name="T9" fmla="*/ 32 h 33"/>
                      <a:gd name="T10" fmla="*/ 0 w 4"/>
                      <a:gd name="T11" fmla="*/ 31 h 33"/>
                      <a:gd name="T12" fmla="*/ 0 w 4"/>
                      <a:gd name="T13" fmla="*/ 21 h 33"/>
                      <a:gd name="T14" fmla="*/ 0 w 4"/>
                      <a:gd name="T15" fmla="*/ 3 h 33"/>
                      <a:gd name="T16" fmla="*/ 1 w 4"/>
                      <a:gd name="T17" fmla="*/ 1 h 33"/>
                      <a:gd name="T18" fmla="*/ 4 w 4"/>
                      <a:gd name="T19" fmla="*/ 2 h 33"/>
                      <a:gd name="T20" fmla="*/ 4 w 4"/>
                      <a:gd name="T21" fmla="*/ 3 h 33"/>
                      <a:gd name="T22" fmla="*/ 4 w 4"/>
                      <a:gd name="T23" fmla="*/ 16 h 33"/>
                      <a:gd name="T24" fmla="*/ 4 w 4"/>
                      <a:gd name="T2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3">
                        <a:moveTo>
                          <a:pt x="4" y="17"/>
                        </a:moveTo>
                        <a:cubicBezTo>
                          <a:pt x="4" y="19"/>
                          <a:pt x="4" y="21"/>
                          <a:pt x="4" y="23"/>
                        </a:cubicBezTo>
                        <a:cubicBezTo>
                          <a:pt x="4" y="26"/>
                          <a:pt x="4" y="28"/>
                          <a:pt x="4" y="31"/>
                        </a:cubicBezTo>
                        <a:cubicBezTo>
                          <a:pt x="4" y="32"/>
                          <a:pt x="4" y="32"/>
                          <a:pt x="3" y="33"/>
                        </a:cubicBezTo>
                        <a:cubicBezTo>
                          <a:pt x="2" y="33"/>
                          <a:pt x="1" y="33"/>
                          <a:pt x="1" y="32"/>
                        </a:cubicBezTo>
                        <a:cubicBezTo>
                          <a:pt x="1" y="32"/>
                          <a:pt x="0" y="31"/>
                          <a:pt x="0" y="31"/>
                        </a:cubicBezTo>
                        <a:cubicBezTo>
                          <a:pt x="0" y="27"/>
                          <a:pt x="0" y="24"/>
                          <a:pt x="0" y="21"/>
                        </a:cubicBezTo>
                        <a:cubicBezTo>
                          <a:pt x="0" y="15"/>
                          <a:pt x="0" y="9"/>
                          <a:pt x="0" y="3"/>
                        </a:cubicBezTo>
                        <a:cubicBezTo>
                          <a:pt x="0" y="2"/>
                          <a:pt x="1" y="1"/>
                          <a:pt x="1" y="1"/>
                        </a:cubicBezTo>
                        <a:cubicBezTo>
                          <a:pt x="3" y="0"/>
                          <a:pt x="4" y="1"/>
                          <a:pt x="4" y="2"/>
                        </a:cubicBezTo>
                        <a:cubicBezTo>
                          <a:pt x="4" y="3"/>
                          <a:pt x="4" y="3"/>
                          <a:pt x="4" y="3"/>
                        </a:cubicBezTo>
                        <a:cubicBezTo>
                          <a:pt x="4" y="7"/>
                          <a:pt x="4" y="12"/>
                          <a:pt x="4" y="16"/>
                        </a:cubicBezTo>
                        <a:lnTo>
                          <a:pt x="4" y="17"/>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92">
                    <a:extLst>
                      <a:ext uri="{FF2B5EF4-FFF2-40B4-BE49-F238E27FC236}">
                        <a16:creationId xmlns:a16="http://schemas.microsoft.com/office/drawing/2014/main" id="{ED67DF1D-04BA-47E8-A194-B43B0E168A0A}"/>
                      </a:ext>
                    </a:extLst>
                  </p:cNvPr>
                  <p:cNvSpPr>
                    <a:spLocks/>
                  </p:cNvSpPr>
                  <p:nvPr/>
                </p:nvSpPr>
                <p:spPr bwMode="auto">
                  <a:xfrm>
                    <a:off x="552450" y="3060700"/>
                    <a:ext cx="12700" cy="77788"/>
                  </a:xfrm>
                  <a:custGeom>
                    <a:avLst/>
                    <a:gdLst>
                      <a:gd name="T0" fmla="*/ 4 w 4"/>
                      <a:gd name="T1" fmla="*/ 12 h 24"/>
                      <a:gd name="T2" fmla="*/ 4 w 4"/>
                      <a:gd name="T3" fmla="*/ 22 h 24"/>
                      <a:gd name="T4" fmla="*/ 3 w 4"/>
                      <a:gd name="T5" fmla="*/ 24 h 24"/>
                      <a:gd name="T6" fmla="*/ 1 w 4"/>
                      <a:gd name="T7" fmla="*/ 24 h 24"/>
                      <a:gd name="T8" fmla="*/ 0 w 4"/>
                      <a:gd name="T9" fmla="*/ 22 h 24"/>
                      <a:gd name="T10" fmla="*/ 0 w 4"/>
                      <a:gd name="T11" fmla="*/ 11 h 24"/>
                      <a:gd name="T12" fmla="*/ 0 w 4"/>
                      <a:gd name="T13" fmla="*/ 2 h 24"/>
                      <a:gd name="T14" fmla="*/ 0 w 4"/>
                      <a:gd name="T15" fmla="*/ 1 h 24"/>
                      <a:gd name="T16" fmla="*/ 2 w 4"/>
                      <a:gd name="T17" fmla="*/ 0 h 24"/>
                      <a:gd name="T18" fmla="*/ 4 w 4"/>
                      <a:gd name="T19" fmla="*/ 2 h 24"/>
                      <a:gd name="T20" fmla="*/ 4 w 4"/>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4">
                        <a:moveTo>
                          <a:pt x="4" y="12"/>
                        </a:moveTo>
                        <a:cubicBezTo>
                          <a:pt x="4" y="15"/>
                          <a:pt x="4" y="19"/>
                          <a:pt x="4" y="22"/>
                        </a:cubicBezTo>
                        <a:cubicBezTo>
                          <a:pt x="4" y="23"/>
                          <a:pt x="4" y="24"/>
                          <a:pt x="3" y="24"/>
                        </a:cubicBezTo>
                        <a:cubicBezTo>
                          <a:pt x="2" y="24"/>
                          <a:pt x="2" y="24"/>
                          <a:pt x="1" y="24"/>
                        </a:cubicBezTo>
                        <a:cubicBezTo>
                          <a:pt x="1" y="23"/>
                          <a:pt x="0" y="23"/>
                          <a:pt x="0" y="22"/>
                        </a:cubicBezTo>
                        <a:cubicBezTo>
                          <a:pt x="0" y="18"/>
                          <a:pt x="0" y="15"/>
                          <a:pt x="0" y="11"/>
                        </a:cubicBezTo>
                        <a:cubicBezTo>
                          <a:pt x="0" y="8"/>
                          <a:pt x="0" y="5"/>
                          <a:pt x="0" y="2"/>
                        </a:cubicBezTo>
                        <a:cubicBezTo>
                          <a:pt x="0" y="1"/>
                          <a:pt x="0" y="1"/>
                          <a:pt x="0" y="1"/>
                        </a:cubicBezTo>
                        <a:cubicBezTo>
                          <a:pt x="0" y="0"/>
                          <a:pt x="1" y="0"/>
                          <a:pt x="2" y="0"/>
                        </a:cubicBezTo>
                        <a:cubicBezTo>
                          <a:pt x="3" y="0"/>
                          <a:pt x="4" y="0"/>
                          <a:pt x="4" y="2"/>
                        </a:cubicBezTo>
                        <a:cubicBezTo>
                          <a:pt x="4" y="5"/>
                          <a:pt x="4" y="8"/>
                          <a:pt x="4" y="12"/>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0" name="Rectangle 93">
                  <a:extLst>
                    <a:ext uri="{FF2B5EF4-FFF2-40B4-BE49-F238E27FC236}">
                      <a16:creationId xmlns:a16="http://schemas.microsoft.com/office/drawing/2014/main" id="{DA2DB01D-BD35-4642-91C7-CF54C7082755}"/>
                    </a:ext>
                  </a:extLst>
                </p:cNvPr>
                <p:cNvSpPr>
                  <a:spLocks noChangeArrowheads="1"/>
                </p:cNvSpPr>
                <p:nvPr/>
              </p:nvSpPr>
              <p:spPr bwMode="auto">
                <a:xfrm>
                  <a:off x="1028700" y="1147763"/>
                  <a:ext cx="12103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Economies of scale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1" name="Rectangle 96">
                  <a:extLst>
                    <a:ext uri="{FF2B5EF4-FFF2-40B4-BE49-F238E27FC236}">
                      <a16:creationId xmlns:a16="http://schemas.microsoft.com/office/drawing/2014/main" id="{F222F0EB-9B10-4266-BC01-3BC3714FD5B2}"/>
                    </a:ext>
                  </a:extLst>
                </p:cNvPr>
                <p:cNvSpPr>
                  <a:spLocks noChangeArrowheads="1"/>
                </p:cNvSpPr>
                <p:nvPr/>
              </p:nvSpPr>
              <p:spPr bwMode="auto">
                <a:xfrm>
                  <a:off x="1028700" y="1644650"/>
                  <a:ext cx="1185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Long-term savings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2" name="Rectangle 104">
                  <a:extLst>
                    <a:ext uri="{FF2B5EF4-FFF2-40B4-BE49-F238E27FC236}">
                      <a16:creationId xmlns:a16="http://schemas.microsoft.com/office/drawing/2014/main" id="{305DCCF8-F2A3-4BE3-B370-48614698283B}"/>
                    </a:ext>
                  </a:extLst>
                </p:cNvPr>
                <p:cNvSpPr>
                  <a:spLocks noChangeArrowheads="1"/>
                </p:cNvSpPr>
                <p:nvPr/>
              </p:nvSpPr>
              <p:spPr bwMode="auto">
                <a:xfrm>
                  <a:off x="1028700" y="2139950"/>
                  <a:ext cx="18294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Improved customer service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3" name="Rectangle 132">
                  <a:extLst>
                    <a:ext uri="{FF2B5EF4-FFF2-40B4-BE49-F238E27FC236}">
                      <a16:creationId xmlns:a16="http://schemas.microsoft.com/office/drawing/2014/main" id="{E0E99E95-DDCE-4CA9-A533-556D43D3D657}"/>
                    </a:ext>
                  </a:extLst>
                </p:cNvPr>
                <p:cNvSpPr>
                  <a:spLocks noChangeArrowheads="1"/>
                </p:cNvSpPr>
                <p:nvPr/>
              </p:nvSpPr>
              <p:spPr bwMode="auto">
                <a:xfrm>
                  <a:off x="1028700" y="4010025"/>
                  <a:ext cx="1542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Public health protection</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344" name="Group 343">
                  <a:extLst>
                    <a:ext uri="{FF2B5EF4-FFF2-40B4-BE49-F238E27FC236}">
                      <a16:creationId xmlns:a16="http://schemas.microsoft.com/office/drawing/2014/main" id="{47485447-6C2D-446B-8628-243CB7CD402D}"/>
                    </a:ext>
                  </a:extLst>
                </p:cNvPr>
                <p:cNvGrpSpPr/>
                <p:nvPr/>
              </p:nvGrpSpPr>
              <p:grpSpPr>
                <a:xfrm>
                  <a:off x="371475" y="3814763"/>
                  <a:ext cx="495300" cy="487363"/>
                  <a:chOff x="371475" y="4154488"/>
                  <a:chExt cx="495300" cy="487363"/>
                </a:xfrm>
              </p:grpSpPr>
              <p:sp>
                <p:nvSpPr>
                  <p:cNvPr id="592" name="Freeform 140">
                    <a:extLst>
                      <a:ext uri="{FF2B5EF4-FFF2-40B4-BE49-F238E27FC236}">
                        <a16:creationId xmlns:a16="http://schemas.microsoft.com/office/drawing/2014/main" id="{2517F8F2-C09D-4036-9446-C9AD5907827C}"/>
                      </a:ext>
                    </a:extLst>
                  </p:cNvPr>
                  <p:cNvSpPr>
                    <a:spLocks noEditPoints="1"/>
                  </p:cNvSpPr>
                  <p:nvPr/>
                </p:nvSpPr>
                <p:spPr bwMode="auto">
                  <a:xfrm>
                    <a:off x="371475" y="4154488"/>
                    <a:ext cx="495300" cy="487363"/>
                  </a:xfrm>
                  <a:custGeom>
                    <a:avLst/>
                    <a:gdLst>
                      <a:gd name="T0" fmla="*/ 46 w 156"/>
                      <a:gd name="T1" fmla="*/ 76 h 153"/>
                      <a:gd name="T2" fmla="*/ 37 w 156"/>
                      <a:gd name="T3" fmla="*/ 51 h 153"/>
                      <a:gd name="T4" fmla="*/ 12 w 156"/>
                      <a:gd name="T5" fmla="*/ 37 h 153"/>
                      <a:gd name="T6" fmla="*/ 38 w 156"/>
                      <a:gd name="T7" fmla="*/ 6 h 153"/>
                      <a:gd name="T8" fmla="*/ 68 w 156"/>
                      <a:gd name="T9" fmla="*/ 1 h 153"/>
                      <a:gd name="T10" fmla="*/ 97 w 156"/>
                      <a:gd name="T11" fmla="*/ 6 h 153"/>
                      <a:gd name="T12" fmla="*/ 121 w 156"/>
                      <a:gd name="T13" fmla="*/ 38 h 153"/>
                      <a:gd name="T14" fmla="*/ 99 w 156"/>
                      <a:gd name="T15" fmla="*/ 63 h 153"/>
                      <a:gd name="T16" fmla="*/ 149 w 156"/>
                      <a:gd name="T17" fmla="*/ 67 h 153"/>
                      <a:gd name="T18" fmla="*/ 118 w 156"/>
                      <a:gd name="T19" fmla="*/ 152 h 153"/>
                      <a:gd name="T20" fmla="*/ 80 w 156"/>
                      <a:gd name="T21" fmla="*/ 122 h 153"/>
                      <a:gd name="T22" fmla="*/ 60 w 156"/>
                      <a:gd name="T23" fmla="*/ 142 h 153"/>
                      <a:gd name="T24" fmla="*/ 54 w 156"/>
                      <a:gd name="T25" fmla="*/ 115 h 153"/>
                      <a:gd name="T26" fmla="*/ 86 w 156"/>
                      <a:gd name="T27" fmla="*/ 105 h 153"/>
                      <a:gd name="T28" fmla="*/ 90 w 156"/>
                      <a:gd name="T29" fmla="*/ 123 h 153"/>
                      <a:gd name="T30" fmla="*/ 116 w 156"/>
                      <a:gd name="T31" fmla="*/ 103 h 153"/>
                      <a:gd name="T32" fmla="*/ 136 w 156"/>
                      <a:gd name="T33" fmla="*/ 71 h 153"/>
                      <a:gd name="T34" fmla="*/ 88 w 156"/>
                      <a:gd name="T35" fmla="*/ 76 h 153"/>
                      <a:gd name="T36" fmla="*/ 86 w 156"/>
                      <a:gd name="T37" fmla="*/ 105 h 153"/>
                      <a:gd name="T38" fmla="*/ 19 w 156"/>
                      <a:gd name="T39" fmla="*/ 37 h 153"/>
                      <a:gd name="T40" fmla="*/ 37 w 156"/>
                      <a:gd name="T41" fmla="*/ 42 h 153"/>
                      <a:gd name="T42" fmla="*/ 44 w 156"/>
                      <a:gd name="T43" fmla="*/ 47 h 153"/>
                      <a:gd name="T44" fmla="*/ 57 w 156"/>
                      <a:gd name="T45" fmla="*/ 43 h 153"/>
                      <a:gd name="T46" fmla="*/ 63 w 156"/>
                      <a:gd name="T47" fmla="*/ 67 h 153"/>
                      <a:gd name="T48" fmla="*/ 50 w 156"/>
                      <a:gd name="T49" fmla="*/ 59 h 153"/>
                      <a:gd name="T50" fmla="*/ 56 w 156"/>
                      <a:gd name="T51" fmla="*/ 51 h 153"/>
                      <a:gd name="T52" fmla="*/ 47 w 156"/>
                      <a:gd name="T53" fmla="*/ 68 h 153"/>
                      <a:gd name="T54" fmla="*/ 56 w 156"/>
                      <a:gd name="T55" fmla="*/ 95 h 153"/>
                      <a:gd name="T56" fmla="*/ 62 w 156"/>
                      <a:gd name="T57" fmla="*/ 116 h 153"/>
                      <a:gd name="T58" fmla="*/ 65 w 156"/>
                      <a:gd name="T59" fmla="*/ 141 h 153"/>
                      <a:gd name="T60" fmla="*/ 70 w 156"/>
                      <a:gd name="T61" fmla="*/ 133 h 153"/>
                      <a:gd name="T62" fmla="*/ 75 w 156"/>
                      <a:gd name="T63" fmla="*/ 111 h 153"/>
                      <a:gd name="T64" fmla="*/ 73 w 156"/>
                      <a:gd name="T65" fmla="*/ 92 h 153"/>
                      <a:gd name="T66" fmla="*/ 85 w 156"/>
                      <a:gd name="T67" fmla="*/ 69 h 153"/>
                      <a:gd name="T68" fmla="*/ 76 w 156"/>
                      <a:gd name="T69" fmla="*/ 52 h 153"/>
                      <a:gd name="T70" fmla="*/ 84 w 156"/>
                      <a:gd name="T71" fmla="*/ 59 h 153"/>
                      <a:gd name="T72" fmla="*/ 72 w 156"/>
                      <a:gd name="T73" fmla="*/ 66 h 153"/>
                      <a:gd name="T74" fmla="*/ 71 w 156"/>
                      <a:gd name="T75" fmla="*/ 48 h 153"/>
                      <a:gd name="T76" fmla="*/ 83 w 156"/>
                      <a:gd name="T77" fmla="*/ 44 h 153"/>
                      <a:gd name="T78" fmla="*/ 89 w 156"/>
                      <a:gd name="T79" fmla="*/ 43 h 153"/>
                      <a:gd name="T80" fmla="*/ 92 w 156"/>
                      <a:gd name="T81" fmla="*/ 45 h 153"/>
                      <a:gd name="T82" fmla="*/ 96 w 156"/>
                      <a:gd name="T83" fmla="*/ 41 h 153"/>
                      <a:gd name="T84" fmla="*/ 103 w 156"/>
                      <a:gd name="T85" fmla="*/ 39 h 153"/>
                      <a:gd name="T86" fmla="*/ 112 w 156"/>
                      <a:gd name="T87" fmla="*/ 35 h 153"/>
                      <a:gd name="T88" fmla="*/ 125 w 156"/>
                      <a:gd name="T89" fmla="*/ 24 h 153"/>
                      <a:gd name="T90" fmla="*/ 124 w 156"/>
                      <a:gd name="T91" fmla="*/ 14 h 153"/>
                      <a:gd name="T92" fmla="*/ 84 w 156"/>
                      <a:gd name="T93" fmla="*/ 19 h 153"/>
                      <a:gd name="T94" fmla="*/ 37 w 156"/>
                      <a:gd name="T95" fmla="*/ 12 h 153"/>
                      <a:gd name="T96" fmla="*/ 8 w 156"/>
                      <a:gd name="T97" fmla="*/ 19 h 153"/>
                      <a:gd name="T98" fmla="*/ 15 w 156"/>
                      <a:gd name="T99" fmla="*/ 28 h 153"/>
                      <a:gd name="T100" fmla="*/ 147 w 156"/>
                      <a:gd name="T101" fmla="*/ 85 h 153"/>
                      <a:gd name="T102" fmla="*/ 142 w 156"/>
                      <a:gd name="T103" fmla="*/ 76 h 153"/>
                      <a:gd name="T104" fmla="*/ 96 w 156"/>
                      <a:gd name="T105" fmla="*/ 132 h 153"/>
                      <a:gd name="T106" fmla="*/ 142 w 156"/>
                      <a:gd name="T107" fmla="*/ 98 h 153"/>
                      <a:gd name="T108" fmla="*/ 103 w 156"/>
                      <a:gd name="T109" fmla="*/ 141 h 153"/>
                      <a:gd name="T110" fmla="*/ 149 w 156"/>
                      <a:gd name="T111" fmla="*/ 97 h 153"/>
                      <a:gd name="T112" fmla="*/ 67 w 156"/>
                      <a:gd name="T113" fmla="*/ 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153">
                        <a:moveTo>
                          <a:pt x="49" y="95"/>
                        </a:moveTo>
                        <a:cubicBezTo>
                          <a:pt x="51" y="93"/>
                          <a:pt x="51" y="92"/>
                          <a:pt x="49" y="91"/>
                        </a:cubicBezTo>
                        <a:cubicBezTo>
                          <a:pt x="45" y="86"/>
                          <a:pt x="44" y="81"/>
                          <a:pt x="46" y="76"/>
                        </a:cubicBezTo>
                        <a:cubicBezTo>
                          <a:pt x="47" y="74"/>
                          <a:pt x="46" y="73"/>
                          <a:pt x="45" y="73"/>
                        </a:cubicBezTo>
                        <a:cubicBezTo>
                          <a:pt x="43" y="72"/>
                          <a:pt x="41" y="71"/>
                          <a:pt x="40" y="70"/>
                        </a:cubicBezTo>
                        <a:cubicBezTo>
                          <a:pt x="33" y="65"/>
                          <a:pt x="32" y="59"/>
                          <a:pt x="37" y="51"/>
                        </a:cubicBezTo>
                        <a:cubicBezTo>
                          <a:pt x="34" y="50"/>
                          <a:pt x="30" y="49"/>
                          <a:pt x="28" y="48"/>
                        </a:cubicBezTo>
                        <a:cubicBezTo>
                          <a:pt x="23" y="45"/>
                          <a:pt x="17" y="43"/>
                          <a:pt x="13" y="38"/>
                        </a:cubicBezTo>
                        <a:cubicBezTo>
                          <a:pt x="13" y="38"/>
                          <a:pt x="13" y="38"/>
                          <a:pt x="12" y="37"/>
                        </a:cubicBezTo>
                        <a:cubicBezTo>
                          <a:pt x="5" y="32"/>
                          <a:pt x="2" y="24"/>
                          <a:pt x="1" y="15"/>
                        </a:cubicBezTo>
                        <a:cubicBezTo>
                          <a:pt x="0" y="11"/>
                          <a:pt x="3" y="8"/>
                          <a:pt x="7" y="8"/>
                        </a:cubicBezTo>
                        <a:cubicBezTo>
                          <a:pt x="17" y="9"/>
                          <a:pt x="28" y="8"/>
                          <a:pt x="38" y="6"/>
                        </a:cubicBezTo>
                        <a:cubicBezTo>
                          <a:pt x="45" y="5"/>
                          <a:pt x="49" y="9"/>
                          <a:pt x="53" y="14"/>
                        </a:cubicBezTo>
                        <a:cubicBezTo>
                          <a:pt x="54" y="9"/>
                          <a:pt x="56" y="5"/>
                          <a:pt x="59" y="3"/>
                        </a:cubicBezTo>
                        <a:cubicBezTo>
                          <a:pt x="62" y="1"/>
                          <a:pt x="65" y="0"/>
                          <a:pt x="68" y="1"/>
                        </a:cubicBezTo>
                        <a:cubicBezTo>
                          <a:pt x="75" y="1"/>
                          <a:pt x="79" y="6"/>
                          <a:pt x="80" y="14"/>
                        </a:cubicBezTo>
                        <a:cubicBezTo>
                          <a:pt x="81" y="14"/>
                          <a:pt x="81" y="13"/>
                          <a:pt x="82" y="12"/>
                        </a:cubicBezTo>
                        <a:cubicBezTo>
                          <a:pt x="86" y="7"/>
                          <a:pt x="91" y="5"/>
                          <a:pt x="97" y="6"/>
                        </a:cubicBezTo>
                        <a:cubicBezTo>
                          <a:pt x="106" y="8"/>
                          <a:pt x="116" y="9"/>
                          <a:pt x="125" y="8"/>
                        </a:cubicBezTo>
                        <a:cubicBezTo>
                          <a:pt x="131" y="8"/>
                          <a:pt x="133" y="10"/>
                          <a:pt x="133" y="16"/>
                        </a:cubicBezTo>
                        <a:cubicBezTo>
                          <a:pt x="132" y="24"/>
                          <a:pt x="128" y="31"/>
                          <a:pt x="121" y="38"/>
                        </a:cubicBezTo>
                        <a:cubicBezTo>
                          <a:pt x="118" y="41"/>
                          <a:pt x="113" y="43"/>
                          <a:pt x="109" y="46"/>
                        </a:cubicBezTo>
                        <a:cubicBezTo>
                          <a:pt x="106" y="49"/>
                          <a:pt x="101" y="49"/>
                          <a:pt x="97" y="51"/>
                        </a:cubicBezTo>
                        <a:cubicBezTo>
                          <a:pt x="99" y="55"/>
                          <a:pt x="100" y="59"/>
                          <a:pt x="99" y="63"/>
                        </a:cubicBezTo>
                        <a:cubicBezTo>
                          <a:pt x="98" y="65"/>
                          <a:pt x="100" y="65"/>
                          <a:pt x="101" y="65"/>
                        </a:cubicBezTo>
                        <a:cubicBezTo>
                          <a:pt x="110" y="64"/>
                          <a:pt x="119" y="64"/>
                          <a:pt x="127" y="64"/>
                        </a:cubicBezTo>
                        <a:cubicBezTo>
                          <a:pt x="135" y="65"/>
                          <a:pt x="142" y="66"/>
                          <a:pt x="149" y="67"/>
                        </a:cubicBezTo>
                        <a:cubicBezTo>
                          <a:pt x="153" y="68"/>
                          <a:pt x="155" y="70"/>
                          <a:pt x="155" y="73"/>
                        </a:cubicBezTo>
                        <a:cubicBezTo>
                          <a:pt x="155" y="86"/>
                          <a:pt x="156" y="98"/>
                          <a:pt x="155" y="111"/>
                        </a:cubicBezTo>
                        <a:cubicBezTo>
                          <a:pt x="153" y="130"/>
                          <a:pt x="136" y="148"/>
                          <a:pt x="118" y="152"/>
                        </a:cubicBezTo>
                        <a:cubicBezTo>
                          <a:pt x="116" y="153"/>
                          <a:pt x="114" y="152"/>
                          <a:pt x="113" y="152"/>
                        </a:cubicBezTo>
                        <a:cubicBezTo>
                          <a:pt x="98" y="147"/>
                          <a:pt x="87" y="138"/>
                          <a:pt x="81" y="124"/>
                        </a:cubicBezTo>
                        <a:cubicBezTo>
                          <a:pt x="81" y="123"/>
                          <a:pt x="80" y="123"/>
                          <a:pt x="80" y="122"/>
                        </a:cubicBezTo>
                        <a:cubicBezTo>
                          <a:pt x="78" y="129"/>
                          <a:pt x="75" y="135"/>
                          <a:pt x="74" y="141"/>
                        </a:cubicBezTo>
                        <a:cubicBezTo>
                          <a:pt x="73" y="145"/>
                          <a:pt x="70" y="148"/>
                          <a:pt x="67" y="148"/>
                        </a:cubicBezTo>
                        <a:cubicBezTo>
                          <a:pt x="63" y="148"/>
                          <a:pt x="61" y="145"/>
                          <a:pt x="60" y="142"/>
                        </a:cubicBezTo>
                        <a:cubicBezTo>
                          <a:pt x="58" y="137"/>
                          <a:pt x="58" y="132"/>
                          <a:pt x="55" y="128"/>
                        </a:cubicBezTo>
                        <a:cubicBezTo>
                          <a:pt x="54" y="125"/>
                          <a:pt x="54" y="121"/>
                          <a:pt x="55" y="118"/>
                        </a:cubicBezTo>
                        <a:cubicBezTo>
                          <a:pt x="55" y="116"/>
                          <a:pt x="55" y="115"/>
                          <a:pt x="54" y="115"/>
                        </a:cubicBezTo>
                        <a:cubicBezTo>
                          <a:pt x="50" y="112"/>
                          <a:pt x="48" y="108"/>
                          <a:pt x="47" y="104"/>
                        </a:cubicBezTo>
                        <a:cubicBezTo>
                          <a:pt x="47" y="101"/>
                          <a:pt x="47" y="97"/>
                          <a:pt x="49" y="95"/>
                        </a:cubicBezTo>
                        <a:close/>
                        <a:moveTo>
                          <a:pt x="86" y="105"/>
                        </a:moveTo>
                        <a:cubicBezTo>
                          <a:pt x="83" y="110"/>
                          <a:pt x="82" y="116"/>
                          <a:pt x="86" y="122"/>
                        </a:cubicBezTo>
                        <a:cubicBezTo>
                          <a:pt x="86" y="122"/>
                          <a:pt x="86" y="122"/>
                          <a:pt x="86" y="122"/>
                        </a:cubicBezTo>
                        <a:cubicBezTo>
                          <a:pt x="87" y="124"/>
                          <a:pt x="88" y="124"/>
                          <a:pt x="90" y="123"/>
                        </a:cubicBezTo>
                        <a:cubicBezTo>
                          <a:pt x="99" y="119"/>
                          <a:pt x="106" y="114"/>
                          <a:pt x="112" y="107"/>
                        </a:cubicBezTo>
                        <a:cubicBezTo>
                          <a:pt x="113" y="107"/>
                          <a:pt x="113" y="106"/>
                          <a:pt x="113" y="106"/>
                        </a:cubicBezTo>
                        <a:cubicBezTo>
                          <a:pt x="115" y="105"/>
                          <a:pt x="116" y="104"/>
                          <a:pt x="116" y="103"/>
                        </a:cubicBezTo>
                        <a:cubicBezTo>
                          <a:pt x="118" y="101"/>
                          <a:pt x="119" y="99"/>
                          <a:pt x="121" y="98"/>
                        </a:cubicBezTo>
                        <a:cubicBezTo>
                          <a:pt x="128" y="90"/>
                          <a:pt x="133" y="81"/>
                          <a:pt x="138" y="71"/>
                        </a:cubicBezTo>
                        <a:cubicBezTo>
                          <a:pt x="137" y="71"/>
                          <a:pt x="137" y="71"/>
                          <a:pt x="136" y="71"/>
                        </a:cubicBezTo>
                        <a:cubicBezTo>
                          <a:pt x="125" y="69"/>
                          <a:pt x="114" y="69"/>
                          <a:pt x="102" y="70"/>
                        </a:cubicBezTo>
                        <a:cubicBezTo>
                          <a:pt x="98" y="70"/>
                          <a:pt x="93" y="70"/>
                          <a:pt x="89" y="73"/>
                        </a:cubicBezTo>
                        <a:cubicBezTo>
                          <a:pt x="87" y="74"/>
                          <a:pt x="87" y="74"/>
                          <a:pt x="88" y="76"/>
                        </a:cubicBezTo>
                        <a:cubicBezTo>
                          <a:pt x="90" y="81"/>
                          <a:pt x="89" y="86"/>
                          <a:pt x="85" y="90"/>
                        </a:cubicBezTo>
                        <a:cubicBezTo>
                          <a:pt x="83" y="92"/>
                          <a:pt x="83" y="93"/>
                          <a:pt x="85" y="95"/>
                        </a:cubicBezTo>
                        <a:cubicBezTo>
                          <a:pt x="87" y="98"/>
                          <a:pt x="87" y="102"/>
                          <a:pt x="86" y="105"/>
                        </a:cubicBezTo>
                        <a:close/>
                        <a:moveTo>
                          <a:pt x="23" y="35"/>
                        </a:moveTo>
                        <a:cubicBezTo>
                          <a:pt x="23" y="34"/>
                          <a:pt x="23" y="34"/>
                          <a:pt x="23" y="34"/>
                        </a:cubicBezTo>
                        <a:cubicBezTo>
                          <a:pt x="22" y="36"/>
                          <a:pt x="20" y="35"/>
                          <a:pt x="19" y="37"/>
                        </a:cubicBezTo>
                        <a:cubicBezTo>
                          <a:pt x="22" y="40"/>
                          <a:pt x="26" y="39"/>
                          <a:pt x="30" y="39"/>
                        </a:cubicBezTo>
                        <a:cubicBezTo>
                          <a:pt x="30" y="40"/>
                          <a:pt x="28" y="41"/>
                          <a:pt x="28" y="42"/>
                        </a:cubicBezTo>
                        <a:cubicBezTo>
                          <a:pt x="31" y="44"/>
                          <a:pt x="34" y="42"/>
                          <a:pt x="37" y="42"/>
                        </a:cubicBezTo>
                        <a:cubicBezTo>
                          <a:pt x="37" y="43"/>
                          <a:pt x="37" y="44"/>
                          <a:pt x="36" y="45"/>
                        </a:cubicBezTo>
                        <a:cubicBezTo>
                          <a:pt x="40" y="46"/>
                          <a:pt x="42" y="45"/>
                          <a:pt x="44" y="42"/>
                        </a:cubicBezTo>
                        <a:cubicBezTo>
                          <a:pt x="45" y="44"/>
                          <a:pt x="43" y="46"/>
                          <a:pt x="44" y="47"/>
                        </a:cubicBezTo>
                        <a:cubicBezTo>
                          <a:pt x="47" y="48"/>
                          <a:pt x="49" y="45"/>
                          <a:pt x="51" y="43"/>
                        </a:cubicBezTo>
                        <a:cubicBezTo>
                          <a:pt x="52" y="45"/>
                          <a:pt x="50" y="48"/>
                          <a:pt x="52" y="48"/>
                        </a:cubicBezTo>
                        <a:cubicBezTo>
                          <a:pt x="55" y="48"/>
                          <a:pt x="56" y="46"/>
                          <a:pt x="57" y="43"/>
                        </a:cubicBezTo>
                        <a:cubicBezTo>
                          <a:pt x="58" y="46"/>
                          <a:pt x="59" y="49"/>
                          <a:pt x="62" y="48"/>
                        </a:cubicBezTo>
                        <a:cubicBezTo>
                          <a:pt x="63" y="48"/>
                          <a:pt x="63" y="49"/>
                          <a:pt x="63" y="50"/>
                        </a:cubicBezTo>
                        <a:cubicBezTo>
                          <a:pt x="63" y="55"/>
                          <a:pt x="63" y="61"/>
                          <a:pt x="63" y="67"/>
                        </a:cubicBezTo>
                        <a:cubicBezTo>
                          <a:pt x="59" y="65"/>
                          <a:pt x="54" y="64"/>
                          <a:pt x="50" y="62"/>
                        </a:cubicBezTo>
                        <a:cubicBezTo>
                          <a:pt x="49" y="62"/>
                          <a:pt x="47" y="62"/>
                          <a:pt x="48" y="60"/>
                        </a:cubicBezTo>
                        <a:cubicBezTo>
                          <a:pt x="48" y="59"/>
                          <a:pt x="49" y="59"/>
                          <a:pt x="50" y="59"/>
                        </a:cubicBezTo>
                        <a:cubicBezTo>
                          <a:pt x="52" y="60"/>
                          <a:pt x="53" y="60"/>
                          <a:pt x="55" y="60"/>
                        </a:cubicBezTo>
                        <a:cubicBezTo>
                          <a:pt x="57" y="60"/>
                          <a:pt x="59" y="60"/>
                          <a:pt x="60" y="57"/>
                        </a:cubicBezTo>
                        <a:cubicBezTo>
                          <a:pt x="61" y="54"/>
                          <a:pt x="59" y="52"/>
                          <a:pt x="56" y="51"/>
                        </a:cubicBezTo>
                        <a:cubicBezTo>
                          <a:pt x="54" y="51"/>
                          <a:pt x="52" y="51"/>
                          <a:pt x="50" y="51"/>
                        </a:cubicBezTo>
                        <a:cubicBezTo>
                          <a:pt x="44" y="52"/>
                          <a:pt x="40" y="54"/>
                          <a:pt x="39" y="58"/>
                        </a:cubicBezTo>
                        <a:cubicBezTo>
                          <a:pt x="39" y="62"/>
                          <a:pt x="42" y="66"/>
                          <a:pt x="47" y="68"/>
                        </a:cubicBezTo>
                        <a:cubicBezTo>
                          <a:pt x="51" y="69"/>
                          <a:pt x="54" y="70"/>
                          <a:pt x="57" y="71"/>
                        </a:cubicBezTo>
                        <a:cubicBezTo>
                          <a:pt x="47" y="80"/>
                          <a:pt x="47" y="82"/>
                          <a:pt x="60" y="92"/>
                        </a:cubicBezTo>
                        <a:cubicBezTo>
                          <a:pt x="59" y="93"/>
                          <a:pt x="57" y="94"/>
                          <a:pt x="56" y="95"/>
                        </a:cubicBezTo>
                        <a:cubicBezTo>
                          <a:pt x="51" y="99"/>
                          <a:pt x="51" y="103"/>
                          <a:pt x="55" y="108"/>
                        </a:cubicBezTo>
                        <a:cubicBezTo>
                          <a:pt x="57" y="110"/>
                          <a:pt x="59" y="112"/>
                          <a:pt x="61" y="113"/>
                        </a:cubicBezTo>
                        <a:cubicBezTo>
                          <a:pt x="63" y="114"/>
                          <a:pt x="63" y="114"/>
                          <a:pt x="62" y="116"/>
                        </a:cubicBezTo>
                        <a:cubicBezTo>
                          <a:pt x="58" y="121"/>
                          <a:pt x="59" y="125"/>
                          <a:pt x="63" y="130"/>
                        </a:cubicBezTo>
                        <a:cubicBezTo>
                          <a:pt x="63" y="130"/>
                          <a:pt x="64" y="131"/>
                          <a:pt x="64" y="132"/>
                        </a:cubicBezTo>
                        <a:cubicBezTo>
                          <a:pt x="62" y="135"/>
                          <a:pt x="65" y="138"/>
                          <a:pt x="65" y="141"/>
                        </a:cubicBezTo>
                        <a:cubicBezTo>
                          <a:pt x="65" y="142"/>
                          <a:pt x="66" y="142"/>
                          <a:pt x="67" y="142"/>
                        </a:cubicBezTo>
                        <a:cubicBezTo>
                          <a:pt x="67" y="142"/>
                          <a:pt x="68" y="142"/>
                          <a:pt x="68" y="141"/>
                        </a:cubicBezTo>
                        <a:cubicBezTo>
                          <a:pt x="69" y="138"/>
                          <a:pt x="71" y="136"/>
                          <a:pt x="70" y="133"/>
                        </a:cubicBezTo>
                        <a:cubicBezTo>
                          <a:pt x="69" y="131"/>
                          <a:pt x="70" y="131"/>
                          <a:pt x="71" y="130"/>
                        </a:cubicBezTo>
                        <a:cubicBezTo>
                          <a:pt x="74" y="126"/>
                          <a:pt x="76" y="122"/>
                          <a:pt x="73" y="118"/>
                        </a:cubicBezTo>
                        <a:cubicBezTo>
                          <a:pt x="69" y="114"/>
                          <a:pt x="72" y="113"/>
                          <a:pt x="75" y="111"/>
                        </a:cubicBezTo>
                        <a:cubicBezTo>
                          <a:pt x="75" y="111"/>
                          <a:pt x="76" y="111"/>
                          <a:pt x="76" y="110"/>
                        </a:cubicBezTo>
                        <a:cubicBezTo>
                          <a:pt x="81" y="107"/>
                          <a:pt x="83" y="102"/>
                          <a:pt x="80" y="97"/>
                        </a:cubicBezTo>
                        <a:cubicBezTo>
                          <a:pt x="78" y="94"/>
                          <a:pt x="75" y="94"/>
                          <a:pt x="73" y="92"/>
                        </a:cubicBezTo>
                        <a:cubicBezTo>
                          <a:pt x="77" y="89"/>
                          <a:pt x="82" y="88"/>
                          <a:pt x="83" y="83"/>
                        </a:cubicBezTo>
                        <a:cubicBezTo>
                          <a:pt x="84" y="77"/>
                          <a:pt x="80" y="74"/>
                          <a:pt x="76" y="71"/>
                        </a:cubicBezTo>
                        <a:cubicBezTo>
                          <a:pt x="79" y="70"/>
                          <a:pt x="82" y="70"/>
                          <a:pt x="85" y="69"/>
                        </a:cubicBezTo>
                        <a:cubicBezTo>
                          <a:pt x="87" y="68"/>
                          <a:pt x="90" y="67"/>
                          <a:pt x="91" y="65"/>
                        </a:cubicBezTo>
                        <a:cubicBezTo>
                          <a:pt x="95" y="61"/>
                          <a:pt x="95" y="56"/>
                          <a:pt x="91" y="53"/>
                        </a:cubicBezTo>
                        <a:cubicBezTo>
                          <a:pt x="86" y="50"/>
                          <a:pt x="81" y="50"/>
                          <a:pt x="76" y="52"/>
                        </a:cubicBezTo>
                        <a:cubicBezTo>
                          <a:pt x="73" y="52"/>
                          <a:pt x="72" y="55"/>
                          <a:pt x="73" y="57"/>
                        </a:cubicBezTo>
                        <a:cubicBezTo>
                          <a:pt x="73" y="60"/>
                          <a:pt x="75" y="60"/>
                          <a:pt x="78" y="60"/>
                        </a:cubicBezTo>
                        <a:cubicBezTo>
                          <a:pt x="80" y="60"/>
                          <a:pt x="82" y="60"/>
                          <a:pt x="84" y="59"/>
                        </a:cubicBezTo>
                        <a:cubicBezTo>
                          <a:pt x="85" y="59"/>
                          <a:pt x="86" y="59"/>
                          <a:pt x="86" y="60"/>
                        </a:cubicBezTo>
                        <a:cubicBezTo>
                          <a:pt x="86" y="61"/>
                          <a:pt x="85" y="62"/>
                          <a:pt x="85" y="62"/>
                        </a:cubicBezTo>
                        <a:cubicBezTo>
                          <a:pt x="80" y="63"/>
                          <a:pt x="76" y="65"/>
                          <a:pt x="72" y="66"/>
                        </a:cubicBezTo>
                        <a:cubicBezTo>
                          <a:pt x="70" y="67"/>
                          <a:pt x="70" y="66"/>
                          <a:pt x="70" y="65"/>
                        </a:cubicBezTo>
                        <a:cubicBezTo>
                          <a:pt x="70" y="60"/>
                          <a:pt x="70" y="55"/>
                          <a:pt x="70" y="50"/>
                        </a:cubicBezTo>
                        <a:cubicBezTo>
                          <a:pt x="70" y="49"/>
                          <a:pt x="70" y="48"/>
                          <a:pt x="71" y="48"/>
                        </a:cubicBezTo>
                        <a:cubicBezTo>
                          <a:pt x="75" y="49"/>
                          <a:pt x="75" y="45"/>
                          <a:pt x="76" y="43"/>
                        </a:cubicBezTo>
                        <a:cubicBezTo>
                          <a:pt x="77" y="46"/>
                          <a:pt x="78" y="48"/>
                          <a:pt x="81" y="48"/>
                        </a:cubicBezTo>
                        <a:cubicBezTo>
                          <a:pt x="83" y="48"/>
                          <a:pt x="82" y="45"/>
                          <a:pt x="83" y="44"/>
                        </a:cubicBezTo>
                        <a:cubicBezTo>
                          <a:pt x="84" y="45"/>
                          <a:pt x="84" y="45"/>
                          <a:pt x="84" y="45"/>
                        </a:cubicBezTo>
                        <a:cubicBezTo>
                          <a:pt x="85" y="46"/>
                          <a:pt x="87" y="48"/>
                          <a:pt x="89" y="47"/>
                        </a:cubicBezTo>
                        <a:cubicBezTo>
                          <a:pt x="91" y="46"/>
                          <a:pt x="89" y="44"/>
                          <a:pt x="89" y="43"/>
                        </a:cubicBezTo>
                        <a:cubicBezTo>
                          <a:pt x="89" y="43"/>
                          <a:pt x="89" y="43"/>
                          <a:pt x="89" y="43"/>
                        </a:cubicBezTo>
                        <a:cubicBezTo>
                          <a:pt x="89" y="43"/>
                          <a:pt x="89" y="43"/>
                          <a:pt x="89" y="43"/>
                        </a:cubicBezTo>
                        <a:cubicBezTo>
                          <a:pt x="90" y="43"/>
                          <a:pt x="91" y="44"/>
                          <a:pt x="92" y="45"/>
                        </a:cubicBezTo>
                        <a:cubicBezTo>
                          <a:pt x="94" y="46"/>
                          <a:pt x="96" y="46"/>
                          <a:pt x="97" y="45"/>
                        </a:cubicBezTo>
                        <a:cubicBezTo>
                          <a:pt x="98" y="44"/>
                          <a:pt x="96" y="43"/>
                          <a:pt x="96" y="42"/>
                        </a:cubicBezTo>
                        <a:cubicBezTo>
                          <a:pt x="96" y="42"/>
                          <a:pt x="96" y="41"/>
                          <a:pt x="96" y="41"/>
                        </a:cubicBezTo>
                        <a:cubicBezTo>
                          <a:pt x="97" y="42"/>
                          <a:pt x="99" y="43"/>
                          <a:pt x="101" y="43"/>
                        </a:cubicBezTo>
                        <a:cubicBezTo>
                          <a:pt x="102" y="43"/>
                          <a:pt x="104" y="43"/>
                          <a:pt x="105" y="42"/>
                        </a:cubicBezTo>
                        <a:cubicBezTo>
                          <a:pt x="106" y="41"/>
                          <a:pt x="103" y="40"/>
                          <a:pt x="103" y="39"/>
                        </a:cubicBezTo>
                        <a:cubicBezTo>
                          <a:pt x="103" y="39"/>
                          <a:pt x="103" y="39"/>
                          <a:pt x="103" y="39"/>
                        </a:cubicBezTo>
                        <a:cubicBezTo>
                          <a:pt x="107" y="39"/>
                          <a:pt x="111" y="40"/>
                          <a:pt x="114" y="37"/>
                        </a:cubicBezTo>
                        <a:cubicBezTo>
                          <a:pt x="114" y="36"/>
                          <a:pt x="112" y="36"/>
                          <a:pt x="112" y="35"/>
                        </a:cubicBezTo>
                        <a:cubicBezTo>
                          <a:pt x="118" y="34"/>
                          <a:pt x="119" y="33"/>
                          <a:pt x="121" y="30"/>
                        </a:cubicBezTo>
                        <a:cubicBezTo>
                          <a:pt x="120" y="29"/>
                          <a:pt x="119" y="30"/>
                          <a:pt x="118" y="28"/>
                        </a:cubicBezTo>
                        <a:cubicBezTo>
                          <a:pt x="121" y="28"/>
                          <a:pt x="123" y="27"/>
                          <a:pt x="125" y="24"/>
                        </a:cubicBezTo>
                        <a:cubicBezTo>
                          <a:pt x="126" y="23"/>
                          <a:pt x="127" y="21"/>
                          <a:pt x="123" y="21"/>
                        </a:cubicBezTo>
                        <a:cubicBezTo>
                          <a:pt x="125" y="20"/>
                          <a:pt x="126" y="19"/>
                          <a:pt x="127" y="18"/>
                        </a:cubicBezTo>
                        <a:cubicBezTo>
                          <a:pt x="128" y="15"/>
                          <a:pt x="127" y="14"/>
                          <a:pt x="124" y="14"/>
                        </a:cubicBezTo>
                        <a:cubicBezTo>
                          <a:pt x="115" y="14"/>
                          <a:pt x="105" y="13"/>
                          <a:pt x="96" y="12"/>
                        </a:cubicBezTo>
                        <a:cubicBezTo>
                          <a:pt x="92" y="11"/>
                          <a:pt x="89" y="12"/>
                          <a:pt x="86" y="16"/>
                        </a:cubicBezTo>
                        <a:cubicBezTo>
                          <a:pt x="85" y="17"/>
                          <a:pt x="85" y="18"/>
                          <a:pt x="84" y="19"/>
                        </a:cubicBezTo>
                        <a:cubicBezTo>
                          <a:pt x="79" y="25"/>
                          <a:pt x="68" y="30"/>
                          <a:pt x="58" y="25"/>
                        </a:cubicBezTo>
                        <a:cubicBezTo>
                          <a:pt x="54" y="23"/>
                          <a:pt x="51" y="20"/>
                          <a:pt x="49" y="17"/>
                        </a:cubicBezTo>
                        <a:cubicBezTo>
                          <a:pt x="46" y="13"/>
                          <a:pt x="42" y="11"/>
                          <a:pt x="37" y="12"/>
                        </a:cubicBezTo>
                        <a:cubicBezTo>
                          <a:pt x="28" y="13"/>
                          <a:pt x="19" y="14"/>
                          <a:pt x="10" y="14"/>
                        </a:cubicBezTo>
                        <a:cubicBezTo>
                          <a:pt x="9" y="14"/>
                          <a:pt x="7" y="13"/>
                          <a:pt x="7" y="15"/>
                        </a:cubicBezTo>
                        <a:cubicBezTo>
                          <a:pt x="6" y="16"/>
                          <a:pt x="7" y="18"/>
                          <a:pt x="8" y="19"/>
                        </a:cubicBezTo>
                        <a:cubicBezTo>
                          <a:pt x="9" y="20"/>
                          <a:pt x="9" y="20"/>
                          <a:pt x="10" y="21"/>
                        </a:cubicBezTo>
                        <a:cubicBezTo>
                          <a:pt x="9" y="21"/>
                          <a:pt x="8" y="21"/>
                          <a:pt x="7" y="22"/>
                        </a:cubicBezTo>
                        <a:cubicBezTo>
                          <a:pt x="9" y="26"/>
                          <a:pt x="12" y="27"/>
                          <a:pt x="15" y="28"/>
                        </a:cubicBezTo>
                        <a:cubicBezTo>
                          <a:pt x="15" y="30"/>
                          <a:pt x="13" y="29"/>
                          <a:pt x="12" y="30"/>
                        </a:cubicBezTo>
                        <a:cubicBezTo>
                          <a:pt x="15" y="33"/>
                          <a:pt x="16" y="34"/>
                          <a:pt x="23" y="35"/>
                        </a:cubicBezTo>
                        <a:close/>
                        <a:moveTo>
                          <a:pt x="147" y="85"/>
                        </a:moveTo>
                        <a:cubicBezTo>
                          <a:pt x="147" y="82"/>
                          <a:pt x="147" y="80"/>
                          <a:pt x="147" y="77"/>
                        </a:cubicBezTo>
                        <a:cubicBezTo>
                          <a:pt x="147" y="76"/>
                          <a:pt x="147" y="75"/>
                          <a:pt x="145" y="75"/>
                        </a:cubicBezTo>
                        <a:cubicBezTo>
                          <a:pt x="144" y="75"/>
                          <a:pt x="143" y="74"/>
                          <a:pt x="142" y="76"/>
                        </a:cubicBezTo>
                        <a:cubicBezTo>
                          <a:pt x="136" y="86"/>
                          <a:pt x="130" y="96"/>
                          <a:pt x="122" y="105"/>
                        </a:cubicBezTo>
                        <a:cubicBezTo>
                          <a:pt x="115" y="113"/>
                          <a:pt x="107" y="120"/>
                          <a:pt x="97" y="126"/>
                        </a:cubicBezTo>
                        <a:cubicBezTo>
                          <a:pt x="93" y="129"/>
                          <a:pt x="93" y="128"/>
                          <a:pt x="96" y="132"/>
                        </a:cubicBezTo>
                        <a:cubicBezTo>
                          <a:pt x="97" y="133"/>
                          <a:pt x="97" y="133"/>
                          <a:pt x="97" y="133"/>
                        </a:cubicBezTo>
                        <a:cubicBezTo>
                          <a:pt x="99" y="136"/>
                          <a:pt x="101" y="136"/>
                          <a:pt x="104" y="134"/>
                        </a:cubicBezTo>
                        <a:cubicBezTo>
                          <a:pt x="119" y="124"/>
                          <a:pt x="132" y="113"/>
                          <a:pt x="142" y="98"/>
                        </a:cubicBezTo>
                        <a:cubicBezTo>
                          <a:pt x="146" y="94"/>
                          <a:pt x="148" y="89"/>
                          <a:pt x="147" y="85"/>
                        </a:cubicBezTo>
                        <a:close/>
                        <a:moveTo>
                          <a:pt x="149" y="97"/>
                        </a:moveTo>
                        <a:cubicBezTo>
                          <a:pt x="137" y="116"/>
                          <a:pt x="121" y="130"/>
                          <a:pt x="103" y="141"/>
                        </a:cubicBezTo>
                        <a:cubicBezTo>
                          <a:pt x="106" y="143"/>
                          <a:pt x="112" y="146"/>
                          <a:pt x="115" y="147"/>
                        </a:cubicBezTo>
                        <a:cubicBezTo>
                          <a:pt x="116" y="147"/>
                          <a:pt x="117" y="147"/>
                          <a:pt x="118" y="147"/>
                        </a:cubicBezTo>
                        <a:cubicBezTo>
                          <a:pt x="139" y="140"/>
                          <a:pt x="152" y="120"/>
                          <a:pt x="149" y="97"/>
                        </a:cubicBezTo>
                        <a:close/>
                        <a:moveTo>
                          <a:pt x="67" y="21"/>
                        </a:moveTo>
                        <a:cubicBezTo>
                          <a:pt x="71" y="21"/>
                          <a:pt x="75" y="18"/>
                          <a:pt x="75" y="14"/>
                        </a:cubicBezTo>
                        <a:cubicBezTo>
                          <a:pt x="75" y="9"/>
                          <a:pt x="71" y="6"/>
                          <a:pt x="67" y="6"/>
                        </a:cubicBezTo>
                        <a:cubicBezTo>
                          <a:pt x="62" y="6"/>
                          <a:pt x="59" y="9"/>
                          <a:pt x="59" y="14"/>
                        </a:cubicBezTo>
                        <a:cubicBezTo>
                          <a:pt x="59" y="18"/>
                          <a:pt x="63" y="21"/>
                          <a:pt x="67" y="21"/>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141">
                    <a:extLst>
                      <a:ext uri="{FF2B5EF4-FFF2-40B4-BE49-F238E27FC236}">
                        <a16:creationId xmlns:a16="http://schemas.microsoft.com/office/drawing/2014/main" id="{0BBF0B7A-0CFF-4C18-9537-A80B165419C8}"/>
                      </a:ext>
                    </a:extLst>
                  </p:cNvPr>
                  <p:cNvSpPr>
                    <a:spLocks/>
                  </p:cNvSpPr>
                  <p:nvPr/>
                </p:nvSpPr>
                <p:spPr bwMode="auto">
                  <a:xfrm>
                    <a:off x="587375" y="4394200"/>
                    <a:ext cx="31750" cy="41275"/>
                  </a:xfrm>
                  <a:custGeom>
                    <a:avLst/>
                    <a:gdLst>
                      <a:gd name="T0" fmla="*/ 2 w 10"/>
                      <a:gd name="T1" fmla="*/ 6 h 13"/>
                      <a:gd name="T2" fmla="*/ 2 w 10"/>
                      <a:gd name="T3" fmla="*/ 1 h 13"/>
                      <a:gd name="T4" fmla="*/ 8 w 10"/>
                      <a:gd name="T5" fmla="*/ 3 h 13"/>
                      <a:gd name="T6" fmla="*/ 8 w 10"/>
                      <a:gd name="T7" fmla="*/ 9 h 13"/>
                      <a:gd name="T8" fmla="*/ 2 w 10"/>
                      <a:gd name="T9" fmla="*/ 12 h 13"/>
                      <a:gd name="T10" fmla="*/ 2 w 10"/>
                      <a:gd name="T11" fmla="*/ 6 h 13"/>
                    </a:gdLst>
                    <a:ahLst/>
                    <a:cxnLst>
                      <a:cxn ang="0">
                        <a:pos x="T0" y="T1"/>
                      </a:cxn>
                      <a:cxn ang="0">
                        <a:pos x="T2" y="T3"/>
                      </a:cxn>
                      <a:cxn ang="0">
                        <a:pos x="T4" y="T5"/>
                      </a:cxn>
                      <a:cxn ang="0">
                        <a:pos x="T6" y="T7"/>
                      </a:cxn>
                      <a:cxn ang="0">
                        <a:pos x="T8" y="T9"/>
                      </a:cxn>
                      <a:cxn ang="0">
                        <a:pos x="T10" y="T11"/>
                      </a:cxn>
                    </a:cxnLst>
                    <a:rect l="0" t="0" r="r" b="b"/>
                    <a:pathLst>
                      <a:path w="10" h="13">
                        <a:moveTo>
                          <a:pt x="2" y="6"/>
                        </a:moveTo>
                        <a:cubicBezTo>
                          <a:pt x="2" y="4"/>
                          <a:pt x="1" y="2"/>
                          <a:pt x="2" y="1"/>
                        </a:cubicBezTo>
                        <a:cubicBezTo>
                          <a:pt x="4" y="0"/>
                          <a:pt x="6" y="2"/>
                          <a:pt x="8" y="3"/>
                        </a:cubicBezTo>
                        <a:cubicBezTo>
                          <a:pt x="10" y="5"/>
                          <a:pt x="10" y="7"/>
                          <a:pt x="8" y="9"/>
                        </a:cubicBezTo>
                        <a:cubicBezTo>
                          <a:pt x="6" y="10"/>
                          <a:pt x="5" y="13"/>
                          <a:pt x="2" y="12"/>
                        </a:cubicBezTo>
                        <a:cubicBezTo>
                          <a:pt x="0" y="11"/>
                          <a:pt x="2" y="8"/>
                          <a:pt x="2" y="6"/>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142">
                    <a:extLst>
                      <a:ext uri="{FF2B5EF4-FFF2-40B4-BE49-F238E27FC236}">
                        <a16:creationId xmlns:a16="http://schemas.microsoft.com/office/drawing/2014/main" id="{75C6A687-1CFA-4ED6-A1AC-7A8B0849E46B}"/>
                      </a:ext>
                    </a:extLst>
                  </p:cNvPr>
                  <p:cNvSpPr>
                    <a:spLocks/>
                  </p:cNvSpPr>
                  <p:nvPr/>
                </p:nvSpPr>
                <p:spPr bwMode="auto">
                  <a:xfrm>
                    <a:off x="590550" y="4460875"/>
                    <a:ext cx="28575" cy="44450"/>
                  </a:xfrm>
                  <a:custGeom>
                    <a:avLst/>
                    <a:gdLst>
                      <a:gd name="T0" fmla="*/ 0 w 9"/>
                      <a:gd name="T1" fmla="*/ 14 h 14"/>
                      <a:gd name="T2" fmla="*/ 0 w 9"/>
                      <a:gd name="T3" fmla="*/ 2 h 14"/>
                      <a:gd name="T4" fmla="*/ 3 w 9"/>
                      <a:gd name="T5" fmla="*/ 1 h 14"/>
                      <a:gd name="T6" fmla="*/ 6 w 9"/>
                      <a:gd name="T7" fmla="*/ 3 h 14"/>
                      <a:gd name="T8" fmla="*/ 7 w 9"/>
                      <a:gd name="T9" fmla="*/ 8 h 14"/>
                      <a:gd name="T10" fmla="*/ 0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0" y="14"/>
                        </a:moveTo>
                        <a:cubicBezTo>
                          <a:pt x="0" y="10"/>
                          <a:pt x="0" y="6"/>
                          <a:pt x="0" y="2"/>
                        </a:cubicBezTo>
                        <a:cubicBezTo>
                          <a:pt x="0" y="1"/>
                          <a:pt x="1" y="0"/>
                          <a:pt x="3" y="1"/>
                        </a:cubicBezTo>
                        <a:cubicBezTo>
                          <a:pt x="4" y="2"/>
                          <a:pt x="5" y="2"/>
                          <a:pt x="6" y="3"/>
                        </a:cubicBezTo>
                        <a:cubicBezTo>
                          <a:pt x="8" y="4"/>
                          <a:pt x="9" y="6"/>
                          <a:pt x="7" y="8"/>
                        </a:cubicBezTo>
                        <a:cubicBezTo>
                          <a:pt x="5" y="10"/>
                          <a:pt x="4" y="13"/>
                          <a:pt x="0"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143">
                    <a:extLst>
                      <a:ext uri="{FF2B5EF4-FFF2-40B4-BE49-F238E27FC236}">
                        <a16:creationId xmlns:a16="http://schemas.microsoft.com/office/drawing/2014/main" id="{C008FD27-88F9-4D8D-BEEA-2553DE7DB122}"/>
                      </a:ext>
                    </a:extLst>
                  </p:cNvPr>
                  <p:cNvSpPr>
                    <a:spLocks/>
                  </p:cNvSpPr>
                  <p:nvPr/>
                </p:nvSpPr>
                <p:spPr bwMode="auto">
                  <a:xfrm>
                    <a:off x="546100" y="4394200"/>
                    <a:ext cx="31750" cy="41275"/>
                  </a:xfrm>
                  <a:custGeom>
                    <a:avLst/>
                    <a:gdLst>
                      <a:gd name="T0" fmla="*/ 9 w 10"/>
                      <a:gd name="T1" fmla="*/ 7 h 13"/>
                      <a:gd name="T2" fmla="*/ 8 w 10"/>
                      <a:gd name="T3" fmla="*/ 12 h 13"/>
                      <a:gd name="T4" fmla="*/ 3 w 10"/>
                      <a:gd name="T5" fmla="*/ 9 h 13"/>
                      <a:gd name="T6" fmla="*/ 3 w 10"/>
                      <a:gd name="T7" fmla="*/ 3 h 13"/>
                      <a:gd name="T8" fmla="*/ 6 w 10"/>
                      <a:gd name="T9" fmla="*/ 1 h 13"/>
                      <a:gd name="T10" fmla="*/ 9 w 10"/>
                      <a:gd name="T11" fmla="*/ 3 h 13"/>
                      <a:gd name="T12" fmla="*/ 9 w 10"/>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9" y="7"/>
                        </a:moveTo>
                        <a:cubicBezTo>
                          <a:pt x="8" y="8"/>
                          <a:pt x="10" y="11"/>
                          <a:pt x="8" y="12"/>
                        </a:cubicBezTo>
                        <a:cubicBezTo>
                          <a:pt x="6" y="13"/>
                          <a:pt x="4" y="10"/>
                          <a:pt x="3" y="9"/>
                        </a:cubicBezTo>
                        <a:cubicBezTo>
                          <a:pt x="0" y="7"/>
                          <a:pt x="0" y="5"/>
                          <a:pt x="3" y="3"/>
                        </a:cubicBezTo>
                        <a:cubicBezTo>
                          <a:pt x="4" y="2"/>
                          <a:pt x="5" y="2"/>
                          <a:pt x="6" y="1"/>
                        </a:cubicBezTo>
                        <a:cubicBezTo>
                          <a:pt x="8" y="0"/>
                          <a:pt x="9" y="0"/>
                          <a:pt x="9" y="3"/>
                        </a:cubicBezTo>
                        <a:cubicBezTo>
                          <a:pt x="9" y="4"/>
                          <a:pt x="9" y="5"/>
                          <a:pt x="9"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144">
                    <a:extLst>
                      <a:ext uri="{FF2B5EF4-FFF2-40B4-BE49-F238E27FC236}">
                        <a16:creationId xmlns:a16="http://schemas.microsoft.com/office/drawing/2014/main" id="{103DF837-95F0-4920-AB0F-E6D45B4FA9ED}"/>
                      </a:ext>
                    </a:extLst>
                  </p:cNvPr>
                  <p:cNvSpPr>
                    <a:spLocks/>
                  </p:cNvSpPr>
                  <p:nvPr/>
                </p:nvSpPr>
                <p:spPr bwMode="auto">
                  <a:xfrm>
                    <a:off x="549275" y="4460875"/>
                    <a:ext cx="28575" cy="44450"/>
                  </a:xfrm>
                  <a:custGeom>
                    <a:avLst/>
                    <a:gdLst>
                      <a:gd name="T0" fmla="*/ 8 w 9"/>
                      <a:gd name="T1" fmla="*/ 14 h 14"/>
                      <a:gd name="T2" fmla="*/ 2 w 9"/>
                      <a:gd name="T3" fmla="*/ 8 h 14"/>
                      <a:gd name="T4" fmla="*/ 2 w 9"/>
                      <a:gd name="T5" fmla="*/ 3 h 14"/>
                      <a:gd name="T6" fmla="*/ 7 w 9"/>
                      <a:gd name="T7" fmla="*/ 1 h 14"/>
                      <a:gd name="T8" fmla="*/ 8 w 9"/>
                      <a:gd name="T9" fmla="*/ 6 h 14"/>
                      <a:gd name="T10" fmla="*/ 8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8" y="14"/>
                        </a:moveTo>
                        <a:cubicBezTo>
                          <a:pt x="5" y="12"/>
                          <a:pt x="3" y="11"/>
                          <a:pt x="2" y="8"/>
                        </a:cubicBezTo>
                        <a:cubicBezTo>
                          <a:pt x="1" y="7"/>
                          <a:pt x="0" y="5"/>
                          <a:pt x="2" y="3"/>
                        </a:cubicBezTo>
                        <a:cubicBezTo>
                          <a:pt x="4" y="2"/>
                          <a:pt x="5" y="0"/>
                          <a:pt x="7" y="1"/>
                        </a:cubicBezTo>
                        <a:cubicBezTo>
                          <a:pt x="9" y="2"/>
                          <a:pt x="8" y="4"/>
                          <a:pt x="8" y="6"/>
                        </a:cubicBezTo>
                        <a:cubicBezTo>
                          <a:pt x="8" y="8"/>
                          <a:pt x="8" y="11"/>
                          <a:pt x="8"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145">
                    <a:extLst>
                      <a:ext uri="{FF2B5EF4-FFF2-40B4-BE49-F238E27FC236}">
                        <a16:creationId xmlns:a16="http://schemas.microsoft.com/office/drawing/2014/main" id="{83887684-5CEB-4219-86C7-5BF1771FF0A3}"/>
                      </a:ext>
                    </a:extLst>
                  </p:cNvPr>
                  <p:cNvSpPr>
                    <a:spLocks/>
                  </p:cNvSpPr>
                  <p:nvPr/>
                </p:nvSpPr>
                <p:spPr bwMode="auto">
                  <a:xfrm>
                    <a:off x="590550" y="4533900"/>
                    <a:ext cx="6350" cy="22225"/>
                  </a:xfrm>
                  <a:custGeom>
                    <a:avLst/>
                    <a:gdLst>
                      <a:gd name="T0" fmla="*/ 0 w 2"/>
                      <a:gd name="T1" fmla="*/ 7 h 7"/>
                      <a:gd name="T2" fmla="*/ 0 w 2"/>
                      <a:gd name="T3" fmla="*/ 0 h 7"/>
                      <a:gd name="T4" fmla="*/ 0 w 2"/>
                      <a:gd name="T5" fmla="*/ 7 h 7"/>
                    </a:gdLst>
                    <a:ahLst/>
                    <a:cxnLst>
                      <a:cxn ang="0">
                        <a:pos x="T0" y="T1"/>
                      </a:cxn>
                      <a:cxn ang="0">
                        <a:pos x="T2" y="T3"/>
                      </a:cxn>
                      <a:cxn ang="0">
                        <a:pos x="T4" y="T5"/>
                      </a:cxn>
                    </a:cxnLst>
                    <a:rect l="0" t="0" r="r" b="b"/>
                    <a:pathLst>
                      <a:path w="2" h="7">
                        <a:moveTo>
                          <a:pt x="0" y="7"/>
                        </a:moveTo>
                        <a:cubicBezTo>
                          <a:pt x="0" y="5"/>
                          <a:pt x="0" y="3"/>
                          <a:pt x="0" y="0"/>
                        </a:cubicBezTo>
                        <a:cubicBezTo>
                          <a:pt x="2" y="3"/>
                          <a:pt x="1" y="5"/>
                          <a:pt x="0"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146">
                    <a:extLst>
                      <a:ext uri="{FF2B5EF4-FFF2-40B4-BE49-F238E27FC236}">
                        <a16:creationId xmlns:a16="http://schemas.microsoft.com/office/drawing/2014/main" id="{3EE54048-EB1A-40EE-97EC-21890B3EBDC8}"/>
                      </a:ext>
                    </a:extLst>
                  </p:cNvPr>
                  <p:cNvSpPr>
                    <a:spLocks/>
                  </p:cNvSpPr>
                  <p:nvPr/>
                </p:nvSpPr>
                <p:spPr bwMode="auto">
                  <a:xfrm>
                    <a:off x="571500" y="4533900"/>
                    <a:ext cx="3175" cy="22225"/>
                  </a:xfrm>
                  <a:custGeom>
                    <a:avLst/>
                    <a:gdLst>
                      <a:gd name="T0" fmla="*/ 1 w 1"/>
                      <a:gd name="T1" fmla="*/ 7 h 7"/>
                      <a:gd name="T2" fmla="*/ 1 w 1"/>
                      <a:gd name="T3" fmla="*/ 0 h 7"/>
                      <a:gd name="T4" fmla="*/ 1 w 1"/>
                      <a:gd name="T5" fmla="*/ 7 h 7"/>
                    </a:gdLst>
                    <a:ahLst/>
                    <a:cxnLst>
                      <a:cxn ang="0">
                        <a:pos x="T0" y="T1"/>
                      </a:cxn>
                      <a:cxn ang="0">
                        <a:pos x="T2" y="T3"/>
                      </a:cxn>
                      <a:cxn ang="0">
                        <a:pos x="T4" y="T5"/>
                      </a:cxn>
                    </a:cxnLst>
                    <a:rect l="0" t="0" r="r" b="b"/>
                    <a:pathLst>
                      <a:path w="1" h="7">
                        <a:moveTo>
                          <a:pt x="1" y="7"/>
                        </a:moveTo>
                        <a:cubicBezTo>
                          <a:pt x="0" y="5"/>
                          <a:pt x="0" y="3"/>
                          <a:pt x="1" y="0"/>
                        </a:cubicBezTo>
                        <a:cubicBezTo>
                          <a:pt x="1" y="3"/>
                          <a:pt x="1" y="5"/>
                          <a:pt x="1"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Rectangle 147">
                    <a:extLst>
                      <a:ext uri="{FF2B5EF4-FFF2-40B4-BE49-F238E27FC236}">
                        <a16:creationId xmlns:a16="http://schemas.microsoft.com/office/drawing/2014/main" id="{E16C315A-023A-45FE-9644-316628BE25DA}"/>
                      </a:ext>
                    </a:extLst>
                  </p:cNvPr>
                  <p:cNvSpPr>
                    <a:spLocks noChangeArrowheads="1"/>
                  </p:cNvSpPr>
                  <p:nvPr/>
                </p:nvSpPr>
                <p:spPr bwMode="auto">
                  <a:xfrm>
                    <a:off x="444500" y="4264025"/>
                    <a:ext cx="1588" cy="3175"/>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148">
                    <a:extLst>
                      <a:ext uri="{FF2B5EF4-FFF2-40B4-BE49-F238E27FC236}">
                        <a16:creationId xmlns:a16="http://schemas.microsoft.com/office/drawing/2014/main" id="{2C290903-6FC1-47A3-ACA2-FCB447D5288F}"/>
                      </a:ext>
                    </a:extLst>
                  </p:cNvPr>
                  <p:cNvSpPr>
                    <a:spLocks/>
                  </p:cNvSpPr>
                  <p:nvPr/>
                </p:nvSpPr>
                <p:spPr bwMode="auto">
                  <a:xfrm>
                    <a:off x="654050" y="4289425"/>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149">
                    <a:extLst>
                      <a:ext uri="{FF2B5EF4-FFF2-40B4-BE49-F238E27FC236}">
                        <a16:creationId xmlns:a16="http://schemas.microsoft.com/office/drawing/2014/main" id="{F426972F-386C-49F6-A9D7-D7D95EAF0812}"/>
                      </a:ext>
                    </a:extLst>
                  </p:cNvPr>
                  <p:cNvSpPr>
                    <a:spLocks/>
                  </p:cNvSpPr>
                  <p:nvPr/>
                </p:nvSpPr>
                <p:spPr bwMode="auto">
                  <a:xfrm>
                    <a:off x="698500" y="4276725"/>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150">
                    <a:extLst>
                      <a:ext uri="{FF2B5EF4-FFF2-40B4-BE49-F238E27FC236}">
                        <a16:creationId xmlns:a16="http://schemas.microsoft.com/office/drawing/2014/main" id="{8374AA0E-A0E7-443F-9F69-A73126DB5523}"/>
                      </a:ext>
                    </a:extLst>
                  </p:cNvPr>
                  <p:cNvSpPr>
                    <a:spLocks/>
                  </p:cNvSpPr>
                  <p:nvPr/>
                </p:nvSpPr>
                <p:spPr bwMode="auto">
                  <a:xfrm>
                    <a:off x="660400" y="4413250"/>
                    <a:ext cx="85725" cy="63500"/>
                  </a:xfrm>
                  <a:custGeom>
                    <a:avLst/>
                    <a:gdLst>
                      <a:gd name="T0" fmla="*/ 22 w 27"/>
                      <a:gd name="T1" fmla="*/ 8 h 20"/>
                      <a:gd name="T2" fmla="*/ 18 w 27"/>
                      <a:gd name="T3" fmla="*/ 13 h 20"/>
                      <a:gd name="T4" fmla="*/ 16 w 27"/>
                      <a:gd name="T5" fmla="*/ 15 h 20"/>
                      <a:gd name="T6" fmla="*/ 9 w 27"/>
                      <a:gd name="T7" fmla="*/ 20 h 20"/>
                      <a:gd name="T8" fmla="*/ 1 w 27"/>
                      <a:gd name="T9" fmla="*/ 13 h 20"/>
                      <a:gd name="T10" fmla="*/ 1 w 27"/>
                      <a:gd name="T11" fmla="*/ 9 h 20"/>
                      <a:gd name="T12" fmla="*/ 5 w 27"/>
                      <a:gd name="T13" fmla="*/ 9 h 20"/>
                      <a:gd name="T14" fmla="*/ 10 w 27"/>
                      <a:gd name="T15" fmla="*/ 13 h 20"/>
                      <a:gd name="T16" fmla="*/ 14 w 27"/>
                      <a:gd name="T17" fmla="*/ 9 h 20"/>
                      <a:gd name="T18" fmla="*/ 22 w 27"/>
                      <a:gd name="T19" fmla="*/ 1 h 20"/>
                      <a:gd name="T20" fmla="*/ 26 w 27"/>
                      <a:gd name="T21" fmla="*/ 1 h 20"/>
                      <a:gd name="T22" fmla="*/ 25 w 27"/>
                      <a:gd name="T23" fmla="*/ 5 h 20"/>
                      <a:gd name="T24" fmla="*/ 22 w 27"/>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20">
                        <a:moveTo>
                          <a:pt x="22" y="8"/>
                        </a:moveTo>
                        <a:cubicBezTo>
                          <a:pt x="21" y="10"/>
                          <a:pt x="19" y="11"/>
                          <a:pt x="18" y="13"/>
                        </a:cubicBezTo>
                        <a:cubicBezTo>
                          <a:pt x="17" y="13"/>
                          <a:pt x="16" y="14"/>
                          <a:pt x="16" y="15"/>
                        </a:cubicBezTo>
                        <a:cubicBezTo>
                          <a:pt x="13" y="17"/>
                          <a:pt x="12" y="19"/>
                          <a:pt x="9" y="20"/>
                        </a:cubicBezTo>
                        <a:cubicBezTo>
                          <a:pt x="6" y="18"/>
                          <a:pt x="4" y="16"/>
                          <a:pt x="1" y="13"/>
                        </a:cubicBezTo>
                        <a:cubicBezTo>
                          <a:pt x="0" y="12"/>
                          <a:pt x="0" y="10"/>
                          <a:pt x="1" y="9"/>
                        </a:cubicBezTo>
                        <a:cubicBezTo>
                          <a:pt x="3" y="8"/>
                          <a:pt x="4" y="8"/>
                          <a:pt x="5" y="9"/>
                        </a:cubicBezTo>
                        <a:cubicBezTo>
                          <a:pt x="7" y="11"/>
                          <a:pt x="8" y="14"/>
                          <a:pt x="10" y="13"/>
                        </a:cubicBezTo>
                        <a:cubicBezTo>
                          <a:pt x="12" y="13"/>
                          <a:pt x="13" y="10"/>
                          <a:pt x="14" y="9"/>
                        </a:cubicBezTo>
                        <a:cubicBezTo>
                          <a:pt x="17" y="6"/>
                          <a:pt x="19" y="4"/>
                          <a:pt x="22" y="1"/>
                        </a:cubicBezTo>
                        <a:cubicBezTo>
                          <a:pt x="23" y="0"/>
                          <a:pt x="25" y="0"/>
                          <a:pt x="26" y="1"/>
                        </a:cubicBezTo>
                        <a:cubicBezTo>
                          <a:pt x="27" y="3"/>
                          <a:pt x="27" y="4"/>
                          <a:pt x="25" y="5"/>
                        </a:cubicBezTo>
                        <a:cubicBezTo>
                          <a:pt x="24" y="6"/>
                          <a:pt x="23" y="7"/>
                          <a:pt x="22" y="8"/>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45" name="Rectangle 151">
                  <a:extLst>
                    <a:ext uri="{FF2B5EF4-FFF2-40B4-BE49-F238E27FC236}">
                      <a16:creationId xmlns:a16="http://schemas.microsoft.com/office/drawing/2014/main" id="{81899EA6-4E9F-4E52-A517-63D37E000DD7}"/>
                    </a:ext>
                  </a:extLst>
                </p:cNvPr>
                <p:cNvSpPr>
                  <a:spLocks noChangeArrowheads="1"/>
                </p:cNvSpPr>
                <p:nvPr/>
              </p:nvSpPr>
              <p:spPr bwMode="auto">
                <a:xfrm>
                  <a:off x="3502025" y="661988"/>
                  <a:ext cx="1993900" cy="196850"/>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Rectangle 152">
                  <a:extLst>
                    <a:ext uri="{FF2B5EF4-FFF2-40B4-BE49-F238E27FC236}">
                      <a16:creationId xmlns:a16="http://schemas.microsoft.com/office/drawing/2014/main" id="{4F322C28-6EEC-435A-840C-3D78506C1B12}"/>
                    </a:ext>
                  </a:extLst>
                </p:cNvPr>
                <p:cNvSpPr>
                  <a:spLocks noChangeArrowheads="1"/>
                </p:cNvSpPr>
                <p:nvPr/>
              </p:nvSpPr>
              <p:spPr bwMode="auto">
                <a:xfrm>
                  <a:off x="3486150" y="601663"/>
                  <a:ext cx="20399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prstClr val="white"/>
                      </a:solidFill>
                      <a:effectLst/>
                      <a:uLnTx/>
                      <a:uFillTx/>
                      <a:latin typeface="Myriad Pro Light" panose="020B0403030403020204" pitchFamily="34" charset="0"/>
                      <a:ea typeface="+mn-ea"/>
                      <a:cs typeface="+mn-cs"/>
                    </a:rPr>
                    <a:t>For the state program</a:t>
                  </a: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48" name="Group 347">
                  <a:extLst>
                    <a:ext uri="{FF2B5EF4-FFF2-40B4-BE49-F238E27FC236}">
                      <a16:creationId xmlns:a16="http://schemas.microsoft.com/office/drawing/2014/main" id="{0601F50E-21A2-4D5D-B701-C67C967594AB}"/>
                    </a:ext>
                  </a:extLst>
                </p:cNvPr>
                <p:cNvGrpSpPr/>
                <p:nvPr/>
              </p:nvGrpSpPr>
              <p:grpSpPr>
                <a:xfrm>
                  <a:off x="3409950" y="2298700"/>
                  <a:ext cx="358775" cy="444500"/>
                  <a:chOff x="3409950" y="2298700"/>
                  <a:chExt cx="358775" cy="444500"/>
                </a:xfrm>
              </p:grpSpPr>
              <p:sp>
                <p:nvSpPr>
                  <p:cNvPr id="589" name="Freeform 162">
                    <a:extLst>
                      <a:ext uri="{FF2B5EF4-FFF2-40B4-BE49-F238E27FC236}">
                        <a16:creationId xmlns:a16="http://schemas.microsoft.com/office/drawing/2014/main" id="{DD6479FF-C5C2-475A-B8D1-2E0F11DF0A37}"/>
                      </a:ext>
                    </a:extLst>
                  </p:cNvPr>
                  <p:cNvSpPr>
                    <a:spLocks noEditPoints="1"/>
                  </p:cNvSpPr>
                  <p:nvPr/>
                </p:nvSpPr>
                <p:spPr bwMode="auto">
                  <a:xfrm>
                    <a:off x="3600450" y="2298700"/>
                    <a:ext cx="168275" cy="168275"/>
                  </a:xfrm>
                  <a:custGeom>
                    <a:avLst/>
                    <a:gdLst>
                      <a:gd name="T0" fmla="*/ 36 w 53"/>
                      <a:gd name="T1" fmla="*/ 0 h 53"/>
                      <a:gd name="T2" fmla="*/ 40 w 53"/>
                      <a:gd name="T3" fmla="*/ 6 h 53"/>
                      <a:gd name="T4" fmla="*/ 40 w 53"/>
                      <a:gd name="T5" fmla="*/ 21 h 53"/>
                      <a:gd name="T6" fmla="*/ 40 w 53"/>
                      <a:gd name="T7" fmla="*/ 22 h 53"/>
                      <a:gd name="T8" fmla="*/ 47 w 53"/>
                      <a:gd name="T9" fmla="*/ 22 h 53"/>
                      <a:gd name="T10" fmla="*/ 50 w 53"/>
                      <a:gd name="T11" fmla="*/ 23 h 53"/>
                      <a:gd name="T12" fmla="*/ 52 w 53"/>
                      <a:gd name="T13" fmla="*/ 29 h 53"/>
                      <a:gd name="T14" fmla="*/ 50 w 53"/>
                      <a:gd name="T15" fmla="*/ 31 h 53"/>
                      <a:gd name="T16" fmla="*/ 30 w 53"/>
                      <a:gd name="T17" fmla="*/ 50 h 53"/>
                      <a:gd name="T18" fmla="*/ 23 w 53"/>
                      <a:gd name="T19" fmla="*/ 50 h 53"/>
                      <a:gd name="T20" fmla="*/ 2 w 53"/>
                      <a:gd name="T21" fmla="*/ 30 h 53"/>
                      <a:gd name="T22" fmla="*/ 1 w 53"/>
                      <a:gd name="T23" fmla="*/ 25 h 53"/>
                      <a:gd name="T24" fmla="*/ 5 w 53"/>
                      <a:gd name="T25" fmla="*/ 22 h 53"/>
                      <a:gd name="T26" fmla="*/ 14 w 53"/>
                      <a:gd name="T27" fmla="*/ 22 h 53"/>
                      <a:gd name="T28" fmla="*/ 14 w 53"/>
                      <a:gd name="T29" fmla="*/ 21 h 53"/>
                      <a:gd name="T30" fmla="*/ 14 w 53"/>
                      <a:gd name="T31" fmla="*/ 6 h 53"/>
                      <a:gd name="T32" fmla="*/ 17 w 53"/>
                      <a:gd name="T33" fmla="*/ 0 h 53"/>
                      <a:gd name="T34" fmla="*/ 36 w 53"/>
                      <a:gd name="T35" fmla="*/ 0 h 53"/>
                      <a:gd name="T36" fmla="*/ 27 w 53"/>
                      <a:gd name="T37" fmla="*/ 42 h 53"/>
                      <a:gd name="T38" fmla="*/ 37 w 53"/>
                      <a:gd name="T39" fmla="*/ 31 h 53"/>
                      <a:gd name="T40" fmla="*/ 36 w 53"/>
                      <a:gd name="T41" fmla="*/ 31 h 53"/>
                      <a:gd name="T42" fmla="*/ 31 w 53"/>
                      <a:gd name="T43" fmla="*/ 26 h 53"/>
                      <a:gd name="T44" fmla="*/ 31 w 53"/>
                      <a:gd name="T45" fmla="*/ 14 h 53"/>
                      <a:gd name="T46" fmla="*/ 31 w 53"/>
                      <a:gd name="T47" fmla="*/ 9 h 53"/>
                      <a:gd name="T48" fmla="*/ 22 w 53"/>
                      <a:gd name="T49" fmla="*/ 9 h 53"/>
                      <a:gd name="T50" fmla="*/ 22 w 53"/>
                      <a:gd name="T51" fmla="*/ 11 h 53"/>
                      <a:gd name="T52" fmla="*/ 22 w 53"/>
                      <a:gd name="T53" fmla="*/ 27 h 53"/>
                      <a:gd name="T54" fmla="*/ 18 w 53"/>
                      <a:gd name="T55" fmla="*/ 31 h 53"/>
                      <a:gd name="T56" fmla="*/ 17 w 53"/>
                      <a:gd name="T57" fmla="*/ 31 h 53"/>
                      <a:gd name="T58" fmla="*/ 27 w 53"/>
                      <a:gd name="T5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3">
                        <a:moveTo>
                          <a:pt x="36" y="0"/>
                        </a:moveTo>
                        <a:cubicBezTo>
                          <a:pt x="39" y="1"/>
                          <a:pt x="40" y="3"/>
                          <a:pt x="40" y="6"/>
                        </a:cubicBezTo>
                        <a:cubicBezTo>
                          <a:pt x="40" y="11"/>
                          <a:pt x="40" y="16"/>
                          <a:pt x="40" y="21"/>
                        </a:cubicBezTo>
                        <a:cubicBezTo>
                          <a:pt x="40" y="21"/>
                          <a:pt x="40" y="22"/>
                          <a:pt x="40" y="22"/>
                        </a:cubicBezTo>
                        <a:cubicBezTo>
                          <a:pt x="42" y="22"/>
                          <a:pt x="45" y="22"/>
                          <a:pt x="47" y="22"/>
                        </a:cubicBezTo>
                        <a:cubicBezTo>
                          <a:pt x="48" y="22"/>
                          <a:pt x="49" y="22"/>
                          <a:pt x="50" y="23"/>
                        </a:cubicBezTo>
                        <a:cubicBezTo>
                          <a:pt x="52" y="24"/>
                          <a:pt x="53" y="27"/>
                          <a:pt x="52" y="29"/>
                        </a:cubicBezTo>
                        <a:cubicBezTo>
                          <a:pt x="51" y="30"/>
                          <a:pt x="50" y="31"/>
                          <a:pt x="50" y="31"/>
                        </a:cubicBezTo>
                        <a:cubicBezTo>
                          <a:pt x="43" y="38"/>
                          <a:pt x="37" y="44"/>
                          <a:pt x="30" y="50"/>
                        </a:cubicBezTo>
                        <a:cubicBezTo>
                          <a:pt x="28" y="53"/>
                          <a:pt x="26" y="53"/>
                          <a:pt x="23" y="50"/>
                        </a:cubicBezTo>
                        <a:cubicBezTo>
                          <a:pt x="16" y="44"/>
                          <a:pt x="9" y="37"/>
                          <a:pt x="2" y="30"/>
                        </a:cubicBezTo>
                        <a:cubicBezTo>
                          <a:pt x="1" y="29"/>
                          <a:pt x="0" y="27"/>
                          <a:pt x="1" y="25"/>
                        </a:cubicBezTo>
                        <a:cubicBezTo>
                          <a:pt x="2" y="23"/>
                          <a:pt x="3" y="22"/>
                          <a:pt x="5" y="22"/>
                        </a:cubicBezTo>
                        <a:cubicBezTo>
                          <a:pt x="8" y="22"/>
                          <a:pt x="11" y="22"/>
                          <a:pt x="14" y="22"/>
                        </a:cubicBezTo>
                        <a:cubicBezTo>
                          <a:pt x="14" y="22"/>
                          <a:pt x="14" y="21"/>
                          <a:pt x="14" y="21"/>
                        </a:cubicBezTo>
                        <a:cubicBezTo>
                          <a:pt x="14" y="16"/>
                          <a:pt x="14" y="11"/>
                          <a:pt x="14" y="6"/>
                        </a:cubicBezTo>
                        <a:cubicBezTo>
                          <a:pt x="14" y="3"/>
                          <a:pt x="15" y="1"/>
                          <a:pt x="17" y="0"/>
                        </a:cubicBezTo>
                        <a:cubicBezTo>
                          <a:pt x="23" y="0"/>
                          <a:pt x="30" y="0"/>
                          <a:pt x="36" y="0"/>
                        </a:cubicBezTo>
                        <a:close/>
                        <a:moveTo>
                          <a:pt x="27" y="42"/>
                        </a:moveTo>
                        <a:cubicBezTo>
                          <a:pt x="30" y="38"/>
                          <a:pt x="34" y="35"/>
                          <a:pt x="37" y="31"/>
                        </a:cubicBezTo>
                        <a:cubicBezTo>
                          <a:pt x="37" y="31"/>
                          <a:pt x="36" y="31"/>
                          <a:pt x="36" y="31"/>
                        </a:cubicBezTo>
                        <a:cubicBezTo>
                          <a:pt x="33" y="31"/>
                          <a:pt x="31" y="29"/>
                          <a:pt x="31" y="26"/>
                        </a:cubicBezTo>
                        <a:cubicBezTo>
                          <a:pt x="31" y="22"/>
                          <a:pt x="31" y="18"/>
                          <a:pt x="31" y="14"/>
                        </a:cubicBezTo>
                        <a:cubicBezTo>
                          <a:pt x="31" y="13"/>
                          <a:pt x="31" y="11"/>
                          <a:pt x="31" y="9"/>
                        </a:cubicBezTo>
                        <a:cubicBezTo>
                          <a:pt x="28" y="9"/>
                          <a:pt x="25" y="9"/>
                          <a:pt x="22" y="9"/>
                        </a:cubicBezTo>
                        <a:cubicBezTo>
                          <a:pt x="22" y="10"/>
                          <a:pt x="22" y="10"/>
                          <a:pt x="22" y="11"/>
                        </a:cubicBezTo>
                        <a:cubicBezTo>
                          <a:pt x="22" y="16"/>
                          <a:pt x="22" y="21"/>
                          <a:pt x="22" y="27"/>
                        </a:cubicBezTo>
                        <a:cubicBezTo>
                          <a:pt x="22" y="29"/>
                          <a:pt x="21" y="31"/>
                          <a:pt x="18" y="31"/>
                        </a:cubicBezTo>
                        <a:cubicBezTo>
                          <a:pt x="17" y="31"/>
                          <a:pt x="17" y="31"/>
                          <a:pt x="17" y="31"/>
                        </a:cubicBezTo>
                        <a:cubicBezTo>
                          <a:pt x="20" y="35"/>
                          <a:pt x="23" y="38"/>
                          <a:pt x="27" y="42"/>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163">
                    <a:extLst>
                      <a:ext uri="{FF2B5EF4-FFF2-40B4-BE49-F238E27FC236}">
                        <a16:creationId xmlns:a16="http://schemas.microsoft.com/office/drawing/2014/main" id="{742E81C0-162D-4955-9FC5-E9BADC61565D}"/>
                      </a:ext>
                    </a:extLst>
                  </p:cNvPr>
                  <p:cNvSpPr>
                    <a:spLocks noEditPoints="1"/>
                  </p:cNvSpPr>
                  <p:nvPr/>
                </p:nvSpPr>
                <p:spPr bwMode="auto">
                  <a:xfrm>
                    <a:off x="3409950" y="2381250"/>
                    <a:ext cx="330200" cy="361950"/>
                  </a:xfrm>
                  <a:custGeom>
                    <a:avLst/>
                    <a:gdLst>
                      <a:gd name="T0" fmla="*/ 1 w 104"/>
                      <a:gd name="T1" fmla="*/ 56 h 114"/>
                      <a:gd name="T2" fmla="*/ 1 w 104"/>
                      <a:gd name="T3" fmla="*/ 36 h 114"/>
                      <a:gd name="T4" fmla="*/ 7 w 104"/>
                      <a:gd name="T5" fmla="*/ 18 h 114"/>
                      <a:gd name="T6" fmla="*/ 28 w 104"/>
                      <a:gd name="T7" fmla="*/ 4 h 114"/>
                      <a:gd name="T8" fmla="*/ 52 w 104"/>
                      <a:gd name="T9" fmla="*/ 0 h 114"/>
                      <a:gd name="T10" fmla="*/ 57 w 104"/>
                      <a:gd name="T11" fmla="*/ 5 h 114"/>
                      <a:gd name="T12" fmla="*/ 52 w 104"/>
                      <a:gd name="T13" fmla="*/ 9 h 114"/>
                      <a:gd name="T14" fmla="*/ 26 w 104"/>
                      <a:gd name="T15" fmla="*/ 14 h 114"/>
                      <a:gd name="T16" fmla="*/ 14 w 104"/>
                      <a:gd name="T17" fmla="*/ 22 h 114"/>
                      <a:gd name="T18" fmla="*/ 14 w 104"/>
                      <a:gd name="T19" fmla="*/ 47 h 114"/>
                      <a:gd name="T20" fmla="*/ 31 w 104"/>
                      <a:gd name="T21" fmla="*/ 57 h 114"/>
                      <a:gd name="T22" fmla="*/ 79 w 104"/>
                      <a:gd name="T23" fmla="*/ 55 h 114"/>
                      <a:gd name="T24" fmla="*/ 92 w 104"/>
                      <a:gd name="T25" fmla="*/ 46 h 114"/>
                      <a:gd name="T26" fmla="*/ 95 w 104"/>
                      <a:gd name="T27" fmla="*/ 35 h 114"/>
                      <a:gd name="T28" fmla="*/ 100 w 104"/>
                      <a:gd name="T29" fmla="*/ 30 h 114"/>
                      <a:gd name="T30" fmla="*/ 104 w 104"/>
                      <a:gd name="T31" fmla="*/ 35 h 114"/>
                      <a:gd name="T32" fmla="*/ 104 w 104"/>
                      <a:gd name="T33" fmla="*/ 75 h 114"/>
                      <a:gd name="T34" fmla="*/ 92 w 104"/>
                      <a:gd name="T35" fmla="*/ 99 h 114"/>
                      <a:gd name="T36" fmla="*/ 66 w 104"/>
                      <a:gd name="T37" fmla="*/ 111 h 114"/>
                      <a:gd name="T38" fmla="*/ 24 w 104"/>
                      <a:gd name="T39" fmla="*/ 106 h 114"/>
                      <a:gd name="T40" fmla="*/ 6 w 104"/>
                      <a:gd name="T41" fmla="*/ 93 h 114"/>
                      <a:gd name="T42" fmla="*/ 1 w 104"/>
                      <a:gd name="T43" fmla="*/ 77 h 114"/>
                      <a:gd name="T44" fmla="*/ 1 w 104"/>
                      <a:gd name="T45" fmla="*/ 56 h 114"/>
                      <a:gd name="T46" fmla="*/ 95 w 104"/>
                      <a:gd name="T47" fmla="*/ 54 h 114"/>
                      <a:gd name="T48" fmla="*/ 52 w 104"/>
                      <a:gd name="T49" fmla="*/ 69 h 114"/>
                      <a:gd name="T50" fmla="*/ 9 w 104"/>
                      <a:gd name="T51" fmla="*/ 54 h 114"/>
                      <a:gd name="T52" fmla="*/ 13 w 104"/>
                      <a:gd name="T53" fmla="*/ 67 h 114"/>
                      <a:gd name="T54" fmla="*/ 29 w 104"/>
                      <a:gd name="T55" fmla="*/ 78 h 114"/>
                      <a:gd name="T56" fmla="*/ 67 w 104"/>
                      <a:gd name="T57" fmla="*/ 81 h 114"/>
                      <a:gd name="T58" fmla="*/ 87 w 104"/>
                      <a:gd name="T59" fmla="*/ 72 h 114"/>
                      <a:gd name="T60" fmla="*/ 95 w 104"/>
                      <a:gd name="T61" fmla="*/ 54 h 114"/>
                      <a:gd name="T62" fmla="*/ 9 w 104"/>
                      <a:gd name="T63" fmla="*/ 75 h 114"/>
                      <a:gd name="T64" fmla="*/ 15 w 104"/>
                      <a:gd name="T65" fmla="*/ 91 h 114"/>
                      <a:gd name="T66" fmla="*/ 31 w 104"/>
                      <a:gd name="T67" fmla="*/ 100 h 114"/>
                      <a:gd name="T68" fmla="*/ 66 w 104"/>
                      <a:gd name="T69" fmla="*/ 102 h 114"/>
                      <a:gd name="T70" fmla="*/ 86 w 104"/>
                      <a:gd name="T71" fmla="*/ 95 h 114"/>
                      <a:gd name="T72" fmla="*/ 94 w 104"/>
                      <a:gd name="T73" fmla="*/ 85 h 114"/>
                      <a:gd name="T74" fmla="*/ 95 w 104"/>
                      <a:gd name="T75" fmla="*/ 75 h 114"/>
                      <a:gd name="T76" fmla="*/ 9 w 104"/>
                      <a:gd name="T77" fmla="*/ 7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 h="114">
                        <a:moveTo>
                          <a:pt x="1" y="56"/>
                        </a:moveTo>
                        <a:cubicBezTo>
                          <a:pt x="1" y="49"/>
                          <a:pt x="1" y="43"/>
                          <a:pt x="1" y="36"/>
                        </a:cubicBezTo>
                        <a:cubicBezTo>
                          <a:pt x="0" y="29"/>
                          <a:pt x="3" y="23"/>
                          <a:pt x="7" y="18"/>
                        </a:cubicBezTo>
                        <a:cubicBezTo>
                          <a:pt x="13" y="11"/>
                          <a:pt x="20" y="7"/>
                          <a:pt x="28" y="4"/>
                        </a:cubicBezTo>
                        <a:cubicBezTo>
                          <a:pt x="36" y="2"/>
                          <a:pt x="44" y="0"/>
                          <a:pt x="52" y="0"/>
                        </a:cubicBezTo>
                        <a:cubicBezTo>
                          <a:pt x="55" y="0"/>
                          <a:pt x="57" y="2"/>
                          <a:pt x="57" y="5"/>
                        </a:cubicBezTo>
                        <a:cubicBezTo>
                          <a:pt x="57" y="7"/>
                          <a:pt x="55" y="9"/>
                          <a:pt x="52" y="9"/>
                        </a:cubicBezTo>
                        <a:cubicBezTo>
                          <a:pt x="43" y="9"/>
                          <a:pt x="34" y="10"/>
                          <a:pt x="26" y="14"/>
                        </a:cubicBezTo>
                        <a:cubicBezTo>
                          <a:pt x="21" y="16"/>
                          <a:pt x="17" y="19"/>
                          <a:pt x="14" y="22"/>
                        </a:cubicBezTo>
                        <a:cubicBezTo>
                          <a:pt x="8" y="30"/>
                          <a:pt x="8" y="40"/>
                          <a:pt x="14" y="47"/>
                        </a:cubicBezTo>
                        <a:cubicBezTo>
                          <a:pt x="19" y="52"/>
                          <a:pt x="25" y="55"/>
                          <a:pt x="31" y="57"/>
                        </a:cubicBezTo>
                        <a:cubicBezTo>
                          <a:pt x="47" y="62"/>
                          <a:pt x="63" y="62"/>
                          <a:pt x="79" y="55"/>
                        </a:cubicBezTo>
                        <a:cubicBezTo>
                          <a:pt x="84" y="53"/>
                          <a:pt x="88" y="50"/>
                          <a:pt x="92" y="46"/>
                        </a:cubicBezTo>
                        <a:cubicBezTo>
                          <a:pt x="94" y="42"/>
                          <a:pt x="95" y="39"/>
                          <a:pt x="95" y="35"/>
                        </a:cubicBezTo>
                        <a:cubicBezTo>
                          <a:pt x="95" y="32"/>
                          <a:pt x="97" y="30"/>
                          <a:pt x="100" y="30"/>
                        </a:cubicBezTo>
                        <a:cubicBezTo>
                          <a:pt x="102" y="30"/>
                          <a:pt x="104" y="32"/>
                          <a:pt x="104" y="35"/>
                        </a:cubicBezTo>
                        <a:cubicBezTo>
                          <a:pt x="104" y="48"/>
                          <a:pt x="104" y="62"/>
                          <a:pt x="104" y="75"/>
                        </a:cubicBezTo>
                        <a:cubicBezTo>
                          <a:pt x="104" y="85"/>
                          <a:pt x="100" y="93"/>
                          <a:pt x="92" y="99"/>
                        </a:cubicBezTo>
                        <a:cubicBezTo>
                          <a:pt x="85" y="106"/>
                          <a:pt x="75" y="109"/>
                          <a:pt x="66" y="111"/>
                        </a:cubicBezTo>
                        <a:cubicBezTo>
                          <a:pt x="51" y="114"/>
                          <a:pt x="37" y="112"/>
                          <a:pt x="24" y="106"/>
                        </a:cubicBezTo>
                        <a:cubicBezTo>
                          <a:pt x="17" y="103"/>
                          <a:pt x="11" y="99"/>
                          <a:pt x="6" y="93"/>
                        </a:cubicBezTo>
                        <a:cubicBezTo>
                          <a:pt x="2" y="88"/>
                          <a:pt x="0" y="83"/>
                          <a:pt x="1" y="77"/>
                        </a:cubicBezTo>
                        <a:cubicBezTo>
                          <a:pt x="1" y="70"/>
                          <a:pt x="1" y="63"/>
                          <a:pt x="1" y="56"/>
                        </a:cubicBezTo>
                        <a:close/>
                        <a:moveTo>
                          <a:pt x="95" y="54"/>
                        </a:moveTo>
                        <a:cubicBezTo>
                          <a:pt x="83" y="65"/>
                          <a:pt x="68" y="69"/>
                          <a:pt x="52" y="69"/>
                        </a:cubicBezTo>
                        <a:cubicBezTo>
                          <a:pt x="36" y="69"/>
                          <a:pt x="22" y="65"/>
                          <a:pt x="9" y="54"/>
                        </a:cubicBezTo>
                        <a:cubicBezTo>
                          <a:pt x="9" y="59"/>
                          <a:pt x="10" y="63"/>
                          <a:pt x="13" y="67"/>
                        </a:cubicBezTo>
                        <a:cubicBezTo>
                          <a:pt x="17" y="72"/>
                          <a:pt x="22" y="76"/>
                          <a:pt x="29" y="78"/>
                        </a:cubicBezTo>
                        <a:cubicBezTo>
                          <a:pt x="41" y="83"/>
                          <a:pt x="54" y="83"/>
                          <a:pt x="67" y="81"/>
                        </a:cubicBezTo>
                        <a:cubicBezTo>
                          <a:pt x="74" y="79"/>
                          <a:pt x="81" y="77"/>
                          <a:pt x="87" y="72"/>
                        </a:cubicBezTo>
                        <a:cubicBezTo>
                          <a:pt x="93" y="67"/>
                          <a:pt x="96" y="62"/>
                          <a:pt x="95" y="54"/>
                        </a:cubicBezTo>
                        <a:close/>
                        <a:moveTo>
                          <a:pt x="9" y="75"/>
                        </a:moveTo>
                        <a:cubicBezTo>
                          <a:pt x="9" y="82"/>
                          <a:pt x="11" y="87"/>
                          <a:pt x="15" y="91"/>
                        </a:cubicBezTo>
                        <a:cubicBezTo>
                          <a:pt x="20" y="96"/>
                          <a:pt x="25" y="99"/>
                          <a:pt x="31" y="100"/>
                        </a:cubicBezTo>
                        <a:cubicBezTo>
                          <a:pt x="42" y="104"/>
                          <a:pt x="54" y="105"/>
                          <a:pt x="66" y="102"/>
                        </a:cubicBezTo>
                        <a:cubicBezTo>
                          <a:pt x="73" y="101"/>
                          <a:pt x="80" y="99"/>
                          <a:pt x="86" y="95"/>
                        </a:cubicBezTo>
                        <a:cubicBezTo>
                          <a:pt x="89" y="92"/>
                          <a:pt x="92" y="89"/>
                          <a:pt x="94" y="85"/>
                        </a:cubicBezTo>
                        <a:cubicBezTo>
                          <a:pt x="95" y="82"/>
                          <a:pt x="96" y="79"/>
                          <a:pt x="95" y="75"/>
                        </a:cubicBezTo>
                        <a:cubicBezTo>
                          <a:pt x="74" y="96"/>
                          <a:pt x="31" y="96"/>
                          <a:pt x="9" y="75"/>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164">
                    <a:extLst>
                      <a:ext uri="{FF2B5EF4-FFF2-40B4-BE49-F238E27FC236}">
                        <a16:creationId xmlns:a16="http://schemas.microsoft.com/office/drawing/2014/main" id="{3B79A0A5-80F5-4C47-A5E5-B4F71EE3BB63}"/>
                      </a:ext>
                    </a:extLst>
                  </p:cNvPr>
                  <p:cNvSpPr>
                    <a:spLocks/>
                  </p:cNvSpPr>
                  <p:nvPr/>
                </p:nvSpPr>
                <p:spPr bwMode="auto">
                  <a:xfrm>
                    <a:off x="3521075" y="2416175"/>
                    <a:ext cx="111125" cy="149225"/>
                  </a:xfrm>
                  <a:custGeom>
                    <a:avLst/>
                    <a:gdLst>
                      <a:gd name="T0" fmla="*/ 13 w 35"/>
                      <a:gd name="T1" fmla="*/ 7 h 47"/>
                      <a:gd name="T2" fmla="*/ 13 w 35"/>
                      <a:gd name="T3" fmla="*/ 4 h 47"/>
                      <a:gd name="T4" fmla="*/ 17 w 35"/>
                      <a:gd name="T5" fmla="*/ 0 h 47"/>
                      <a:gd name="T6" fmla="*/ 22 w 35"/>
                      <a:gd name="T7" fmla="*/ 4 h 47"/>
                      <a:gd name="T8" fmla="*/ 22 w 35"/>
                      <a:gd name="T9" fmla="*/ 7 h 47"/>
                      <a:gd name="T10" fmla="*/ 30 w 35"/>
                      <a:gd name="T11" fmla="*/ 7 h 47"/>
                      <a:gd name="T12" fmla="*/ 34 w 35"/>
                      <a:gd name="T13" fmla="*/ 9 h 47"/>
                      <a:gd name="T14" fmla="*/ 34 w 35"/>
                      <a:gd name="T15" fmla="*/ 13 h 47"/>
                      <a:gd name="T16" fmla="*/ 30 w 35"/>
                      <a:gd name="T17" fmla="*/ 15 h 47"/>
                      <a:gd name="T18" fmla="*/ 11 w 35"/>
                      <a:gd name="T19" fmla="*/ 15 h 47"/>
                      <a:gd name="T20" fmla="*/ 9 w 35"/>
                      <a:gd name="T21" fmla="*/ 17 h 47"/>
                      <a:gd name="T22" fmla="*/ 11 w 35"/>
                      <a:gd name="T23" fmla="*/ 19 h 47"/>
                      <a:gd name="T24" fmla="*/ 23 w 35"/>
                      <a:gd name="T25" fmla="*/ 19 h 47"/>
                      <a:gd name="T26" fmla="*/ 34 w 35"/>
                      <a:gd name="T27" fmla="*/ 29 h 47"/>
                      <a:gd name="T28" fmla="*/ 34 w 35"/>
                      <a:gd name="T29" fmla="*/ 34 h 47"/>
                      <a:gd name="T30" fmla="*/ 23 w 35"/>
                      <a:gd name="T31" fmla="*/ 41 h 47"/>
                      <a:gd name="T32" fmla="*/ 22 w 35"/>
                      <a:gd name="T33" fmla="*/ 41 h 47"/>
                      <a:gd name="T34" fmla="*/ 22 w 35"/>
                      <a:gd name="T35" fmla="*/ 41 h 47"/>
                      <a:gd name="T36" fmla="*/ 22 w 35"/>
                      <a:gd name="T37" fmla="*/ 43 h 47"/>
                      <a:gd name="T38" fmla="*/ 17 w 35"/>
                      <a:gd name="T39" fmla="*/ 47 h 47"/>
                      <a:gd name="T40" fmla="*/ 13 w 35"/>
                      <a:gd name="T41" fmla="*/ 43 h 47"/>
                      <a:gd name="T42" fmla="*/ 13 w 35"/>
                      <a:gd name="T43" fmla="*/ 41 h 47"/>
                      <a:gd name="T44" fmla="*/ 4 w 35"/>
                      <a:gd name="T45" fmla="*/ 41 h 47"/>
                      <a:gd name="T46" fmla="*/ 0 w 35"/>
                      <a:gd name="T47" fmla="*/ 38 h 47"/>
                      <a:gd name="T48" fmla="*/ 2 w 35"/>
                      <a:gd name="T49" fmla="*/ 33 h 47"/>
                      <a:gd name="T50" fmla="*/ 5 w 35"/>
                      <a:gd name="T51" fmla="*/ 32 h 47"/>
                      <a:gd name="T52" fmla="*/ 24 w 35"/>
                      <a:gd name="T53" fmla="*/ 32 h 47"/>
                      <a:gd name="T54" fmla="*/ 26 w 35"/>
                      <a:gd name="T55" fmla="*/ 30 h 47"/>
                      <a:gd name="T56" fmla="*/ 24 w 35"/>
                      <a:gd name="T57" fmla="*/ 28 h 47"/>
                      <a:gd name="T58" fmla="*/ 11 w 35"/>
                      <a:gd name="T59" fmla="*/ 28 h 47"/>
                      <a:gd name="T60" fmla="*/ 0 w 35"/>
                      <a:gd name="T61" fmla="*/ 18 h 47"/>
                      <a:gd name="T62" fmla="*/ 1 w 35"/>
                      <a:gd name="T63" fmla="*/ 14 h 47"/>
                      <a:gd name="T64" fmla="*/ 12 w 35"/>
                      <a:gd name="T65" fmla="*/ 7 h 47"/>
                      <a:gd name="T66" fmla="*/ 13 w 35"/>
                      <a:gd name="T67"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7">
                        <a:moveTo>
                          <a:pt x="13" y="7"/>
                        </a:moveTo>
                        <a:cubicBezTo>
                          <a:pt x="13" y="6"/>
                          <a:pt x="13" y="5"/>
                          <a:pt x="13" y="4"/>
                        </a:cubicBezTo>
                        <a:cubicBezTo>
                          <a:pt x="13" y="2"/>
                          <a:pt x="15" y="0"/>
                          <a:pt x="17" y="0"/>
                        </a:cubicBezTo>
                        <a:cubicBezTo>
                          <a:pt x="20" y="0"/>
                          <a:pt x="21" y="2"/>
                          <a:pt x="22" y="4"/>
                        </a:cubicBezTo>
                        <a:cubicBezTo>
                          <a:pt x="22" y="5"/>
                          <a:pt x="22" y="6"/>
                          <a:pt x="22" y="7"/>
                        </a:cubicBezTo>
                        <a:cubicBezTo>
                          <a:pt x="25" y="7"/>
                          <a:pt x="27" y="6"/>
                          <a:pt x="30" y="7"/>
                        </a:cubicBezTo>
                        <a:cubicBezTo>
                          <a:pt x="32" y="7"/>
                          <a:pt x="33" y="7"/>
                          <a:pt x="34" y="9"/>
                        </a:cubicBezTo>
                        <a:cubicBezTo>
                          <a:pt x="35" y="11"/>
                          <a:pt x="35" y="12"/>
                          <a:pt x="34" y="13"/>
                        </a:cubicBezTo>
                        <a:cubicBezTo>
                          <a:pt x="33" y="15"/>
                          <a:pt x="31" y="15"/>
                          <a:pt x="30" y="15"/>
                        </a:cubicBezTo>
                        <a:cubicBezTo>
                          <a:pt x="23" y="15"/>
                          <a:pt x="17" y="15"/>
                          <a:pt x="11" y="15"/>
                        </a:cubicBezTo>
                        <a:cubicBezTo>
                          <a:pt x="9" y="15"/>
                          <a:pt x="9" y="16"/>
                          <a:pt x="9" y="17"/>
                        </a:cubicBezTo>
                        <a:cubicBezTo>
                          <a:pt x="9" y="19"/>
                          <a:pt x="9" y="19"/>
                          <a:pt x="11" y="19"/>
                        </a:cubicBezTo>
                        <a:cubicBezTo>
                          <a:pt x="15" y="19"/>
                          <a:pt x="19" y="19"/>
                          <a:pt x="23" y="19"/>
                        </a:cubicBezTo>
                        <a:cubicBezTo>
                          <a:pt x="28" y="19"/>
                          <a:pt x="34" y="24"/>
                          <a:pt x="34" y="29"/>
                        </a:cubicBezTo>
                        <a:cubicBezTo>
                          <a:pt x="35" y="31"/>
                          <a:pt x="34" y="32"/>
                          <a:pt x="34" y="34"/>
                        </a:cubicBezTo>
                        <a:cubicBezTo>
                          <a:pt x="31" y="38"/>
                          <a:pt x="28" y="41"/>
                          <a:pt x="23" y="41"/>
                        </a:cubicBezTo>
                        <a:cubicBezTo>
                          <a:pt x="22" y="41"/>
                          <a:pt x="22" y="41"/>
                          <a:pt x="22" y="41"/>
                        </a:cubicBezTo>
                        <a:cubicBezTo>
                          <a:pt x="22" y="41"/>
                          <a:pt x="22" y="41"/>
                          <a:pt x="22" y="41"/>
                        </a:cubicBezTo>
                        <a:cubicBezTo>
                          <a:pt x="22" y="42"/>
                          <a:pt x="22" y="42"/>
                          <a:pt x="22" y="43"/>
                        </a:cubicBezTo>
                        <a:cubicBezTo>
                          <a:pt x="21" y="46"/>
                          <a:pt x="20" y="47"/>
                          <a:pt x="17" y="47"/>
                        </a:cubicBezTo>
                        <a:cubicBezTo>
                          <a:pt x="15" y="47"/>
                          <a:pt x="13" y="46"/>
                          <a:pt x="13" y="43"/>
                        </a:cubicBezTo>
                        <a:cubicBezTo>
                          <a:pt x="13" y="42"/>
                          <a:pt x="13" y="42"/>
                          <a:pt x="13" y="41"/>
                        </a:cubicBezTo>
                        <a:cubicBezTo>
                          <a:pt x="10" y="41"/>
                          <a:pt x="7" y="41"/>
                          <a:pt x="4" y="41"/>
                        </a:cubicBezTo>
                        <a:cubicBezTo>
                          <a:pt x="2" y="41"/>
                          <a:pt x="1" y="40"/>
                          <a:pt x="0" y="38"/>
                        </a:cubicBezTo>
                        <a:cubicBezTo>
                          <a:pt x="0" y="36"/>
                          <a:pt x="0" y="34"/>
                          <a:pt x="2" y="33"/>
                        </a:cubicBezTo>
                        <a:cubicBezTo>
                          <a:pt x="3" y="33"/>
                          <a:pt x="4" y="32"/>
                          <a:pt x="5" y="32"/>
                        </a:cubicBezTo>
                        <a:cubicBezTo>
                          <a:pt x="11" y="32"/>
                          <a:pt x="17" y="32"/>
                          <a:pt x="24" y="32"/>
                        </a:cubicBezTo>
                        <a:cubicBezTo>
                          <a:pt x="25" y="32"/>
                          <a:pt x="26" y="32"/>
                          <a:pt x="26" y="30"/>
                        </a:cubicBezTo>
                        <a:cubicBezTo>
                          <a:pt x="26" y="29"/>
                          <a:pt x="25" y="28"/>
                          <a:pt x="24" y="28"/>
                        </a:cubicBezTo>
                        <a:cubicBezTo>
                          <a:pt x="20" y="28"/>
                          <a:pt x="15" y="28"/>
                          <a:pt x="11" y="28"/>
                        </a:cubicBezTo>
                        <a:cubicBezTo>
                          <a:pt x="6" y="28"/>
                          <a:pt x="1" y="24"/>
                          <a:pt x="0" y="18"/>
                        </a:cubicBezTo>
                        <a:cubicBezTo>
                          <a:pt x="0" y="17"/>
                          <a:pt x="0" y="15"/>
                          <a:pt x="1" y="14"/>
                        </a:cubicBezTo>
                        <a:cubicBezTo>
                          <a:pt x="2" y="10"/>
                          <a:pt x="7" y="6"/>
                          <a:pt x="12" y="7"/>
                        </a:cubicBezTo>
                        <a:cubicBezTo>
                          <a:pt x="12" y="7"/>
                          <a:pt x="12" y="7"/>
                          <a:pt x="13" y="7"/>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49" name="Group 348">
                  <a:extLst>
                    <a:ext uri="{FF2B5EF4-FFF2-40B4-BE49-F238E27FC236}">
                      <a16:creationId xmlns:a16="http://schemas.microsoft.com/office/drawing/2014/main" id="{746273CC-F440-427D-A4B4-CD6E8817ABD0}"/>
                    </a:ext>
                  </a:extLst>
                </p:cNvPr>
                <p:cNvGrpSpPr/>
                <p:nvPr/>
              </p:nvGrpSpPr>
              <p:grpSpPr>
                <a:xfrm>
                  <a:off x="3425825" y="1042988"/>
                  <a:ext cx="288925" cy="387350"/>
                  <a:chOff x="3425825" y="1042988"/>
                  <a:chExt cx="288925" cy="387350"/>
                </a:xfrm>
              </p:grpSpPr>
              <p:sp>
                <p:nvSpPr>
                  <p:cNvPr id="579" name="Freeform 165">
                    <a:extLst>
                      <a:ext uri="{FF2B5EF4-FFF2-40B4-BE49-F238E27FC236}">
                        <a16:creationId xmlns:a16="http://schemas.microsoft.com/office/drawing/2014/main" id="{71766491-DEE3-4A78-8434-9B37030348FC}"/>
                      </a:ext>
                    </a:extLst>
                  </p:cNvPr>
                  <p:cNvSpPr>
                    <a:spLocks noEditPoints="1"/>
                  </p:cNvSpPr>
                  <p:nvPr/>
                </p:nvSpPr>
                <p:spPr bwMode="auto">
                  <a:xfrm>
                    <a:off x="3425825" y="1042988"/>
                    <a:ext cx="288925" cy="387350"/>
                  </a:xfrm>
                  <a:custGeom>
                    <a:avLst/>
                    <a:gdLst>
                      <a:gd name="T0" fmla="*/ 23 w 91"/>
                      <a:gd name="T1" fmla="*/ 14 h 122"/>
                      <a:gd name="T2" fmla="*/ 24 w 91"/>
                      <a:gd name="T3" fmla="*/ 10 h 122"/>
                      <a:gd name="T4" fmla="*/ 31 w 91"/>
                      <a:gd name="T5" fmla="*/ 6 h 122"/>
                      <a:gd name="T6" fmla="*/ 37 w 91"/>
                      <a:gd name="T7" fmla="*/ 6 h 122"/>
                      <a:gd name="T8" fmla="*/ 39 w 91"/>
                      <a:gd name="T9" fmla="*/ 5 h 122"/>
                      <a:gd name="T10" fmla="*/ 52 w 91"/>
                      <a:gd name="T11" fmla="*/ 5 h 122"/>
                      <a:gd name="T12" fmla="*/ 54 w 91"/>
                      <a:gd name="T13" fmla="*/ 6 h 122"/>
                      <a:gd name="T14" fmla="*/ 60 w 91"/>
                      <a:gd name="T15" fmla="*/ 6 h 122"/>
                      <a:gd name="T16" fmla="*/ 68 w 91"/>
                      <a:gd name="T17" fmla="*/ 13 h 122"/>
                      <a:gd name="T18" fmla="*/ 69 w 91"/>
                      <a:gd name="T19" fmla="*/ 14 h 122"/>
                      <a:gd name="T20" fmla="*/ 77 w 91"/>
                      <a:gd name="T21" fmla="*/ 14 h 122"/>
                      <a:gd name="T22" fmla="*/ 83 w 91"/>
                      <a:gd name="T23" fmla="*/ 14 h 122"/>
                      <a:gd name="T24" fmla="*/ 91 w 91"/>
                      <a:gd name="T25" fmla="*/ 22 h 122"/>
                      <a:gd name="T26" fmla="*/ 91 w 91"/>
                      <a:gd name="T27" fmla="*/ 103 h 122"/>
                      <a:gd name="T28" fmla="*/ 91 w 91"/>
                      <a:gd name="T29" fmla="*/ 114 h 122"/>
                      <a:gd name="T30" fmla="*/ 83 w 91"/>
                      <a:gd name="T31" fmla="*/ 122 h 122"/>
                      <a:gd name="T32" fmla="*/ 8 w 91"/>
                      <a:gd name="T33" fmla="*/ 122 h 122"/>
                      <a:gd name="T34" fmla="*/ 1 w 91"/>
                      <a:gd name="T35" fmla="*/ 114 h 122"/>
                      <a:gd name="T36" fmla="*/ 1 w 91"/>
                      <a:gd name="T37" fmla="*/ 42 h 122"/>
                      <a:gd name="T38" fmla="*/ 0 w 91"/>
                      <a:gd name="T39" fmla="*/ 23 h 122"/>
                      <a:gd name="T40" fmla="*/ 9 w 91"/>
                      <a:gd name="T41" fmla="*/ 14 h 122"/>
                      <a:gd name="T42" fmla="*/ 23 w 91"/>
                      <a:gd name="T43" fmla="*/ 14 h 122"/>
                      <a:gd name="T44" fmla="*/ 23 w 91"/>
                      <a:gd name="T45" fmla="*/ 19 h 122"/>
                      <a:gd name="T46" fmla="*/ 22 w 91"/>
                      <a:gd name="T47" fmla="*/ 19 h 122"/>
                      <a:gd name="T48" fmla="*/ 9 w 91"/>
                      <a:gd name="T49" fmla="*/ 19 h 122"/>
                      <a:gd name="T50" fmla="*/ 6 w 91"/>
                      <a:gd name="T51" fmla="*/ 22 h 122"/>
                      <a:gd name="T52" fmla="*/ 6 w 91"/>
                      <a:gd name="T53" fmla="*/ 114 h 122"/>
                      <a:gd name="T54" fmla="*/ 9 w 91"/>
                      <a:gd name="T55" fmla="*/ 117 h 122"/>
                      <a:gd name="T56" fmla="*/ 83 w 91"/>
                      <a:gd name="T57" fmla="*/ 117 h 122"/>
                      <a:gd name="T58" fmla="*/ 86 w 91"/>
                      <a:gd name="T59" fmla="*/ 114 h 122"/>
                      <a:gd name="T60" fmla="*/ 86 w 91"/>
                      <a:gd name="T61" fmla="*/ 105 h 122"/>
                      <a:gd name="T62" fmla="*/ 86 w 91"/>
                      <a:gd name="T63" fmla="*/ 22 h 122"/>
                      <a:gd name="T64" fmla="*/ 83 w 91"/>
                      <a:gd name="T65" fmla="*/ 19 h 122"/>
                      <a:gd name="T66" fmla="*/ 70 w 91"/>
                      <a:gd name="T67" fmla="*/ 19 h 122"/>
                      <a:gd name="T68" fmla="*/ 68 w 91"/>
                      <a:gd name="T69" fmla="*/ 19 h 122"/>
                      <a:gd name="T70" fmla="*/ 68 w 91"/>
                      <a:gd name="T71" fmla="*/ 26 h 122"/>
                      <a:gd name="T72" fmla="*/ 23 w 91"/>
                      <a:gd name="T73" fmla="*/ 26 h 122"/>
                      <a:gd name="T74" fmla="*/ 23 w 91"/>
                      <a:gd name="T75" fmla="*/ 19 h 122"/>
                      <a:gd name="T76" fmla="*/ 63 w 91"/>
                      <a:gd name="T77" fmla="*/ 21 h 122"/>
                      <a:gd name="T78" fmla="*/ 63 w 91"/>
                      <a:gd name="T79" fmla="*/ 14 h 122"/>
                      <a:gd name="T80" fmla="*/ 61 w 91"/>
                      <a:gd name="T81" fmla="*/ 11 h 122"/>
                      <a:gd name="T82" fmla="*/ 54 w 91"/>
                      <a:gd name="T83" fmla="*/ 11 h 122"/>
                      <a:gd name="T84" fmla="*/ 48 w 91"/>
                      <a:gd name="T85" fmla="*/ 8 h 122"/>
                      <a:gd name="T86" fmla="*/ 43 w 91"/>
                      <a:gd name="T87" fmla="*/ 8 h 122"/>
                      <a:gd name="T88" fmla="*/ 37 w 91"/>
                      <a:gd name="T89" fmla="*/ 11 h 122"/>
                      <a:gd name="T90" fmla="*/ 31 w 91"/>
                      <a:gd name="T91" fmla="*/ 11 h 122"/>
                      <a:gd name="T92" fmla="*/ 28 w 91"/>
                      <a:gd name="T93" fmla="*/ 13 h 122"/>
                      <a:gd name="T94" fmla="*/ 28 w 91"/>
                      <a:gd name="T95" fmla="*/ 21 h 122"/>
                      <a:gd name="T96" fmla="*/ 63 w 91"/>
                      <a:gd name="T97"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122">
                        <a:moveTo>
                          <a:pt x="23" y="14"/>
                        </a:moveTo>
                        <a:cubicBezTo>
                          <a:pt x="23" y="13"/>
                          <a:pt x="24" y="11"/>
                          <a:pt x="24" y="10"/>
                        </a:cubicBezTo>
                        <a:cubicBezTo>
                          <a:pt x="26" y="8"/>
                          <a:pt x="28" y="6"/>
                          <a:pt x="31" y="6"/>
                        </a:cubicBezTo>
                        <a:cubicBezTo>
                          <a:pt x="33" y="6"/>
                          <a:pt x="35" y="6"/>
                          <a:pt x="37" y="6"/>
                        </a:cubicBezTo>
                        <a:cubicBezTo>
                          <a:pt x="38" y="6"/>
                          <a:pt x="39" y="6"/>
                          <a:pt x="39" y="5"/>
                        </a:cubicBezTo>
                        <a:cubicBezTo>
                          <a:pt x="42" y="0"/>
                          <a:pt x="49" y="0"/>
                          <a:pt x="52" y="5"/>
                        </a:cubicBezTo>
                        <a:cubicBezTo>
                          <a:pt x="53" y="6"/>
                          <a:pt x="53" y="6"/>
                          <a:pt x="54" y="6"/>
                        </a:cubicBezTo>
                        <a:cubicBezTo>
                          <a:pt x="56" y="6"/>
                          <a:pt x="58" y="6"/>
                          <a:pt x="60" y="6"/>
                        </a:cubicBezTo>
                        <a:cubicBezTo>
                          <a:pt x="64" y="6"/>
                          <a:pt x="68" y="9"/>
                          <a:pt x="68" y="13"/>
                        </a:cubicBezTo>
                        <a:cubicBezTo>
                          <a:pt x="69" y="14"/>
                          <a:pt x="69" y="14"/>
                          <a:pt x="69" y="14"/>
                        </a:cubicBezTo>
                        <a:cubicBezTo>
                          <a:pt x="71" y="14"/>
                          <a:pt x="74" y="14"/>
                          <a:pt x="77" y="14"/>
                        </a:cubicBezTo>
                        <a:cubicBezTo>
                          <a:pt x="79" y="14"/>
                          <a:pt x="81" y="14"/>
                          <a:pt x="83" y="14"/>
                        </a:cubicBezTo>
                        <a:cubicBezTo>
                          <a:pt x="88" y="14"/>
                          <a:pt x="91" y="17"/>
                          <a:pt x="91" y="22"/>
                        </a:cubicBezTo>
                        <a:cubicBezTo>
                          <a:pt x="91" y="49"/>
                          <a:pt x="91" y="76"/>
                          <a:pt x="91" y="103"/>
                        </a:cubicBezTo>
                        <a:cubicBezTo>
                          <a:pt x="91" y="107"/>
                          <a:pt x="91" y="111"/>
                          <a:pt x="91" y="114"/>
                        </a:cubicBezTo>
                        <a:cubicBezTo>
                          <a:pt x="91" y="119"/>
                          <a:pt x="88" y="122"/>
                          <a:pt x="83" y="122"/>
                        </a:cubicBezTo>
                        <a:cubicBezTo>
                          <a:pt x="58" y="122"/>
                          <a:pt x="33" y="122"/>
                          <a:pt x="8" y="122"/>
                        </a:cubicBezTo>
                        <a:cubicBezTo>
                          <a:pt x="4" y="122"/>
                          <a:pt x="1" y="119"/>
                          <a:pt x="1" y="114"/>
                        </a:cubicBezTo>
                        <a:cubicBezTo>
                          <a:pt x="1" y="90"/>
                          <a:pt x="1" y="66"/>
                          <a:pt x="1" y="42"/>
                        </a:cubicBezTo>
                        <a:cubicBezTo>
                          <a:pt x="1" y="36"/>
                          <a:pt x="1" y="29"/>
                          <a:pt x="0" y="23"/>
                        </a:cubicBezTo>
                        <a:cubicBezTo>
                          <a:pt x="0" y="18"/>
                          <a:pt x="4" y="14"/>
                          <a:pt x="9" y="14"/>
                        </a:cubicBezTo>
                        <a:cubicBezTo>
                          <a:pt x="14" y="14"/>
                          <a:pt x="18" y="14"/>
                          <a:pt x="23" y="14"/>
                        </a:cubicBezTo>
                        <a:close/>
                        <a:moveTo>
                          <a:pt x="23" y="19"/>
                        </a:moveTo>
                        <a:cubicBezTo>
                          <a:pt x="23" y="19"/>
                          <a:pt x="22" y="19"/>
                          <a:pt x="22" y="19"/>
                        </a:cubicBezTo>
                        <a:cubicBezTo>
                          <a:pt x="17" y="19"/>
                          <a:pt x="13" y="19"/>
                          <a:pt x="9" y="19"/>
                        </a:cubicBezTo>
                        <a:cubicBezTo>
                          <a:pt x="6" y="19"/>
                          <a:pt x="6" y="20"/>
                          <a:pt x="6" y="22"/>
                        </a:cubicBezTo>
                        <a:cubicBezTo>
                          <a:pt x="6" y="53"/>
                          <a:pt x="6" y="83"/>
                          <a:pt x="6" y="114"/>
                        </a:cubicBezTo>
                        <a:cubicBezTo>
                          <a:pt x="6" y="117"/>
                          <a:pt x="6" y="117"/>
                          <a:pt x="9" y="117"/>
                        </a:cubicBezTo>
                        <a:cubicBezTo>
                          <a:pt x="33" y="117"/>
                          <a:pt x="58" y="117"/>
                          <a:pt x="83" y="117"/>
                        </a:cubicBezTo>
                        <a:cubicBezTo>
                          <a:pt x="85" y="117"/>
                          <a:pt x="86" y="117"/>
                          <a:pt x="86" y="114"/>
                        </a:cubicBezTo>
                        <a:cubicBezTo>
                          <a:pt x="86" y="111"/>
                          <a:pt x="86" y="108"/>
                          <a:pt x="86" y="105"/>
                        </a:cubicBezTo>
                        <a:cubicBezTo>
                          <a:pt x="86" y="77"/>
                          <a:pt x="86" y="50"/>
                          <a:pt x="86" y="22"/>
                        </a:cubicBezTo>
                        <a:cubicBezTo>
                          <a:pt x="86" y="20"/>
                          <a:pt x="85" y="19"/>
                          <a:pt x="83" y="19"/>
                        </a:cubicBezTo>
                        <a:cubicBezTo>
                          <a:pt x="79" y="19"/>
                          <a:pt x="74" y="19"/>
                          <a:pt x="70" y="19"/>
                        </a:cubicBezTo>
                        <a:cubicBezTo>
                          <a:pt x="69" y="19"/>
                          <a:pt x="69" y="19"/>
                          <a:pt x="68" y="19"/>
                        </a:cubicBezTo>
                        <a:cubicBezTo>
                          <a:pt x="68" y="22"/>
                          <a:pt x="68" y="24"/>
                          <a:pt x="68" y="26"/>
                        </a:cubicBezTo>
                        <a:cubicBezTo>
                          <a:pt x="53" y="26"/>
                          <a:pt x="38" y="26"/>
                          <a:pt x="23" y="26"/>
                        </a:cubicBezTo>
                        <a:cubicBezTo>
                          <a:pt x="23" y="24"/>
                          <a:pt x="23" y="22"/>
                          <a:pt x="23" y="19"/>
                        </a:cubicBezTo>
                        <a:close/>
                        <a:moveTo>
                          <a:pt x="63" y="21"/>
                        </a:moveTo>
                        <a:cubicBezTo>
                          <a:pt x="63" y="19"/>
                          <a:pt x="63" y="17"/>
                          <a:pt x="63" y="14"/>
                        </a:cubicBezTo>
                        <a:cubicBezTo>
                          <a:pt x="63" y="12"/>
                          <a:pt x="63" y="11"/>
                          <a:pt x="61" y="11"/>
                        </a:cubicBezTo>
                        <a:cubicBezTo>
                          <a:pt x="59" y="11"/>
                          <a:pt x="57" y="11"/>
                          <a:pt x="54" y="11"/>
                        </a:cubicBezTo>
                        <a:cubicBezTo>
                          <a:pt x="52" y="12"/>
                          <a:pt x="50" y="10"/>
                          <a:pt x="48" y="8"/>
                        </a:cubicBezTo>
                        <a:cubicBezTo>
                          <a:pt x="47" y="6"/>
                          <a:pt x="45" y="6"/>
                          <a:pt x="43" y="8"/>
                        </a:cubicBezTo>
                        <a:cubicBezTo>
                          <a:pt x="42" y="10"/>
                          <a:pt x="40" y="12"/>
                          <a:pt x="37" y="11"/>
                        </a:cubicBezTo>
                        <a:cubicBezTo>
                          <a:pt x="35" y="11"/>
                          <a:pt x="33" y="11"/>
                          <a:pt x="31" y="11"/>
                        </a:cubicBezTo>
                        <a:cubicBezTo>
                          <a:pt x="29" y="12"/>
                          <a:pt x="28" y="12"/>
                          <a:pt x="28" y="13"/>
                        </a:cubicBezTo>
                        <a:cubicBezTo>
                          <a:pt x="28" y="16"/>
                          <a:pt x="28" y="19"/>
                          <a:pt x="28" y="21"/>
                        </a:cubicBezTo>
                        <a:cubicBezTo>
                          <a:pt x="40" y="21"/>
                          <a:pt x="52" y="21"/>
                          <a:pt x="63" y="21"/>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166">
                    <a:extLst>
                      <a:ext uri="{FF2B5EF4-FFF2-40B4-BE49-F238E27FC236}">
                        <a16:creationId xmlns:a16="http://schemas.microsoft.com/office/drawing/2014/main" id="{7BADE4FA-971D-413C-BAD5-F80A87EA42A4}"/>
                      </a:ext>
                    </a:extLst>
                  </p:cNvPr>
                  <p:cNvSpPr>
                    <a:spLocks/>
                  </p:cNvSpPr>
                  <p:nvPr/>
                </p:nvSpPr>
                <p:spPr bwMode="auto">
                  <a:xfrm>
                    <a:off x="3571875" y="1166813"/>
                    <a:ext cx="101600" cy="15875"/>
                  </a:xfrm>
                  <a:custGeom>
                    <a:avLst/>
                    <a:gdLst>
                      <a:gd name="T0" fmla="*/ 32 w 32"/>
                      <a:gd name="T1" fmla="*/ 0 h 5"/>
                      <a:gd name="T2" fmla="*/ 32 w 32"/>
                      <a:gd name="T3" fmla="*/ 5 h 5"/>
                      <a:gd name="T4" fmla="*/ 0 w 32"/>
                      <a:gd name="T5" fmla="*/ 5 h 5"/>
                      <a:gd name="T6" fmla="*/ 0 w 32"/>
                      <a:gd name="T7" fmla="*/ 0 h 5"/>
                      <a:gd name="T8" fmla="*/ 32 w 32"/>
                      <a:gd name="T9" fmla="*/ 0 h 5"/>
                    </a:gdLst>
                    <a:ahLst/>
                    <a:cxnLst>
                      <a:cxn ang="0">
                        <a:pos x="T0" y="T1"/>
                      </a:cxn>
                      <a:cxn ang="0">
                        <a:pos x="T2" y="T3"/>
                      </a:cxn>
                      <a:cxn ang="0">
                        <a:pos x="T4" y="T5"/>
                      </a:cxn>
                      <a:cxn ang="0">
                        <a:pos x="T6" y="T7"/>
                      </a:cxn>
                      <a:cxn ang="0">
                        <a:pos x="T8" y="T9"/>
                      </a:cxn>
                    </a:cxnLst>
                    <a:rect l="0" t="0" r="r" b="b"/>
                    <a:pathLst>
                      <a:path w="32" h="5">
                        <a:moveTo>
                          <a:pt x="32" y="0"/>
                        </a:moveTo>
                        <a:cubicBezTo>
                          <a:pt x="32" y="2"/>
                          <a:pt x="32" y="3"/>
                          <a:pt x="32" y="5"/>
                        </a:cubicBezTo>
                        <a:cubicBezTo>
                          <a:pt x="22" y="5"/>
                          <a:pt x="11" y="5"/>
                          <a:pt x="0" y="5"/>
                        </a:cubicBezTo>
                        <a:cubicBezTo>
                          <a:pt x="0" y="4"/>
                          <a:pt x="0" y="2"/>
                          <a:pt x="0" y="0"/>
                        </a:cubicBezTo>
                        <a:cubicBezTo>
                          <a:pt x="11" y="0"/>
                          <a:pt x="22" y="0"/>
                          <a:pt x="32"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167">
                    <a:extLst>
                      <a:ext uri="{FF2B5EF4-FFF2-40B4-BE49-F238E27FC236}">
                        <a16:creationId xmlns:a16="http://schemas.microsoft.com/office/drawing/2014/main" id="{DF66B7B0-FDF3-450A-A1E7-EC15B0A59234}"/>
                      </a:ext>
                    </a:extLst>
                  </p:cNvPr>
                  <p:cNvSpPr>
                    <a:spLocks/>
                  </p:cNvSpPr>
                  <p:nvPr/>
                </p:nvSpPr>
                <p:spPr bwMode="auto">
                  <a:xfrm>
                    <a:off x="3571875" y="1246188"/>
                    <a:ext cx="101600" cy="15875"/>
                  </a:xfrm>
                  <a:custGeom>
                    <a:avLst/>
                    <a:gdLst>
                      <a:gd name="T0" fmla="*/ 32 w 32"/>
                      <a:gd name="T1" fmla="*/ 5 h 5"/>
                      <a:gd name="T2" fmla="*/ 0 w 32"/>
                      <a:gd name="T3" fmla="*/ 5 h 5"/>
                      <a:gd name="T4" fmla="*/ 0 w 32"/>
                      <a:gd name="T5" fmla="*/ 0 h 5"/>
                      <a:gd name="T6" fmla="*/ 32 w 32"/>
                      <a:gd name="T7" fmla="*/ 0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cubicBezTo>
                          <a:pt x="22" y="5"/>
                          <a:pt x="11" y="5"/>
                          <a:pt x="0" y="5"/>
                        </a:cubicBezTo>
                        <a:cubicBezTo>
                          <a:pt x="0" y="4"/>
                          <a:pt x="0" y="2"/>
                          <a:pt x="0" y="0"/>
                        </a:cubicBezTo>
                        <a:cubicBezTo>
                          <a:pt x="11" y="0"/>
                          <a:pt x="22" y="0"/>
                          <a:pt x="32" y="0"/>
                        </a:cubicBezTo>
                        <a:cubicBezTo>
                          <a:pt x="32" y="2"/>
                          <a:pt x="32" y="4"/>
                          <a:pt x="32" y="5"/>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168">
                    <a:extLst>
                      <a:ext uri="{FF2B5EF4-FFF2-40B4-BE49-F238E27FC236}">
                        <a16:creationId xmlns:a16="http://schemas.microsoft.com/office/drawing/2014/main" id="{9868BE44-2588-4644-8826-C568A2F93CB2}"/>
                      </a:ext>
                    </a:extLst>
                  </p:cNvPr>
                  <p:cNvSpPr>
                    <a:spLocks/>
                  </p:cNvSpPr>
                  <p:nvPr/>
                </p:nvSpPr>
                <p:spPr bwMode="auto">
                  <a:xfrm>
                    <a:off x="3571875" y="1277938"/>
                    <a:ext cx="101600" cy="15875"/>
                  </a:xfrm>
                  <a:custGeom>
                    <a:avLst/>
                    <a:gdLst>
                      <a:gd name="T0" fmla="*/ 0 w 32"/>
                      <a:gd name="T1" fmla="*/ 5 h 5"/>
                      <a:gd name="T2" fmla="*/ 0 w 32"/>
                      <a:gd name="T3" fmla="*/ 0 h 5"/>
                      <a:gd name="T4" fmla="*/ 32 w 32"/>
                      <a:gd name="T5" fmla="*/ 0 h 5"/>
                      <a:gd name="T6" fmla="*/ 32 w 32"/>
                      <a:gd name="T7" fmla="*/ 5 h 5"/>
                      <a:gd name="T8" fmla="*/ 0 w 32"/>
                      <a:gd name="T9" fmla="*/ 5 h 5"/>
                    </a:gdLst>
                    <a:ahLst/>
                    <a:cxnLst>
                      <a:cxn ang="0">
                        <a:pos x="T0" y="T1"/>
                      </a:cxn>
                      <a:cxn ang="0">
                        <a:pos x="T2" y="T3"/>
                      </a:cxn>
                      <a:cxn ang="0">
                        <a:pos x="T4" y="T5"/>
                      </a:cxn>
                      <a:cxn ang="0">
                        <a:pos x="T6" y="T7"/>
                      </a:cxn>
                      <a:cxn ang="0">
                        <a:pos x="T8" y="T9"/>
                      </a:cxn>
                    </a:cxnLst>
                    <a:rect l="0" t="0" r="r" b="b"/>
                    <a:pathLst>
                      <a:path w="32" h="5">
                        <a:moveTo>
                          <a:pt x="0" y="5"/>
                        </a:moveTo>
                        <a:cubicBezTo>
                          <a:pt x="0" y="4"/>
                          <a:pt x="0" y="2"/>
                          <a:pt x="0" y="0"/>
                        </a:cubicBezTo>
                        <a:cubicBezTo>
                          <a:pt x="11" y="0"/>
                          <a:pt x="22" y="0"/>
                          <a:pt x="32" y="0"/>
                        </a:cubicBezTo>
                        <a:cubicBezTo>
                          <a:pt x="32" y="2"/>
                          <a:pt x="32" y="4"/>
                          <a:pt x="32" y="5"/>
                        </a:cubicBezTo>
                        <a:cubicBezTo>
                          <a:pt x="22" y="5"/>
                          <a:pt x="11" y="5"/>
                          <a:pt x="0" y="5"/>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169">
                    <a:extLst>
                      <a:ext uri="{FF2B5EF4-FFF2-40B4-BE49-F238E27FC236}">
                        <a16:creationId xmlns:a16="http://schemas.microsoft.com/office/drawing/2014/main" id="{49D15371-C416-4E21-995B-5DC0B4B3457A}"/>
                      </a:ext>
                    </a:extLst>
                  </p:cNvPr>
                  <p:cNvSpPr>
                    <a:spLocks/>
                  </p:cNvSpPr>
                  <p:nvPr/>
                </p:nvSpPr>
                <p:spPr bwMode="auto">
                  <a:xfrm>
                    <a:off x="3571875" y="1328738"/>
                    <a:ext cx="101600" cy="12700"/>
                  </a:xfrm>
                  <a:custGeom>
                    <a:avLst/>
                    <a:gdLst>
                      <a:gd name="T0" fmla="*/ 32 w 32"/>
                      <a:gd name="T1" fmla="*/ 0 h 4"/>
                      <a:gd name="T2" fmla="*/ 32 w 32"/>
                      <a:gd name="T3" fmla="*/ 4 h 4"/>
                      <a:gd name="T4" fmla="*/ 0 w 32"/>
                      <a:gd name="T5" fmla="*/ 4 h 4"/>
                      <a:gd name="T6" fmla="*/ 0 w 32"/>
                      <a:gd name="T7" fmla="*/ 0 h 4"/>
                      <a:gd name="T8" fmla="*/ 32 w 32"/>
                      <a:gd name="T9" fmla="*/ 0 h 4"/>
                    </a:gdLst>
                    <a:ahLst/>
                    <a:cxnLst>
                      <a:cxn ang="0">
                        <a:pos x="T0" y="T1"/>
                      </a:cxn>
                      <a:cxn ang="0">
                        <a:pos x="T2" y="T3"/>
                      </a:cxn>
                      <a:cxn ang="0">
                        <a:pos x="T4" y="T5"/>
                      </a:cxn>
                      <a:cxn ang="0">
                        <a:pos x="T6" y="T7"/>
                      </a:cxn>
                      <a:cxn ang="0">
                        <a:pos x="T8" y="T9"/>
                      </a:cxn>
                    </a:cxnLst>
                    <a:rect l="0" t="0" r="r" b="b"/>
                    <a:pathLst>
                      <a:path w="32" h="4">
                        <a:moveTo>
                          <a:pt x="32" y="0"/>
                        </a:moveTo>
                        <a:cubicBezTo>
                          <a:pt x="32" y="1"/>
                          <a:pt x="32" y="3"/>
                          <a:pt x="32" y="4"/>
                        </a:cubicBezTo>
                        <a:cubicBezTo>
                          <a:pt x="22" y="4"/>
                          <a:pt x="11" y="4"/>
                          <a:pt x="0" y="4"/>
                        </a:cubicBezTo>
                        <a:cubicBezTo>
                          <a:pt x="0" y="3"/>
                          <a:pt x="0" y="1"/>
                          <a:pt x="0" y="0"/>
                        </a:cubicBezTo>
                        <a:cubicBezTo>
                          <a:pt x="11" y="0"/>
                          <a:pt x="22" y="0"/>
                          <a:pt x="32"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170">
                    <a:extLst>
                      <a:ext uri="{FF2B5EF4-FFF2-40B4-BE49-F238E27FC236}">
                        <a16:creationId xmlns:a16="http://schemas.microsoft.com/office/drawing/2014/main" id="{37197B07-0A99-4F24-91BA-FC767D4C0646}"/>
                      </a:ext>
                    </a:extLst>
                  </p:cNvPr>
                  <p:cNvSpPr>
                    <a:spLocks/>
                  </p:cNvSpPr>
                  <p:nvPr/>
                </p:nvSpPr>
                <p:spPr bwMode="auto">
                  <a:xfrm>
                    <a:off x="3571875" y="1198563"/>
                    <a:ext cx="101600" cy="15875"/>
                  </a:xfrm>
                  <a:custGeom>
                    <a:avLst/>
                    <a:gdLst>
                      <a:gd name="T0" fmla="*/ 32 w 32"/>
                      <a:gd name="T1" fmla="*/ 0 h 5"/>
                      <a:gd name="T2" fmla="*/ 32 w 32"/>
                      <a:gd name="T3" fmla="*/ 5 h 5"/>
                      <a:gd name="T4" fmla="*/ 0 w 32"/>
                      <a:gd name="T5" fmla="*/ 5 h 5"/>
                      <a:gd name="T6" fmla="*/ 0 w 32"/>
                      <a:gd name="T7" fmla="*/ 0 h 5"/>
                      <a:gd name="T8" fmla="*/ 32 w 32"/>
                      <a:gd name="T9" fmla="*/ 0 h 5"/>
                    </a:gdLst>
                    <a:ahLst/>
                    <a:cxnLst>
                      <a:cxn ang="0">
                        <a:pos x="T0" y="T1"/>
                      </a:cxn>
                      <a:cxn ang="0">
                        <a:pos x="T2" y="T3"/>
                      </a:cxn>
                      <a:cxn ang="0">
                        <a:pos x="T4" y="T5"/>
                      </a:cxn>
                      <a:cxn ang="0">
                        <a:pos x="T6" y="T7"/>
                      </a:cxn>
                      <a:cxn ang="0">
                        <a:pos x="T8" y="T9"/>
                      </a:cxn>
                    </a:cxnLst>
                    <a:rect l="0" t="0" r="r" b="b"/>
                    <a:pathLst>
                      <a:path w="32" h="5">
                        <a:moveTo>
                          <a:pt x="32" y="0"/>
                        </a:moveTo>
                        <a:cubicBezTo>
                          <a:pt x="32" y="2"/>
                          <a:pt x="32" y="4"/>
                          <a:pt x="32" y="5"/>
                        </a:cubicBezTo>
                        <a:cubicBezTo>
                          <a:pt x="22" y="5"/>
                          <a:pt x="11" y="5"/>
                          <a:pt x="0" y="5"/>
                        </a:cubicBezTo>
                        <a:cubicBezTo>
                          <a:pt x="0" y="4"/>
                          <a:pt x="0" y="2"/>
                          <a:pt x="0" y="0"/>
                        </a:cubicBezTo>
                        <a:cubicBezTo>
                          <a:pt x="11" y="0"/>
                          <a:pt x="22" y="0"/>
                          <a:pt x="32"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171">
                    <a:extLst>
                      <a:ext uri="{FF2B5EF4-FFF2-40B4-BE49-F238E27FC236}">
                        <a16:creationId xmlns:a16="http://schemas.microsoft.com/office/drawing/2014/main" id="{FEBECAED-4C45-400B-A149-FA0D4286DB84}"/>
                      </a:ext>
                    </a:extLst>
                  </p:cNvPr>
                  <p:cNvSpPr>
                    <a:spLocks/>
                  </p:cNvSpPr>
                  <p:nvPr/>
                </p:nvSpPr>
                <p:spPr bwMode="auto">
                  <a:xfrm>
                    <a:off x="3571875" y="1360488"/>
                    <a:ext cx="101600" cy="12700"/>
                  </a:xfrm>
                  <a:custGeom>
                    <a:avLst/>
                    <a:gdLst>
                      <a:gd name="T0" fmla="*/ 0 w 32"/>
                      <a:gd name="T1" fmla="*/ 4 h 4"/>
                      <a:gd name="T2" fmla="*/ 0 w 32"/>
                      <a:gd name="T3" fmla="*/ 0 h 4"/>
                      <a:gd name="T4" fmla="*/ 32 w 32"/>
                      <a:gd name="T5" fmla="*/ 0 h 4"/>
                      <a:gd name="T6" fmla="*/ 32 w 32"/>
                      <a:gd name="T7" fmla="*/ 4 h 4"/>
                      <a:gd name="T8" fmla="*/ 0 w 32"/>
                      <a:gd name="T9" fmla="*/ 4 h 4"/>
                    </a:gdLst>
                    <a:ahLst/>
                    <a:cxnLst>
                      <a:cxn ang="0">
                        <a:pos x="T0" y="T1"/>
                      </a:cxn>
                      <a:cxn ang="0">
                        <a:pos x="T2" y="T3"/>
                      </a:cxn>
                      <a:cxn ang="0">
                        <a:pos x="T4" y="T5"/>
                      </a:cxn>
                      <a:cxn ang="0">
                        <a:pos x="T6" y="T7"/>
                      </a:cxn>
                      <a:cxn ang="0">
                        <a:pos x="T8" y="T9"/>
                      </a:cxn>
                    </a:cxnLst>
                    <a:rect l="0" t="0" r="r" b="b"/>
                    <a:pathLst>
                      <a:path w="32" h="4">
                        <a:moveTo>
                          <a:pt x="0" y="4"/>
                        </a:moveTo>
                        <a:cubicBezTo>
                          <a:pt x="0" y="3"/>
                          <a:pt x="0" y="1"/>
                          <a:pt x="0" y="0"/>
                        </a:cubicBezTo>
                        <a:cubicBezTo>
                          <a:pt x="11" y="0"/>
                          <a:pt x="22" y="0"/>
                          <a:pt x="32" y="0"/>
                        </a:cubicBezTo>
                        <a:cubicBezTo>
                          <a:pt x="32" y="1"/>
                          <a:pt x="32" y="3"/>
                          <a:pt x="32" y="4"/>
                        </a:cubicBezTo>
                        <a:cubicBezTo>
                          <a:pt x="22" y="4"/>
                          <a:pt x="11" y="4"/>
                          <a:pt x="0" y="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172">
                    <a:extLst>
                      <a:ext uri="{FF2B5EF4-FFF2-40B4-BE49-F238E27FC236}">
                        <a16:creationId xmlns:a16="http://schemas.microsoft.com/office/drawing/2014/main" id="{4A373915-26AA-4D97-B2F5-3C4F869855DF}"/>
                      </a:ext>
                    </a:extLst>
                  </p:cNvPr>
                  <p:cNvSpPr>
                    <a:spLocks/>
                  </p:cNvSpPr>
                  <p:nvPr/>
                </p:nvSpPr>
                <p:spPr bwMode="auto">
                  <a:xfrm>
                    <a:off x="3463925" y="1160463"/>
                    <a:ext cx="73025" cy="57150"/>
                  </a:xfrm>
                  <a:custGeom>
                    <a:avLst/>
                    <a:gdLst>
                      <a:gd name="T0" fmla="*/ 20 w 23"/>
                      <a:gd name="T1" fmla="*/ 0 h 18"/>
                      <a:gd name="T2" fmla="*/ 23 w 23"/>
                      <a:gd name="T3" fmla="*/ 4 h 18"/>
                      <a:gd name="T4" fmla="*/ 6 w 23"/>
                      <a:gd name="T5" fmla="*/ 18 h 18"/>
                      <a:gd name="T6" fmla="*/ 0 w 23"/>
                      <a:gd name="T7" fmla="*/ 11 h 18"/>
                      <a:gd name="T8" fmla="*/ 3 w 23"/>
                      <a:gd name="T9" fmla="*/ 8 h 18"/>
                      <a:gd name="T10" fmla="*/ 6 w 23"/>
                      <a:gd name="T11" fmla="*/ 11 h 18"/>
                      <a:gd name="T12" fmla="*/ 20 w 23"/>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3" h="18">
                        <a:moveTo>
                          <a:pt x="20" y="0"/>
                        </a:moveTo>
                        <a:cubicBezTo>
                          <a:pt x="21" y="2"/>
                          <a:pt x="22" y="3"/>
                          <a:pt x="23" y="4"/>
                        </a:cubicBezTo>
                        <a:cubicBezTo>
                          <a:pt x="17" y="9"/>
                          <a:pt x="12" y="13"/>
                          <a:pt x="6" y="18"/>
                        </a:cubicBezTo>
                        <a:cubicBezTo>
                          <a:pt x="4" y="16"/>
                          <a:pt x="2" y="14"/>
                          <a:pt x="0" y="11"/>
                        </a:cubicBezTo>
                        <a:cubicBezTo>
                          <a:pt x="1" y="10"/>
                          <a:pt x="2" y="9"/>
                          <a:pt x="3" y="8"/>
                        </a:cubicBezTo>
                        <a:cubicBezTo>
                          <a:pt x="4" y="9"/>
                          <a:pt x="5" y="10"/>
                          <a:pt x="6" y="11"/>
                        </a:cubicBezTo>
                        <a:cubicBezTo>
                          <a:pt x="11" y="8"/>
                          <a:pt x="15" y="4"/>
                          <a:pt x="20"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173">
                    <a:extLst>
                      <a:ext uri="{FF2B5EF4-FFF2-40B4-BE49-F238E27FC236}">
                        <a16:creationId xmlns:a16="http://schemas.microsoft.com/office/drawing/2014/main" id="{52F5B4EF-E5E3-4F78-B711-BCC82744EE76}"/>
                      </a:ext>
                    </a:extLst>
                  </p:cNvPr>
                  <p:cNvSpPr>
                    <a:spLocks/>
                  </p:cNvSpPr>
                  <p:nvPr/>
                </p:nvSpPr>
                <p:spPr bwMode="auto">
                  <a:xfrm>
                    <a:off x="3463925" y="1322388"/>
                    <a:ext cx="73025" cy="53975"/>
                  </a:xfrm>
                  <a:custGeom>
                    <a:avLst/>
                    <a:gdLst>
                      <a:gd name="T0" fmla="*/ 0 w 23"/>
                      <a:gd name="T1" fmla="*/ 11 h 17"/>
                      <a:gd name="T2" fmla="*/ 3 w 23"/>
                      <a:gd name="T3" fmla="*/ 7 h 17"/>
                      <a:gd name="T4" fmla="*/ 6 w 23"/>
                      <a:gd name="T5" fmla="*/ 11 h 17"/>
                      <a:gd name="T6" fmla="*/ 20 w 23"/>
                      <a:gd name="T7" fmla="*/ 0 h 17"/>
                      <a:gd name="T8" fmla="*/ 23 w 23"/>
                      <a:gd name="T9" fmla="*/ 3 h 17"/>
                      <a:gd name="T10" fmla="*/ 6 w 23"/>
                      <a:gd name="T11" fmla="*/ 17 h 17"/>
                      <a:gd name="T12" fmla="*/ 0 w 23"/>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23" h="17">
                        <a:moveTo>
                          <a:pt x="0" y="11"/>
                        </a:moveTo>
                        <a:cubicBezTo>
                          <a:pt x="1" y="10"/>
                          <a:pt x="2" y="9"/>
                          <a:pt x="3" y="7"/>
                        </a:cubicBezTo>
                        <a:cubicBezTo>
                          <a:pt x="4" y="8"/>
                          <a:pt x="5" y="10"/>
                          <a:pt x="6" y="11"/>
                        </a:cubicBezTo>
                        <a:cubicBezTo>
                          <a:pt x="11" y="7"/>
                          <a:pt x="15" y="3"/>
                          <a:pt x="20" y="0"/>
                        </a:cubicBezTo>
                        <a:cubicBezTo>
                          <a:pt x="21" y="1"/>
                          <a:pt x="22" y="2"/>
                          <a:pt x="23" y="3"/>
                        </a:cubicBezTo>
                        <a:cubicBezTo>
                          <a:pt x="17" y="8"/>
                          <a:pt x="12" y="13"/>
                          <a:pt x="6" y="17"/>
                        </a:cubicBezTo>
                        <a:cubicBezTo>
                          <a:pt x="4" y="15"/>
                          <a:pt x="2" y="13"/>
                          <a:pt x="0" y="11"/>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174">
                    <a:extLst>
                      <a:ext uri="{FF2B5EF4-FFF2-40B4-BE49-F238E27FC236}">
                        <a16:creationId xmlns:a16="http://schemas.microsoft.com/office/drawing/2014/main" id="{E525E504-91D6-4520-8636-3E3A51E3E8DA}"/>
                      </a:ext>
                    </a:extLst>
                  </p:cNvPr>
                  <p:cNvSpPr>
                    <a:spLocks/>
                  </p:cNvSpPr>
                  <p:nvPr/>
                </p:nvSpPr>
                <p:spPr bwMode="auto">
                  <a:xfrm>
                    <a:off x="3463925" y="1239838"/>
                    <a:ext cx="73025" cy="57150"/>
                  </a:xfrm>
                  <a:custGeom>
                    <a:avLst/>
                    <a:gdLst>
                      <a:gd name="T0" fmla="*/ 20 w 23"/>
                      <a:gd name="T1" fmla="*/ 0 h 18"/>
                      <a:gd name="T2" fmla="*/ 23 w 23"/>
                      <a:gd name="T3" fmla="*/ 4 h 18"/>
                      <a:gd name="T4" fmla="*/ 6 w 23"/>
                      <a:gd name="T5" fmla="*/ 18 h 18"/>
                      <a:gd name="T6" fmla="*/ 0 w 23"/>
                      <a:gd name="T7" fmla="*/ 12 h 18"/>
                      <a:gd name="T8" fmla="*/ 3 w 23"/>
                      <a:gd name="T9" fmla="*/ 8 h 18"/>
                      <a:gd name="T10" fmla="*/ 6 w 23"/>
                      <a:gd name="T11" fmla="*/ 12 h 18"/>
                      <a:gd name="T12" fmla="*/ 20 w 23"/>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3" h="18">
                        <a:moveTo>
                          <a:pt x="20" y="0"/>
                        </a:moveTo>
                        <a:cubicBezTo>
                          <a:pt x="21" y="2"/>
                          <a:pt x="22" y="3"/>
                          <a:pt x="23" y="4"/>
                        </a:cubicBezTo>
                        <a:cubicBezTo>
                          <a:pt x="17" y="9"/>
                          <a:pt x="12" y="14"/>
                          <a:pt x="6" y="18"/>
                        </a:cubicBezTo>
                        <a:cubicBezTo>
                          <a:pt x="4" y="16"/>
                          <a:pt x="2" y="14"/>
                          <a:pt x="0" y="12"/>
                        </a:cubicBezTo>
                        <a:cubicBezTo>
                          <a:pt x="1" y="11"/>
                          <a:pt x="2" y="9"/>
                          <a:pt x="3" y="8"/>
                        </a:cubicBezTo>
                        <a:cubicBezTo>
                          <a:pt x="4" y="9"/>
                          <a:pt x="5" y="10"/>
                          <a:pt x="6" y="12"/>
                        </a:cubicBezTo>
                        <a:cubicBezTo>
                          <a:pt x="11" y="8"/>
                          <a:pt x="15" y="4"/>
                          <a:pt x="20"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0" name="Freeform 175">
                  <a:extLst>
                    <a:ext uri="{FF2B5EF4-FFF2-40B4-BE49-F238E27FC236}">
                      <a16:creationId xmlns:a16="http://schemas.microsoft.com/office/drawing/2014/main" id="{9F8841EB-6480-4459-B7C4-5EA7BC334F12}"/>
                    </a:ext>
                  </a:extLst>
                </p:cNvPr>
                <p:cNvSpPr>
                  <a:spLocks noEditPoints="1"/>
                </p:cNvSpPr>
                <p:nvPr/>
              </p:nvSpPr>
              <p:spPr bwMode="auto">
                <a:xfrm>
                  <a:off x="6262687" y="3138424"/>
                  <a:ext cx="365125" cy="365125"/>
                </a:xfrm>
                <a:custGeom>
                  <a:avLst/>
                  <a:gdLst>
                    <a:gd name="T0" fmla="*/ 115 w 115"/>
                    <a:gd name="T1" fmla="*/ 58 h 115"/>
                    <a:gd name="T2" fmla="*/ 58 w 115"/>
                    <a:gd name="T3" fmla="*/ 115 h 115"/>
                    <a:gd name="T4" fmla="*/ 0 w 115"/>
                    <a:gd name="T5" fmla="*/ 58 h 115"/>
                    <a:gd name="T6" fmla="*/ 58 w 115"/>
                    <a:gd name="T7" fmla="*/ 0 h 115"/>
                    <a:gd name="T8" fmla="*/ 115 w 115"/>
                    <a:gd name="T9" fmla="*/ 58 h 115"/>
                    <a:gd name="T10" fmla="*/ 58 w 115"/>
                    <a:gd name="T11" fmla="*/ 96 h 115"/>
                    <a:gd name="T12" fmla="*/ 88 w 115"/>
                    <a:gd name="T13" fmla="*/ 86 h 115"/>
                    <a:gd name="T14" fmla="*/ 91 w 115"/>
                    <a:gd name="T15" fmla="*/ 77 h 115"/>
                    <a:gd name="T16" fmla="*/ 82 w 115"/>
                    <a:gd name="T17" fmla="*/ 78 h 115"/>
                    <a:gd name="T18" fmla="*/ 33 w 115"/>
                    <a:gd name="T19" fmla="*/ 78 h 115"/>
                    <a:gd name="T20" fmla="*/ 25 w 115"/>
                    <a:gd name="T21" fmla="*/ 77 h 115"/>
                    <a:gd name="T22" fmla="*/ 28 w 115"/>
                    <a:gd name="T23" fmla="*/ 86 h 115"/>
                    <a:gd name="T24" fmla="*/ 58 w 115"/>
                    <a:gd name="T25" fmla="*/ 96 h 115"/>
                    <a:gd name="T26" fmla="*/ 35 w 115"/>
                    <a:gd name="T27" fmla="*/ 36 h 115"/>
                    <a:gd name="T28" fmla="*/ 25 w 115"/>
                    <a:gd name="T29" fmla="*/ 46 h 115"/>
                    <a:gd name="T30" fmla="*/ 35 w 115"/>
                    <a:gd name="T31" fmla="*/ 56 h 115"/>
                    <a:gd name="T32" fmla="*/ 44 w 115"/>
                    <a:gd name="T33" fmla="*/ 46 h 115"/>
                    <a:gd name="T34" fmla="*/ 35 w 115"/>
                    <a:gd name="T35" fmla="*/ 36 h 115"/>
                    <a:gd name="T36" fmla="*/ 81 w 115"/>
                    <a:gd name="T37" fmla="*/ 56 h 115"/>
                    <a:gd name="T38" fmla="*/ 90 w 115"/>
                    <a:gd name="T39" fmla="*/ 46 h 115"/>
                    <a:gd name="T40" fmla="*/ 81 w 115"/>
                    <a:gd name="T41" fmla="*/ 37 h 115"/>
                    <a:gd name="T42" fmla="*/ 71 w 115"/>
                    <a:gd name="T43" fmla="*/ 46 h 115"/>
                    <a:gd name="T44" fmla="*/ 81 w 115"/>
                    <a:gd name="T45" fmla="*/ 5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115">
                      <a:moveTo>
                        <a:pt x="115" y="58"/>
                      </a:moveTo>
                      <a:cubicBezTo>
                        <a:pt x="115" y="90"/>
                        <a:pt x="90" y="115"/>
                        <a:pt x="58" y="115"/>
                      </a:cubicBezTo>
                      <a:cubicBezTo>
                        <a:pt x="26" y="115"/>
                        <a:pt x="0" y="90"/>
                        <a:pt x="0" y="58"/>
                      </a:cubicBezTo>
                      <a:cubicBezTo>
                        <a:pt x="0" y="26"/>
                        <a:pt x="26" y="0"/>
                        <a:pt x="58" y="0"/>
                      </a:cubicBezTo>
                      <a:cubicBezTo>
                        <a:pt x="90" y="0"/>
                        <a:pt x="115" y="25"/>
                        <a:pt x="115" y="58"/>
                      </a:cubicBezTo>
                      <a:close/>
                      <a:moveTo>
                        <a:pt x="58" y="96"/>
                      </a:moveTo>
                      <a:cubicBezTo>
                        <a:pt x="68" y="96"/>
                        <a:pt x="80" y="92"/>
                        <a:pt x="88" y="86"/>
                      </a:cubicBezTo>
                      <a:cubicBezTo>
                        <a:pt x="91" y="84"/>
                        <a:pt x="94" y="81"/>
                        <a:pt x="91" y="77"/>
                      </a:cubicBezTo>
                      <a:cubicBezTo>
                        <a:pt x="88" y="73"/>
                        <a:pt x="85" y="76"/>
                        <a:pt x="82" y="78"/>
                      </a:cubicBezTo>
                      <a:cubicBezTo>
                        <a:pt x="65" y="89"/>
                        <a:pt x="50" y="89"/>
                        <a:pt x="33" y="78"/>
                      </a:cubicBezTo>
                      <a:cubicBezTo>
                        <a:pt x="30" y="76"/>
                        <a:pt x="27" y="73"/>
                        <a:pt x="25" y="77"/>
                      </a:cubicBezTo>
                      <a:cubicBezTo>
                        <a:pt x="21" y="81"/>
                        <a:pt x="25" y="84"/>
                        <a:pt x="28" y="86"/>
                      </a:cubicBezTo>
                      <a:cubicBezTo>
                        <a:pt x="36" y="93"/>
                        <a:pt x="47" y="96"/>
                        <a:pt x="58" y="96"/>
                      </a:cubicBezTo>
                      <a:close/>
                      <a:moveTo>
                        <a:pt x="35" y="36"/>
                      </a:moveTo>
                      <a:cubicBezTo>
                        <a:pt x="29" y="37"/>
                        <a:pt x="26" y="40"/>
                        <a:pt x="25" y="46"/>
                      </a:cubicBezTo>
                      <a:cubicBezTo>
                        <a:pt x="24" y="51"/>
                        <a:pt x="30" y="56"/>
                        <a:pt x="35" y="56"/>
                      </a:cubicBezTo>
                      <a:cubicBezTo>
                        <a:pt x="41" y="55"/>
                        <a:pt x="44" y="52"/>
                        <a:pt x="44" y="46"/>
                      </a:cubicBezTo>
                      <a:cubicBezTo>
                        <a:pt x="44" y="40"/>
                        <a:pt x="41" y="37"/>
                        <a:pt x="35" y="36"/>
                      </a:cubicBezTo>
                      <a:close/>
                      <a:moveTo>
                        <a:pt x="81" y="56"/>
                      </a:moveTo>
                      <a:cubicBezTo>
                        <a:pt x="86" y="55"/>
                        <a:pt x="90" y="52"/>
                        <a:pt x="90" y="46"/>
                      </a:cubicBezTo>
                      <a:cubicBezTo>
                        <a:pt x="90" y="40"/>
                        <a:pt x="87" y="37"/>
                        <a:pt x="81" y="37"/>
                      </a:cubicBezTo>
                      <a:cubicBezTo>
                        <a:pt x="75" y="37"/>
                        <a:pt x="71" y="40"/>
                        <a:pt x="71" y="46"/>
                      </a:cubicBezTo>
                      <a:cubicBezTo>
                        <a:pt x="71" y="52"/>
                        <a:pt x="75" y="55"/>
                        <a:pt x="81" y="56"/>
                      </a:cubicBezTo>
                      <a:close/>
                    </a:path>
                  </a:pathLst>
                </a:custGeom>
                <a:solidFill>
                  <a:srgbClr val="5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Rectangle 176">
                  <a:extLst>
                    <a:ext uri="{FF2B5EF4-FFF2-40B4-BE49-F238E27FC236}">
                      <a16:creationId xmlns:a16="http://schemas.microsoft.com/office/drawing/2014/main" id="{EB3C56E0-A6F7-4C33-A145-62B8F9989A10}"/>
                    </a:ext>
                  </a:extLst>
                </p:cNvPr>
                <p:cNvSpPr>
                  <a:spLocks noChangeArrowheads="1"/>
                </p:cNvSpPr>
                <p:nvPr/>
              </p:nvSpPr>
              <p:spPr bwMode="auto">
                <a:xfrm>
                  <a:off x="4013200" y="1135063"/>
                  <a:ext cx="139980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Improved compliance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2" name="Rectangle 187">
                  <a:extLst>
                    <a:ext uri="{FF2B5EF4-FFF2-40B4-BE49-F238E27FC236}">
                      <a16:creationId xmlns:a16="http://schemas.microsoft.com/office/drawing/2014/main" id="{63D161FB-D70E-48DC-BA02-10A8651C2605}"/>
                    </a:ext>
                  </a:extLst>
                </p:cNvPr>
                <p:cNvSpPr>
                  <a:spLocks noChangeArrowheads="1"/>
                </p:cNvSpPr>
                <p:nvPr/>
              </p:nvSpPr>
              <p:spPr bwMode="auto">
                <a:xfrm>
                  <a:off x="4013200" y="1682750"/>
                  <a:ext cx="2169052" cy="44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Potential reduction in number</a:t>
                  </a:r>
                  <a:b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br>
                  <a:r>
                    <a:rPr kumimoji="0" lang="en-US" altLang="en-US" sz="1200" b="0" i="0" u="none" strike="noStrike" kern="1200" cap="none" spc="0" normalizeH="0" baseline="0" noProof="0" dirty="0">
                      <a:ln>
                        <a:noFill/>
                      </a:ln>
                      <a:solidFill>
                        <a:srgbClr val="010101"/>
                      </a:solidFill>
                      <a:effectLst/>
                      <a:uLnTx/>
                      <a:uFillTx/>
                      <a:latin typeface="Myriad Pro" panose="020B0503030403020204" pitchFamily="34" charset="0"/>
                      <a:ea typeface="+mn-ea"/>
                      <a:cs typeface="+mn-cs"/>
                    </a:rPr>
                    <a:t>of regulated water systems</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3" name="Rectangle 208">
                  <a:extLst>
                    <a:ext uri="{FF2B5EF4-FFF2-40B4-BE49-F238E27FC236}">
                      <a16:creationId xmlns:a16="http://schemas.microsoft.com/office/drawing/2014/main" id="{5364862D-2F51-45F7-9521-470130F82D02}"/>
                    </a:ext>
                  </a:extLst>
                </p:cNvPr>
                <p:cNvSpPr>
                  <a:spLocks noChangeArrowheads="1"/>
                </p:cNvSpPr>
                <p:nvPr/>
              </p:nvSpPr>
              <p:spPr bwMode="auto">
                <a:xfrm>
                  <a:off x="4013200" y="2422526"/>
                  <a:ext cx="1091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Resource savings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4" name="Rectangle 215">
                  <a:extLst>
                    <a:ext uri="{FF2B5EF4-FFF2-40B4-BE49-F238E27FC236}">
                      <a16:creationId xmlns:a16="http://schemas.microsoft.com/office/drawing/2014/main" id="{C49BAE53-3C23-4F45-A83F-F2A24A5AF149}"/>
                    </a:ext>
                  </a:extLst>
                </p:cNvPr>
                <p:cNvSpPr>
                  <a:spLocks noChangeArrowheads="1"/>
                </p:cNvSpPr>
                <p:nvPr/>
              </p:nvSpPr>
              <p:spPr bwMode="auto">
                <a:xfrm>
                  <a:off x="6858000" y="3278187"/>
                  <a:ext cx="2099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Increased customer confidence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8" name="Rectangle 227">
                  <a:extLst>
                    <a:ext uri="{FF2B5EF4-FFF2-40B4-BE49-F238E27FC236}">
                      <a16:creationId xmlns:a16="http://schemas.microsoft.com/office/drawing/2014/main" id="{A326A6B2-1D5C-48EA-923F-26CA4815DE6C}"/>
                    </a:ext>
                  </a:extLst>
                </p:cNvPr>
                <p:cNvSpPr>
                  <a:spLocks noChangeArrowheads="1"/>
                </p:cNvSpPr>
                <p:nvPr/>
              </p:nvSpPr>
              <p:spPr bwMode="auto">
                <a:xfrm>
                  <a:off x="4013200" y="3132018"/>
                  <a:ext cx="15425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Public health protection</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69" name="Group 368">
                  <a:extLst>
                    <a:ext uri="{FF2B5EF4-FFF2-40B4-BE49-F238E27FC236}">
                      <a16:creationId xmlns:a16="http://schemas.microsoft.com/office/drawing/2014/main" id="{DA7EE526-71CE-48F9-BC45-7395F42E1EC0}"/>
                    </a:ext>
                  </a:extLst>
                </p:cNvPr>
                <p:cNvGrpSpPr/>
                <p:nvPr/>
              </p:nvGrpSpPr>
              <p:grpSpPr>
                <a:xfrm>
                  <a:off x="3648075" y="3516313"/>
                  <a:ext cx="47625" cy="15875"/>
                  <a:chOff x="3648075" y="3516313"/>
                  <a:chExt cx="47625" cy="15875"/>
                </a:xfrm>
              </p:grpSpPr>
              <p:sp>
                <p:nvSpPr>
                  <p:cNvPr id="577" name="Freeform 243">
                    <a:extLst>
                      <a:ext uri="{FF2B5EF4-FFF2-40B4-BE49-F238E27FC236}">
                        <a16:creationId xmlns:a16="http://schemas.microsoft.com/office/drawing/2014/main" id="{0AA30DDD-3650-4852-85EE-B2078D8635A8}"/>
                      </a:ext>
                    </a:extLst>
                  </p:cNvPr>
                  <p:cNvSpPr>
                    <a:spLocks/>
                  </p:cNvSpPr>
                  <p:nvPr/>
                </p:nvSpPr>
                <p:spPr bwMode="auto">
                  <a:xfrm>
                    <a:off x="3648075" y="3529013"/>
                    <a:ext cx="3175" cy="3175"/>
                  </a:xfrm>
                  <a:custGeom>
                    <a:avLst/>
                    <a:gdLst>
                      <a:gd name="T0" fmla="*/ 2 w 2"/>
                      <a:gd name="T1" fmla="*/ 2 h 2"/>
                      <a:gd name="T2" fmla="*/ 0 w 2"/>
                      <a:gd name="T3" fmla="*/ 0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2"/>
                        </a:lnTo>
                        <a:lnTo>
                          <a:pt x="2" y="2"/>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244">
                    <a:extLst>
                      <a:ext uri="{FF2B5EF4-FFF2-40B4-BE49-F238E27FC236}">
                        <a16:creationId xmlns:a16="http://schemas.microsoft.com/office/drawing/2014/main" id="{42AB05D1-9E41-4053-AC07-BF811027D080}"/>
                      </a:ext>
                    </a:extLst>
                  </p:cNvPr>
                  <p:cNvSpPr>
                    <a:spLocks/>
                  </p:cNvSpPr>
                  <p:nvPr/>
                </p:nvSpPr>
                <p:spPr bwMode="auto">
                  <a:xfrm>
                    <a:off x="3692525" y="3516313"/>
                    <a:ext cx="3175" cy="3175"/>
                  </a:xfrm>
                  <a:custGeom>
                    <a:avLst/>
                    <a:gdLst>
                      <a:gd name="T0" fmla="*/ 0 w 2"/>
                      <a:gd name="T1" fmla="*/ 2 h 2"/>
                      <a:gd name="T2" fmla="*/ 0 w 2"/>
                      <a:gd name="T3" fmla="*/ 0 h 2"/>
                      <a:gd name="T4" fmla="*/ 2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0" y="0"/>
                        </a:lnTo>
                        <a:lnTo>
                          <a:pt x="2" y="2"/>
                        </a:lnTo>
                        <a:lnTo>
                          <a:pt x="0" y="2"/>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70" name="Group 369">
                  <a:extLst>
                    <a:ext uri="{FF2B5EF4-FFF2-40B4-BE49-F238E27FC236}">
                      <a16:creationId xmlns:a16="http://schemas.microsoft.com/office/drawing/2014/main" id="{FD92D784-0E3A-4A7B-A788-E6222211536C}"/>
                    </a:ext>
                  </a:extLst>
                </p:cNvPr>
                <p:cNvGrpSpPr/>
                <p:nvPr/>
              </p:nvGrpSpPr>
              <p:grpSpPr>
                <a:xfrm>
                  <a:off x="3232150" y="1655763"/>
                  <a:ext cx="688975" cy="461963"/>
                  <a:chOff x="3232150" y="1655763"/>
                  <a:chExt cx="688975" cy="461963"/>
                </a:xfrm>
              </p:grpSpPr>
              <p:sp>
                <p:nvSpPr>
                  <p:cNvPr id="401" name="Freeform 246">
                    <a:extLst>
                      <a:ext uri="{FF2B5EF4-FFF2-40B4-BE49-F238E27FC236}">
                        <a16:creationId xmlns:a16="http://schemas.microsoft.com/office/drawing/2014/main" id="{1D81AFBF-C4F5-4837-BB0D-7D3664E3D52D}"/>
                      </a:ext>
                    </a:extLst>
                  </p:cNvPr>
                  <p:cNvSpPr>
                    <a:spLocks/>
                  </p:cNvSpPr>
                  <p:nvPr/>
                </p:nvSpPr>
                <p:spPr bwMode="auto">
                  <a:xfrm>
                    <a:off x="3241675" y="1797051"/>
                    <a:ext cx="669925" cy="314325"/>
                  </a:xfrm>
                  <a:custGeom>
                    <a:avLst/>
                    <a:gdLst>
                      <a:gd name="T0" fmla="*/ 29 w 211"/>
                      <a:gd name="T1" fmla="*/ 34 h 99"/>
                      <a:gd name="T2" fmla="*/ 26 w 211"/>
                      <a:gd name="T3" fmla="*/ 32 h 99"/>
                      <a:gd name="T4" fmla="*/ 23 w 211"/>
                      <a:gd name="T5" fmla="*/ 34 h 99"/>
                      <a:gd name="T6" fmla="*/ 23 w 211"/>
                      <a:gd name="T7" fmla="*/ 43 h 99"/>
                      <a:gd name="T8" fmla="*/ 25 w 211"/>
                      <a:gd name="T9" fmla="*/ 47 h 99"/>
                      <a:gd name="T10" fmla="*/ 68 w 211"/>
                      <a:gd name="T11" fmla="*/ 70 h 99"/>
                      <a:gd name="T12" fmla="*/ 99 w 211"/>
                      <a:gd name="T13" fmla="*/ 86 h 99"/>
                      <a:gd name="T14" fmla="*/ 100 w 211"/>
                      <a:gd name="T15" fmla="*/ 87 h 99"/>
                      <a:gd name="T16" fmla="*/ 102 w 211"/>
                      <a:gd name="T17" fmla="*/ 86 h 99"/>
                      <a:gd name="T18" fmla="*/ 149 w 211"/>
                      <a:gd name="T19" fmla="*/ 61 h 99"/>
                      <a:gd name="T20" fmla="*/ 191 w 211"/>
                      <a:gd name="T21" fmla="*/ 38 h 99"/>
                      <a:gd name="T22" fmla="*/ 193 w 211"/>
                      <a:gd name="T23" fmla="*/ 35 h 99"/>
                      <a:gd name="T24" fmla="*/ 193 w 211"/>
                      <a:gd name="T25" fmla="*/ 29 h 99"/>
                      <a:gd name="T26" fmla="*/ 204 w 211"/>
                      <a:gd name="T27" fmla="*/ 35 h 99"/>
                      <a:gd name="T28" fmla="*/ 210 w 211"/>
                      <a:gd name="T29" fmla="*/ 38 h 99"/>
                      <a:gd name="T30" fmla="*/ 210 w 211"/>
                      <a:gd name="T31" fmla="*/ 40 h 99"/>
                      <a:gd name="T32" fmla="*/ 188 w 211"/>
                      <a:gd name="T33" fmla="*/ 51 h 99"/>
                      <a:gd name="T34" fmla="*/ 117 w 211"/>
                      <a:gd name="T35" fmla="*/ 90 h 99"/>
                      <a:gd name="T36" fmla="*/ 102 w 211"/>
                      <a:gd name="T37" fmla="*/ 98 h 99"/>
                      <a:gd name="T38" fmla="*/ 99 w 211"/>
                      <a:gd name="T39" fmla="*/ 98 h 99"/>
                      <a:gd name="T40" fmla="*/ 8 w 211"/>
                      <a:gd name="T41" fmla="*/ 49 h 99"/>
                      <a:gd name="T42" fmla="*/ 1 w 211"/>
                      <a:gd name="T43" fmla="*/ 45 h 99"/>
                      <a:gd name="T44" fmla="*/ 1 w 211"/>
                      <a:gd name="T45" fmla="*/ 43 h 99"/>
                      <a:gd name="T46" fmla="*/ 20 w 211"/>
                      <a:gd name="T47" fmla="*/ 33 h 99"/>
                      <a:gd name="T48" fmla="*/ 50 w 211"/>
                      <a:gd name="T49" fmla="*/ 17 h 99"/>
                      <a:gd name="T50" fmla="*/ 81 w 211"/>
                      <a:gd name="T51" fmla="*/ 0 h 99"/>
                      <a:gd name="T52" fmla="*/ 81 w 211"/>
                      <a:gd name="T53" fmla="*/ 10 h 99"/>
                      <a:gd name="T54" fmla="*/ 79 w 211"/>
                      <a:gd name="T55" fmla="*/ 11 h 99"/>
                      <a:gd name="T56" fmla="*/ 44 w 211"/>
                      <a:gd name="T57" fmla="*/ 30 h 99"/>
                      <a:gd name="T58" fmla="*/ 35 w 211"/>
                      <a:gd name="T59" fmla="*/ 35 h 99"/>
                      <a:gd name="T60" fmla="*/ 29 w 211"/>
                      <a:gd name="T61"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1" h="99">
                        <a:moveTo>
                          <a:pt x="29" y="34"/>
                        </a:moveTo>
                        <a:cubicBezTo>
                          <a:pt x="28" y="33"/>
                          <a:pt x="27" y="33"/>
                          <a:pt x="26" y="32"/>
                        </a:cubicBezTo>
                        <a:cubicBezTo>
                          <a:pt x="24" y="31"/>
                          <a:pt x="23" y="32"/>
                          <a:pt x="23" y="34"/>
                        </a:cubicBezTo>
                        <a:cubicBezTo>
                          <a:pt x="24" y="37"/>
                          <a:pt x="23" y="40"/>
                          <a:pt x="23" y="43"/>
                        </a:cubicBezTo>
                        <a:cubicBezTo>
                          <a:pt x="23" y="45"/>
                          <a:pt x="24" y="46"/>
                          <a:pt x="25" y="47"/>
                        </a:cubicBezTo>
                        <a:cubicBezTo>
                          <a:pt x="40" y="54"/>
                          <a:pt x="54" y="62"/>
                          <a:pt x="68" y="70"/>
                        </a:cubicBezTo>
                        <a:cubicBezTo>
                          <a:pt x="79" y="75"/>
                          <a:pt x="89" y="81"/>
                          <a:pt x="99" y="86"/>
                        </a:cubicBezTo>
                        <a:cubicBezTo>
                          <a:pt x="99" y="87"/>
                          <a:pt x="100" y="87"/>
                          <a:pt x="100" y="87"/>
                        </a:cubicBezTo>
                        <a:cubicBezTo>
                          <a:pt x="101" y="87"/>
                          <a:pt x="101" y="87"/>
                          <a:pt x="102" y="86"/>
                        </a:cubicBezTo>
                        <a:cubicBezTo>
                          <a:pt x="117" y="78"/>
                          <a:pt x="133" y="69"/>
                          <a:pt x="149" y="61"/>
                        </a:cubicBezTo>
                        <a:cubicBezTo>
                          <a:pt x="163" y="54"/>
                          <a:pt x="177" y="46"/>
                          <a:pt x="191" y="38"/>
                        </a:cubicBezTo>
                        <a:cubicBezTo>
                          <a:pt x="192" y="38"/>
                          <a:pt x="193" y="37"/>
                          <a:pt x="193" y="35"/>
                        </a:cubicBezTo>
                        <a:cubicBezTo>
                          <a:pt x="193" y="33"/>
                          <a:pt x="193" y="31"/>
                          <a:pt x="193" y="29"/>
                        </a:cubicBezTo>
                        <a:cubicBezTo>
                          <a:pt x="197" y="30"/>
                          <a:pt x="201" y="33"/>
                          <a:pt x="204" y="35"/>
                        </a:cubicBezTo>
                        <a:cubicBezTo>
                          <a:pt x="206" y="36"/>
                          <a:pt x="208" y="37"/>
                          <a:pt x="210" y="38"/>
                        </a:cubicBezTo>
                        <a:cubicBezTo>
                          <a:pt x="211" y="38"/>
                          <a:pt x="211" y="39"/>
                          <a:pt x="210" y="40"/>
                        </a:cubicBezTo>
                        <a:cubicBezTo>
                          <a:pt x="203" y="43"/>
                          <a:pt x="195" y="47"/>
                          <a:pt x="188" y="51"/>
                        </a:cubicBezTo>
                        <a:cubicBezTo>
                          <a:pt x="164" y="64"/>
                          <a:pt x="141" y="77"/>
                          <a:pt x="117" y="90"/>
                        </a:cubicBezTo>
                        <a:cubicBezTo>
                          <a:pt x="112" y="93"/>
                          <a:pt x="107" y="95"/>
                          <a:pt x="102" y="98"/>
                        </a:cubicBezTo>
                        <a:cubicBezTo>
                          <a:pt x="101" y="99"/>
                          <a:pt x="100" y="99"/>
                          <a:pt x="99" y="98"/>
                        </a:cubicBezTo>
                        <a:cubicBezTo>
                          <a:pt x="68" y="82"/>
                          <a:pt x="38" y="65"/>
                          <a:pt x="8" y="49"/>
                        </a:cubicBezTo>
                        <a:cubicBezTo>
                          <a:pt x="5" y="48"/>
                          <a:pt x="3" y="46"/>
                          <a:pt x="1" y="45"/>
                        </a:cubicBezTo>
                        <a:cubicBezTo>
                          <a:pt x="0" y="45"/>
                          <a:pt x="0" y="44"/>
                          <a:pt x="1" y="43"/>
                        </a:cubicBezTo>
                        <a:cubicBezTo>
                          <a:pt x="7" y="40"/>
                          <a:pt x="14" y="37"/>
                          <a:pt x="20" y="33"/>
                        </a:cubicBezTo>
                        <a:cubicBezTo>
                          <a:pt x="30" y="28"/>
                          <a:pt x="40" y="23"/>
                          <a:pt x="50" y="17"/>
                        </a:cubicBezTo>
                        <a:cubicBezTo>
                          <a:pt x="60" y="12"/>
                          <a:pt x="70" y="6"/>
                          <a:pt x="81" y="0"/>
                        </a:cubicBezTo>
                        <a:cubicBezTo>
                          <a:pt x="82" y="4"/>
                          <a:pt x="81" y="7"/>
                          <a:pt x="81" y="10"/>
                        </a:cubicBezTo>
                        <a:cubicBezTo>
                          <a:pt x="81" y="11"/>
                          <a:pt x="80" y="11"/>
                          <a:pt x="79" y="11"/>
                        </a:cubicBezTo>
                        <a:cubicBezTo>
                          <a:pt x="68" y="18"/>
                          <a:pt x="56" y="24"/>
                          <a:pt x="44" y="30"/>
                        </a:cubicBezTo>
                        <a:cubicBezTo>
                          <a:pt x="41" y="32"/>
                          <a:pt x="38" y="33"/>
                          <a:pt x="35" y="35"/>
                        </a:cubicBezTo>
                        <a:cubicBezTo>
                          <a:pt x="34" y="33"/>
                          <a:pt x="31" y="33"/>
                          <a:pt x="29" y="34"/>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247">
                    <a:extLst>
                      <a:ext uri="{FF2B5EF4-FFF2-40B4-BE49-F238E27FC236}">
                        <a16:creationId xmlns:a16="http://schemas.microsoft.com/office/drawing/2014/main" id="{FB80E935-BE67-4389-84AB-6336CDA86E8B}"/>
                      </a:ext>
                    </a:extLst>
                  </p:cNvPr>
                  <p:cNvSpPr>
                    <a:spLocks noEditPoints="1"/>
                  </p:cNvSpPr>
                  <p:nvPr/>
                </p:nvSpPr>
                <p:spPr bwMode="auto">
                  <a:xfrm>
                    <a:off x="3238500" y="1793876"/>
                    <a:ext cx="676275" cy="317500"/>
                  </a:xfrm>
                  <a:custGeom>
                    <a:avLst/>
                    <a:gdLst>
                      <a:gd name="T0" fmla="*/ 99 w 213"/>
                      <a:gd name="T1" fmla="*/ 100 h 100"/>
                      <a:gd name="T2" fmla="*/ 8 w 213"/>
                      <a:gd name="T3" fmla="*/ 50 h 100"/>
                      <a:gd name="T4" fmla="*/ 2 w 213"/>
                      <a:gd name="T5" fmla="*/ 47 h 100"/>
                      <a:gd name="T6" fmla="*/ 2 w 213"/>
                      <a:gd name="T7" fmla="*/ 44 h 100"/>
                      <a:gd name="T8" fmla="*/ 33 w 213"/>
                      <a:gd name="T9" fmla="*/ 27 h 100"/>
                      <a:gd name="T10" fmla="*/ 73 w 213"/>
                      <a:gd name="T11" fmla="*/ 6 h 100"/>
                      <a:gd name="T12" fmla="*/ 83 w 213"/>
                      <a:gd name="T13" fmla="*/ 1 h 100"/>
                      <a:gd name="T14" fmla="*/ 83 w 213"/>
                      <a:gd name="T15" fmla="*/ 11 h 100"/>
                      <a:gd name="T16" fmla="*/ 81 w 213"/>
                      <a:gd name="T17" fmla="*/ 13 h 100"/>
                      <a:gd name="T18" fmla="*/ 36 w 213"/>
                      <a:gd name="T19" fmla="*/ 37 h 100"/>
                      <a:gd name="T20" fmla="*/ 30 w 213"/>
                      <a:gd name="T21" fmla="*/ 36 h 100"/>
                      <a:gd name="T22" fmla="*/ 30 w 213"/>
                      <a:gd name="T23" fmla="*/ 36 h 100"/>
                      <a:gd name="T24" fmla="*/ 26 w 213"/>
                      <a:gd name="T25" fmla="*/ 34 h 100"/>
                      <a:gd name="T26" fmla="*/ 25 w 213"/>
                      <a:gd name="T27" fmla="*/ 35 h 100"/>
                      <a:gd name="T28" fmla="*/ 25 w 213"/>
                      <a:gd name="T29" fmla="*/ 44 h 100"/>
                      <a:gd name="T30" fmla="*/ 61 w 213"/>
                      <a:gd name="T31" fmla="*/ 66 h 100"/>
                      <a:gd name="T32" fmla="*/ 100 w 213"/>
                      <a:gd name="T33" fmla="*/ 87 h 100"/>
                      <a:gd name="T34" fmla="*/ 101 w 213"/>
                      <a:gd name="T35" fmla="*/ 87 h 100"/>
                      <a:gd name="T36" fmla="*/ 102 w 213"/>
                      <a:gd name="T37" fmla="*/ 87 h 100"/>
                      <a:gd name="T38" fmla="*/ 103 w 213"/>
                      <a:gd name="T39" fmla="*/ 87 h 100"/>
                      <a:gd name="T40" fmla="*/ 149 w 213"/>
                      <a:gd name="T41" fmla="*/ 61 h 100"/>
                      <a:gd name="T42" fmla="*/ 192 w 213"/>
                      <a:gd name="T43" fmla="*/ 39 h 100"/>
                      <a:gd name="T44" fmla="*/ 193 w 213"/>
                      <a:gd name="T45" fmla="*/ 32 h 100"/>
                      <a:gd name="T46" fmla="*/ 193 w 213"/>
                      <a:gd name="T47" fmla="*/ 29 h 100"/>
                      <a:gd name="T48" fmla="*/ 202 w 213"/>
                      <a:gd name="T49" fmla="*/ 33 h 100"/>
                      <a:gd name="T50" fmla="*/ 208 w 213"/>
                      <a:gd name="T51" fmla="*/ 36 h 100"/>
                      <a:gd name="T52" fmla="*/ 213 w 213"/>
                      <a:gd name="T53" fmla="*/ 40 h 100"/>
                      <a:gd name="T54" fmla="*/ 189 w 213"/>
                      <a:gd name="T55" fmla="*/ 53 h 100"/>
                      <a:gd name="T56" fmla="*/ 114 w 213"/>
                      <a:gd name="T57" fmla="*/ 94 h 100"/>
                      <a:gd name="T58" fmla="*/ 101 w 213"/>
                      <a:gd name="T59" fmla="*/ 100 h 100"/>
                      <a:gd name="T60" fmla="*/ 2 w 213"/>
                      <a:gd name="T61" fmla="*/ 46 h 100"/>
                      <a:gd name="T62" fmla="*/ 9 w 213"/>
                      <a:gd name="T63" fmla="*/ 49 h 100"/>
                      <a:gd name="T64" fmla="*/ 100 w 213"/>
                      <a:gd name="T65" fmla="*/ 98 h 100"/>
                      <a:gd name="T66" fmla="*/ 113 w 213"/>
                      <a:gd name="T67" fmla="*/ 93 h 100"/>
                      <a:gd name="T68" fmla="*/ 189 w 213"/>
                      <a:gd name="T69" fmla="*/ 52 h 100"/>
                      <a:gd name="T70" fmla="*/ 211 w 213"/>
                      <a:gd name="T71" fmla="*/ 40 h 100"/>
                      <a:gd name="T72" fmla="*/ 207 w 213"/>
                      <a:gd name="T73" fmla="*/ 38 h 100"/>
                      <a:gd name="T74" fmla="*/ 201 w 213"/>
                      <a:gd name="T75" fmla="*/ 34 h 100"/>
                      <a:gd name="T76" fmla="*/ 195 w 213"/>
                      <a:gd name="T77" fmla="*/ 32 h 100"/>
                      <a:gd name="T78" fmla="*/ 192 w 213"/>
                      <a:gd name="T79" fmla="*/ 40 h 100"/>
                      <a:gd name="T80" fmla="*/ 150 w 213"/>
                      <a:gd name="T81" fmla="*/ 63 h 100"/>
                      <a:gd name="T82" fmla="*/ 103 w 213"/>
                      <a:gd name="T83" fmla="*/ 88 h 100"/>
                      <a:gd name="T84" fmla="*/ 101 w 213"/>
                      <a:gd name="T85" fmla="*/ 89 h 100"/>
                      <a:gd name="T86" fmla="*/ 100 w 213"/>
                      <a:gd name="T87" fmla="*/ 88 h 100"/>
                      <a:gd name="T88" fmla="*/ 60 w 213"/>
                      <a:gd name="T89" fmla="*/ 67 h 100"/>
                      <a:gd name="T90" fmla="*/ 24 w 213"/>
                      <a:gd name="T91" fmla="*/ 44 h 100"/>
                      <a:gd name="T92" fmla="*/ 23 w 213"/>
                      <a:gd name="T93" fmla="*/ 35 h 100"/>
                      <a:gd name="T94" fmla="*/ 18 w 213"/>
                      <a:gd name="T95" fmla="*/ 36 h 100"/>
                      <a:gd name="T96" fmla="*/ 33 w 213"/>
                      <a:gd name="T97" fmla="*/ 34 h 100"/>
                      <a:gd name="T98" fmla="*/ 51 w 213"/>
                      <a:gd name="T99" fmla="*/ 27 h 100"/>
                      <a:gd name="T100" fmla="*/ 81 w 213"/>
                      <a:gd name="T101" fmla="*/ 11 h 100"/>
                      <a:gd name="T102" fmla="*/ 82 w 213"/>
                      <a:gd name="T103" fmla="*/ 8 h 100"/>
                      <a:gd name="T104" fmla="*/ 73 w 213"/>
                      <a:gd name="T105" fmla="*/ 7 h 100"/>
                      <a:gd name="T106" fmla="*/ 34 w 213"/>
                      <a:gd name="T107" fmla="*/ 28 h 100"/>
                      <a:gd name="T108" fmla="*/ 27 w 213"/>
                      <a:gd name="T109" fmla="*/ 32 h 100"/>
                      <a:gd name="T110" fmla="*/ 30 w 213"/>
                      <a:gd name="T111"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3" h="100">
                        <a:moveTo>
                          <a:pt x="101" y="100"/>
                        </a:moveTo>
                        <a:cubicBezTo>
                          <a:pt x="101" y="100"/>
                          <a:pt x="100" y="100"/>
                          <a:pt x="99" y="100"/>
                        </a:cubicBezTo>
                        <a:cubicBezTo>
                          <a:pt x="73" y="85"/>
                          <a:pt x="47" y="71"/>
                          <a:pt x="21" y="57"/>
                        </a:cubicBezTo>
                        <a:cubicBezTo>
                          <a:pt x="8" y="50"/>
                          <a:pt x="8" y="50"/>
                          <a:pt x="8" y="50"/>
                        </a:cubicBezTo>
                        <a:cubicBezTo>
                          <a:pt x="8" y="50"/>
                          <a:pt x="7" y="50"/>
                          <a:pt x="7" y="49"/>
                        </a:cubicBezTo>
                        <a:cubicBezTo>
                          <a:pt x="5" y="48"/>
                          <a:pt x="3" y="48"/>
                          <a:pt x="2" y="47"/>
                        </a:cubicBezTo>
                        <a:cubicBezTo>
                          <a:pt x="1" y="46"/>
                          <a:pt x="0" y="46"/>
                          <a:pt x="0" y="45"/>
                        </a:cubicBezTo>
                        <a:cubicBezTo>
                          <a:pt x="0" y="45"/>
                          <a:pt x="1" y="44"/>
                          <a:pt x="2" y="44"/>
                        </a:cubicBezTo>
                        <a:cubicBezTo>
                          <a:pt x="7" y="41"/>
                          <a:pt x="12" y="38"/>
                          <a:pt x="18" y="35"/>
                        </a:cubicBezTo>
                        <a:cubicBezTo>
                          <a:pt x="33" y="27"/>
                          <a:pt x="33" y="27"/>
                          <a:pt x="33" y="27"/>
                        </a:cubicBezTo>
                        <a:cubicBezTo>
                          <a:pt x="39" y="24"/>
                          <a:pt x="45" y="21"/>
                          <a:pt x="50" y="18"/>
                        </a:cubicBezTo>
                        <a:cubicBezTo>
                          <a:pt x="58" y="14"/>
                          <a:pt x="65" y="10"/>
                          <a:pt x="73" y="6"/>
                        </a:cubicBezTo>
                        <a:cubicBezTo>
                          <a:pt x="82" y="0"/>
                          <a:pt x="82" y="0"/>
                          <a:pt x="82" y="0"/>
                        </a:cubicBezTo>
                        <a:cubicBezTo>
                          <a:pt x="83" y="1"/>
                          <a:pt x="83" y="1"/>
                          <a:pt x="83" y="1"/>
                        </a:cubicBezTo>
                        <a:cubicBezTo>
                          <a:pt x="83" y="3"/>
                          <a:pt x="83" y="6"/>
                          <a:pt x="83" y="8"/>
                        </a:cubicBezTo>
                        <a:cubicBezTo>
                          <a:pt x="83" y="9"/>
                          <a:pt x="83" y="10"/>
                          <a:pt x="83" y="11"/>
                        </a:cubicBezTo>
                        <a:cubicBezTo>
                          <a:pt x="83" y="12"/>
                          <a:pt x="82" y="12"/>
                          <a:pt x="81" y="13"/>
                        </a:cubicBezTo>
                        <a:cubicBezTo>
                          <a:pt x="81" y="13"/>
                          <a:pt x="81" y="13"/>
                          <a:pt x="81" y="13"/>
                        </a:cubicBezTo>
                        <a:cubicBezTo>
                          <a:pt x="71" y="18"/>
                          <a:pt x="61" y="23"/>
                          <a:pt x="52" y="29"/>
                        </a:cubicBezTo>
                        <a:cubicBezTo>
                          <a:pt x="36" y="37"/>
                          <a:pt x="36" y="37"/>
                          <a:pt x="36" y="37"/>
                        </a:cubicBezTo>
                        <a:cubicBezTo>
                          <a:pt x="36" y="37"/>
                          <a:pt x="36" y="37"/>
                          <a:pt x="36" y="37"/>
                        </a:cubicBezTo>
                        <a:cubicBezTo>
                          <a:pt x="34" y="35"/>
                          <a:pt x="33" y="35"/>
                          <a:pt x="30" y="36"/>
                        </a:cubicBezTo>
                        <a:cubicBezTo>
                          <a:pt x="30" y="36"/>
                          <a:pt x="30" y="36"/>
                          <a:pt x="30" y="36"/>
                        </a:cubicBezTo>
                        <a:cubicBezTo>
                          <a:pt x="30" y="36"/>
                          <a:pt x="30" y="36"/>
                          <a:pt x="30" y="36"/>
                        </a:cubicBezTo>
                        <a:cubicBezTo>
                          <a:pt x="29" y="35"/>
                          <a:pt x="29" y="35"/>
                          <a:pt x="29" y="35"/>
                        </a:cubicBezTo>
                        <a:cubicBezTo>
                          <a:pt x="28" y="34"/>
                          <a:pt x="27" y="34"/>
                          <a:pt x="26" y="34"/>
                        </a:cubicBezTo>
                        <a:cubicBezTo>
                          <a:pt x="26" y="33"/>
                          <a:pt x="25" y="33"/>
                          <a:pt x="25" y="34"/>
                        </a:cubicBezTo>
                        <a:cubicBezTo>
                          <a:pt x="25" y="35"/>
                          <a:pt x="25" y="35"/>
                          <a:pt x="25" y="35"/>
                        </a:cubicBezTo>
                        <a:cubicBezTo>
                          <a:pt x="25" y="37"/>
                          <a:pt x="25" y="40"/>
                          <a:pt x="25" y="42"/>
                        </a:cubicBezTo>
                        <a:cubicBezTo>
                          <a:pt x="25" y="43"/>
                          <a:pt x="25" y="44"/>
                          <a:pt x="25" y="44"/>
                        </a:cubicBezTo>
                        <a:cubicBezTo>
                          <a:pt x="25" y="46"/>
                          <a:pt x="25" y="46"/>
                          <a:pt x="27" y="47"/>
                        </a:cubicBezTo>
                        <a:cubicBezTo>
                          <a:pt x="38" y="53"/>
                          <a:pt x="50" y="59"/>
                          <a:pt x="61" y="66"/>
                        </a:cubicBezTo>
                        <a:cubicBezTo>
                          <a:pt x="78" y="75"/>
                          <a:pt x="78" y="75"/>
                          <a:pt x="78" y="75"/>
                        </a:cubicBezTo>
                        <a:cubicBezTo>
                          <a:pt x="85" y="79"/>
                          <a:pt x="93" y="83"/>
                          <a:pt x="100" y="87"/>
                        </a:cubicBezTo>
                        <a:cubicBezTo>
                          <a:pt x="101" y="87"/>
                          <a:pt x="101" y="87"/>
                          <a:pt x="101" y="87"/>
                        </a:cubicBezTo>
                        <a:cubicBezTo>
                          <a:pt x="101" y="87"/>
                          <a:pt x="101" y="87"/>
                          <a:pt x="101" y="87"/>
                        </a:cubicBezTo>
                        <a:cubicBezTo>
                          <a:pt x="101" y="87"/>
                          <a:pt x="101" y="87"/>
                          <a:pt x="101" y="87"/>
                        </a:cubicBezTo>
                        <a:cubicBezTo>
                          <a:pt x="102" y="87"/>
                          <a:pt x="102" y="87"/>
                          <a:pt x="102" y="87"/>
                        </a:cubicBezTo>
                        <a:cubicBezTo>
                          <a:pt x="102" y="87"/>
                          <a:pt x="102" y="87"/>
                          <a:pt x="102" y="87"/>
                        </a:cubicBezTo>
                        <a:cubicBezTo>
                          <a:pt x="103" y="87"/>
                          <a:pt x="103" y="87"/>
                          <a:pt x="103" y="87"/>
                        </a:cubicBezTo>
                        <a:cubicBezTo>
                          <a:pt x="109" y="83"/>
                          <a:pt x="115" y="80"/>
                          <a:pt x="122" y="76"/>
                        </a:cubicBezTo>
                        <a:cubicBezTo>
                          <a:pt x="131" y="71"/>
                          <a:pt x="140" y="66"/>
                          <a:pt x="149" y="61"/>
                        </a:cubicBezTo>
                        <a:cubicBezTo>
                          <a:pt x="158" y="57"/>
                          <a:pt x="167" y="52"/>
                          <a:pt x="176" y="47"/>
                        </a:cubicBezTo>
                        <a:cubicBezTo>
                          <a:pt x="192" y="39"/>
                          <a:pt x="192" y="39"/>
                          <a:pt x="192" y="39"/>
                        </a:cubicBezTo>
                        <a:cubicBezTo>
                          <a:pt x="193" y="38"/>
                          <a:pt x="193" y="37"/>
                          <a:pt x="193" y="36"/>
                        </a:cubicBezTo>
                        <a:cubicBezTo>
                          <a:pt x="193" y="35"/>
                          <a:pt x="193" y="33"/>
                          <a:pt x="193" y="32"/>
                        </a:cubicBezTo>
                        <a:cubicBezTo>
                          <a:pt x="193" y="31"/>
                          <a:pt x="193" y="30"/>
                          <a:pt x="193" y="30"/>
                        </a:cubicBezTo>
                        <a:cubicBezTo>
                          <a:pt x="193" y="29"/>
                          <a:pt x="193" y="29"/>
                          <a:pt x="193" y="29"/>
                        </a:cubicBezTo>
                        <a:cubicBezTo>
                          <a:pt x="194" y="29"/>
                          <a:pt x="194" y="29"/>
                          <a:pt x="194" y="29"/>
                        </a:cubicBezTo>
                        <a:cubicBezTo>
                          <a:pt x="197" y="30"/>
                          <a:pt x="200" y="32"/>
                          <a:pt x="202" y="33"/>
                        </a:cubicBezTo>
                        <a:cubicBezTo>
                          <a:pt x="203" y="34"/>
                          <a:pt x="205" y="35"/>
                          <a:pt x="206" y="35"/>
                        </a:cubicBezTo>
                        <a:cubicBezTo>
                          <a:pt x="206" y="36"/>
                          <a:pt x="207" y="36"/>
                          <a:pt x="208" y="36"/>
                        </a:cubicBezTo>
                        <a:cubicBezTo>
                          <a:pt x="209" y="37"/>
                          <a:pt x="210" y="38"/>
                          <a:pt x="211" y="38"/>
                        </a:cubicBezTo>
                        <a:cubicBezTo>
                          <a:pt x="212" y="38"/>
                          <a:pt x="213" y="39"/>
                          <a:pt x="213" y="40"/>
                        </a:cubicBezTo>
                        <a:cubicBezTo>
                          <a:pt x="213" y="40"/>
                          <a:pt x="212" y="41"/>
                          <a:pt x="211" y="41"/>
                        </a:cubicBezTo>
                        <a:cubicBezTo>
                          <a:pt x="204" y="45"/>
                          <a:pt x="197" y="49"/>
                          <a:pt x="189" y="53"/>
                        </a:cubicBezTo>
                        <a:cubicBezTo>
                          <a:pt x="173" y="62"/>
                          <a:pt x="156" y="71"/>
                          <a:pt x="140" y="80"/>
                        </a:cubicBezTo>
                        <a:cubicBezTo>
                          <a:pt x="114" y="94"/>
                          <a:pt x="114" y="94"/>
                          <a:pt x="114" y="94"/>
                        </a:cubicBezTo>
                        <a:cubicBezTo>
                          <a:pt x="110" y="96"/>
                          <a:pt x="107" y="98"/>
                          <a:pt x="103" y="100"/>
                        </a:cubicBezTo>
                        <a:cubicBezTo>
                          <a:pt x="103" y="100"/>
                          <a:pt x="102" y="100"/>
                          <a:pt x="101" y="100"/>
                        </a:cubicBezTo>
                        <a:close/>
                        <a:moveTo>
                          <a:pt x="2" y="45"/>
                        </a:moveTo>
                        <a:cubicBezTo>
                          <a:pt x="2" y="46"/>
                          <a:pt x="2" y="46"/>
                          <a:pt x="2" y="46"/>
                        </a:cubicBezTo>
                        <a:cubicBezTo>
                          <a:pt x="4" y="46"/>
                          <a:pt x="6" y="47"/>
                          <a:pt x="7" y="48"/>
                        </a:cubicBezTo>
                        <a:cubicBezTo>
                          <a:pt x="8" y="48"/>
                          <a:pt x="8" y="49"/>
                          <a:pt x="9" y="49"/>
                        </a:cubicBezTo>
                        <a:cubicBezTo>
                          <a:pt x="21" y="56"/>
                          <a:pt x="21" y="56"/>
                          <a:pt x="21" y="56"/>
                        </a:cubicBezTo>
                        <a:cubicBezTo>
                          <a:pt x="47" y="70"/>
                          <a:pt x="74" y="84"/>
                          <a:pt x="100" y="98"/>
                        </a:cubicBezTo>
                        <a:cubicBezTo>
                          <a:pt x="101" y="99"/>
                          <a:pt x="102" y="99"/>
                          <a:pt x="103" y="98"/>
                        </a:cubicBezTo>
                        <a:cubicBezTo>
                          <a:pt x="106" y="96"/>
                          <a:pt x="110" y="94"/>
                          <a:pt x="113" y="93"/>
                        </a:cubicBezTo>
                        <a:cubicBezTo>
                          <a:pt x="139" y="79"/>
                          <a:pt x="139" y="79"/>
                          <a:pt x="139" y="79"/>
                        </a:cubicBezTo>
                        <a:cubicBezTo>
                          <a:pt x="156" y="70"/>
                          <a:pt x="172" y="61"/>
                          <a:pt x="189" y="52"/>
                        </a:cubicBezTo>
                        <a:cubicBezTo>
                          <a:pt x="196" y="48"/>
                          <a:pt x="203" y="44"/>
                          <a:pt x="211" y="40"/>
                        </a:cubicBezTo>
                        <a:cubicBezTo>
                          <a:pt x="211" y="40"/>
                          <a:pt x="211" y="40"/>
                          <a:pt x="211" y="40"/>
                        </a:cubicBezTo>
                        <a:cubicBezTo>
                          <a:pt x="211" y="39"/>
                          <a:pt x="211" y="39"/>
                          <a:pt x="211" y="39"/>
                        </a:cubicBezTo>
                        <a:cubicBezTo>
                          <a:pt x="209" y="39"/>
                          <a:pt x="208" y="38"/>
                          <a:pt x="207" y="38"/>
                        </a:cubicBezTo>
                        <a:cubicBezTo>
                          <a:pt x="207" y="37"/>
                          <a:pt x="206" y="37"/>
                          <a:pt x="205" y="36"/>
                        </a:cubicBezTo>
                        <a:cubicBezTo>
                          <a:pt x="204" y="36"/>
                          <a:pt x="203" y="35"/>
                          <a:pt x="201" y="34"/>
                        </a:cubicBezTo>
                        <a:cubicBezTo>
                          <a:pt x="199" y="33"/>
                          <a:pt x="197" y="32"/>
                          <a:pt x="195" y="31"/>
                        </a:cubicBezTo>
                        <a:cubicBezTo>
                          <a:pt x="195" y="32"/>
                          <a:pt x="195" y="32"/>
                          <a:pt x="195" y="32"/>
                        </a:cubicBezTo>
                        <a:cubicBezTo>
                          <a:pt x="195" y="33"/>
                          <a:pt x="195" y="35"/>
                          <a:pt x="195" y="36"/>
                        </a:cubicBezTo>
                        <a:cubicBezTo>
                          <a:pt x="195" y="38"/>
                          <a:pt x="193" y="39"/>
                          <a:pt x="192" y="40"/>
                        </a:cubicBezTo>
                        <a:cubicBezTo>
                          <a:pt x="177" y="48"/>
                          <a:pt x="177" y="48"/>
                          <a:pt x="177" y="48"/>
                        </a:cubicBezTo>
                        <a:cubicBezTo>
                          <a:pt x="168" y="53"/>
                          <a:pt x="159" y="58"/>
                          <a:pt x="150" y="63"/>
                        </a:cubicBezTo>
                        <a:cubicBezTo>
                          <a:pt x="141" y="68"/>
                          <a:pt x="132" y="73"/>
                          <a:pt x="122" y="78"/>
                        </a:cubicBezTo>
                        <a:cubicBezTo>
                          <a:pt x="116" y="81"/>
                          <a:pt x="110" y="84"/>
                          <a:pt x="103" y="88"/>
                        </a:cubicBezTo>
                        <a:cubicBezTo>
                          <a:pt x="103" y="88"/>
                          <a:pt x="103" y="88"/>
                          <a:pt x="103" y="88"/>
                        </a:cubicBezTo>
                        <a:cubicBezTo>
                          <a:pt x="103" y="88"/>
                          <a:pt x="102" y="89"/>
                          <a:pt x="101" y="89"/>
                        </a:cubicBezTo>
                        <a:cubicBezTo>
                          <a:pt x="101" y="89"/>
                          <a:pt x="100" y="88"/>
                          <a:pt x="100" y="88"/>
                        </a:cubicBezTo>
                        <a:cubicBezTo>
                          <a:pt x="100" y="88"/>
                          <a:pt x="100" y="88"/>
                          <a:pt x="100" y="88"/>
                        </a:cubicBezTo>
                        <a:cubicBezTo>
                          <a:pt x="92" y="84"/>
                          <a:pt x="85" y="80"/>
                          <a:pt x="77" y="76"/>
                        </a:cubicBezTo>
                        <a:cubicBezTo>
                          <a:pt x="60" y="67"/>
                          <a:pt x="60" y="67"/>
                          <a:pt x="60" y="67"/>
                        </a:cubicBezTo>
                        <a:cubicBezTo>
                          <a:pt x="49" y="61"/>
                          <a:pt x="37" y="54"/>
                          <a:pt x="26" y="48"/>
                        </a:cubicBezTo>
                        <a:cubicBezTo>
                          <a:pt x="24" y="47"/>
                          <a:pt x="24" y="46"/>
                          <a:pt x="24" y="44"/>
                        </a:cubicBezTo>
                        <a:cubicBezTo>
                          <a:pt x="24" y="44"/>
                          <a:pt x="24" y="43"/>
                          <a:pt x="24" y="42"/>
                        </a:cubicBezTo>
                        <a:cubicBezTo>
                          <a:pt x="24" y="40"/>
                          <a:pt x="24" y="37"/>
                          <a:pt x="23" y="35"/>
                        </a:cubicBezTo>
                        <a:cubicBezTo>
                          <a:pt x="23" y="34"/>
                          <a:pt x="23" y="34"/>
                          <a:pt x="23" y="34"/>
                        </a:cubicBezTo>
                        <a:cubicBezTo>
                          <a:pt x="18" y="36"/>
                          <a:pt x="18" y="36"/>
                          <a:pt x="18" y="36"/>
                        </a:cubicBezTo>
                        <a:cubicBezTo>
                          <a:pt x="13" y="39"/>
                          <a:pt x="8" y="42"/>
                          <a:pt x="2" y="45"/>
                        </a:cubicBezTo>
                        <a:close/>
                        <a:moveTo>
                          <a:pt x="33" y="34"/>
                        </a:moveTo>
                        <a:cubicBezTo>
                          <a:pt x="34" y="34"/>
                          <a:pt x="35" y="34"/>
                          <a:pt x="36" y="35"/>
                        </a:cubicBezTo>
                        <a:cubicBezTo>
                          <a:pt x="51" y="27"/>
                          <a:pt x="51" y="27"/>
                          <a:pt x="51" y="27"/>
                        </a:cubicBezTo>
                        <a:cubicBezTo>
                          <a:pt x="61" y="22"/>
                          <a:pt x="70" y="17"/>
                          <a:pt x="80" y="12"/>
                        </a:cubicBezTo>
                        <a:cubicBezTo>
                          <a:pt x="81" y="11"/>
                          <a:pt x="81" y="11"/>
                          <a:pt x="81" y="11"/>
                        </a:cubicBezTo>
                        <a:cubicBezTo>
                          <a:pt x="81" y="11"/>
                          <a:pt x="81" y="11"/>
                          <a:pt x="81" y="11"/>
                        </a:cubicBezTo>
                        <a:cubicBezTo>
                          <a:pt x="81" y="10"/>
                          <a:pt x="82" y="9"/>
                          <a:pt x="82" y="8"/>
                        </a:cubicBezTo>
                        <a:cubicBezTo>
                          <a:pt x="82" y="6"/>
                          <a:pt x="82" y="4"/>
                          <a:pt x="81" y="2"/>
                        </a:cubicBezTo>
                        <a:cubicBezTo>
                          <a:pt x="73" y="7"/>
                          <a:pt x="73" y="7"/>
                          <a:pt x="73" y="7"/>
                        </a:cubicBezTo>
                        <a:cubicBezTo>
                          <a:pt x="66" y="11"/>
                          <a:pt x="58" y="15"/>
                          <a:pt x="51" y="19"/>
                        </a:cubicBezTo>
                        <a:cubicBezTo>
                          <a:pt x="45" y="22"/>
                          <a:pt x="39" y="25"/>
                          <a:pt x="34" y="28"/>
                        </a:cubicBezTo>
                        <a:cubicBezTo>
                          <a:pt x="26" y="32"/>
                          <a:pt x="26" y="32"/>
                          <a:pt x="26" y="32"/>
                        </a:cubicBezTo>
                        <a:cubicBezTo>
                          <a:pt x="27" y="32"/>
                          <a:pt x="27" y="32"/>
                          <a:pt x="27" y="32"/>
                        </a:cubicBezTo>
                        <a:cubicBezTo>
                          <a:pt x="28" y="33"/>
                          <a:pt x="29" y="33"/>
                          <a:pt x="29" y="34"/>
                        </a:cubicBezTo>
                        <a:cubicBezTo>
                          <a:pt x="30" y="34"/>
                          <a:pt x="30" y="34"/>
                          <a:pt x="30" y="34"/>
                        </a:cubicBezTo>
                        <a:cubicBezTo>
                          <a:pt x="31" y="34"/>
                          <a:pt x="32" y="34"/>
                          <a:pt x="33" y="34"/>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248">
                    <a:extLst>
                      <a:ext uri="{FF2B5EF4-FFF2-40B4-BE49-F238E27FC236}">
                        <a16:creationId xmlns:a16="http://schemas.microsoft.com/office/drawing/2014/main" id="{BB3628C0-50DB-4733-A9E0-8E261B1DF902}"/>
                      </a:ext>
                    </a:extLst>
                  </p:cNvPr>
                  <p:cNvSpPr>
                    <a:spLocks noEditPoints="1"/>
                  </p:cNvSpPr>
                  <p:nvPr/>
                </p:nvSpPr>
                <p:spPr bwMode="auto">
                  <a:xfrm>
                    <a:off x="3232150" y="1784351"/>
                    <a:ext cx="688975" cy="333375"/>
                  </a:xfrm>
                  <a:custGeom>
                    <a:avLst/>
                    <a:gdLst>
                      <a:gd name="T0" fmla="*/ 4 w 217"/>
                      <a:gd name="T1" fmla="*/ 48 h 105"/>
                      <a:gd name="T2" fmla="*/ 3 w 217"/>
                      <a:gd name="T3" fmla="*/ 48 h 105"/>
                      <a:gd name="T4" fmla="*/ 3 w 217"/>
                      <a:gd name="T5" fmla="*/ 48 h 105"/>
                      <a:gd name="T6" fmla="*/ 4 w 217"/>
                      <a:gd name="T7" fmla="*/ 49 h 105"/>
                      <a:gd name="T8" fmla="*/ 82 w 217"/>
                      <a:gd name="T9" fmla="*/ 4 h 105"/>
                      <a:gd name="T10" fmla="*/ 83 w 217"/>
                      <a:gd name="T11" fmla="*/ 14 h 105"/>
                      <a:gd name="T12" fmla="*/ 83 w 217"/>
                      <a:gd name="T13" fmla="*/ 14 h 105"/>
                      <a:gd name="T14" fmla="*/ 82 w 217"/>
                      <a:gd name="T15" fmla="*/ 14 h 105"/>
                      <a:gd name="T16" fmla="*/ 31 w 217"/>
                      <a:gd name="T17" fmla="*/ 37 h 105"/>
                      <a:gd name="T18" fmla="*/ 28 w 217"/>
                      <a:gd name="T19" fmla="*/ 34 h 105"/>
                      <a:gd name="T20" fmla="*/ 25 w 217"/>
                      <a:gd name="T21" fmla="*/ 47 h 105"/>
                      <a:gd name="T22" fmla="*/ 102 w 217"/>
                      <a:gd name="T23" fmla="*/ 92 h 105"/>
                      <a:gd name="T24" fmla="*/ 105 w 217"/>
                      <a:gd name="T25" fmla="*/ 92 h 105"/>
                      <a:gd name="T26" fmla="*/ 196 w 217"/>
                      <a:gd name="T27" fmla="*/ 42 h 105"/>
                      <a:gd name="T28" fmla="*/ 195 w 217"/>
                      <a:gd name="T29" fmla="*/ 32 h 105"/>
                      <a:gd name="T30" fmla="*/ 213 w 217"/>
                      <a:gd name="T31" fmla="*/ 43 h 105"/>
                      <a:gd name="T32" fmla="*/ 215 w 217"/>
                      <a:gd name="T33" fmla="*/ 43 h 105"/>
                      <a:gd name="T34" fmla="*/ 213 w 217"/>
                      <a:gd name="T35" fmla="*/ 42 h 105"/>
                      <a:gd name="T36" fmla="*/ 104 w 217"/>
                      <a:gd name="T37" fmla="*/ 101 h 105"/>
                      <a:gd name="T38" fmla="*/ 216 w 217"/>
                      <a:gd name="T39" fmla="*/ 45 h 105"/>
                      <a:gd name="T40" fmla="*/ 205 w 217"/>
                      <a:gd name="T41" fmla="*/ 34 h 105"/>
                      <a:gd name="T42" fmla="*/ 193 w 217"/>
                      <a:gd name="T43" fmla="*/ 39 h 105"/>
                      <a:gd name="T44" fmla="*/ 104 w 217"/>
                      <a:gd name="T45" fmla="*/ 88 h 105"/>
                      <a:gd name="T46" fmla="*/ 103 w 217"/>
                      <a:gd name="T47" fmla="*/ 90 h 105"/>
                      <a:gd name="T48" fmla="*/ 29 w 217"/>
                      <a:gd name="T49" fmla="*/ 48 h 105"/>
                      <a:gd name="T50" fmla="*/ 29 w 217"/>
                      <a:gd name="T51" fmla="*/ 37 h 105"/>
                      <a:gd name="T52" fmla="*/ 27 w 217"/>
                      <a:gd name="T53" fmla="*/ 38 h 105"/>
                      <a:gd name="T54" fmla="*/ 31 w 217"/>
                      <a:gd name="T55" fmla="*/ 40 h 105"/>
                      <a:gd name="T56" fmla="*/ 84 w 217"/>
                      <a:gd name="T57" fmla="*/ 18 h 105"/>
                      <a:gd name="T58" fmla="*/ 87 w 217"/>
                      <a:gd name="T59" fmla="*/ 14 h 105"/>
                      <a:gd name="T60" fmla="*/ 51 w 217"/>
                      <a:gd name="T61" fmla="*/ 19 h 105"/>
                      <a:gd name="T62" fmla="*/ 2 w 217"/>
                      <a:gd name="T63" fmla="*/ 51 h 105"/>
                      <a:gd name="T64" fmla="*/ 4 w 217"/>
                      <a:gd name="T65" fmla="*/ 48 h 105"/>
                      <a:gd name="T66" fmla="*/ 103 w 217"/>
                      <a:gd name="T67" fmla="*/ 104 h 105"/>
                      <a:gd name="T68" fmla="*/ 213 w 217"/>
                      <a:gd name="T69" fmla="*/ 41 h 105"/>
                      <a:gd name="T70" fmla="*/ 195 w 217"/>
                      <a:gd name="T71" fmla="*/ 37 h 105"/>
                      <a:gd name="T72" fmla="*/ 104 w 217"/>
                      <a:gd name="T73" fmla="*/ 89 h 105"/>
                      <a:gd name="T74" fmla="*/ 104 w 217"/>
                      <a:gd name="T75" fmla="*/ 90 h 105"/>
                      <a:gd name="T76" fmla="*/ 103 w 217"/>
                      <a:gd name="T77" fmla="*/ 90 h 105"/>
                      <a:gd name="T78" fmla="*/ 103 w 217"/>
                      <a:gd name="T79" fmla="*/ 90 h 105"/>
                      <a:gd name="T80" fmla="*/ 29 w 217"/>
                      <a:gd name="T81" fmla="*/ 50 h 105"/>
                      <a:gd name="T82" fmla="*/ 28 w 217"/>
                      <a:gd name="T83" fmla="*/ 47 h 105"/>
                      <a:gd name="T84" fmla="*/ 3 w 217"/>
                      <a:gd name="T85" fmla="*/ 46 h 105"/>
                      <a:gd name="T86" fmla="*/ 5 w 217"/>
                      <a:gd name="T87" fmla="*/ 50 h 105"/>
                      <a:gd name="T88" fmla="*/ 24 w 217"/>
                      <a:gd name="T89" fmla="*/ 45 h 105"/>
                      <a:gd name="T90" fmla="*/ 101 w 217"/>
                      <a:gd name="T91" fmla="*/ 93 h 105"/>
                      <a:gd name="T92" fmla="*/ 103 w 217"/>
                      <a:gd name="T93" fmla="*/ 93 h 105"/>
                      <a:gd name="T94" fmla="*/ 153 w 217"/>
                      <a:gd name="T95" fmla="*/ 67 h 105"/>
                      <a:gd name="T96" fmla="*/ 199 w 217"/>
                      <a:gd name="T97" fmla="*/ 35 h 105"/>
                      <a:gd name="T98" fmla="*/ 212 w 217"/>
                      <a:gd name="T99" fmla="*/ 44 h 105"/>
                      <a:gd name="T100" fmla="*/ 114 w 217"/>
                      <a:gd name="T101" fmla="*/ 94 h 105"/>
                      <a:gd name="T102" fmla="*/ 103 w 217"/>
                      <a:gd name="T103" fmla="*/ 100 h 105"/>
                      <a:gd name="T104" fmla="*/ 4 w 217"/>
                      <a:gd name="T105" fmla="*/ 48 h 105"/>
                      <a:gd name="T106" fmla="*/ 82 w 217"/>
                      <a:gd name="T107" fmla="*/ 15 h 105"/>
                      <a:gd name="T108" fmla="*/ 86 w 217"/>
                      <a:gd name="T109" fmla="*/ 8 h 105"/>
                      <a:gd name="T110" fmla="*/ 28 w 217"/>
                      <a:gd name="T111" fmla="*/ 37 h 105"/>
                      <a:gd name="T112" fmla="*/ 32 w 217"/>
                      <a:gd name="T113" fmla="*/ 37 h 105"/>
                      <a:gd name="T114" fmla="*/ 37 w 217"/>
                      <a:gd name="T115" fmla="*/ 33 h 105"/>
                      <a:gd name="T116" fmla="*/ 81 w 217"/>
                      <a:gd name="T117" fmla="*/ 14 h 105"/>
                      <a:gd name="T118" fmla="*/ 38 w 217"/>
                      <a:gd name="T119" fmla="*/ 3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7" h="105">
                        <a:moveTo>
                          <a:pt x="103" y="103"/>
                        </a:moveTo>
                        <a:cubicBezTo>
                          <a:pt x="103" y="101"/>
                          <a:pt x="103" y="101"/>
                          <a:pt x="103" y="101"/>
                        </a:cubicBezTo>
                        <a:cubicBezTo>
                          <a:pt x="103" y="101"/>
                          <a:pt x="103" y="101"/>
                          <a:pt x="102" y="101"/>
                        </a:cubicBezTo>
                        <a:cubicBezTo>
                          <a:pt x="76" y="87"/>
                          <a:pt x="50" y="72"/>
                          <a:pt x="24" y="58"/>
                        </a:cubicBezTo>
                        <a:cubicBezTo>
                          <a:pt x="11" y="52"/>
                          <a:pt x="11" y="52"/>
                          <a:pt x="11" y="52"/>
                        </a:cubicBezTo>
                        <a:cubicBezTo>
                          <a:pt x="11" y="51"/>
                          <a:pt x="10" y="51"/>
                          <a:pt x="10" y="51"/>
                        </a:cubicBezTo>
                        <a:cubicBezTo>
                          <a:pt x="10" y="51"/>
                          <a:pt x="10" y="51"/>
                          <a:pt x="10" y="51"/>
                        </a:cubicBezTo>
                        <a:cubicBezTo>
                          <a:pt x="8" y="50"/>
                          <a:pt x="6" y="49"/>
                          <a:pt x="5"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3" y="48"/>
                          <a:pt x="3" y="48"/>
                          <a:pt x="3" y="48"/>
                        </a:cubicBezTo>
                        <a:cubicBezTo>
                          <a:pt x="4" y="48"/>
                          <a:pt x="4" y="48"/>
                          <a:pt x="4" y="48"/>
                        </a:cubicBezTo>
                        <a:cubicBezTo>
                          <a:pt x="4" y="48"/>
                          <a:pt x="4" y="48"/>
                          <a:pt x="4" y="48"/>
                        </a:cubicBezTo>
                        <a:cubicBezTo>
                          <a:pt x="3" y="48"/>
                          <a:pt x="3" y="48"/>
                          <a:pt x="3" y="48"/>
                        </a:cubicBezTo>
                        <a:cubicBezTo>
                          <a:pt x="4" y="48"/>
                          <a:pt x="4" y="48"/>
                          <a:pt x="4" y="48"/>
                        </a:cubicBezTo>
                        <a:cubicBezTo>
                          <a:pt x="4" y="48"/>
                          <a:pt x="4" y="48"/>
                          <a:pt x="4" y="48"/>
                        </a:cubicBezTo>
                        <a:cubicBezTo>
                          <a:pt x="4" y="48"/>
                          <a:pt x="4" y="48"/>
                          <a:pt x="4" y="48"/>
                        </a:cubicBezTo>
                        <a:cubicBezTo>
                          <a:pt x="3" y="48"/>
                          <a:pt x="3" y="48"/>
                          <a:pt x="3" y="48"/>
                        </a:cubicBezTo>
                        <a:cubicBezTo>
                          <a:pt x="4" y="48"/>
                          <a:pt x="4" y="48"/>
                          <a:pt x="4" y="48"/>
                        </a:cubicBezTo>
                        <a:cubicBezTo>
                          <a:pt x="4" y="48"/>
                          <a:pt x="4" y="48"/>
                          <a:pt x="4" y="48"/>
                        </a:cubicBezTo>
                        <a:cubicBezTo>
                          <a:pt x="3" y="48"/>
                          <a:pt x="3" y="48"/>
                          <a:pt x="3" y="48"/>
                        </a:cubicBezTo>
                        <a:cubicBezTo>
                          <a:pt x="4" y="48"/>
                          <a:pt x="4" y="48"/>
                          <a:pt x="4" y="48"/>
                        </a:cubicBezTo>
                        <a:cubicBezTo>
                          <a:pt x="3" y="48"/>
                          <a:pt x="3" y="48"/>
                          <a:pt x="3" y="48"/>
                        </a:cubicBezTo>
                        <a:cubicBezTo>
                          <a:pt x="4" y="49"/>
                          <a:pt x="4" y="49"/>
                          <a:pt x="4" y="49"/>
                        </a:cubicBezTo>
                        <a:cubicBezTo>
                          <a:pt x="4" y="48"/>
                          <a:pt x="4" y="48"/>
                          <a:pt x="4" y="48"/>
                        </a:cubicBezTo>
                        <a:cubicBezTo>
                          <a:pt x="3" y="48"/>
                          <a:pt x="3" y="48"/>
                          <a:pt x="3" y="48"/>
                        </a:cubicBezTo>
                        <a:cubicBezTo>
                          <a:pt x="4" y="49"/>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4" y="49"/>
                          <a:pt x="4" y="49"/>
                          <a:pt x="4" y="49"/>
                        </a:cubicBezTo>
                        <a:cubicBezTo>
                          <a:pt x="5" y="49"/>
                          <a:pt x="5" y="49"/>
                          <a:pt x="5" y="49"/>
                        </a:cubicBezTo>
                        <a:cubicBezTo>
                          <a:pt x="10" y="46"/>
                          <a:pt x="15" y="43"/>
                          <a:pt x="21" y="40"/>
                        </a:cubicBezTo>
                        <a:cubicBezTo>
                          <a:pt x="36" y="32"/>
                          <a:pt x="36" y="32"/>
                          <a:pt x="36" y="32"/>
                        </a:cubicBezTo>
                        <a:cubicBezTo>
                          <a:pt x="42" y="29"/>
                          <a:pt x="47" y="25"/>
                          <a:pt x="53" y="22"/>
                        </a:cubicBezTo>
                        <a:cubicBezTo>
                          <a:pt x="61" y="18"/>
                          <a:pt x="68" y="14"/>
                          <a:pt x="76" y="10"/>
                        </a:cubicBezTo>
                        <a:cubicBezTo>
                          <a:pt x="85" y="5"/>
                          <a:pt x="85" y="5"/>
                          <a:pt x="85" y="5"/>
                        </a:cubicBezTo>
                        <a:cubicBezTo>
                          <a:pt x="84" y="3"/>
                          <a:pt x="84" y="3"/>
                          <a:pt x="84" y="3"/>
                        </a:cubicBezTo>
                        <a:cubicBezTo>
                          <a:pt x="82" y="4"/>
                          <a:pt x="82" y="4"/>
                          <a:pt x="82" y="4"/>
                        </a:cubicBezTo>
                        <a:cubicBezTo>
                          <a:pt x="83" y="5"/>
                          <a:pt x="83" y="5"/>
                          <a:pt x="83" y="5"/>
                        </a:cubicBezTo>
                        <a:cubicBezTo>
                          <a:pt x="83" y="6"/>
                          <a:pt x="83" y="7"/>
                          <a:pt x="83" y="8"/>
                        </a:cubicBezTo>
                        <a:cubicBezTo>
                          <a:pt x="83" y="9"/>
                          <a:pt x="83" y="10"/>
                          <a:pt x="83" y="11"/>
                        </a:cubicBezTo>
                        <a:cubicBezTo>
                          <a:pt x="83" y="11"/>
                          <a:pt x="83" y="11"/>
                          <a:pt x="83" y="11"/>
                        </a:cubicBezTo>
                        <a:cubicBezTo>
                          <a:pt x="83" y="12"/>
                          <a:pt x="83" y="13"/>
                          <a:pt x="83" y="13"/>
                        </a:cubicBezTo>
                        <a:cubicBezTo>
                          <a:pt x="83" y="14"/>
                          <a:pt x="83" y="14"/>
                          <a:pt x="83" y="14"/>
                        </a:cubicBezTo>
                        <a:cubicBezTo>
                          <a:pt x="83" y="14"/>
                          <a:pt x="83" y="14"/>
                          <a:pt x="83" y="14"/>
                        </a:cubicBezTo>
                        <a:cubicBezTo>
                          <a:pt x="83" y="14"/>
                          <a:pt x="83" y="14"/>
                          <a:pt x="83" y="14"/>
                        </a:cubicBezTo>
                        <a:cubicBezTo>
                          <a:pt x="83" y="14"/>
                          <a:pt x="83" y="14"/>
                          <a:pt x="83" y="14"/>
                        </a:cubicBezTo>
                        <a:cubicBezTo>
                          <a:pt x="83" y="14"/>
                          <a:pt x="83" y="14"/>
                          <a:pt x="83" y="14"/>
                        </a:cubicBezTo>
                        <a:cubicBezTo>
                          <a:pt x="83" y="14"/>
                          <a:pt x="83" y="14"/>
                          <a:pt x="83" y="14"/>
                        </a:cubicBezTo>
                        <a:cubicBezTo>
                          <a:pt x="83" y="14"/>
                          <a:pt x="83" y="14"/>
                          <a:pt x="83" y="14"/>
                        </a:cubicBezTo>
                        <a:cubicBezTo>
                          <a:pt x="84" y="14"/>
                          <a:pt x="84" y="14"/>
                          <a:pt x="84" y="14"/>
                        </a:cubicBezTo>
                        <a:cubicBezTo>
                          <a:pt x="83" y="14"/>
                          <a:pt x="83" y="14"/>
                          <a:pt x="83" y="14"/>
                        </a:cubicBezTo>
                        <a:cubicBezTo>
                          <a:pt x="83" y="14"/>
                          <a:pt x="83" y="14"/>
                          <a:pt x="83" y="14"/>
                        </a:cubicBezTo>
                        <a:cubicBezTo>
                          <a:pt x="84" y="14"/>
                          <a:pt x="84" y="14"/>
                          <a:pt x="84" y="14"/>
                        </a:cubicBezTo>
                        <a:cubicBezTo>
                          <a:pt x="83" y="14"/>
                          <a:pt x="83" y="14"/>
                          <a:pt x="83" y="14"/>
                        </a:cubicBezTo>
                        <a:cubicBezTo>
                          <a:pt x="83" y="14"/>
                          <a:pt x="83" y="14"/>
                          <a:pt x="83" y="14"/>
                        </a:cubicBezTo>
                        <a:cubicBezTo>
                          <a:pt x="83" y="14"/>
                          <a:pt x="83" y="14"/>
                          <a:pt x="83" y="14"/>
                        </a:cubicBezTo>
                        <a:cubicBezTo>
                          <a:pt x="83" y="14"/>
                          <a:pt x="83" y="14"/>
                          <a:pt x="83" y="14"/>
                        </a:cubicBezTo>
                        <a:cubicBezTo>
                          <a:pt x="83" y="14"/>
                          <a:pt x="83" y="14"/>
                          <a:pt x="83" y="14"/>
                        </a:cubicBezTo>
                        <a:cubicBezTo>
                          <a:pt x="83" y="14"/>
                          <a:pt x="83" y="14"/>
                          <a:pt x="83" y="14"/>
                        </a:cubicBezTo>
                        <a:cubicBezTo>
                          <a:pt x="83" y="14"/>
                          <a:pt x="83" y="14"/>
                          <a:pt x="83" y="14"/>
                        </a:cubicBezTo>
                        <a:cubicBezTo>
                          <a:pt x="82" y="14"/>
                          <a:pt x="82" y="14"/>
                          <a:pt x="82" y="14"/>
                        </a:cubicBezTo>
                        <a:cubicBezTo>
                          <a:pt x="82" y="14"/>
                          <a:pt x="82" y="14"/>
                          <a:pt x="82" y="14"/>
                        </a:cubicBezTo>
                        <a:cubicBezTo>
                          <a:pt x="82" y="14"/>
                          <a:pt x="82" y="14"/>
                          <a:pt x="82" y="14"/>
                        </a:cubicBezTo>
                        <a:cubicBezTo>
                          <a:pt x="82" y="14"/>
                          <a:pt x="82" y="14"/>
                          <a:pt x="82" y="14"/>
                        </a:cubicBezTo>
                        <a:cubicBezTo>
                          <a:pt x="82" y="14"/>
                          <a:pt x="82" y="14"/>
                          <a:pt x="82" y="14"/>
                        </a:cubicBezTo>
                        <a:cubicBezTo>
                          <a:pt x="72" y="19"/>
                          <a:pt x="62" y="25"/>
                          <a:pt x="53" y="30"/>
                        </a:cubicBezTo>
                        <a:cubicBezTo>
                          <a:pt x="37" y="38"/>
                          <a:pt x="37" y="38"/>
                          <a:pt x="37" y="38"/>
                        </a:cubicBezTo>
                        <a:cubicBezTo>
                          <a:pt x="38" y="40"/>
                          <a:pt x="38" y="40"/>
                          <a:pt x="38" y="40"/>
                        </a:cubicBezTo>
                        <a:cubicBezTo>
                          <a:pt x="40" y="38"/>
                          <a:pt x="40" y="38"/>
                          <a:pt x="40" y="38"/>
                        </a:cubicBezTo>
                        <a:cubicBezTo>
                          <a:pt x="39" y="38"/>
                          <a:pt x="39" y="38"/>
                          <a:pt x="39" y="38"/>
                        </a:cubicBezTo>
                        <a:cubicBezTo>
                          <a:pt x="38" y="37"/>
                          <a:pt x="36" y="36"/>
                          <a:pt x="35" y="36"/>
                        </a:cubicBezTo>
                        <a:cubicBezTo>
                          <a:pt x="34" y="36"/>
                          <a:pt x="33" y="36"/>
                          <a:pt x="32" y="37"/>
                        </a:cubicBezTo>
                        <a:cubicBezTo>
                          <a:pt x="31" y="37"/>
                          <a:pt x="31" y="37"/>
                          <a:pt x="31" y="37"/>
                        </a:cubicBezTo>
                        <a:cubicBezTo>
                          <a:pt x="32" y="39"/>
                          <a:pt x="32" y="39"/>
                          <a:pt x="32" y="39"/>
                        </a:cubicBezTo>
                        <a:cubicBezTo>
                          <a:pt x="33" y="37"/>
                          <a:pt x="33" y="37"/>
                          <a:pt x="33" y="37"/>
                        </a:cubicBezTo>
                        <a:cubicBezTo>
                          <a:pt x="33" y="37"/>
                          <a:pt x="33" y="37"/>
                          <a:pt x="33" y="37"/>
                        </a:cubicBezTo>
                        <a:cubicBezTo>
                          <a:pt x="32" y="36"/>
                          <a:pt x="32" y="36"/>
                          <a:pt x="32" y="36"/>
                        </a:cubicBezTo>
                        <a:cubicBezTo>
                          <a:pt x="32" y="36"/>
                          <a:pt x="32" y="36"/>
                          <a:pt x="32" y="36"/>
                        </a:cubicBezTo>
                        <a:cubicBezTo>
                          <a:pt x="31" y="36"/>
                          <a:pt x="30" y="35"/>
                          <a:pt x="29" y="35"/>
                        </a:cubicBezTo>
                        <a:cubicBezTo>
                          <a:pt x="29" y="35"/>
                          <a:pt x="29" y="35"/>
                          <a:pt x="29" y="35"/>
                        </a:cubicBezTo>
                        <a:cubicBezTo>
                          <a:pt x="29" y="35"/>
                          <a:pt x="29" y="35"/>
                          <a:pt x="29" y="35"/>
                        </a:cubicBezTo>
                        <a:cubicBezTo>
                          <a:pt x="29" y="35"/>
                          <a:pt x="28" y="34"/>
                          <a:pt x="28" y="34"/>
                        </a:cubicBezTo>
                        <a:cubicBezTo>
                          <a:pt x="27" y="34"/>
                          <a:pt x="26" y="35"/>
                          <a:pt x="26" y="35"/>
                        </a:cubicBezTo>
                        <a:cubicBezTo>
                          <a:pt x="25" y="35"/>
                          <a:pt x="25" y="35"/>
                          <a:pt x="25" y="35"/>
                        </a:cubicBezTo>
                        <a:cubicBezTo>
                          <a:pt x="25" y="37"/>
                          <a:pt x="25" y="37"/>
                          <a:pt x="25" y="37"/>
                        </a:cubicBezTo>
                        <a:cubicBezTo>
                          <a:pt x="25" y="38"/>
                          <a:pt x="25" y="38"/>
                          <a:pt x="25" y="38"/>
                        </a:cubicBezTo>
                        <a:cubicBezTo>
                          <a:pt x="25" y="38"/>
                          <a:pt x="25" y="38"/>
                          <a:pt x="25" y="38"/>
                        </a:cubicBezTo>
                        <a:cubicBezTo>
                          <a:pt x="25" y="39"/>
                          <a:pt x="25" y="41"/>
                          <a:pt x="25" y="42"/>
                        </a:cubicBezTo>
                        <a:cubicBezTo>
                          <a:pt x="25" y="43"/>
                          <a:pt x="25" y="44"/>
                          <a:pt x="25" y="45"/>
                        </a:cubicBezTo>
                        <a:cubicBezTo>
                          <a:pt x="25" y="46"/>
                          <a:pt x="25" y="47"/>
                          <a:pt x="25" y="47"/>
                        </a:cubicBezTo>
                        <a:cubicBezTo>
                          <a:pt x="25" y="47"/>
                          <a:pt x="25" y="47"/>
                          <a:pt x="25" y="47"/>
                        </a:cubicBezTo>
                        <a:cubicBezTo>
                          <a:pt x="25" y="47"/>
                          <a:pt x="25" y="47"/>
                          <a:pt x="25" y="47"/>
                        </a:cubicBezTo>
                        <a:cubicBezTo>
                          <a:pt x="25" y="48"/>
                          <a:pt x="25" y="49"/>
                          <a:pt x="26" y="50"/>
                        </a:cubicBezTo>
                        <a:cubicBezTo>
                          <a:pt x="26" y="51"/>
                          <a:pt x="27" y="51"/>
                          <a:pt x="28" y="52"/>
                        </a:cubicBezTo>
                        <a:cubicBezTo>
                          <a:pt x="39" y="58"/>
                          <a:pt x="51" y="64"/>
                          <a:pt x="62" y="70"/>
                        </a:cubicBezTo>
                        <a:cubicBezTo>
                          <a:pt x="79" y="79"/>
                          <a:pt x="79" y="79"/>
                          <a:pt x="79" y="79"/>
                        </a:cubicBezTo>
                        <a:cubicBezTo>
                          <a:pt x="86" y="83"/>
                          <a:pt x="94" y="88"/>
                          <a:pt x="101" y="92"/>
                        </a:cubicBezTo>
                        <a:cubicBezTo>
                          <a:pt x="102" y="90"/>
                          <a:pt x="102" y="90"/>
                          <a:pt x="102" y="90"/>
                        </a:cubicBezTo>
                        <a:cubicBezTo>
                          <a:pt x="101" y="92"/>
                          <a:pt x="101" y="92"/>
                          <a:pt x="101" y="92"/>
                        </a:cubicBezTo>
                        <a:cubicBezTo>
                          <a:pt x="102" y="92"/>
                          <a:pt x="102" y="92"/>
                          <a:pt x="102" y="92"/>
                        </a:cubicBezTo>
                        <a:cubicBezTo>
                          <a:pt x="102" y="92"/>
                          <a:pt x="102" y="92"/>
                          <a:pt x="102" y="92"/>
                        </a:cubicBezTo>
                        <a:cubicBezTo>
                          <a:pt x="102" y="92"/>
                          <a:pt x="102" y="92"/>
                          <a:pt x="102" y="92"/>
                        </a:cubicBezTo>
                        <a:cubicBezTo>
                          <a:pt x="103" y="92"/>
                          <a:pt x="103" y="92"/>
                          <a:pt x="103" y="92"/>
                        </a:cubicBezTo>
                        <a:cubicBezTo>
                          <a:pt x="104" y="92"/>
                          <a:pt x="104" y="92"/>
                          <a:pt x="104" y="92"/>
                        </a:cubicBezTo>
                        <a:cubicBezTo>
                          <a:pt x="103" y="90"/>
                          <a:pt x="103" y="90"/>
                          <a:pt x="103" y="90"/>
                        </a:cubicBezTo>
                        <a:cubicBezTo>
                          <a:pt x="103" y="92"/>
                          <a:pt x="103" y="92"/>
                          <a:pt x="103" y="92"/>
                        </a:cubicBezTo>
                        <a:cubicBezTo>
                          <a:pt x="103" y="92"/>
                          <a:pt x="103" y="92"/>
                          <a:pt x="103" y="92"/>
                        </a:cubicBezTo>
                        <a:cubicBezTo>
                          <a:pt x="104" y="92"/>
                          <a:pt x="104" y="92"/>
                          <a:pt x="104" y="92"/>
                        </a:cubicBezTo>
                        <a:cubicBezTo>
                          <a:pt x="105" y="92"/>
                          <a:pt x="105" y="92"/>
                          <a:pt x="105" y="92"/>
                        </a:cubicBezTo>
                        <a:cubicBezTo>
                          <a:pt x="105" y="92"/>
                          <a:pt x="105" y="92"/>
                          <a:pt x="105" y="92"/>
                        </a:cubicBezTo>
                        <a:cubicBezTo>
                          <a:pt x="106" y="91"/>
                          <a:pt x="106" y="91"/>
                          <a:pt x="106" y="91"/>
                        </a:cubicBezTo>
                        <a:cubicBezTo>
                          <a:pt x="105" y="90"/>
                          <a:pt x="105" y="90"/>
                          <a:pt x="105" y="90"/>
                        </a:cubicBezTo>
                        <a:cubicBezTo>
                          <a:pt x="106" y="91"/>
                          <a:pt x="106" y="91"/>
                          <a:pt x="106" y="91"/>
                        </a:cubicBezTo>
                        <a:cubicBezTo>
                          <a:pt x="112" y="88"/>
                          <a:pt x="118" y="85"/>
                          <a:pt x="125" y="81"/>
                        </a:cubicBezTo>
                        <a:cubicBezTo>
                          <a:pt x="134" y="76"/>
                          <a:pt x="143" y="71"/>
                          <a:pt x="152" y="66"/>
                        </a:cubicBezTo>
                        <a:cubicBezTo>
                          <a:pt x="161" y="61"/>
                          <a:pt x="170" y="57"/>
                          <a:pt x="179" y="52"/>
                        </a:cubicBezTo>
                        <a:cubicBezTo>
                          <a:pt x="194" y="44"/>
                          <a:pt x="194" y="44"/>
                          <a:pt x="194" y="44"/>
                        </a:cubicBezTo>
                        <a:cubicBezTo>
                          <a:pt x="195" y="43"/>
                          <a:pt x="196" y="43"/>
                          <a:pt x="196" y="42"/>
                        </a:cubicBezTo>
                        <a:cubicBezTo>
                          <a:pt x="197" y="41"/>
                          <a:pt x="197" y="40"/>
                          <a:pt x="197" y="40"/>
                        </a:cubicBezTo>
                        <a:cubicBezTo>
                          <a:pt x="197" y="39"/>
                          <a:pt x="197" y="39"/>
                          <a:pt x="197" y="39"/>
                        </a:cubicBezTo>
                        <a:cubicBezTo>
                          <a:pt x="197" y="39"/>
                          <a:pt x="197" y="39"/>
                          <a:pt x="197" y="39"/>
                        </a:cubicBezTo>
                        <a:cubicBezTo>
                          <a:pt x="197" y="39"/>
                          <a:pt x="197" y="38"/>
                          <a:pt x="197" y="37"/>
                        </a:cubicBezTo>
                        <a:cubicBezTo>
                          <a:pt x="197" y="37"/>
                          <a:pt x="197" y="36"/>
                          <a:pt x="197" y="35"/>
                        </a:cubicBezTo>
                        <a:cubicBezTo>
                          <a:pt x="197" y="35"/>
                          <a:pt x="197" y="35"/>
                          <a:pt x="197" y="35"/>
                        </a:cubicBezTo>
                        <a:cubicBezTo>
                          <a:pt x="197" y="34"/>
                          <a:pt x="197" y="34"/>
                          <a:pt x="197" y="33"/>
                        </a:cubicBezTo>
                        <a:cubicBezTo>
                          <a:pt x="197" y="32"/>
                          <a:pt x="197" y="32"/>
                          <a:pt x="197" y="32"/>
                        </a:cubicBezTo>
                        <a:cubicBezTo>
                          <a:pt x="195" y="32"/>
                          <a:pt x="195" y="32"/>
                          <a:pt x="195" y="32"/>
                        </a:cubicBezTo>
                        <a:cubicBezTo>
                          <a:pt x="195" y="34"/>
                          <a:pt x="195" y="34"/>
                          <a:pt x="195" y="34"/>
                        </a:cubicBezTo>
                        <a:cubicBezTo>
                          <a:pt x="195" y="34"/>
                          <a:pt x="195" y="34"/>
                          <a:pt x="195" y="34"/>
                        </a:cubicBezTo>
                        <a:cubicBezTo>
                          <a:pt x="198" y="35"/>
                          <a:pt x="201" y="36"/>
                          <a:pt x="203" y="38"/>
                        </a:cubicBezTo>
                        <a:cubicBezTo>
                          <a:pt x="204" y="39"/>
                          <a:pt x="206" y="39"/>
                          <a:pt x="207" y="40"/>
                        </a:cubicBezTo>
                        <a:cubicBezTo>
                          <a:pt x="208" y="40"/>
                          <a:pt x="208" y="41"/>
                          <a:pt x="209" y="41"/>
                        </a:cubicBezTo>
                        <a:cubicBezTo>
                          <a:pt x="210" y="42"/>
                          <a:pt x="211" y="42"/>
                          <a:pt x="212" y="43"/>
                        </a:cubicBezTo>
                        <a:cubicBezTo>
                          <a:pt x="213" y="43"/>
                          <a:pt x="213" y="43"/>
                          <a:pt x="213" y="43"/>
                        </a:cubicBezTo>
                        <a:cubicBezTo>
                          <a:pt x="213" y="43"/>
                          <a:pt x="213" y="43"/>
                          <a:pt x="213" y="43"/>
                        </a:cubicBezTo>
                        <a:cubicBezTo>
                          <a:pt x="213" y="43"/>
                          <a:pt x="213" y="43"/>
                          <a:pt x="213" y="43"/>
                        </a:cubicBezTo>
                        <a:cubicBezTo>
                          <a:pt x="213" y="43"/>
                          <a:pt x="213" y="43"/>
                          <a:pt x="213" y="43"/>
                        </a:cubicBezTo>
                        <a:cubicBezTo>
                          <a:pt x="213" y="43"/>
                          <a:pt x="213" y="43"/>
                          <a:pt x="213" y="43"/>
                        </a:cubicBezTo>
                        <a:cubicBezTo>
                          <a:pt x="213" y="43"/>
                          <a:pt x="213" y="43"/>
                          <a:pt x="213" y="43"/>
                        </a:cubicBezTo>
                        <a:cubicBezTo>
                          <a:pt x="214" y="43"/>
                          <a:pt x="214" y="43"/>
                          <a:pt x="214" y="43"/>
                        </a:cubicBezTo>
                        <a:cubicBezTo>
                          <a:pt x="213" y="43"/>
                          <a:pt x="213" y="43"/>
                          <a:pt x="213" y="43"/>
                        </a:cubicBezTo>
                        <a:cubicBezTo>
                          <a:pt x="213" y="43"/>
                          <a:pt x="213" y="43"/>
                          <a:pt x="213" y="43"/>
                        </a:cubicBezTo>
                        <a:cubicBezTo>
                          <a:pt x="214" y="43"/>
                          <a:pt x="214" y="43"/>
                          <a:pt x="214" y="43"/>
                        </a:cubicBezTo>
                        <a:cubicBezTo>
                          <a:pt x="213" y="43"/>
                          <a:pt x="213" y="43"/>
                          <a:pt x="213" y="43"/>
                        </a:cubicBezTo>
                        <a:cubicBezTo>
                          <a:pt x="215" y="43"/>
                          <a:pt x="215" y="43"/>
                          <a:pt x="215" y="43"/>
                        </a:cubicBezTo>
                        <a:cubicBezTo>
                          <a:pt x="213" y="43"/>
                          <a:pt x="213" y="43"/>
                          <a:pt x="213" y="43"/>
                        </a:cubicBezTo>
                        <a:cubicBezTo>
                          <a:pt x="213" y="43"/>
                          <a:pt x="213" y="43"/>
                          <a:pt x="213" y="43"/>
                        </a:cubicBezTo>
                        <a:cubicBezTo>
                          <a:pt x="214" y="43"/>
                          <a:pt x="214" y="43"/>
                          <a:pt x="214" y="43"/>
                        </a:cubicBezTo>
                        <a:cubicBezTo>
                          <a:pt x="213" y="42"/>
                          <a:pt x="213" y="42"/>
                          <a:pt x="213" y="42"/>
                        </a:cubicBezTo>
                        <a:cubicBezTo>
                          <a:pt x="213" y="43"/>
                          <a:pt x="213" y="43"/>
                          <a:pt x="213" y="43"/>
                        </a:cubicBezTo>
                        <a:cubicBezTo>
                          <a:pt x="214" y="43"/>
                          <a:pt x="214" y="43"/>
                          <a:pt x="214" y="43"/>
                        </a:cubicBezTo>
                        <a:cubicBezTo>
                          <a:pt x="213" y="42"/>
                          <a:pt x="213" y="42"/>
                          <a:pt x="213" y="42"/>
                        </a:cubicBezTo>
                        <a:cubicBezTo>
                          <a:pt x="213" y="42"/>
                          <a:pt x="213" y="42"/>
                          <a:pt x="213" y="42"/>
                        </a:cubicBezTo>
                        <a:cubicBezTo>
                          <a:pt x="213" y="42"/>
                          <a:pt x="213" y="42"/>
                          <a:pt x="213" y="42"/>
                        </a:cubicBezTo>
                        <a:cubicBezTo>
                          <a:pt x="213" y="42"/>
                          <a:pt x="213" y="42"/>
                          <a:pt x="213" y="42"/>
                        </a:cubicBezTo>
                        <a:cubicBezTo>
                          <a:pt x="213" y="42"/>
                          <a:pt x="213" y="42"/>
                          <a:pt x="213" y="42"/>
                        </a:cubicBezTo>
                        <a:cubicBezTo>
                          <a:pt x="213" y="42"/>
                          <a:pt x="213" y="42"/>
                          <a:pt x="213" y="42"/>
                        </a:cubicBezTo>
                        <a:cubicBezTo>
                          <a:pt x="213" y="42"/>
                          <a:pt x="213" y="42"/>
                          <a:pt x="213" y="42"/>
                        </a:cubicBezTo>
                        <a:cubicBezTo>
                          <a:pt x="212" y="42"/>
                          <a:pt x="212" y="42"/>
                          <a:pt x="212" y="42"/>
                        </a:cubicBezTo>
                        <a:cubicBezTo>
                          <a:pt x="205" y="46"/>
                          <a:pt x="198" y="50"/>
                          <a:pt x="190" y="54"/>
                        </a:cubicBezTo>
                        <a:cubicBezTo>
                          <a:pt x="174" y="63"/>
                          <a:pt x="157" y="72"/>
                          <a:pt x="141" y="81"/>
                        </a:cubicBezTo>
                        <a:cubicBezTo>
                          <a:pt x="115" y="95"/>
                          <a:pt x="115" y="95"/>
                          <a:pt x="115" y="95"/>
                        </a:cubicBezTo>
                        <a:cubicBezTo>
                          <a:pt x="112" y="97"/>
                          <a:pt x="108" y="99"/>
                          <a:pt x="104" y="101"/>
                        </a:cubicBezTo>
                        <a:cubicBezTo>
                          <a:pt x="104" y="101"/>
                          <a:pt x="104" y="101"/>
                          <a:pt x="103" y="101"/>
                        </a:cubicBezTo>
                        <a:cubicBezTo>
                          <a:pt x="103" y="103"/>
                          <a:pt x="103" y="103"/>
                          <a:pt x="103" y="103"/>
                        </a:cubicBezTo>
                        <a:cubicBezTo>
                          <a:pt x="103" y="105"/>
                          <a:pt x="103" y="105"/>
                          <a:pt x="103" y="105"/>
                        </a:cubicBezTo>
                        <a:cubicBezTo>
                          <a:pt x="104" y="105"/>
                          <a:pt x="105" y="105"/>
                          <a:pt x="106" y="104"/>
                        </a:cubicBezTo>
                        <a:cubicBezTo>
                          <a:pt x="110" y="102"/>
                          <a:pt x="113" y="100"/>
                          <a:pt x="117" y="98"/>
                        </a:cubicBezTo>
                        <a:cubicBezTo>
                          <a:pt x="143" y="85"/>
                          <a:pt x="143" y="85"/>
                          <a:pt x="143" y="85"/>
                        </a:cubicBezTo>
                        <a:cubicBezTo>
                          <a:pt x="159" y="76"/>
                          <a:pt x="176" y="67"/>
                          <a:pt x="192" y="58"/>
                        </a:cubicBezTo>
                        <a:cubicBezTo>
                          <a:pt x="200" y="54"/>
                          <a:pt x="207" y="50"/>
                          <a:pt x="214" y="46"/>
                        </a:cubicBezTo>
                        <a:cubicBezTo>
                          <a:pt x="215" y="46"/>
                          <a:pt x="215" y="45"/>
                          <a:pt x="216" y="45"/>
                        </a:cubicBezTo>
                        <a:cubicBezTo>
                          <a:pt x="216" y="45"/>
                          <a:pt x="217" y="44"/>
                          <a:pt x="217" y="43"/>
                        </a:cubicBezTo>
                        <a:cubicBezTo>
                          <a:pt x="217" y="43"/>
                          <a:pt x="217" y="43"/>
                          <a:pt x="217" y="43"/>
                        </a:cubicBezTo>
                        <a:cubicBezTo>
                          <a:pt x="217" y="43"/>
                          <a:pt x="217" y="43"/>
                          <a:pt x="217" y="43"/>
                        </a:cubicBezTo>
                        <a:cubicBezTo>
                          <a:pt x="217" y="43"/>
                          <a:pt x="217" y="43"/>
                          <a:pt x="217" y="43"/>
                        </a:cubicBezTo>
                        <a:cubicBezTo>
                          <a:pt x="217" y="41"/>
                          <a:pt x="216" y="41"/>
                          <a:pt x="215" y="40"/>
                        </a:cubicBezTo>
                        <a:cubicBezTo>
                          <a:pt x="215" y="40"/>
                          <a:pt x="214" y="39"/>
                          <a:pt x="214" y="39"/>
                        </a:cubicBezTo>
                        <a:cubicBezTo>
                          <a:pt x="213" y="39"/>
                          <a:pt x="212" y="38"/>
                          <a:pt x="211" y="38"/>
                        </a:cubicBezTo>
                        <a:cubicBezTo>
                          <a:pt x="210" y="37"/>
                          <a:pt x="209" y="37"/>
                          <a:pt x="209" y="36"/>
                        </a:cubicBezTo>
                        <a:cubicBezTo>
                          <a:pt x="207" y="36"/>
                          <a:pt x="206" y="35"/>
                          <a:pt x="205" y="34"/>
                        </a:cubicBezTo>
                        <a:cubicBezTo>
                          <a:pt x="203" y="33"/>
                          <a:pt x="200" y="32"/>
                          <a:pt x="197" y="30"/>
                        </a:cubicBezTo>
                        <a:cubicBezTo>
                          <a:pt x="196" y="30"/>
                          <a:pt x="196" y="30"/>
                          <a:pt x="196" y="30"/>
                        </a:cubicBezTo>
                        <a:cubicBezTo>
                          <a:pt x="193" y="29"/>
                          <a:pt x="193" y="29"/>
                          <a:pt x="193" y="29"/>
                        </a:cubicBezTo>
                        <a:cubicBezTo>
                          <a:pt x="193" y="33"/>
                          <a:pt x="193" y="33"/>
                          <a:pt x="193" y="33"/>
                        </a:cubicBezTo>
                        <a:cubicBezTo>
                          <a:pt x="193" y="33"/>
                          <a:pt x="193" y="33"/>
                          <a:pt x="193" y="33"/>
                        </a:cubicBezTo>
                        <a:cubicBezTo>
                          <a:pt x="193" y="33"/>
                          <a:pt x="193" y="34"/>
                          <a:pt x="193" y="35"/>
                        </a:cubicBezTo>
                        <a:cubicBezTo>
                          <a:pt x="193" y="35"/>
                          <a:pt x="193" y="35"/>
                          <a:pt x="193" y="35"/>
                        </a:cubicBezTo>
                        <a:cubicBezTo>
                          <a:pt x="193" y="36"/>
                          <a:pt x="193" y="37"/>
                          <a:pt x="193" y="37"/>
                        </a:cubicBezTo>
                        <a:cubicBezTo>
                          <a:pt x="193" y="38"/>
                          <a:pt x="193" y="39"/>
                          <a:pt x="193" y="39"/>
                        </a:cubicBezTo>
                        <a:cubicBezTo>
                          <a:pt x="193" y="39"/>
                          <a:pt x="193" y="39"/>
                          <a:pt x="193" y="39"/>
                        </a:cubicBezTo>
                        <a:cubicBezTo>
                          <a:pt x="193" y="40"/>
                          <a:pt x="193" y="40"/>
                          <a:pt x="193" y="40"/>
                        </a:cubicBezTo>
                        <a:cubicBezTo>
                          <a:pt x="193" y="40"/>
                          <a:pt x="193" y="40"/>
                          <a:pt x="193" y="40"/>
                        </a:cubicBezTo>
                        <a:cubicBezTo>
                          <a:pt x="193" y="40"/>
                          <a:pt x="193" y="40"/>
                          <a:pt x="193" y="40"/>
                        </a:cubicBezTo>
                        <a:cubicBezTo>
                          <a:pt x="193" y="40"/>
                          <a:pt x="193" y="40"/>
                          <a:pt x="193" y="40"/>
                        </a:cubicBezTo>
                        <a:cubicBezTo>
                          <a:pt x="177" y="48"/>
                          <a:pt x="177" y="48"/>
                          <a:pt x="177" y="48"/>
                        </a:cubicBezTo>
                        <a:cubicBezTo>
                          <a:pt x="168" y="53"/>
                          <a:pt x="159" y="58"/>
                          <a:pt x="150" y="63"/>
                        </a:cubicBezTo>
                        <a:cubicBezTo>
                          <a:pt x="141" y="68"/>
                          <a:pt x="132" y="73"/>
                          <a:pt x="123" y="78"/>
                        </a:cubicBezTo>
                        <a:cubicBezTo>
                          <a:pt x="116" y="81"/>
                          <a:pt x="110" y="85"/>
                          <a:pt x="104" y="88"/>
                        </a:cubicBezTo>
                        <a:cubicBezTo>
                          <a:pt x="104" y="88"/>
                          <a:pt x="104" y="88"/>
                          <a:pt x="104" y="88"/>
                        </a:cubicBezTo>
                        <a:cubicBezTo>
                          <a:pt x="103" y="88"/>
                          <a:pt x="103" y="88"/>
                          <a:pt x="103" y="88"/>
                        </a:cubicBezTo>
                        <a:cubicBezTo>
                          <a:pt x="103" y="88"/>
                          <a:pt x="103" y="88"/>
                          <a:pt x="103" y="88"/>
                        </a:cubicBezTo>
                        <a:cubicBezTo>
                          <a:pt x="104" y="90"/>
                          <a:pt x="104" y="90"/>
                          <a:pt x="104" y="90"/>
                        </a:cubicBezTo>
                        <a:cubicBezTo>
                          <a:pt x="104" y="88"/>
                          <a:pt x="104" y="88"/>
                          <a:pt x="104" y="88"/>
                        </a:cubicBezTo>
                        <a:cubicBezTo>
                          <a:pt x="104" y="88"/>
                          <a:pt x="104" y="88"/>
                          <a:pt x="104" y="88"/>
                        </a:cubicBezTo>
                        <a:cubicBezTo>
                          <a:pt x="103" y="88"/>
                          <a:pt x="103" y="88"/>
                          <a:pt x="103" y="88"/>
                        </a:cubicBezTo>
                        <a:cubicBezTo>
                          <a:pt x="102" y="88"/>
                          <a:pt x="102" y="88"/>
                          <a:pt x="102" y="88"/>
                        </a:cubicBezTo>
                        <a:cubicBezTo>
                          <a:pt x="103" y="90"/>
                          <a:pt x="103" y="90"/>
                          <a:pt x="103" y="90"/>
                        </a:cubicBezTo>
                        <a:cubicBezTo>
                          <a:pt x="104" y="88"/>
                          <a:pt x="104" y="88"/>
                          <a:pt x="104" y="88"/>
                        </a:cubicBezTo>
                        <a:cubicBezTo>
                          <a:pt x="103" y="88"/>
                          <a:pt x="103" y="88"/>
                          <a:pt x="103" y="88"/>
                        </a:cubicBezTo>
                        <a:cubicBezTo>
                          <a:pt x="103" y="88"/>
                          <a:pt x="103" y="88"/>
                          <a:pt x="103" y="88"/>
                        </a:cubicBezTo>
                        <a:cubicBezTo>
                          <a:pt x="103" y="88"/>
                          <a:pt x="103" y="88"/>
                          <a:pt x="103" y="88"/>
                        </a:cubicBezTo>
                        <a:cubicBezTo>
                          <a:pt x="103" y="88"/>
                          <a:pt x="103" y="88"/>
                          <a:pt x="103" y="88"/>
                        </a:cubicBezTo>
                        <a:cubicBezTo>
                          <a:pt x="96" y="84"/>
                          <a:pt x="88" y="80"/>
                          <a:pt x="81" y="76"/>
                        </a:cubicBezTo>
                        <a:cubicBezTo>
                          <a:pt x="64" y="67"/>
                          <a:pt x="64" y="67"/>
                          <a:pt x="64" y="67"/>
                        </a:cubicBezTo>
                        <a:cubicBezTo>
                          <a:pt x="52" y="61"/>
                          <a:pt x="41" y="55"/>
                          <a:pt x="30" y="48"/>
                        </a:cubicBezTo>
                        <a:cubicBezTo>
                          <a:pt x="29" y="48"/>
                          <a:pt x="29" y="48"/>
                          <a:pt x="29" y="48"/>
                        </a:cubicBezTo>
                        <a:cubicBezTo>
                          <a:pt x="29" y="48"/>
                          <a:pt x="29" y="48"/>
                          <a:pt x="29" y="47"/>
                        </a:cubicBezTo>
                        <a:cubicBezTo>
                          <a:pt x="29" y="47"/>
                          <a:pt x="29" y="47"/>
                          <a:pt x="29" y="47"/>
                        </a:cubicBezTo>
                        <a:cubicBezTo>
                          <a:pt x="29" y="47"/>
                          <a:pt x="29" y="47"/>
                          <a:pt x="29" y="47"/>
                        </a:cubicBezTo>
                        <a:cubicBezTo>
                          <a:pt x="29" y="47"/>
                          <a:pt x="29" y="46"/>
                          <a:pt x="29" y="45"/>
                        </a:cubicBezTo>
                        <a:cubicBezTo>
                          <a:pt x="29" y="44"/>
                          <a:pt x="29" y="43"/>
                          <a:pt x="29" y="42"/>
                        </a:cubicBezTo>
                        <a:cubicBezTo>
                          <a:pt x="29" y="41"/>
                          <a:pt x="29" y="39"/>
                          <a:pt x="29" y="37"/>
                        </a:cubicBezTo>
                        <a:cubicBezTo>
                          <a:pt x="27" y="38"/>
                          <a:pt x="27" y="38"/>
                          <a:pt x="27" y="38"/>
                        </a:cubicBezTo>
                        <a:cubicBezTo>
                          <a:pt x="29" y="38"/>
                          <a:pt x="29" y="38"/>
                          <a:pt x="29" y="38"/>
                        </a:cubicBezTo>
                        <a:cubicBezTo>
                          <a:pt x="29" y="37"/>
                          <a:pt x="29" y="37"/>
                          <a:pt x="29" y="37"/>
                        </a:cubicBezTo>
                        <a:cubicBezTo>
                          <a:pt x="27" y="37"/>
                          <a:pt x="27" y="37"/>
                          <a:pt x="27" y="37"/>
                        </a:cubicBezTo>
                        <a:cubicBezTo>
                          <a:pt x="28" y="38"/>
                          <a:pt x="28" y="38"/>
                          <a:pt x="28" y="38"/>
                        </a:cubicBezTo>
                        <a:cubicBezTo>
                          <a:pt x="28" y="37"/>
                          <a:pt x="28" y="37"/>
                          <a:pt x="28" y="37"/>
                        </a:cubicBezTo>
                        <a:cubicBezTo>
                          <a:pt x="28" y="38"/>
                          <a:pt x="28" y="38"/>
                          <a:pt x="28" y="38"/>
                        </a:cubicBezTo>
                        <a:cubicBezTo>
                          <a:pt x="28" y="38"/>
                          <a:pt x="28" y="38"/>
                          <a:pt x="28" y="38"/>
                        </a:cubicBezTo>
                        <a:cubicBezTo>
                          <a:pt x="28" y="37"/>
                          <a:pt x="28" y="37"/>
                          <a:pt x="28" y="37"/>
                        </a:cubicBezTo>
                        <a:cubicBezTo>
                          <a:pt x="28" y="38"/>
                          <a:pt x="28" y="38"/>
                          <a:pt x="28" y="38"/>
                        </a:cubicBezTo>
                        <a:cubicBezTo>
                          <a:pt x="28" y="38"/>
                          <a:pt x="28" y="38"/>
                          <a:pt x="28" y="38"/>
                        </a:cubicBezTo>
                        <a:cubicBezTo>
                          <a:pt x="27" y="38"/>
                          <a:pt x="27" y="38"/>
                          <a:pt x="27" y="38"/>
                        </a:cubicBezTo>
                        <a:cubicBezTo>
                          <a:pt x="28" y="38"/>
                          <a:pt x="28" y="38"/>
                          <a:pt x="28" y="38"/>
                        </a:cubicBezTo>
                        <a:cubicBezTo>
                          <a:pt x="28" y="38"/>
                          <a:pt x="28" y="38"/>
                          <a:pt x="28" y="38"/>
                        </a:cubicBezTo>
                        <a:cubicBezTo>
                          <a:pt x="27" y="38"/>
                          <a:pt x="27" y="38"/>
                          <a:pt x="27" y="38"/>
                        </a:cubicBezTo>
                        <a:cubicBezTo>
                          <a:pt x="28" y="38"/>
                          <a:pt x="28" y="38"/>
                          <a:pt x="28" y="38"/>
                        </a:cubicBezTo>
                        <a:cubicBezTo>
                          <a:pt x="28" y="38"/>
                          <a:pt x="28" y="38"/>
                          <a:pt x="28" y="38"/>
                        </a:cubicBezTo>
                        <a:cubicBezTo>
                          <a:pt x="28" y="39"/>
                          <a:pt x="29" y="39"/>
                          <a:pt x="30" y="40"/>
                        </a:cubicBezTo>
                        <a:cubicBezTo>
                          <a:pt x="30" y="40"/>
                          <a:pt x="30" y="40"/>
                          <a:pt x="30" y="40"/>
                        </a:cubicBezTo>
                        <a:cubicBezTo>
                          <a:pt x="31" y="40"/>
                          <a:pt x="31" y="40"/>
                          <a:pt x="31" y="40"/>
                        </a:cubicBezTo>
                        <a:cubicBezTo>
                          <a:pt x="31" y="40"/>
                          <a:pt x="31" y="40"/>
                          <a:pt x="31" y="40"/>
                        </a:cubicBezTo>
                        <a:cubicBezTo>
                          <a:pt x="31" y="40"/>
                          <a:pt x="31" y="40"/>
                          <a:pt x="31" y="40"/>
                        </a:cubicBezTo>
                        <a:cubicBezTo>
                          <a:pt x="32" y="41"/>
                          <a:pt x="32" y="41"/>
                          <a:pt x="32" y="41"/>
                        </a:cubicBezTo>
                        <a:cubicBezTo>
                          <a:pt x="33" y="41"/>
                          <a:pt x="33" y="41"/>
                          <a:pt x="33" y="41"/>
                        </a:cubicBezTo>
                        <a:cubicBezTo>
                          <a:pt x="34" y="40"/>
                          <a:pt x="34" y="40"/>
                          <a:pt x="35" y="40"/>
                        </a:cubicBezTo>
                        <a:cubicBezTo>
                          <a:pt x="35" y="40"/>
                          <a:pt x="36" y="40"/>
                          <a:pt x="36" y="41"/>
                        </a:cubicBezTo>
                        <a:cubicBezTo>
                          <a:pt x="37" y="41"/>
                          <a:pt x="37" y="41"/>
                          <a:pt x="37" y="41"/>
                        </a:cubicBezTo>
                        <a:cubicBezTo>
                          <a:pt x="38" y="42"/>
                          <a:pt x="38" y="42"/>
                          <a:pt x="38" y="42"/>
                        </a:cubicBezTo>
                        <a:cubicBezTo>
                          <a:pt x="54" y="33"/>
                          <a:pt x="54" y="33"/>
                          <a:pt x="54" y="33"/>
                        </a:cubicBezTo>
                        <a:cubicBezTo>
                          <a:pt x="64" y="28"/>
                          <a:pt x="74" y="23"/>
                          <a:pt x="84" y="18"/>
                        </a:cubicBezTo>
                        <a:cubicBezTo>
                          <a:pt x="83" y="16"/>
                          <a:pt x="83" y="16"/>
                          <a:pt x="83" y="16"/>
                        </a:cubicBezTo>
                        <a:cubicBezTo>
                          <a:pt x="84" y="18"/>
                          <a:pt x="84" y="18"/>
                          <a:pt x="84" y="18"/>
                        </a:cubicBezTo>
                        <a:cubicBezTo>
                          <a:pt x="84" y="18"/>
                          <a:pt x="84" y="18"/>
                          <a:pt x="84" y="18"/>
                        </a:cubicBezTo>
                        <a:cubicBezTo>
                          <a:pt x="83" y="16"/>
                          <a:pt x="83" y="16"/>
                          <a:pt x="83" y="16"/>
                        </a:cubicBezTo>
                        <a:cubicBezTo>
                          <a:pt x="84" y="18"/>
                          <a:pt x="84" y="18"/>
                          <a:pt x="84" y="18"/>
                        </a:cubicBezTo>
                        <a:cubicBezTo>
                          <a:pt x="84" y="17"/>
                          <a:pt x="85" y="17"/>
                          <a:pt x="86" y="17"/>
                        </a:cubicBezTo>
                        <a:cubicBezTo>
                          <a:pt x="86" y="16"/>
                          <a:pt x="87" y="15"/>
                          <a:pt x="87" y="14"/>
                        </a:cubicBezTo>
                        <a:cubicBezTo>
                          <a:pt x="87" y="14"/>
                          <a:pt x="87" y="14"/>
                          <a:pt x="87" y="14"/>
                        </a:cubicBezTo>
                        <a:cubicBezTo>
                          <a:pt x="87" y="14"/>
                          <a:pt x="87" y="14"/>
                          <a:pt x="87" y="14"/>
                        </a:cubicBezTo>
                        <a:cubicBezTo>
                          <a:pt x="87" y="13"/>
                          <a:pt x="87" y="13"/>
                          <a:pt x="87" y="13"/>
                        </a:cubicBezTo>
                        <a:cubicBezTo>
                          <a:pt x="87" y="13"/>
                          <a:pt x="87" y="12"/>
                          <a:pt x="87" y="11"/>
                        </a:cubicBezTo>
                        <a:cubicBezTo>
                          <a:pt x="87" y="11"/>
                          <a:pt x="87" y="11"/>
                          <a:pt x="87" y="11"/>
                        </a:cubicBezTo>
                        <a:cubicBezTo>
                          <a:pt x="87" y="10"/>
                          <a:pt x="87" y="9"/>
                          <a:pt x="87" y="8"/>
                        </a:cubicBezTo>
                        <a:cubicBezTo>
                          <a:pt x="87" y="7"/>
                          <a:pt x="87" y="5"/>
                          <a:pt x="86" y="4"/>
                        </a:cubicBezTo>
                        <a:cubicBezTo>
                          <a:pt x="86" y="3"/>
                          <a:pt x="86" y="3"/>
                          <a:pt x="86" y="3"/>
                        </a:cubicBezTo>
                        <a:cubicBezTo>
                          <a:pt x="86" y="0"/>
                          <a:pt x="86" y="0"/>
                          <a:pt x="86" y="0"/>
                        </a:cubicBezTo>
                        <a:cubicBezTo>
                          <a:pt x="74" y="7"/>
                          <a:pt x="74" y="7"/>
                          <a:pt x="74" y="7"/>
                        </a:cubicBezTo>
                        <a:cubicBezTo>
                          <a:pt x="66" y="11"/>
                          <a:pt x="59" y="15"/>
                          <a:pt x="51" y="19"/>
                        </a:cubicBezTo>
                        <a:cubicBezTo>
                          <a:pt x="46" y="22"/>
                          <a:pt x="40" y="25"/>
                          <a:pt x="34" y="28"/>
                        </a:cubicBezTo>
                        <a:cubicBezTo>
                          <a:pt x="19" y="37"/>
                          <a:pt x="19" y="37"/>
                          <a:pt x="19" y="37"/>
                        </a:cubicBezTo>
                        <a:cubicBezTo>
                          <a:pt x="13" y="39"/>
                          <a:pt x="8" y="42"/>
                          <a:pt x="3" y="45"/>
                        </a:cubicBezTo>
                        <a:cubicBezTo>
                          <a:pt x="2" y="45"/>
                          <a:pt x="2" y="46"/>
                          <a:pt x="1" y="46"/>
                        </a:cubicBezTo>
                        <a:cubicBezTo>
                          <a:pt x="1" y="46"/>
                          <a:pt x="0" y="47"/>
                          <a:pt x="0" y="48"/>
                        </a:cubicBezTo>
                        <a:cubicBezTo>
                          <a:pt x="0" y="48"/>
                          <a:pt x="0" y="48"/>
                          <a:pt x="0" y="48"/>
                        </a:cubicBezTo>
                        <a:cubicBezTo>
                          <a:pt x="2" y="48"/>
                          <a:pt x="2" y="48"/>
                          <a:pt x="2" y="48"/>
                        </a:cubicBezTo>
                        <a:cubicBezTo>
                          <a:pt x="0" y="48"/>
                          <a:pt x="0" y="48"/>
                          <a:pt x="0" y="48"/>
                        </a:cubicBezTo>
                        <a:cubicBezTo>
                          <a:pt x="0" y="49"/>
                          <a:pt x="1" y="50"/>
                          <a:pt x="2" y="51"/>
                        </a:cubicBezTo>
                        <a:cubicBezTo>
                          <a:pt x="2" y="51"/>
                          <a:pt x="3" y="51"/>
                          <a:pt x="3" y="52"/>
                        </a:cubicBezTo>
                        <a:cubicBezTo>
                          <a:pt x="4" y="52"/>
                          <a:pt x="6" y="53"/>
                          <a:pt x="8" y="54"/>
                        </a:cubicBezTo>
                        <a:cubicBezTo>
                          <a:pt x="8" y="54"/>
                          <a:pt x="8" y="54"/>
                          <a:pt x="8" y="54"/>
                        </a:cubicBezTo>
                        <a:cubicBezTo>
                          <a:pt x="8" y="54"/>
                          <a:pt x="9" y="55"/>
                          <a:pt x="9" y="55"/>
                        </a:cubicBezTo>
                        <a:cubicBezTo>
                          <a:pt x="22" y="62"/>
                          <a:pt x="22" y="62"/>
                          <a:pt x="22" y="62"/>
                        </a:cubicBezTo>
                        <a:cubicBezTo>
                          <a:pt x="48" y="76"/>
                          <a:pt x="74" y="90"/>
                          <a:pt x="100" y="104"/>
                        </a:cubicBezTo>
                        <a:cubicBezTo>
                          <a:pt x="101" y="105"/>
                          <a:pt x="102" y="105"/>
                          <a:pt x="103" y="105"/>
                        </a:cubicBezTo>
                        <a:lnTo>
                          <a:pt x="103" y="103"/>
                        </a:lnTo>
                        <a:close/>
                        <a:moveTo>
                          <a:pt x="4" y="48"/>
                        </a:moveTo>
                        <a:cubicBezTo>
                          <a:pt x="3" y="50"/>
                          <a:pt x="3" y="50"/>
                          <a:pt x="3" y="50"/>
                        </a:cubicBezTo>
                        <a:cubicBezTo>
                          <a:pt x="3" y="50"/>
                          <a:pt x="3" y="50"/>
                          <a:pt x="3" y="50"/>
                        </a:cubicBezTo>
                        <a:cubicBezTo>
                          <a:pt x="4" y="50"/>
                          <a:pt x="4" y="50"/>
                          <a:pt x="4" y="50"/>
                        </a:cubicBezTo>
                        <a:cubicBezTo>
                          <a:pt x="4" y="50"/>
                          <a:pt x="4" y="50"/>
                          <a:pt x="4" y="50"/>
                        </a:cubicBezTo>
                        <a:cubicBezTo>
                          <a:pt x="5" y="51"/>
                          <a:pt x="7" y="52"/>
                          <a:pt x="8" y="53"/>
                        </a:cubicBezTo>
                        <a:cubicBezTo>
                          <a:pt x="9" y="53"/>
                          <a:pt x="9" y="54"/>
                          <a:pt x="10" y="54"/>
                        </a:cubicBezTo>
                        <a:cubicBezTo>
                          <a:pt x="22" y="61"/>
                          <a:pt x="22" y="61"/>
                          <a:pt x="22" y="61"/>
                        </a:cubicBezTo>
                        <a:cubicBezTo>
                          <a:pt x="49" y="75"/>
                          <a:pt x="75" y="89"/>
                          <a:pt x="101" y="103"/>
                        </a:cubicBezTo>
                        <a:cubicBezTo>
                          <a:pt x="102" y="104"/>
                          <a:pt x="102" y="104"/>
                          <a:pt x="103" y="104"/>
                        </a:cubicBezTo>
                        <a:cubicBezTo>
                          <a:pt x="104" y="104"/>
                          <a:pt x="105" y="104"/>
                          <a:pt x="106" y="103"/>
                        </a:cubicBezTo>
                        <a:cubicBezTo>
                          <a:pt x="109" y="101"/>
                          <a:pt x="113" y="99"/>
                          <a:pt x="116" y="97"/>
                        </a:cubicBezTo>
                        <a:cubicBezTo>
                          <a:pt x="142" y="83"/>
                          <a:pt x="142" y="83"/>
                          <a:pt x="142" y="83"/>
                        </a:cubicBezTo>
                        <a:cubicBezTo>
                          <a:pt x="159" y="74"/>
                          <a:pt x="175" y="65"/>
                          <a:pt x="192" y="57"/>
                        </a:cubicBezTo>
                        <a:cubicBezTo>
                          <a:pt x="199" y="52"/>
                          <a:pt x="206" y="49"/>
                          <a:pt x="213" y="45"/>
                        </a:cubicBezTo>
                        <a:cubicBezTo>
                          <a:pt x="214" y="45"/>
                          <a:pt x="214" y="45"/>
                          <a:pt x="214" y="45"/>
                        </a:cubicBezTo>
                        <a:cubicBezTo>
                          <a:pt x="214" y="44"/>
                          <a:pt x="214" y="44"/>
                          <a:pt x="214" y="44"/>
                        </a:cubicBezTo>
                        <a:cubicBezTo>
                          <a:pt x="217" y="43"/>
                          <a:pt x="217" y="43"/>
                          <a:pt x="217" y="43"/>
                        </a:cubicBezTo>
                        <a:cubicBezTo>
                          <a:pt x="213" y="41"/>
                          <a:pt x="213" y="41"/>
                          <a:pt x="213" y="41"/>
                        </a:cubicBezTo>
                        <a:cubicBezTo>
                          <a:pt x="213" y="40"/>
                          <a:pt x="213" y="40"/>
                          <a:pt x="213" y="40"/>
                        </a:cubicBezTo>
                        <a:cubicBezTo>
                          <a:pt x="212" y="40"/>
                          <a:pt x="211" y="39"/>
                          <a:pt x="210" y="39"/>
                        </a:cubicBezTo>
                        <a:cubicBezTo>
                          <a:pt x="210" y="38"/>
                          <a:pt x="209" y="38"/>
                          <a:pt x="208" y="38"/>
                        </a:cubicBezTo>
                        <a:cubicBezTo>
                          <a:pt x="207" y="37"/>
                          <a:pt x="206" y="36"/>
                          <a:pt x="204" y="36"/>
                        </a:cubicBezTo>
                        <a:cubicBezTo>
                          <a:pt x="202" y="34"/>
                          <a:pt x="200" y="33"/>
                          <a:pt x="197" y="32"/>
                        </a:cubicBezTo>
                        <a:cubicBezTo>
                          <a:pt x="195" y="31"/>
                          <a:pt x="195" y="31"/>
                          <a:pt x="195" y="31"/>
                        </a:cubicBezTo>
                        <a:cubicBezTo>
                          <a:pt x="195" y="35"/>
                          <a:pt x="195" y="35"/>
                          <a:pt x="195" y="35"/>
                        </a:cubicBezTo>
                        <a:cubicBezTo>
                          <a:pt x="195" y="35"/>
                          <a:pt x="195" y="35"/>
                          <a:pt x="195" y="35"/>
                        </a:cubicBezTo>
                        <a:cubicBezTo>
                          <a:pt x="195" y="36"/>
                          <a:pt x="195" y="37"/>
                          <a:pt x="195" y="37"/>
                        </a:cubicBezTo>
                        <a:cubicBezTo>
                          <a:pt x="195" y="38"/>
                          <a:pt x="195" y="39"/>
                          <a:pt x="195" y="39"/>
                        </a:cubicBezTo>
                        <a:cubicBezTo>
                          <a:pt x="195" y="39"/>
                          <a:pt x="195" y="39"/>
                          <a:pt x="195" y="39"/>
                        </a:cubicBezTo>
                        <a:cubicBezTo>
                          <a:pt x="195" y="39"/>
                          <a:pt x="195" y="39"/>
                          <a:pt x="195" y="39"/>
                        </a:cubicBezTo>
                        <a:cubicBezTo>
                          <a:pt x="195" y="40"/>
                          <a:pt x="194" y="40"/>
                          <a:pt x="194" y="41"/>
                        </a:cubicBezTo>
                        <a:cubicBezTo>
                          <a:pt x="194" y="41"/>
                          <a:pt x="194" y="41"/>
                          <a:pt x="193" y="41"/>
                        </a:cubicBezTo>
                        <a:cubicBezTo>
                          <a:pt x="178" y="50"/>
                          <a:pt x="178" y="50"/>
                          <a:pt x="178" y="50"/>
                        </a:cubicBezTo>
                        <a:cubicBezTo>
                          <a:pt x="169" y="54"/>
                          <a:pt x="160" y="59"/>
                          <a:pt x="151" y="64"/>
                        </a:cubicBezTo>
                        <a:cubicBezTo>
                          <a:pt x="142" y="69"/>
                          <a:pt x="133" y="74"/>
                          <a:pt x="123" y="79"/>
                        </a:cubicBezTo>
                        <a:cubicBezTo>
                          <a:pt x="117" y="82"/>
                          <a:pt x="111" y="86"/>
                          <a:pt x="104" y="89"/>
                        </a:cubicBezTo>
                        <a:cubicBezTo>
                          <a:pt x="104" y="89"/>
                          <a:pt x="104" y="89"/>
                          <a:pt x="104" y="89"/>
                        </a:cubicBezTo>
                        <a:cubicBezTo>
                          <a:pt x="104" y="89"/>
                          <a:pt x="104" y="89"/>
                          <a:pt x="104" y="89"/>
                        </a:cubicBezTo>
                        <a:cubicBezTo>
                          <a:pt x="104" y="89"/>
                          <a:pt x="104" y="89"/>
                          <a:pt x="104" y="89"/>
                        </a:cubicBezTo>
                        <a:cubicBezTo>
                          <a:pt x="104" y="89"/>
                          <a:pt x="104" y="89"/>
                          <a:pt x="104" y="89"/>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3" y="89"/>
                          <a:pt x="103" y="89"/>
                          <a:pt x="103" y="89"/>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90"/>
                          <a:pt x="103" y="90"/>
                          <a:pt x="103" y="90"/>
                        </a:cubicBezTo>
                        <a:cubicBezTo>
                          <a:pt x="103" y="89"/>
                          <a:pt x="103" y="89"/>
                          <a:pt x="103" y="89"/>
                        </a:cubicBezTo>
                        <a:cubicBezTo>
                          <a:pt x="103" y="89"/>
                          <a:pt x="103" y="89"/>
                          <a:pt x="103" y="89"/>
                        </a:cubicBezTo>
                        <a:cubicBezTo>
                          <a:pt x="103" y="89"/>
                          <a:pt x="103" y="89"/>
                          <a:pt x="103" y="89"/>
                        </a:cubicBezTo>
                        <a:cubicBezTo>
                          <a:pt x="103" y="89"/>
                          <a:pt x="103" y="89"/>
                          <a:pt x="103" y="89"/>
                        </a:cubicBezTo>
                        <a:cubicBezTo>
                          <a:pt x="103" y="89"/>
                          <a:pt x="103" y="89"/>
                          <a:pt x="103" y="89"/>
                        </a:cubicBezTo>
                        <a:cubicBezTo>
                          <a:pt x="95" y="85"/>
                          <a:pt x="87" y="81"/>
                          <a:pt x="80" y="77"/>
                        </a:cubicBezTo>
                        <a:cubicBezTo>
                          <a:pt x="63" y="68"/>
                          <a:pt x="63" y="68"/>
                          <a:pt x="63" y="68"/>
                        </a:cubicBezTo>
                        <a:cubicBezTo>
                          <a:pt x="52" y="62"/>
                          <a:pt x="40" y="56"/>
                          <a:pt x="29" y="50"/>
                        </a:cubicBezTo>
                        <a:cubicBezTo>
                          <a:pt x="28" y="49"/>
                          <a:pt x="28" y="49"/>
                          <a:pt x="28" y="49"/>
                        </a:cubicBezTo>
                        <a:cubicBezTo>
                          <a:pt x="28" y="48"/>
                          <a:pt x="28" y="48"/>
                          <a:pt x="28" y="47"/>
                        </a:cubicBezTo>
                        <a:cubicBezTo>
                          <a:pt x="28" y="47"/>
                          <a:pt x="28" y="47"/>
                          <a:pt x="28" y="47"/>
                        </a:cubicBezTo>
                        <a:cubicBezTo>
                          <a:pt x="28" y="47"/>
                          <a:pt x="28" y="47"/>
                          <a:pt x="28" y="47"/>
                        </a:cubicBezTo>
                        <a:cubicBezTo>
                          <a:pt x="28" y="47"/>
                          <a:pt x="28" y="47"/>
                          <a:pt x="28" y="47"/>
                        </a:cubicBezTo>
                        <a:cubicBezTo>
                          <a:pt x="28" y="47"/>
                          <a:pt x="28" y="47"/>
                          <a:pt x="28" y="47"/>
                        </a:cubicBezTo>
                        <a:cubicBezTo>
                          <a:pt x="28" y="47"/>
                          <a:pt x="28" y="47"/>
                          <a:pt x="28" y="47"/>
                        </a:cubicBezTo>
                        <a:cubicBezTo>
                          <a:pt x="28" y="47"/>
                          <a:pt x="28" y="47"/>
                          <a:pt x="28" y="47"/>
                        </a:cubicBezTo>
                        <a:cubicBezTo>
                          <a:pt x="28" y="47"/>
                          <a:pt x="28" y="47"/>
                          <a:pt x="28" y="47"/>
                        </a:cubicBezTo>
                        <a:cubicBezTo>
                          <a:pt x="28" y="47"/>
                          <a:pt x="28" y="46"/>
                          <a:pt x="28" y="45"/>
                        </a:cubicBezTo>
                        <a:cubicBezTo>
                          <a:pt x="28" y="44"/>
                          <a:pt x="28" y="43"/>
                          <a:pt x="28" y="42"/>
                        </a:cubicBezTo>
                        <a:cubicBezTo>
                          <a:pt x="28" y="41"/>
                          <a:pt x="28" y="39"/>
                          <a:pt x="27" y="37"/>
                        </a:cubicBezTo>
                        <a:cubicBezTo>
                          <a:pt x="27" y="37"/>
                          <a:pt x="27" y="37"/>
                          <a:pt x="27" y="37"/>
                        </a:cubicBezTo>
                        <a:cubicBezTo>
                          <a:pt x="27" y="37"/>
                          <a:pt x="27" y="37"/>
                          <a:pt x="27" y="37"/>
                        </a:cubicBezTo>
                        <a:cubicBezTo>
                          <a:pt x="27" y="37"/>
                          <a:pt x="27" y="37"/>
                          <a:pt x="27" y="37"/>
                        </a:cubicBezTo>
                        <a:cubicBezTo>
                          <a:pt x="28" y="33"/>
                          <a:pt x="28" y="33"/>
                          <a:pt x="28" y="33"/>
                        </a:cubicBezTo>
                        <a:cubicBezTo>
                          <a:pt x="19" y="38"/>
                          <a:pt x="19" y="38"/>
                          <a:pt x="19" y="38"/>
                        </a:cubicBezTo>
                        <a:cubicBezTo>
                          <a:pt x="14" y="41"/>
                          <a:pt x="9" y="43"/>
                          <a:pt x="3" y="46"/>
                        </a:cubicBezTo>
                        <a:cubicBezTo>
                          <a:pt x="3" y="46"/>
                          <a:pt x="3" y="46"/>
                          <a:pt x="3" y="46"/>
                        </a:cubicBezTo>
                        <a:cubicBezTo>
                          <a:pt x="3" y="47"/>
                          <a:pt x="3" y="47"/>
                          <a:pt x="3" y="47"/>
                        </a:cubicBezTo>
                        <a:cubicBezTo>
                          <a:pt x="0" y="48"/>
                          <a:pt x="0" y="48"/>
                          <a:pt x="0" y="48"/>
                        </a:cubicBezTo>
                        <a:cubicBezTo>
                          <a:pt x="3" y="50"/>
                          <a:pt x="3" y="50"/>
                          <a:pt x="3" y="50"/>
                        </a:cubicBezTo>
                        <a:cubicBezTo>
                          <a:pt x="4" y="48"/>
                          <a:pt x="4" y="48"/>
                          <a:pt x="4" y="48"/>
                        </a:cubicBezTo>
                        <a:cubicBezTo>
                          <a:pt x="5" y="50"/>
                          <a:pt x="5" y="50"/>
                          <a:pt x="5" y="50"/>
                        </a:cubicBezTo>
                        <a:cubicBezTo>
                          <a:pt x="5" y="50"/>
                          <a:pt x="5" y="50"/>
                          <a:pt x="5" y="50"/>
                        </a:cubicBezTo>
                        <a:cubicBezTo>
                          <a:pt x="4" y="48"/>
                          <a:pt x="4" y="48"/>
                          <a:pt x="4" y="48"/>
                        </a:cubicBezTo>
                        <a:cubicBezTo>
                          <a:pt x="5" y="50"/>
                          <a:pt x="5" y="50"/>
                          <a:pt x="5" y="50"/>
                        </a:cubicBezTo>
                        <a:cubicBezTo>
                          <a:pt x="11" y="47"/>
                          <a:pt x="16" y="44"/>
                          <a:pt x="21" y="41"/>
                        </a:cubicBezTo>
                        <a:cubicBezTo>
                          <a:pt x="26" y="39"/>
                          <a:pt x="26" y="39"/>
                          <a:pt x="26" y="39"/>
                        </a:cubicBezTo>
                        <a:cubicBezTo>
                          <a:pt x="25" y="37"/>
                          <a:pt x="25" y="37"/>
                          <a:pt x="25" y="37"/>
                        </a:cubicBezTo>
                        <a:cubicBezTo>
                          <a:pt x="23" y="36"/>
                          <a:pt x="23" y="36"/>
                          <a:pt x="23" y="36"/>
                        </a:cubicBezTo>
                        <a:cubicBezTo>
                          <a:pt x="23" y="37"/>
                          <a:pt x="23" y="37"/>
                          <a:pt x="23" y="37"/>
                        </a:cubicBezTo>
                        <a:cubicBezTo>
                          <a:pt x="23" y="38"/>
                          <a:pt x="23" y="38"/>
                          <a:pt x="23" y="38"/>
                        </a:cubicBezTo>
                        <a:cubicBezTo>
                          <a:pt x="23" y="38"/>
                          <a:pt x="23" y="38"/>
                          <a:pt x="23" y="38"/>
                        </a:cubicBezTo>
                        <a:cubicBezTo>
                          <a:pt x="24" y="40"/>
                          <a:pt x="24" y="41"/>
                          <a:pt x="24" y="42"/>
                        </a:cubicBezTo>
                        <a:cubicBezTo>
                          <a:pt x="24" y="43"/>
                          <a:pt x="24" y="44"/>
                          <a:pt x="24" y="45"/>
                        </a:cubicBezTo>
                        <a:cubicBezTo>
                          <a:pt x="24" y="46"/>
                          <a:pt x="24" y="47"/>
                          <a:pt x="24" y="47"/>
                        </a:cubicBezTo>
                        <a:cubicBezTo>
                          <a:pt x="26" y="47"/>
                          <a:pt x="26" y="47"/>
                          <a:pt x="26" y="47"/>
                        </a:cubicBezTo>
                        <a:cubicBezTo>
                          <a:pt x="24" y="47"/>
                          <a:pt x="24" y="47"/>
                          <a:pt x="24" y="47"/>
                        </a:cubicBezTo>
                        <a:cubicBezTo>
                          <a:pt x="24" y="47"/>
                          <a:pt x="24" y="47"/>
                          <a:pt x="24" y="47"/>
                        </a:cubicBezTo>
                        <a:cubicBezTo>
                          <a:pt x="24" y="49"/>
                          <a:pt x="24" y="50"/>
                          <a:pt x="24" y="51"/>
                        </a:cubicBezTo>
                        <a:cubicBezTo>
                          <a:pt x="25" y="52"/>
                          <a:pt x="26" y="53"/>
                          <a:pt x="27" y="53"/>
                        </a:cubicBezTo>
                        <a:cubicBezTo>
                          <a:pt x="39" y="59"/>
                          <a:pt x="50" y="65"/>
                          <a:pt x="61" y="72"/>
                        </a:cubicBezTo>
                        <a:cubicBezTo>
                          <a:pt x="78" y="81"/>
                          <a:pt x="78" y="81"/>
                          <a:pt x="78" y="81"/>
                        </a:cubicBezTo>
                        <a:cubicBezTo>
                          <a:pt x="86" y="85"/>
                          <a:pt x="93" y="89"/>
                          <a:pt x="101" y="93"/>
                        </a:cubicBezTo>
                        <a:cubicBezTo>
                          <a:pt x="102" y="91"/>
                          <a:pt x="102" y="91"/>
                          <a:pt x="102" y="91"/>
                        </a:cubicBezTo>
                        <a:cubicBezTo>
                          <a:pt x="101" y="93"/>
                          <a:pt x="101" y="93"/>
                          <a:pt x="101" y="93"/>
                        </a:cubicBezTo>
                        <a:cubicBezTo>
                          <a:pt x="101" y="93"/>
                          <a:pt x="101" y="93"/>
                          <a:pt x="101" y="93"/>
                        </a:cubicBezTo>
                        <a:cubicBezTo>
                          <a:pt x="102" y="91"/>
                          <a:pt x="102" y="91"/>
                          <a:pt x="102" y="91"/>
                        </a:cubicBezTo>
                        <a:cubicBezTo>
                          <a:pt x="101" y="93"/>
                          <a:pt x="101" y="93"/>
                          <a:pt x="101" y="93"/>
                        </a:cubicBezTo>
                        <a:cubicBezTo>
                          <a:pt x="101" y="93"/>
                          <a:pt x="102" y="94"/>
                          <a:pt x="103" y="94"/>
                        </a:cubicBezTo>
                        <a:cubicBezTo>
                          <a:pt x="104" y="93"/>
                          <a:pt x="104" y="93"/>
                          <a:pt x="104" y="93"/>
                        </a:cubicBezTo>
                        <a:cubicBezTo>
                          <a:pt x="103" y="92"/>
                          <a:pt x="103" y="92"/>
                          <a:pt x="103" y="92"/>
                        </a:cubicBezTo>
                        <a:cubicBezTo>
                          <a:pt x="103" y="93"/>
                          <a:pt x="103" y="93"/>
                          <a:pt x="103" y="93"/>
                        </a:cubicBezTo>
                        <a:cubicBezTo>
                          <a:pt x="104" y="94"/>
                          <a:pt x="104" y="94"/>
                          <a:pt x="104" y="94"/>
                        </a:cubicBezTo>
                        <a:cubicBezTo>
                          <a:pt x="105" y="94"/>
                          <a:pt x="106" y="93"/>
                          <a:pt x="106" y="93"/>
                        </a:cubicBezTo>
                        <a:cubicBezTo>
                          <a:pt x="105" y="91"/>
                          <a:pt x="105" y="91"/>
                          <a:pt x="105" y="91"/>
                        </a:cubicBezTo>
                        <a:cubicBezTo>
                          <a:pt x="106" y="93"/>
                          <a:pt x="106" y="93"/>
                          <a:pt x="106" y="93"/>
                        </a:cubicBezTo>
                        <a:cubicBezTo>
                          <a:pt x="106" y="93"/>
                          <a:pt x="106" y="93"/>
                          <a:pt x="106" y="93"/>
                        </a:cubicBezTo>
                        <a:cubicBezTo>
                          <a:pt x="105" y="91"/>
                          <a:pt x="105" y="91"/>
                          <a:pt x="105" y="91"/>
                        </a:cubicBezTo>
                        <a:cubicBezTo>
                          <a:pt x="106" y="93"/>
                          <a:pt x="106" y="93"/>
                          <a:pt x="106" y="93"/>
                        </a:cubicBezTo>
                        <a:cubicBezTo>
                          <a:pt x="113" y="89"/>
                          <a:pt x="119" y="86"/>
                          <a:pt x="125" y="82"/>
                        </a:cubicBezTo>
                        <a:cubicBezTo>
                          <a:pt x="134" y="77"/>
                          <a:pt x="144" y="72"/>
                          <a:pt x="153" y="67"/>
                        </a:cubicBezTo>
                        <a:cubicBezTo>
                          <a:pt x="162" y="63"/>
                          <a:pt x="171" y="58"/>
                          <a:pt x="180" y="53"/>
                        </a:cubicBezTo>
                        <a:cubicBezTo>
                          <a:pt x="195" y="45"/>
                          <a:pt x="195" y="45"/>
                          <a:pt x="195" y="45"/>
                        </a:cubicBezTo>
                        <a:cubicBezTo>
                          <a:pt x="196" y="44"/>
                          <a:pt x="197" y="44"/>
                          <a:pt x="197" y="43"/>
                        </a:cubicBezTo>
                        <a:cubicBezTo>
                          <a:pt x="198" y="42"/>
                          <a:pt x="199" y="41"/>
                          <a:pt x="199" y="39"/>
                        </a:cubicBezTo>
                        <a:cubicBezTo>
                          <a:pt x="199" y="39"/>
                          <a:pt x="199" y="39"/>
                          <a:pt x="199" y="39"/>
                        </a:cubicBezTo>
                        <a:cubicBezTo>
                          <a:pt x="199" y="39"/>
                          <a:pt x="199" y="39"/>
                          <a:pt x="199" y="39"/>
                        </a:cubicBezTo>
                        <a:cubicBezTo>
                          <a:pt x="199" y="39"/>
                          <a:pt x="199" y="38"/>
                          <a:pt x="199" y="37"/>
                        </a:cubicBezTo>
                        <a:cubicBezTo>
                          <a:pt x="199" y="37"/>
                          <a:pt x="199" y="36"/>
                          <a:pt x="199" y="35"/>
                        </a:cubicBezTo>
                        <a:cubicBezTo>
                          <a:pt x="199" y="35"/>
                          <a:pt x="199" y="35"/>
                          <a:pt x="199" y="35"/>
                        </a:cubicBezTo>
                        <a:cubicBezTo>
                          <a:pt x="199" y="34"/>
                          <a:pt x="199" y="34"/>
                          <a:pt x="199" y="34"/>
                        </a:cubicBezTo>
                        <a:cubicBezTo>
                          <a:pt x="197" y="34"/>
                          <a:pt x="197" y="34"/>
                          <a:pt x="197" y="34"/>
                        </a:cubicBezTo>
                        <a:cubicBezTo>
                          <a:pt x="196" y="36"/>
                          <a:pt x="196" y="36"/>
                          <a:pt x="196" y="36"/>
                        </a:cubicBezTo>
                        <a:cubicBezTo>
                          <a:pt x="198" y="37"/>
                          <a:pt x="200" y="38"/>
                          <a:pt x="202" y="39"/>
                        </a:cubicBezTo>
                        <a:cubicBezTo>
                          <a:pt x="204" y="40"/>
                          <a:pt x="205" y="40"/>
                          <a:pt x="206" y="41"/>
                        </a:cubicBezTo>
                        <a:cubicBezTo>
                          <a:pt x="207" y="42"/>
                          <a:pt x="208" y="42"/>
                          <a:pt x="208" y="42"/>
                        </a:cubicBezTo>
                        <a:cubicBezTo>
                          <a:pt x="209" y="43"/>
                          <a:pt x="211" y="43"/>
                          <a:pt x="212" y="44"/>
                        </a:cubicBezTo>
                        <a:cubicBezTo>
                          <a:pt x="213" y="42"/>
                          <a:pt x="213" y="42"/>
                          <a:pt x="213" y="42"/>
                        </a:cubicBezTo>
                        <a:cubicBezTo>
                          <a:pt x="212" y="44"/>
                          <a:pt x="212" y="44"/>
                          <a:pt x="212" y="44"/>
                        </a:cubicBezTo>
                        <a:cubicBezTo>
                          <a:pt x="212" y="44"/>
                          <a:pt x="212" y="44"/>
                          <a:pt x="212" y="44"/>
                        </a:cubicBezTo>
                        <a:cubicBezTo>
                          <a:pt x="213" y="43"/>
                          <a:pt x="213" y="43"/>
                          <a:pt x="213" y="43"/>
                        </a:cubicBezTo>
                        <a:cubicBezTo>
                          <a:pt x="212" y="41"/>
                          <a:pt x="212" y="41"/>
                          <a:pt x="212" y="41"/>
                        </a:cubicBezTo>
                        <a:cubicBezTo>
                          <a:pt x="212" y="41"/>
                          <a:pt x="212" y="41"/>
                          <a:pt x="212" y="41"/>
                        </a:cubicBezTo>
                        <a:cubicBezTo>
                          <a:pt x="213" y="43"/>
                          <a:pt x="213" y="43"/>
                          <a:pt x="213" y="43"/>
                        </a:cubicBezTo>
                        <a:cubicBezTo>
                          <a:pt x="212" y="41"/>
                          <a:pt x="212" y="41"/>
                          <a:pt x="212" y="41"/>
                        </a:cubicBezTo>
                        <a:cubicBezTo>
                          <a:pt x="204" y="45"/>
                          <a:pt x="197" y="49"/>
                          <a:pt x="190" y="53"/>
                        </a:cubicBezTo>
                        <a:cubicBezTo>
                          <a:pt x="173" y="62"/>
                          <a:pt x="157" y="71"/>
                          <a:pt x="140" y="80"/>
                        </a:cubicBezTo>
                        <a:cubicBezTo>
                          <a:pt x="114" y="94"/>
                          <a:pt x="114" y="94"/>
                          <a:pt x="114" y="94"/>
                        </a:cubicBezTo>
                        <a:cubicBezTo>
                          <a:pt x="111" y="96"/>
                          <a:pt x="107" y="98"/>
                          <a:pt x="104" y="100"/>
                        </a:cubicBezTo>
                        <a:cubicBezTo>
                          <a:pt x="103" y="100"/>
                          <a:pt x="103" y="100"/>
                          <a:pt x="103" y="100"/>
                        </a:cubicBezTo>
                        <a:cubicBezTo>
                          <a:pt x="103" y="100"/>
                          <a:pt x="103" y="100"/>
                          <a:pt x="103" y="100"/>
                        </a:cubicBezTo>
                        <a:cubicBezTo>
                          <a:pt x="103" y="100"/>
                          <a:pt x="103" y="100"/>
                          <a:pt x="103" y="100"/>
                        </a:cubicBezTo>
                        <a:cubicBezTo>
                          <a:pt x="103" y="100"/>
                          <a:pt x="103" y="100"/>
                          <a:pt x="103" y="100"/>
                        </a:cubicBezTo>
                        <a:cubicBezTo>
                          <a:pt x="103" y="100"/>
                          <a:pt x="103" y="100"/>
                          <a:pt x="103" y="100"/>
                        </a:cubicBezTo>
                        <a:cubicBezTo>
                          <a:pt x="103" y="100"/>
                          <a:pt x="103" y="100"/>
                          <a:pt x="103" y="100"/>
                        </a:cubicBezTo>
                        <a:cubicBezTo>
                          <a:pt x="103" y="100"/>
                          <a:pt x="103" y="100"/>
                          <a:pt x="103" y="100"/>
                        </a:cubicBezTo>
                        <a:cubicBezTo>
                          <a:pt x="103" y="100"/>
                          <a:pt x="103" y="100"/>
                          <a:pt x="103" y="100"/>
                        </a:cubicBezTo>
                        <a:cubicBezTo>
                          <a:pt x="103" y="100"/>
                          <a:pt x="103" y="100"/>
                          <a:pt x="103" y="100"/>
                        </a:cubicBezTo>
                        <a:cubicBezTo>
                          <a:pt x="77" y="85"/>
                          <a:pt x="50" y="71"/>
                          <a:pt x="24" y="57"/>
                        </a:cubicBezTo>
                        <a:cubicBezTo>
                          <a:pt x="12" y="50"/>
                          <a:pt x="12" y="50"/>
                          <a:pt x="12" y="50"/>
                        </a:cubicBezTo>
                        <a:cubicBezTo>
                          <a:pt x="11" y="50"/>
                          <a:pt x="11" y="50"/>
                          <a:pt x="10" y="49"/>
                        </a:cubicBezTo>
                        <a:cubicBezTo>
                          <a:pt x="9" y="49"/>
                          <a:pt x="7" y="48"/>
                          <a:pt x="5" y="47"/>
                        </a:cubicBezTo>
                        <a:cubicBezTo>
                          <a:pt x="4" y="49"/>
                          <a:pt x="4" y="49"/>
                          <a:pt x="4" y="49"/>
                        </a:cubicBezTo>
                        <a:cubicBezTo>
                          <a:pt x="5" y="47"/>
                          <a:pt x="5" y="47"/>
                          <a:pt x="5" y="47"/>
                        </a:cubicBezTo>
                        <a:cubicBezTo>
                          <a:pt x="5" y="47"/>
                          <a:pt x="5" y="47"/>
                          <a:pt x="5" y="47"/>
                        </a:cubicBezTo>
                        <a:cubicBezTo>
                          <a:pt x="4" y="48"/>
                          <a:pt x="4" y="48"/>
                          <a:pt x="4" y="48"/>
                        </a:cubicBezTo>
                        <a:cubicBezTo>
                          <a:pt x="5" y="50"/>
                          <a:pt x="5" y="50"/>
                          <a:pt x="5" y="50"/>
                        </a:cubicBezTo>
                        <a:lnTo>
                          <a:pt x="4" y="48"/>
                        </a:lnTo>
                        <a:close/>
                        <a:moveTo>
                          <a:pt x="35" y="37"/>
                        </a:moveTo>
                        <a:cubicBezTo>
                          <a:pt x="35" y="39"/>
                          <a:pt x="35" y="39"/>
                          <a:pt x="35" y="39"/>
                        </a:cubicBezTo>
                        <a:cubicBezTo>
                          <a:pt x="36" y="39"/>
                          <a:pt x="36" y="39"/>
                          <a:pt x="37" y="40"/>
                        </a:cubicBezTo>
                        <a:cubicBezTo>
                          <a:pt x="38" y="41"/>
                          <a:pt x="38" y="41"/>
                          <a:pt x="38" y="41"/>
                        </a:cubicBezTo>
                        <a:cubicBezTo>
                          <a:pt x="54" y="32"/>
                          <a:pt x="54" y="32"/>
                          <a:pt x="54" y="32"/>
                        </a:cubicBezTo>
                        <a:cubicBezTo>
                          <a:pt x="64" y="27"/>
                          <a:pt x="73" y="22"/>
                          <a:pt x="83" y="16"/>
                        </a:cubicBezTo>
                        <a:cubicBezTo>
                          <a:pt x="82" y="15"/>
                          <a:pt x="82" y="15"/>
                          <a:pt x="82" y="15"/>
                        </a:cubicBezTo>
                        <a:cubicBezTo>
                          <a:pt x="83" y="17"/>
                          <a:pt x="83" y="17"/>
                          <a:pt x="83" y="17"/>
                        </a:cubicBezTo>
                        <a:cubicBezTo>
                          <a:pt x="83" y="16"/>
                          <a:pt x="83" y="16"/>
                          <a:pt x="83" y="16"/>
                        </a:cubicBezTo>
                        <a:cubicBezTo>
                          <a:pt x="84" y="16"/>
                          <a:pt x="84" y="16"/>
                          <a:pt x="84" y="16"/>
                        </a:cubicBezTo>
                        <a:cubicBezTo>
                          <a:pt x="84" y="16"/>
                          <a:pt x="84" y="16"/>
                          <a:pt x="84" y="16"/>
                        </a:cubicBezTo>
                        <a:cubicBezTo>
                          <a:pt x="86" y="15"/>
                          <a:pt x="86" y="15"/>
                          <a:pt x="86" y="15"/>
                        </a:cubicBezTo>
                        <a:cubicBezTo>
                          <a:pt x="85" y="14"/>
                          <a:pt x="85" y="14"/>
                          <a:pt x="85" y="14"/>
                        </a:cubicBezTo>
                        <a:cubicBezTo>
                          <a:pt x="85" y="13"/>
                          <a:pt x="85" y="13"/>
                          <a:pt x="85" y="13"/>
                        </a:cubicBezTo>
                        <a:cubicBezTo>
                          <a:pt x="85" y="13"/>
                          <a:pt x="86" y="12"/>
                          <a:pt x="86" y="11"/>
                        </a:cubicBezTo>
                        <a:cubicBezTo>
                          <a:pt x="86" y="10"/>
                          <a:pt x="86" y="9"/>
                          <a:pt x="86" y="8"/>
                        </a:cubicBezTo>
                        <a:cubicBezTo>
                          <a:pt x="86" y="7"/>
                          <a:pt x="86" y="6"/>
                          <a:pt x="85" y="5"/>
                        </a:cubicBezTo>
                        <a:cubicBezTo>
                          <a:pt x="85" y="2"/>
                          <a:pt x="85" y="2"/>
                          <a:pt x="85" y="2"/>
                        </a:cubicBezTo>
                        <a:cubicBezTo>
                          <a:pt x="74" y="8"/>
                          <a:pt x="74" y="8"/>
                          <a:pt x="74" y="8"/>
                        </a:cubicBezTo>
                        <a:cubicBezTo>
                          <a:pt x="67" y="12"/>
                          <a:pt x="59" y="16"/>
                          <a:pt x="52" y="20"/>
                        </a:cubicBezTo>
                        <a:cubicBezTo>
                          <a:pt x="46" y="23"/>
                          <a:pt x="40" y="26"/>
                          <a:pt x="35" y="29"/>
                        </a:cubicBezTo>
                        <a:cubicBezTo>
                          <a:pt x="23" y="35"/>
                          <a:pt x="23" y="35"/>
                          <a:pt x="23" y="35"/>
                        </a:cubicBezTo>
                        <a:cubicBezTo>
                          <a:pt x="28" y="37"/>
                          <a:pt x="28" y="37"/>
                          <a:pt x="28" y="37"/>
                        </a:cubicBezTo>
                        <a:cubicBezTo>
                          <a:pt x="29" y="35"/>
                          <a:pt x="29" y="35"/>
                          <a:pt x="29" y="35"/>
                        </a:cubicBezTo>
                        <a:cubicBezTo>
                          <a:pt x="28" y="37"/>
                          <a:pt x="28" y="37"/>
                          <a:pt x="28" y="37"/>
                        </a:cubicBezTo>
                        <a:cubicBezTo>
                          <a:pt x="29" y="38"/>
                          <a:pt x="30" y="38"/>
                          <a:pt x="30" y="38"/>
                        </a:cubicBezTo>
                        <a:cubicBezTo>
                          <a:pt x="31" y="39"/>
                          <a:pt x="31" y="39"/>
                          <a:pt x="31" y="39"/>
                        </a:cubicBezTo>
                        <a:cubicBezTo>
                          <a:pt x="32" y="39"/>
                          <a:pt x="32" y="39"/>
                          <a:pt x="32" y="39"/>
                        </a:cubicBezTo>
                        <a:cubicBezTo>
                          <a:pt x="33" y="39"/>
                          <a:pt x="33" y="39"/>
                          <a:pt x="33" y="39"/>
                        </a:cubicBezTo>
                        <a:cubicBezTo>
                          <a:pt x="33" y="39"/>
                          <a:pt x="34" y="39"/>
                          <a:pt x="35" y="39"/>
                        </a:cubicBezTo>
                        <a:cubicBezTo>
                          <a:pt x="35" y="37"/>
                          <a:pt x="35" y="37"/>
                          <a:pt x="35" y="37"/>
                        </a:cubicBezTo>
                        <a:cubicBezTo>
                          <a:pt x="35" y="35"/>
                          <a:pt x="35" y="35"/>
                          <a:pt x="35" y="35"/>
                        </a:cubicBezTo>
                        <a:cubicBezTo>
                          <a:pt x="33" y="35"/>
                          <a:pt x="32" y="35"/>
                          <a:pt x="32" y="35"/>
                        </a:cubicBezTo>
                        <a:cubicBezTo>
                          <a:pt x="32" y="37"/>
                          <a:pt x="32" y="37"/>
                          <a:pt x="32" y="37"/>
                        </a:cubicBezTo>
                        <a:cubicBezTo>
                          <a:pt x="33" y="36"/>
                          <a:pt x="33" y="36"/>
                          <a:pt x="33" y="36"/>
                        </a:cubicBezTo>
                        <a:cubicBezTo>
                          <a:pt x="32" y="35"/>
                          <a:pt x="32" y="35"/>
                          <a:pt x="32" y="35"/>
                        </a:cubicBezTo>
                        <a:cubicBezTo>
                          <a:pt x="32" y="35"/>
                          <a:pt x="32" y="35"/>
                          <a:pt x="32" y="35"/>
                        </a:cubicBezTo>
                        <a:cubicBezTo>
                          <a:pt x="32" y="35"/>
                          <a:pt x="31" y="34"/>
                          <a:pt x="30" y="34"/>
                        </a:cubicBezTo>
                        <a:cubicBezTo>
                          <a:pt x="30" y="34"/>
                          <a:pt x="30" y="34"/>
                          <a:pt x="30" y="34"/>
                        </a:cubicBezTo>
                        <a:cubicBezTo>
                          <a:pt x="29" y="33"/>
                          <a:pt x="29" y="33"/>
                          <a:pt x="29" y="33"/>
                        </a:cubicBezTo>
                        <a:cubicBezTo>
                          <a:pt x="28" y="35"/>
                          <a:pt x="28" y="35"/>
                          <a:pt x="28" y="35"/>
                        </a:cubicBezTo>
                        <a:cubicBezTo>
                          <a:pt x="29" y="37"/>
                          <a:pt x="29" y="37"/>
                          <a:pt x="29" y="37"/>
                        </a:cubicBezTo>
                        <a:cubicBezTo>
                          <a:pt x="37" y="33"/>
                          <a:pt x="37" y="33"/>
                          <a:pt x="37" y="33"/>
                        </a:cubicBezTo>
                        <a:cubicBezTo>
                          <a:pt x="42" y="30"/>
                          <a:pt x="48" y="27"/>
                          <a:pt x="54" y="24"/>
                        </a:cubicBezTo>
                        <a:cubicBezTo>
                          <a:pt x="61" y="20"/>
                          <a:pt x="69" y="16"/>
                          <a:pt x="76" y="12"/>
                        </a:cubicBezTo>
                        <a:cubicBezTo>
                          <a:pt x="84" y="7"/>
                          <a:pt x="84" y="7"/>
                          <a:pt x="84" y="7"/>
                        </a:cubicBezTo>
                        <a:cubicBezTo>
                          <a:pt x="83" y="5"/>
                          <a:pt x="83" y="5"/>
                          <a:pt x="83" y="5"/>
                        </a:cubicBezTo>
                        <a:cubicBezTo>
                          <a:pt x="81" y="6"/>
                          <a:pt x="81" y="6"/>
                          <a:pt x="81" y="6"/>
                        </a:cubicBezTo>
                        <a:cubicBezTo>
                          <a:pt x="82" y="7"/>
                          <a:pt x="82" y="7"/>
                          <a:pt x="82" y="8"/>
                        </a:cubicBezTo>
                        <a:cubicBezTo>
                          <a:pt x="82" y="9"/>
                          <a:pt x="82" y="10"/>
                          <a:pt x="82" y="11"/>
                        </a:cubicBezTo>
                        <a:cubicBezTo>
                          <a:pt x="82" y="12"/>
                          <a:pt x="81" y="12"/>
                          <a:pt x="81" y="13"/>
                        </a:cubicBezTo>
                        <a:cubicBezTo>
                          <a:pt x="81" y="14"/>
                          <a:pt x="81" y="14"/>
                          <a:pt x="81" y="14"/>
                        </a:cubicBezTo>
                        <a:cubicBezTo>
                          <a:pt x="83" y="14"/>
                          <a:pt x="83" y="14"/>
                          <a:pt x="83" y="14"/>
                        </a:cubicBezTo>
                        <a:cubicBezTo>
                          <a:pt x="82" y="12"/>
                          <a:pt x="82" y="12"/>
                          <a:pt x="82" y="12"/>
                        </a:cubicBezTo>
                        <a:cubicBezTo>
                          <a:pt x="82" y="13"/>
                          <a:pt x="82" y="13"/>
                          <a:pt x="82" y="13"/>
                        </a:cubicBezTo>
                        <a:cubicBezTo>
                          <a:pt x="81" y="13"/>
                          <a:pt x="81" y="13"/>
                          <a:pt x="81" y="13"/>
                        </a:cubicBezTo>
                        <a:cubicBezTo>
                          <a:pt x="81" y="13"/>
                          <a:pt x="81" y="13"/>
                          <a:pt x="81" y="13"/>
                        </a:cubicBezTo>
                        <a:cubicBezTo>
                          <a:pt x="81" y="13"/>
                          <a:pt x="81" y="13"/>
                          <a:pt x="81" y="13"/>
                        </a:cubicBezTo>
                        <a:cubicBezTo>
                          <a:pt x="71" y="18"/>
                          <a:pt x="62" y="23"/>
                          <a:pt x="52" y="29"/>
                        </a:cubicBezTo>
                        <a:cubicBezTo>
                          <a:pt x="38" y="36"/>
                          <a:pt x="38" y="36"/>
                          <a:pt x="38" y="36"/>
                        </a:cubicBezTo>
                        <a:cubicBezTo>
                          <a:pt x="38" y="38"/>
                          <a:pt x="38" y="38"/>
                          <a:pt x="38" y="38"/>
                        </a:cubicBezTo>
                        <a:cubicBezTo>
                          <a:pt x="40" y="37"/>
                          <a:pt x="40" y="37"/>
                          <a:pt x="40" y="37"/>
                        </a:cubicBezTo>
                        <a:cubicBezTo>
                          <a:pt x="38" y="35"/>
                          <a:pt x="36" y="35"/>
                          <a:pt x="35" y="35"/>
                        </a:cubicBezTo>
                        <a:lnTo>
                          <a:pt x="35" y="37"/>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249">
                    <a:extLst>
                      <a:ext uri="{FF2B5EF4-FFF2-40B4-BE49-F238E27FC236}">
                        <a16:creationId xmlns:a16="http://schemas.microsoft.com/office/drawing/2014/main" id="{F5B04E08-10F5-4E07-9787-DCBA6CFF47A2}"/>
                      </a:ext>
                    </a:extLst>
                  </p:cNvPr>
                  <p:cNvSpPr>
                    <a:spLocks noEditPoints="1"/>
                  </p:cNvSpPr>
                  <p:nvPr/>
                </p:nvSpPr>
                <p:spPr bwMode="auto">
                  <a:xfrm>
                    <a:off x="3314700" y="1662113"/>
                    <a:ext cx="536575" cy="411163"/>
                  </a:xfrm>
                  <a:custGeom>
                    <a:avLst/>
                    <a:gdLst>
                      <a:gd name="T0" fmla="*/ 167 w 169"/>
                      <a:gd name="T1" fmla="*/ 66 h 129"/>
                      <a:gd name="T2" fmla="*/ 167 w 169"/>
                      <a:gd name="T3" fmla="*/ 71 h 129"/>
                      <a:gd name="T4" fmla="*/ 164 w 169"/>
                      <a:gd name="T5" fmla="*/ 67 h 129"/>
                      <a:gd name="T6" fmla="*/ 131 w 169"/>
                      <a:gd name="T7" fmla="*/ 54 h 129"/>
                      <a:gd name="T8" fmla="*/ 98 w 169"/>
                      <a:gd name="T9" fmla="*/ 72 h 129"/>
                      <a:gd name="T10" fmla="*/ 97 w 169"/>
                      <a:gd name="T11" fmla="*/ 41 h 129"/>
                      <a:gd name="T12" fmla="*/ 120 w 169"/>
                      <a:gd name="T13" fmla="*/ 27 h 129"/>
                      <a:gd name="T14" fmla="*/ 129 w 169"/>
                      <a:gd name="T15" fmla="*/ 20 h 129"/>
                      <a:gd name="T16" fmla="*/ 96 w 169"/>
                      <a:gd name="T17" fmla="*/ 2 h 129"/>
                      <a:gd name="T18" fmla="*/ 83 w 169"/>
                      <a:gd name="T19" fmla="*/ 6 h 129"/>
                      <a:gd name="T20" fmla="*/ 58 w 169"/>
                      <a:gd name="T21" fmla="*/ 23 h 129"/>
                      <a:gd name="T22" fmla="*/ 58 w 169"/>
                      <a:gd name="T23" fmla="*/ 52 h 129"/>
                      <a:gd name="T24" fmla="*/ 21 w 169"/>
                      <a:gd name="T25" fmla="*/ 72 h 129"/>
                      <a:gd name="T26" fmla="*/ 7 w 169"/>
                      <a:gd name="T27" fmla="*/ 79 h 129"/>
                      <a:gd name="T28" fmla="*/ 6 w 169"/>
                      <a:gd name="T29" fmla="*/ 76 h 129"/>
                      <a:gd name="T30" fmla="*/ 0 w 169"/>
                      <a:gd name="T31" fmla="*/ 76 h 129"/>
                      <a:gd name="T32" fmla="*/ 2 w 169"/>
                      <a:gd name="T33" fmla="*/ 89 h 129"/>
                      <a:gd name="T34" fmla="*/ 76 w 169"/>
                      <a:gd name="T35" fmla="*/ 128 h 129"/>
                      <a:gd name="T36" fmla="*/ 77 w 169"/>
                      <a:gd name="T37" fmla="*/ 117 h 129"/>
                      <a:gd name="T38" fmla="*/ 76 w 169"/>
                      <a:gd name="T39" fmla="*/ 120 h 129"/>
                      <a:gd name="T40" fmla="*/ 49 w 169"/>
                      <a:gd name="T41" fmla="*/ 106 h 129"/>
                      <a:gd name="T42" fmla="*/ 48 w 169"/>
                      <a:gd name="T43" fmla="*/ 104 h 129"/>
                      <a:gd name="T44" fmla="*/ 130 w 169"/>
                      <a:gd name="T45" fmla="*/ 59 h 129"/>
                      <a:gd name="T46" fmla="*/ 161 w 169"/>
                      <a:gd name="T47" fmla="*/ 75 h 129"/>
                      <a:gd name="T48" fmla="*/ 160 w 169"/>
                      <a:gd name="T49" fmla="*/ 76 h 129"/>
                      <a:gd name="T50" fmla="*/ 115 w 169"/>
                      <a:gd name="T51" fmla="*/ 101 h 129"/>
                      <a:gd name="T52" fmla="*/ 79 w 169"/>
                      <a:gd name="T53" fmla="*/ 120 h 129"/>
                      <a:gd name="T54" fmla="*/ 82 w 169"/>
                      <a:gd name="T55" fmla="*/ 122 h 129"/>
                      <a:gd name="T56" fmla="*/ 158 w 169"/>
                      <a:gd name="T57" fmla="*/ 82 h 129"/>
                      <a:gd name="T58" fmla="*/ 169 w 169"/>
                      <a:gd name="T59" fmla="*/ 74 h 129"/>
                      <a:gd name="T60" fmla="*/ 3 w 169"/>
                      <a:gd name="T61" fmla="*/ 82 h 129"/>
                      <a:gd name="T62" fmla="*/ 2 w 169"/>
                      <a:gd name="T63" fmla="*/ 84 h 129"/>
                      <a:gd name="T64" fmla="*/ 2 w 169"/>
                      <a:gd name="T65" fmla="*/ 76 h 129"/>
                      <a:gd name="T66" fmla="*/ 4 w 169"/>
                      <a:gd name="T67" fmla="*/ 76 h 129"/>
                      <a:gd name="T68" fmla="*/ 3 w 169"/>
                      <a:gd name="T69" fmla="*/ 82 h 129"/>
                      <a:gd name="T70" fmla="*/ 74 w 169"/>
                      <a:gd name="T71" fmla="*/ 61 h 129"/>
                      <a:gd name="T72" fmla="*/ 74 w 169"/>
                      <a:gd name="T73" fmla="*/ 55 h 129"/>
                      <a:gd name="T74" fmla="*/ 81 w 169"/>
                      <a:gd name="T75" fmla="*/ 57 h 129"/>
                      <a:gd name="T76" fmla="*/ 81 w 169"/>
                      <a:gd name="T77"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29">
                        <a:moveTo>
                          <a:pt x="169" y="67"/>
                        </a:moveTo>
                        <a:cubicBezTo>
                          <a:pt x="169" y="67"/>
                          <a:pt x="169" y="66"/>
                          <a:pt x="167" y="66"/>
                        </a:cubicBezTo>
                        <a:cubicBezTo>
                          <a:pt x="167" y="67"/>
                          <a:pt x="168" y="68"/>
                          <a:pt x="167" y="69"/>
                        </a:cubicBezTo>
                        <a:cubicBezTo>
                          <a:pt x="167" y="69"/>
                          <a:pt x="167" y="70"/>
                          <a:pt x="167" y="71"/>
                        </a:cubicBezTo>
                        <a:cubicBezTo>
                          <a:pt x="167" y="70"/>
                          <a:pt x="167" y="69"/>
                          <a:pt x="167" y="69"/>
                        </a:cubicBezTo>
                        <a:cubicBezTo>
                          <a:pt x="166" y="68"/>
                          <a:pt x="165" y="68"/>
                          <a:pt x="164" y="67"/>
                        </a:cubicBezTo>
                        <a:cubicBezTo>
                          <a:pt x="153" y="61"/>
                          <a:pt x="142" y="56"/>
                          <a:pt x="131" y="50"/>
                        </a:cubicBezTo>
                        <a:cubicBezTo>
                          <a:pt x="131" y="51"/>
                          <a:pt x="131" y="53"/>
                          <a:pt x="131" y="54"/>
                        </a:cubicBezTo>
                        <a:cubicBezTo>
                          <a:pt x="124" y="58"/>
                          <a:pt x="117" y="62"/>
                          <a:pt x="109" y="66"/>
                        </a:cubicBezTo>
                        <a:cubicBezTo>
                          <a:pt x="106" y="68"/>
                          <a:pt x="102" y="70"/>
                          <a:pt x="98" y="72"/>
                        </a:cubicBezTo>
                        <a:cubicBezTo>
                          <a:pt x="97" y="73"/>
                          <a:pt x="97" y="73"/>
                          <a:pt x="97" y="71"/>
                        </a:cubicBezTo>
                        <a:cubicBezTo>
                          <a:pt x="97" y="61"/>
                          <a:pt x="97" y="51"/>
                          <a:pt x="97" y="41"/>
                        </a:cubicBezTo>
                        <a:cubicBezTo>
                          <a:pt x="97" y="40"/>
                          <a:pt x="97" y="40"/>
                          <a:pt x="98" y="39"/>
                        </a:cubicBezTo>
                        <a:cubicBezTo>
                          <a:pt x="106" y="35"/>
                          <a:pt x="113" y="31"/>
                          <a:pt x="120" y="27"/>
                        </a:cubicBezTo>
                        <a:cubicBezTo>
                          <a:pt x="124" y="25"/>
                          <a:pt x="127" y="24"/>
                          <a:pt x="130" y="21"/>
                        </a:cubicBezTo>
                        <a:cubicBezTo>
                          <a:pt x="130" y="21"/>
                          <a:pt x="130" y="20"/>
                          <a:pt x="129" y="20"/>
                        </a:cubicBezTo>
                        <a:cubicBezTo>
                          <a:pt x="123" y="17"/>
                          <a:pt x="114" y="12"/>
                          <a:pt x="112" y="11"/>
                        </a:cubicBezTo>
                        <a:cubicBezTo>
                          <a:pt x="107" y="8"/>
                          <a:pt x="101" y="5"/>
                          <a:pt x="96" y="2"/>
                        </a:cubicBezTo>
                        <a:cubicBezTo>
                          <a:pt x="94" y="1"/>
                          <a:pt x="93" y="0"/>
                          <a:pt x="92" y="1"/>
                        </a:cubicBezTo>
                        <a:cubicBezTo>
                          <a:pt x="89" y="2"/>
                          <a:pt x="86" y="4"/>
                          <a:pt x="83" y="6"/>
                        </a:cubicBezTo>
                        <a:cubicBezTo>
                          <a:pt x="76" y="9"/>
                          <a:pt x="69" y="13"/>
                          <a:pt x="62" y="17"/>
                        </a:cubicBezTo>
                        <a:cubicBezTo>
                          <a:pt x="59" y="18"/>
                          <a:pt x="58" y="20"/>
                          <a:pt x="58" y="23"/>
                        </a:cubicBezTo>
                        <a:cubicBezTo>
                          <a:pt x="58" y="29"/>
                          <a:pt x="58" y="36"/>
                          <a:pt x="58" y="42"/>
                        </a:cubicBezTo>
                        <a:cubicBezTo>
                          <a:pt x="58" y="46"/>
                          <a:pt x="58" y="49"/>
                          <a:pt x="58" y="52"/>
                        </a:cubicBezTo>
                        <a:cubicBezTo>
                          <a:pt x="58" y="53"/>
                          <a:pt x="57" y="53"/>
                          <a:pt x="56" y="53"/>
                        </a:cubicBezTo>
                        <a:cubicBezTo>
                          <a:pt x="45" y="60"/>
                          <a:pt x="33" y="66"/>
                          <a:pt x="21" y="72"/>
                        </a:cubicBezTo>
                        <a:cubicBezTo>
                          <a:pt x="18" y="74"/>
                          <a:pt x="15" y="75"/>
                          <a:pt x="12" y="77"/>
                        </a:cubicBezTo>
                        <a:cubicBezTo>
                          <a:pt x="12" y="79"/>
                          <a:pt x="10" y="80"/>
                          <a:pt x="7" y="79"/>
                        </a:cubicBezTo>
                        <a:cubicBezTo>
                          <a:pt x="6" y="79"/>
                          <a:pt x="4" y="78"/>
                          <a:pt x="5" y="77"/>
                        </a:cubicBezTo>
                        <a:cubicBezTo>
                          <a:pt x="5" y="77"/>
                          <a:pt x="6" y="76"/>
                          <a:pt x="6" y="76"/>
                        </a:cubicBezTo>
                        <a:cubicBezTo>
                          <a:pt x="5" y="75"/>
                          <a:pt x="4" y="75"/>
                          <a:pt x="3" y="74"/>
                        </a:cubicBezTo>
                        <a:cubicBezTo>
                          <a:pt x="1" y="73"/>
                          <a:pt x="0" y="74"/>
                          <a:pt x="0" y="76"/>
                        </a:cubicBezTo>
                        <a:cubicBezTo>
                          <a:pt x="1" y="79"/>
                          <a:pt x="0" y="82"/>
                          <a:pt x="0" y="85"/>
                        </a:cubicBezTo>
                        <a:cubicBezTo>
                          <a:pt x="0" y="87"/>
                          <a:pt x="1" y="88"/>
                          <a:pt x="2" y="89"/>
                        </a:cubicBezTo>
                        <a:cubicBezTo>
                          <a:pt x="17" y="96"/>
                          <a:pt x="31" y="104"/>
                          <a:pt x="45" y="112"/>
                        </a:cubicBezTo>
                        <a:cubicBezTo>
                          <a:pt x="56" y="117"/>
                          <a:pt x="66" y="123"/>
                          <a:pt x="76" y="128"/>
                        </a:cubicBezTo>
                        <a:cubicBezTo>
                          <a:pt x="76" y="129"/>
                          <a:pt x="77" y="129"/>
                          <a:pt x="77" y="129"/>
                        </a:cubicBezTo>
                        <a:cubicBezTo>
                          <a:pt x="77" y="125"/>
                          <a:pt x="77" y="121"/>
                          <a:pt x="77" y="117"/>
                        </a:cubicBezTo>
                        <a:cubicBezTo>
                          <a:pt x="77" y="117"/>
                          <a:pt x="77" y="116"/>
                          <a:pt x="76" y="116"/>
                        </a:cubicBezTo>
                        <a:cubicBezTo>
                          <a:pt x="76" y="117"/>
                          <a:pt x="77" y="119"/>
                          <a:pt x="76" y="120"/>
                        </a:cubicBezTo>
                        <a:cubicBezTo>
                          <a:pt x="74" y="120"/>
                          <a:pt x="73" y="119"/>
                          <a:pt x="71" y="118"/>
                        </a:cubicBezTo>
                        <a:cubicBezTo>
                          <a:pt x="64" y="114"/>
                          <a:pt x="57" y="110"/>
                          <a:pt x="49" y="106"/>
                        </a:cubicBezTo>
                        <a:cubicBezTo>
                          <a:pt x="49" y="106"/>
                          <a:pt x="48" y="105"/>
                          <a:pt x="48" y="105"/>
                        </a:cubicBezTo>
                        <a:cubicBezTo>
                          <a:pt x="47" y="105"/>
                          <a:pt x="47" y="104"/>
                          <a:pt x="48" y="104"/>
                        </a:cubicBezTo>
                        <a:cubicBezTo>
                          <a:pt x="54" y="100"/>
                          <a:pt x="60" y="97"/>
                          <a:pt x="66" y="94"/>
                        </a:cubicBezTo>
                        <a:cubicBezTo>
                          <a:pt x="87" y="82"/>
                          <a:pt x="108" y="71"/>
                          <a:pt x="130" y="59"/>
                        </a:cubicBezTo>
                        <a:cubicBezTo>
                          <a:pt x="131" y="59"/>
                          <a:pt x="131" y="58"/>
                          <a:pt x="132" y="59"/>
                        </a:cubicBezTo>
                        <a:cubicBezTo>
                          <a:pt x="142" y="64"/>
                          <a:pt x="152" y="70"/>
                          <a:pt x="161" y="75"/>
                        </a:cubicBezTo>
                        <a:cubicBezTo>
                          <a:pt x="162" y="75"/>
                          <a:pt x="162" y="75"/>
                          <a:pt x="162" y="75"/>
                        </a:cubicBezTo>
                        <a:cubicBezTo>
                          <a:pt x="161" y="76"/>
                          <a:pt x="161" y="76"/>
                          <a:pt x="160" y="76"/>
                        </a:cubicBezTo>
                        <a:cubicBezTo>
                          <a:pt x="154" y="79"/>
                          <a:pt x="149" y="83"/>
                          <a:pt x="143" y="86"/>
                        </a:cubicBezTo>
                        <a:cubicBezTo>
                          <a:pt x="134" y="91"/>
                          <a:pt x="124" y="96"/>
                          <a:pt x="115" y="101"/>
                        </a:cubicBezTo>
                        <a:cubicBezTo>
                          <a:pt x="103" y="107"/>
                          <a:pt x="92" y="113"/>
                          <a:pt x="80" y="120"/>
                        </a:cubicBezTo>
                        <a:cubicBezTo>
                          <a:pt x="80" y="120"/>
                          <a:pt x="79" y="120"/>
                          <a:pt x="79" y="120"/>
                        </a:cubicBezTo>
                        <a:cubicBezTo>
                          <a:pt x="79" y="121"/>
                          <a:pt x="78" y="123"/>
                          <a:pt x="79" y="124"/>
                        </a:cubicBezTo>
                        <a:cubicBezTo>
                          <a:pt x="80" y="124"/>
                          <a:pt x="81" y="123"/>
                          <a:pt x="82" y="122"/>
                        </a:cubicBezTo>
                        <a:cubicBezTo>
                          <a:pt x="97" y="114"/>
                          <a:pt x="112" y="106"/>
                          <a:pt x="127" y="98"/>
                        </a:cubicBezTo>
                        <a:cubicBezTo>
                          <a:pt x="137" y="93"/>
                          <a:pt x="147" y="87"/>
                          <a:pt x="158" y="82"/>
                        </a:cubicBezTo>
                        <a:cubicBezTo>
                          <a:pt x="161" y="80"/>
                          <a:pt x="164" y="78"/>
                          <a:pt x="167" y="77"/>
                        </a:cubicBezTo>
                        <a:cubicBezTo>
                          <a:pt x="168" y="76"/>
                          <a:pt x="169" y="75"/>
                          <a:pt x="169" y="74"/>
                        </a:cubicBezTo>
                        <a:cubicBezTo>
                          <a:pt x="169" y="72"/>
                          <a:pt x="169" y="70"/>
                          <a:pt x="169" y="67"/>
                        </a:cubicBezTo>
                        <a:moveTo>
                          <a:pt x="3" y="82"/>
                        </a:moveTo>
                        <a:cubicBezTo>
                          <a:pt x="3" y="83"/>
                          <a:pt x="3" y="83"/>
                          <a:pt x="3" y="83"/>
                        </a:cubicBezTo>
                        <a:cubicBezTo>
                          <a:pt x="3" y="83"/>
                          <a:pt x="3" y="84"/>
                          <a:pt x="2" y="84"/>
                        </a:cubicBezTo>
                        <a:cubicBezTo>
                          <a:pt x="2" y="84"/>
                          <a:pt x="2" y="83"/>
                          <a:pt x="2" y="83"/>
                        </a:cubicBezTo>
                        <a:cubicBezTo>
                          <a:pt x="2" y="81"/>
                          <a:pt x="2" y="79"/>
                          <a:pt x="2" y="76"/>
                        </a:cubicBezTo>
                        <a:cubicBezTo>
                          <a:pt x="2" y="75"/>
                          <a:pt x="2" y="76"/>
                          <a:pt x="3" y="76"/>
                        </a:cubicBezTo>
                        <a:cubicBezTo>
                          <a:pt x="4" y="76"/>
                          <a:pt x="4" y="76"/>
                          <a:pt x="4" y="76"/>
                        </a:cubicBezTo>
                        <a:cubicBezTo>
                          <a:pt x="3" y="76"/>
                          <a:pt x="3" y="76"/>
                          <a:pt x="3" y="76"/>
                        </a:cubicBezTo>
                        <a:cubicBezTo>
                          <a:pt x="3" y="78"/>
                          <a:pt x="3" y="80"/>
                          <a:pt x="3" y="82"/>
                        </a:cubicBezTo>
                        <a:moveTo>
                          <a:pt x="80" y="64"/>
                        </a:moveTo>
                        <a:cubicBezTo>
                          <a:pt x="78" y="63"/>
                          <a:pt x="76" y="62"/>
                          <a:pt x="74" y="61"/>
                        </a:cubicBezTo>
                        <a:cubicBezTo>
                          <a:pt x="74" y="61"/>
                          <a:pt x="73" y="60"/>
                          <a:pt x="73" y="60"/>
                        </a:cubicBezTo>
                        <a:cubicBezTo>
                          <a:pt x="73" y="58"/>
                          <a:pt x="73" y="56"/>
                          <a:pt x="74" y="55"/>
                        </a:cubicBezTo>
                        <a:cubicBezTo>
                          <a:pt x="74" y="53"/>
                          <a:pt x="74" y="54"/>
                          <a:pt x="75" y="54"/>
                        </a:cubicBezTo>
                        <a:cubicBezTo>
                          <a:pt x="77" y="55"/>
                          <a:pt x="79" y="56"/>
                          <a:pt x="81" y="57"/>
                        </a:cubicBezTo>
                        <a:cubicBezTo>
                          <a:pt x="81" y="58"/>
                          <a:pt x="81" y="58"/>
                          <a:pt x="81" y="59"/>
                        </a:cubicBezTo>
                        <a:cubicBezTo>
                          <a:pt x="81" y="60"/>
                          <a:pt x="81" y="62"/>
                          <a:pt x="81" y="63"/>
                        </a:cubicBezTo>
                        <a:cubicBezTo>
                          <a:pt x="81" y="64"/>
                          <a:pt x="81" y="65"/>
                          <a:pt x="80"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250">
                    <a:extLst>
                      <a:ext uri="{FF2B5EF4-FFF2-40B4-BE49-F238E27FC236}">
                        <a16:creationId xmlns:a16="http://schemas.microsoft.com/office/drawing/2014/main" id="{36D8D778-C3BB-4E64-8060-F231CD6CA897}"/>
                      </a:ext>
                    </a:extLst>
                  </p:cNvPr>
                  <p:cNvSpPr>
                    <a:spLocks noEditPoints="1"/>
                  </p:cNvSpPr>
                  <p:nvPr/>
                </p:nvSpPr>
                <p:spPr bwMode="auto">
                  <a:xfrm>
                    <a:off x="3308350" y="1655763"/>
                    <a:ext cx="546100" cy="420688"/>
                  </a:xfrm>
                  <a:custGeom>
                    <a:avLst/>
                    <a:gdLst>
                      <a:gd name="T0" fmla="*/ 55 w 172"/>
                      <a:gd name="T1" fmla="*/ 119 h 132"/>
                      <a:gd name="T2" fmla="*/ 1 w 172"/>
                      <a:gd name="T3" fmla="*/ 85 h 132"/>
                      <a:gd name="T4" fmla="*/ 8 w 172"/>
                      <a:gd name="T5" fmla="*/ 76 h 132"/>
                      <a:gd name="T6" fmla="*/ 9 w 172"/>
                      <a:gd name="T7" fmla="*/ 80 h 132"/>
                      <a:gd name="T8" fmla="*/ 58 w 172"/>
                      <a:gd name="T9" fmla="*/ 54 h 132"/>
                      <a:gd name="T10" fmla="*/ 59 w 172"/>
                      <a:gd name="T11" fmla="*/ 44 h 132"/>
                      <a:gd name="T12" fmla="*/ 80 w 172"/>
                      <a:gd name="T13" fmla="*/ 9 h 132"/>
                      <a:gd name="T14" fmla="*/ 98 w 172"/>
                      <a:gd name="T15" fmla="*/ 2 h 132"/>
                      <a:gd name="T16" fmla="*/ 133 w 172"/>
                      <a:gd name="T17" fmla="*/ 23 h 132"/>
                      <a:gd name="T18" fmla="*/ 123 w 172"/>
                      <a:gd name="T19" fmla="*/ 30 h 132"/>
                      <a:gd name="T20" fmla="*/ 100 w 172"/>
                      <a:gd name="T21" fmla="*/ 68 h 132"/>
                      <a:gd name="T22" fmla="*/ 132 w 172"/>
                      <a:gd name="T23" fmla="*/ 55 h 132"/>
                      <a:gd name="T24" fmla="*/ 166 w 172"/>
                      <a:gd name="T25" fmla="*/ 65 h 132"/>
                      <a:gd name="T26" fmla="*/ 168 w 172"/>
                      <a:gd name="T27" fmla="*/ 66 h 132"/>
                      <a:gd name="T28" fmla="*/ 172 w 172"/>
                      <a:gd name="T29" fmla="*/ 69 h 132"/>
                      <a:gd name="T30" fmla="*/ 162 w 172"/>
                      <a:gd name="T31" fmla="*/ 84 h 132"/>
                      <a:gd name="T32" fmla="*/ 84 w 172"/>
                      <a:gd name="T33" fmla="*/ 126 h 132"/>
                      <a:gd name="T34" fmla="*/ 80 w 172"/>
                      <a:gd name="T35" fmla="*/ 132 h 132"/>
                      <a:gd name="T36" fmla="*/ 5 w 172"/>
                      <a:gd name="T37" fmla="*/ 90 h 132"/>
                      <a:gd name="T38" fmla="*/ 78 w 172"/>
                      <a:gd name="T39" fmla="*/ 129 h 132"/>
                      <a:gd name="T40" fmla="*/ 56 w 172"/>
                      <a:gd name="T41" fmla="*/ 112 h 132"/>
                      <a:gd name="T42" fmla="*/ 49 w 172"/>
                      <a:gd name="T43" fmla="*/ 104 h 132"/>
                      <a:gd name="T44" fmla="*/ 135 w 172"/>
                      <a:gd name="T45" fmla="*/ 60 h 132"/>
                      <a:gd name="T46" fmla="*/ 165 w 172"/>
                      <a:gd name="T47" fmla="*/ 77 h 132"/>
                      <a:gd name="T48" fmla="*/ 145 w 172"/>
                      <a:gd name="T49" fmla="*/ 89 h 132"/>
                      <a:gd name="T50" fmla="*/ 83 w 172"/>
                      <a:gd name="T51" fmla="*/ 123 h 132"/>
                      <a:gd name="T52" fmla="*/ 83 w 172"/>
                      <a:gd name="T53" fmla="*/ 124 h 132"/>
                      <a:gd name="T54" fmla="*/ 160 w 172"/>
                      <a:gd name="T55" fmla="*/ 82 h 132"/>
                      <a:gd name="T56" fmla="*/ 168 w 172"/>
                      <a:gd name="T57" fmla="*/ 73 h 132"/>
                      <a:gd name="T58" fmla="*/ 140 w 172"/>
                      <a:gd name="T59" fmla="*/ 57 h 132"/>
                      <a:gd name="T60" fmla="*/ 134 w 172"/>
                      <a:gd name="T61" fmla="*/ 57 h 132"/>
                      <a:gd name="T62" fmla="*/ 97 w 172"/>
                      <a:gd name="T63" fmla="*/ 73 h 132"/>
                      <a:gd name="T64" fmla="*/ 103 w 172"/>
                      <a:gd name="T65" fmla="*/ 38 h 132"/>
                      <a:gd name="T66" fmla="*/ 114 w 172"/>
                      <a:gd name="T67" fmla="*/ 14 h 132"/>
                      <a:gd name="T68" fmla="*/ 94 w 172"/>
                      <a:gd name="T69" fmla="*/ 4 h 132"/>
                      <a:gd name="T70" fmla="*/ 61 w 172"/>
                      <a:gd name="T71" fmla="*/ 25 h 132"/>
                      <a:gd name="T72" fmla="*/ 62 w 172"/>
                      <a:gd name="T73" fmla="*/ 54 h 132"/>
                      <a:gd name="T74" fmla="*/ 15 w 172"/>
                      <a:gd name="T75" fmla="*/ 80 h 132"/>
                      <a:gd name="T76" fmla="*/ 6 w 172"/>
                      <a:gd name="T77" fmla="*/ 84 h 132"/>
                      <a:gd name="T78" fmla="*/ 6 w 172"/>
                      <a:gd name="T79" fmla="*/ 87 h 132"/>
                      <a:gd name="T80" fmla="*/ 78 w 172"/>
                      <a:gd name="T81" fmla="*/ 116 h 132"/>
                      <a:gd name="T82" fmla="*/ 82 w 172"/>
                      <a:gd name="T83" fmla="*/ 120 h 132"/>
                      <a:gd name="T84" fmla="*/ 144 w 172"/>
                      <a:gd name="T85" fmla="*/ 87 h 132"/>
                      <a:gd name="T86" fmla="*/ 134 w 172"/>
                      <a:gd name="T87" fmla="*/ 62 h 132"/>
                      <a:gd name="T88" fmla="*/ 51 w 172"/>
                      <a:gd name="T89" fmla="*/ 106 h 132"/>
                      <a:gd name="T90" fmla="*/ 74 w 172"/>
                      <a:gd name="T91" fmla="*/ 119 h 132"/>
                      <a:gd name="T92" fmla="*/ 77 w 172"/>
                      <a:gd name="T93" fmla="*/ 117 h 132"/>
                      <a:gd name="T94" fmla="*/ 78 w 172"/>
                      <a:gd name="T95" fmla="*/ 65 h 132"/>
                      <a:gd name="T96" fmla="*/ 74 w 172"/>
                      <a:gd name="T97" fmla="*/ 57 h 132"/>
                      <a:gd name="T98" fmla="*/ 83 w 172"/>
                      <a:gd name="T99" fmla="*/ 58 h 132"/>
                      <a:gd name="T100" fmla="*/ 84 w 172"/>
                      <a:gd name="T101" fmla="*/ 66 h 132"/>
                      <a:gd name="T102" fmla="*/ 79 w 172"/>
                      <a:gd name="T103" fmla="*/ 63 h 132"/>
                      <a:gd name="T104" fmla="*/ 82 w 172"/>
                      <a:gd name="T105" fmla="*/ 60 h 132"/>
                      <a:gd name="T106" fmla="*/ 77 w 172"/>
                      <a:gd name="T107" fmla="*/ 6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2" h="132">
                        <a:moveTo>
                          <a:pt x="79" y="132"/>
                        </a:moveTo>
                        <a:cubicBezTo>
                          <a:pt x="78" y="132"/>
                          <a:pt x="78" y="132"/>
                          <a:pt x="77" y="132"/>
                        </a:cubicBezTo>
                        <a:cubicBezTo>
                          <a:pt x="77" y="132"/>
                          <a:pt x="77" y="132"/>
                          <a:pt x="77" y="132"/>
                        </a:cubicBezTo>
                        <a:cubicBezTo>
                          <a:pt x="70" y="128"/>
                          <a:pt x="62" y="123"/>
                          <a:pt x="55" y="119"/>
                        </a:cubicBezTo>
                        <a:cubicBezTo>
                          <a:pt x="38" y="110"/>
                          <a:pt x="38" y="110"/>
                          <a:pt x="38" y="110"/>
                        </a:cubicBezTo>
                        <a:cubicBezTo>
                          <a:pt x="27" y="104"/>
                          <a:pt x="15" y="98"/>
                          <a:pt x="4" y="92"/>
                        </a:cubicBezTo>
                        <a:cubicBezTo>
                          <a:pt x="2" y="91"/>
                          <a:pt x="1" y="89"/>
                          <a:pt x="1" y="87"/>
                        </a:cubicBezTo>
                        <a:cubicBezTo>
                          <a:pt x="1" y="87"/>
                          <a:pt x="1" y="86"/>
                          <a:pt x="1" y="85"/>
                        </a:cubicBezTo>
                        <a:cubicBezTo>
                          <a:pt x="1" y="83"/>
                          <a:pt x="1" y="80"/>
                          <a:pt x="1" y="78"/>
                        </a:cubicBezTo>
                        <a:cubicBezTo>
                          <a:pt x="0" y="77"/>
                          <a:pt x="1" y="76"/>
                          <a:pt x="2" y="75"/>
                        </a:cubicBezTo>
                        <a:cubicBezTo>
                          <a:pt x="3" y="74"/>
                          <a:pt x="4" y="74"/>
                          <a:pt x="5" y="75"/>
                        </a:cubicBezTo>
                        <a:cubicBezTo>
                          <a:pt x="6" y="75"/>
                          <a:pt x="7" y="76"/>
                          <a:pt x="8" y="76"/>
                        </a:cubicBezTo>
                        <a:cubicBezTo>
                          <a:pt x="9" y="77"/>
                          <a:pt x="9" y="77"/>
                          <a:pt x="9" y="77"/>
                        </a:cubicBezTo>
                        <a:cubicBezTo>
                          <a:pt x="10" y="78"/>
                          <a:pt x="10" y="78"/>
                          <a:pt x="10" y="78"/>
                        </a:cubicBezTo>
                        <a:cubicBezTo>
                          <a:pt x="8" y="80"/>
                          <a:pt x="8" y="80"/>
                          <a:pt x="8" y="80"/>
                        </a:cubicBezTo>
                        <a:cubicBezTo>
                          <a:pt x="8" y="80"/>
                          <a:pt x="9" y="80"/>
                          <a:pt x="9" y="80"/>
                        </a:cubicBezTo>
                        <a:cubicBezTo>
                          <a:pt x="12" y="81"/>
                          <a:pt x="13" y="80"/>
                          <a:pt x="13" y="79"/>
                        </a:cubicBezTo>
                        <a:cubicBezTo>
                          <a:pt x="13" y="78"/>
                          <a:pt x="13" y="78"/>
                          <a:pt x="13" y="78"/>
                        </a:cubicBezTo>
                        <a:cubicBezTo>
                          <a:pt x="29" y="70"/>
                          <a:pt x="29" y="70"/>
                          <a:pt x="29" y="70"/>
                        </a:cubicBezTo>
                        <a:cubicBezTo>
                          <a:pt x="38" y="65"/>
                          <a:pt x="48" y="59"/>
                          <a:pt x="58" y="54"/>
                        </a:cubicBezTo>
                        <a:cubicBezTo>
                          <a:pt x="58" y="54"/>
                          <a:pt x="58" y="54"/>
                          <a:pt x="58" y="54"/>
                        </a:cubicBezTo>
                        <a:cubicBezTo>
                          <a:pt x="59" y="54"/>
                          <a:pt x="59" y="54"/>
                          <a:pt x="59" y="54"/>
                        </a:cubicBezTo>
                        <a:cubicBezTo>
                          <a:pt x="59" y="53"/>
                          <a:pt x="59" y="52"/>
                          <a:pt x="59" y="51"/>
                        </a:cubicBezTo>
                        <a:cubicBezTo>
                          <a:pt x="59" y="49"/>
                          <a:pt x="59" y="47"/>
                          <a:pt x="59" y="44"/>
                        </a:cubicBezTo>
                        <a:cubicBezTo>
                          <a:pt x="59" y="42"/>
                          <a:pt x="59" y="41"/>
                          <a:pt x="59" y="39"/>
                        </a:cubicBezTo>
                        <a:cubicBezTo>
                          <a:pt x="59" y="34"/>
                          <a:pt x="59" y="29"/>
                          <a:pt x="58" y="25"/>
                        </a:cubicBezTo>
                        <a:cubicBezTo>
                          <a:pt x="58" y="21"/>
                          <a:pt x="60" y="19"/>
                          <a:pt x="63" y="18"/>
                        </a:cubicBezTo>
                        <a:cubicBezTo>
                          <a:pt x="69" y="15"/>
                          <a:pt x="74" y="12"/>
                          <a:pt x="80" y="9"/>
                        </a:cubicBezTo>
                        <a:cubicBezTo>
                          <a:pt x="85" y="6"/>
                          <a:pt x="85" y="6"/>
                          <a:pt x="85" y="6"/>
                        </a:cubicBezTo>
                        <a:cubicBezTo>
                          <a:pt x="87" y="5"/>
                          <a:pt x="90" y="3"/>
                          <a:pt x="93" y="2"/>
                        </a:cubicBezTo>
                        <a:cubicBezTo>
                          <a:pt x="95" y="0"/>
                          <a:pt x="97" y="1"/>
                          <a:pt x="98" y="2"/>
                        </a:cubicBezTo>
                        <a:cubicBezTo>
                          <a:pt x="98" y="2"/>
                          <a:pt x="98" y="2"/>
                          <a:pt x="98" y="2"/>
                        </a:cubicBezTo>
                        <a:cubicBezTo>
                          <a:pt x="102" y="5"/>
                          <a:pt x="106" y="7"/>
                          <a:pt x="109" y="8"/>
                        </a:cubicBezTo>
                        <a:cubicBezTo>
                          <a:pt x="111" y="9"/>
                          <a:pt x="113" y="10"/>
                          <a:pt x="115" y="11"/>
                        </a:cubicBezTo>
                        <a:cubicBezTo>
                          <a:pt x="117" y="12"/>
                          <a:pt x="126" y="17"/>
                          <a:pt x="132" y="21"/>
                        </a:cubicBezTo>
                        <a:cubicBezTo>
                          <a:pt x="133" y="21"/>
                          <a:pt x="134" y="22"/>
                          <a:pt x="133" y="23"/>
                        </a:cubicBezTo>
                        <a:cubicBezTo>
                          <a:pt x="133" y="24"/>
                          <a:pt x="133" y="24"/>
                          <a:pt x="133" y="24"/>
                        </a:cubicBezTo>
                        <a:cubicBezTo>
                          <a:pt x="133" y="25"/>
                          <a:pt x="133" y="25"/>
                          <a:pt x="133" y="25"/>
                        </a:cubicBezTo>
                        <a:cubicBezTo>
                          <a:pt x="131" y="26"/>
                          <a:pt x="128" y="27"/>
                          <a:pt x="126" y="29"/>
                        </a:cubicBezTo>
                        <a:cubicBezTo>
                          <a:pt x="125" y="29"/>
                          <a:pt x="124" y="30"/>
                          <a:pt x="123" y="30"/>
                        </a:cubicBezTo>
                        <a:cubicBezTo>
                          <a:pt x="117" y="34"/>
                          <a:pt x="111" y="37"/>
                          <a:pt x="105" y="40"/>
                        </a:cubicBezTo>
                        <a:cubicBezTo>
                          <a:pt x="101" y="42"/>
                          <a:pt x="101" y="42"/>
                          <a:pt x="101" y="42"/>
                        </a:cubicBezTo>
                        <a:cubicBezTo>
                          <a:pt x="100" y="43"/>
                          <a:pt x="100" y="43"/>
                          <a:pt x="100" y="43"/>
                        </a:cubicBezTo>
                        <a:cubicBezTo>
                          <a:pt x="100" y="51"/>
                          <a:pt x="100" y="60"/>
                          <a:pt x="100" y="68"/>
                        </a:cubicBezTo>
                        <a:cubicBezTo>
                          <a:pt x="100" y="73"/>
                          <a:pt x="100" y="73"/>
                          <a:pt x="100" y="73"/>
                        </a:cubicBezTo>
                        <a:cubicBezTo>
                          <a:pt x="103" y="71"/>
                          <a:pt x="105" y="70"/>
                          <a:pt x="108" y="69"/>
                        </a:cubicBezTo>
                        <a:cubicBezTo>
                          <a:pt x="132" y="55"/>
                          <a:pt x="132" y="55"/>
                          <a:pt x="132" y="55"/>
                        </a:cubicBezTo>
                        <a:cubicBezTo>
                          <a:pt x="132" y="55"/>
                          <a:pt x="132" y="55"/>
                          <a:pt x="132" y="55"/>
                        </a:cubicBezTo>
                        <a:cubicBezTo>
                          <a:pt x="132" y="54"/>
                          <a:pt x="132" y="52"/>
                          <a:pt x="132" y="51"/>
                        </a:cubicBezTo>
                        <a:cubicBezTo>
                          <a:pt x="133" y="47"/>
                          <a:pt x="133" y="47"/>
                          <a:pt x="133" y="47"/>
                        </a:cubicBezTo>
                        <a:cubicBezTo>
                          <a:pt x="142" y="52"/>
                          <a:pt x="142" y="52"/>
                          <a:pt x="142" y="52"/>
                        </a:cubicBezTo>
                        <a:cubicBezTo>
                          <a:pt x="150" y="56"/>
                          <a:pt x="158" y="61"/>
                          <a:pt x="166" y="65"/>
                        </a:cubicBezTo>
                        <a:cubicBezTo>
                          <a:pt x="167" y="65"/>
                          <a:pt x="167" y="66"/>
                          <a:pt x="168" y="66"/>
                        </a:cubicBezTo>
                        <a:cubicBezTo>
                          <a:pt x="168" y="69"/>
                          <a:pt x="168" y="69"/>
                          <a:pt x="168" y="69"/>
                        </a:cubicBezTo>
                        <a:cubicBezTo>
                          <a:pt x="168" y="68"/>
                          <a:pt x="168" y="65"/>
                          <a:pt x="168" y="65"/>
                        </a:cubicBezTo>
                        <a:cubicBezTo>
                          <a:pt x="168" y="66"/>
                          <a:pt x="168" y="66"/>
                          <a:pt x="168" y="66"/>
                        </a:cubicBezTo>
                        <a:cubicBezTo>
                          <a:pt x="169" y="66"/>
                          <a:pt x="169" y="66"/>
                          <a:pt x="169" y="66"/>
                        </a:cubicBezTo>
                        <a:cubicBezTo>
                          <a:pt x="170" y="66"/>
                          <a:pt x="171" y="67"/>
                          <a:pt x="171" y="67"/>
                        </a:cubicBezTo>
                        <a:cubicBezTo>
                          <a:pt x="172" y="68"/>
                          <a:pt x="172" y="69"/>
                          <a:pt x="172" y="69"/>
                        </a:cubicBezTo>
                        <a:cubicBezTo>
                          <a:pt x="172" y="69"/>
                          <a:pt x="172" y="69"/>
                          <a:pt x="172" y="69"/>
                        </a:cubicBezTo>
                        <a:cubicBezTo>
                          <a:pt x="172" y="70"/>
                          <a:pt x="172" y="71"/>
                          <a:pt x="172" y="72"/>
                        </a:cubicBezTo>
                        <a:cubicBezTo>
                          <a:pt x="172" y="73"/>
                          <a:pt x="172" y="75"/>
                          <a:pt x="172" y="76"/>
                        </a:cubicBezTo>
                        <a:cubicBezTo>
                          <a:pt x="172" y="78"/>
                          <a:pt x="171" y="79"/>
                          <a:pt x="170" y="80"/>
                        </a:cubicBezTo>
                        <a:cubicBezTo>
                          <a:pt x="167" y="81"/>
                          <a:pt x="164" y="83"/>
                          <a:pt x="162" y="84"/>
                        </a:cubicBezTo>
                        <a:cubicBezTo>
                          <a:pt x="150" y="91"/>
                          <a:pt x="150" y="91"/>
                          <a:pt x="150" y="91"/>
                        </a:cubicBezTo>
                        <a:cubicBezTo>
                          <a:pt x="143" y="94"/>
                          <a:pt x="136" y="98"/>
                          <a:pt x="130" y="102"/>
                        </a:cubicBezTo>
                        <a:cubicBezTo>
                          <a:pt x="115" y="110"/>
                          <a:pt x="100" y="118"/>
                          <a:pt x="85" y="126"/>
                        </a:cubicBezTo>
                        <a:cubicBezTo>
                          <a:pt x="84" y="126"/>
                          <a:pt x="84" y="126"/>
                          <a:pt x="84" y="126"/>
                        </a:cubicBezTo>
                        <a:cubicBezTo>
                          <a:pt x="83" y="127"/>
                          <a:pt x="82" y="128"/>
                          <a:pt x="81" y="127"/>
                        </a:cubicBezTo>
                        <a:cubicBezTo>
                          <a:pt x="81" y="128"/>
                          <a:pt x="81" y="128"/>
                          <a:pt x="81" y="129"/>
                        </a:cubicBezTo>
                        <a:cubicBezTo>
                          <a:pt x="81" y="132"/>
                          <a:pt x="81" y="132"/>
                          <a:pt x="81" y="132"/>
                        </a:cubicBezTo>
                        <a:cubicBezTo>
                          <a:pt x="80" y="132"/>
                          <a:pt x="80" y="132"/>
                          <a:pt x="80" y="132"/>
                        </a:cubicBezTo>
                        <a:cubicBezTo>
                          <a:pt x="79" y="132"/>
                          <a:pt x="79" y="132"/>
                          <a:pt x="79" y="132"/>
                        </a:cubicBezTo>
                        <a:moveTo>
                          <a:pt x="4" y="87"/>
                        </a:moveTo>
                        <a:cubicBezTo>
                          <a:pt x="4" y="87"/>
                          <a:pt x="4" y="87"/>
                          <a:pt x="4" y="87"/>
                        </a:cubicBezTo>
                        <a:cubicBezTo>
                          <a:pt x="4" y="88"/>
                          <a:pt x="4" y="89"/>
                          <a:pt x="5" y="90"/>
                        </a:cubicBezTo>
                        <a:cubicBezTo>
                          <a:pt x="16" y="96"/>
                          <a:pt x="28" y="102"/>
                          <a:pt x="39" y="108"/>
                        </a:cubicBezTo>
                        <a:cubicBezTo>
                          <a:pt x="56" y="117"/>
                          <a:pt x="56" y="117"/>
                          <a:pt x="56" y="117"/>
                        </a:cubicBezTo>
                        <a:cubicBezTo>
                          <a:pt x="63" y="121"/>
                          <a:pt x="71" y="125"/>
                          <a:pt x="78" y="129"/>
                        </a:cubicBezTo>
                        <a:cubicBezTo>
                          <a:pt x="78" y="129"/>
                          <a:pt x="78" y="129"/>
                          <a:pt x="78" y="129"/>
                        </a:cubicBezTo>
                        <a:cubicBezTo>
                          <a:pt x="78" y="127"/>
                          <a:pt x="78" y="125"/>
                          <a:pt x="78" y="123"/>
                        </a:cubicBezTo>
                        <a:cubicBezTo>
                          <a:pt x="76" y="124"/>
                          <a:pt x="75" y="123"/>
                          <a:pt x="74" y="122"/>
                        </a:cubicBezTo>
                        <a:cubicBezTo>
                          <a:pt x="74" y="121"/>
                          <a:pt x="73" y="121"/>
                          <a:pt x="73" y="121"/>
                        </a:cubicBezTo>
                        <a:cubicBezTo>
                          <a:pt x="67" y="118"/>
                          <a:pt x="62" y="115"/>
                          <a:pt x="56" y="112"/>
                        </a:cubicBezTo>
                        <a:cubicBezTo>
                          <a:pt x="50" y="109"/>
                          <a:pt x="50" y="109"/>
                          <a:pt x="50" y="109"/>
                        </a:cubicBezTo>
                        <a:cubicBezTo>
                          <a:pt x="49" y="108"/>
                          <a:pt x="49" y="108"/>
                          <a:pt x="49" y="108"/>
                        </a:cubicBezTo>
                        <a:cubicBezTo>
                          <a:pt x="49" y="108"/>
                          <a:pt x="48" y="108"/>
                          <a:pt x="48" y="106"/>
                        </a:cubicBezTo>
                        <a:cubicBezTo>
                          <a:pt x="48" y="105"/>
                          <a:pt x="49" y="105"/>
                          <a:pt x="49" y="104"/>
                        </a:cubicBezTo>
                        <a:cubicBezTo>
                          <a:pt x="54" y="102"/>
                          <a:pt x="58" y="100"/>
                          <a:pt x="63" y="97"/>
                        </a:cubicBezTo>
                        <a:cubicBezTo>
                          <a:pt x="75" y="90"/>
                          <a:pt x="75" y="90"/>
                          <a:pt x="75" y="90"/>
                        </a:cubicBezTo>
                        <a:cubicBezTo>
                          <a:pt x="94" y="80"/>
                          <a:pt x="112" y="70"/>
                          <a:pt x="131" y="60"/>
                        </a:cubicBezTo>
                        <a:cubicBezTo>
                          <a:pt x="132" y="60"/>
                          <a:pt x="133" y="59"/>
                          <a:pt x="135" y="60"/>
                        </a:cubicBezTo>
                        <a:cubicBezTo>
                          <a:pt x="142" y="64"/>
                          <a:pt x="149" y="68"/>
                          <a:pt x="156" y="71"/>
                        </a:cubicBezTo>
                        <a:cubicBezTo>
                          <a:pt x="164" y="76"/>
                          <a:pt x="164" y="76"/>
                          <a:pt x="164" y="76"/>
                        </a:cubicBezTo>
                        <a:cubicBezTo>
                          <a:pt x="164" y="76"/>
                          <a:pt x="164" y="76"/>
                          <a:pt x="164" y="76"/>
                        </a:cubicBezTo>
                        <a:cubicBezTo>
                          <a:pt x="165" y="77"/>
                          <a:pt x="165" y="77"/>
                          <a:pt x="165" y="77"/>
                        </a:cubicBezTo>
                        <a:cubicBezTo>
                          <a:pt x="165" y="78"/>
                          <a:pt x="165" y="78"/>
                          <a:pt x="165" y="78"/>
                        </a:cubicBezTo>
                        <a:cubicBezTo>
                          <a:pt x="164" y="79"/>
                          <a:pt x="164" y="79"/>
                          <a:pt x="163" y="79"/>
                        </a:cubicBezTo>
                        <a:cubicBezTo>
                          <a:pt x="158" y="82"/>
                          <a:pt x="158" y="82"/>
                          <a:pt x="158" y="82"/>
                        </a:cubicBezTo>
                        <a:cubicBezTo>
                          <a:pt x="154" y="84"/>
                          <a:pt x="150" y="87"/>
                          <a:pt x="145" y="89"/>
                        </a:cubicBezTo>
                        <a:cubicBezTo>
                          <a:pt x="140" y="92"/>
                          <a:pt x="134" y="95"/>
                          <a:pt x="128" y="98"/>
                        </a:cubicBezTo>
                        <a:cubicBezTo>
                          <a:pt x="125" y="100"/>
                          <a:pt x="121" y="102"/>
                          <a:pt x="118" y="104"/>
                        </a:cubicBezTo>
                        <a:cubicBezTo>
                          <a:pt x="102" y="113"/>
                          <a:pt x="102" y="113"/>
                          <a:pt x="102" y="113"/>
                        </a:cubicBezTo>
                        <a:cubicBezTo>
                          <a:pt x="95" y="116"/>
                          <a:pt x="89" y="119"/>
                          <a:pt x="83" y="123"/>
                        </a:cubicBezTo>
                        <a:cubicBezTo>
                          <a:pt x="82" y="123"/>
                          <a:pt x="82" y="123"/>
                          <a:pt x="82" y="123"/>
                        </a:cubicBezTo>
                        <a:cubicBezTo>
                          <a:pt x="82" y="124"/>
                          <a:pt x="82" y="124"/>
                          <a:pt x="82" y="124"/>
                        </a:cubicBezTo>
                        <a:cubicBezTo>
                          <a:pt x="82" y="125"/>
                          <a:pt x="82" y="125"/>
                          <a:pt x="82" y="125"/>
                        </a:cubicBezTo>
                        <a:cubicBezTo>
                          <a:pt x="83" y="124"/>
                          <a:pt x="83" y="124"/>
                          <a:pt x="83" y="124"/>
                        </a:cubicBezTo>
                        <a:cubicBezTo>
                          <a:pt x="83" y="124"/>
                          <a:pt x="83" y="123"/>
                          <a:pt x="84" y="123"/>
                        </a:cubicBezTo>
                        <a:cubicBezTo>
                          <a:pt x="98" y="115"/>
                          <a:pt x="113" y="107"/>
                          <a:pt x="128" y="99"/>
                        </a:cubicBezTo>
                        <a:cubicBezTo>
                          <a:pt x="135" y="96"/>
                          <a:pt x="142" y="92"/>
                          <a:pt x="149" y="88"/>
                        </a:cubicBezTo>
                        <a:cubicBezTo>
                          <a:pt x="160" y="82"/>
                          <a:pt x="160" y="82"/>
                          <a:pt x="160" y="82"/>
                        </a:cubicBezTo>
                        <a:cubicBezTo>
                          <a:pt x="163" y="80"/>
                          <a:pt x="166" y="79"/>
                          <a:pt x="168" y="78"/>
                        </a:cubicBezTo>
                        <a:cubicBezTo>
                          <a:pt x="169" y="77"/>
                          <a:pt x="169" y="77"/>
                          <a:pt x="169" y="76"/>
                        </a:cubicBezTo>
                        <a:cubicBezTo>
                          <a:pt x="169" y="75"/>
                          <a:pt x="169" y="74"/>
                          <a:pt x="169" y="73"/>
                        </a:cubicBezTo>
                        <a:cubicBezTo>
                          <a:pt x="168" y="73"/>
                          <a:pt x="168" y="73"/>
                          <a:pt x="168" y="73"/>
                        </a:cubicBezTo>
                        <a:cubicBezTo>
                          <a:pt x="168" y="72"/>
                          <a:pt x="168" y="72"/>
                          <a:pt x="168" y="72"/>
                        </a:cubicBezTo>
                        <a:cubicBezTo>
                          <a:pt x="167" y="71"/>
                          <a:pt x="167" y="71"/>
                          <a:pt x="167" y="71"/>
                        </a:cubicBezTo>
                        <a:cubicBezTo>
                          <a:pt x="166" y="71"/>
                          <a:pt x="166" y="71"/>
                          <a:pt x="165" y="70"/>
                        </a:cubicBezTo>
                        <a:cubicBezTo>
                          <a:pt x="157" y="66"/>
                          <a:pt x="149" y="62"/>
                          <a:pt x="140" y="57"/>
                        </a:cubicBezTo>
                        <a:cubicBezTo>
                          <a:pt x="134" y="54"/>
                          <a:pt x="134" y="54"/>
                          <a:pt x="134" y="54"/>
                        </a:cubicBezTo>
                        <a:cubicBezTo>
                          <a:pt x="134" y="54"/>
                          <a:pt x="134" y="54"/>
                          <a:pt x="134" y="54"/>
                        </a:cubicBezTo>
                        <a:cubicBezTo>
                          <a:pt x="135" y="55"/>
                          <a:pt x="135" y="56"/>
                          <a:pt x="135" y="56"/>
                        </a:cubicBezTo>
                        <a:cubicBezTo>
                          <a:pt x="134" y="57"/>
                          <a:pt x="134" y="57"/>
                          <a:pt x="134" y="57"/>
                        </a:cubicBezTo>
                        <a:cubicBezTo>
                          <a:pt x="109" y="71"/>
                          <a:pt x="109" y="71"/>
                          <a:pt x="109" y="71"/>
                        </a:cubicBezTo>
                        <a:cubicBezTo>
                          <a:pt x="106" y="72"/>
                          <a:pt x="104" y="74"/>
                          <a:pt x="101" y="75"/>
                        </a:cubicBezTo>
                        <a:cubicBezTo>
                          <a:pt x="101" y="76"/>
                          <a:pt x="99" y="76"/>
                          <a:pt x="98" y="76"/>
                        </a:cubicBezTo>
                        <a:cubicBezTo>
                          <a:pt x="97" y="75"/>
                          <a:pt x="97" y="74"/>
                          <a:pt x="97" y="73"/>
                        </a:cubicBezTo>
                        <a:cubicBezTo>
                          <a:pt x="97" y="68"/>
                          <a:pt x="97" y="68"/>
                          <a:pt x="97" y="68"/>
                        </a:cubicBezTo>
                        <a:cubicBezTo>
                          <a:pt x="97" y="60"/>
                          <a:pt x="97" y="51"/>
                          <a:pt x="97" y="43"/>
                        </a:cubicBezTo>
                        <a:cubicBezTo>
                          <a:pt x="97" y="41"/>
                          <a:pt x="98" y="40"/>
                          <a:pt x="99" y="40"/>
                        </a:cubicBezTo>
                        <a:cubicBezTo>
                          <a:pt x="103" y="38"/>
                          <a:pt x="103" y="38"/>
                          <a:pt x="103" y="38"/>
                        </a:cubicBezTo>
                        <a:cubicBezTo>
                          <a:pt x="109" y="35"/>
                          <a:pt x="116" y="31"/>
                          <a:pt x="122" y="28"/>
                        </a:cubicBezTo>
                        <a:cubicBezTo>
                          <a:pt x="123" y="27"/>
                          <a:pt x="124" y="27"/>
                          <a:pt x="125" y="26"/>
                        </a:cubicBezTo>
                        <a:cubicBezTo>
                          <a:pt x="127" y="25"/>
                          <a:pt x="129" y="24"/>
                          <a:pt x="130" y="23"/>
                        </a:cubicBezTo>
                        <a:cubicBezTo>
                          <a:pt x="124" y="20"/>
                          <a:pt x="115" y="15"/>
                          <a:pt x="114" y="14"/>
                        </a:cubicBezTo>
                        <a:cubicBezTo>
                          <a:pt x="112" y="13"/>
                          <a:pt x="110" y="12"/>
                          <a:pt x="108" y="11"/>
                        </a:cubicBezTo>
                        <a:cubicBezTo>
                          <a:pt x="104" y="9"/>
                          <a:pt x="100" y="7"/>
                          <a:pt x="97" y="5"/>
                        </a:cubicBezTo>
                        <a:cubicBezTo>
                          <a:pt x="96" y="4"/>
                          <a:pt x="96" y="4"/>
                          <a:pt x="96" y="4"/>
                        </a:cubicBezTo>
                        <a:cubicBezTo>
                          <a:pt x="95" y="4"/>
                          <a:pt x="95" y="4"/>
                          <a:pt x="94" y="4"/>
                        </a:cubicBezTo>
                        <a:cubicBezTo>
                          <a:pt x="92" y="6"/>
                          <a:pt x="89" y="7"/>
                          <a:pt x="86" y="9"/>
                        </a:cubicBezTo>
                        <a:cubicBezTo>
                          <a:pt x="81" y="11"/>
                          <a:pt x="81" y="11"/>
                          <a:pt x="81" y="11"/>
                        </a:cubicBezTo>
                        <a:cubicBezTo>
                          <a:pt x="76" y="14"/>
                          <a:pt x="70" y="17"/>
                          <a:pt x="64" y="20"/>
                        </a:cubicBezTo>
                        <a:cubicBezTo>
                          <a:pt x="62" y="21"/>
                          <a:pt x="61" y="23"/>
                          <a:pt x="61" y="25"/>
                        </a:cubicBezTo>
                        <a:cubicBezTo>
                          <a:pt x="61" y="29"/>
                          <a:pt x="61" y="34"/>
                          <a:pt x="61" y="39"/>
                        </a:cubicBezTo>
                        <a:cubicBezTo>
                          <a:pt x="61" y="41"/>
                          <a:pt x="61" y="42"/>
                          <a:pt x="61" y="44"/>
                        </a:cubicBezTo>
                        <a:cubicBezTo>
                          <a:pt x="61" y="47"/>
                          <a:pt x="61" y="49"/>
                          <a:pt x="61" y="51"/>
                        </a:cubicBezTo>
                        <a:cubicBezTo>
                          <a:pt x="61" y="52"/>
                          <a:pt x="61" y="53"/>
                          <a:pt x="62" y="54"/>
                        </a:cubicBezTo>
                        <a:cubicBezTo>
                          <a:pt x="62" y="55"/>
                          <a:pt x="60" y="56"/>
                          <a:pt x="59" y="56"/>
                        </a:cubicBezTo>
                        <a:cubicBezTo>
                          <a:pt x="59" y="57"/>
                          <a:pt x="59" y="57"/>
                          <a:pt x="59" y="57"/>
                        </a:cubicBezTo>
                        <a:cubicBezTo>
                          <a:pt x="49" y="62"/>
                          <a:pt x="40" y="67"/>
                          <a:pt x="30" y="72"/>
                        </a:cubicBezTo>
                        <a:cubicBezTo>
                          <a:pt x="15" y="80"/>
                          <a:pt x="15" y="80"/>
                          <a:pt x="15" y="80"/>
                        </a:cubicBezTo>
                        <a:cubicBezTo>
                          <a:pt x="14" y="83"/>
                          <a:pt x="11" y="83"/>
                          <a:pt x="9" y="83"/>
                        </a:cubicBezTo>
                        <a:cubicBezTo>
                          <a:pt x="8" y="83"/>
                          <a:pt x="8" y="83"/>
                          <a:pt x="8" y="83"/>
                        </a:cubicBezTo>
                        <a:cubicBezTo>
                          <a:pt x="8" y="83"/>
                          <a:pt x="7" y="82"/>
                          <a:pt x="6" y="81"/>
                        </a:cubicBezTo>
                        <a:cubicBezTo>
                          <a:pt x="6" y="82"/>
                          <a:pt x="6" y="83"/>
                          <a:pt x="6" y="84"/>
                        </a:cubicBezTo>
                        <a:cubicBezTo>
                          <a:pt x="6" y="84"/>
                          <a:pt x="6" y="84"/>
                          <a:pt x="6" y="84"/>
                        </a:cubicBezTo>
                        <a:cubicBezTo>
                          <a:pt x="6" y="84"/>
                          <a:pt x="6" y="84"/>
                          <a:pt x="6" y="84"/>
                        </a:cubicBezTo>
                        <a:cubicBezTo>
                          <a:pt x="6" y="85"/>
                          <a:pt x="6" y="85"/>
                          <a:pt x="6" y="85"/>
                        </a:cubicBezTo>
                        <a:cubicBezTo>
                          <a:pt x="6" y="86"/>
                          <a:pt x="6" y="86"/>
                          <a:pt x="6" y="87"/>
                        </a:cubicBezTo>
                        <a:cubicBezTo>
                          <a:pt x="5" y="87"/>
                          <a:pt x="5" y="87"/>
                          <a:pt x="4" y="87"/>
                        </a:cubicBezTo>
                        <a:cubicBezTo>
                          <a:pt x="4" y="87"/>
                          <a:pt x="4" y="87"/>
                          <a:pt x="4" y="87"/>
                        </a:cubicBezTo>
                        <a:moveTo>
                          <a:pt x="77" y="116"/>
                        </a:moveTo>
                        <a:cubicBezTo>
                          <a:pt x="78" y="116"/>
                          <a:pt x="78" y="116"/>
                          <a:pt x="78" y="116"/>
                        </a:cubicBezTo>
                        <a:cubicBezTo>
                          <a:pt x="81" y="116"/>
                          <a:pt x="81" y="118"/>
                          <a:pt x="81" y="119"/>
                        </a:cubicBezTo>
                        <a:cubicBezTo>
                          <a:pt x="81" y="119"/>
                          <a:pt x="81" y="119"/>
                          <a:pt x="81" y="119"/>
                        </a:cubicBezTo>
                        <a:cubicBezTo>
                          <a:pt x="81" y="120"/>
                          <a:pt x="81" y="120"/>
                          <a:pt x="81" y="121"/>
                        </a:cubicBezTo>
                        <a:cubicBezTo>
                          <a:pt x="82" y="120"/>
                          <a:pt x="82" y="120"/>
                          <a:pt x="82" y="120"/>
                        </a:cubicBezTo>
                        <a:cubicBezTo>
                          <a:pt x="88" y="117"/>
                          <a:pt x="94" y="114"/>
                          <a:pt x="100" y="110"/>
                        </a:cubicBezTo>
                        <a:cubicBezTo>
                          <a:pt x="116" y="101"/>
                          <a:pt x="116" y="101"/>
                          <a:pt x="116" y="101"/>
                        </a:cubicBezTo>
                        <a:cubicBezTo>
                          <a:pt x="120" y="100"/>
                          <a:pt x="124" y="98"/>
                          <a:pt x="127" y="96"/>
                        </a:cubicBezTo>
                        <a:cubicBezTo>
                          <a:pt x="133" y="93"/>
                          <a:pt x="139" y="90"/>
                          <a:pt x="144" y="87"/>
                        </a:cubicBezTo>
                        <a:cubicBezTo>
                          <a:pt x="148" y="84"/>
                          <a:pt x="152" y="82"/>
                          <a:pt x="156" y="80"/>
                        </a:cubicBezTo>
                        <a:cubicBezTo>
                          <a:pt x="161" y="77"/>
                          <a:pt x="161" y="77"/>
                          <a:pt x="161" y="77"/>
                        </a:cubicBezTo>
                        <a:cubicBezTo>
                          <a:pt x="155" y="74"/>
                          <a:pt x="155" y="74"/>
                          <a:pt x="155" y="74"/>
                        </a:cubicBezTo>
                        <a:cubicBezTo>
                          <a:pt x="148" y="70"/>
                          <a:pt x="141" y="66"/>
                          <a:pt x="134" y="62"/>
                        </a:cubicBezTo>
                        <a:cubicBezTo>
                          <a:pt x="133" y="62"/>
                          <a:pt x="133" y="62"/>
                          <a:pt x="132" y="63"/>
                        </a:cubicBezTo>
                        <a:cubicBezTo>
                          <a:pt x="114" y="73"/>
                          <a:pt x="95" y="83"/>
                          <a:pt x="77" y="93"/>
                        </a:cubicBezTo>
                        <a:cubicBezTo>
                          <a:pt x="64" y="100"/>
                          <a:pt x="64" y="100"/>
                          <a:pt x="64" y="100"/>
                        </a:cubicBezTo>
                        <a:cubicBezTo>
                          <a:pt x="60" y="102"/>
                          <a:pt x="56" y="104"/>
                          <a:pt x="51" y="106"/>
                        </a:cubicBezTo>
                        <a:cubicBezTo>
                          <a:pt x="52" y="106"/>
                          <a:pt x="52" y="106"/>
                          <a:pt x="52" y="106"/>
                        </a:cubicBezTo>
                        <a:cubicBezTo>
                          <a:pt x="52" y="106"/>
                          <a:pt x="52" y="106"/>
                          <a:pt x="52" y="106"/>
                        </a:cubicBezTo>
                        <a:cubicBezTo>
                          <a:pt x="57" y="109"/>
                          <a:pt x="57" y="109"/>
                          <a:pt x="57" y="109"/>
                        </a:cubicBezTo>
                        <a:cubicBezTo>
                          <a:pt x="63" y="113"/>
                          <a:pt x="68" y="116"/>
                          <a:pt x="74" y="119"/>
                        </a:cubicBezTo>
                        <a:cubicBezTo>
                          <a:pt x="75" y="119"/>
                          <a:pt x="75" y="119"/>
                          <a:pt x="75" y="120"/>
                        </a:cubicBezTo>
                        <a:cubicBezTo>
                          <a:pt x="76" y="120"/>
                          <a:pt x="76" y="120"/>
                          <a:pt x="77" y="120"/>
                        </a:cubicBezTo>
                        <a:cubicBezTo>
                          <a:pt x="77" y="119"/>
                          <a:pt x="77" y="119"/>
                          <a:pt x="77" y="119"/>
                        </a:cubicBezTo>
                        <a:cubicBezTo>
                          <a:pt x="77" y="119"/>
                          <a:pt x="77" y="118"/>
                          <a:pt x="77" y="117"/>
                        </a:cubicBezTo>
                        <a:cubicBezTo>
                          <a:pt x="77" y="116"/>
                          <a:pt x="77" y="116"/>
                          <a:pt x="77" y="116"/>
                        </a:cubicBezTo>
                        <a:moveTo>
                          <a:pt x="83" y="68"/>
                        </a:moveTo>
                        <a:cubicBezTo>
                          <a:pt x="82" y="68"/>
                          <a:pt x="82" y="67"/>
                          <a:pt x="82" y="67"/>
                        </a:cubicBezTo>
                        <a:cubicBezTo>
                          <a:pt x="80" y="67"/>
                          <a:pt x="79" y="66"/>
                          <a:pt x="78" y="65"/>
                        </a:cubicBezTo>
                        <a:cubicBezTo>
                          <a:pt x="77" y="65"/>
                          <a:pt x="76" y="64"/>
                          <a:pt x="75" y="64"/>
                        </a:cubicBezTo>
                        <a:cubicBezTo>
                          <a:pt x="75" y="64"/>
                          <a:pt x="74" y="63"/>
                          <a:pt x="74" y="62"/>
                        </a:cubicBezTo>
                        <a:cubicBezTo>
                          <a:pt x="74" y="61"/>
                          <a:pt x="74" y="60"/>
                          <a:pt x="74" y="60"/>
                        </a:cubicBezTo>
                        <a:cubicBezTo>
                          <a:pt x="74" y="59"/>
                          <a:pt x="74" y="58"/>
                          <a:pt x="74" y="57"/>
                        </a:cubicBezTo>
                        <a:cubicBezTo>
                          <a:pt x="74" y="56"/>
                          <a:pt x="75" y="55"/>
                          <a:pt x="75" y="55"/>
                        </a:cubicBezTo>
                        <a:cubicBezTo>
                          <a:pt x="76" y="54"/>
                          <a:pt x="77" y="55"/>
                          <a:pt x="77" y="55"/>
                        </a:cubicBezTo>
                        <a:cubicBezTo>
                          <a:pt x="79" y="55"/>
                          <a:pt x="80" y="56"/>
                          <a:pt x="82" y="57"/>
                        </a:cubicBezTo>
                        <a:cubicBezTo>
                          <a:pt x="82" y="57"/>
                          <a:pt x="83" y="58"/>
                          <a:pt x="83" y="58"/>
                        </a:cubicBezTo>
                        <a:cubicBezTo>
                          <a:pt x="85" y="59"/>
                          <a:pt x="85" y="60"/>
                          <a:pt x="85" y="61"/>
                        </a:cubicBezTo>
                        <a:cubicBezTo>
                          <a:pt x="85" y="62"/>
                          <a:pt x="85" y="63"/>
                          <a:pt x="85" y="64"/>
                        </a:cubicBezTo>
                        <a:cubicBezTo>
                          <a:pt x="84" y="65"/>
                          <a:pt x="84" y="65"/>
                          <a:pt x="84" y="65"/>
                        </a:cubicBezTo>
                        <a:cubicBezTo>
                          <a:pt x="84" y="66"/>
                          <a:pt x="84" y="66"/>
                          <a:pt x="84" y="66"/>
                        </a:cubicBezTo>
                        <a:cubicBezTo>
                          <a:pt x="85" y="66"/>
                          <a:pt x="85" y="67"/>
                          <a:pt x="84" y="67"/>
                        </a:cubicBezTo>
                        <a:cubicBezTo>
                          <a:pt x="83" y="68"/>
                          <a:pt x="83" y="68"/>
                          <a:pt x="83" y="68"/>
                        </a:cubicBezTo>
                        <a:moveTo>
                          <a:pt x="77" y="62"/>
                        </a:moveTo>
                        <a:cubicBezTo>
                          <a:pt x="78" y="62"/>
                          <a:pt x="78" y="63"/>
                          <a:pt x="79" y="63"/>
                        </a:cubicBezTo>
                        <a:cubicBezTo>
                          <a:pt x="80" y="63"/>
                          <a:pt x="81" y="64"/>
                          <a:pt x="82" y="64"/>
                        </a:cubicBezTo>
                        <a:cubicBezTo>
                          <a:pt x="82" y="64"/>
                          <a:pt x="82" y="64"/>
                          <a:pt x="82" y="64"/>
                        </a:cubicBezTo>
                        <a:cubicBezTo>
                          <a:pt x="82" y="63"/>
                          <a:pt x="82" y="62"/>
                          <a:pt x="82" y="61"/>
                        </a:cubicBezTo>
                        <a:cubicBezTo>
                          <a:pt x="82" y="60"/>
                          <a:pt x="82" y="60"/>
                          <a:pt x="82" y="60"/>
                        </a:cubicBezTo>
                        <a:cubicBezTo>
                          <a:pt x="81" y="60"/>
                          <a:pt x="81" y="60"/>
                          <a:pt x="80" y="59"/>
                        </a:cubicBezTo>
                        <a:cubicBezTo>
                          <a:pt x="79" y="59"/>
                          <a:pt x="78" y="58"/>
                          <a:pt x="77" y="58"/>
                        </a:cubicBezTo>
                        <a:cubicBezTo>
                          <a:pt x="77" y="58"/>
                          <a:pt x="77" y="59"/>
                          <a:pt x="77" y="60"/>
                        </a:cubicBezTo>
                        <a:cubicBezTo>
                          <a:pt x="77" y="60"/>
                          <a:pt x="77" y="61"/>
                          <a:pt x="77" y="62"/>
                        </a:cubicBezTo>
                        <a:cubicBezTo>
                          <a:pt x="77" y="62"/>
                          <a:pt x="77" y="62"/>
                          <a:pt x="77" y="62"/>
                        </a:cubicBezTo>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251">
                    <a:extLst>
                      <a:ext uri="{FF2B5EF4-FFF2-40B4-BE49-F238E27FC236}">
                        <a16:creationId xmlns:a16="http://schemas.microsoft.com/office/drawing/2014/main" id="{0386CCF4-71C8-4748-A3F8-90EEE127CAD6}"/>
                      </a:ext>
                    </a:extLst>
                  </p:cNvPr>
                  <p:cNvSpPr>
                    <a:spLocks/>
                  </p:cNvSpPr>
                  <p:nvPr/>
                </p:nvSpPr>
                <p:spPr bwMode="auto">
                  <a:xfrm>
                    <a:off x="3622675" y="1730376"/>
                    <a:ext cx="111125" cy="165100"/>
                  </a:xfrm>
                  <a:custGeom>
                    <a:avLst/>
                    <a:gdLst>
                      <a:gd name="T0" fmla="*/ 34 w 35"/>
                      <a:gd name="T1" fmla="*/ 33 h 52"/>
                      <a:gd name="T2" fmla="*/ 12 w 35"/>
                      <a:gd name="T3" fmla="*/ 45 h 52"/>
                      <a:gd name="T4" fmla="*/ 1 w 35"/>
                      <a:gd name="T5" fmla="*/ 51 h 52"/>
                      <a:gd name="T6" fmla="*/ 0 w 35"/>
                      <a:gd name="T7" fmla="*/ 50 h 52"/>
                      <a:gd name="T8" fmla="*/ 0 w 35"/>
                      <a:gd name="T9" fmla="*/ 20 h 52"/>
                      <a:gd name="T10" fmla="*/ 1 w 35"/>
                      <a:gd name="T11" fmla="*/ 18 h 52"/>
                      <a:gd name="T12" fmla="*/ 23 w 35"/>
                      <a:gd name="T13" fmla="*/ 6 h 52"/>
                      <a:gd name="T14" fmla="*/ 33 w 35"/>
                      <a:gd name="T15" fmla="*/ 0 h 52"/>
                      <a:gd name="T16" fmla="*/ 34 w 35"/>
                      <a:gd name="T17" fmla="*/ 2 h 52"/>
                      <a:gd name="T18" fmla="*/ 34 w 35"/>
                      <a:gd name="T19" fmla="*/ 29 h 52"/>
                      <a:gd name="T20" fmla="*/ 34 w 35"/>
                      <a:gd name="T21"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2">
                        <a:moveTo>
                          <a:pt x="34" y="33"/>
                        </a:moveTo>
                        <a:cubicBezTo>
                          <a:pt x="27" y="37"/>
                          <a:pt x="20" y="41"/>
                          <a:pt x="12" y="45"/>
                        </a:cubicBezTo>
                        <a:cubicBezTo>
                          <a:pt x="9" y="47"/>
                          <a:pt x="5" y="49"/>
                          <a:pt x="1" y="51"/>
                        </a:cubicBezTo>
                        <a:cubicBezTo>
                          <a:pt x="0" y="52"/>
                          <a:pt x="0" y="52"/>
                          <a:pt x="0" y="50"/>
                        </a:cubicBezTo>
                        <a:cubicBezTo>
                          <a:pt x="0" y="40"/>
                          <a:pt x="0" y="30"/>
                          <a:pt x="0" y="20"/>
                        </a:cubicBezTo>
                        <a:cubicBezTo>
                          <a:pt x="0" y="19"/>
                          <a:pt x="0" y="19"/>
                          <a:pt x="1" y="18"/>
                        </a:cubicBezTo>
                        <a:cubicBezTo>
                          <a:pt x="9" y="14"/>
                          <a:pt x="16" y="10"/>
                          <a:pt x="23" y="6"/>
                        </a:cubicBezTo>
                        <a:cubicBezTo>
                          <a:pt x="27" y="4"/>
                          <a:pt x="30" y="3"/>
                          <a:pt x="33" y="0"/>
                        </a:cubicBezTo>
                        <a:cubicBezTo>
                          <a:pt x="35" y="0"/>
                          <a:pt x="34" y="2"/>
                          <a:pt x="34" y="2"/>
                        </a:cubicBezTo>
                        <a:cubicBezTo>
                          <a:pt x="34" y="11"/>
                          <a:pt x="34" y="20"/>
                          <a:pt x="34" y="29"/>
                        </a:cubicBezTo>
                        <a:cubicBezTo>
                          <a:pt x="34" y="30"/>
                          <a:pt x="34" y="32"/>
                          <a:pt x="34" y="33"/>
                        </a:cubicBezTo>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252">
                    <a:extLst>
                      <a:ext uri="{FF2B5EF4-FFF2-40B4-BE49-F238E27FC236}">
                        <a16:creationId xmlns:a16="http://schemas.microsoft.com/office/drawing/2014/main" id="{62B04355-E796-481B-A02D-498DCCFD07F0}"/>
                      </a:ext>
                    </a:extLst>
                  </p:cNvPr>
                  <p:cNvSpPr>
                    <a:spLocks noEditPoints="1"/>
                  </p:cNvSpPr>
                  <p:nvPr/>
                </p:nvSpPr>
                <p:spPr bwMode="auto">
                  <a:xfrm>
                    <a:off x="3619500" y="1730376"/>
                    <a:ext cx="114300" cy="165100"/>
                  </a:xfrm>
                  <a:custGeom>
                    <a:avLst/>
                    <a:gdLst>
                      <a:gd name="T0" fmla="*/ 1 w 36"/>
                      <a:gd name="T1" fmla="*/ 52 h 52"/>
                      <a:gd name="T2" fmla="*/ 1 w 36"/>
                      <a:gd name="T3" fmla="*/ 52 h 52"/>
                      <a:gd name="T4" fmla="*/ 0 w 36"/>
                      <a:gd name="T5" fmla="*/ 50 h 52"/>
                      <a:gd name="T6" fmla="*/ 0 w 36"/>
                      <a:gd name="T7" fmla="*/ 46 h 52"/>
                      <a:gd name="T8" fmla="*/ 0 w 36"/>
                      <a:gd name="T9" fmla="*/ 20 h 52"/>
                      <a:gd name="T10" fmla="*/ 2 w 36"/>
                      <a:gd name="T11" fmla="*/ 17 h 52"/>
                      <a:gd name="T12" fmla="*/ 5 w 36"/>
                      <a:gd name="T13" fmla="*/ 15 h 52"/>
                      <a:gd name="T14" fmla="*/ 24 w 36"/>
                      <a:gd name="T15" fmla="*/ 5 h 52"/>
                      <a:gd name="T16" fmla="*/ 27 w 36"/>
                      <a:gd name="T17" fmla="*/ 4 h 52"/>
                      <a:gd name="T18" fmla="*/ 34 w 36"/>
                      <a:gd name="T19" fmla="*/ 0 h 52"/>
                      <a:gd name="T20" fmla="*/ 34 w 36"/>
                      <a:gd name="T21" fmla="*/ 0 h 52"/>
                      <a:gd name="T22" fmla="*/ 34 w 36"/>
                      <a:gd name="T23" fmla="*/ 0 h 52"/>
                      <a:gd name="T24" fmla="*/ 36 w 36"/>
                      <a:gd name="T25" fmla="*/ 0 h 52"/>
                      <a:gd name="T26" fmla="*/ 36 w 36"/>
                      <a:gd name="T27" fmla="*/ 2 h 52"/>
                      <a:gd name="T28" fmla="*/ 36 w 36"/>
                      <a:gd name="T29" fmla="*/ 2 h 52"/>
                      <a:gd name="T30" fmla="*/ 36 w 36"/>
                      <a:gd name="T31" fmla="*/ 24 h 52"/>
                      <a:gd name="T32" fmla="*/ 36 w 36"/>
                      <a:gd name="T33" fmla="*/ 29 h 52"/>
                      <a:gd name="T34" fmla="*/ 36 w 36"/>
                      <a:gd name="T35" fmla="*/ 29 h 52"/>
                      <a:gd name="T36" fmla="*/ 36 w 36"/>
                      <a:gd name="T37" fmla="*/ 32 h 52"/>
                      <a:gd name="T38" fmla="*/ 36 w 36"/>
                      <a:gd name="T39" fmla="*/ 33 h 52"/>
                      <a:gd name="T40" fmla="*/ 36 w 36"/>
                      <a:gd name="T41" fmla="*/ 34 h 52"/>
                      <a:gd name="T42" fmla="*/ 11 w 36"/>
                      <a:gd name="T43" fmla="*/ 47 h 52"/>
                      <a:gd name="T44" fmla="*/ 3 w 36"/>
                      <a:gd name="T45" fmla="*/ 52 h 52"/>
                      <a:gd name="T46" fmla="*/ 1 w 36"/>
                      <a:gd name="T47" fmla="*/ 52 h 52"/>
                      <a:gd name="T48" fmla="*/ 34 w 36"/>
                      <a:gd name="T49" fmla="*/ 1 h 52"/>
                      <a:gd name="T50" fmla="*/ 28 w 36"/>
                      <a:gd name="T51" fmla="*/ 5 h 52"/>
                      <a:gd name="T52" fmla="*/ 25 w 36"/>
                      <a:gd name="T53" fmla="*/ 7 h 52"/>
                      <a:gd name="T54" fmla="*/ 6 w 36"/>
                      <a:gd name="T55" fmla="*/ 17 h 52"/>
                      <a:gd name="T56" fmla="*/ 2 w 36"/>
                      <a:gd name="T57" fmla="*/ 19 h 52"/>
                      <a:gd name="T58" fmla="*/ 1 w 36"/>
                      <a:gd name="T59" fmla="*/ 20 h 52"/>
                      <a:gd name="T60" fmla="*/ 1 w 36"/>
                      <a:gd name="T61" fmla="*/ 46 h 52"/>
                      <a:gd name="T62" fmla="*/ 1 w 36"/>
                      <a:gd name="T63" fmla="*/ 50 h 52"/>
                      <a:gd name="T64" fmla="*/ 1 w 36"/>
                      <a:gd name="T65" fmla="*/ 51 h 52"/>
                      <a:gd name="T66" fmla="*/ 2 w 36"/>
                      <a:gd name="T67" fmla="*/ 50 h 52"/>
                      <a:gd name="T68" fmla="*/ 10 w 36"/>
                      <a:gd name="T69" fmla="*/ 46 h 52"/>
                      <a:gd name="T70" fmla="*/ 35 w 36"/>
                      <a:gd name="T71" fmla="*/ 33 h 52"/>
                      <a:gd name="T72" fmla="*/ 34 w 36"/>
                      <a:gd name="T73" fmla="*/ 32 h 52"/>
                      <a:gd name="T74" fmla="*/ 35 w 36"/>
                      <a:gd name="T75" fmla="*/ 29 h 52"/>
                      <a:gd name="T76" fmla="*/ 35 w 36"/>
                      <a:gd name="T77" fmla="*/ 24 h 52"/>
                      <a:gd name="T78" fmla="*/ 35 w 36"/>
                      <a:gd name="T79" fmla="*/ 2 h 52"/>
                      <a:gd name="T80" fmla="*/ 35 w 36"/>
                      <a:gd name="T81" fmla="*/ 2 h 52"/>
                      <a:gd name="T82" fmla="*/ 35 w 36"/>
                      <a:gd name="T83" fmla="*/ 1 h 52"/>
                      <a:gd name="T84" fmla="*/ 34 w 36"/>
                      <a:gd name="T85"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 h="52">
                        <a:moveTo>
                          <a:pt x="1" y="52"/>
                        </a:moveTo>
                        <a:cubicBezTo>
                          <a:pt x="1" y="52"/>
                          <a:pt x="1" y="52"/>
                          <a:pt x="1" y="52"/>
                        </a:cubicBezTo>
                        <a:cubicBezTo>
                          <a:pt x="0" y="52"/>
                          <a:pt x="0" y="51"/>
                          <a:pt x="0" y="50"/>
                        </a:cubicBezTo>
                        <a:cubicBezTo>
                          <a:pt x="0" y="46"/>
                          <a:pt x="0" y="46"/>
                          <a:pt x="0" y="46"/>
                        </a:cubicBezTo>
                        <a:cubicBezTo>
                          <a:pt x="0" y="38"/>
                          <a:pt x="0" y="29"/>
                          <a:pt x="0" y="20"/>
                        </a:cubicBezTo>
                        <a:cubicBezTo>
                          <a:pt x="0" y="19"/>
                          <a:pt x="1" y="18"/>
                          <a:pt x="2" y="17"/>
                        </a:cubicBezTo>
                        <a:cubicBezTo>
                          <a:pt x="5" y="15"/>
                          <a:pt x="5" y="15"/>
                          <a:pt x="5" y="15"/>
                        </a:cubicBezTo>
                        <a:cubicBezTo>
                          <a:pt x="12" y="12"/>
                          <a:pt x="18" y="9"/>
                          <a:pt x="24" y="5"/>
                        </a:cubicBezTo>
                        <a:cubicBezTo>
                          <a:pt x="25" y="5"/>
                          <a:pt x="26" y="4"/>
                          <a:pt x="27" y="4"/>
                        </a:cubicBezTo>
                        <a:cubicBezTo>
                          <a:pt x="29" y="3"/>
                          <a:pt x="32" y="2"/>
                          <a:pt x="34" y="0"/>
                        </a:cubicBezTo>
                        <a:cubicBezTo>
                          <a:pt x="34" y="0"/>
                          <a:pt x="34" y="0"/>
                          <a:pt x="34" y="0"/>
                        </a:cubicBezTo>
                        <a:cubicBezTo>
                          <a:pt x="34" y="0"/>
                          <a:pt x="34" y="0"/>
                          <a:pt x="34" y="0"/>
                        </a:cubicBezTo>
                        <a:cubicBezTo>
                          <a:pt x="35" y="0"/>
                          <a:pt x="35" y="0"/>
                          <a:pt x="36" y="0"/>
                        </a:cubicBezTo>
                        <a:cubicBezTo>
                          <a:pt x="36" y="1"/>
                          <a:pt x="36" y="1"/>
                          <a:pt x="36" y="2"/>
                        </a:cubicBezTo>
                        <a:cubicBezTo>
                          <a:pt x="36" y="2"/>
                          <a:pt x="36" y="2"/>
                          <a:pt x="36" y="2"/>
                        </a:cubicBezTo>
                        <a:cubicBezTo>
                          <a:pt x="36" y="9"/>
                          <a:pt x="36" y="17"/>
                          <a:pt x="36" y="24"/>
                        </a:cubicBezTo>
                        <a:cubicBezTo>
                          <a:pt x="36" y="29"/>
                          <a:pt x="36" y="29"/>
                          <a:pt x="36" y="29"/>
                        </a:cubicBezTo>
                        <a:cubicBezTo>
                          <a:pt x="36" y="29"/>
                          <a:pt x="36" y="29"/>
                          <a:pt x="36" y="29"/>
                        </a:cubicBezTo>
                        <a:cubicBezTo>
                          <a:pt x="36" y="30"/>
                          <a:pt x="36" y="31"/>
                          <a:pt x="36" y="32"/>
                        </a:cubicBezTo>
                        <a:cubicBezTo>
                          <a:pt x="36" y="32"/>
                          <a:pt x="36" y="33"/>
                          <a:pt x="36" y="33"/>
                        </a:cubicBezTo>
                        <a:cubicBezTo>
                          <a:pt x="36" y="34"/>
                          <a:pt x="36" y="34"/>
                          <a:pt x="36" y="34"/>
                        </a:cubicBezTo>
                        <a:cubicBezTo>
                          <a:pt x="11" y="47"/>
                          <a:pt x="11" y="47"/>
                          <a:pt x="11" y="47"/>
                        </a:cubicBezTo>
                        <a:cubicBezTo>
                          <a:pt x="8" y="49"/>
                          <a:pt x="5" y="50"/>
                          <a:pt x="3" y="52"/>
                        </a:cubicBezTo>
                        <a:cubicBezTo>
                          <a:pt x="2" y="52"/>
                          <a:pt x="2" y="52"/>
                          <a:pt x="1" y="52"/>
                        </a:cubicBezTo>
                        <a:moveTo>
                          <a:pt x="34" y="1"/>
                        </a:moveTo>
                        <a:cubicBezTo>
                          <a:pt x="32" y="3"/>
                          <a:pt x="30" y="4"/>
                          <a:pt x="28" y="5"/>
                        </a:cubicBezTo>
                        <a:cubicBezTo>
                          <a:pt x="27" y="5"/>
                          <a:pt x="26" y="6"/>
                          <a:pt x="25" y="7"/>
                        </a:cubicBezTo>
                        <a:cubicBezTo>
                          <a:pt x="19" y="10"/>
                          <a:pt x="12" y="13"/>
                          <a:pt x="6" y="17"/>
                        </a:cubicBezTo>
                        <a:cubicBezTo>
                          <a:pt x="2" y="19"/>
                          <a:pt x="2" y="19"/>
                          <a:pt x="2" y="19"/>
                        </a:cubicBezTo>
                        <a:cubicBezTo>
                          <a:pt x="2" y="19"/>
                          <a:pt x="1" y="19"/>
                          <a:pt x="1" y="20"/>
                        </a:cubicBezTo>
                        <a:cubicBezTo>
                          <a:pt x="1" y="29"/>
                          <a:pt x="1" y="38"/>
                          <a:pt x="1" y="46"/>
                        </a:cubicBezTo>
                        <a:cubicBezTo>
                          <a:pt x="1" y="50"/>
                          <a:pt x="1" y="50"/>
                          <a:pt x="1" y="50"/>
                        </a:cubicBezTo>
                        <a:cubicBezTo>
                          <a:pt x="1" y="51"/>
                          <a:pt x="1" y="51"/>
                          <a:pt x="1" y="51"/>
                        </a:cubicBezTo>
                        <a:cubicBezTo>
                          <a:pt x="2" y="50"/>
                          <a:pt x="2" y="50"/>
                          <a:pt x="2" y="50"/>
                        </a:cubicBezTo>
                        <a:cubicBezTo>
                          <a:pt x="5" y="49"/>
                          <a:pt x="7" y="48"/>
                          <a:pt x="10" y="46"/>
                        </a:cubicBezTo>
                        <a:cubicBezTo>
                          <a:pt x="35" y="33"/>
                          <a:pt x="35" y="33"/>
                          <a:pt x="35" y="33"/>
                        </a:cubicBezTo>
                        <a:cubicBezTo>
                          <a:pt x="35" y="32"/>
                          <a:pt x="34" y="32"/>
                          <a:pt x="34" y="32"/>
                        </a:cubicBezTo>
                        <a:cubicBezTo>
                          <a:pt x="34" y="31"/>
                          <a:pt x="34" y="30"/>
                          <a:pt x="35" y="29"/>
                        </a:cubicBezTo>
                        <a:cubicBezTo>
                          <a:pt x="35" y="24"/>
                          <a:pt x="35" y="24"/>
                          <a:pt x="35" y="24"/>
                        </a:cubicBezTo>
                        <a:cubicBezTo>
                          <a:pt x="35" y="17"/>
                          <a:pt x="35" y="9"/>
                          <a:pt x="35" y="2"/>
                        </a:cubicBezTo>
                        <a:cubicBezTo>
                          <a:pt x="35" y="2"/>
                          <a:pt x="35" y="2"/>
                          <a:pt x="35" y="2"/>
                        </a:cubicBezTo>
                        <a:cubicBezTo>
                          <a:pt x="35" y="1"/>
                          <a:pt x="35" y="1"/>
                          <a:pt x="35" y="1"/>
                        </a:cubicBezTo>
                        <a:cubicBezTo>
                          <a:pt x="34" y="1"/>
                          <a:pt x="34" y="1"/>
                          <a:pt x="34" y="1"/>
                        </a:cubicBezTo>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253">
                    <a:extLst>
                      <a:ext uri="{FF2B5EF4-FFF2-40B4-BE49-F238E27FC236}">
                        <a16:creationId xmlns:a16="http://schemas.microsoft.com/office/drawing/2014/main" id="{16B7163D-FAB2-4492-8ECF-C8AE83236B6C}"/>
                      </a:ext>
                    </a:extLst>
                  </p:cNvPr>
                  <p:cNvSpPr>
                    <a:spLocks/>
                  </p:cNvSpPr>
                  <p:nvPr/>
                </p:nvSpPr>
                <p:spPr bwMode="auto">
                  <a:xfrm>
                    <a:off x="3536950" y="1863726"/>
                    <a:ext cx="317500" cy="209550"/>
                  </a:xfrm>
                  <a:custGeom>
                    <a:avLst/>
                    <a:gdLst>
                      <a:gd name="T0" fmla="*/ 100 w 100"/>
                      <a:gd name="T1" fmla="*/ 8 h 66"/>
                      <a:gd name="T2" fmla="*/ 100 w 100"/>
                      <a:gd name="T3" fmla="*/ 14 h 66"/>
                      <a:gd name="T4" fmla="*/ 98 w 100"/>
                      <a:gd name="T5" fmla="*/ 17 h 66"/>
                      <a:gd name="T6" fmla="*/ 56 w 100"/>
                      <a:gd name="T7" fmla="*/ 40 h 66"/>
                      <a:gd name="T8" fmla="*/ 9 w 100"/>
                      <a:gd name="T9" fmla="*/ 65 h 66"/>
                      <a:gd name="T10" fmla="*/ 7 w 100"/>
                      <a:gd name="T11" fmla="*/ 66 h 66"/>
                      <a:gd name="T12" fmla="*/ 7 w 100"/>
                      <a:gd name="T13" fmla="*/ 54 h 66"/>
                      <a:gd name="T14" fmla="*/ 6 w 100"/>
                      <a:gd name="T15" fmla="*/ 53 h 66"/>
                      <a:gd name="T16" fmla="*/ 0 w 100"/>
                      <a:gd name="T17" fmla="*/ 50 h 66"/>
                      <a:gd name="T18" fmla="*/ 3 w 100"/>
                      <a:gd name="T19" fmla="*/ 49 h 66"/>
                      <a:gd name="T20" fmla="*/ 3 w 100"/>
                      <a:gd name="T21" fmla="*/ 49 h 66"/>
                      <a:gd name="T22" fmla="*/ 9 w 100"/>
                      <a:gd name="T23" fmla="*/ 57 h 66"/>
                      <a:gd name="T24" fmla="*/ 9 w 100"/>
                      <a:gd name="T25" fmla="*/ 61 h 66"/>
                      <a:gd name="T26" fmla="*/ 12 w 100"/>
                      <a:gd name="T27" fmla="*/ 59 h 66"/>
                      <a:gd name="T28" fmla="*/ 57 w 100"/>
                      <a:gd name="T29" fmla="*/ 35 h 66"/>
                      <a:gd name="T30" fmla="*/ 88 w 100"/>
                      <a:gd name="T31" fmla="*/ 19 h 66"/>
                      <a:gd name="T32" fmla="*/ 97 w 100"/>
                      <a:gd name="T33" fmla="*/ 14 h 66"/>
                      <a:gd name="T34" fmla="*/ 99 w 100"/>
                      <a:gd name="T35" fmla="*/ 11 h 66"/>
                      <a:gd name="T36" fmla="*/ 99 w 100"/>
                      <a:gd name="T37" fmla="*/ 4 h 66"/>
                      <a:gd name="T38" fmla="*/ 97 w 100"/>
                      <a:gd name="T39" fmla="*/ 3 h 66"/>
                      <a:gd name="T40" fmla="*/ 93 w 100"/>
                      <a:gd name="T41" fmla="*/ 0 h 66"/>
                      <a:gd name="T42" fmla="*/ 94 w 100"/>
                      <a:gd name="T43" fmla="*/ 0 h 66"/>
                      <a:gd name="T44" fmla="*/ 99 w 100"/>
                      <a:gd name="T45" fmla="*/ 2 h 66"/>
                      <a:gd name="T46" fmla="*/ 100 w 100"/>
                      <a:gd name="T47" fmla="*/ 4 h 66"/>
                      <a:gd name="T48" fmla="*/ 100 w 100"/>
                      <a:gd name="T49"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66">
                        <a:moveTo>
                          <a:pt x="100" y="8"/>
                        </a:moveTo>
                        <a:cubicBezTo>
                          <a:pt x="100" y="10"/>
                          <a:pt x="100" y="12"/>
                          <a:pt x="100" y="14"/>
                        </a:cubicBezTo>
                        <a:cubicBezTo>
                          <a:pt x="100" y="16"/>
                          <a:pt x="99" y="17"/>
                          <a:pt x="98" y="17"/>
                        </a:cubicBezTo>
                        <a:cubicBezTo>
                          <a:pt x="84" y="25"/>
                          <a:pt x="70" y="33"/>
                          <a:pt x="56" y="40"/>
                        </a:cubicBezTo>
                        <a:cubicBezTo>
                          <a:pt x="40" y="48"/>
                          <a:pt x="24" y="57"/>
                          <a:pt x="9" y="65"/>
                        </a:cubicBezTo>
                        <a:cubicBezTo>
                          <a:pt x="8" y="66"/>
                          <a:pt x="8" y="66"/>
                          <a:pt x="7" y="66"/>
                        </a:cubicBezTo>
                        <a:cubicBezTo>
                          <a:pt x="7" y="62"/>
                          <a:pt x="7" y="58"/>
                          <a:pt x="7" y="54"/>
                        </a:cubicBezTo>
                        <a:cubicBezTo>
                          <a:pt x="7" y="54"/>
                          <a:pt x="7" y="53"/>
                          <a:pt x="6" y="53"/>
                        </a:cubicBezTo>
                        <a:cubicBezTo>
                          <a:pt x="4" y="51"/>
                          <a:pt x="2" y="50"/>
                          <a:pt x="0" y="50"/>
                        </a:cubicBezTo>
                        <a:cubicBezTo>
                          <a:pt x="1" y="49"/>
                          <a:pt x="2" y="49"/>
                          <a:pt x="3" y="49"/>
                        </a:cubicBezTo>
                        <a:cubicBezTo>
                          <a:pt x="3" y="49"/>
                          <a:pt x="3" y="49"/>
                          <a:pt x="3" y="49"/>
                        </a:cubicBezTo>
                        <a:cubicBezTo>
                          <a:pt x="7" y="51"/>
                          <a:pt x="10" y="53"/>
                          <a:pt x="9" y="57"/>
                        </a:cubicBezTo>
                        <a:cubicBezTo>
                          <a:pt x="9" y="58"/>
                          <a:pt x="8" y="60"/>
                          <a:pt x="9" y="61"/>
                        </a:cubicBezTo>
                        <a:cubicBezTo>
                          <a:pt x="10" y="61"/>
                          <a:pt x="11" y="60"/>
                          <a:pt x="12" y="59"/>
                        </a:cubicBezTo>
                        <a:cubicBezTo>
                          <a:pt x="27" y="51"/>
                          <a:pt x="42" y="43"/>
                          <a:pt x="57" y="35"/>
                        </a:cubicBezTo>
                        <a:cubicBezTo>
                          <a:pt x="67" y="30"/>
                          <a:pt x="77" y="24"/>
                          <a:pt x="88" y="19"/>
                        </a:cubicBezTo>
                        <a:cubicBezTo>
                          <a:pt x="91" y="17"/>
                          <a:pt x="94" y="15"/>
                          <a:pt x="97" y="14"/>
                        </a:cubicBezTo>
                        <a:cubicBezTo>
                          <a:pt x="98" y="13"/>
                          <a:pt x="99" y="12"/>
                          <a:pt x="99" y="11"/>
                        </a:cubicBezTo>
                        <a:cubicBezTo>
                          <a:pt x="99" y="9"/>
                          <a:pt x="99" y="7"/>
                          <a:pt x="99" y="4"/>
                        </a:cubicBezTo>
                        <a:cubicBezTo>
                          <a:pt x="99" y="4"/>
                          <a:pt x="99" y="3"/>
                          <a:pt x="97" y="3"/>
                        </a:cubicBezTo>
                        <a:cubicBezTo>
                          <a:pt x="96" y="2"/>
                          <a:pt x="94" y="2"/>
                          <a:pt x="93" y="0"/>
                        </a:cubicBezTo>
                        <a:cubicBezTo>
                          <a:pt x="94" y="0"/>
                          <a:pt x="94" y="0"/>
                          <a:pt x="94" y="0"/>
                        </a:cubicBezTo>
                        <a:cubicBezTo>
                          <a:pt x="96" y="0"/>
                          <a:pt x="97" y="1"/>
                          <a:pt x="99" y="2"/>
                        </a:cubicBezTo>
                        <a:cubicBezTo>
                          <a:pt x="100" y="3"/>
                          <a:pt x="100" y="3"/>
                          <a:pt x="100" y="4"/>
                        </a:cubicBezTo>
                        <a:cubicBezTo>
                          <a:pt x="100" y="5"/>
                          <a:pt x="100" y="7"/>
                          <a:pt x="100" y="8"/>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254">
                    <a:extLst>
                      <a:ext uri="{FF2B5EF4-FFF2-40B4-BE49-F238E27FC236}">
                        <a16:creationId xmlns:a16="http://schemas.microsoft.com/office/drawing/2014/main" id="{FB67138C-8B7C-4180-B436-657896F2D870}"/>
                      </a:ext>
                    </a:extLst>
                  </p:cNvPr>
                  <p:cNvSpPr>
                    <a:spLocks noEditPoints="1"/>
                  </p:cNvSpPr>
                  <p:nvPr/>
                </p:nvSpPr>
                <p:spPr bwMode="auto">
                  <a:xfrm>
                    <a:off x="3527425" y="1860551"/>
                    <a:ext cx="330200" cy="215900"/>
                  </a:xfrm>
                  <a:custGeom>
                    <a:avLst/>
                    <a:gdLst>
                      <a:gd name="T0" fmla="*/ 10 w 104"/>
                      <a:gd name="T1" fmla="*/ 67 h 68"/>
                      <a:gd name="T2" fmla="*/ 10 w 104"/>
                      <a:gd name="T3" fmla="*/ 65 h 68"/>
                      <a:gd name="T4" fmla="*/ 10 w 104"/>
                      <a:gd name="T5" fmla="*/ 55 h 68"/>
                      <a:gd name="T6" fmla="*/ 9 w 104"/>
                      <a:gd name="T7" fmla="*/ 54 h 68"/>
                      <a:gd name="T8" fmla="*/ 3 w 104"/>
                      <a:gd name="T9" fmla="*/ 51 h 68"/>
                      <a:gd name="T10" fmla="*/ 6 w 104"/>
                      <a:gd name="T11" fmla="*/ 49 h 68"/>
                      <a:gd name="T12" fmla="*/ 12 w 104"/>
                      <a:gd name="T13" fmla="*/ 58 h 68"/>
                      <a:gd name="T14" fmla="*/ 12 w 104"/>
                      <a:gd name="T15" fmla="*/ 61 h 68"/>
                      <a:gd name="T16" fmla="*/ 15 w 104"/>
                      <a:gd name="T17" fmla="*/ 60 h 68"/>
                      <a:gd name="T18" fmla="*/ 80 w 104"/>
                      <a:gd name="T19" fmla="*/ 25 h 68"/>
                      <a:gd name="T20" fmla="*/ 100 w 104"/>
                      <a:gd name="T21" fmla="*/ 14 h 68"/>
                      <a:gd name="T22" fmla="*/ 101 w 104"/>
                      <a:gd name="T23" fmla="*/ 8 h 68"/>
                      <a:gd name="T24" fmla="*/ 101 w 104"/>
                      <a:gd name="T25" fmla="*/ 5 h 68"/>
                      <a:gd name="T26" fmla="*/ 100 w 104"/>
                      <a:gd name="T27" fmla="*/ 4 h 68"/>
                      <a:gd name="T28" fmla="*/ 99 w 104"/>
                      <a:gd name="T29" fmla="*/ 4 h 68"/>
                      <a:gd name="T30" fmla="*/ 96 w 104"/>
                      <a:gd name="T31" fmla="*/ 1 h 68"/>
                      <a:gd name="T32" fmla="*/ 97 w 104"/>
                      <a:gd name="T33" fmla="*/ 0 h 68"/>
                      <a:gd name="T34" fmla="*/ 102 w 104"/>
                      <a:gd name="T35" fmla="*/ 3 h 68"/>
                      <a:gd name="T36" fmla="*/ 104 w 104"/>
                      <a:gd name="T37" fmla="*/ 8 h 68"/>
                      <a:gd name="T38" fmla="*/ 104 w 104"/>
                      <a:gd name="T39" fmla="*/ 11 h 68"/>
                      <a:gd name="T40" fmla="*/ 101 w 104"/>
                      <a:gd name="T41" fmla="*/ 19 h 68"/>
                      <a:gd name="T42" fmla="*/ 59 w 104"/>
                      <a:gd name="T43" fmla="*/ 42 h 68"/>
                      <a:gd name="T44" fmla="*/ 12 w 104"/>
                      <a:gd name="T45" fmla="*/ 67 h 68"/>
                      <a:gd name="T46" fmla="*/ 11 w 104"/>
                      <a:gd name="T47" fmla="*/ 68 h 68"/>
                      <a:gd name="T48" fmla="*/ 11 w 104"/>
                      <a:gd name="T49" fmla="*/ 65 h 68"/>
                      <a:gd name="T50" fmla="*/ 11 w 104"/>
                      <a:gd name="T51" fmla="*/ 66 h 68"/>
                      <a:gd name="T52" fmla="*/ 31 w 104"/>
                      <a:gd name="T53" fmla="*/ 55 h 68"/>
                      <a:gd name="T54" fmla="*/ 85 w 104"/>
                      <a:gd name="T55" fmla="*/ 26 h 68"/>
                      <a:gd name="T56" fmla="*/ 102 w 104"/>
                      <a:gd name="T57" fmla="*/ 15 h 68"/>
                      <a:gd name="T58" fmla="*/ 100 w 104"/>
                      <a:gd name="T59" fmla="*/ 15 h 68"/>
                      <a:gd name="T60" fmla="*/ 81 w 104"/>
                      <a:gd name="T61" fmla="*/ 26 h 68"/>
                      <a:gd name="T62" fmla="*/ 16 w 104"/>
                      <a:gd name="T63" fmla="*/ 61 h 68"/>
                      <a:gd name="T64" fmla="*/ 12 w 104"/>
                      <a:gd name="T65" fmla="*/ 62 h 68"/>
                      <a:gd name="T66" fmla="*/ 11 w 104"/>
                      <a:gd name="T67" fmla="*/ 55 h 68"/>
                      <a:gd name="T68" fmla="*/ 11 w 104"/>
                      <a:gd name="T69" fmla="*/ 55 h 68"/>
                      <a:gd name="T70" fmla="*/ 11 w 104"/>
                      <a:gd name="T71" fmla="*/ 58 h 68"/>
                      <a:gd name="T72" fmla="*/ 9 w 104"/>
                      <a:gd name="T73" fmla="*/ 53 h 68"/>
                      <a:gd name="T74" fmla="*/ 6 w 104"/>
                      <a:gd name="T75" fmla="*/ 51 h 68"/>
                      <a:gd name="T76" fmla="*/ 6 w 104"/>
                      <a:gd name="T77" fmla="*/ 51 h 68"/>
                      <a:gd name="T78" fmla="*/ 9 w 104"/>
                      <a:gd name="T79" fmla="*/ 53 h 68"/>
                      <a:gd name="T80" fmla="*/ 102 w 104"/>
                      <a:gd name="T81" fmla="*/ 10 h 68"/>
                      <a:gd name="T82" fmla="*/ 102 w 104"/>
                      <a:gd name="T83" fmla="*/ 8 h 68"/>
                      <a:gd name="T84" fmla="*/ 102 w 104"/>
                      <a:gd name="T85" fmla="*/ 5 h 68"/>
                      <a:gd name="T86" fmla="*/ 98 w 104"/>
                      <a:gd name="T87" fmla="*/ 2 h 68"/>
                      <a:gd name="T88" fmla="*/ 100 w 104"/>
                      <a:gd name="T89" fmla="*/ 3 h 68"/>
                      <a:gd name="T90" fmla="*/ 98 w 104"/>
                      <a:gd name="T9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68">
                        <a:moveTo>
                          <a:pt x="11" y="68"/>
                        </a:moveTo>
                        <a:cubicBezTo>
                          <a:pt x="10" y="67"/>
                          <a:pt x="10" y="67"/>
                          <a:pt x="10" y="67"/>
                        </a:cubicBezTo>
                        <a:cubicBezTo>
                          <a:pt x="10" y="67"/>
                          <a:pt x="10" y="67"/>
                          <a:pt x="10" y="67"/>
                        </a:cubicBezTo>
                        <a:cubicBezTo>
                          <a:pt x="10" y="65"/>
                          <a:pt x="10" y="65"/>
                          <a:pt x="10" y="65"/>
                        </a:cubicBezTo>
                        <a:cubicBezTo>
                          <a:pt x="10" y="62"/>
                          <a:pt x="10" y="58"/>
                          <a:pt x="10" y="55"/>
                        </a:cubicBezTo>
                        <a:cubicBezTo>
                          <a:pt x="10" y="55"/>
                          <a:pt x="10" y="55"/>
                          <a:pt x="10" y="55"/>
                        </a:cubicBezTo>
                        <a:cubicBezTo>
                          <a:pt x="10" y="54"/>
                          <a:pt x="10" y="54"/>
                          <a:pt x="9" y="54"/>
                        </a:cubicBezTo>
                        <a:cubicBezTo>
                          <a:pt x="9" y="54"/>
                          <a:pt x="9" y="54"/>
                          <a:pt x="9" y="54"/>
                        </a:cubicBezTo>
                        <a:cubicBezTo>
                          <a:pt x="8" y="54"/>
                          <a:pt x="8" y="54"/>
                          <a:pt x="8" y="54"/>
                        </a:cubicBezTo>
                        <a:cubicBezTo>
                          <a:pt x="6" y="53"/>
                          <a:pt x="5" y="52"/>
                          <a:pt x="3" y="51"/>
                        </a:cubicBezTo>
                        <a:cubicBezTo>
                          <a:pt x="0" y="51"/>
                          <a:pt x="0" y="51"/>
                          <a:pt x="0" y="51"/>
                        </a:cubicBezTo>
                        <a:cubicBezTo>
                          <a:pt x="6" y="49"/>
                          <a:pt x="6" y="49"/>
                          <a:pt x="6" y="49"/>
                        </a:cubicBezTo>
                        <a:cubicBezTo>
                          <a:pt x="6" y="49"/>
                          <a:pt x="6" y="49"/>
                          <a:pt x="6" y="49"/>
                        </a:cubicBezTo>
                        <a:cubicBezTo>
                          <a:pt x="11" y="51"/>
                          <a:pt x="13" y="54"/>
                          <a:pt x="12" y="58"/>
                        </a:cubicBezTo>
                        <a:cubicBezTo>
                          <a:pt x="12" y="59"/>
                          <a:pt x="12" y="59"/>
                          <a:pt x="12" y="60"/>
                        </a:cubicBezTo>
                        <a:cubicBezTo>
                          <a:pt x="12" y="61"/>
                          <a:pt x="12" y="61"/>
                          <a:pt x="12" y="61"/>
                        </a:cubicBezTo>
                        <a:cubicBezTo>
                          <a:pt x="13" y="61"/>
                          <a:pt x="13" y="61"/>
                          <a:pt x="14" y="60"/>
                        </a:cubicBezTo>
                        <a:cubicBezTo>
                          <a:pt x="15" y="60"/>
                          <a:pt x="15" y="60"/>
                          <a:pt x="15" y="60"/>
                        </a:cubicBezTo>
                        <a:cubicBezTo>
                          <a:pt x="30" y="52"/>
                          <a:pt x="45" y="44"/>
                          <a:pt x="60" y="36"/>
                        </a:cubicBezTo>
                        <a:cubicBezTo>
                          <a:pt x="67" y="32"/>
                          <a:pt x="73" y="29"/>
                          <a:pt x="80" y="25"/>
                        </a:cubicBezTo>
                        <a:cubicBezTo>
                          <a:pt x="92" y="18"/>
                          <a:pt x="92" y="18"/>
                          <a:pt x="92" y="18"/>
                        </a:cubicBezTo>
                        <a:cubicBezTo>
                          <a:pt x="94" y="17"/>
                          <a:pt x="97" y="16"/>
                          <a:pt x="100" y="14"/>
                        </a:cubicBezTo>
                        <a:cubicBezTo>
                          <a:pt x="101" y="14"/>
                          <a:pt x="101" y="13"/>
                          <a:pt x="101" y="12"/>
                        </a:cubicBezTo>
                        <a:cubicBezTo>
                          <a:pt x="101" y="11"/>
                          <a:pt x="101" y="9"/>
                          <a:pt x="101" y="8"/>
                        </a:cubicBezTo>
                        <a:cubicBezTo>
                          <a:pt x="101" y="7"/>
                          <a:pt x="101" y="6"/>
                          <a:pt x="101" y="5"/>
                        </a:cubicBezTo>
                        <a:cubicBezTo>
                          <a:pt x="101" y="5"/>
                          <a:pt x="101" y="5"/>
                          <a:pt x="101" y="5"/>
                        </a:cubicBezTo>
                        <a:cubicBezTo>
                          <a:pt x="100" y="4"/>
                          <a:pt x="100" y="4"/>
                          <a:pt x="100" y="4"/>
                        </a:cubicBezTo>
                        <a:cubicBezTo>
                          <a:pt x="100" y="4"/>
                          <a:pt x="100" y="4"/>
                          <a:pt x="100" y="4"/>
                        </a:cubicBezTo>
                        <a:cubicBezTo>
                          <a:pt x="100" y="4"/>
                          <a:pt x="100" y="4"/>
                          <a:pt x="100" y="4"/>
                        </a:cubicBezTo>
                        <a:cubicBezTo>
                          <a:pt x="100" y="4"/>
                          <a:pt x="99" y="4"/>
                          <a:pt x="99" y="4"/>
                        </a:cubicBezTo>
                        <a:cubicBezTo>
                          <a:pt x="98" y="3"/>
                          <a:pt x="97" y="3"/>
                          <a:pt x="96" y="2"/>
                        </a:cubicBezTo>
                        <a:cubicBezTo>
                          <a:pt x="96" y="1"/>
                          <a:pt x="96" y="1"/>
                          <a:pt x="96" y="1"/>
                        </a:cubicBezTo>
                        <a:cubicBezTo>
                          <a:pt x="96" y="1"/>
                          <a:pt x="96" y="1"/>
                          <a:pt x="96" y="1"/>
                        </a:cubicBezTo>
                        <a:cubicBezTo>
                          <a:pt x="96" y="0"/>
                          <a:pt x="97" y="0"/>
                          <a:pt x="97" y="0"/>
                        </a:cubicBezTo>
                        <a:cubicBezTo>
                          <a:pt x="99" y="0"/>
                          <a:pt x="100" y="1"/>
                          <a:pt x="101" y="2"/>
                        </a:cubicBezTo>
                        <a:cubicBezTo>
                          <a:pt x="101" y="2"/>
                          <a:pt x="102" y="2"/>
                          <a:pt x="102" y="3"/>
                        </a:cubicBezTo>
                        <a:cubicBezTo>
                          <a:pt x="104" y="3"/>
                          <a:pt x="104" y="4"/>
                          <a:pt x="104" y="5"/>
                        </a:cubicBezTo>
                        <a:cubicBezTo>
                          <a:pt x="104" y="6"/>
                          <a:pt x="104" y="7"/>
                          <a:pt x="104" y="8"/>
                        </a:cubicBezTo>
                        <a:cubicBezTo>
                          <a:pt x="104" y="9"/>
                          <a:pt x="104" y="9"/>
                          <a:pt x="104" y="9"/>
                        </a:cubicBezTo>
                        <a:cubicBezTo>
                          <a:pt x="104" y="9"/>
                          <a:pt x="104" y="10"/>
                          <a:pt x="104" y="11"/>
                        </a:cubicBezTo>
                        <a:cubicBezTo>
                          <a:pt x="104" y="12"/>
                          <a:pt x="104" y="14"/>
                          <a:pt x="104" y="15"/>
                        </a:cubicBezTo>
                        <a:cubicBezTo>
                          <a:pt x="104" y="17"/>
                          <a:pt x="102" y="18"/>
                          <a:pt x="101" y="19"/>
                        </a:cubicBezTo>
                        <a:cubicBezTo>
                          <a:pt x="86" y="27"/>
                          <a:pt x="86" y="27"/>
                          <a:pt x="86" y="27"/>
                        </a:cubicBezTo>
                        <a:cubicBezTo>
                          <a:pt x="77" y="32"/>
                          <a:pt x="68" y="37"/>
                          <a:pt x="59" y="42"/>
                        </a:cubicBezTo>
                        <a:cubicBezTo>
                          <a:pt x="50" y="47"/>
                          <a:pt x="41" y="52"/>
                          <a:pt x="31" y="57"/>
                        </a:cubicBezTo>
                        <a:cubicBezTo>
                          <a:pt x="25" y="60"/>
                          <a:pt x="19" y="63"/>
                          <a:pt x="12" y="67"/>
                        </a:cubicBezTo>
                        <a:cubicBezTo>
                          <a:pt x="12" y="67"/>
                          <a:pt x="12" y="67"/>
                          <a:pt x="12" y="67"/>
                        </a:cubicBezTo>
                        <a:cubicBezTo>
                          <a:pt x="12" y="67"/>
                          <a:pt x="11" y="68"/>
                          <a:pt x="11" y="68"/>
                        </a:cubicBezTo>
                        <a:close/>
                        <a:moveTo>
                          <a:pt x="11" y="62"/>
                        </a:moveTo>
                        <a:cubicBezTo>
                          <a:pt x="11" y="63"/>
                          <a:pt x="11" y="64"/>
                          <a:pt x="11" y="65"/>
                        </a:cubicBezTo>
                        <a:cubicBezTo>
                          <a:pt x="11" y="66"/>
                          <a:pt x="11" y="66"/>
                          <a:pt x="11" y="66"/>
                        </a:cubicBezTo>
                        <a:cubicBezTo>
                          <a:pt x="11" y="66"/>
                          <a:pt x="11" y="66"/>
                          <a:pt x="11" y="66"/>
                        </a:cubicBezTo>
                        <a:cubicBezTo>
                          <a:pt x="12" y="66"/>
                          <a:pt x="12" y="66"/>
                          <a:pt x="12" y="66"/>
                        </a:cubicBezTo>
                        <a:cubicBezTo>
                          <a:pt x="18" y="62"/>
                          <a:pt x="24" y="59"/>
                          <a:pt x="31" y="55"/>
                        </a:cubicBezTo>
                        <a:cubicBezTo>
                          <a:pt x="40" y="50"/>
                          <a:pt x="49" y="45"/>
                          <a:pt x="58" y="40"/>
                        </a:cubicBezTo>
                        <a:cubicBezTo>
                          <a:pt x="67" y="36"/>
                          <a:pt x="76" y="31"/>
                          <a:pt x="85" y="26"/>
                        </a:cubicBezTo>
                        <a:cubicBezTo>
                          <a:pt x="101" y="18"/>
                          <a:pt x="101" y="18"/>
                          <a:pt x="101" y="18"/>
                        </a:cubicBezTo>
                        <a:cubicBezTo>
                          <a:pt x="102" y="17"/>
                          <a:pt x="102" y="16"/>
                          <a:pt x="102" y="15"/>
                        </a:cubicBezTo>
                        <a:cubicBezTo>
                          <a:pt x="102" y="15"/>
                          <a:pt x="102" y="14"/>
                          <a:pt x="102" y="13"/>
                        </a:cubicBezTo>
                        <a:cubicBezTo>
                          <a:pt x="102" y="14"/>
                          <a:pt x="101" y="15"/>
                          <a:pt x="100" y="15"/>
                        </a:cubicBezTo>
                        <a:cubicBezTo>
                          <a:pt x="98" y="17"/>
                          <a:pt x="95" y="18"/>
                          <a:pt x="92" y="20"/>
                        </a:cubicBezTo>
                        <a:cubicBezTo>
                          <a:pt x="81" y="26"/>
                          <a:pt x="81" y="26"/>
                          <a:pt x="81" y="26"/>
                        </a:cubicBezTo>
                        <a:cubicBezTo>
                          <a:pt x="74" y="30"/>
                          <a:pt x="67" y="33"/>
                          <a:pt x="60" y="37"/>
                        </a:cubicBezTo>
                        <a:cubicBezTo>
                          <a:pt x="45" y="45"/>
                          <a:pt x="30" y="53"/>
                          <a:pt x="16" y="61"/>
                        </a:cubicBezTo>
                        <a:cubicBezTo>
                          <a:pt x="15" y="62"/>
                          <a:pt x="15" y="62"/>
                          <a:pt x="15" y="62"/>
                        </a:cubicBezTo>
                        <a:cubicBezTo>
                          <a:pt x="14" y="62"/>
                          <a:pt x="13" y="63"/>
                          <a:pt x="12" y="62"/>
                        </a:cubicBezTo>
                        <a:cubicBezTo>
                          <a:pt x="11" y="62"/>
                          <a:pt x="11" y="62"/>
                          <a:pt x="11" y="62"/>
                        </a:cubicBezTo>
                        <a:close/>
                        <a:moveTo>
                          <a:pt x="11" y="55"/>
                        </a:moveTo>
                        <a:cubicBezTo>
                          <a:pt x="11" y="55"/>
                          <a:pt x="11" y="55"/>
                          <a:pt x="11" y="55"/>
                        </a:cubicBezTo>
                        <a:cubicBezTo>
                          <a:pt x="11" y="55"/>
                          <a:pt x="11" y="55"/>
                          <a:pt x="11" y="55"/>
                        </a:cubicBezTo>
                        <a:cubicBezTo>
                          <a:pt x="11" y="56"/>
                          <a:pt x="11" y="57"/>
                          <a:pt x="11" y="58"/>
                        </a:cubicBezTo>
                        <a:cubicBezTo>
                          <a:pt x="11" y="58"/>
                          <a:pt x="11" y="58"/>
                          <a:pt x="11" y="58"/>
                        </a:cubicBezTo>
                        <a:cubicBezTo>
                          <a:pt x="11" y="57"/>
                          <a:pt x="11" y="56"/>
                          <a:pt x="11" y="55"/>
                        </a:cubicBezTo>
                        <a:close/>
                        <a:moveTo>
                          <a:pt x="9" y="53"/>
                        </a:moveTo>
                        <a:cubicBezTo>
                          <a:pt x="10" y="53"/>
                          <a:pt x="10" y="53"/>
                          <a:pt x="10" y="53"/>
                        </a:cubicBezTo>
                        <a:cubicBezTo>
                          <a:pt x="9" y="52"/>
                          <a:pt x="8" y="51"/>
                          <a:pt x="6" y="51"/>
                        </a:cubicBezTo>
                        <a:cubicBezTo>
                          <a:pt x="6" y="51"/>
                          <a:pt x="6" y="51"/>
                          <a:pt x="6" y="51"/>
                        </a:cubicBezTo>
                        <a:cubicBezTo>
                          <a:pt x="6" y="51"/>
                          <a:pt x="6" y="51"/>
                          <a:pt x="6" y="51"/>
                        </a:cubicBezTo>
                        <a:cubicBezTo>
                          <a:pt x="7" y="51"/>
                          <a:pt x="8" y="52"/>
                          <a:pt x="9" y="52"/>
                        </a:cubicBezTo>
                        <a:lnTo>
                          <a:pt x="9" y="53"/>
                        </a:lnTo>
                        <a:close/>
                        <a:moveTo>
                          <a:pt x="102" y="8"/>
                        </a:moveTo>
                        <a:cubicBezTo>
                          <a:pt x="102" y="9"/>
                          <a:pt x="102" y="9"/>
                          <a:pt x="102" y="10"/>
                        </a:cubicBezTo>
                        <a:cubicBezTo>
                          <a:pt x="102" y="9"/>
                          <a:pt x="102" y="9"/>
                          <a:pt x="102" y="9"/>
                        </a:cubicBezTo>
                        <a:lnTo>
                          <a:pt x="102" y="8"/>
                        </a:lnTo>
                        <a:close/>
                        <a:moveTo>
                          <a:pt x="102" y="4"/>
                        </a:moveTo>
                        <a:cubicBezTo>
                          <a:pt x="102" y="5"/>
                          <a:pt x="102" y="5"/>
                          <a:pt x="102" y="5"/>
                        </a:cubicBezTo>
                        <a:lnTo>
                          <a:pt x="102" y="4"/>
                        </a:lnTo>
                        <a:close/>
                        <a:moveTo>
                          <a:pt x="98" y="2"/>
                        </a:moveTo>
                        <a:cubicBezTo>
                          <a:pt x="98" y="2"/>
                          <a:pt x="99" y="2"/>
                          <a:pt x="99" y="3"/>
                        </a:cubicBezTo>
                        <a:cubicBezTo>
                          <a:pt x="100" y="3"/>
                          <a:pt x="100" y="3"/>
                          <a:pt x="100" y="3"/>
                        </a:cubicBezTo>
                        <a:cubicBezTo>
                          <a:pt x="100" y="3"/>
                          <a:pt x="100" y="3"/>
                          <a:pt x="100" y="3"/>
                        </a:cubicBezTo>
                        <a:cubicBezTo>
                          <a:pt x="99" y="2"/>
                          <a:pt x="99" y="2"/>
                          <a:pt x="98" y="2"/>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255">
                    <a:extLst>
                      <a:ext uri="{FF2B5EF4-FFF2-40B4-BE49-F238E27FC236}">
                        <a16:creationId xmlns:a16="http://schemas.microsoft.com/office/drawing/2014/main" id="{998D8FE0-0B41-40A7-B05D-06AC56CD10E8}"/>
                      </a:ext>
                    </a:extLst>
                  </p:cNvPr>
                  <p:cNvSpPr>
                    <a:spLocks/>
                  </p:cNvSpPr>
                  <p:nvPr/>
                </p:nvSpPr>
                <p:spPr bwMode="auto">
                  <a:xfrm>
                    <a:off x="3470275" y="1857376"/>
                    <a:ext cx="352425" cy="187325"/>
                  </a:xfrm>
                  <a:custGeom>
                    <a:avLst/>
                    <a:gdLst>
                      <a:gd name="T0" fmla="*/ 29 w 111"/>
                      <a:gd name="T1" fmla="*/ 59 h 59"/>
                      <a:gd name="T2" fmla="*/ 24 w 111"/>
                      <a:gd name="T3" fmla="*/ 51 h 59"/>
                      <a:gd name="T4" fmla="*/ 24 w 111"/>
                      <a:gd name="T5" fmla="*/ 51 h 59"/>
                      <a:gd name="T6" fmla="*/ 22 w 111"/>
                      <a:gd name="T7" fmla="*/ 47 h 59"/>
                      <a:gd name="T8" fmla="*/ 17 w 111"/>
                      <a:gd name="T9" fmla="*/ 49 h 59"/>
                      <a:gd name="T10" fmla="*/ 18 w 111"/>
                      <a:gd name="T11" fmla="*/ 51 h 59"/>
                      <a:gd name="T12" fmla="*/ 21 w 111"/>
                      <a:gd name="T13" fmla="*/ 52 h 59"/>
                      <a:gd name="T14" fmla="*/ 27 w 111"/>
                      <a:gd name="T15" fmla="*/ 55 h 59"/>
                      <a:gd name="T16" fmla="*/ 26 w 111"/>
                      <a:gd name="T17" fmla="*/ 59 h 59"/>
                      <a:gd name="T18" fmla="*/ 22 w 111"/>
                      <a:gd name="T19" fmla="*/ 57 h 59"/>
                      <a:gd name="T20" fmla="*/ 0 w 111"/>
                      <a:gd name="T21" fmla="*/ 45 h 59"/>
                      <a:gd name="T22" fmla="*/ 9 w 111"/>
                      <a:gd name="T23" fmla="*/ 39 h 59"/>
                      <a:gd name="T24" fmla="*/ 26 w 111"/>
                      <a:gd name="T25" fmla="*/ 30 h 59"/>
                      <a:gd name="T26" fmla="*/ 40 w 111"/>
                      <a:gd name="T27" fmla="*/ 22 h 59"/>
                      <a:gd name="T28" fmla="*/ 56 w 111"/>
                      <a:gd name="T29" fmla="*/ 14 h 59"/>
                      <a:gd name="T30" fmla="*/ 81 w 111"/>
                      <a:gd name="T31" fmla="*/ 0 h 59"/>
                      <a:gd name="T32" fmla="*/ 84 w 111"/>
                      <a:gd name="T33" fmla="*/ 1 h 59"/>
                      <a:gd name="T34" fmla="*/ 91 w 111"/>
                      <a:gd name="T35" fmla="*/ 5 h 59"/>
                      <a:gd name="T36" fmla="*/ 111 w 111"/>
                      <a:gd name="T37" fmla="*/ 15 h 59"/>
                      <a:gd name="T38" fmla="*/ 94 w 111"/>
                      <a:gd name="T39" fmla="*/ 25 h 59"/>
                      <a:gd name="T40" fmla="*/ 66 w 111"/>
                      <a:gd name="T41" fmla="*/ 40 h 59"/>
                      <a:gd name="T42" fmla="*/ 31 w 111"/>
                      <a:gd name="T43" fmla="*/ 59 h 59"/>
                      <a:gd name="T44" fmla="*/ 29 w 111"/>
                      <a:gd name="T4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59">
                        <a:moveTo>
                          <a:pt x="29" y="59"/>
                        </a:moveTo>
                        <a:cubicBezTo>
                          <a:pt x="30" y="55"/>
                          <a:pt x="28" y="53"/>
                          <a:pt x="24" y="51"/>
                        </a:cubicBezTo>
                        <a:cubicBezTo>
                          <a:pt x="24" y="51"/>
                          <a:pt x="24" y="51"/>
                          <a:pt x="24" y="51"/>
                        </a:cubicBezTo>
                        <a:cubicBezTo>
                          <a:pt x="24" y="49"/>
                          <a:pt x="24" y="48"/>
                          <a:pt x="22" y="47"/>
                        </a:cubicBezTo>
                        <a:cubicBezTo>
                          <a:pt x="20" y="47"/>
                          <a:pt x="17" y="48"/>
                          <a:pt x="17" y="49"/>
                        </a:cubicBezTo>
                        <a:cubicBezTo>
                          <a:pt x="17" y="50"/>
                          <a:pt x="17" y="51"/>
                          <a:pt x="18" y="51"/>
                        </a:cubicBezTo>
                        <a:cubicBezTo>
                          <a:pt x="19" y="52"/>
                          <a:pt x="20" y="51"/>
                          <a:pt x="21" y="52"/>
                        </a:cubicBezTo>
                        <a:cubicBezTo>
                          <a:pt x="23" y="52"/>
                          <a:pt x="25" y="53"/>
                          <a:pt x="27" y="55"/>
                        </a:cubicBezTo>
                        <a:cubicBezTo>
                          <a:pt x="27" y="56"/>
                          <a:pt x="27" y="58"/>
                          <a:pt x="26" y="59"/>
                        </a:cubicBezTo>
                        <a:cubicBezTo>
                          <a:pt x="25" y="59"/>
                          <a:pt x="24" y="58"/>
                          <a:pt x="22" y="57"/>
                        </a:cubicBezTo>
                        <a:cubicBezTo>
                          <a:pt x="15" y="53"/>
                          <a:pt x="7" y="49"/>
                          <a:pt x="0" y="45"/>
                        </a:cubicBezTo>
                        <a:cubicBezTo>
                          <a:pt x="3" y="42"/>
                          <a:pt x="6" y="41"/>
                          <a:pt x="9" y="39"/>
                        </a:cubicBezTo>
                        <a:cubicBezTo>
                          <a:pt x="15" y="36"/>
                          <a:pt x="20" y="33"/>
                          <a:pt x="26" y="30"/>
                        </a:cubicBezTo>
                        <a:cubicBezTo>
                          <a:pt x="31" y="28"/>
                          <a:pt x="36" y="25"/>
                          <a:pt x="40" y="22"/>
                        </a:cubicBezTo>
                        <a:cubicBezTo>
                          <a:pt x="45" y="19"/>
                          <a:pt x="51" y="17"/>
                          <a:pt x="56" y="14"/>
                        </a:cubicBezTo>
                        <a:cubicBezTo>
                          <a:pt x="65" y="9"/>
                          <a:pt x="73" y="5"/>
                          <a:pt x="81" y="0"/>
                        </a:cubicBezTo>
                        <a:cubicBezTo>
                          <a:pt x="82" y="0"/>
                          <a:pt x="83" y="0"/>
                          <a:pt x="84" y="1"/>
                        </a:cubicBezTo>
                        <a:cubicBezTo>
                          <a:pt x="87" y="2"/>
                          <a:pt x="89" y="3"/>
                          <a:pt x="91" y="5"/>
                        </a:cubicBezTo>
                        <a:cubicBezTo>
                          <a:pt x="98" y="8"/>
                          <a:pt x="104" y="11"/>
                          <a:pt x="111" y="15"/>
                        </a:cubicBezTo>
                        <a:cubicBezTo>
                          <a:pt x="105" y="18"/>
                          <a:pt x="99" y="22"/>
                          <a:pt x="94" y="25"/>
                        </a:cubicBezTo>
                        <a:cubicBezTo>
                          <a:pt x="84" y="30"/>
                          <a:pt x="75" y="35"/>
                          <a:pt x="66" y="40"/>
                        </a:cubicBezTo>
                        <a:cubicBezTo>
                          <a:pt x="54" y="46"/>
                          <a:pt x="43" y="52"/>
                          <a:pt x="31" y="59"/>
                        </a:cubicBezTo>
                        <a:cubicBezTo>
                          <a:pt x="30" y="59"/>
                          <a:pt x="30" y="59"/>
                          <a:pt x="29" y="59"/>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256">
                    <a:extLst>
                      <a:ext uri="{FF2B5EF4-FFF2-40B4-BE49-F238E27FC236}">
                        <a16:creationId xmlns:a16="http://schemas.microsoft.com/office/drawing/2014/main" id="{89D3B55C-F6E7-48E0-A11B-D10FCB75D797}"/>
                      </a:ext>
                    </a:extLst>
                  </p:cNvPr>
                  <p:cNvSpPr>
                    <a:spLocks noEditPoints="1"/>
                  </p:cNvSpPr>
                  <p:nvPr/>
                </p:nvSpPr>
                <p:spPr bwMode="auto">
                  <a:xfrm>
                    <a:off x="3460750" y="1851026"/>
                    <a:ext cx="371475" cy="200025"/>
                  </a:xfrm>
                  <a:custGeom>
                    <a:avLst/>
                    <a:gdLst>
                      <a:gd name="T0" fmla="*/ 31 w 117"/>
                      <a:gd name="T1" fmla="*/ 61 h 63"/>
                      <a:gd name="T2" fmla="*/ 30 w 117"/>
                      <a:gd name="T3" fmla="*/ 62 h 63"/>
                      <a:gd name="T4" fmla="*/ 25 w 117"/>
                      <a:gd name="T5" fmla="*/ 60 h 63"/>
                      <a:gd name="T6" fmla="*/ 0 w 117"/>
                      <a:gd name="T7" fmla="*/ 47 h 63"/>
                      <a:gd name="T8" fmla="*/ 10 w 117"/>
                      <a:gd name="T9" fmla="*/ 41 h 63"/>
                      <a:gd name="T10" fmla="*/ 23 w 117"/>
                      <a:gd name="T11" fmla="*/ 34 h 63"/>
                      <a:gd name="T12" fmla="*/ 33 w 117"/>
                      <a:gd name="T13" fmla="*/ 29 h 63"/>
                      <a:gd name="T14" fmla="*/ 53 w 117"/>
                      <a:gd name="T15" fmla="*/ 18 h 63"/>
                      <a:gd name="T16" fmla="*/ 83 w 117"/>
                      <a:gd name="T17" fmla="*/ 1 h 63"/>
                      <a:gd name="T18" fmla="*/ 95 w 117"/>
                      <a:gd name="T19" fmla="*/ 5 h 63"/>
                      <a:gd name="T20" fmla="*/ 115 w 117"/>
                      <a:gd name="T21" fmla="*/ 16 h 63"/>
                      <a:gd name="T22" fmla="*/ 109 w 117"/>
                      <a:gd name="T23" fmla="*/ 21 h 63"/>
                      <a:gd name="T24" fmla="*/ 80 w 117"/>
                      <a:gd name="T25" fmla="*/ 37 h 63"/>
                      <a:gd name="T26" fmla="*/ 54 w 117"/>
                      <a:gd name="T27" fmla="*/ 51 h 63"/>
                      <a:gd name="T28" fmla="*/ 33 w 117"/>
                      <a:gd name="T29" fmla="*/ 62 h 63"/>
                      <a:gd name="T30" fmla="*/ 21 w 117"/>
                      <a:gd name="T31" fmla="*/ 55 h 63"/>
                      <a:gd name="T32" fmla="*/ 27 w 117"/>
                      <a:gd name="T33" fmla="*/ 59 h 63"/>
                      <a:gd name="T34" fmla="*/ 29 w 117"/>
                      <a:gd name="T35" fmla="*/ 58 h 63"/>
                      <a:gd name="T36" fmla="*/ 28 w 117"/>
                      <a:gd name="T37" fmla="*/ 57 h 63"/>
                      <a:gd name="T38" fmla="*/ 23 w 117"/>
                      <a:gd name="T39" fmla="*/ 55 h 63"/>
                      <a:gd name="T40" fmla="*/ 21 w 117"/>
                      <a:gd name="T41" fmla="*/ 55 h 63"/>
                      <a:gd name="T42" fmla="*/ 34 w 117"/>
                      <a:gd name="T43" fmla="*/ 59 h 63"/>
                      <a:gd name="T44" fmla="*/ 68 w 117"/>
                      <a:gd name="T45" fmla="*/ 40 h 63"/>
                      <a:gd name="T46" fmla="*/ 96 w 117"/>
                      <a:gd name="T47" fmla="*/ 26 h 63"/>
                      <a:gd name="T48" fmla="*/ 111 w 117"/>
                      <a:gd name="T49" fmla="*/ 17 h 63"/>
                      <a:gd name="T50" fmla="*/ 94 w 117"/>
                      <a:gd name="T51" fmla="*/ 8 h 63"/>
                      <a:gd name="T52" fmla="*/ 84 w 117"/>
                      <a:gd name="T53" fmla="*/ 4 h 63"/>
                      <a:gd name="T54" fmla="*/ 54 w 117"/>
                      <a:gd name="T55" fmla="*/ 20 h 63"/>
                      <a:gd name="T56" fmla="*/ 34 w 117"/>
                      <a:gd name="T57" fmla="*/ 31 h 63"/>
                      <a:gd name="T58" fmla="*/ 25 w 117"/>
                      <a:gd name="T59" fmla="*/ 36 h 63"/>
                      <a:gd name="T60" fmla="*/ 11 w 117"/>
                      <a:gd name="T61" fmla="*/ 43 h 63"/>
                      <a:gd name="T62" fmla="*/ 9 w 117"/>
                      <a:gd name="T63" fmla="*/ 49 h 63"/>
                      <a:gd name="T64" fmla="*/ 20 w 117"/>
                      <a:gd name="T65" fmla="*/ 54 h 63"/>
                      <a:gd name="T66" fmla="*/ 20 w 117"/>
                      <a:gd name="T67" fmla="*/ 49 h 63"/>
                      <a:gd name="T68" fmla="*/ 28 w 117"/>
                      <a:gd name="T69" fmla="*/ 50 h 63"/>
                      <a:gd name="T70" fmla="*/ 24 w 117"/>
                      <a:gd name="T71" fmla="*/ 52 h 63"/>
                      <a:gd name="T72" fmla="*/ 25 w 117"/>
                      <a:gd name="T73" fmla="*/ 52 h 63"/>
                      <a:gd name="T74" fmla="*/ 25 w 117"/>
                      <a:gd name="T75" fmla="*/ 51 h 63"/>
                      <a:gd name="T76" fmla="*/ 21 w 117"/>
                      <a:gd name="T77" fmla="*/ 51 h 63"/>
                      <a:gd name="T78" fmla="*/ 22 w 117"/>
                      <a:gd name="T7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63">
                        <a:moveTo>
                          <a:pt x="31" y="63"/>
                        </a:moveTo>
                        <a:cubicBezTo>
                          <a:pt x="31" y="61"/>
                          <a:pt x="31" y="61"/>
                          <a:pt x="31" y="61"/>
                        </a:cubicBezTo>
                        <a:cubicBezTo>
                          <a:pt x="31" y="61"/>
                          <a:pt x="31" y="61"/>
                          <a:pt x="31" y="61"/>
                        </a:cubicBezTo>
                        <a:cubicBezTo>
                          <a:pt x="31" y="61"/>
                          <a:pt x="31" y="62"/>
                          <a:pt x="30" y="62"/>
                        </a:cubicBezTo>
                        <a:cubicBezTo>
                          <a:pt x="28" y="63"/>
                          <a:pt x="27" y="62"/>
                          <a:pt x="26" y="61"/>
                        </a:cubicBezTo>
                        <a:cubicBezTo>
                          <a:pt x="25" y="60"/>
                          <a:pt x="25" y="60"/>
                          <a:pt x="25" y="60"/>
                        </a:cubicBezTo>
                        <a:cubicBezTo>
                          <a:pt x="19" y="57"/>
                          <a:pt x="13" y="54"/>
                          <a:pt x="8" y="51"/>
                        </a:cubicBezTo>
                        <a:cubicBezTo>
                          <a:pt x="0" y="47"/>
                          <a:pt x="0" y="47"/>
                          <a:pt x="0" y="47"/>
                        </a:cubicBezTo>
                        <a:cubicBezTo>
                          <a:pt x="2" y="46"/>
                          <a:pt x="2" y="46"/>
                          <a:pt x="2" y="46"/>
                        </a:cubicBezTo>
                        <a:cubicBezTo>
                          <a:pt x="4" y="44"/>
                          <a:pt x="7" y="42"/>
                          <a:pt x="10" y="41"/>
                        </a:cubicBezTo>
                        <a:cubicBezTo>
                          <a:pt x="10" y="41"/>
                          <a:pt x="11" y="40"/>
                          <a:pt x="11" y="40"/>
                        </a:cubicBezTo>
                        <a:cubicBezTo>
                          <a:pt x="15" y="38"/>
                          <a:pt x="19" y="36"/>
                          <a:pt x="23" y="34"/>
                        </a:cubicBezTo>
                        <a:cubicBezTo>
                          <a:pt x="25" y="33"/>
                          <a:pt x="27" y="32"/>
                          <a:pt x="28" y="31"/>
                        </a:cubicBezTo>
                        <a:cubicBezTo>
                          <a:pt x="30" y="30"/>
                          <a:pt x="31" y="29"/>
                          <a:pt x="33" y="29"/>
                        </a:cubicBezTo>
                        <a:cubicBezTo>
                          <a:pt x="36" y="27"/>
                          <a:pt x="39" y="25"/>
                          <a:pt x="43" y="23"/>
                        </a:cubicBezTo>
                        <a:cubicBezTo>
                          <a:pt x="46" y="21"/>
                          <a:pt x="49" y="19"/>
                          <a:pt x="53" y="18"/>
                        </a:cubicBezTo>
                        <a:cubicBezTo>
                          <a:pt x="55" y="17"/>
                          <a:pt x="57" y="16"/>
                          <a:pt x="59" y="15"/>
                        </a:cubicBezTo>
                        <a:cubicBezTo>
                          <a:pt x="68" y="10"/>
                          <a:pt x="76" y="5"/>
                          <a:pt x="83" y="1"/>
                        </a:cubicBezTo>
                        <a:cubicBezTo>
                          <a:pt x="85" y="0"/>
                          <a:pt x="87" y="1"/>
                          <a:pt x="88" y="2"/>
                        </a:cubicBezTo>
                        <a:cubicBezTo>
                          <a:pt x="91" y="3"/>
                          <a:pt x="92" y="4"/>
                          <a:pt x="95" y="5"/>
                        </a:cubicBezTo>
                        <a:cubicBezTo>
                          <a:pt x="98" y="7"/>
                          <a:pt x="98" y="7"/>
                          <a:pt x="98" y="7"/>
                        </a:cubicBezTo>
                        <a:cubicBezTo>
                          <a:pt x="103" y="10"/>
                          <a:pt x="109" y="13"/>
                          <a:pt x="115" y="16"/>
                        </a:cubicBezTo>
                        <a:cubicBezTo>
                          <a:pt x="117" y="17"/>
                          <a:pt x="117" y="17"/>
                          <a:pt x="117" y="17"/>
                        </a:cubicBezTo>
                        <a:cubicBezTo>
                          <a:pt x="109" y="21"/>
                          <a:pt x="109" y="21"/>
                          <a:pt x="109" y="21"/>
                        </a:cubicBezTo>
                        <a:cubicBezTo>
                          <a:pt x="105" y="24"/>
                          <a:pt x="101" y="26"/>
                          <a:pt x="97" y="28"/>
                        </a:cubicBezTo>
                        <a:cubicBezTo>
                          <a:pt x="92" y="31"/>
                          <a:pt x="86" y="34"/>
                          <a:pt x="80" y="37"/>
                        </a:cubicBezTo>
                        <a:cubicBezTo>
                          <a:pt x="77" y="39"/>
                          <a:pt x="73" y="41"/>
                          <a:pt x="69" y="43"/>
                        </a:cubicBezTo>
                        <a:cubicBezTo>
                          <a:pt x="54" y="51"/>
                          <a:pt x="54" y="51"/>
                          <a:pt x="54" y="51"/>
                        </a:cubicBezTo>
                        <a:cubicBezTo>
                          <a:pt x="47" y="55"/>
                          <a:pt x="41" y="58"/>
                          <a:pt x="35" y="62"/>
                        </a:cubicBezTo>
                        <a:cubicBezTo>
                          <a:pt x="34" y="62"/>
                          <a:pt x="34" y="62"/>
                          <a:pt x="33" y="62"/>
                        </a:cubicBezTo>
                        <a:lnTo>
                          <a:pt x="31" y="63"/>
                        </a:lnTo>
                        <a:close/>
                        <a:moveTo>
                          <a:pt x="21" y="55"/>
                        </a:moveTo>
                        <a:cubicBezTo>
                          <a:pt x="23" y="56"/>
                          <a:pt x="24" y="57"/>
                          <a:pt x="26" y="58"/>
                        </a:cubicBezTo>
                        <a:cubicBezTo>
                          <a:pt x="26" y="58"/>
                          <a:pt x="27" y="58"/>
                          <a:pt x="27" y="59"/>
                        </a:cubicBezTo>
                        <a:cubicBezTo>
                          <a:pt x="28" y="59"/>
                          <a:pt x="28" y="59"/>
                          <a:pt x="29" y="59"/>
                        </a:cubicBezTo>
                        <a:cubicBezTo>
                          <a:pt x="29" y="58"/>
                          <a:pt x="29" y="58"/>
                          <a:pt x="29" y="58"/>
                        </a:cubicBezTo>
                        <a:cubicBezTo>
                          <a:pt x="29" y="58"/>
                          <a:pt x="28" y="58"/>
                          <a:pt x="28" y="57"/>
                        </a:cubicBezTo>
                        <a:cubicBezTo>
                          <a:pt x="28" y="57"/>
                          <a:pt x="28" y="57"/>
                          <a:pt x="28" y="57"/>
                        </a:cubicBezTo>
                        <a:cubicBezTo>
                          <a:pt x="27" y="56"/>
                          <a:pt x="25" y="55"/>
                          <a:pt x="24" y="55"/>
                        </a:cubicBezTo>
                        <a:cubicBezTo>
                          <a:pt x="23" y="55"/>
                          <a:pt x="23" y="55"/>
                          <a:pt x="23" y="55"/>
                        </a:cubicBezTo>
                        <a:cubicBezTo>
                          <a:pt x="23" y="55"/>
                          <a:pt x="23" y="55"/>
                          <a:pt x="23" y="55"/>
                        </a:cubicBezTo>
                        <a:cubicBezTo>
                          <a:pt x="22" y="55"/>
                          <a:pt x="22" y="55"/>
                          <a:pt x="21" y="55"/>
                        </a:cubicBezTo>
                        <a:close/>
                        <a:moveTo>
                          <a:pt x="28" y="52"/>
                        </a:moveTo>
                        <a:cubicBezTo>
                          <a:pt x="32" y="54"/>
                          <a:pt x="34" y="56"/>
                          <a:pt x="34" y="59"/>
                        </a:cubicBezTo>
                        <a:cubicBezTo>
                          <a:pt x="40" y="56"/>
                          <a:pt x="46" y="52"/>
                          <a:pt x="53" y="49"/>
                        </a:cubicBezTo>
                        <a:cubicBezTo>
                          <a:pt x="68" y="40"/>
                          <a:pt x="68" y="40"/>
                          <a:pt x="68" y="40"/>
                        </a:cubicBezTo>
                        <a:cubicBezTo>
                          <a:pt x="72" y="39"/>
                          <a:pt x="75" y="37"/>
                          <a:pt x="79" y="35"/>
                        </a:cubicBezTo>
                        <a:cubicBezTo>
                          <a:pt x="85" y="32"/>
                          <a:pt x="90" y="29"/>
                          <a:pt x="96" y="26"/>
                        </a:cubicBezTo>
                        <a:cubicBezTo>
                          <a:pt x="100" y="23"/>
                          <a:pt x="104" y="21"/>
                          <a:pt x="108" y="19"/>
                        </a:cubicBezTo>
                        <a:cubicBezTo>
                          <a:pt x="111" y="17"/>
                          <a:pt x="111" y="17"/>
                          <a:pt x="111" y="17"/>
                        </a:cubicBezTo>
                        <a:cubicBezTo>
                          <a:pt x="106" y="14"/>
                          <a:pt x="101" y="12"/>
                          <a:pt x="96" y="9"/>
                        </a:cubicBezTo>
                        <a:cubicBezTo>
                          <a:pt x="94" y="8"/>
                          <a:pt x="94" y="8"/>
                          <a:pt x="94" y="8"/>
                        </a:cubicBezTo>
                        <a:cubicBezTo>
                          <a:pt x="91" y="7"/>
                          <a:pt x="89" y="6"/>
                          <a:pt x="87" y="4"/>
                        </a:cubicBezTo>
                        <a:cubicBezTo>
                          <a:pt x="85" y="3"/>
                          <a:pt x="85" y="3"/>
                          <a:pt x="84" y="4"/>
                        </a:cubicBezTo>
                        <a:cubicBezTo>
                          <a:pt x="78" y="7"/>
                          <a:pt x="69" y="12"/>
                          <a:pt x="60" y="17"/>
                        </a:cubicBezTo>
                        <a:cubicBezTo>
                          <a:pt x="58" y="18"/>
                          <a:pt x="56" y="19"/>
                          <a:pt x="54" y="20"/>
                        </a:cubicBezTo>
                        <a:cubicBezTo>
                          <a:pt x="51" y="22"/>
                          <a:pt x="47" y="24"/>
                          <a:pt x="44" y="26"/>
                        </a:cubicBezTo>
                        <a:cubicBezTo>
                          <a:pt x="41" y="27"/>
                          <a:pt x="37" y="29"/>
                          <a:pt x="34" y="31"/>
                        </a:cubicBezTo>
                        <a:cubicBezTo>
                          <a:pt x="32" y="32"/>
                          <a:pt x="31" y="33"/>
                          <a:pt x="30" y="33"/>
                        </a:cubicBezTo>
                        <a:cubicBezTo>
                          <a:pt x="28" y="34"/>
                          <a:pt x="26" y="35"/>
                          <a:pt x="25" y="36"/>
                        </a:cubicBezTo>
                        <a:cubicBezTo>
                          <a:pt x="21" y="38"/>
                          <a:pt x="17" y="40"/>
                          <a:pt x="13" y="42"/>
                        </a:cubicBezTo>
                        <a:cubicBezTo>
                          <a:pt x="12" y="43"/>
                          <a:pt x="11" y="43"/>
                          <a:pt x="11" y="43"/>
                        </a:cubicBezTo>
                        <a:cubicBezTo>
                          <a:pt x="9" y="44"/>
                          <a:pt x="7" y="45"/>
                          <a:pt x="5" y="46"/>
                        </a:cubicBezTo>
                        <a:cubicBezTo>
                          <a:pt x="9" y="49"/>
                          <a:pt x="9" y="49"/>
                          <a:pt x="9" y="49"/>
                        </a:cubicBezTo>
                        <a:cubicBezTo>
                          <a:pt x="13" y="50"/>
                          <a:pt x="16" y="52"/>
                          <a:pt x="20" y="54"/>
                        </a:cubicBezTo>
                        <a:cubicBezTo>
                          <a:pt x="20" y="54"/>
                          <a:pt x="20" y="54"/>
                          <a:pt x="20" y="54"/>
                        </a:cubicBezTo>
                        <a:cubicBezTo>
                          <a:pt x="19" y="53"/>
                          <a:pt x="18" y="52"/>
                          <a:pt x="19" y="51"/>
                        </a:cubicBezTo>
                        <a:cubicBezTo>
                          <a:pt x="19" y="50"/>
                          <a:pt x="19" y="49"/>
                          <a:pt x="20" y="49"/>
                        </a:cubicBezTo>
                        <a:cubicBezTo>
                          <a:pt x="22" y="48"/>
                          <a:pt x="24" y="48"/>
                          <a:pt x="25" y="48"/>
                        </a:cubicBezTo>
                        <a:cubicBezTo>
                          <a:pt x="26" y="48"/>
                          <a:pt x="28" y="49"/>
                          <a:pt x="28" y="50"/>
                        </a:cubicBezTo>
                        <a:cubicBezTo>
                          <a:pt x="28" y="51"/>
                          <a:pt x="28" y="51"/>
                          <a:pt x="28" y="52"/>
                        </a:cubicBezTo>
                        <a:close/>
                        <a:moveTo>
                          <a:pt x="24" y="52"/>
                        </a:moveTo>
                        <a:cubicBezTo>
                          <a:pt x="24" y="52"/>
                          <a:pt x="25" y="53"/>
                          <a:pt x="25" y="53"/>
                        </a:cubicBezTo>
                        <a:cubicBezTo>
                          <a:pt x="25" y="52"/>
                          <a:pt x="25" y="52"/>
                          <a:pt x="25" y="52"/>
                        </a:cubicBezTo>
                        <a:cubicBezTo>
                          <a:pt x="26" y="52"/>
                          <a:pt x="26" y="51"/>
                          <a:pt x="26" y="51"/>
                        </a:cubicBezTo>
                        <a:cubicBezTo>
                          <a:pt x="26" y="51"/>
                          <a:pt x="26" y="51"/>
                          <a:pt x="25" y="51"/>
                        </a:cubicBezTo>
                        <a:cubicBezTo>
                          <a:pt x="23" y="50"/>
                          <a:pt x="22" y="51"/>
                          <a:pt x="22" y="51"/>
                        </a:cubicBezTo>
                        <a:cubicBezTo>
                          <a:pt x="21" y="51"/>
                          <a:pt x="21" y="51"/>
                          <a:pt x="21" y="51"/>
                        </a:cubicBezTo>
                        <a:cubicBezTo>
                          <a:pt x="21" y="52"/>
                          <a:pt x="21" y="52"/>
                          <a:pt x="22" y="52"/>
                        </a:cubicBezTo>
                        <a:cubicBezTo>
                          <a:pt x="22" y="52"/>
                          <a:pt x="22" y="53"/>
                          <a:pt x="22" y="52"/>
                        </a:cubicBezTo>
                        <a:cubicBezTo>
                          <a:pt x="23" y="52"/>
                          <a:pt x="23" y="52"/>
                          <a:pt x="24" y="52"/>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257">
                    <a:extLst>
                      <a:ext uri="{FF2B5EF4-FFF2-40B4-BE49-F238E27FC236}">
                        <a16:creationId xmlns:a16="http://schemas.microsoft.com/office/drawing/2014/main" id="{F942D33A-125B-4BC9-BFCC-9AC80A25F2BA}"/>
                      </a:ext>
                    </a:extLst>
                  </p:cNvPr>
                  <p:cNvSpPr>
                    <a:spLocks/>
                  </p:cNvSpPr>
                  <p:nvPr/>
                </p:nvSpPr>
                <p:spPr bwMode="auto">
                  <a:xfrm>
                    <a:off x="3463925" y="1847851"/>
                    <a:ext cx="365125" cy="152400"/>
                  </a:xfrm>
                  <a:custGeom>
                    <a:avLst/>
                    <a:gdLst>
                      <a:gd name="T0" fmla="*/ 113 w 115"/>
                      <a:gd name="T1" fmla="*/ 18 h 48"/>
                      <a:gd name="T2" fmla="*/ 93 w 115"/>
                      <a:gd name="T3" fmla="*/ 8 h 48"/>
                      <a:gd name="T4" fmla="*/ 86 w 115"/>
                      <a:gd name="T5" fmla="*/ 4 h 48"/>
                      <a:gd name="T6" fmla="*/ 83 w 115"/>
                      <a:gd name="T7" fmla="*/ 3 h 48"/>
                      <a:gd name="T8" fmla="*/ 59 w 115"/>
                      <a:gd name="T9" fmla="*/ 17 h 48"/>
                      <a:gd name="T10" fmla="*/ 42 w 115"/>
                      <a:gd name="T11" fmla="*/ 25 h 48"/>
                      <a:gd name="T12" fmla="*/ 28 w 115"/>
                      <a:gd name="T13" fmla="*/ 33 h 48"/>
                      <a:gd name="T14" fmla="*/ 11 w 115"/>
                      <a:gd name="T15" fmla="*/ 42 h 48"/>
                      <a:gd name="T16" fmla="*/ 2 w 115"/>
                      <a:gd name="T17" fmla="*/ 48 h 48"/>
                      <a:gd name="T18" fmla="*/ 1 w 115"/>
                      <a:gd name="T19" fmla="*/ 47 h 48"/>
                      <a:gd name="T20" fmla="*/ 1 w 115"/>
                      <a:gd name="T21" fmla="*/ 46 h 48"/>
                      <a:gd name="T22" fmla="*/ 19 w 115"/>
                      <a:gd name="T23" fmla="*/ 36 h 48"/>
                      <a:gd name="T24" fmla="*/ 83 w 115"/>
                      <a:gd name="T25" fmla="*/ 1 h 48"/>
                      <a:gd name="T26" fmla="*/ 85 w 115"/>
                      <a:gd name="T27" fmla="*/ 1 h 48"/>
                      <a:gd name="T28" fmla="*/ 114 w 115"/>
                      <a:gd name="T29" fmla="*/ 17 h 48"/>
                      <a:gd name="T30" fmla="*/ 115 w 115"/>
                      <a:gd name="T31" fmla="*/ 17 h 48"/>
                      <a:gd name="T32" fmla="*/ 113 w 115"/>
                      <a:gd name="T33"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48">
                        <a:moveTo>
                          <a:pt x="113" y="18"/>
                        </a:moveTo>
                        <a:cubicBezTo>
                          <a:pt x="107" y="14"/>
                          <a:pt x="100" y="11"/>
                          <a:pt x="93" y="8"/>
                        </a:cubicBezTo>
                        <a:cubicBezTo>
                          <a:pt x="91" y="6"/>
                          <a:pt x="89" y="5"/>
                          <a:pt x="86" y="4"/>
                        </a:cubicBezTo>
                        <a:cubicBezTo>
                          <a:pt x="85" y="3"/>
                          <a:pt x="84" y="3"/>
                          <a:pt x="83" y="3"/>
                        </a:cubicBezTo>
                        <a:cubicBezTo>
                          <a:pt x="75" y="8"/>
                          <a:pt x="67" y="12"/>
                          <a:pt x="59" y="17"/>
                        </a:cubicBezTo>
                        <a:cubicBezTo>
                          <a:pt x="53" y="20"/>
                          <a:pt x="48" y="22"/>
                          <a:pt x="42" y="25"/>
                        </a:cubicBezTo>
                        <a:cubicBezTo>
                          <a:pt x="38" y="28"/>
                          <a:pt x="33" y="31"/>
                          <a:pt x="28" y="33"/>
                        </a:cubicBezTo>
                        <a:cubicBezTo>
                          <a:pt x="23" y="36"/>
                          <a:pt x="17" y="39"/>
                          <a:pt x="11" y="42"/>
                        </a:cubicBezTo>
                        <a:cubicBezTo>
                          <a:pt x="8" y="44"/>
                          <a:pt x="5" y="45"/>
                          <a:pt x="2" y="48"/>
                        </a:cubicBezTo>
                        <a:cubicBezTo>
                          <a:pt x="2" y="48"/>
                          <a:pt x="1" y="47"/>
                          <a:pt x="1" y="47"/>
                        </a:cubicBezTo>
                        <a:cubicBezTo>
                          <a:pt x="0" y="47"/>
                          <a:pt x="0" y="46"/>
                          <a:pt x="1" y="46"/>
                        </a:cubicBezTo>
                        <a:cubicBezTo>
                          <a:pt x="7" y="42"/>
                          <a:pt x="13" y="39"/>
                          <a:pt x="19" y="36"/>
                        </a:cubicBezTo>
                        <a:cubicBezTo>
                          <a:pt x="40" y="24"/>
                          <a:pt x="61" y="13"/>
                          <a:pt x="83" y="1"/>
                        </a:cubicBezTo>
                        <a:cubicBezTo>
                          <a:pt x="84" y="1"/>
                          <a:pt x="84" y="0"/>
                          <a:pt x="85" y="1"/>
                        </a:cubicBezTo>
                        <a:cubicBezTo>
                          <a:pt x="95" y="6"/>
                          <a:pt x="105" y="12"/>
                          <a:pt x="114" y="17"/>
                        </a:cubicBezTo>
                        <a:cubicBezTo>
                          <a:pt x="115" y="17"/>
                          <a:pt x="115" y="17"/>
                          <a:pt x="115" y="17"/>
                        </a:cubicBezTo>
                        <a:cubicBezTo>
                          <a:pt x="114" y="18"/>
                          <a:pt x="114" y="18"/>
                          <a:pt x="113" y="18"/>
                        </a:cubicBez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258">
                    <a:extLst>
                      <a:ext uri="{FF2B5EF4-FFF2-40B4-BE49-F238E27FC236}">
                        <a16:creationId xmlns:a16="http://schemas.microsoft.com/office/drawing/2014/main" id="{3C453753-3CB3-4822-A1A1-C4D5A5126423}"/>
                      </a:ext>
                    </a:extLst>
                  </p:cNvPr>
                  <p:cNvSpPr>
                    <a:spLocks noEditPoints="1"/>
                  </p:cNvSpPr>
                  <p:nvPr/>
                </p:nvSpPr>
                <p:spPr bwMode="auto">
                  <a:xfrm>
                    <a:off x="3460750" y="1847851"/>
                    <a:ext cx="371475" cy="152400"/>
                  </a:xfrm>
                  <a:custGeom>
                    <a:avLst/>
                    <a:gdLst>
                      <a:gd name="T0" fmla="*/ 3 w 117"/>
                      <a:gd name="T1" fmla="*/ 48 h 48"/>
                      <a:gd name="T2" fmla="*/ 3 w 117"/>
                      <a:gd name="T3" fmla="*/ 48 h 48"/>
                      <a:gd name="T4" fmla="*/ 2 w 117"/>
                      <a:gd name="T5" fmla="*/ 48 h 48"/>
                      <a:gd name="T6" fmla="*/ 0 w 117"/>
                      <a:gd name="T7" fmla="*/ 46 h 48"/>
                      <a:gd name="T8" fmla="*/ 2 w 117"/>
                      <a:gd name="T9" fmla="*/ 45 h 48"/>
                      <a:gd name="T10" fmla="*/ 15 w 117"/>
                      <a:gd name="T11" fmla="*/ 38 h 48"/>
                      <a:gd name="T12" fmla="*/ 30 w 117"/>
                      <a:gd name="T13" fmla="*/ 29 h 48"/>
                      <a:gd name="T14" fmla="*/ 83 w 117"/>
                      <a:gd name="T15" fmla="*/ 1 h 48"/>
                      <a:gd name="T16" fmla="*/ 87 w 117"/>
                      <a:gd name="T17" fmla="*/ 1 h 48"/>
                      <a:gd name="T18" fmla="*/ 108 w 117"/>
                      <a:gd name="T19" fmla="*/ 12 h 48"/>
                      <a:gd name="T20" fmla="*/ 115 w 117"/>
                      <a:gd name="T21" fmla="*/ 16 h 48"/>
                      <a:gd name="T22" fmla="*/ 116 w 117"/>
                      <a:gd name="T23" fmla="*/ 16 h 48"/>
                      <a:gd name="T24" fmla="*/ 117 w 117"/>
                      <a:gd name="T25" fmla="*/ 17 h 48"/>
                      <a:gd name="T26" fmla="*/ 116 w 117"/>
                      <a:gd name="T27" fmla="*/ 17 h 48"/>
                      <a:gd name="T28" fmla="*/ 114 w 117"/>
                      <a:gd name="T29" fmla="*/ 19 h 48"/>
                      <a:gd name="T30" fmla="*/ 114 w 117"/>
                      <a:gd name="T31" fmla="*/ 19 h 48"/>
                      <a:gd name="T32" fmla="*/ 114 w 117"/>
                      <a:gd name="T33" fmla="*/ 19 h 48"/>
                      <a:gd name="T34" fmla="*/ 97 w 117"/>
                      <a:gd name="T35" fmla="*/ 10 h 48"/>
                      <a:gd name="T36" fmla="*/ 94 w 117"/>
                      <a:gd name="T37" fmla="*/ 8 h 48"/>
                      <a:gd name="T38" fmla="*/ 92 w 117"/>
                      <a:gd name="T39" fmla="*/ 7 h 48"/>
                      <a:gd name="T40" fmla="*/ 87 w 117"/>
                      <a:gd name="T41" fmla="*/ 4 h 48"/>
                      <a:gd name="T42" fmla="*/ 84 w 117"/>
                      <a:gd name="T43" fmla="*/ 4 h 48"/>
                      <a:gd name="T44" fmla="*/ 60 w 117"/>
                      <a:gd name="T45" fmla="*/ 17 h 48"/>
                      <a:gd name="T46" fmla="*/ 54 w 117"/>
                      <a:gd name="T47" fmla="*/ 20 h 48"/>
                      <a:gd name="T48" fmla="*/ 44 w 117"/>
                      <a:gd name="T49" fmla="*/ 26 h 48"/>
                      <a:gd name="T50" fmla="*/ 34 w 117"/>
                      <a:gd name="T51" fmla="*/ 31 h 48"/>
                      <a:gd name="T52" fmla="*/ 30 w 117"/>
                      <a:gd name="T53" fmla="*/ 34 h 48"/>
                      <a:gd name="T54" fmla="*/ 25 w 117"/>
                      <a:gd name="T55" fmla="*/ 36 h 48"/>
                      <a:gd name="T56" fmla="*/ 13 w 117"/>
                      <a:gd name="T57" fmla="*/ 43 h 48"/>
                      <a:gd name="T58" fmla="*/ 11 w 117"/>
                      <a:gd name="T59" fmla="*/ 44 h 48"/>
                      <a:gd name="T60" fmla="*/ 4 w 117"/>
                      <a:gd name="T61" fmla="*/ 48 h 48"/>
                      <a:gd name="T62" fmla="*/ 3 w 117"/>
                      <a:gd name="T63" fmla="*/ 48 h 48"/>
                      <a:gd name="T64" fmla="*/ 2 w 117"/>
                      <a:gd name="T65" fmla="*/ 46 h 48"/>
                      <a:gd name="T66" fmla="*/ 2 w 117"/>
                      <a:gd name="T67" fmla="*/ 47 h 48"/>
                      <a:gd name="T68" fmla="*/ 3 w 117"/>
                      <a:gd name="T69" fmla="*/ 47 h 48"/>
                      <a:gd name="T70" fmla="*/ 3 w 117"/>
                      <a:gd name="T71" fmla="*/ 47 h 48"/>
                      <a:gd name="T72" fmla="*/ 10 w 117"/>
                      <a:gd name="T73" fmla="*/ 43 h 48"/>
                      <a:gd name="T74" fmla="*/ 12 w 117"/>
                      <a:gd name="T75" fmla="*/ 42 h 48"/>
                      <a:gd name="T76" fmla="*/ 24 w 117"/>
                      <a:gd name="T77" fmla="*/ 35 h 48"/>
                      <a:gd name="T78" fmla="*/ 29 w 117"/>
                      <a:gd name="T79" fmla="*/ 32 h 48"/>
                      <a:gd name="T80" fmla="*/ 33 w 117"/>
                      <a:gd name="T81" fmla="*/ 30 h 48"/>
                      <a:gd name="T82" fmla="*/ 43 w 117"/>
                      <a:gd name="T83" fmla="*/ 25 h 48"/>
                      <a:gd name="T84" fmla="*/ 53 w 117"/>
                      <a:gd name="T85" fmla="*/ 19 h 48"/>
                      <a:gd name="T86" fmla="*/ 59 w 117"/>
                      <a:gd name="T87" fmla="*/ 16 h 48"/>
                      <a:gd name="T88" fmla="*/ 84 w 117"/>
                      <a:gd name="T89" fmla="*/ 3 h 48"/>
                      <a:gd name="T90" fmla="*/ 88 w 117"/>
                      <a:gd name="T91" fmla="*/ 3 h 48"/>
                      <a:gd name="T92" fmla="*/ 93 w 117"/>
                      <a:gd name="T93" fmla="*/ 6 h 48"/>
                      <a:gd name="T94" fmla="*/ 95 w 117"/>
                      <a:gd name="T95" fmla="*/ 7 h 48"/>
                      <a:gd name="T96" fmla="*/ 98 w 117"/>
                      <a:gd name="T97" fmla="*/ 9 h 48"/>
                      <a:gd name="T98" fmla="*/ 114 w 117"/>
                      <a:gd name="T99" fmla="*/ 17 h 48"/>
                      <a:gd name="T100" fmla="*/ 115 w 117"/>
                      <a:gd name="T101" fmla="*/ 17 h 48"/>
                      <a:gd name="T102" fmla="*/ 107 w 117"/>
                      <a:gd name="T103" fmla="*/ 13 h 48"/>
                      <a:gd name="T104" fmla="*/ 86 w 117"/>
                      <a:gd name="T105" fmla="*/ 2 h 48"/>
                      <a:gd name="T106" fmla="*/ 84 w 117"/>
                      <a:gd name="T107" fmla="*/ 2 h 48"/>
                      <a:gd name="T108" fmla="*/ 31 w 117"/>
                      <a:gd name="T109" fmla="*/ 31 h 48"/>
                      <a:gd name="T110" fmla="*/ 16 w 117"/>
                      <a:gd name="T111" fmla="*/ 39 h 48"/>
                      <a:gd name="T112" fmla="*/ 2 w 117"/>
                      <a:gd name="T113"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 h="48">
                        <a:moveTo>
                          <a:pt x="3" y="48"/>
                        </a:moveTo>
                        <a:cubicBezTo>
                          <a:pt x="3" y="48"/>
                          <a:pt x="3" y="48"/>
                          <a:pt x="3" y="48"/>
                        </a:cubicBezTo>
                        <a:cubicBezTo>
                          <a:pt x="2" y="48"/>
                          <a:pt x="2" y="48"/>
                          <a:pt x="2" y="48"/>
                        </a:cubicBezTo>
                        <a:cubicBezTo>
                          <a:pt x="1" y="48"/>
                          <a:pt x="0" y="47"/>
                          <a:pt x="0" y="46"/>
                        </a:cubicBezTo>
                        <a:cubicBezTo>
                          <a:pt x="0" y="46"/>
                          <a:pt x="1" y="45"/>
                          <a:pt x="2" y="45"/>
                        </a:cubicBezTo>
                        <a:cubicBezTo>
                          <a:pt x="6" y="43"/>
                          <a:pt x="11" y="40"/>
                          <a:pt x="15" y="38"/>
                        </a:cubicBezTo>
                        <a:cubicBezTo>
                          <a:pt x="30" y="29"/>
                          <a:pt x="30" y="29"/>
                          <a:pt x="30" y="29"/>
                        </a:cubicBezTo>
                        <a:cubicBezTo>
                          <a:pt x="48" y="20"/>
                          <a:pt x="66" y="10"/>
                          <a:pt x="83" y="1"/>
                        </a:cubicBezTo>
                        <a:cubicBezTo>
                          <a:pt x="84" y="0"/>
                          <a:pt x="85" y="0"/>
                          <a:pt x="87" y="1"/>
                        </a:cubicBezTo>
                        <a:cubicBezTo>
                          <a:pt x="94" y="4"/>
                          <a:pt x="101" y="8"/>
                          <a:pt x="108" y="12"/>
                        </a:cubicBezTo>
                        <a:cubicBezTo>
                          <a:pt x="115" y="16"/>
                          <a:pt x="115" y="16"/>
                          <a:pt x="115" y="16"/>
                        </a:cubicBezTo>
                        <a:cubicBezTo>
                          <a:pt x="116" y="16"/>
                          <a:pt x="116" y="16"/>
                          <a:pt x="116" y="16"/>
                        </a:cubicBezTo>
                        <a:cubicBezTo>
                          <a:pt x="117" y="17"/>
                          <a:pt x="117" y="17"/>
                          <a:pt x="117" y="17"/>
                        </a:cubicBezTo>
                        <a:cubicBezTo>
                          <a:pt x="116" y="17"/>
                          <a:pt x="116" y="17"/>
                          <a:pt x="116" y="17"/>
                        </a:cubicBezTo>
                        <a:cubicBezTo>
                          <a:pt x="116" y="18"/>
                          <a:pt x="115" y="19"/>
                          <a:pt x="114" y="19"/>
                        </a:cubicBezTo>
                        <a:cubicBezTo>
                          <a:pt x="114" y="19"/>
                          <a:pt x="114" y="19"/>
                          <a:pt x="114" y="19"/>
                        </a:cubicBezTo>
                        <a:cubicBezTo>
                          <a:pt x="114" y="19"/>
                          <a:pt x="114" y="19"/>
                          <a:pt x="114" y="19"/>
                        </a:cubicBezTo>
                        <a:cubicBezTo>
                          <a:pt x="108" y="16"/>
                          <a:pt x="103" y="13"/>
                          <a:pt x="97" y="10"/>
                        </a:cubicBezTo>
                        <a:cubicBezTo>
                          <a:pt x="94" y="8"/>
                          <a:pt x="94" y="8"/>
                          <a:pt x="94" y="8"/>
                        </a:cubicBezTo>
                        <a:cubicBezTo>
                          <a:pt x="93" y="8"/>
                          <a:pt x="93" y="8"/>
                          <a:pt x="92" y="7"/>
                        </a:cubicBezTo>
                        <a:cubicBezTo>
                          <a:pt x="90" y="6"/>
                          <a:pt x="89" y="6"/>
                          <a:pt x="87" y="4"/>
                        </a:cubicBezTo>
                        <a:cubicBezTo>
                          <a:pt x="86" y="4"/>
                          <a:pt x="85" y="3"/>
                          <a:pt x="84" y="4"/>
                        </a:cubicBezTo>
                        <a:cubicBezTo>
                          <a:pt x="78" y="8"/>
                          <a:pt x="69" y="13"/>
                          <a:pt x="60" y="17"/>
                        </a:cubicBezTo>
                        <a:cubicBezTo>
                          <a:pt x="58" y="18"/>
                          <a:pt x="56" y="19"/>
                          <a:pt x="54" y="20"/>
                        </a:cubicBezTo>
                        <a:cubicBezTo>
                          <a:pt x="51" y="22"/>
                          <a:pt x="47" y="24"/>
                          <a:pt x="44" y="26"/>
                        </a:cubicBezTo>
                        <a:cubicBezTo>
                          <a:pt x="41" y="28"/>
                          <a:pt x="37" y="30"/>
                          <a:pt x="34" y="31"/>
                        </a:cubicBezTo>
                        <a:cubicBezTo>
                          <a:pt x="32" y="32"/>
                          <a:pt x="31" y="33"/>
                          <a:pt x="30" y="34"/>
                        </a:cubicBezTo>
                        <a:cubicBezTo>
                          <a:pt x="28" y="35"/>
                          <a:pt x="26" y="36"/>
                          <a:pt x="25" y="36"/>
                        </a:cubicBezTo>
                        <a:cubicBezTo>
                          <a:pt x="21" y="39"/>
                          <a:pt x="17" y="41"/>
                          <a:pt x="13" y="43"/>
                        </a:cubicBezTo>
                        <a:cubicBezTo>
                          <a:pt x="12" y="43"/>
                          <a:pt x="11" y="43"/>
                          <a:pt x="11" y="44"/>
                        </a:cubicBezTo>
                        <a:cubicBezTo>
                          <a:pt x="8" y="45"/>
                          <a:pt x="6" y="46"/>
                          <a:pt x="4" y="48"/>
                        </a:cubicBezTo>
                        <a:lnTo>
                          <a:pt x="3" y="48"/>
                        </a:lnTo>
                        <a:close/>
                        <a:moveTo>
                          <a:pt x="2" y="46"/>
                        </a:moveTo>
                        <a:cubicBezTo>
                          <a:pt x="2" y="47"/>
                          <a:pt x="2" y="47"/>
                          <a:pt x="2" y="47"/>
                        </a:cubicBezTo>
                        <a:cubicBezTo>
                          <a:pt x="3" y="47"/>
                          <a:pt x="3" y="47"/>
                          <a:pt x="3" y="47"/>
                        </a:cubicBezTo>
                        <a:cubicBezTo>
                          <a:pt x="3" y="47"/>
                          <a:pt x="3" y="47"/>
                          <a:pt x="3" y="47"/>
                        </a:cubicBezTo>
                        <a:cubicBezTo>
                          <a:pt x="5" y="45"/>
                          <a:pt x="8" y="44"/>
                          <a:pt x="10" y="43"/>
                        </a:cubicBezTo>
                        <a:cubicBezTo>
                          <a:pt x="11" y="42"/>
                          <a:pt x="11" y="42"/>
                          <a:pt x="12" y="42"/>
                        </a:cubicBezTo>
                        <a:cubicBezTo>
                          <a:pt x="16" y="40"/>
                          <a:pt x="20" y="37"/>
                          <a:pt x="24" y="35"/>
                        </a:cubicBezTo>
                        <a:cubicBezTo>
                          <a:pt x="26" y="34"/>
                          <a:pt x="27" y="33"/>
                          <a:pt x="29" y="32"/>
                        </a:cubicBezTo>
                        <a:cubicBezTo>
                          <a:pt x="30" y="32"/>
                          <a:pt x="32" y="31"/>
                          <a:pt x="33" y="30"/>
                        </a:cubicBezTo>
                        <a:cubicBezTo>
                          <a:pt x="36" y="29"/>
                          <a:pt x="40" y="27"/>
                          <a:pt x="43" y="25"/>
                        </a:cubicBezTo>
                        <a:cubicBezTo>
                          <a:pt x="46" y="23"/>
                          <a:pt x="50" y="21"/>
                          <a:pt x="53" y="19"/>
                        </a:cubicBezTo>
                        <a:cubicBezTo>
                          <a:pt x="55" y="18"/>
                          <a:pt x="57" y="17"/>
                          <a:pt x="59" y="16"/>
                        </a:cubicBezTo>
                        <a:cubicBezTo>
                          <a:pt x="68" y="11"/>
                          <a:pt x="77" y="7"/>
                          <a:pt x="84" y="3"/>
                        </a:cubicBezTo>
                        <a:cubicBezTo>
                          <a:pt x="85" y="2"/>
                          <a:pt x="87" y="2"/>
                          <a:pt x="88" y="3"/>
                        </a:cubicBezTo>
                        <a:cubicBezTo>
                          <a:pt x="89" y="4"/>
                          <a:pt x="91" y="5"/>
                          <a:pt x="93" y="6"/>
                        </a:cubicBezTo>
                        <a:cubicBezTo>
                          <a:pt x="93" y="6"/>
                          <a:pt x="94" y="7"/>
                          <a:pt x="95" y="7"/>
                        </a:cubicBezTo>
                        <a:cubicBezTo>
                          <a:pt x="98" y="9"/>
                          <a:pt x="98" y="9"/>
                          <a:pt x="98" y="9"/>
                        </a:cubicBezTo>
                        <a:cubicBezTo>
                          <a:pt x="103" y="11"/>
                          <a:pt x="109" y="14"/>
                          <a:pt x="114" y="17"/>
                        </a:cubicBezTo>
                        <a:cubicBezTo>
                          <a:pt x="115" y="17"/>
                          <a:pt x="115" y="17"/>
                          <a:pt x="115" y="17"/>
                        </a:cubicBezTo>
                        <a:cubicBezTo>
                          <a:pt x="107" y="13"/>
                          <a:pt x="107" y="13"/>
                          <a:pt x="107" y="13"/>
                        </a:cubicBezTo>
                        <a:cubicBezTo>
                          <a:pt x="100" y="9"/>
                          <a:pt x="93" y="6"/>
                          <a:pt x="86" y="2"/>
                        </a:cubicBezTo>
                        <a:cubicBezTo>
                          <a:pt x="85" y="1"/>
                          <a:pt x="85" y="1"/>
                          <a:pt x="84" y="2"/>
                        </a:cubicBezTo>
                        <a:cubicBezTo>
                          <a:pt x="66" y="12"/>
                          <a:pt x="49" y="21"/>
                          <a:pt x="31" y="31"/>
                        </a:cubicBezTo>
                        <a:cubicBezTo>
                          <a:pt x="16" y="39"/>
                          <a:pt x="16" y="39"/>
                          <a:pt x="16" y="39"/>
                        </a:cubicBezTo>
                        <a:cubicBezTo>
                          <a:pt x="11" y="41"/>
                          <a:pt x="7" y="44"/>
                          <a:pt x="2" y="46"/>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259">
                    <a:extLst>
                      <a:ext uri="{FF2B5EF4-FFF2-40B4-BE49-F238E27FC236}">
                        <a16:creationId xmlns:a16="http://schemas.microsoft.com/office/drawing/2014/main" id="{8D011361-9227-4EF6-843C-C034E32ABFC6}"/>
                      </a:ext>
                    </a:extLst>
                  </p:cNvPr>
                  <p:cNvSpPr>
                    <a:spLocks/>
                  </p:cNvSpPr>
                  <p:nvPr/>
                </p:nvSpPr>
                <p:spPr bwMode="auto">
                  <a:xfrm>
                    <a:off x="3549650" y="1835151"/>
                    <a:ext cx="22225" cy="28575"/>
                  </a:xfrm>
                  <a:custGeom>
                    <a:avLst/>
                    <a:gdLst>
                      <a:gd name="T0" fmla="*/ 1 w 7"/>
                      <a:gd name="T1" fmla="*/ 0 h 9"/>
                      <a:gd name="T2" fmla="*/ 7 w 7"/>
                      <a:gd name="T3" fmla="*/ 3 h 9"/>
                      <a:gd name="T4" fmla="*/ 7 w 7"/>
                      <a:gd name="T5" fmla="*/ 5 h 9"/>
                      <a:gd name="T6" fmla="*/ 7 w 7"/>
                      <a:gd name="T7" fmla="*/ 9 h 9"/>
                      <a:gd name="T8" fmla="*/ 5 w 7"/>
                      <a:gd name="T9" fmla="*/ 8 h 9"/>
                      <a:gd name="T10" fmla="*/ 1 w 7"/>
                      <a:gd name="T11" fmla="*/ 3 h 9"/>
                      <a:gd name="T12" fmla="*/ 1 w 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1" y="0"/>
                        </a:moveTo>
                        <a:cubicBezTo>
                          <a:pt x="3" y="1"/>
                          <a:pt x="5" y="2"/>
                          <a:pt x="7" y="3"/>
                        </a:cubicBezTo>
                        <a:cubicBezTo>
                          <a:pt x="7" y="4"/>
                          <a:pt x="7" y="4"/>
                          <a:pt x="7" y="5"/>
                        </a:cubicBezTo>
                        <a:cubicBezTo>
                          <a:pt x="7" y="6"/>
                          <a:pt x="7" y="8"/>
                          <a:pt x="7" y="9"/>
                        </a:cubicBezTo>
                        <a:cubicBezTo>
                          <a:pt x="6" y="9"/>
                          <a:pt x="5" y="9"/>
                          <a:pt x="5" y="8"/>
                        </a:cubicBezTo>
                        <a:cubicBezTo>
                          <a:pt x="2" y="7"/>
                          <a:pt x="0" y="6"/>
                          <a:pt x="1" y="3"/>
                        </a:cubicBezTo>
                        <a:cubicBezTo>
                          <a:pt x="1" y="2"/>
                          <a:pt x="1" y="1"/>
                          <a:pt x="1" y="0"/>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260">
                    <a:extLst>
                      <a:ext uri="{FF2B5EF4-FFF2-40B4-BE49-F238E27FC236}">
                        <a16:creationId xmlns:a16="http://schemas.microsoft.com/office/drawing/2014/main" id="{F4792065-4BB2-4966-A167-43EE28FA4B8B}"/>
                      </a:ext>
                    </a:extLst>
                  </p:cNvPr>
                  <p:cNvSpPr>
                    <a:spLocks noEditPoints="1"/>
                  </p:cNvSpPr>
                  <p:nvPr/>
                </p:nvSpPr>
                <p:spPr bwMode="auto">
                  <a:xfrm>
                    <a:off x="3546475" y="1831976"/>
                    <a:ext cx="28575" cy="34925"/>
                  </a:xfrm>
                  <a:custGeom>
                    <a:avLst/>
                    <a:gdLst>
                      <a:gd name="T0" fmla="*/ 8 w 9"/>
                      <a:gd name="T1" fmla="*/ 11 h 11"/>
                      <a:gd name="T2" fmla="*/ 6 w 9"/>
                      <a:gd name="T3" fmla="*/ 10 h 11"/>
                      <a:gd name="T4" fmla="*/ 5 w 9"/>
                      <a:gd name="T5" fmla="*/ 10 h 11"/>
                      <a:gd name="T6" fmla="*/ 1 w 9"/>
                      <a:gd name="T7" fmla="*/ 4 h 11"/>
                      <a:gd name="T8" fmla="*/ 1 w 9"/>
                      <a:gd name="T9" fmla="*/ 2 h 11"/>
                      <a:gd name="T10" fmla="*/ 1 w 9"/>
                      <a:gd name="T11" fmla="*/ 1 h 11"/>
                      <a:gd name="T12" fmla="*/ 1 w 9"/>
                      <a:gd name="T13" fmla="*/ 0 h 11"/>
                      <a:gd name="T14" fmla="*/ 2 w 9"/>
                      <a:gd name="T15" fmla="*/ 1 h 11"/>
                      <a:gd name="T16" fmla="*/ 6 w 9"/>
                      <a:gd name="T17" fmla="*/ 3 h 11"/>
                      <a:gd name="T18" fmla="*/ 8 w 9"/>
                      <a:gd name="T19" fmla="*/ 4 h 11"/>
                      <a:gd name="T20" fmla="*/ 9 w 9"/>
                      <a:gd name="T21" fmla="*/ 6 h 11"/>
                      <a:gd name="T22" fmla="*/ 9 w 9"/>
                      <a:gd name="T23" fmla="*/ 9 h 11"/>
                      <a:gd name="T24" fmla="*/ 9 w 9"/>
                      <a:gd name="T25" fmla="*/ 11 h 11"/>
                      <a:gd name="T26" fmla="*/ 8 w 9"/>
                      <a:gd name="T27" fmla="*/ 11 h 11"/>
                      <a:gd name="T28" fmla="*/ 2 w 9"/>
                      <a:gd name="T29" fmla="*/ 2 h 11"/>
                      <a:gd name="T30" fmla="*/ 2 w 9"/>
                      <a:gd name="T31" fmla="*/ 4 h 11"/>
                      <a:gd name="T32" fmla="*/ 6 w 9"/>
                      <a:gd name="T33" fmla="*/ 9 h 11"/>
                      <a:gd name="T34" fmla="*/ 7 w 9"/>
                      <a:gd name="T35" fmla="*/ 9 h 11"/>
                      <a:gd name="T36" fmla="*/ 7 w 9"/>
                      <a:gd name="T37" fmla="*/ 10 h 11"/>
                      <a:gd name="T38" fmla="*/ 8 w 9"/>
                      <a:gd name="T39" fmla="*/ 9 h 11"/>
                      <a:gd name="T40" fmla="*/ 8 w 9"/>
                      <a:gd name="T41" fmla="*/ 6 h 11"/>
                      <a:gd name="T42" fmla="*/ 7 w 9"/>
                      <a:gd name="T43" fmla="*/ 5 h 11"/>
                      <a:gd name="T44" fmla="*/ 6 w 9"/>
                      <a:gd name="T45" fmla="*/ 4 h 11"/>
                      <a:gd name="T46" fmla="*/ 2 w 9"/>
                      <a:gd name="T4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8" y="11"/>
                        </a:moveTo>
                        <a:cubicBezTo>
                          <a:pt x="7" y="11"/>
                          <a:pt x="7" y="11"/>
                          <a:pt x="6" y="10"/>
                        </a:cubicBezTo>
                        <a:cubicBezTo>
                          <a:pt x="5" y="10"/>
                          <a:pt x="5" y="10"/>
                          <a:pt x="5" y="10"/>
                        </a:cubicBezTo>
                        <a:cubicBezTo>
                          <a:pt x="3" y="9"/>
                          <a:pt x="0" y="7"/>
                          <a:pt x="1" y="4"/>
                        </a:cubicBezTo>
                        <a:cubicBezTo>
                          <a:pt x="1" y="3"/>
                          <a:pt x="1" y="3"/>
                          <a:pt x="1" y="2"/>
                        </a:cubicBezTo>
                        <a:cubicBezTo>
                          <a:pt x="1" y="1"/>
                          <a:pt x="1" y="1"/>
                          <a:pt x="1" y="1"/>
                        </a:cubicBezTo>
                        <a:cubicBezTo>
                          <a:pt x="1" y="0"/>
                          <a:pt x="1" y="0"/>
                          <a:pt x="1" y="0"/>
                        </a:cubicBezTo>
                        <a:cubicBezTo>
                          <a:pt x="2" y="1"/>
                          <a:pt x="2" y="1"/>
                          <a:pt x="2" y="1"/>
                        </a:cubicBezTo>
                        <a:cubicBezTo>
                          <a:pt x="4" y="1"/>
                          <a:pt x="5" y="2"/>
                          <a:pt x="6" y="3"/>
                        </a:cubicBezTo>
                        <a:cubicBezTo>
                          <a:pt x="7" y="3"/>
                          <a:pt x="7" y="3"/>
                          <a:pt x="8" y="4"/>
                        </a:cubicBezTo>
                        <a:cubicBezTo>
                          <a:pt x="9" y="4"/>
                          <a:pt x="9" y="5"/>
                          <a:pt x="9" y="6"/>
                        </a:cubicBezTo>
                        <a:cubicBezTo>
                          <a:pt x="9" y="7"/>
                          <a:pt x="9" y="8"/>
                          <a:pt x="9" y="9"/>
                        </a:cubicBezTo>
                        <a:cubicBezTo>
                          <a:pt x="9" y="11"/>
                          <a:pt x="9" y="11"/>
                          <a:pt x="9" y="11"/>
                        </a:cubicBezTo>
                        <a:cubicBezTo>
                          <a:pt x="8" y="11"/>
                          <a:pt x="8" y="11"/>
                          <a:pt x="8" y="11"/>
                        </a:cubicBezTo>
                        <a:close/>
                        <a:moveTo>
                          <a:pt x="2" y="2"/>
                        </a:moveTo>
                        <a:cubicBezTo>
                          <a:pt x="2" y="3"/>
                          <a:pt x="2" y="3"/>
                          <a:pt x="2" y="4"/>
                        </a:cubicBezTo>
                        <a:cubicBezTo>
                          <a:pt x="2" y="6"/>
                          <a:pt x="3" y="7"/>
                          <a:pt x="6" y="9"/>
                        </a:cubicBezTo>
                        <a:cubicBezTo>
                          <a:pt x="7" y="9"/>
                          <a:pt x="7" y="9"/>
                          <a:pt x="7" y="9"/>
                        </a:cubicBezTo>
                        <a:cubicBezTo>
                          <a:pt x="7" y="10"/>
                          <a:pt x="7" y="10"/>
                          <a:pt x="7" y="10"/>
                        </a:cubicBezTo>
                        <a:cubicBezTo>
                          <a:pt x="8" y="9"/>
                          <a:pt x="8" y="9"/>
                          <a:pt x="8" y="9"/>
                        </a:cubicBezTo>
                        <a:cubicBezTo>
                          <a:pt x="8" y="8"/>
                          <a:pt x="8" y="7"/>
                          <a:pt x="8" y="6"/>
                        </a:cubicBezTo>
                        <a:cubicBezTo>
                          <a:pt x="8" y="5"/>
                          <a:pt x="8" y="5"/>
                          <a:pt x="7" y="5"/>
                        </a:cubicBezTo>
                        <a:cubicBezTo>
                          <a:pt x="7" y="5"/>
                          <a:pt x="6" y="4"/>
                          <a:pt x="6" y="4"/>
                        </a:cubicBezTo>
                        <a:cubicBezTo>
                          <a:pt x="5" y="3"/>
                          <a:pt x="4" y="3"/>
                          <a:pt x="2" y="2"/>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261">
                    <a:extLst>
                      <a:ext uri="{FF2B5EF4-FFF2-40B4-BE49-F238E27FC236}">
                        <a16:creationId xmlns:a16="http://schemas.microsoft.com/office/drawing/2014/main" id="{5AAD92B8-C9A2-494A-B608-E567FD837267}"/>
                      </a:ext>
                    </a:extLst>
                  </p:cNvPr>
                  <p:cNvSpPr>
                    <a:spLocks/>
                  </p:cNvSpPr>
                  <p:nvPr/>
                </p:nvSpPr>
                <p:spPr bwMode="auto">
                  <a:xfrm>
                    <a:off x="3822700" y="1854201"/>
                    <a:ext cx="22225" cy="15875"/>
                  </a:xfrm>
                  <a:custGeom>
                    <a:avLst/>
                    <a:gdLst>
                      <a:gd name="T0" fmla="*/ 1 w 7"/>
                      <a:gd name="T1" fmla="*/ 1 h 5"/>
                      <a:gd name="T2" fmla="*/ 7 w 7"/>
                      <a:gd name="T3" fmla="*/ 2 h 5"/>
                      <a:gd name="T4" fmla="*/ 2 w 7"/>
                      <a:gd name="T5" fmla="*/ 5 h 5"/>
                      <a:gd name="T6" fmla="*/ 0 w 7"/>
                      <a:gd name="T7" fmla="*/ 2 h 5"/>
                      <a:gd name="T8" fmla="*/ 1 w 7"/>
                      <a:gd name="T9" fmla="*/ 1 h 5"/>
                    </a:gdLst>
                    <a:ahLst/>
                    <a:cxnLst>
                      <a:cxn ang="0">
                        <a:pos x="T0" y="T1"/>
                      </a:cxn>
                      <a:cxn ang="0">
                        <a:pos x="T2" y="T3"/>
                      </a:cxn>
                      <a:cxn ang="0">
                        <a:pos x="T4" y="T5"/>
                      </a:cxn>
                      <a:cxn ang="0">
                        <a:pos x="T6" y="T7"/>
                      </a:cxn>
                      <a:cxn ang="0">
                        <a:pos x="T8" y="T9"/>
                      </a:cxn>
                    </a:cxnLst>
                    <a:rect l="0" t="0" r="r" b="b"/>
                    <a:pathLst>
                      <a:path w="7" h="5">
                        <a:moveTo>
                          <a:pt x="1" y="1"/>
                        </a:moveTo>
                        <a:cubicBezTo>
                          <a:pt x="3" y="0"/>
                          <a:pt x="6" y="0"/>
                          <a:pt x="7" y="2"/>
                        </a:cubicBezTo>
                        <a:cubicBezTo>
                          <a:pt x="7" y="5"/>
                          <a:pt x="5" y="5"/>
                          <a:pt x="2" y="5"/>
                        </a:cubicBezTo>
                        <a:cubicBezTo>
                          <a:pt x="1" y="4"/>
                          <a:pt x="0" y="4"/>
                          <a:pt x="0" y="2"/>
                        </a:cubicBezTo>
                        <a:cubicBezTo>
                          <a:pt x="0" y="2"/>
                          <a:pt x="1" y="1"/>
                          <a:pt x="1" y="1"/>
                        </a:cubicBez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262">
                    <a:extLst>
                      <a:ext uri="{FF2B5EF4-FFF2-40B4-BE49-F238E27FC236}">
                        <a16:creationId xmlns:a16="http://schemas.microsoft.com/office/drawing/2014/main" id="{E06D24ED-5615-4D6B-B69A-3880AE8B2D37}"/>
                      </a:ext>
                    </a:extLst>
                  </p:cNvPr>
                  <p:cNvSpPr>
                    <a:spLocks noEditPoints="1"/>
                  </p:cNvSpPr>
                  <p:nvPr/>
                </p:nvSpPr>
                <p:spPr bwMode="auto">
                  <a:xfrm>
                    <a:off x="3819525" y="1851026"/>
                    <a:ext cx="28575" cy="22225"/>
                  </a:xfrm>
                  <a:custGeom>
                    <a:avLst/>
                    <a:gdLst>
                      <a:gd name="T0" fmla="*/ 5 w 9"/>
                      <a:gd name="T1" fmla="*/ 7 h 7"/>
                      <a:gd name="T2" fmla="*/ 3 w 9"/>
                      <a:gd name="T3" fmla="*/ 6 h 7"/>
                      <a:gd name="T4" fmla="*/ 3 w 9"/>
                      <a:gd name="T5" fmla="*/ 6 h 7"/>
                      <a:gd name="T6" fmla="*/ 0 w 9"/>
                      <a:gd name="T7" fmla="*/ 3 h 7"/>
                      <a:gd name="T8" fmla="*/ 0 w 9"/>
                      <a:gd name="T9" fmla="*/ 3 h 7"/>
                      <a:gd name="T10" fmla="*/ 2 w 9"/>
                      <a:gd name="T11" fmla="*/ 2 h 7"/>
                      <a:gd name="T12" fmla="*/ 9 w 9"/>
                      <a:gd name="T13" fmla="*/ 3 h 7"/>
                      <a:gd name="T14" fmla="*/ 9 w 9"/>
                      <a:gd name="T15" fmla="*/ 3 h 7"/>
                      <a:gd name="T16" fmla="*/ 9 w 9"/>
                      <a:gd name="T17" fmla="*/ 3 h 7"/>
                      <a:gd name="T18" fmla="*/ 5 w 9"/>
                      <a:gd name="T19" fmla="*/ 7 h 7"/>
                      <a:gd name="T20" fmla="*/ 3 w 9"/>
                      <a:gd name="T21" fmla="*/ 5 h 7"/>
                      <a:gd name="T22" fmla="*/ 8 w 9"/>
                      <a:gd name="T23" fmla="*/ 3 h 7"/>
                      <a:gd name="T24" fmla="*/ 2 w 9"/>
                      <a:gd name="T25" fmla="*/ 3 h 7"/>
                      <a:gd name="T26" fmla="*/ 1 w 9"/>
                      <a:gd name="T27" fmla="*/ 3 h 7"/>
                      <a:gd name="T28" fmla="*/ 3 w 9"/>
                      <a:gd name="T2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5" y="7"/>
                        </a:moveTo>
                        <a:cubicBezTo>
                          <a:pt x="4" y="7"/>
                          <a:pt x="4" y="6"/>
                          <a:pt x="3" y="6"/>
                        </a:cubicBezTo>
                        <a:cubicBezTo>
                          <a:pt x="3" y="6"/>
                          <a:pt x="3" y="6"/>
                          <a:pt x="3" y="6"/>
                        </a:cubicBezTo>
                        <a:cubicBezTo>
                          <a:pt x="2" y="6"/>
                          <a:pt x="0" y="5"/>
                          <a:pt x="0" y="3"/>
                        </a:cubicBezTo>
                        <a:cubicBezTo>
                          <a:pt x="0" y="3"/>
                          <a:pt x="0" y="3"/>
                          <a:pt x="0" y="3"/>
                        </a:cubicBezTo>
                        <a:cubicBezTo>
                          <a:pt x="2" y="2"/>
                          <a:pt x="2" y="2"/>
                          <a:pt x="2" y="2"/>
                        </a:cubicBezTo>
                        <a:cubicBezTo>
                          <a:pt x="4" y="1"/>
                          <a:pt x="7" y="0"/>
                          <a:pt x="9" y="3"/>
                        </a:cubicBezTo>
                        <a:cubicBezTo>
                          <a:pt x="9" y="3"/>
                          <a:pt x="9" y="3"/>
                          <a:pt x="9" y="3"/>
                        </a:cubicBezTo>
                        <a:cubicBezTo>
                          <a:pt x="9" y="3"/>
                          <a:pt x="9" y="3"/>
                          <a:pt x="9" y="3"/>
                        </a:cubicBezTo>
                        <a:cubicBezTo>
                          <a:pt x="8" y="6"/>
                          <a:pt x="7" y="7"/>
                          <a:pt x="5" y="7"/>
                        </a:cubicBezTo>
                        <a:close/>
                        <a:moveTo>
                          <a:pt x="3" y="5"/>
                        </a:moveTo>
                        <a:cubicBezTo>
                          <a:pt x="6" y="6"/>
                          <a:pt x="7" y="5"/>
                          <a:pt x="8" y="3"/>
                        </a:cubicBezTo>
                        <a:cubicBezTo>
                          <a:pt x="6" y="2"/>
                          <a:pt x="5" y="2"/>
                          <a:pt x="2" y="3"/>
                        </a:cubicBezTo>
                        <a:cubicBezTo>
                          <a:pt x="1" y="3"/>
                          <a:pt x="1" y="3"/>
                          <a:pt x="1" y="3"/>
                        </a:cubicBezTo>
                        <a:cubicBezTo>
                          <a:pt x="1" y="4"/>
                          <a:pt x="2" y="5"/>
                          <a:pt x="3" y="5"/>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263">
                    <a:extLst>
                      <a:ext uri="{FF2B5EF4-FFF2-40B4-BE49-F238E27FC236}">
                        <a16:creationId xmlns:a16="http://schemas.microsoft.com/office/drawing/2014/main" id="{29DE8ECD-BFEE-4E38-86A7-1869955E2849}"/>
                      </a:ext>
                    </a:extLst>
                  </p:cNvPr>
                  <p:cNvSpPr>
                    <a:spLocks/>
                  </p:cNvSpPr>
                  <p:nvPr/>
                </p:nvSpPr>
                <p:spPr bwMode="auto">
                  <a:xfrm>
                    <a:off x="3546475" y="1831976"/>
                    <a:ext cx="25400" cy="38100"/>
                  </a:xfrm>
                  <a:custGeom>
                    <a:avLst/>
                    <a:gdLst>
                      <a:gd name="T0" fmla="*/ 2 w 8"/>
                      <a:gd name="T1" fmla="*/ 1 h 12"/>
                      <a:gd name="T2" fmla="*/ 2 w 8"/>
                      <a:gd name="T3" fmla="*/ 4 h 12"/>
                      <a:gd name="T4" fmla="*/ 6 w 8"/>
                      <a:gd name="T5" fmla="*/ 9 h 12"/>
                      <a:gd name="T6" fmla="*/ 8 w 8"/>
                      <a:gd name="T7" fmla="*/ 10 h 12"/>
                      <a:gd name="T8" fmla="*/ 7 w 8"/>
                      <a:gd name="T9" fmla="*/ 11 h 12"/>
                      <a:gd name="T10" fmla="*/ 1 w 8"/>
                      <a:gd name="T11" fmla="*/ 8 h 12"/>
                      <a:gd name="T12" fmla="*/ 0 w 8"/>
                      <a:gd name="T13" fmla="*/ 7 h 12"/>
                      <a:gd name="T14" fmla="*/ 1 w 8"/>
                      <a:gd name="T15" fmla="*/ 2 h 12"/>
                      <a:gd name="T16" fmla="*/ 2 w 8"/>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2" y="1"/>
                        </a:moveTo>
                        <a:cubicBezTo>
                          <a:pt x="2" y="2"/>
                          <a:pt x="2" y="3"/>
                          <a:pt x="2" y="4"/>
                        </a:cubicBezTo>
                        <a:cubicBezTo>
                          <a:pt x="1" y="7"/>
                          <a:pt x="3" y="8"/>
                          <a:pt x="6" y="9"/>
                        </a:cubicBezTo>
                        <a:cubicBezTo>
                          <a:pt x="6" y="10"/>
                          <a:pt x="7" y="10"/>
                          <a:pt x="8" y="10"/>
                        </a:cubicBezTo>
                        <a:cubicBezTo>
                          <a:pt x="8" y="11"/>
                          <a:pt x="8" y="12"/>
                          <a:pt x="7" y="11"/>
                        </a:cubicBezTo>
                        <a:cubicBezTo>
                          <a:pt x="5" y="10"/>
                          <a:pt x="3" y="9"/>
                          <a:pt x="1" y="8"/>
                        </a:cubicBezTo>
                        <a:cubicBezTo>
                          <a:pt x="1" y="8"/>
                          <a:pt x="0" y="7"/>
                          <a:pt x="0" y="7"/>
                        </a:cubicBezTo>
                        <a:cubicBezTo>
                          <a:pt x="0" y="5"/>
                          <a:pt x="0" y="3"/>
                          <a:pt x="1" y="2"/>
                        </a:cubicBezTo>
                        <a:cubicBezTo>
                          <a:pt x="1" y="0"/>
                          <a:pt x="1" y="1"/>
                          <a:pt x="2" y="1"/>
                        </a:cubicBez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264">
                    <a:extLst>
                      <a:ext uri="{FF2B5EF4-FFF2-40B4-BE49-F238E27FC236}">
                        <a16:creationId xmlns:a16="http://schemas.microsoft.com/office/drawing/2014/main" id="{083816F8-D3AB-4BEC-9624-670993A91B56}"/>
                      </a:ext>
                    </a:extLst>
                  </p:cNvPr>
                  <p:cNvSpPr>
                    <a:spLocks noEditPoints="1"/>
                  </p:cNvSpPr>
                  <p:nvPr/>
                </p:nvSpPr>
                <p:spPr bwMode="auto">
                  <a:xfrm>
                    <a:off x="3546475" y="1831976"/>
                    <a:ext cx="28575" cy="38100"/>
                  </a:xfrm>
                  <a:custGeom>
                    <a:avLst/>
                    <a:gdLst>
                      <a:gd name="T0" fmla="*/ 8 w 9"/>
                      <a:gd name="T1" fmla="*/ 12 h 12"/>
                      <a:gd name="T2" fmla="*/ 7 w 9"/>
                      <a:gd name="T3" fmla="*/ 12 h 12"/>
                      <a:gd name="T4" fmla="*/ 3 w 9"/>
                      <a:gd name="T5" fmla="*/ 10 h 12"/>
                      <a:gd name="T6" fmla="*/ 1 w 9"/>
                      <a:gd name="T7" fmla="*/ 8 h 12"/>
                      <a:gd name="T8" fmla="*/ 0 w 9"/>
                      <a:gd name="T9" fmla="*/ 7 h 12"/>
                      <a:gd name="T10" fmla="*/ 0 w 9"/>
                      <a:gd name="T11" fmla="*/ 5 h 12"/>
                      <a:gd name="T12" fmla="*/ 0 w 9"/>
                      <a:gd name="T13" fmla="*/ 2 h 12"/>
                      <a:gd name="T14" fmla="*/ 1 w 9"/>
                      <a:gd name="T15" fmla="*/ 0 h 12"/>
                      <a:gd name="T16" fmla="*/ 2 w 9"/>
                      <a:gd name="T17" fmla="*/ 1 h 12"/>
                      <a:gd name="T18" fmla="*/ 2 w 9"/>
                      <a:gd name="T19" fmla="*/ 1 h 12"/>
                      <a:gd name="T20" fmla="*/ 2 w 9"/>
                      <a:gd name="T21" fmla="*/ 1 h 12"/>
                      <a:gd name="T22" fmla="*/ 2 w 9"/>
                      <a:gd name="T23" fmla="*/ 2 h 12"/>
                      <a:gd name="T24" fmla="*/ 2 w 9"/>
                      <a:gd name="T25" fmla="*/ 4 h 12"/>
                      <a:gd name="T26" fmla="*/ 6 w 9"/>
                      <a:gd name="T27" fmla="*/ 9 h 12"/>
                      <a:gd name="T28" fmla="*/ 7 w 9"/>
                      <a:gd name="T29" fmla="*/ 9 h 12"/>
                      <a:gd name="T30" fmla="*/ 8 w 9"/>
                      <a:gd name="T31" fmla="*/ 10 h 12"/>
                      <a:gd name="T32" fmla="*/ 9 w 9"/>
                      <a:gd name="T33" fmla="*/ 10 h 12"/>
                      <a:gd name="T34" fmla="*/ 9 w 9"/>
                      <a:gd name="T35" fmla="*/ 10 h 12"/>
                      <a:gd name="T36" fmla="*/ 9 w 9"/>
                      <a:gd name="T37" fmla="*/ 11 h 12"/>
                      <a:gd name="T38" fmla="*/ 8 w 9"/>
                      <a:gd name="T39" fmla="*/ 12 h 12"/>
                      <a:gd name="T40" fmla="*/ 1 w 9"/>
                      <a:gd name="T41" fmla="*/ 7 h 12"/>
                      <a:gd name="T42" fmla="*/ 1 w 9"/>
                      <a:gd name="T43" fmla="*/ 7 h 12"/>
                      <a:gd name="T44" fmla="*/ 1 w 9"/>
                      <a:gd name="T45" fmla="*/ 7 h 12"/>
                      <a:gd name="T46" fmla="*/ 2 w 9"/>
                      <a:gd name="T47" fmla="*/ 7 h 12"/>
                      <a:gd name="T48" fmla="*/ 1 w 9"/>
                      <a:gd name="T4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12">
                        <a:moveTo>
                          <a:pt x="8" y="12"/>
                        </a:moveTo>
                        <a:cubicBezTo>
                          <a:pt x="7" y="12"/>
                          <a:pt x="7" y="12"/>
                          <a:pt x="7" y="12"/>
                        </a:cubicBezTo>
                        <a:cubicBezTo>
                          <a:pt x="6" y="11"/>
                          <a:pt x="4" y="10"/>
                          <a:pt x="3" y="10"/>
                        </a:cubicBezTo>
                        <a:cubicBezTo>
                          <a:pt x="2" y="9"/>
                          <a:pt x="2" y="9"/>
                          <a:pt x="1" y="8"/>
                        </a:cubicBezTo>
                        <a:cubicBezTo>
                          <a:pt x="0" y="8"/>
                          <a:pt x="0" y="7"/>
                          <a:pt x="0" y="7"/>
                        </a:cubicBezTo>
                        <a:cubicBezTo>
                          <a:pt x="0" y="6"/>
                          <a:pt x="0" y="5"/>
                          <a:pt x="0" y="5"/>
                        </a:cubicBezTo>
                        <a:cubicBezTo>
                          <a:pt x="0" y="4"/>
                          <a:pt x="0" y="3"/>
                          <a:pt x="0" y="2"/>
                        </a:cubicBezTo>
                        <a:cubicBezTo>
                          <a:pt x="0" y="1"/>
                          <a:pt x="0" y="0"/>
                          <a:pt x="1" y="0"/>
                        </a:cubicBezTo>
                        <a:cubicBezTo>
                          <a:pt x="1" y="0"/>
                          <a:pt x="2" y="1"/>
                          <a:pt x="2" y="1"/>
                        </a:cubicBezTo>
                        <a:cubicBezTo>
                          <a:pt x="2" y="1"/>
                          <a:pt x="2" y="1"/>
                          <a:pt x="2" y="1"/>
                        </a:cubicBezTo>
                        <a:cubicBezTo>
                          <a:pt x="2" y="1"/>
                          <a:pt x="2" y="1"/>
                          <a:pt x="2" y="1"/>
                        </a:cubicBezTo>
                        <a:cubicBezTo>
                          <a:pt x="2" y="2"/>
                          <a:pt x="2" y="2"/>
                          <a:pt x="2" y="2"/>
                        </a:cubicBezTo>
                        <a:cubicBezTo>
                          <a:pt x="2" y="3"/>
                          <a:pt x="3" y="3"/>
                          <a:pt x="2" y="4"/>
                        </a:cubicBezTo>
                        <a:cubicBezTo>
                          <a:pt x="2" y="6"/>
                          <a:pt x="3" y="7"/>
                          <a:pt x="6" y="9"/>
                        </a:cubicBezTo>
                        <a:cubicBezTo>
                          <a:pt x="7" y="9"/>
                          <a:pt x="7" y="9"/>
                          <a:pt x="7" y="9"/>
                        </a:cubicBezTo>
                        <a:cubicBezTo>
                          <a:pt x="7" y="9"/>
                          <a:pt x="8" y="10"/>
                          <a:pt x="8" y="10"/>
                        </a:cubicBezTo>
                        <a:cubicBezTo>
                          <a:pt x="9" y="10"/>
                          <a:pt x="9" y="10"/>
                          <a:pt x="9" y="10"/>
                        </a:cubicBezTo>
                        <a:cubicBezTo>
                          <a:pt x="9" y="10"/>
                          <a:pt x="9" y="10"/>
                          <a:pt x="9" y="10"/>
                        </a:cubicBezTo>
                        <a:cubicBezTo>
                          <a:pt x="9" y="11"/>
                          <a:pt x="9" y="11"/>
                          <a:pt x="9" y="11"/>
                        </a:cubicBezTo>
                        <a:cubicBezTo>
                          <a:pt x="9" y="11"/>
                          <a:pt x="9" y="12"/>
                          <a:pt x="8" y="12"/>
                        </a:cubicBezTo>
                        <a:close/>
                        <a:moveTo>
                          <a:pt x="1" y="7"/>
                        </a:moveTo>
                        <a:cubicBezTo>
                          <a:pt x="1" y="7"/>
                          <a:pt x="1" y="7"/>
                          <a:pt x="1" y="7"/>
                        </a:cubicBezTo>
                        <a:cubicBezTo>
                          <a:pt x="1" y="7"/>
                          <a:pt x="1" y="7"/>
                          <a:pt x="1" y="7"/>
                        </a:cubicBezTo>
                        <a:cubicBezTo>
                          <a:pt x="2" y="7"/>
                          <a:pt x="2" y="7"/>
                          <a:pt x="2" y="7"/>
                        </a:cubicBezTo>
                        <a:lnTo>
                          <a:pt x="1" y="7"/>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Rectangle 265">
                    <a:extLst>
                      <a:ext uri="{FF2B5EF4-FFF2-40B4-BE49-F238E27FC236}">
                        <a16:creationId xmlns:a16="http://schemas.microsoft.com/office/drawing/2014/main" id="{9E9901D0-1CA3-4537-8EB8-2B2011D87035}"/>
                      </a:ext>
                    </a:extLst>
                  </p:cNvPr>
                  <p:cNvSpPr>
                    <a:spLocks noChangeArrowheads="1"/>
                  </p:cNvSpPr>
                  <p:nvPr/>
                </p:nvSpPr>
                <p:spPr bwMode="auto">
                  <a:xfrm>
                    <a:off x="3597275" y="1835151"/>
                    <a:ext cx="1588" cy="1588"/>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266">
                    <a:extLst>
                      <a:ext uri="{FF2B5EF4-FFF2-40B4-BE49-F238E27FC236}">
                        <a16:creationId xmlns:a16="http://schemas.microsoft.com/office/drawing/2014/main" id="{F8FFC06F-2973-45B8-A56E-5A4670FF8DB1}"/>
                      </a:ext>
                    </a:extLst>
                  </p:cNvPr>
                  <p:cNvSpPr>
                    <a:spLocks/>
                  </p:cNvSpPr>
                  <p:nvPr/>
                </p:nvSpPr>
                <p:spPr bwMode="auto">
                  <a:xfrm>
                    <a:off x="3594100" y="1831976"/>
                    <a:ext cx="3175" cy="3175"/>
                  </a:xfrm>
                  <a:custGeom>
                    <a:avLst/>
                    <a:gdLst>
                      <a:gd name="T0" fmla="*/ 2 w 2"/>
                      <a:gd name="T1" fmla="*/ 2 h 2"/>
                      <a:gd name="T2" fmla="*/ 0 w 2"/>
                      <a:gd name="T3" fmla="*/ 2 h 2"/>
                      <a:gd name="T4" fmla="*/ 0 w 2"/>
                      <a:gd name="T5" fmla="*/ 2 h 2"/>
                      <a:gd name="T6" fmla="*/ 0 w 2"/>
                      <a:gd name="T7" fmla="*/ 2 h 2"/>
                      <a:gd name="T8" fmla="*/ 0 w 2"/>
                      <a:gd name="T9" fmla="*/ 2 h 2"/>
                      <a:gd name="T10" fmla="*/ 0 w 2"/>
                      <a:gd name="T11" fmla="*/ 0 h 2"/>
                      <a:gd name="T12" fmla="*/ 2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0" y="2"/>
                        </a:lnTo>
                        <a:lnTo>
                          <a:pt x="0" y="2"/>
                        </a:lnTo>
                        <a:lnTo>
                          <a:pt x="0" y="2"/>
                        </a:lnTo>
                        <a:lnTo>
                          <a:pt x="0" y="2"/>
                        </a:lnTo>
                        <a:lnTo>
                          <a:pt x="0" y="0"/>
                        </a:lnTo>
                        <a:lnTo>
                          <a:pt x="2" y="2"/>
                        </a:lnTo>
                        <a:lnTo>
                          <a:pt x="2" y="2"/>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267">
                    <a:extLst>
                      <a:ext uri="{FF2B5EF4-FFF2-40B4-BE49-F238E27FC236}">
                        <a16:creationId xmlns:a16="http://schemas.microsoft.com/office/drawing/2014/main" id="{E2F58464-D152-42F0-B7AA-9061ABBE8139}"/>
                      </a:ext>
                    </a:extLst>
                  </p:cNvPr>
                  <p:cNvSpPr>
                    <a:spLocks/>
                  </p:cNvSpPr>
                  <p:nvPr/>
                </p:nvSpPr>
                <p:spPr bwMode="auto">
                  <a:xfrm>
                    <a:off x="3524250" y="2006601"/>
                    <a:ext cx="25400" cy="15875"/>
                  </a:xfrm>
                  <a:custGeom>
                    <a:avLst/>
                    <a:gdLst>
                      <a:gd name="T0" fmla="*/ 4 w 8"/>
                      <a:gd name="T1" fmla="*/ 5 h 5"/>
                      <a:gd name="T2" fmla="*/ 1 w 8"/>
                      <a:gd name="T3" fmla="*/ 4 h 5"/>
                      <a:gd name="T4" fmla="*/ 0 w 8"/>
                      <a:gd name="T5" fmla="*/ 2 h 5"/>
                      <a:gd name="T6" fmla="*/ 5 w 8"/>
                      <a:gd name="T7" fmla="*/ 0 h 5"/>
                      <a:gd name="T8" fmla="*/ 7 w 8"/>
                      <a:gd name="T9" fmla="*/ 4 h 5"/>
                      <a:gd name="T10" fmla="*/ 4 w 8"/>
                      <a:gd name="T11" fmla="*/ 5 h 5"/>
                    </a:gdLst>
                    <a:ahLst/>
                    <a:cxnLst>
                      <a:cxn ang="0">
                        <a:pos x="T0" y="T1"/>
                      </a:cxn>
                      <a:cxn ang="0">
                        <a:pos x="T2" y="T3"/>
                      </a:cxn>
                      <a:cxn ang="0">
                        <a:pos x="T4" y="T5"/>
                      </a:cxn>
                      <a:cxn ang="0">
                        <a:pos x="T6" y="T7"/>
                      </a:cxn>
                      <a:cxn ang="0">
                        <a:pos x="T8" y="T9"/>
                      </a:cxn>
                      <a:cxn ang="0">
                        <a:pos x="T10" y="T11"/>
                      </a:cxn>
                    </a:cxnLst>
                    <a:rect l="0" t="0" r="r" b="b"/>
                    <a:pathLst>
                      <a:path w="8" h="5">
                        <a:moveTo>
                          <a:pt x="4" y="5"/>
                        </a:moveTo>
                        <a:cubicBezTo>
                          <a:pt x="3" y="4"/>
                          <a:pt x="2" y="5"/>
                          <a:pt x="1" y="4"/>
                        </a:cubicBezTo>
                        <a:cubicBezTo>
                          <a:pt x="0" y="4"/>
                          <a:pt x="0" y="3"/>
                          <a:pt x="0" y="2"/>
                        </a:cubicBezTo>
                        <a:cubicBezTo>
                          <a:pt x="0" y="1"/>
                          <a:pt x="3" y="0"/>
                          <a:pt x="5" y="0"/>
                        </a:cubicBezTo>
                        <a:cubicBezTo>
                          <a:pt x="7" y="1"/>
                          <a:pt x="8" y="2"/>
                          <a:pt x="7" y="4"/>
                        </a:cubicBezTo>
                        <a:cubicBezTo>
                          <a:pt x="6" y="4"/>
                          <a:pt x="5" y="4"/>
                          <a:pt x="4" y="5"/>
                        </a:cubicBez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268">
                    <a:extLst>
                      <a:ext uri="{FF2B5EF4-FFF2-40B4-BE49-F238E27FC236}">
                        <a16:creationId xmlns:a16="http://schemas.microsoft.com/office/drawing/2014/main" id="{1431D075-46CE-4F5A-A0ED-E07F561961AB}"/>
                      </a:ext>
                    </a:extLst>
                  </p:cNvPr>
                  <p:cNvSpPr>
                    <a:spLocks noEditPoints="1"/>
                  </p:cNvSpPr>
                  <p:nvPr/>
                </p:nvSpPr>
                <p:spPr bwMode="auto">
                  <a:xfrm>
                    <a:off x="3521075" y="2003426"/>
                    <a:ext cx="28575" cy="19050"/>
                  </a:xfrm>
                  <a:custGeom>
                    <a:avLst/>
                    <a:gdLst>
                      <a:gd name="T0" fmla="*/ 3 w 9"/>
                      <a:gd name="T1" fmla="*/ 6 h 6"/>
                      <a:gd name="T2" fmla="*/ 1 w 9"/>
                      <a:gd name="T3" fmla="*/ 6 h 6"/>
                      <a:gd name="T4" fmla="*/ 0 w 9"/>
                      <a:gd name="T5" fmla="*/ 3 h 6"/>
                      <a:gd name="T6" fmla="*/ 2 w 9"/>
                      <a:gd name="T7" fmla="*/ 1 h 6"/>
                      <a:gd name="T8" fmla="*/ 6 w 9"/>
                      <a:gd name="T9" fmla="*/ 1 h 6"/>
                      <a:gd name="T10" fmla="*/ 9 w 9"/>
                      <a:gd name="T11" fmla="*/ 2 h 6"/>
                      <a:gd name="T12" fmla="*/ 9 w 9"/>
                      <a:gd name="T13" fmla="*/ 5 h 6"/>
                      <a:gd name="T14" fmla="*/ 8 w 9"/>
                      <a:gd name="T15" fmla="*/ 5 h 6"/>
                      <a:gd name="T16" fmla="*/ 5 w 9"/>
                      <a:gd name="T17" fmla="*/ 6 h 6"/>
                      <a:gd name="T18" fmla="*/ 5 w 9"/>
                      <a:gd name="T19" fmla="*/ 6 h 6"/>
                      <a:gd name="T20" fmla="*/ 4 w 9"/>
                      <a:gd name="T21" fmla="*/ 6 h 6"/>
                      <a:gd name="T22" fmla="*/ 3 w 9"/>
                      <a:gd name="T23" fmla="*/ 6 h 6"/>
                      <a:gd name="T24" fmla="*/ 5 w 9"/>
                      <a:gd name="T25" fmla="*/ 2 h 6"/>
                      <a:gd name="T26" fmla="*/ 3 w 9"/>
                      <a:gd name="T27" fmla="*/ 2 h 6"/>
                      <a:gd name="T28" fmla="*/ 2 w 9"/>
                      <a:gd name="T29" fmla="*/ 3 h 6"/>
                      <a:gd name="T30" fmla="*/ 2 w 9"/>
                      <a:gd name="T31" fmla="*/ 5 h 6"/>
                      <a:gd name="T32" fmla="*/ 4 w 9"/>
                      <a:gd name="T33" fmla="*/ 5 h 6"/>
                      <a:gd name="T34" fmla="*/ 5 w 9"/>
                      <a:gd name="T35" fmla="*/ 5 h 6"/>
                      <a:gd name="T36" fmla="*/ 7 w 9"/>
                      <a:gd name="T37" fmla="*/ 4 h 6"/>
                      <a:gd name="T38" fmla="*/ 8 w 9"/>
                      <a:gd name="T39" fmla="*/ 3 h 6"/>
                      <a:gd name="T40" fmla="*/ 6 w 9"/>
                      <a:gd name="T41" fmla="*/ 2 h 6"/>
                      <a:gd name="T42" fmla="*/ 5 w 9"/>
                      <a:gd name="T4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3" y="6"/>
                        </a:moveTo>
                        <a:cubicBezTo>
                          <a:pt x="3" y="6"/>
                          <a:pt x="2" y="6"/>
                          <a:pt x="1" y="6"/>
                        </a:cubicBezTo>
                        <a:cubicBezTo>
                          <a:pt x="1" y="5"/>
                          <a:pt x="0" y="4"/>
                          <a:pt x="0" y="3"/>
                        </a:cubicBezTo>
                        <a:cubicBezTo>
                          <a:pt x="1" y="2"/>
                          <a:pt x="1" y="2"/>
                          <a:pt x="2" y="1"/>
                        </a:cubicBezTo>
                        <a:cubicBezTo>
                          <a:pt x="3" y="0"/>
                          <a:pt x="5" y="0"/>
                          <a:pt x="6" y="1"/>
                        </a:cubicBezTo>
                        <a:cubicBezTo>
                          <a:pt x="8" y="1"/>
                          <a:pt x="8" y="2"/>
                          <a:pt x="9" y="2"/>
                        </a:cubicBezTo>
                        <a:cubicBezTo>
                          <a:pt x="9" y="3"/>
                          <a:pt x="9" y="4"/>
                          <a:pt x="9" y="5"/>
                        </a:cubicBezTo>
                        <a:cubicBezTo>
                          <a:pt x="8" y="5"/>
                          <a:pt x="8" y="5"/>
                          <a:pt x="8" y="5"/>
                        </a:cubicBezTo>
                        <a:cubicBezTo>
                          <a:pt x="5" y="6"/>
                          <a:pt x="5" y="6"/>
                          <a:pt x="5" y="6"/>
                        </a:cubicBezTo>
                        <a:cubicBezTo>
                          <a:pt x="5" y="6"/>
                          <a:pt x="5" y="6"/>
                          <a:pt x="5" y="6"/>
                        </a:cubicBezTo>
                        <a:cubicBezTo>
                          <a:pt x="4" y="6"/>
                          <a:pt x="4" y="6"/>
                          <a:pt x="4" y="6"/>
                        </a:cubicBezTo>
                        <a:lnTo>
                          <a:pt x="3" y="6"/>
                        </a:lnTo>
                        <a:close/>
                        <a:moveTo>
                          <a:pt x="5" y="2"/>
                        </a:moveTo>
                        <a:cubicBezTo>
                          <a:pt x="4" y="2"/>
                          <a:pt x="3" y="2"/>
                          <a:pt x="3" y="2"/>
                        </a:cubicBezTo>
                        <a:cubicBezTo>
                          <a:pt x="2" y="3"/>
                          <a:pt x="2" y="3"/>
                          <a:pt x="2" y="3"/>
                        </a:cubicBezTo>
                        <a:cubicBezTo>
                          <a:pt x="2" y="4"/>
                          <a:pt x="2" y="4"/>
                          <a:pt x="2" y="5"/>
                        </a:cubicBezTo>
                        <a:cubicBezTo>
                          <a:pt x="3" y="5"/>
                          <a:pt x="3" y="5"/>
                          <a:pt x="4" y="5"/>
                        </a:cubicBezTo>
                        <a:cubicBezTo>
                          <a:pt x="4" y="5"/>
                          <a:pt x="5" y="5"/>
                          <a:pt x="5" y="5"/>
                        </a:cubicBezTo>
                        <a:cubicBezTo>
                          <a:pt x="7" y="4"/>
                          <a:pt x="7" y="4"/>
                          <a:pt x="7" y="4"/>
                        </a:cubicBezTo>
                        <a:cubicBezTo>
                          <a:pt x="8" y="4"/>
                          <a:pt x="8" y="3"/>
                          <a:pt x="8" y="3"/>
                        </a:cubicBezTo>
                        <a:cubicBezTo>
                          <a:pt x="7" y="3"/>
                          <a:pt x="7" y="2"/>
                          <a:pt x="6" y="2"/>
                        </a:cubicBezTo>
                        <a:cubicBezTo>
                          <a:pt x="6" y="2"/>
                          <a:pt x="5" y="2"/>
                          <a:pt x="5" y="2"/>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269">
                    <a:extLst>
                      <a:ext uri="{FF2B5EF4-FFF2-40B4-BE49-F238E27FC236}">
                        <a16:creationId xmlns:a16="http://schemas.microsoft.com/office/drawing/2014/main" id="{5C289632-F20B-4654-AAFB-4C7265705810}"/>
                      </a:ext>
                    </a:extLst>
                  </p:cNvPr>
                  <p:cNvSpPr>
                    <a:spLocks/>
                  </p:cNvSpPr>
                  <p:nvPr/>
                </p:nvSpPr>
                <p:spPr bwMode="auto">
                  <a:xfrm>
                    <a:off x="3343275" y="1920876"/>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270">
                    <a:extLst>
                      <a:ext uri="{FF2B5EF4-FFF2-40B4-BE49-F238E27FC236}">
                        <a16:creationId xmlns:a16="http://schemas.microsoft.com/office/drawing/2014/main" id="{E5845ECA-92F6-4BAA-B191-54BA1CEBB884}"/>
                      </a:ext>
                    </a:extLst>
                  </p:cNvPr>
                  <p:cNvSpPr>
                    <a:spLocks noEditPoints="1"/>
                  </p:cNvSpPr>
                  <p:nvPr/>
                </p:nvSpPr>
                <p:spPr bwMode="auto">
                  <a:xfrm>
                    <a:off x="3336925" y="1917701"/>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271">
                    <a:extLst>
                      <a:ext uri="{FF2B5EF4-FFF2-40B4-BE49-F238E27FC236}">
                        <a16:creationId xmlns:a16="http://schemas.microsoft.com/office/drawing/2014/main" id="{942DB766-A52B-4D69-9520-BF05329D4987}"/>
                      </a:ext>
                    </a:extLst>
                  </p:cNvPr>
                  <p:cNvSpPr>
                    <a:spLocks/>
                  </p:cNvSpPr>
                  <p:nvPr/>
                </p:nvSpPr>
                <p:spPr bwMode="auto">
                  <a:xfrm>
                    <a:off x="3343275" y="1920876"/>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272">
                    <a:extLst>
                      <a:ext uri="{FF2B5EF4-FFF2-40B4-BE49-F238E27FC236}">
                        <a16:creationId xmlns:a16="http://schemas.microsoft.com/office/drawing/2014/main" id="{BC76BF78-3D3E-49C0-B1BA-5461E24CBD34}"/>
                      </a:ext>
                    </a:extLst>
                  </p:cNvPr>
                  <p:cNvSpPr>
                    <a:spLocks noEditPoints="1"/>
                  </p:cNvSpPr>
                  <p:nvPr/>
                </p:nvSpPr>
                <p:spPr bwMode="auto">
                  <a:xfrm>
                    <a:off x="3336925" y="1917701"/>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273">
                    <a:extLst>
                      <a:ext uri="{FF2B5EF4-FFF2-40B4-BE49-F238E27FC236}">
                        <a16:creationId xmlns:a16="http://schemas.microsoft.com/office/drawing/2014/main" id="{8D33A576-4D45-41F1-A894-CE4F4638A8ED}"/>
                      </a:ext>
                    </a:extLst>
                  </p:cNvPr>
                  <p:cNvSpPr>
                    <a:spLocks/>
                  </p:cNvSpPr>
                  <p:nvPr/>
                </p:nvSpPr>
                <p:spPr bwMode="auto">
                  <a:xfrm>
                    <a:off x="3368675" y="1905001"/>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274">
                    <a:extLst>
                      <a:ext uri="{FF2B5EF4-FFF2-40B4-BE49-F238E27FC236}">
                        <a16:creationId xmlns:a16="http://schemas.microsoft.com/office/drawing/2014/main" id="{DB25DADC-1261-4EFF-84A3-6733657A4952}"/>
                      </a:ext>
                    </a:extLst>
                  </p:cNvPr>
                  <p:cNvSpPr>
                    <a:spLocks noEditPoints="1"/>
                  </p:cNvSpPr>
                  <p:nvPr/>
                </p:nvSpPr>
                <p:spPr bwMode="auto">
                  <a:xfrm>
                    <a:off x="3365500" y="190182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275">
                    <a:extLst>
                      <a:ext uri="{FF2B5EF4-FFF2-40B4-BE49-F238E27FC236}">
                        <a16:creationId xmlns:a16="http://schemas.microsoft.com/office/drawing/2014/main" id="{8B78C1E0-1AC0-4E0B-9582-28289695338D}"/>
                      </a:ext>
                    </a:extLst>
                  </p:cNvPr>
                  <p:cNvSpPr>
                    <a:spLocks/>
                  </p:cNvSpPr>
                  <p:nvPr/>
                </p:nvSpPr>
                <p:spPr bwMode="auto">
                  <a:xfrm>
                    <a:off x="3368675" y="1905001"/>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276">
                    <a:extLst>
                      <a:ext uri="{FF2B5EF4-FFF2-40B4-BE49-F238E27FC236}">
                        <a16:creationId xmlns:a16="http://schemas.microsoft.com/office/drawing/2014/main" id="{027A8BEF-E6F3-47C4-88A8-78FFADDF4A6D}"/>
                      </a:ext>
                    </a:extLst>
                  </p:cNvPr>
                  <p:cNvSpPr>
                    <a:spLocks noEditPoints="1"/>
                  </p:cNvSpPr>
                  <p:nvPr/>
                </p:nvSpPr>
                <p:spPr bwMode="auto">
                  <a:xfrm>
                    <a:off x="3365500" y="190182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277">
                    <a:extLst>
                      <a:ext uri="{FF2B5EF4-FFF2-40B4-BE49-F238E27FC236}">
                        <a16:creationId xmlns:a16="http://schemas.microsoft.com/office/drawing/2014/main" id="{858FB4DB-3167-409A-A737-78B02A783E50}"/>
                      </a:ext>
                    </a:extLst>
                  </p:cNvPr>
                  <p:cNvSpPr>
                    <a:spLocks/>
                  </p:cNvSpPr>
                  <p:nvPr/>
                </p:nvSpPr>
                <p:spPr bwMode="auto">
                  <a:xfrm>
                    <a:off x="3397250" y="1889126"/>
                    <a:ext cx="47625" cy="25400"/>
                  </a:xfrm>
                  <a:custGeom>
                    <a:avLst/>
                    <a:gdLst>
                      <a:gd name="T0" fmla="*/ 0 w 30"/>
                      <a:gd name="T1" fmla="*/ 8 h 16"/>
                      <a:gd name="T2" fmla="*/ 14 w 30"/>
                      <a:gd name="T3" fmla="*/ 16 h 16"/>
                      <a:gd name="T4" fmla="*/ 30 w 30"/>
                      <a:gd name="T5" fmla="*/ 8 h 16"/>
                      <a:gd name="T6" fmla="*/ 16 w 30"/>
                      <a:gd name="T7" fmla="*/ 0 h 16"/>
                      <a:gd name="T8" fmla="*/ 0 w 30"/>
                      <a:gd name="T9" fmla="*/ 8 h 16"/>
                    </a:gdLst>
                    <a:ahLst/>
                    <a:cxnLst>
                      <a:cxn ang="0">
                        <a:pos x="T0" y="T1"/>
                      </a:cxn>
                      <a:cxn ang="0">
                        <a:pos x="T2" y="T3"/>
                      </a:cxn>
                      <a:cxn ang="0">
                        <a:pos x="T4" y="T5"/>
                      </a:cxn>
                      <a:cxn ang="0">
                        <a:pos x="T6" y="T7"/>
                      </a:cxn>
                      <a:cxn ang="0">
                        <a:pos x="T8" y="T9"/>
                      </a:cxn>
                    </a:cxnLst>
                    <a:rect l="0" t="0" r="r" b="b"/>
                    <a:pathLst>
                      <a:path w="30" h="16">
                        <a:moveTo>
                          <a:pt x="0" y="8"/>
                        </a:moveTo>
                        <a:lnTo>
                          <a:pt x="14" y="16"/>
                        </a:lnTo>
                        <a:lnTo>
                          <a:pt x="30"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278">
                    <a:extLst>
                      <a:ext uri="{FF2B5EF4-FFF2-40B4-BE49-F238E27FC236}">
                        <a16:creationId xmlns:a16="http://schemas.microsoft.com/office/drawing/2014/main" id="{7FE93EF0-3DB7-4575-8D7E-C0ECDEBF06A7}"/>
                      </a:ext>
                    </a:extLst>
                  </p:cNvPr>
                  <p:cNvSpPr>
                    <a:spLocks noEditPoints="1"/>
                  </p:cNvSpPr>
                  <p:nvPr/>
                </p:nvSpPr>
                <p:spPr bwMode="auto">
                  <a:xfrm>
                    <a:off x="3394075" y="1885951"/>
                    <a:ext cx="53975" cy="28575"/>
                  </a:xfrm>
                  <a:custGeom>
                    <a:avLst/>
                    <a:gdLst>
                      <a:gd name="T0" fmla="*/ 16 w 34"/>
                      <a:gd name="T1" fmla="*/ 18 h 18"/>
                      <a:gd name="T2" fmla="*/ 0 w 34"/>
                      <a:gd name="T3" fmla="*/ 10 h 18"/>
                      <a:gd name="T4" fmla="*/ 18 w 34"/>
                      <a:gd name="T5" fmla="*/ 0 h 18"/>
                      <a:gd name="T6" fmla="*/ 34 w 34"/>
                      <a:gd name="T7" fmla="*/ 10 h 18"/>
                      <a:gd name="T8" fmla="*/ 16 w 34"/>
                      <a:gd name="T9" fmla="*/ 18 h 18"/>
                      <a:gd name="T10" fmla="*/ 6 w 34"/>
                      <a:gd name="T11" fmla="*/ 10 h 18"/>
                      <a:gd name="T12" fmla="*/ 16 w 34"/>
                      <a:gd name="T13" fmla="*/ 16 h 18"/>
                      <a:gd name="T14" fmla="*/ 28 w 34"/>
                      <a:gd name="T15" fmla="*/ 10 h 18"/>
                      <a:gd name="T16" fmla="*/ 18 w 34"/>
                      <a:gd name="T17" fmla="*/ 4 h 18"/>
                      <a:gd name="T18" fmla="*/ 6 w 34"/>
                      <a:gd name="T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10"/>
                        </a:lnTo>
                        <a:lnTo>
                          <a:pt x="18" y="0"/>
                        </a:lnTo>
                        <a:lnTo>
                          <a:pt x="34" y="10"/>
                        </a:lnTo>
                        <a:lnTo>
                          <a:pt x="16" y="18"/>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279">
                    <a:extLst>
                      <a:ext uri="{FF2B5EF4-FFF2-40B4-BE49-F238E27FC236}">
                        <a16:creationId xmlns:a16="http://schemas.microsoft.com/office/drawing/2014/main" id="{0FCC245B-AB58-4FB9-87E5-6EE991322B16}"/>
                      </a:ext>
                    </a:extLst>
                  </p:cNvPr>
                  <p:cNvSpPr>
                    <a:spLocks/>
                  </p:cNvSpPr>
                  <p:nvPr/>
                </p:nvSpPr>
                <p:spPr bwMode="auto">
                  <a:xfrm>
                    <a:off x="3397250" y="1889126"/>
                    <a:ext cx="31750" cy="15875"/>
                  </a:xfrm>
                  <a:custGeom>
                    <a:avLst/>
                    <a:gdLst>
                      <a:gd name="T0" fmla="*/ 0 w 20"/>
                      <a:gd name="T1" fmla="*/ 8 h 10"/>
                      <a:gd name="T2" fmla="*/ 4 w 20"/>
                      <a:gd name="T3" fmla="*/ 10 h 10"/>
                      <a:gd name="T4" fmla="*/ 20 w 20"/>
                      <a:gd name="T5" fmla="*/ 2 h 10"/>
                      <a:gd name="T6" fmla="*/ 16 w 20"/>
                      <a:gd name="T7" fmla="*/ 0 h 10"/>
                      <a:gd name="T8" fmla="*/ 0 w 20"/>
                      <a:gd name="T9" fmla="*/ 8 h 10"/>
                    </a:gdLst>
                    <a:ahLst/>
                    <a:cxnLst>
                      <a:cxn ang="0">
                        <a:pos x="T0" y="T1"/>
                      </a:cxn>
                      <a:cxn ang="0">
                        <a:pos x="T2" y="T3"/>
                      </a:cxn>
                      <a:cxn ang="0">
                        <a:pos x="T4" y="T5"/>
                      </a:cxn>
                      <a:cxn ang="0">
                        <a:pos x="T6" y="T7"/>
                      </a:cxn>
                      <a:cxn ang="0">
                        <a:pos x="T8" y="T9"/>
                      </a:cxn>
                    </a:cxnLst>
                    <a:rect l="0" t="0" r="r" b="b"/>
                    <a:pathLst>
                      <a:path w="20" h="10">
                        <a:moveTo>
                          <a:pt x="0" y="8"/>
                        </a:moveTo>
                        <a:lnTo>
                          <a:pt x="4" y="10"/>
                        </a:lnTo>
                        <a:lnTo>
                          <a:pt x="20"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280">
                    <a:extLst>
                      <a:ext uri="{FF2B5EF4-FFF2-40B4-BE49-F238E27FC236}">
                        <a16:creationId xmlns:a16="http://schemas.microsoft.com/office/drawing/2014/main" id="{A4C6A2A9-FC36-49A4-A7D3-D432BD0554BA}"/>
                      </a:ext>
                    </a:extLst>
                  </p:cNvPr>
                  <p:cNvSpPr>
                    <a:spLocks noEditPoints="1"/>
                  </p:cNvSpPr>
                  <p:nvPr/>
                </p:nvSpPr>
                <p:spPr bwMode="auto">
                  <a:xfrm>
                    <a:off x="3394075" y="1885951"/>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281">
                    <a:extLst>
                      <a:ext uri="{FF2B5EF4-FFF2-40B4-BE49-F238E27FC236}">
                        <a16:creationId xmlns:a16="http://schemas.microsoft.com/office/drawing/2014/main" id="{1636A9E4-269A-4C98-97F7-828056791BB1}"/>
                      </a:ext>
                    </a:extLst>
                  </p:cNvPr>
                  <p:cNvSpPr>
                    <a:spLocks/>
                  </p:cNvSpPr>
                  <p:nvPr/>
                </p:nvSpPr>
                <p:spPr bwMode="auto">
                  <a:xfrm>
                    <a:off x="3425825" y="1873251"/>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282">
                    <a:extLst>
                      <a:ext uri="{FF2B5EF4-FFF2-40B4-BE49-F238E27FC236}">
                        <a16:creationId xmlns:a16="http://schemas.microsoft.com/office/drawing/2014/main" id="{5AD94F0E-6133-40C1-B1A6-9C08B7F3D1B5}"/>
                      </a:ext>
                    </a:extLst>
                  </p:cNvPr>
                  <p:cNvSpPr>
                    <a:spLocks noEditPoints="1"/>
                  </p:cNvSpPr>
                  <p:nvPr/>
                </p:nvSpPr>
                <p:spPr bwMode="auto">
                  <a:xfrm>
                    <a:off x="3422650" y="187007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4 w 34"/>
                      <a:gd name="T11" fmla="*/ 10 h 20"/>
                      <a:gd name="T12" fmla="*/ 16 w 34"/>
                      <a:gd name="T13" fmla="*/ 16 h 20"/>
                      <a:gd name="T14" fmla="*/ 28 w 34"/>
                      <a:gd name="T15" fmla="*/ 10 h 20"/>
                      <a:gd name="T16" fmla="*/ 18 w 34"/>
                      <a:gd name="T17" fmla="*/ 4 h 20"/>
                      <a:gd name="T18" fmla="*/ 4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4" y="10"/>
                        </a:moveTo>
                        <a:lnTo>
                          <a:pt x="16" y="16"/>
                        </a:lnTo>
                        <a:lnTo>
                          <a:pt x="28" y="10"/>
                        </a:lnTo>
                        <a:lnTo>
                          <a:pt x="18" y="4"/>
                        </a:lnTo>
                        <a:lnTo>
                          <a:pt x="4"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283">
                    <a:extLst>
                      <a:ext uri="{FF2B5EF4-FFF2-40B4-BE49-F238E27FC236}">
                        <a16:creationId xmlns:a16="http://schemas.microsoft.com/office/drawing/2014/main" id="{5C4CD52F-226F-4502-9497-268C83396562}"/>
                      </a:ext>
                    </a:extLst>
                  </p:cNvPr>
                  <p:cNvSpPr>
                    <a:spLocks/>
                  </p:cNvSpPr>
                  <p:nvPr/>
                </p:nvSpPr>
                <p:spPr bwMode="auto">
                  <a:xfrm>
                    <a:off x="3425825" y="1873251"/>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284">
                    <a:extLst>
                      <a:ext uri="{FF2B5EF4-FFF2-40B4-BE49-F238E27FC236}">
                        <a16:creationId xmlns:a16="http://schemas.microsoft.com/office/drawing/2014/main" id="{EA7B07A4-9697-46AF-8EB4-922244B16912}"/>
                      </a:ext>
                    </a:extLst>
                  </p:cNvPr>
                  <p:cNvSpPr>
                    <a:spLocks noEditPoints="1"/>
                  </p:cNvSpPr>
                  <p:nvPr/>
                </p:nvSpPr>
                <p:spPr bwMode="auto">
                  <a:xfrm>
                    <a:off x="3422650" y="187007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4 w 24"/>
                      <a:gd name="T11" fmla="*/ 10 h 14"/>
                      <a:gd name="T12" fmla="*/ 6 w 24"/>
                      <a:gd name="T13" fmla="*/ 10 h 14"/>
                      <a:gd name="T14" fmla="*/ 18 w 24"/>
                      <a:gd name="T15" fmla="*/ 4 h 14"/>
                      <a:gd name="T16" fmla="*/ 18 w 24"/>
                      <a:gd name="T17" fmla="*/ 4 h 14"/>
                      <a:gd name="T18" fmla="*/ 4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4" y="10"/>
                        </a:moveTo>
                        <a:lnTo>
                          <a:pt x="6" y="10"/>
                        </a:lnTo>
                        <a:lnTo>
                          <a:pt x="18" y="4"/>
                        </a:lnTo>
                        <a:lnTo>
                          <a:pt x="18" y="4"/>
                        </a:lnTo>
                        <a:lnTo>
                          <a:pt x="4"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285">
                    <a:extLst>
                      <a:ext uri="{FF2B5EF4-FFF2-40B4-BE49-F238E27FC236}">
                        <a16:creationId xmlns:a16="http://schemas.microsoft.com/office/drawing/2014/main" id="{E38E70FE-FDAE-4335-828A-4559E504284B}"/>
                      </a:ext>
                    </a:extLst>
                  </p:cNvPr>
                  <p:cNvSpPr>
                    <a:spLocks/>
                  </p:cNvSpPr>
                  <p:nvPr/>
                </p:nvSpPr>
                <p:spPr bwMode="auto">
                  <a:xfrm>
                    <a:off x="3454400" y="1857376"/>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286">
                    <a:extLst>
                      <a:ext uri="{FF2B5EF4-FFF2-40B4-BE49-F238E27FC236}">
                        <a16:creationId xmlns:a16="http://schemas.microsoft.com/office/drawing/2014/main" id="{8D86430D-EE59-420C-9FA2-77274AED35FF}"/>
                      </a:ext>
                    </a:extLst>
                  </p:cNvPr>
                  <p:cNvSpPr>
                    <a:spLocks noEditPoints="1"/>
                  </p:cNvSpPr>
                  <p:nvPr/>
                </p:nvSpPr>
                <p:spPr bwMode="auto">
                  <a:xfrm>
                    <a:off x="3448050" y="1854201"/>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30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30"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287">
                    <a:extLst>
                      <a:ext uri="{FF2B5EF4-FFF2-40B4-BE49-F238E27FC236}">
                        <a16:creationId xmlns:a16="http://schemas.microsoft.com/office/drawing/2014/main" id="{09423074-2BD7-42D0-B0B6-F658DBDB3CFB}"/>
                      </a:ext>
                    </a:extLst>
                  </p:cNvPr>
                  <p:cNvSpPr>
                    <a:spLocks/>
                  </p:cNvSpPr>
                  <p:nvPr/>
                </p:nvSpPr>
                <p:spPr bwMode="auto">
                  <a:xfrm>
                    <a:off x="3454400" y="1857376"/>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288">
                    <a:extLst>
                      <a:ext uri="{FF2B5EF4-FFF2-40B4-BE49-F238E27FC236}">
                        <a16:creationId xmlns:a16="http://schemas.microsoft.com/office/drawing/2014/main" id="{CC4AD9C5-4553-4A3D-9F01-09F3C4B08B00}"/>
                      </a:ext>
                    </a:extLst>
                  </p:cNvPr>
                  <p:cNvSpPr>
                    <a:spLocks noEditPoints="1"/>
                  </p:cNvSpPr>
                  <p:nvPr/>
                </p:nvSpPr>
                <p:spPr bwMode="auto">
                  <a:xfrm>
                    <a:off x="3448050" y="1854201"/>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289">
                    <a:extLst>
                      <a:ext uri="{FF2B5EF4-FFF2-40B4-BE49-F238E27FC236}">
                        <a16:creationId xmlns:a16="http://schemas.microsoft.com/office/drawing/2014/main" id="{95EB996E-4ED6-4C0D-9FD9-27884AE3C254}"/>
                      </a:ext>
                    </a:extLst>
                  </p:cNvPr>
                  <p:cNvSpPr>
                    <a:spLocks/>
                  </p:cNvSpPr>
                  <p:nvPr/>
                </p:nvSpPr>
                <p:spPr bwMode="auto">
                  <a:xfrm>
                    <a:off x="3479800" y="1841501"/>
                    <a:ext cx="47625" cy="25400"/>
                  </a:xfrm>
                  <a:custGeom>
                    <a:avLst/>
                    <a:gdLst>
                      <a:gd name="T0" fmla="*/ 0 w 30"/>
                      <a:gd name="T1" fmla="*/ 8 h 16"/>
                      <a:gd name="T2" fmla="*/ 14 w 30"/>
                      <a:gd name="T3" fmla="*/ 16 h 16"/>
                      <a:gd name="T4" fmla="*/ 30 w 30"/>
                      <a:gd name="T5" fmla="*/ 8 h 16"/>
                      <a:gd name="T6" fmla="*/ 16 w 30"/>
                      <a:gd name="T7" fmla="*/ 0 h 16"/>
                      <a:gd name="T8" fmla="*/ 0 w 30"/>
                      <a:gd name="T9" fmla="*/ 8 h 16"/>
                    </a:gdLst>
                    <a:ahLst/>
                    <a:cxnLst>
                      <a:cxn ang="0">
                        <a:pos x="T0" y="T1"/>
                      </a:cxn>
                      <a:cxn ang="0">
                        <a:pos x="T2" y="T3"/>
                      </a:cxn>
                      <a:cxn ang="0">
                        <a:pos x="T4" y="T5"/>
                      </a:cxn>
                      <a:cxn ang="0">
                        <a:pos x="T6" y="T7"/>
                      </a:cxn>
                      <a:cxn ang="0">
                        <a:pos x="T8" y="T9"/>
                      </a:cxn>
                    </a:cxnLst>
                    <a:rect l="0" t="0" r="r" b="b"/>
                    <a:pathLst>
                      <a:path w="30" h="16">
                        <a:moveTo>
                          <a:pt x="0" y="8"/>
                        </a:moveTo>
                        <a:lnTo>
                          <a:pt x="14" y="16"/>
                        </a:lnTo>
                        <a:lnTo>
                          <a:pt x="30"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290">
                    <a:extLst>
                      <a:ext uri="{FF2B5EF4-FFF2-40B4-BE49-F238E27FC236}">
                        <a16:creationId xmlns:a16="http://schemas.microsoft.com/office/drawing/2014/main" id="{71338227-60BD-4663-B476-C27FF73D624B}"/>
                      </a:ext>
                    </a:extLst>
                  </p:cNvPr>
                  <p:cNvSpPr>
                    <a:spLocks noEditPoints="1"/>
                  </p:cNvSpPr>
                  <p:nvPr/>
                </p:nvSpPr>
                <p:spPr bwMode="auto">
                  <a:xfrm>
                    <a:off x="3476625" y="183832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291">
                    <a:extLst>
                      <a:ext uri="{FF2B5EF4-FFF2-40B4-BE49-F238E27FC236}">
                        <a16:creationId xmlns:a16="http://schemas.microsoft.com/office/drawing/2014/main" id="{6A5EE147-AE44-4D44-8C61-E2308DE5A6BE}"/>
                      </a:ext>
                    </a:extLst>
                  </p:cNvPr>
                  <p:cNvSpPr>
                    <a:spLocks/>
                  </p:cNvSpPr>
                  <p:nvPr/>
                </p:nvSpPr>
                <p:spPr bwMode="auto">
                  <a:xfrm>
                    <a:off x="3479800" y="1841501"/>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292">
                    <a:extLst>
                      <a:ext uri="{FF2B5EF4-FFF2-40B4-BE49-F238E27FC236}">
                        <a16:creationId xmlns:a16="http://schemas.microsoft.com/office/drawing/2014/main" id="{E59AB0EF-40EF-4613-AF96-E5275C33CECA}"/>
                      </a:ext>
                    </a:extLst>
                  </p:cNvPr>
                  <p:cNvSpPr>
                    <a:spLocks noEditPoints="1"/>
                  </p:cNvSpPr>
                  <p:nvPr/>
                </p:nvSpPr>
                <p:spPr bwMode="auto">
                  <a:xfrm>
                    <a:off x="3476625" y="183832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293">
                    <a:extLst>
                      <a:ext uri="{FF2B5EF4-FFF2-40B4-BE49-F238E27FC236}">
                        <a16:creationId xmlns:a16="http://schemas.microsoft.com/office/drawing/2014/main" id="{73B95F92-E69E-46B7-A74F-AA254CF21BBF}"/>
                      </a:ext>
                    </a:extLst>
                  </p:cNvPr>
                  <p:cNvSpPr>
                    <a:spLocks/>
                  </p:cNvSpPr>
                  <p:nvPr/>
                </p:nvSpPr>
                <p:spPr bwMode="auto">
                  <a:xfrm>
                    <a:off x="3365500" y="1933576"/>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294">
                    <a:extLst>
                      <a:ext uri="{FF2B5EF4-FFF2-40B4-BE49-F238E27FC236}">
                        <a16:creationId xmlns:a16="http://schemas.microsoft.com/office/drawing/2014/main" id="{C03349D1-F625-409E-B046-9EB59F4FE8F8}"/>
                      </a:ext>
                    </a:extLst>
                  </p:cNvPr>
                  <p:cNvSpPr>
                    <a:spLocks noEditPoints="1"/>
                  </p:cNvSpPr>
                  <p:nvPr/>
                </p:nvSpPr>
                <p:spPr bwMode="auto">
                  <a:xfrm>
                    <a:off x="3362325" y="1930401"/>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295">
                    <a:extLst>
                      <a:ext uri="{FF2B5EF4-FFF2-40B4-BE49-F238E27FC236}">
                        <a16:creationId xmlns:a16="http://schemas.microsoft.com/office/drawing/2014/main" id="{CEF2F50A-9B69-4BC4-B60C-1F66E2ECAB4A}"/>
                      </a:ext>
                    </a:extLst>
                  </p:cNvPr>
                  <p:cNvSpPr>
                    <a:spLocks/>
                  </p:cNvSpPr>
                  <p:nvPr/>
                </p:nvSpPr>
                <p:spPr bwMode="auto">
                  <a:xfrm>
                    <a:off x="3365500" y="193357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296">
                    <a:extLst>
                      <a:ext uri="{FF2B5EF4-FFF2-40B4-BE49-F238E27FC236}">
                        <a16:creationId xmlns:a16="http://schemas.microsoft.com/office/drawing/2014/main" id="{D4687F9F-E3DD-4D83-8E30-00BCA951A766}"/>
                      </a:ext>
                    </a:extLst>
                  </p:cNvPr>
                  <p:cNvSpPr>
                    <a:spLocks noEditPoints="1"/>
                  </p:cNvSpPr>
                  <p:nvPr/>
                </p:nvSpPr>
                <p:spPr bwMode="auto">
                  <a:xfrm>
                    <a:off x="3362325" y="1930401"/>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297">
                    <a:extLst>
                      <a:ext uri="{FF2B5EF4-FFF2-40B4-BE49-F238E27FC236}">
                        <a16:creationId xmlns:a16="http://schemas.microsoft.com/office/drawing/2014/main" id="{0321095B-16F5-4C16-85DF-02B0047554F0}"/>
                      </a:ext>
                    </a:extLst>
                  </p:cNvPr>
                  <p:cNvSpPr>
                    <a:spLocks/>
                  </p:cNvSpPr>
                  <p:nvPr/>
                </p:nvSpPr>
                <p:spPr bwMode="auto">
                  <a:xfrm>
                    <a:off x="3394075" y="1917701"/>
                    <a:ext cx="44450" cy="25400"/>
                  </a:xfrm>
                  <a:custGeom>
                    <a:avLst/>
                    <a:gdLst>
                      <a:gd name="T0" fmla="*/ 0 w 28"/>
                      <a:gd name="T1" fmla="*/ 8 h 16"/>
                      <a:gd name="T2" fmla="*/ 14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298">
                    <a:extLst>
                      <a:ext uri="{FF2B5EF4-FFF2-40B4-BE49-F238E27FC236}">
                        <a16:creationId xmlns:a16="http://schemas.microsoft.com/office/drawing/2014/main" id="{91FA979B-0F44-4019-8F21-5B6D6F64B79B}"/>
                      </a:ext>
                    </a:extLst>
                  </p:cNvPr>
                  <p:cNvSpPr>
                    <a:spLocks noEditPoints="1"/>
                  </p:cNvSpPr>
                  <p:nvPr/>
                </p:nvSpPr>
                <p:spPr bwMode="auto">
                  <a:xfrm>
                    <a:off x="3387725" y="1914526"/>
                    <a:ext cx="53975" cy="31750"/>
                  </a:xfrm>
                  <a:custGeom>
                    <a:avLst/>
                    <a:gdLst>
                      <a:gd name="T0" fmla="*/ 18 w 34"/>
                      <a:gd name="T1" fmla="*/ 20 h 20"/>
                      <a:gd name="T2" fmla="*/ 0 w 34"/>
                      <a:gd name="T3" fmla="*/ 10 h 20"/>
                      <a:gd name="T4" fmla="*/ 18 w 34"/>
                      <a:gd name="T5" fmla="*/ 0 h 20"/>
                      <a:gd name="T6" fmla="*/ 34 w 34"/>
                      <a:gd name="T7" fmla="*/ 10 h 20"/>
                      <a:gd name="T8" fmla="*/ 18 w 34"/>
                      <a:gd name="T9" fmla="*/ 20 h 20"/>
                      <a:gd name="T10" fmla="*/ 6 w 34"/>
                      <a:gd name="T11" fmla="*/ 10 h 20"/>
                      <a:gd name="T12" fmla="*/ 18 w 34"/>
                      <a:gd name="T13" fmla="*/ 16 h 20"/>
                      <a:gd name="T14" fmla="*/ 30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8" y="20"/>
                        </a:moveTo>
                        <a:lnTo>
                          <a:pt x="0" y="10"/>
                        </a:lnTo>
                        <a:lnTo>
                          <a:pt x="18" y="0"/>
                        </a:lnTo>
                        <a:lnTo>
                          <a:pt x="34" y="10"/>
                        </a:lnTo>
                        <a:lnTo>
                          <a:pt x="18" y="20"/>
                        </a:lnTo>
                        <a:close/>
                        <a:moveTo>
                          <a:pt x="6" y="10"/>
                        </a:moveTo>
                        <a:lnTo>
                          <a:pt x="18" y="16"/>
                        </a:lnTo>
                        <a:lnTo>
                          <a:pt x="30"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299">
                    <a:extLst>
                      <a:ext uri="{FF2B5EF4-FFF2-40B4-BE49-F238E27FC236}">
                        <a16:creationId xmlns:a16="http://schemas.microsoft.com/office/drawing/2014/main" id="{8641C0B0-1501-44F9-BC01-F8EC318789D4}"/>
                      </a:ext>
                    </a:extLst>
                  </p:cNvPr>
                  <p:cNvSpPr>
                    <a:spLocks/>
                  </p:cNvSpPr>
                  <p:nvPr/>
                </p:nvSpPr>
                <p:spPr bwMode="auto">
                  <a:xfrm>
                    <a:off x="3394075" y="191770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300">
                    <a:extLst>
                      <a:ext uri="{FF2B5EF4-FFF2-40B4-BE49-F238E27FC236}">
                        <a16:creationId xmlns:a16="http://schemas.microsoft.com/office/drawing/2014/main" id="{036DD453-EC33-4418-9107-4B71666E15FA}"/>
                      </a:ext>
                    </a:extLst>
                  </p:cNvPr>
                  <p:cNvSpPr>
                    <a:spLocks noEditPoints="1"/>
                  </p:cNvSpPr>
                  <p:nvPr/>
                </p:nvSpPr>
                <p:spPr bwMode="auto">
                  <a:xfrm>
                    <a:off x="3387725" y="191452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301">
                    <a:extLst>
                      <a:ext uri="{FF2B5EF4-FFF2-40B4-BE49-F238E27FC236}">
                        <a16:creationId xmlns:a16="http://schemas.microsoft.com/office/drawing/2014/main" id="{5F58C126-B16F-4104-8A3A-B05BE7789EA0}"/>
                      </a:ext>
                    </a:extLst>
                  </p:cNvPr>
                  <p:cNvSpPr>
                    <a:spLocks/>
                  </p:cNvSpPr>
                  <p:nvPr/>
                </p:nvSpPr>
                <p:spPr bwMode="auto">
                  <a:xfrm>
                    <a:off x="3422650" y="1901826"/>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302">
                    <a:extLst>
                      <a:ext uri="{FF2B5EF4-FFF2-40B4-BE49-F238E27FC236}">
                        <a16:creationId xmlns:a16="http://schemas.microsoft.com/office/drawing/2014/main" id="{558C028E-2824-41FA-B473-AB1515F689C9}"/>
                      </a:ext>
                    </a:extLst>
                  </p:cNvPr>
                  <p:cNvSpPr>
                    <a:spLocks noEditPoints="1"/>
                  </p:cNvSpPr>
                  <p:nvPr/>
                </p:nvSpPr>
                <p:spPr bwMode="auto">
                  <a:xfrm>
                    <a:off x="3419475" y="1898651"/>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4 w 34"/>
                      <a:gd name="T11" fmla="*/ 10 h 20"/>
                      <a:gd name="T12" fmla="*/ 16 w 34"/>
                      <a:gd name="T13" fmla="*/ 16 h 20"/>
                      <a:gd name="T14" fmla="*/ 28 w 34"/>
                      <a:gd name="T15" fmla="*/ 10 h 20"/>
                      <a:gd name="T16" fmla="*/ 18 w 34"/>
                      <a:gd name="T17" fmla="*/ 4 h 20"/>
                      <a:gd name="T18" fmla="*/ 4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4" y="10"/>
                        </a:moveTo>
                        <a:lnTo>
                          <a:pt x="16" y="16"/>
                        </a:lnTo>
                        <a:lnTo>
                          <a:pt x="28" y="10"/>
                        </a:lnTo>
                        <a:lnTo>
                          <a:pt x="18" y="4"/>
                        </a:lnTo>
                        <a:lnTo>
                          <a:pt x="4"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303">
                    <a:extLst>
                      <a:ext uri="{FF2B5EF4-FFF2-40B4-BE49-F238E27FC236}">
                        <a16:creationId xmlns:a16="http://schemas.microsoft.com/office/drawing/2014/main" id="{9F9C9861-CC79-4D97-9CAF-1A458B616471}"/>
                      </a:ext>
                    </a:extLst>
                  </p:cNvPr>
                  <p:cNvSpPr>
                    <a:spLocks/>
                  </p:cNvSpPr>
                  <p:nvPr/>
                </p:nvSpPr>
                <p:spPr bwMode="auto">
                  <a:xfrm>
                    <a:off x="3422650" y="190182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304">
                    <a:extLst>
                      <a:ext uri="{FF2B5EF4-FFF2-40B4-BE49-F238E27FC236}">
                        <a16:creationId xmlns:a16="http://schemas.microsoft.com/office/drawing/2014/main" id="{9FF818B9-6BE2-4203-8201-51DBCBBD4C9F}"/>
                      </a:ext>
                    </a:extLst>
                  </p:cNvPr>
                  <p:cNvSpPr>
                    <a:spLocks noEditPoints="1"/>
                  </p:cNvSpPr>
                  <p:nvPr/>
                </p:nvSpPr>
                <p:spPr bwMode="auto">
                  <a:xfrm>
                    <a:off x="3419475" y="1898651"/>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4 w 24"/>
                      <a:gd name="T11" fmla="*/ 10 h 14"/>
                      <a:gd name="T12" fmla="*/ 6 w 24"/>
                      <a:gd name="T13" fmla="*/ 10 h 14"/>
                      <a:gd name="T14" fmla="*/ 18 w 24"/>
                      <a:gd name="T15" fmla="*/ 4 h 14"/>
                      <a:gd name="T16" fmla="*/ 18 w 24"/>
                      <a:gd name="T17" fmla="*/ 4 h 14"/>
                      <a:gd name="T18" fmla="*/ 4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4" y="10"/>
                        </a:moveTo>
                        <a:lnTo>
                          <a:pt x="6" y="10"/>
                        </a:lnTo>
                        <a:lnTo>
                          <a:pt x="18" y="4"/>
                        </a:lnTo>
                        <a:lnTo>
                          <a:pt x="18" y="4"/>
                        </a:lnTo>
                        <a:lnTo>
                          <a:pt x="4"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305">
                    <a:extLst>
                      <a:ext uri="{FF2B5EF4-FFF2-40B4-BE49-F238E27FC236}">
                        <a16:creationId xmlns:a16="http://schemas.microsoft.com/office/drawing/2014/main" id="{E45AF2E2-FDB8-4FE3-839C-41158D9665D2}"/>
                      </a:ext>
                    </a:extLst>
                  </p:cNvPr>
                  <p:cNvSpPr>
                    <a:spLocks/>
                  </p:cNvSpPr>
                  <p:nvPr/>
                </p:nvSpPr>
                <p:spPr bwMode="auto">
                  <a:xfrm>
                    <a:off x="3451225" y="1885951"/>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306">
                    <a:extLst>
                      <a:ext uri="{FF2B5EF4-FFF2-40B4-BE49-F238E27FC236}">
                        <a16:creationId xmlns:a16="http://schemas.microsoft.com/office/drawing/2014/main" id="{56CAC875-DC25-4166-A577-3C5C1870B604}"/>
                      </a:ext>
                    </a:extLst>
                  </p:cNvPr>
                  <p:cNvSpPr>
                    <a:spLocks noEditPoints="1"/>
                  </p:cNvSpPr>
                  <p:nvPr/>
                </p:nvSpPr>
                <p:spPr bwMode="auto">
                  <a:xfrm>
                    <a:off x="3444875" y="188277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307">
                    <a:extLst>
                      <a:ext uri="{FF2B5EF4-FFF2-40B4-BE49-F238E27FC236}">
                        <a16:creationId xmlns:a16="http://schemas.microsoft.com/office/drawing/2014/main" id="{98EBE21B-DE28-4DF8-AC0F-46260F76F7FC}"/>
                      </a:ext>
                    </a:extLst>
                  </p:cNvPr>
                  <p:cNvSpPr>
                    <a:spLocks/>
                  </p:cNvSpPr>
                  <p:nvPr/>
                </p:nvSpPr>
                <p:spPr bwMode="auto">
                  <a:xfrm>
                    <a:off x="3451225" y="188595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308">
                    <a:extLst>
                      <a:ext uri="{FF2B5EF4-FFF2-40B4-BE49-F238E27FC236}">
                        <a16:creationId xmlns:a16="http://schemas.microsoft.com/office/drawing/2014/main" id="{290A0068-1B94-4219-85CA-7D3A632C4C65}"/>
                      </a:ext>
                    </a:extLst>
                  </p:cNvPr>
                  <p:cNvSpPr>
                    <a:spLocks noEditPoints="1"/>
                  </p:cNvSpPr>
                  <p:nvPr/>
                </p:nvSpPr>
                <p:spPr bwMode="auto">
                  <a:xfrm>
                    <a:off x="3444875" y="188277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309">
                    <a:extLst>
                      <a:ext uri="{FF2B5EF4-FFF2-40B4-BE49-F238E27FC236}">
                        <a16:creationId xmlns:a16="http://schemas.microsoft.com/office/drawing/2014/main" id="{FC312034-FA8B-4602-A432-4AE35EFEF074}"/>
                      </a:ext>
                    </a:extLst>
                  </p:cNvPr>
                  <p:cNvSpPr>
                    <a:spLocks/>
                  </p:cNvSpPr>
                  <p:nvPr/>
                </p:nvSpPr>
                <p:spPr bwMode="auto">
                  <a:xfrm>
                    <a:off x="3476625" y="1870076"/>
                    <a:ext cx="47625" cy="25400"/>
                  </a:xfrm>
                  <a:custGeom>
                    <a:avLst/>
                    <a:gdLst>
                      <a:gd name="T0" fmla="*/ 0 w 30"/>
                      <a:gd name="T1" fmla="*/ 8 h 16"/>
                      <a:gd name="T2" fmla="*/ 14 w 30"/>
                      <a:gd name="T3" fmla="*/ 16 h 16"/>
                      <a:gd name="T4" fmla="*/ 30 w 30"/>
                      <a:gd name="T5" fmla="*/ 8 h 16"/>
                      <a:gd name="T6" fmla="*/ 16 w 30"/>
                      <a:gd name="T7" fmla="*/ 0 h 16"/>
                      <a:gd name="T8" fmla="*/ 0 w 30"/>
                      <a:gd name="T9" fmla="*/ 8 h 16"/>
                    </a:gdLst>
                    <a:ahLst/>
                    <a:cxnLst>
                      <a:cxn ang="0">
                        <a:pos x="T0" y="T1"/>
                      </a:cxn>
                      <a:cxn ang="0">
                        <a:pos x="T2" y="T3"/>
                      </a:cxn>
                      <a:cxn ang="0">
                        <a:pos x="T4" y="T5"/>
                      </a:cxn>
                      <a:cxn ang="0">
                        <a:pos x="T6" y="T7"/>
                      </a:cxn>
                      <a:cxn ang="0">
                        <a:pos x="T8" y="T9"/>
                      </a:cxn>
                    </a:cxnLst>
                    <a:rect l="0" t="0" r="r" b="b"/>
                    <a:pathLst>
                      <a:path w="30" h="16">
                        <a:moveTo>
                          <a:pt x="0" y="8"/>
                        </a:moveTo>
                        <a:lnTo>
                          <a:pt x="14" y="16"/>
                        </a:lnTo>
                        <a:lnTo>
                          <a:pt x="30"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310">
                    <a:extLst>
                      <a:ext uri="{FF2B5EF4-FFF2-40B4-BE49-F238E27FC236}">
                        <a16:creationId xmlns:a16="http://schemas.microsoft.com/office/drawing/2014/main" id="{63CF4E21-7990-4588-858C-C39DCD0F70B1}"/>
                      </a:ext>
                    </a:extLst>
                  </p:cNvPr>
                  <p:cNvSpPr>
                    <a:spLocks noEditPoints="1"/>
                  </p:cNvSpPr>
                  <p:nvPr/>
                </p:nvSpPr>
                <p:spPr bwMode="auto">
                  <a:xfrm>
                    <a:off x="3473450" y="1866901"/>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311">
                    <a:extLst>
                      <a:ext uri="{FF2B5EF4-FFF2-40B4-BE49-F238E27FC236}">
                        <a16:creationId xmlns:a16="http://schemas.microsoft.com/office/drawing/2014/main" id="{A0F4AE8C-6727-4711-BAF0-C6D12415B7E3}"/>
                      </a:ext>
                    </a:extLst>
                  </p:cNvPr>
                  <p:cNvSpPr>
                    <a:spLocks/>
                  </p:cNvSpPr>
                  <p:nvPr/>
                </p:nvSpPr>
                <p:spPr bwMode="auto">
                  <a:xfrm>
                    <a:off x="3476625" y="187007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312">
                    <a:extLst>
                      <a:ext uri="{FF2B5EF4-FFF2-40B4-BE49-F238E27FC236}">
                        <a16:creationId xmlns:a16="http://schemas.microsoft.com/office/drawing/2014/main" id="{A362D786-99DB-49BE-BBD8-7B8FE96CBA10}"/>
                      </a:ext>
                    </a:extLst>
                  </p:cNvPr>
                  <p:cNvSpPr>
                    <a:spLocks noEditPoints="1"/>
                  </p:cNvSpPr>
                  <p:nvPr/>
                </p:nvSpPr>
                <p:spPr bwMode="auto">
                  <a:xfrm>
                    <a:off x="3473450" y="1866901"/>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313">
                    <a:extLst>
                      <a:ext uri="{FF2B5EF4-FFF2-40B4-BE49-F238E27FC236}">
                        <a16:creationId xmlns:a16="http://schemas.microsoft.com/office/drawing/2014/main" id="{68E33D08-62E4-4228-A22E-CF714CAC2C47}"/>
                      </a:ext>
                    </a:extLst>
                  </p:cNvPr>
                  <p:cNvSpPr>
                    <a:spLocks/>
                  </p:cNvSpPr>
                  <p:nvPr/>
                </p:nvSpPr>
                <p:spPr bwMode="auto">
                  <a:xfrm>
                    <a:off x="3505200" y="1854201"/>
                    <a:ext cx="44450" cy="25400"/>
                  </a:xfrm>
                  <a:custGeom>
                    <a:avLst/>
                    <a:gdLst>
                      <a:gd name="T0" fmla="*/ 0 w 28"/>
                      <a:gd name="T1" fmla="*/ 8 h 16"/>
                      <a:gd name="T2" fmla="*/ 14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314">
                    <a:extLst>
                      <a:ext uri="{FF2B5EF4-FFF2-40B4-BE49-F238E27FC236}">
                        <a16:creationId xmlns:a16="http://schemas.microsoft.com/office/drawing/2014/main" id="{3A1A8F99-31EA-4E5E-A086-D0B3DE497C48}"/>
                      </a:ext>
                    </a:extLst>
                  </p:cNvPr>
                  <p:cNvSpPr>
                    <a:spLocks noEditPoints="1"/>
                  </p:cNvSpPr>
                  <p:nvPr/>
                </p:nvSpPr>
                <p:spPr bwMode="auto">
                  <a:xfrm>
                    <a:off x="3498850" y="1851026"/>
                    <a:ext cx="57150" cy="31750"/>
                  </a:xfrm>
                  <a:custGeom>
                    <a:avLst/>
                    <a:gdLst>
                      <a:gd name="T0" fmla="*/ 18 w 36"/>
                      <a:gd name="T1" fmla="*/ 20 h 20"/>
                      <a:gd name="T2" fmla="*/ 0 w 36"/>
                      <a:gd name="T3" fmla="*/ 10 h 20"/>
                      <a:gd name="T4" fmla="*/ 18 w 36"/>
                      <a:gd name="T5" fmla="*/ 0 h 20"/>
                      <a:gd name="T6" fmla="*/ 36 w 36"/>
                      <a:gd name="T7" fmla="*/ 10 h 20"/>
                      <a:gd name="T8" fmla="*/ 18 w 36"/>
                      <a:gd name="T9" fmla="*/ 20 h 20"/>
                      <a:gd name="T10" fmla="*/ 6 w 36"/>
                      <a:gd name="T11" fmla="*/ 10 h 20"/>
                      <a:gd name="T12" fmla="*/ 18 w 36"/>
                      <a:gd name="T13" fmla="*/ 16 h 20"/>
                      <a:gd name="T14" fmla="*/ 30 w 36"/>
                      <a:gd name="T15" fmla="*/ 10 h 20"/>
                      <a:gd name="T16" fmla="*/ 18 w 36"/>
                      <a:gd name="T17" fmla="*/ 4 h 20"/>
                      <a:gd name="T18" fmla="*/ 6 w 36"/>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0">
                        <a:moveTo>
                          <a:pt x="18" y="20"/>
                        </a:moveTo>
                        <a:lnTo>
                          <a:pt x="0" y="10"/>
                        </a:lnTo>
                        <a:lnTo>
                          <a:pt x="18" y="0"/>
                        </a:lnTo>
                        <a:lnTo>
                          <a:pt x="36" y="10"/>
                        </a:lnTo>
                        <a:lnTo>
                          <a:pt x="18" y="20"/>
                        </a:lnTo>
                        <a:close/>
                        <a:moveTo>
                          <a:pt x="6" y="10"/>
                        </a:moveTo>
                        <a:lnTo>
                          <a:pt x="18" y="16"/>
                        </a:lnTo>
                        <a:lnTo>
                          <a:pt x="30"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315">
                    <a:extLst>
                      <a:ext uri="{FF2B5EF4-FFF2-40B4-BE49-F238E27FC236}">
                        <a16:creationId xmlns:a16="http://schemas.microsoft.com/office/drawing/2014/main" id="{4CA90533-3F9D-47E9-A56C-934C99765A01}"/>
                      </a:ext>
                    </a:extLst>
                  </p:cNvPr>
                  <p:cNvSpPr>
                    <a:spLocks/>
                  </p:cNvSpPr>
                  <p:nvPr/>
                </p:nvSpPr>
                <p:spPr bwMode="auto">
                  <a:xfrm>
                    <a:off x="3505200" y="185420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316">
                    <a:extLst>
                      <a:ext uri="{FF2B5EF4-FFF2-40B4-BE49-F238E27FC236}">
                        <a16:creationId xmlns:a16="http://schemas.microsoft.com/office/drawing/2014/main" id="{DC33A4E0-EA2B-4E55-9BDB-615EA793598C}"/>
                      </a:ext>
                    </a:extLst>
                  </p:cNvPr>
                  <p:cNvSpPr>
                    <a:spLocks noEditPoints="1"/>
                  </p:cNvSpPr>
                  <p:nvPr/>
                </p:nvSpPr>
                <p:spPr bwMode="auto">
                  <a:xfrm>
                    <a:off x="3498850" y="185102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20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20"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317">
                    <a:extLst>
                      <a:ext uri="{FF2B5EF4-FFF2-40B4-BE49-F238E27FC236}">
                        <a16:creationId xmlns:a16="http://schemas.microsoft.com/office/drawing/2014/main" id="{B2C3E86A-2325-4099-BA96-FA4139BA43D1}"/>
                      </a:ext>
                    </a:extLst>
                  </p:cNvPr>
                  <p:cNvSpPr>
                    <a:spLocks/>
                  </p:cNvSpPr>
                  <p:nvPr/>
                </p:nvSpPr>
                <p:spPr bwMode="auto">
                  <a:xfrm>
                    <a:off x="3394075" y="1949451"/>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318">
                    <a:extLst>
                      <a:ext uri="{FF2B5EF4-FFF2-40B4-BE49-F238E27FC236}">
                        <a16:creationId xmlns:a16="http://schemas.microsoft.com/office/drawing/2014/main" id="{E66D31C3-E3A6-44C2-AFE2-DDE02E14B843}"/>
                      </a:ext>
                    </a:extLst>
                  </p:cNvPr>
                  <p:cNvSpPr>
                    <a:spLocks noEditPoints="1"/>
                  </p:cNvSpPr>
                  <p:nvPr/>
                </p:nvSpPr>
                <p:spPr bwMode="auto">
                  <a:xfrm>
                    <a:off x="3387725" y="1949451"/>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6 w 34"/>
                      <a:gd name="T11" fmla="*/ 8 h 18"/>
                      <a:gd name="T12" fmla="*/ 16 w 34"/>
                      <a:gd name="T13" fmla="*/ 14 h 18"/>
                      <a:gd name="T14" fmla="*/ 28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6" y="8"/>
                        </a:moveTo>
                        <a:lnTo>
                          <a:pt x="16" y="14"/>
                        </a:lnTo>
                        <a:lnTo>
                          <a:pt x="28"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319">
                    <a:extLst>
                      <a:ext uri="{FF2B5EF4-FFF2-40B4-BE49-F238E27FC236}">
                        <a16:creationId xmlns:a16="http://schemas.microsoft.com/office/drawing/2014/main" id="{A50E238F-1190-4F87-8EC0-4E0638D09969}"/>
                      </a:ext>
                    </a:extLst>
                  </p:cNvPr>
                  <p:cNvSpPr>
                    <a:spLocks/>
                  </p:cNvSpPr>
                  <p:nvPr/>
                </p:nvSpPr>
                <p:spPr bwMode="auto">
                  <a:xfrm>
                    <a:off x="3394075" y="194945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320">
                    <a:extLst>
                      <a:ext uri="{FF2B5EF4-FFF2-40B4-BE49-F238E27FC236}">
                        <a16:creationId xmlns:a16="http://schemas.microsoft.com/office/drawing/2014/main" id="{466B7E13-19B3-4D70-8690-B5EAEF83CB5C}"/>
                      </a:ext>
                    </a:extLst>
                  </p:cNvPr>
                  <p:cNvSpPr>
                    <a:spLocks noEditPoints="1"/>
                  </p:cNvSpPr>
                  <p:nvPr/>
                </p:nvSpPr>
                <p:spPr bwMode="auto">
                  <a:xfrm>
                    <a:off x="3387725" y="1949451"/>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321">
                    <a:extLst>
                      <a:ext uri="{FF2B5EF4-FFF2-40B4-BE49-F238E27FC236}">
                        <a16:creationId xmlns:a16="http://schemas.microsoft.com/office/drawing/2014/main" id="{281AF8F3-055A-4E4D-B879-B670581B66F2}"/>
                      </a:ext>
                    </a:extLst>
                  </p:cNvPr>
                  <p:cNvSpPr>
                    <a:spLocks/>
                  </p:cNvSpPr>
                  <p:nvPr/>
                </p:nvSpPr>
                <p:spPr bwMode="auto">
                  <a:xfrm>
                    <a:off x="3419475" y="1933576"/>
                    <a:ext cx="44450" cy="25400"/>
                  </a:xfrm>
                  <a:custGeom>
                    <a:avLst/>
                    <a:gdLst>
                      <a:gd name="T0" fmla="*/ 0 w 28"/>
                      <a:gd name="T1" fmla="*/ 10 h 16"/>
                      <a:gd name="T2" fmla="*/ 14 w 28"/>
                      <a:gd name="T3" fmla="*/ 16 h 16"/>
                      <a:gd name="T4" fmla="*/ 28 w 28"/>
                      <a:gd name="T5" fmla="*/ 8 h 16"/>
                      <a:gd name="T6" fmla="*/ 16 w 28"/>
                      <a:gd name="T7" fmla="*/ 0 h 16"/>
                      <a:gd name="T8" fmla="*/ 0 w 28"/>
                      <a:gd name="T9" fmla="*/ 10 h 16"/>
                    </a:gdLst>
                    <a:ahLst/>
                    <a:cxnLst>
                      <a:cxn ang="0">
                        <a:pos x="T0" y="T1"/>
                      </a:cxn>
                      <a:cxn ang="0">
                        <a:pos x="T2" y="T3"/>
                      </a:cxn>
                      <a:cxn ang="0">
                        <a:pos x="T4" y="T5"/>
                      </a:cxn>
                      <a:cxn ang="0">
                        <a:pos x="T6" y="T7"/>
                      </a:cxn>
                      <a:cxn ang="0">
                        <a:pos x="T8" y="T9"/>
                      </a:cxn>
                    </a:cxnLst>
                    <a:rect l="0" t="0" r="r" b="b"/>
                    <a:pathLst>
                      <a:path w="28" h="16">
                        <a:moveTo>
                          <a:pt x="0" y="10"/>
                        </a:moveTo>
                        <a:lnTo>
                          <a:pt x="14" y="16"/>
                        </a:lnTo>
                        <a:lnTo>
                          <a:pt x="28" y="8"/>
                        </a:lnTo>
                        <a:lnTo>
                          <a:pt x="16" y="0"/>
                        </a:lnTo>
                        <a:lnTo>
                          <a:pt x="0" y="10"/>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322">
                    <a:extLst>
                      <a:ext uri="{FF2B5EF4-FFF2-40B4-BE49-F238E27FC236}">
                        <a16:creationId xmlns:a16="http://schemas.microsoft.com/office/drawing/2014/main" id="{BAAF55BE-687B-4149-9966-95534993AB04}"/>
                      </a:ext>
                    </a:extLst>
                  </p:cNvPr>
                  <p:cNvSpPr>
                    <a:spLocks noEditPoints="1"/>
                  </p:cNvSpPr>
                  <p:nvPr/>
                </p:nvSpPr>
                <p:spPr bwMode="auto">
                  <a:xfrm>
                    <a:off x="3416300" y="1933576"/>
                    <a:ext cx="53975" cy="28575"/>
                  </a:xfrm>
                  <a:custGeom>
                    <a:avLst/>
                    <a:gdLst>
                      <a:gd name="T0" fmla="*/ 16 w 34"/>
                      <a:gd name="T1" fmla="*/ 18 h 18"/>
                      <a:gd name="T2" fmla="*/ 0 w 34"/>
                      <a:gd name="T3" fmla="*/ 10 h 18"/>
                      <a:gd name="T4" fmla="*/ 18 w 34"/>
                      <a:gd name="T5" fmla="*/ 0 h 18"/>
                      <a:gd name="T6" fmla="*/ 34 w 34"/>
                      <a:gd name="T7" fmla="*/ 8 h 18"/>
                      <a:gd name="T8" fmla="*/ 16 w 34"/>
                      <a:gd name="T9" fmla="*/ 18 h 18"/>
                      <a:gd name="T10" fmla="*/ 6 w 34"/>
                      <a:gd name="T11" fmla="*/ 8 h 18"/>
                      <a:gd name="T12" fmla="*/ 16 w 34"/>
                      <a:gd name="T13" fmla="*/ 14 h 18"/>
                      <a:gd name="T14" fmla="*/ 28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10"/>
                        </a:lnTo>
                        <a:lnTo>
                          <a:pt x="18" y="0"/>
                        </a:lnTo>
                        <a:lnTo>
                          <a:pt x="34" y="8"/>
                        </a:lnTo>
                        <a:lnTo>
                          <a:pt x="16" y="18"/>
                        </a:lnTo>
                        <a:close/>
                        <a:moveTo>
                          <a:pt x="6" y="8"/>
                        </a:moveTo>
                        <a:lnTo>
                          <a:pt x="16" y="14"/>
                        </a:lnTo>
                        <a:lnTo>
                          <a:pt x="28"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323">
                    <a:extLst>
                      <a:ext uri="{FF2B5EF4-FFF2-40B4-BE49-F238E27FC236}">
                        <a16:creationId xmlns:a16="http://schemas.microsoft.com/office/drawing/2014/main" id="{F5BC6E52-17BF-47D6-B305-14D45AC2A630}"/>
                      </a:ext>
                    </a:extLst>
                  </p:cNvPr>
                  <p:cNvSpPr>
                    <a:spLocks/>
                  </p:cNvSpPr>
                  <p:nvPr/>
                </p:nvSpPr>
                <p:spPr bwMode="auto">
                  <a:xfrm>
                    <a:off x="3419475" y="1933576"/>
                    <a:ext cx="28575" cy="15875"/>
                  </a:xfrm>
                  <a:custGeom>
                    <a:avLst/>
                    <a:gdLst>
                      <a:gd name="T0" fmla="*/ 0 w 18"/>
                      <a:gd name="T1" fmla="*/ 10 h 10"/>
                      <a:gd name="T2" fmla="*/ 4 w 18"/>
                      <a:gd name="T3" fmla="*/ 10 h 10"/>
                      <a:gd name="T4" fmla="*/ 18 w 18"/>
                      <a:gd name="T5" fmla="*/ 2 h 10"/>
                      <a:gd name="T6" fmla="*/ 16 w 18"/>
                      <a:gd name="T7" fmla="*/ 0 h 10"/>
                      <a:gd name="T8" fmla="*/ 0 w 18"/>
                      <a:gd name="T9" fmla="*/ 10 h 10"/>
                    </a:gdLst>
                    <a:ahLst/>
                    <a:cxnLst>
                      <a:cxn ang="0">
                        <a:pos x="T0" y="T1"/>
                      </a:cxn>
                      <a:cxn ang="0">
                        <a:pos x="T2" y="T3"/>
                      </a:cxn>
                      <a:cxn ang="0">
                        <a:pos x="T4" y="T5"/>
                      </a:cxn>
                      <a:cxn ang="0">
                        <a:pos x="T6" y="T7"/>
                      </a:cxn>
                      <a:cxn ang="0">
                        <a:pos x="T8" y="T9"/>
                      </a:cxn>
                    </a:cxnLst>
                    <a:rect l="0" t="0" r="r" b="b"/>
                    <a:pathLst>
                      <a:path w="18" h="10">
                        <a:moveTo>
                          <a:pt x="0" y="10"/>
                        </a:moveTo>
                        <a:lnTo>
                          <a:pt x="4" y="10"/>
                        </a:lnTo>
                        <a:lnTo>
                          <a:pt x="18" y="2"/>
                        </a:lnTo>
                        <a:lnTo>
                          <a:pt x="16" y="0"/>
                        </a:lnTo>
                        <a:lnTo>
                          <a:pt x="0" y="10"/>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324">
                    <a:extLst>
                      <a:ext uri="{FF2B5EF4-FFF2-40B4-BE49-F238E27FC236}">
                        <a16:creationId xmlns:a16="http://schemas.microsoft.com/office/drawing/2014/main" id="{3BAD1F02-3CEB-48EE-8808-77EA65F491B6}"/>
                      </a:ext>
                    </a:extLst>
                  </p:cNvPr>
                  <p:cNvSpPr>
                    <a:spLocks noEditPoints="1"/>
                  </p:cNvSpPr>
                  <p:nvPr/>
                </p:nvSpPr>
                <p:spPr bwMode="auto">
                  <a:xfrm>
                    <a:off x="3416300" y="1933576"/>
                    <a:ext cx="38100" cy="19050"/>
                  </a:xfrm>
                  <a:custGeom>
                    <a:avLst/>
                    <a:gdLst>
                      <a:gd name="T0" fmla="*/ 6 w 24"/>
                      <a:gd name="T1" fmla="*/ 12 h 12"/>
                      <a:gd name="T2" fmla="*/ 0 w 24"/>
                      <a:gd name="T3" fmla="*/ 10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10"/>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325">
                    <a:extLst>
                      <a:ext uri="{FF2B5EF4-FFF2-40B4-BE49-F238E27FC236}">
                        <a16:creationId xmlns:a16="http://schemas.microsoft.com/office/drawing/2014/main" id="{88D958EC-3D0D-48B5-9609-250E5287501F}"/>
                      </a:ext>
                    </a:extLst>
                  </p:cNvPr>
                  <p:cNvSpPr>
                    <a:spLocks/>
                  </p:cNvSpPr>
                  <p:nvPr/>
                </p:nvSpPr>
                <p:spPr bwMode="auto">
                  <a:xfrm>
                    <a:off x="3448050" y="1917701"/>
                    <a:ext cx="47625" cy="25400"/>
                  </a:xfrm>
                  <a:custGeom>
                    <a:avLst/>
                    <a:gdLst>
                      <a:gd name="T0" fmla="*/ 0 w 30"/>
                      <a:gd name="T1" fmla="*/ 8 h 16"/>
                      <a:gd name="T2" fmla="*/ 14 w 30"/>
                      <a:gd name="T3" fmla="*/ 16 h 16"/>
                      <a:gd name="T4" fmla="*/ 30 w 30"/>
                      <a:gd name="T5" fmla="*/ 8 h 16"/>
                      <a:gd name="T6" fmla="*/ 16 w 30"/>
                      <a:gd name="T7" fmla="*/ 0 h 16"/>
                      <a:gd name="T8" fmla="*/ 0 w 30"/>
                      <a:gd name="T9" fmla="*/ 8 h 16"/>
                    </a:gdLst>
                    <a:ahLst/>
                    <a:cxnLst>
                      <a:cxn ang="0">
                        <a:pos x="T0" y="T1"/>
                      </a:cxn>
                      <a:cxn ang="0">
                        <a:pos x="T2" y="T3"/>
                      </a:cxn>
                      <a:cxn ang="0">
                        <a:pos x="T4" y="T5"/>
                      </a:cxn>
                      <a:cxn ang="0">
                        <a:pos x="T6" y="T7"/>
                      </a:cxn>
                      <a:cxn ang="0">
                        <a:pos x="T8" y="T9"/>
                      </a:cxn>
                    </a:cxnLst>
                    <a:rect l="0" t="0" r="r" b="b"/>
                    <a:pathLst>
                      <a:path w="30" h="16">
                        <a:moveTo>
                          <a:pt x="0" y="8"/>
                        </a:moveTo>
                        <a:lnTo>
                          <a:pt x="14" y="16"/>
                        </a:lnTo>
                        <a:lnTo>
                          <a:pt x="30"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326">
                    <a:extLst>
                      <a:ext uri="{FF2B5EF4-FFF2-40B4-BE49-F238E27FC236}">
                        <a16:creationId xmlns:a16="http://schemas.microsoft.com/office/drawing/2014/main" id="{D895F362-E5A9-4712-85C8-0391F9454B5F}"/>
                      </a:ext>
                    </a:extLst>
                  </p:cNvPr>
                  <p:cNvSpPr>
                    <a:spLocks noEditPoints="1"/>
                  </p:cNvSpPr>
                  <p:nvPr/>
                </p:nvSpPr>
                <p:spPr bwMode="auto">
                  <a:xfrm>
                    <a:off x="3444875" y="1917701"/>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6 w 34"/>
                      <a:gd name="T11" fmla="*/ 8 h 18"/>
                      <a:gd name="T12" fmla="*/ 16 w 34"/>
                      <a:gd name="T13" fmla="*/ 14 h 18"/>
                      <a:gd name="T14" fmla="*/ 28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6" y="8"/>
                        </a:moveTo>
                        <a:lnTo>
                          <a:pt x="16" y="14"/>
                        </a:lnTo>
                        <a:lnTo>
                          <a:pt x="28"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327">
                    <a:extLst>
                      <a:ext uri="{FF2B5EF4-FFF2-40B4-BE49-F238E27FC236}">
                        <a16:creationId xmlns:a16="http://schemas.microsoft.com/office/drawing/2014/main" id="{D43399C7-D764-4E03-B398-05E2B8B4C00D}"/>
                      </a:ext>
                    </a:extLst>
                  </p:cNvPr>
                  <p:cNvSpPr>
                    <a:spLocks/>
                  </p:cNvSpPr>
                  <p:nvPr/>
                </p:nvSpPr>
                <p:spPr bwMode="auto">
                  <a:xfrm>
                    <a:off x="3448050" y="1917701"/>
                    <a:ext cx="31750" cy="15875"/>
                  </a:xfrm>
                  <a:custGeom>
                    <a:avLst/>
                    <a:gdLst>
                      <a:gd name="T0" fmla="*/ 0 w 20"/>
                      <a:gd name="T1" fmla="*/ 8 h 10"/>
                      <a:gd name="T2" fmla="*/ 4 w 20"/>
                      <a:gd name="T3" fmla="*/ 10 h 10"/>
                      <a:gd name="T4" fmla="*/ 20 w 20"/>
                      <a:gd name="T5" fmla="*/ 2 h 10"/>
                      <a:gd name="T6" fmla="*/ 16 w 20"/>
                      <a:gd name="T7" fmla="*/ 0 h 10"/>
                      <a:gd name="T8" fmla="*/ 0 w 20"/>
                      <a:gd name="T9" fmla="*/ 8 h 10"/>
                    </a:gdLst>
                    <a:ahLst/>
                    <a:cxnLst>
                      <a:cxn ang="0">
                        <a:pos x="T0" y="T1"/>
                      </a:cxn>
                      <a:cxn ang="0">
                        <a:pos x="T2" y="T3"/>
                      </a:cxn>
                      <a:cxn ang="0">
                        <a:pos x="T4" y="T5"/>
                      </a:cxn>
                      <a:cxn ang="0">
                        <a:pos x="T6" y="T7"/>
                      </a:cxn>
                      <a:cxn ang="0">
                        <a:pos x="T8" y="T9"/>
                      </a:cxn>
                    </a:cxnLst>
                    <a:rect l="0" t="0" r="r" b="b"/>
                    <a:pathLst>
                      <a:path w="20" h="10">
                        <a:moveTo>
                          <a:pt x="0" y="8"/>
                        </a:moveTo>
                        <a:lnTo>
                          <a:pt x="4" y="10"/>
                        </a:lnTo>
                        <a:lnTo>
                          <a:pt x="20"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328">
                    <a:extLst>
                      <a:ext uri="{FF2B5EF4-FFF2-40B4-BE49-F238E27FC236}">
                        <a16:creationId xmlns:a16="http://schemas.microsoft.com/office/drawing/2014/main" id="{5ADA5A9B-A829-4F6E-B879-53A138B55073}"/>
                      </a:ext>
                    </a:extLst>
                  </p:cNvPr>
                  <p:cNvSpPr>
                    <a:spLocks noEditPoints="1"/>
                  </p:cNvSpPr>
                  <p:nvPr/>
                </p:nvSpPr>
                <p:spPr bwMode="auto">
                  <a:xfrm>
                    <a:off x="3444875" y="1917701"/>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329">
                    <a:extLst>
                      <a:ext uri="{FF2B5EF4-FFF2-40B4-BE49-F238E27FC236}">
                        <a16:creationId xmlns:a16="http://schemas.microsoft.com/office/drawing/2014/main" id="{6A1AD799-11EB-4592-AB9A-12FB74AB9F2F}"/>
                      </a:ext>
                    </a:extLst>
                  </p:cNvPr>
                  <p:cNvSpPr>
                    <a:spLocks/>
                  </p:cNvSpPr>
                  <p:nvPr/>
                </p:nvSpPr>
                <p:spPr bwMode="auto">
                  <a:xfrm>
                    <a:off x="3476625" y="1901826"/>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330">
                    <a:extLst>
                      <a:ext uri="{FF2B5EF4-FFF2-40B4-BE49-F238E27FC236}">
                        <a16:creationId xmlns:a16="http://schemas.microsoft.com/office/drawing/2014/main" id="{C24EA0DC-050B-4416-AB6E-4B7A0D645112}"/>
                      </a:ext>
                    </a:extLst>
                  </p:cNvPr>
                  <p:cNvSpPr>
                    <a:spLocks noEditPoints="1"/>
                  </p:cNvSpPr>
                  <p:nvPr/>
                </p:nvSpPr>
                <p:spPr bwMode="auto">
                  <a:xfrm>
                    <a:off x="3473450" y="1901826"/>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4 w 34"/>
                      <a:gd name="T11" fmla="*/ 8 h 18"/>
                      <a:gd name="T12" fmla="*/ 16 w 34"/>
                      <a:gd name="T13" fmla="*/ 14 h 18"/>
                      <a:gd name="T14" fmla="*/ 28 w 34"/>
                      <a:gd name="T15" fmla="*/ 8 h 18"/>
                      <a:gd name="T16" fmla="*/ 18 w 34"/>
                      <a:gd name="T17" fmla="*/ 2 h 18"/>
                      <a:gd name="T18" fmla="*/ 4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4" y="8"/>
                        </a:moveTo>
                        <a:lnTo>
                          <a:pt x="16" y="14"/>
                        </a:lnTo>
                        <a:lnTo>
                          <a:pt x="28" y="8"/>
                        </a:lnTo>
                        <a:lnTo>
                          <a:pt x="18" y="2"/>
                        </a:lnTo>
                        <a:lnTo>
                          <a:pt x="4"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331">
                    <a:extLst>
                      <a:ext uri="{FF2B5EF4-FFF2-40B4-BE49-F238E27FC236}">
                        <a16:creationId xmlns:a16="http://schemas.microsoft.com/office/drawing/2014/main" id="{A41AEBF5-B3F1-4E7B-83AF-0A42E6D208C1}"/>
                      </a:ext>
                    </a:extLst>
                  </p:cNvPr>
                  <p:cNvSpPr>
                    <a:spLocks/>
                  </p:cNvSpPr>
                  <p:nvPr/>
                </p:nvSpPr>
                <p:spPr bwMode="auto">
                  <a:xfrm>
                    <a:off x="3476625" y="190182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332">
                    <a:extLst>
                      <a:ext uri="{FF2B5EF4-FFF2-40B4-BE49-F238E27FC236}">
                        <a16:creationId xmlns:a16="http://schemas.microsoft.com/office/drawing/2014/main" id="{DF62FF30-6058-4EEB-BE68-182D23E6EC9F}"/>
                      </a:ext>
                    </a:extLst>
                  </p:cNvPr>
                  <p:cNvSpPr>
                    <a:spLocks noEditPoints="1"/>
                  </p:cNvSpPr>
                  <p:nvPr/>
                </p:nvSpPr>
                <p:spPr bwMode="auto">
                  <a:xfrm>
                    <a:off x="3473450" y="1901826"/>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4 w 24"/>
                      <a:gd name="T11" fmla="*/ 8 h 12"/>
                      <a:gd name="T12" fmla="*/ 6 w 24"/>
                      <a:gd name="T13" fmla="*/ 10 h 12"/>
                      <a:gd name="T14" fmla="*/ 18 w 24"/>
                      <a:gd name="T15" fmla="*/ 2 h 12"/>
                      <a:gd name="T16" fmla="*/ 18 w 24"/>
                      <a:gd name="T17" fmla="*/ 2 h 12"/>
                      <a:gd name="T18" fmla="*/ 4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4" y="8"/>
                        </a:moveTo>
                        <a:lnTo>
                          <a:pt x="6" y="10"/>
                        </a:lnTo>
                        <a:lnTo>
                          <a:pt x="18" y="2"/>
                        </a:lnTo>
                        <a:lnTo>
                          <a:pt x="18" y="2"/>
                        </a:lnTo>
                        <a:lnTo>
                          <a:pt x="4"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333">
                    <a:extLst>
                      <a:ext uri="{FF2B5EF4-FFF2-40B4-BE49-F238E27FC236}">
                        <a16:creationId xmlns:a16="http://schemas.microsoft.com/office/drawing/2014/main" id="{D5699EDE-164E-4CAB-9279-6DABC0E6E886}"/>
                      </a:ext>
                    </a:extLst>
                  </p:cNvPr>
                  <p:cNvSpPr>
                    <a:spLocks/>
                  </p:cNvSpPr>
                  <p:nvPr/>
                </p:nvSpPr>
                <p:spPr bwMode="auto">
                  <a:xfrm>
                    <a:off x="3505200" y="1885951"/>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334">
                    <a:extLst>
                      <a:ext uri="{FF2B5EF4-FFF2-40B4-BE49-F238E27FC236}">
                        <a16:creationId xmlns:a16="http://schemas.microsoft.com/office/drawing/2014/main" id="{7C5466CE-61AF-4DAF-BC39-9EB291507250}"/>
                      </a:ext>
                    </a:extLst>
                  </p:cNvPr>
                  <p:cNvSpPr>
                    <a:spLocks noEditPoints="1"/>
                  </p:cNvSpPr>
                  <p:nvPr/>
                </p:nvSpPr>
                <p:spPr bwMode="auto">
                  <a:xfrm>
                    <a:off x="3498850" y="1885951"/>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6 w 34"/>
                      <a:gd name="T11" fmla="*/ 8 h 18"/>
                      <a:gd name="T12" fmla="*/ 16 w 34"/>
                      <a:gd name="T13" fmla="*/ 14 h 18"/>
                      <a:gd name="T14" fmla="*/ 30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6" y="8"/>
                        </a:moveTo>
                        <a:lnTo>
                          <a:pt x="16" y="14"/>
                        </a:lnTo>
                        <a:lnTo>
                          <a:pt x="30"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335">
                    <a:extLst>
                      <a:ext uri="{FF2B5EF4-FFF2-40B4-BE49-F238E27FC236}">
                        <a16:creationId xmlns:a16="http://schemas.microsoft.com/office/drawing/2014/main" id="{9E1CB3E1-8581-4AFF-A5E0-936BAF046B67}"/>
                      </a:ext>
                    </a:extLst>
                  </p:cNvPr>
                  <p:cNvSpPr>
                    <a:spLocks/>
                  </p:cNvSpPr>
                  <p:nvPr/>
                </p:nvSpPr>
                <p:spPr bwMode="auto">
                  <a:xfrm>
                    <a:off x="3505200" y="188595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336">
                    <a:extLst>
                      <a:ext uri="{FF2B5EF4-FFF2-40B4-BE49-F238E27FC236}">
                        <a16:creationId xmlns:a16="http://schemas.microsoft.com/office/drawing/2014/main" id="{9B1A03FC-D05C-40CA-8BE1-B5BAE63A018E}"/>
                      </a:ext>
                    </a:extLst>
                  </p:cNvPr>
                  <p:cNvSpPr>
                    <a:spLocks noEditPoints="1"/>
                  </p:cNvSpPr>
                  <p:nvPr/>
                </p:nvSpPr>
                <p:spPr bwMode="auto">
                  <a:xfrm>
                    <a:off x="3498850" y="1885951"/>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337">
                    <a:extLst>
                      <a:ext uri="{FF2B5EF4-FFF2-40B4-BE49-F238E27FC236}">
                        <a16:creationId xmlns:a16="http://schemas.microsoft.com/office/drawing/2014/main" id="{30115458-C572-4DD6-AED7-2D70D85689F2}"/>
                      </a:ext>
                    </a:extLst>
                  </p:cNvPr>
                  <p:cNvSpPr>
                    <a:spLocks/>
                  </p:cNvSpPr>
                  <p:nvPr/>
                </p:nvSpPr>
                <p:spPr bwMode="auto">
                  <a:xfrm>
                    <a:off x="3530600" y="1870076"/>
                    <a:ext cx="47625" cy="25400"/>
                  </a:xfrm>
                  <a:custGeom>
                    <a:avLst/>
                    <a:gdLst>
                      <a:gd name="T0" fmla="*/ 0 w 30"/>
                      <a:gd name="T1" fmla="*/ 10 h 16"/>
                      <a:gd name="T2" fmla="*/ 14 w 30"/>
                      <a:gd name="T3" fmla="*/ 16 h 16"/>
                      <a:gd name="T4" fmla="*/ 30 w 30"/>
                      <a:gd name="T5" fmla="*/ 8 h 16"/>
                      <a:gd name="T6" fmla="*/ 16 w 30"/>
                      <a:gd name="T7" fmla="*/ 0 h 16"/>
                      <a:gd name="T8" fmla="*/ 0 w 30"/>
                      <a:gd name="T9" fmla="*/ 10 h 16"/>
                    </a:gdLst>
                    <a:ahLst/>
                    <a:cxnLst>
                      <a:cxn ang="0">
                        <a:pos x="T0" y="T1"/>
                      </a:cxn>
                      <a:cxn ang="0">
                        <a:pos x="T2" y="T3"/>
                      </a:cxn>
                      <a:cxn ang="0">
                        <a:pos x="T4" y="T5"/>
                      </a:cxn>
                      <a:cxn ang="0">
                        <a:pos x="T6" y="T7"/>
                      </a:cxn>
                      <a:cxn ang="0">
                        <a:pos x="T8" y="T9"/>
                      </a:cxn>
                    </a:cxnLst>
                    <a:rect l="0" t="0" r="r" b="b"/>
                    <a:pathLst>
                      <a:path w="30" h="16">
                        <a:moveTo>
                          <a:pt x="0" y="10"/>
                        </a:moveTo>
                        <a:lnTo>
                          <a:pt x="14" y="16"/>
                        </a:lnTo>
                        <a:lnTo>
                          <a:pt x="30" y="8"/>
                        </a:lnTo>
                        <a:lnTo>
                          <a:pt x="16" y="0"/>
                        </a:lnTo>
                        <a:lnTo>
                          <a:pt x="0" y="10"/>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338">
                    <a:extLst>
                      <a:ext uri="{FF2B5EF4-FFF2-40B4-BE49-F238E27FC236}">
                        <a16:creationId xmlns:a16="http://schemas.microsoft.com/office/drawing/2014/main" id="{D29EDA15-7469-409B-BD77-7FA4E4DDEC7E}"/>
                      </a:ext>
                    </a:extLst>
                  </p:cNvPr>
                  <p:cNvSpPr>
                    <a:spLocks noEditPoints="1"/>
                  </p:cNvSpPr>
                  <p:nvPr/>
                </p:nvSpPr>
                <p:spPr bwMode="auto">
                  <a:xfrm>
                    <a:off x="3527425" y="1870076"/>
                    <a:ext cx="53975" cy="28575"/>
                  </a:xfrm>
                  <a:custGeom>
                    <a:avLst/>
                    <a:gdLst>
                      <a:gd name="T0" fmla="*/ 16 w 34"/>
                      <a:gd name="T1" fmla="*/ 18 h 18"/>
                      <a:gd name="T2" fmla="*/ 0 w 34"/>
                      <a:gd name="T3" fmla="*/ 10 h 18"/>
                      <a:gd name="T4" fmla="*/ 18 w 34"/>
                      <a:gd name="T5" fmla="*/ 0 h 18"/>
                      <a:gd name="T6" fmla="*/ 34 w 34"/>
                      <a:gd name="T7" fmla="*/ 8 h 18"/>
                      <a:gd name="T8" fmla="*/ 16 w 34"/>
                      <a:gd name="T9" fmla="*/ 18 h 18"/>
                      <a:gd name="T10" fmla="*/ 6 w 34"/>
                      <a:gd name="T11" fmla="*/ 8 h 18"/>
                      <a:gd name="T12" fmla="*/ 16 w 34"/>
                      <a:gd name="T13" fmla="*/ 14 h 18"/>
                      <a:gd name="T14" fmla="*/ 28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10"/>
                        </a:lnTo>
                        <a:lnTo>
                          <a:pt x="18" y="0"/>
                        </a:lnTo>
                        <a:lnTo>
                          <a:pt x="34" y="8"/>
                        </a:lnTo>
                        <a:lnTo>
                          <a:pt x="16" y="18"/>
                        </a:lnTo>
                        <a:close/>
                        <a:moveTo>
                          <a:pt x="6" y="8"/>
                        </a:moveTo>
                        <a:lnTo>
                          <a:pt x="16" y="14"/>
                        </a:lnTo>
                        <a:lnTo>
                          <a:pt x="28"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339">
                    <a:extLst>
                      <a:ext uri="{FF2B5EF4-FFF2-40B4-BE49-F238E27FC236}">
                        <a16:creationId xmlns:a16="http://schemas.microsoft.com/office/drawing/2014/main" id="{207867E5-2873-424A-87A8-71EE01820660}"/>
                      </a:ext>
                    </a:extLst>
                  </p:cNvPr>
                  <p:cNvSpPr>
                    <a:spLocks/>
                  </p:cNvSpPr>
                  <p:nvPr/>
                </p:nvSpPr>
                <p:spPr bwMode="auto">
                  <a:xfrm>
                    <a:off x="3530600" y="1870076"/>
                    <a:ext cx="28575" cy="15875"/>
                  </a:xfrm>
                  <a:custGeom>
                    <a:avLst/>
                    <a:gdLst>
                      <a:gd name="T0" fmla="*/ 0 w 18"/>
                      <a:gd name="T1" fmla="*/ 10 h 10"/>
                      <a:gd name="T2" fmla="*/ 4 w 18"/>
                      <a:gd name="T3" fmla="*/ 10 h 10"/>
                      <a:gd name="T4" fmla="*/ 18 w 18"/>
                      <a:gd name="T5" fmla="*/ 2 h 10"/>
                      <a:gd name="T6" fmla="*/ 16 w 18"/>
                      <a:gd name="T7" fmla="*/ 0 h 10"/>
                      <a:gd name="T8" fmla="*/ 0 w 18"/>
                      <a:gd name="T9" fmla="*/ 10 h 10"/>
                    </a:gdLst>
                    <a:ahLst/>
                    <a:cxnLst>
                      <a:cxn ang="0">
                        <a:pos x="T0" y="T1"/>
                      </a:cxn>
                      <a:cxn ang="0">
                        <a:pos x="T2" y="T3"/>
                      </a:cxn>
                      <a:cxn ang="0">
                        <a:pos x="T4" y="T5"/>
                      </a:cxn>
                      <a:cxn ang="0">
                        <a:pos x="T6" y="T7"/>
                      </a:cxn>
                      <a:cxn ang="0">
                        <a:pos x="T8" y="T9"/>
                      </a:cxn>
                    </a:cxnLst>
                    <a:rect l="0" t="0" r="r" b="b"/>
                    <a:pathLst>
                      <a:path w="18" h="10">
                        <a:moveTo>
                          <a:pt x="0" y="10"/>
                        </a:moveTo>
                        <a:lnTo>
                          <a:pt x="4" y="10"/>
                        </a:lnTo>
                        <a:lnTo>
                          <a:pt x="18" y="2"/>
                        </a:lnTo>
                        <a:lnTo>
                          <a:pt x="16" y="0"/>
                        </a:lnTo>
                        <a:lnTo>
                          <a:pt x="0" y="10"/>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340">
                    <a:extLst>
                      <a:ext uri="{FF2B5EF4-FFF2-40B4-BE49-F238E27FC236}">
                        <a16:creationId xmlns:a16="http://schemas.microsoft.com/office/drawing/2014/main" id="{E0742F16-C89C-484E-A9F7-6D1AD0227C45}"/>
                      </a:ext>
                    </a:extLst>
                  </p:cNvPr>
                  <p:cNvSpPr>
                    <a:spLocks noEditPoints="1"/>
                  </p:cNvSpPr>
                  <p:nvPr/>
                </p:nvSpPr>
                <p:spPr bwMode="auto">
                  <a:xfrm>
                    <a:off x="3527425" y="1870076"/>
                    <a:ext cx="38100" cy="19050"/>
                  </a:xfrm>
                  <a:custGeom>
                    <a:avLst/>
                    <a:gdLst>
                      <a:gd name="T0" fmla="*/ 6 w 24"/>
                      <a:gd name="T1" fmla="*/ 12 h 12"/>
                      <a:gd name="T2" fmla="*/ 0 w 24"/>
                      <a:gd name="T3" fmla="*/ 10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10"/>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341">
                    <a:extLst>
                      <a:ext uri="{FF2B5EF4-FFF2-40B4-BE49-F238E27FC236}">
                        <a16:creationId xmlns:a16="http://schemas.microsoft.com/office/drawing/2014/main" id="{2CFE0C18-3E24-479A-8355-CC2EDF63A65C}"/>
                      </a:ext>
                    </a:extLst>
                  </p:cNvPr>
                  <p:cNvSpPr>
                    <a:spLocks/>
                  </p:cNvSpPr>
                  <p:nvPr/>
                </p:nvSpPr>
                <p:spPr bwMode="auto">
                  <a:xfrm>
                    <a:off x="3419475" y="1962151"/>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342">
                    <a:extLst>
                      <a:ext uri="{FF2B5EF4-FFF2-40B4-BE49-F238E27FC236}">
                        <a16:creationId xmlns:a16="http://schemas.microsoft.com/office/drawing/2014/main" id="{D7603823-3943-46B1-ADC3-CB1A8CB65829}"/>
                      </a:ext>
                    </a:extLst>
                  </p:cNvPr>
                  <p:cNvSpPr>
                    <a:spLocks noEditPoints="1"/>
                  </p:cNvSpPr>
                  <p:nvPr/>
                </p:nvSpPr>
                <p:spPr bwMode="auto">
                  <a:xfrm>
                    <a:off x="3413125" y="195897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343">
                    <a:extLst>
                      <a:ext uri="{FF2B5EF4-FFF2-40B4-BE49-F238E27FC236}">
                        <a16:creationId xmlns:a16="http://schemas.microsoft.com/office/drawing/2014/main" id="{22543852-21C9-4B14-85DF-53C353C19F3B}"/>
                      </a:ext>
                    </a:extLst>
                  </p:cNvPr>
                  <p:cNvSpPr>
                    <a:spLocks/>
                  </p:cNvSpPr>
                  <p:nvPr/>
                </p:nvSpPr>
                <p:spPr bwMode="auto">
                  <a:xfrm>
                    <a:off x="3419475" y="196215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344">
                    <a:extLst>
                      <a:ext uri="{FF2B5EF4-FFF2-40B4-BE49-F238E27FC236}">
                        <a16:creationId xmlns:a16="http://schemas.microsoft.com/office/drawing/2014/main" id="{1D90D8F7-C131-4F06-B372-ADC9CFF02262}"/>
                      </a:ext>
                    </a:extLst>
                  </p:cNvPr>
                  <p:cNvSpPr>
                    <a:spLocks noEditPoints="1"/>
                  </p:cNvSpPr>
                  <p:nvPr/>
                </p:nvSpPr>
                <p:spPr bwMode="auto">
                  <a:xfrm>
                    <a:off x="3413125" y="1962151"/>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6 w 24"/>
                      <a:gd name="T11" fmla="*/ 8 h 12"/>
                      <a:gd name="T12" fmla="*/ 6 w 24"/>
                      <a:gd name="T13" fmla="*/ 8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6" y="8"/>
                        </a:moveTo>
                        <a:lnTo>
                          <a:pt x="6" y="8"/>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345">
                    <a:extLst>
                      <a:ext uri="{FF2B5EF4-FFF2-40B4-BE49-F238E27FC236}">
                        <a16:creationId xmlns:a16="http://schemas.microsoft.com/office/drawing/2014/main" id="{E7A497C0-7848-453E-88D6-388529420E07}"/>
                      </a:ext>
                    </a:extLst>
                  </p:cNvPr>
                  <p:cNvSpPr>
                    <a:spLocks/>
                  </p:cNvSpPr>
                  <p:nvPr/>
                </p:nvSpPr>
                <p:spPr bwMode="auto">
                  <a:xfrm>
                    <a:off x="3444875" y="1946276"/>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346">
                    <a:extLst>
                      <a:ext uri="{FF2B5EF4-FFF2-40B4-BE49-F238E27FC236}">
                        <a16:creationId xmlns:a16="http://schemas.microsoft.com/office/drawing/2014/main" id="{7446D561-6081-4DA6-9FCA-BF2C013EB657}"/>
                      </a:ext>
                    </a:extLst>
                  </p:cNvPr>
                  <p:cNvSpPr>
                    <a:spLocks noEditPoints="1"/>
                  </p:cNvSpPr>
                  <p:nvPr/>
                </p:nvSpPr>
                <p:spPr bwMode="auto">
                  <a:xfrm>
                    <a:off x="3441700" y="1946276"/>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6 w 34"/>
                      <a:gd name="T11" fmla="*/ 8 h 18"/>
                      <a:gd name="T12" fmla="*/ 16 w 34"/>
                      <a:gd name="T13" fmla="*/ 14 h 18"/>
                      <a:gd name="T14" fmla="*/ 28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6" y="8"/>
                        </a:moveTo>
                        <a:lnTo>
                          <a:pt x="16" y="14"/>
                        </a:lnTo>
                        <a:lnTo>
                          <a:pt x="28"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347">
                    <a:extLst>
                      <a:ext uri="{FF2B5EF4-FFF2-40B4-BE49-F238E27FC236}">
                        <a16:creationId xmlns:a16="http://schemas.microsoft.com/office/drawing/2014/main" id="{DC854A56-C821-4F5F-96C9-121336DDF01C}"/>
                      </a:ext>
                    </a:extLst>
                  </p:cNvPr>
                  <p:cNvSpPr>
                    <a:spLocks/>
                  </p:cNvSpPr>
                  <p:nvPr/>
                </p:nvSpPr>
                <p:spPr bwMode="auto">
                  <a:xfrm>
                    <a:off x="3444875" y="194627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348">
                    <a:extLst>
                      <a:ext uri="{FF2B5EF4-FFF2-40B4-BE49-F238E27FC236}">
                        <a16:creationId xmlns:a16="http://schemas.microsoft.com/office/drawing/2014/main" id="{21CFA2C3-3CAB-461F-AD1B-33072CE5C72D}"/>
                      </a:ext>
                    </a:extLst>
                  </p:cNvPr>
                  <p:cNvSpPr>
                    <a:spLocks noEditPoints="1"/>
                  </p:cNvSpPr>
                  <p:nvPr/>
                </p:nvSpPr>
                <p:spPr bwMode="auto">
                  <a:xfrm>
                    <a:off x="3441700" y="1946276"/>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349">
                    <a:extLst>
                      <a:ext uri="{FF2B5EF4-FFF2-40B4-BE49-F238E27FC236}">
                        <a16:creationId xmlns:a16="http://schemas.microsoft.com/office/drawing/2014/main" id="{A2B3CB9E-5FAA-499E-A058-F008761633FC}"/>
                      </a:ext>
                    </a:extLst>
                  </p:cNvPr>
                  <p:cNvSpPr>
                    <a:spLocks/>
                  </p:cNvSpPr>
                  <p:nvPr/>
                </p:nvSpPr>
                <p:spPr bwMode="auto">
                  <a:xfrm>
                    <a:off x="3473450" y="1930401"/>
                    <a:ext cx="47625" cy="25400"/>
                  </a:xfrm>
                  <a:custGeom>
                    <a:avLst/>
                    <a:gdLst>
                      <a:gd name="T0" fmla="*/ 0 w 30"/>
                      <a:gd name="T1" fmla="*/ 8 h 16"/>
                      <a:gd name="T2" fmla="*/ 14 w 30"/>
                      <a:gd name="T3" fmla="*/ 16 h 16"/>
                      <a:gd name="T4" fmla="*/ 30 w 30"/>
                      <a:gd name="T5" fmla="*/ 8 h 16"/>
                      <a:gd name="T6" fmla="*/ 16 w 30"/>
                      <a:gd name="T7" fmla="*/ 0 h 16"/>
                      <a:gd name="T8" fmla="*/ 0 w 30"/>
                      <a:gd name="T9" fmla="*/ 8 h 16"/>
                    </a:gdLst>
                    <a:ahLst/>
                    <a:cxnLst>
                      <a:cxn ang="0">
                        <a:pos x="T0" y="T1"/>
                      </a:cxn>
                      <a:cxn ang="0">
                        <a:pos x="T2" y="T3"/>
                      </a:cxn>
                      <a:cxn ang="0">
                        <a:pos x="T4" y="T5"/>
                      </a:cxn>
                      <a:cxn ang="0">
                        <a:pos x="T6" y="T7"/>
                      </a:cxn>
                      <a:cxn ang="0">
                        <a:pos x="T8" y="T9"/>
                      </a:cxn>
                    </a:cxnLst>
                    <a:rect l="0" t="0" r="r" b="b"/>
                    <a:pathLst>
                      <a:path w="30" h="16">
                        <a:moveTo>
                          <a:pt x="0" y="8"/>
                        </a:moveTo>
                        <a:lnTo>
                          <a:pt x="14" y="16"/>
                        </a:lnTo>
                        <a:lnTo>
                          <a:pt x="30"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350">
                    <a:extLst>
                      <a:ext uri="{FF2B5EF4-FFF2-40B4-BE49-F238E27FC236}">
                        <a16:creationId xmlns:a16="http://schemas.microsoft.com/office/drawing/2014/main" id="{CB2717DE-9178-4C0C-B098-65EF08B7BBF9}"/>
                      </a:ext>
                    </a:extLst>
                  </p:cNvPr>
                  <p:cNvSpPr>
                    <a:spLocks noEditPoints="1"/>
                  </p:cNvSpPr>
                  <p:nvPr/>
                </p:nvSpPr>
                <p:spPr bwMode="auto">
                  <a:xfrm>
                    <a:off x="3470275" y="192722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28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28"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351">
                    <a:extLst>
                      <a:ext uri="{FF2B5EF4-FFF2-40B4-BE49-F238E27FC236}">
                        <a16:creationId xmlns:a16="http://schemas.microsoft.com/office/drawing/2014/main" id="{61EE55AF-FD0C-4911-8403-17420237564D}"/>
                      </a:ext>
                    </a:extLst>
                  </p:cNvPr>
                  <p:cNvSpPr>
                    <a:spLocks/>
                  </p:cNvSpPr>
                  <p:nvPr/>
                </p:nvSpPr>
                <p:spPr bwMode="auto">
                  <a:xfrm>
                    <a:off x="3473450" y="1930401"/>
                    <a:ext cx="31750" cy="15875"/>
                  </a:xfrm>
                  <a:custGeom>
                    <a:avLst/>
                    <a:gdLst>
                      <a:gd name="T0" fmla="*/ 0 w 20"/>
                      <a:gd name="T1" fmla="*/ 8 h 10"/>
                      <a:gd name="T2" fmla="*/ 4 w 20"/>
                      <a:gd name="T3" fmla="*/ 10 h 10"/>
                      <a:gd name="T4" fmla="*/ 20 w 20"/>
                      <a:gd name="T5" fmla="*/ 2 h 10"/>
                      <a:gd name="T6" fmla="*/ 16 w 20"/>
                      <a:gd name="T7" fmla="*/ 0 h 10"/>
                      <a:gd name="T8" fmla="*/ 0 w 20"/>
                      <a:gd name="T9" fmla="*/ 8 h 10"/>
                    </a:gdLst>
                    <a:ahLst/>
                    <a:cxnLst>
                      <a:cxn ang="0">
                        <a:pos x="T0" y="T1"/>
                      </a:cxn>
                      <a:cxn ang="0">
                        <a:pos x="T2" y="T3"/>
                      </a:cxn>
                      <a:cxn ang="0">
                        <a:pos x="T4" y="T5"/>
                      </a:cxn>
                      <a:cxn ang="0">
                        <a:pos x="T6" y="T7"/>
                      </a:cxn>
                      <a:cxn ang="0">
                        <a:pos x="T8" y="T9"/>
                      </a:cxn>
                    </a:cxnLst>
                    <a:rect l="0" t="0" r="r" b="b"/>
                    <a:pathLst>
                      <a:path w="20" h="10">
                        <a:moveTo>
                          <a:pt x="0" y="8"/>
                        </a:moveTo>
                        <a:lnTo>
                          <a:pt x="4" y="10"/>
                        </a:lnTo>
                        <a:lnTo>
                          <a:pt x="20"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352">
                    <a:extLst>
                      <a:ext uri="{FF2B5EF4-FFF2-40B4-BE49-F238E27FC236}">
                        <a16:creationId xmlns:a16="http://schemas.microsoft.com/office/drawing/2014/main" id="{BDB65CBC-DF06-45BF-A02A-09D0A3C5EBA7}"/>
                      </a:ext>
                    </a:extLst>
                  </p:cNvPr>
                  <p:cNvSpPr>
                    <a:spLocks noEditPoints="1"/>
                  </p:cNvSpPr>
                  <p:nvPr/>
                </p:nvSpPr>
                <p:spPr bwMode="auto">
                  <a:xfrm>
                    <a:off x="3470275" y="192722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353">
                    <a:extLst>
                      <a:ext uri="{FF2B5EF4-FFF2-40B4-BE49-F238E27FC236}">
                        <a16:creationId xmlns:a16="http://schemas.microsoft.com/office/drawing/2014/main" id="{FE13BEB3-3140-4E06-A7F7-FB8E7AFBB417}"/>
                      </a:ext>
                    </a:extLst>
                  </p:cNvPr>
                  <p:cNvSpPr>
                    <a:spLocks/>
                  </p:cNvSpPr>
                  <p:nvPr/>
                </p:nvSpPr>
                <p:spPr bwMode="auto">
                  <a:xfrm>
                    <a:off x="3502025" y="1914526"/>
                    <a:ext cx="44450" cy="25400"/>
                  </a:xfrm>
                  <a:custGeom>
                    <a:avLst/>
                    <a:gdLst>
                      <a:gd name="T0" fmla="*/ 0 w 28"/>
                      <a:gd name="T1" fmla="*/ 8 h 16"/>
                      <a:gd name="T2" fmla="*/ 14 w 28"/>
                      <a:gd name="T3" fmla="*/ 16 h 16"/>
                      <a:gd name="T4" fmla="*/ 28 w 28"/>
                      <a:gd name="T5" fmla="*/ 8 h 16"/>
                      <a:gd name="T6" fmla="*/ 16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4" y="16"/>
                        </a:lnTo>
                        <a:lnTo>
                          <a:pt x="28"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354">
                    <a:extLst>
                      <a:ext uri="{FF2B5EF4-FFF2-40B4-BE49-F238E27FC236}">
                        <a16:creationId xmlns:a16="http://schemas.microsoft.com/office/drawing/2014/main" id="{6F86B0DD-8FC1-4D07-97D2-82AA8C1A303D}"/>
                      </a:ext>
                    </a:extLst>
                  </p:cNvPr>
                  <p:cNvSpPr>
                    <a:spLocks noEditPoints="1"/>
                  </p:cNvSpPr>
                  <p:nvPr/>
                </p:nvSpPr>
                <p:spPr bwMode="auto">
                  <a:xfrm>
                    <a:off x="3498850" y="1914526"/>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4 w 34"/>
                      <a:gd name="T11" fmla="*/ 8 h 18"/>
                      <a:gd name="T12" fmla="*/ 16 w 34"/>
                      <a:gd name="T13" fmla="*/ 14 h 18"/>
                      <a:gd name="T14" fmla="*/ 28 w 34"/>
                      <a:gd name="T15" fmla="*/ 8 h 18"/>
                      <a:gd name="T16" fmla="*/ 18 w 34"/>
                      <a:gd name="T17" fmla="*/ 2 h 18"/>
                      <a:gd name="T18" fmla="*/ 4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4" y="8"/>
                        </a:moveTo>
                        <a:lnTo>
                          <a:pt x="16" y="14"/>
                        </a:lnTo>
                        <a:lnTo>
                          <a:pt x="28" y="8"/>
                        </a:lnTo>
                        <a:lnTo>
                          <a:pt x="18" y="2"/>
                        </a:lnTo>
                        <a:lnTo>
                          <a:pt x="4"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355">
                    <a:extLst>
                      <a:ext uri="{FF2B5EF4-FFF2-40B4-BE49-F238E27FC236}">
                        <a16:creationId xmlns:a16="http://schemas.microsoft.com/office/drawing/2014/main" id="{3363B847-61F8-4CE7-9B97-20C7A3198E26}"/>
                      </a:ext>
                    </a:extLst>
                  </p:cNvPr>
                  <p:cNvSpPr>
                    <a:spLocks/>
                  </p:cNvSpPr>
                  <p:nvPr/>
                </p:nvSpPr>
                <p:spPr bwMode="auto">
                  <a:xfrm>
                    <a:off x="3502025" y="191452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356">
                    <a:extLst>
                      <a:ext uri="{FF2B5EF4-FFF2-40B4-BE49-F238E27FC236}">
                        <a16:creationId xmlns:a16="http://schemas.microsoft.com/office/drawing/2014/main" id="{CC6B51FE-89A6-4600-B0FF-A0D625C698A9}"/>
                      </a:ext>
                    </a:extLst>
                  </p:cNvPr>
                  <p:cNvSpPr>
                    <a:spLocks noEditPoints="1"/>
                  </p:cNvSpPr>
                  <p:nvPr/>
                </p:nvSpPr>
                <p:spPr bwMode="auto">
                  <a:xfrm>
                    <a:off x="3498850" y="1914526"/>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4 w 24"/>
                      <a:gd name="T11" fmla="*/ 8 h 12"/>
                      <a:gd name="T12" fmla="*/ 6 w 24"/>
                      <a:gd name="T13" fmla="*/ 8 h 12"/>
                      <a:gd name="T14" fmla="*/ 18 w 24"/>
                      <a:gd name="T15" fmla="*/ 2 h 12"/>
                      <a:gd name="T16" fmla="*/ 18 w 24"/>
                      <a:gd name="T17" fmla="*/ 2 h 12"/>
                      <a:gd name="T18" fmla="*/ 4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4" y="8"/>
                        </a:moveTo>
                        <a:lnTo>
                          <a:pt x="6" y="8"/>
                        </a:lnTo>
                        <a:lnTo>
                          <a:pt x="18" y="2"/>
                        </a:lnTo>
                        <a:lnTo>
                          <a:pt x="18" y="2"/>
                        </a:lnTo>
                        <a:lnTo>
                          <a:pt x="4"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357">
                    <a:extLst>
                      <a:ext uri="{FF2B5EF4-FFF2-40B4-BE49-F238E27FC236}">
                        <a16:creationId xmlns:a16="http://schemas.microsoft.com/office/drawing/2014/main" id="{4A12B012-CFF0-442F-934F-3CD142389FC5}"/>
                      </a:ext>
                    </a:extLst>
                  </p:cNvPr>
                  <p:cNvSpPr>
                    <a:spLocks/>
                  </p:cNvSpPr>
                  <p:nvPr/>
                </p:nvSpPr>
                <p:spPr bwMode="auto">
                  <a:xfrm>
                    <a:off x="3530600" y="1898651"/>
                    <a:ext cx="44450" cy="25400"/>
                  </a:xfrm>
                  <a:custGeom>
                    <a:avLst/>
                    <a:gdLst>
                      <a:gd name="T0" fmla="*/ 0 w 28"/>
                      <a:gd name="T1" fmla="*/ 8 h 16"/>
                      <a:gd name="T2" fmla="*/ 12 w 28"/>
                      <a:gd name="T3" fmla="*/ 16 h 16"/>
                      <a:gd name="T4" fmla="*/ 28 w 28"/>
                      <a:gd name="T5" fmla="*/ 8 h 16"/>
                      <a:gd name="T6" fmla="*/ 14 w 28"/>
                      <a:gd name="T7" fmla="*/ 0 h 16"/>
                      <a:gd name="T8" fmla="*/ 0 w 28"/>
                      <a:gd name="T9" fmla="*/ 8 h 16"/>
                    </a:gdLst>
                    <a:ahLst/>
                    <a:cxnLst>
                      <a:cxn ang="0">
                        <a:pos x="T0" y="T1"/>
                      </a:cxn>
                      <a:cxn ang="0">
                        <a:pos x="T2" y="T3"/>
                      </a:cxn>
                      <a:cxn ang="0">
                        <a:pos x="T4" y="T5"/>
                      </a:cxn>
                      <a:cxn ang="0">
                        <a:pos x="T6" y="T7"/>
                      </a:cxn>
                      <a:cxn ang="0">
                        <a:pos x="T8" y="T9"/>
                      </a:cxn>
                    </a:cxnLst>
                    <a:rect l="0" t="0" r="r" b="b"/>
                    <a:pathLst>
                      <a:path w="28" h="16">
                        <a:moveTo>
                          <a:pt x="0" y="8"/>
                        </a:moveTo>
                        <a:lnTo>
                          <a:pt x="12" y="16"/>
                        </a:lnTo>
                        <a:lnTo>
                          <a:pt x="28" y="8"/>
                        </a:lnTo>
                        <a:lnTo>
                          <a:pt x="14"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358">
                    <a:extLst>
                      <a:ext uri="{FF2B5EF4-FFF2-40B4-BE49-F238E27FC236}">
                        <a16:creationId xmlns:a16="http://schemas.microsoft.com/office/drawing/2014/main" id="{FADB89FC-1158-402F-ADB7-6872CB9AF93C}"/>
                      </a:ext>
                    </a:extLst>
                  </p:cNvPr>
                  <p:cNvSpPr>
                    <a:spLocks noEditPoints="1"/>
                  </p:cNvSpPr>
                  <p:nvPr/>
                </p:nvSpPr>
                <p:spPr bwMode="auto">
                  <a:xfrm>
                    <a:off x="3524250" y="1895476"/>
                    <a:ext cx="53975" cy="31750"/>
                  </a:xfrm>
                  <a:custGeom>
                    <a:avLst/>
                    <a:gdLst>
                      <a:gd name="T0" fmla="*/ 16 w 34"/>
                      <a:gd name="T1" fmla="*/ 20 h 20"/>
                      <a:gd name="T2" fmla="*/ 0 w 34"/>
                      <a:gd name="T3" fmla="*/ 10 h 20"/>
                      <a:gd name="T4" fmla="*/ 18 w 34"/>
                      <a:gd name="T5" fmla="*/ 0 h 20"/>
                      <a:gd name="T6" fmla="*/ 34 w 34"/>
                      <a:gd name="T7" fmla="*/ 10 h 20"/>
                      <a:gd name="T8" fmla="*/ 16 w 34"/>
                      <a:gd name="T9" fmla="*/ 20 h 20"/>
                      <a:gd name="T10" fmla="*/ 6 w 34"/>
                      <a:gd name="T11" fmla="*/ 10 h 20"/>
                      <a:gd name="T12" fmla="*/ 16 w 34"/>
                      <a:gd name="T13" fmla="*/ 16 h 20"/>
                      <a:gd name="T14" fmla="*/ 30 w 34"/>
                      <a:gd name="T15" fmla="*/ 10 h 20"/>
                      <a:gd name="T16" fmla="*/ 18 w 34"/>
                      <a:gd name="T17" fmla="*/ 4 h 20"/>
                      <a:gd name="T18" fmla="*/ 6 w 34"/>
                      <a:gd name="T1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0">
                        <a:moveTo>
                          <a:pt x="16" y="20"/>
                        </a:moveTo>
                        <a:lnTo>
                          <a:pt x="0" y="10"/>
                        </a:lnTo>
                        <a:lnTo>
                          <a:pt x="18" y="0"/>
                        </a:lnTo>
                        <a:lnTo>
                          <a:pt x="34" y="10"/>
                        </a:lnTo>
                        <a:lnTo>
                          <a:pt x="16" y="20"/>
                        </a:lnTo>
                        <a:close/>
                        <a:moveTo>
                          <a:pt x="6" y="10"/>
                        </a:moveTo>
                        <a:lnTo>
                          <a:pt x="16" y="16"/>
                        </a:lnTo>
                        <a:lnTo>
                          <a:pt x="30" y="10"/>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359">
                    <a:extLst>
                      <a:ext uri="{FF2B5EF4-FFF2-40B4-BE49-F238E27FC236}">
                        <a16:creationId xmlns:a16="http://schemas.microsoft.com/office/drawing/2014/main" id="{917B7C18-6A7B-41E4-AD3A-6001866CBFD3}"/>
                      </a:ext>
                    </a:extLst>
                  </p:cNvPr>
                  <p:cNvSpPr>
                    <a:spLocks/>
                  </p:cNvSpPr>
                  <p:nvPr/>
                </p:nvSpPr>
                <p:spPr bwMode="auto">
                  <a:xfrm>
                    <a:off x="3530600" y="1898651"/>
                    <a:ext cx="28575" cy="15875"/>
                  </a:xfrm>
                  <a:custGeom>
                    <a:avLst/>
                    <a:gdLst>
                      <a:gd name="T0" fmla="*/ 0 w 18"/>
                      <a:gd name="T1" fmla="*/ 8 h 10"/>
                      <a:gd name="T2" fmla="*/ 2 w 18"/>
                      <a:gd name="T3" fmla="*/ 10 h 10"/>
                      <a:gd name="T4" fmla="*/ 18 w 18"/>
                      <a:gd name="T5" fmla="*/ 2 h 10"/>
                      <a:gd name="T6" fmla="*/ 14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2" y="10"/>
                        </a:lnTo>
                        <a:lnTo>
                          <a:pt x="18" y="2"/>
                        </a:lnTo>
                        <a:lnTo>
                          <a:pt x="14"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360">
                    <a:extLst>
                      <a:ext uri="{FF2B5EF4-FFF2-40B4-BE49-F238E27FC236}">
                        <a16:creationId xmlns:a16="http://schemas.microsoft.com/office/drawing/2014/main" id="{0B8B5FE4-3F37-4089-B466-EC3792373A7B}"/>
                      </a:ext>
                    </a:extLst>
                  </p:cNvPr>
                  <p:cNvSpPr>
                    <a:spLocks noEditPoints="1"/>
                  </p:cNvSpPr>
                  <p:nvPr/>
                </p:nvSpPr>
                <p:spPr bwMode="auto">
                  <a:xfrm>
                    <a:off x="3524250" y="1895476"/>
                    <a:ext cx="38100" cy="22225"/>
                  </a:xfrm>
                  <a:custGeom>
                    <a:avLst/>
                    <a:gdLst>
                      <a:gd name="T0" fmla="*/ 6 w 24"/>
                      <a:gd name="T1" fmla="*/ 14 h 14"/>
                      <a:gd name="T2" fmla="*/ 0 w 24"/>
                      <a:gd name="T3" fmla="*/ 10 h 14"/>
                      <a:gd name="T4" fmla="*/ 18 w 24"/>
                      <a:gd name="T5" fmla="*/ 0 h 14"/>
                      <a:gd name="T6" fmla="*/ 24 w 24"/>
                      <a:gd name="T7" fmla="*/ 4 h 14"/>
                      <a:gd name="T8" fmla="*/ 6 w 24"/>
                      <a:gd name="T9" fmla="*/ 14 h 14"/>
                      <a:gd name="T10" fmla="*/ 6 w 24"/>
                      <a:gd name="T11" fmla="*/ 10 h 14"/>
                      <a:gd name="T12" fmla="*/ 6 w 24"/>
                      <a:gd name="T13" fmla="*/ 10 h 14"/>
                      <a:gd name="T14" fmla="*/ 18 w 24"/>
                      <a:gd name="T15" fmla="*/ 4 h 14"/>
                      <a:gd name="T16" fmla="*/ 18 w 24"/>
                      <a:gd name="T17" fmla="*/ 4 h 14"/>
                      <a:gd name="T18" fmla="*/ 6 w 2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6" y="14"/>
                        </a:moveTo>
                        <a:lnTo>
                          <a:pt x="0" y="10"/>
                        </a:lnTo>
                        <a:lnTo>
                          <a:pt x="18" y="0"/>
                        </a:lnTo>
                        <a:lnTo>
                          <a:pt x="24" y="4"/>
                        </a:lnTo>
                        <a:lnTo>
                          <a:pt x="6" y="14"/>
                        </a:lnTo>
                        <a:close/>
                        <a:moveTo>
                          <a:pt x="6" y="10"/>
                        </a:moveTo>
                        <a:lnTo>
                          <a:pt x="6" y="10"/>
                        </a:lnTo>
                        <a:lnTo>
                          <a:pt x="18" y="4"/>
                        </a:lnTo>
                        <a:lnTo>
                          <a:pt x="18" y="4"/>
                        </a:lnTo>
                        <a:lnTo>
                          <a:pt x="6" y="10"/>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361">
                    <a:extLst>
                      <a:ext uri="{FF2B5EF4-FFF2-40B4-BE49-F238E27FC236}">
                        <a16:creationId xmlns:a16="http://schemas.microsoft.com/office/drawing/2014/main" id="{C815E867-D87D-4698-8DFB-F614F753265E}"/>
                      </a:ext>
                    </a:extLst>
                  </p:cNvPr>
                  <p:cNvSpPr>
                    <a:spLocks/>
                  </p:cNvSpPr>
                  <p:nvPr/>
                </p:nvSpPr>
                <p:spPr bwMode="auto">
                  <a:xfrm>
                    <a:off x="3556000" y="1882776"/>
                    <a:ext cx="47625" cy="25400"/>
                  </a:xfrm>
                  <a:custGeom>
                    <a:avLst/>
                    <a:gdLst>
                      <a:gd name="T0" fmla="*/ 0 w 30"/>
                      <a:gd name="T1" fmla="*/ 8 h 16"/>
                      <a:gd name="T2" fmla="*/ 14 w 30"/>
                      <a:gd name="T3" fmla="*/ 16 h 16"/>
                      <a:gd name="T4" fmla="*/ 30 w 30"/>
                      <a:gd name="T5" fmla="*/ 8 h 16"/>
                      <a:gd name="T6" fmla="*/ 16 w 30"/>
                      <a:gd name="T7" fmla="*/ 0 h 16"/>
                      <a:gd name="T8" fmla="*/ 0 w 30"/>
                      <a:gd name="T9" fmla="*/ 8 h 16"/>
                    </a:gdLst>
                    <a:ahLst/>
                    <a:cxnLst>
                      <a:cxn ang="0">
                        <a:pos x="T0" y="T1"/>
                      </a:cxn>
                      <a:cxn ang="0">
                        <a:pos x="T2" y="T3"/>
                      </a:cxn>
                      <a:cxn ang="0">
                        <a:pos x="T4" y="T5"/>
                      </a:cxn>
                      <a:cxn ang="0">
                        <a:pos x="T6" y="T7"/>
                      </a:cxn>
                      <a:cxn ang="0">
                        <a:pos x="T8" y="T9"/>
                      </a:cxn>
                    </a:cxnLst>
                    <a:rect l="0" t="0" r="r" b="b"/>
                    <a:pathLst>
                      <a:path w="30" h="16">
                        <a:moveTo>
                          <a:pt x="0" y="8"/>
                        </a:moveTo>
                        <a:lnTo>
                          <a:pt x="14" y="16"/>
                        </a:lnTo>
                        <a:lnTo>
                          <a:pt x="30" y="8"/>
                        </a:lnTo>
                        <a:lnTo>
                          <a:pt x="16" y="0"/>
                        </a:lnTo>
                        <a:lnTo>
                          <a:pt x="0" y="8"/>
                        </a:ln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362">
                    <a:extLst>
                      <a:ext uri="{FF2B5EF4-FFF2-40B4-BE49-F238E27FC236}">
                        <a16:creationId xmlns:a16="http://schemas.microsoft.com/office/drawing/2014/main" id="{BB2012E0-9198-411B-A87A-3EACE1B607ED}"/>
                      </a:ext>
                    </a:extLst>
                  </p:cNvPr>
                  <p:cNvSpPr>
                    <a:spLocks noEditPoints="1"/>
                  </p:cNvSpPr>
                  <p:nvPr/>
                </p:nvSpPr>
                <p:spPr bwMode="auto">
                  <a:xfrm>
                    <a:off x="3552825" y="1882776"/>
                    <a:ext cx="53975" cy="28575"/>
                  </a:xfrm>
                  <a:custGeom>
                    <a:avLst/>
                    <a:gdLst>
                      <a:gd name="T0" fmla="*/ 16 w 34"/>
                      <a:gd name="T1" fmla="*/ 18 h 18"/>
                      <a:gd name="T2" fmla="*/ 0 w 34"/>
                      <a:gd name="T3" fmla="*/ 8 h 18"/>
                      <a:gd name="T4" fmla="*/ 18 w 34"/>
                      <a:gd name="T5" fmla="*/ 0 h 18"/>
                      <a:gd name="T6" fmla="*/ 34 w 34"/>
                      <a:gd name="T7" fmla="*/ 8 h 18"/>
                      <a:gd name="T8" fmla="*/ 16 w 34"/>
                      <a:gd name="T9" fmla="*/ 18 h 18"/>
                      <a:gd name="T10" fmla="*/ 6 w 34"/>
                      <a:gd name="T11" fmla="*/ 8 h 18"/>
                      <a:gd name="T12" fmla="*/ 16 w 34"/>
                      <a:gd name="T13" fmla="*/ 14 h 18"/>
                      <a:gd name="T14" fmla="*/ 28 w 34"/>
                      <a:gd name="T15" fmla="*/ 8 h 18"/>
                      <a:gd name="T16" fmla="*/ 18 w 34"/>
                      <a:gd name="T17" fmla="*/ 2 h 18"/>
                      <a:gd name="T18" fmla="*/ 6 w 34"/>
                      <a:gd name="T1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8">
                        <a:moveTo>
                          <a:pt x="16" y="18"/>
                        </a:moveTo>
                        <a:lnTo>
                          <a:pt x="0" y="8"/>
                        </a:lnTo>
                        <a:lnTo>
                          <a:pt x="18" y="0"/>
                        </a:lnTo>
                        <a:lnTo>
                          <a:pt x="34" y="8"/>
                        </a:lnTo>
                        <a:lnTo>
                          <a:pt x="16" y="18"/>
                        </a:lnTo>
                        <a:close/>
                        <a:moveTo>
                          <a:pt x="6" y="8"/>
                        </a:moveTo>
                        <a:lnTo>
                          <a:pt x="16" y="14"/>
                        </a:lnTo>
                        <a:lnTo>
                          <a:pt x="28" y="8"/>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363">
                    <a:extLst>
                      <a:ext uri="{FF2B5EF4-FFF2-40B4-BE49-F238E27FC236}">
                        <a16:creationId xmlns:a16="http://schemas.microsoft.com/office/drawing/2014/main" id="{3AA22C77-A579-48A7-A65C-9A37848849D2}"/>
                      </a:ext>
                    </a:extLst>
                  </p:cNvPr>
                  <p:cNvSpPr>
                    <a:spLocks/>
                  </p:cNvSpPr>
                  <p:nvPr/>
                </p:nvSpPr>
                <p:spPr bwMode="auto">
                  <a:xfrm>
                    <a:off x="3556000" y="1882776"/>
                    <a:ext cx="28575" cy="15875"/>
                  </a:xfrm>
                  <a:custGeom>
                    <a:avLst/>
                    <a:gdLst>
                      <a:gd name="T0" fmla="*/ 0 w 18"/>
                      <a:gd name="T1" fmla="*/ 8 h 10"/>
                      <a:gd name="T2" fmla="*/ 4 w 18"/>
                      <a:gd name="T3" fmla="*/ 10 h 10"/>
                      <a:gd name="T4" fmla="*/ 18 w 18"/>
                      <a:gd name="T5" fmla="*/ 2 h 10"/>
                      <a:gd name="T6" fmla="*/ 16 w 18"/>
                      <a:gd name="T7" fmla="*/ 0 h 10"/>
                      <a:gd name="T8" fmla="*/ 0 w 18"/>
                      <a:gd name="T9" fmla="*/ 8 h 10"/>
                    </a:gdLst>
                    <a:ahLst/>
                    <a:cxnLst>
                      <a:cxn ang="0">
                        <a:pos x="T0" y="T1"/>
                      </a:cxn>
                      <a:cxn ang="0">
                        <a:pos x="T2" y="T3"/>
                      </a:cxn>
                      <a:cxn ang="0">
                        <a:pos x="T4" y="T5"/>
                      </a:cxn>
                      <a:cxn ang="0">
                        <a:pos x="T6" y="T7"/>
                      </a:cxn>
                      <a:cxn ang="0">
                        <a:pos x="T8" y="T9"/>
                      </a:cxn>
                    </a:cxnLst>
                    <a:rect l="0" t="0" r="r" b="b"/>
                    <a:pathLst>
                      <a:path w="18" h="10">
                        <a:moveTo>
                          <a:pt x="0" y="8"/>
                        </a:moveTo>
                        <a:lnTo>
                          <a:pt x="4" y="10"/>
                        </a:lnTo>
                        <a:lnTo>
                          <a:pt x="18" y="2"/>
                        </a:lnTo>
                        <a:lnTo>
                          <a:pt x="16" y="0"/>
                        </a:lnTo>
                        <a:lnTo>
                          <a:pt x="0" y="8"/>
                        </a:lnTo>
                        <a:close/>
                      </a:path>
                    </a:pathLst>
                  </a:custGeom>
                  <a:solidFill>
                    <a:srgbClr val="4E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364">
                    <a:extLst>
                      <a:ext uri="{FF2B5EF4-FFF2-40B4-BE49-F238E27FC236}">
                        <a16:creationId xmlns:a16="http://schemas.microsoft.com/office/drawing/2014/main" id="{FC27A8BE-5D2C-42E3-A0E8-492CEAAA53AB}"/>
                      </a:ext>
                    </a:extLst>
                  </p:cNvPr>
                  <p:cNvSpPr>
                    <a:spLocks noEditPoints="1"/>
                  </p:cNvSpPr>
                  <p:nvPr/>
                </p:nvSpPr>
                <p:spPr bwMode="auto">
                  <a:xfrm>
                    <a:off x="3552825" y="1882776"/>
                    <a:ext cx="38100" cy="19050"/>
                  </a:xfrm>
                  <a:custGeom>
                    <a:avLst/>
                    <a:gdLst>
                      <a:gd name="T0" fmla="*/ 6 w 24"/>
                      <a:gd name="T1" fmla="*/ 12 h 12"/>
                      <a:gd name="T2" fmla="*/ 0 w 24"/>
                      <a:gd name="T3" fmla="*/ 8 h 12"/>
                      <a:gd name="T4" fmla="*/ 18 w 24"/>
                      <a:gd name="T5" fmla="*/ 0 h 12"/>
                      <a:gd name="T6" fmla="*/ 24 w 24"/>
                      <a:gd name="T7" fmla="*/ 2 h 12"/>
                      <a:gd name="T8" fmla="*/ 6 w 24"/>
                      <a:gd name="T9" fmla="*/ 12 h 12"/>
                      <a:gd name="T10" fmla="*/ 6 w 24"/>
                      <a:gd name="T11" fmla="*/ 8 h 12"/>
                      <a:gd name="T12" fmla="*/ 6 w 24"/>
                      <a:gd name="T13" fmla="*/ 10 h 12"/>
                      <a:gd name="T14" fmla="*/ 18 w 24"/>
                      <a:gd name="T15" fmla="*/ 2 h 12"/>
                      <a:gd name="T16" fmla="*/ 18 w 24"/>
                      <a:gd name="T17" fmla="*/ 2 h 12"/>
                      <a:gd name="T18" fmla="*/ 6 w 24"/>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2">
                        <a:moveTo>
                          <a:pt x="6" y="12"/>
                        </a:moveTo>
                        <a:lnTo>
                          <a:pt x="0" y="8"/>
                        </a:lnTo>
                        <a:lnTo>
                          <a:pt x="18" y="0"/>
                        </a:lnTo>
                        <a:lnTo>
                          <a:pt x="24" y="2"/>
                        </a:lnTo>
                        <a:lnTo>
                          <a:pt x="6" y="12"/>
                        </a:lnTo>
                        <a:close/>
                        <a:moveTo>
                          <a:pt x="6" y="8"/>
                        </a:moveTo>
                        <a:lnTo>
                          <a:pt x="6" y="10"/>
                        </a:lnTo>
                        <a:lnTo>
                          <a:pt x="18" y="2"/>
                        </a:lnTo>
                        <a:lnTo>
                          <a:pt x="18" y="2"/>
                        </a:lnTo>
                        <a:lnTo>
                          <a:pt x="6"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365">
                    <a:extLst>
                      <a:ext uri="{FF2B5EF4-FFF2-40B4-BE49-F238E27FC236}">
                        <a16:creationId xmlns:a16="http://schemas.microsoft.com/office/drawing/2014/main" id="{0158EE7D-292B-483F-8F3C-932702D416B8}"/>
                      </a:ext>
                    </a:extLst>
                  </p:cNvPr>
                  <p:cNvSpPr>
                    <a:spLocks/>
                  </p:cNvSpPr>
                  <p:nvPr/>
                </p:nvSpPr>
                <p:spPr bwMode="auto">
                  <a:xfrm>
                    <a:off x="3511550" y="1752601"/>
                    <a:ext cx="12700" cy="12700"/>
                  </a:xfrm>
                  <a:custGeom>
                    <a:avLst/>
                    <a:gdLst>
                      <a:gd name="T0" fmla="*/ 0 w 8"/>
                      <a:gd name="T1" fmla="*/ 0 h 8"/>
                      <a:gd name="T2" fmla="*/ 0 w 8"/>
                      <a:gd name="T3" fmla="*/ 4 h 8"/>
                      <a:gd name="T4" fmla="*/ 8 w 8"/>
                      <a:gd name="T5" fmla="*/ 8 h 8"/>
                      <a:gd name="T6" fmla="*/ 8 w 8"/>
                      <a:gd name="T7" fmla="*/ 4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lnTo>
                          <a:pt x="0" y="4"/>
                        </a:lnTo>
                        <a:lnTo>
                          <a:pt x="8" y="8"/>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366">
                    <a:extLst>
                      <a:ext uri="{FF2B5EF4-FFF2-40B4-BE49-F238E27FC236}">
                        <a16:creationId xmlns:a16="http://schemas.microsoft.com/office/drawing/2014/main" id="{7E731749-850C-4E75-A7E3-8989DB1CAA71}"/>
                      </a:ext>
                    </a:extLst>
                  </p:cNvPr>
                  <p:cNvSpPr>
                    <a:spLocks noEditPoints="1"/>
                  </p:cNvSpPr>
                  <p:nvPr/>
                </p:nvSpPr>
                <p:spPr bwMode="auto">
                  <a:xfrm>
                    <a:off x="3511550" y="1749426"/>
                    <a:ext cx="15875" cy="19050"/>
                  </a:xfrm>
                  <a:custGeom>
                    <a:avLst/>
                    <a:gdLst>
                      <a:gd name="T0" fmla="*/ 10 w 10"/>
                      <a:gd name="T1" fmla="*/ 12 h 12"/>
                      <a:gd name="T2" fmla="*/ 0 w 10"/>
                      <a:gd name="T3" fmla="*/ 8 h 12"/>
                      <a:gd name="T4" fmla="*/ 0 w 10"/>
                      <a:gd name="T5" fmla="*/ 0 h 12"/>
                      <a:gd name="T6" fmla="*/ 10 w 10"/>
                      <a:gd name="T7" fmla="*/ 4 h 12"/>
                      <a:gd name="T8" fmla="*/ 10 w 10"/>
                      <a:gd name="T9" fmla="*/ 12 h 12"/>
                      <a:gd name="T10" fmla="*/ 2 w 10"/>
                      <a:gd name="T11" fmla="*/ 6 h 12"/>
                      <a:gd name="T12" fmla="*/ 6 w 10"/>
                      <a:gd name="T13" fmla="*/ 8 h 12"/>
                      <a:gd name="T14" fmla="*/ 6 w 10"/>
                      <a:gd name="T15" fmla="*/ 6 h 12"/>
                      <a:gd name="T16" fmla="*/ 2 w 10"/>
                      <a:gd name="T17" fmla="*/ 4 h 12"/>
                      <a:gd name="T18" fmla="*/ 2 w 1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12"/>
                        </a:moveTo>
                        <a:lnTo>
                          <a:pt x="0" y="8"/>
                        </a:lnTo>
                        <a:lnTo>
                          <a:pt x="0" y="0"/>
                        </a:lnTo>
                        <a:lnTo>
                          <a:pt x="10" y="4"/>
                        </a:lnTo>
                        <a:lnTo>
                          <a:pt x="10" y="12"/>
                        </a:lnTo>
                        <a:close/>
                        <a:moveTo>
                          <a:pt x="2" y="6"/>
                        </a:moveTo>
                        <a:lnTo>
                          <a:pt x="6" y="8"/>
                        </a:lnTo>
                        <a:lnTo>
                          <a:pt x="6"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367">
                    <a:extLst>
                      <a:ext uri="{FF2B5EF4-FFF2-40B4-BE49-F238E27FC236}">
                        <a16:creationId xmlns:a16="http://schemas.microsoft.com/office/drawing/2014/main" id="{4EED5F3D-0B0A-4C6B-9467-B15B2257E2CB}"/>
                      </a:ext>
                    </a:extLst>
                  </p:cNvPr>
                  <p:cNvSpPr>
                    <a:spLocks/>
                  </p:cNvSpPr>
                  <p:nvPr/>
                </p:nvSpPr>
                <p:spPr bwMode="auto">
                  <a:xfrm>
                    <a:off x="3527425" y="1758951"/>
                    <a:ext cx="9525" cy="12700"/>
                  </a:xfrm>
                  <a:custGeom>
                    <a:avLst/>
                    <a:gdLst>
                      <a:gd name="T0" fmla="*/ 0 w 6"/>
                      <a:gd name="T1" fmla="*/ 0 h 8"/>
                      <a:gd name="T2" fmla="*/ 0 w 6"/>
                      <a:gd name="T3" fmla="*/ 4 h 8"/>
                      <a:gd name="T4" fmla="*/ 6 w 6"/>
                      <a:gd name="T5" fmla="*/ 8 h 8"/>
                      <a:gd name="T6" fmla="*/ 6 w 6"/>
                      <a:gd name="T7" fmla="*/ 4 h 8"/>
                      <a:gd name="T8" fmla="*/ 0 w 6"/>
                      <a:gd name="T9" fmla="*/ 0 h 8"/>
                    </a:gdLst>
                    <a:ahLst/>
                    <a:cxnLst>
                      <a:cxn ang="0">
                        <a:pos x="T0" y="T1"/>
                      </a:cxn>
                      <a:cxn ang="0">
                        <a:pos x="T2" y="T3"/>
                      </a:cxn>
                      <a:cxn ang="0">
                        <a:pos x="T4" y="T5"/>
                      </a:cxn>
                      <a:cxn ang="0">
                        <a:pos x="T6" y="T7"/>
                      </a:cxn>
                      <a:cxn ang="0">
                        <a:pos x="T8" y="T9"/>
                      </a:cxn>
                    </a:cxnLst>
                    <a:rect l="0" t="0" r="r" b="b"/>
                    <a:pathLst>
                      <a:path w="6" h="8">
                        <a:moveTo>
                          <a:pt x="0" y="0"/>
                        </a:moveTo>
                        <a:lnTo>
                          <a:pt x="0" y="4"/>
                        </a:lnTo>
                        <a:lnTo>
                          <a:pt x="6" y="8"/>
                        </a:lnTo>
                        <a:lnTo>
                          <a:pt x="6"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368">
                    <a:extLst>
                      <a:ext uri="{FF2B5EF4-FFF2-40B4-BE49-F238E27FC236}">
                        <a16:creationId xmlns:a16="http://schemas.microsoft.com/office/drawing/2014/main" id="{33F05220-ABFD-43C7-A3BB-D59011007858}"/>
                      </a:ext>
                    </a:extLst>
                  </p:cNvPr>
                  <p:cNvSpPr>
                    <a:spLocks noEditPoints="1"/>
                  </p:cNvSpPr>
                  <p:nvPr/>
                </p:nvSpPr>
                <p:spPr bwMode="auto">
                  <a:xfrm>
                    <a:off x="3524250" y="1755776"/>
                    <a:ext cx="15875" cy="19050"/>
                  </a:xfrm>
                  <a:custGeom>
                    <a:avLst/>
                    <a:gdLst>
                      <a:gd name="T0" fmla="*/ 10 w 10"/>
                      <a:gd name="T1" fmla="*/ 12 h 12"/>
                      <a:gd name="T2" fmla="*/ 0 w 10"/>
                      <a:gd name="T3" fmla="*/ 8 h 12"/>
                      <a:gd name="T4" fmla="*/ 0 w 10"/>
                      <a:gd name="T5" fmla="*/ 0 h 12"/>
                      <a:gd name="T6" fmla="*/ 10 w 10"/>
                      <a:gd name="T7" fmla="*/ 4 h 12"/>
                      <a:gd name="T8" fmla="*/ 10 w 10"/>
                      <a:gd name="T9" fmla="*/ 12 h 12"/>
                      <a:gd name="T10" fmla="*/ 2 w 10"/>
                      <a:gd name="T11" fmla="*/ 6 h 12"/>
                      <a:gd name="T12" fmla="*/ 8 w 10"/>
                      <a:gd name="T13" fmla="*/ 8 h 12"/>
                      <a:gd name="T14" fmla="*/ 8 w 10"/>
                      <a:gd name="T15" fmla="*/ 6 h 12"/>
                      <a:gd name="T16" fmla="*/ 2 w 10"/>
                      <a:gd name="T17" fmla="*/ 4 h 12"/>
                      <a:gd name="T18" fmla="*/ 2 w 1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12"/>
                        </a:moveTo>
                        <a:lnTo>
                          <a:pt x="0" y="8"/>
                        </a:lnTo>
                        <a:lnTo>
                          <a:pt x="0" y="0"/>
                        </a:lnTo>
                        <a:lnTo>
                          <a:pt x="10" y="4"/>
                        </a:lnTo>
                        <a:lnTo>
                          <a:pt x="10" y="12"/>
                        </a:lnTo>
                        <a:close/>
                        <a:moveTo>
                          <a:pt x="2" y="6"/>
                        </a:moveTo>
                        <a:lnTo>
                          <a:pt x="8" y="8"/>
                        </a:lnTo>
                        <a:lnTo>
                          <a:pt x="8"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369">
                    <a:extLst>
                      <a:ext uri="{FF2B5EF4-FFF2-40B4-BE49-F238E27FC236}">
                        <a16:creationId xmlns:a16="http://schemas.microsoft.com/office/drawing/2014/main" id="{CF81E47E-7523-45CF-A77B-5634ADFA5732}"/>
                      </a:ext>
                    </a:extLst>
                  </p:cNvPr>
                  <p:cNvSpPr>
                    <a:spLocks/>
                  </p:cNvSpPr>
                  <p:nvPr/>
                </p:nvSpPr>
                <p:spPr bwMode="auto">
                  <a:xfrm>
                    <a:off x="3511550" y="1765301"/>
                    <a:ext cx="12700" cy="12700"/>
                  </a:xfrm>
                  <a:custGeom>
                    <a:avLst/>
                    <a:gdLst>
                      <a:gd name="T0" fmla="*/ 0 w 8"/>
                      <a:gd name="T1" fmla="*/ 0 h 8"/>
                      <a:gd name="T2" fmla="*/ 0 w 8"/>
                      <a:gd name="T3" fmla="*/ 4 h 8"/>
                      <a:gd name="T4" fmla="*/ 8 w 8"/>
                      <a:gd name="T5" fmla="*/ 8 h 8"/>
                      <a:gd name="T6" fmla="*/ 8 w 8"/>
                      <a:gd name="T7" fmla="*/ 4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lnTo>
                          <a:pt x="0" y="4"/>
                        </a:lnTo>
                        <a:lnTo>
                          <a:pt x="8" y="8"/>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370">
                    <a:extLst>
                      <a:ext uri="{FF2B5EF4-FFF2-40B4-BE49-F238E27FC236}">
                        <a16:creationId xmlns:a16="http://schemas.microsoft.com/office/drawing/2014/main" id="{BBBA00A8-E7B6-4678-940D-5F7A8AD25F72}"/>
                      </a:ext>
                    </a:extLst>
                  </p:cNvPr>
                  <p:cNvSpPr>
                    <a:spLocks noEditPoints="1"/>
                  </p:cNvSpPr>
                  <p:nvPr/>
                </p:nvSpPr>
                <p:spPr bwMode="auto">
                  <a:xfrm>
                    <a:off x="3508375" y="1762126"/>
                    <a:ext cx="19050" cy="19050"/>
                  </a:xfrm>
                  <a:custGeom>
                    <a:avLst/>
                    <a:gdLst>
                      <a:gd name="T0" fmla="*/ 12 w 12"/>
                      <a:gd name="T1" fmla="*/ 12 h 12"/>
                      <a:gd name="T2" fmla="*/ 0 w 12"/>
                      <a:gd name="T3" fmla="*/ 8 h 12"/>
                      <a:gd name="T4" fmla="*/ 0 w 12"/>
                      <a:gd name="T5" fmla="*/ 0 h 12"/>
                      <a:gd name="T6" fmla="*/ 12 w 12"/>
                      <a:gd name="T7" fmla="*/ 4 h 12"/>
                      <a:gd name="T8" fmla="*/ 12 w 12"/>
                      <a:gd name="T9" fmla="*/ 12 h 12"/>
                      <a:gd name="T10" fmla="*/ 4 w 12"/>
                      <a:gd name="T11" fmla="*/ 6 h 12"/>
                      <a:gd name="T12" fmla="*/ 8 w 12"/>
                      <a:gd name="T13" fmla="*/ 8 h 12"/>
                      <a:gd name="T14" fmla="*/ 8 w 12"/>
                      <a:gd name="T15" fmla="*/ 6 h 12"/>
                      <a:gd name="T16" fmla="*/ 4 w 12"/>
                      <a:gd name="T17" fmla="*/ 4 h 12"/>
                      <a:gd name="T18" fmla="*/ 4 w 12"/>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12" y="12"/>
                        </a:moveTo>
                        <a:lnTo>
                          <a:pt x="0" y="8"/>
                        </a:lnTo>
                        <a:lnTo>
                          <a:pt x="0" y="0"/>
                        </a:lnTo>
                        <a:lnTo>
                          <a:pt x="12" y="4"/>
                        </a:lnTo>
                        <a:lnTo>
                          <a:pt x="12" y="12"/>
                        </a:lnTo>
                        <a:close/>
                        <a:moveTo>
                          <a:pt x="4" y="6"/>
                        </a:moveTo>
                        <a:lnTo>
                          <a:pt x="8" y="8"/>
                        </a:lnTo>
                        <a:lnTo>
                          <a:pt x="8" y="6"/>
                        </a:lnTo>
                        <a:lnTo>
                          <a:pt x="4" y="4"/>
                        </a:lnTo>
                        <a:lnTo>
                          <a:pt x="4"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371">
                    <a:extLst>
                      <a:ext uri="{FF2B5EF4-FFF2-40B4-BE49-F238E27FC236}">
                        <a16:creationId xmlns:a16="http://schemas.microsoft.com/office/drawing/2014/main" id="{3982471D-57C9-48AF-99A0-756A0647879E}"/>
                      </a:ext>
                    </a:extLst>
                  </p:cNvPr>
                  <p:cNvSpPr>
                    <a:spLocks/>
                  </p:cNvSpPr>
                  <p:nvPr/>
                </p:nvSpPr>
                <p:spPr bwMode="auto">
                  <a:xfrm>
                    <a:off x="3524250" y="1771651"/>
                    <a:ext cx="12700" cy="12700"/>
                  </a:xfrm>
                  <a:custGeom>
                    <a:avLst/>
                    <a:gdLst>
                      <a:gd name="T0" fmla="*/ 0 w 8"/>
                      <a:gd name="T1" fmla="*/ 0 h 8"/>
                      <a:gd name="T2" fmla="*/ 0 w 8"/>
                      <a:gd name="T3" fmla="*/ 4 h 8"/>
                      <a:gd name="T4" fmla="*/ 8 w 8"/>
                      <a:gd name="T5" fmla="*/ 8 h 8"/>
                      <a:gd name="T6" fmla="*/ 8 w 8"/>
                      <a:gd name="T7" fmla="*/ 4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lnTo>
                          <a:pt x="0" y="4"/>
                        </a:lnTo>
                        <a:lnTo>
                          <a:pt x="8" y="8"/>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372">
                    <a:extLst>
                      <a:ext uri="{FF2B5EF4-FFF2-40B4-BE49-F238E27FC236}">
                        <a16:creationId xmlns:a16="http://schemas.microsoft.com/office/drawing/2014/main" id="{F44684DD-CA57-4C42-A143-09B4D53D28DD}"/>
                      </a:ext>
                    </a:extLst>
                  </p:cNvPr>
                  <p:cNvSpPr>
                    <a:spLocks noEditPoints="1"/>
                  </p:cNvSpPr>
                  <p:nvPr/>
                </p:nvSpPr>
                <p:spPr bwMode="auto">
                  <a:xfrm>
                    <a:off x="3524250" y="1768476"/>
                    <a:ext cx="15875" cy="19050"/>
                  </a:xfrm>
                  <a:custGeom>
                    <a:avLst/>
                    <a:gdLst>
                      <a:gd name="T0" fmla="*/ 10 w 10"/>
                      <a:gd name="T1" fmla="*/ 12 h 12"/>
                      <a:gd name="T2" fmla="*/ 0 w 10"/>
                      <a:gd name="T3" fmla="*/ 8 h 12"/>
                      <a:gd name="T4" fmla="*/ 0 w 10"/>
                      <a:gd name="T5" fmla="*/ 0 h 12"/>
                      <a:gd name="T6" fmla="*/ 10 w 10"/>
                      <a:gd name="T7" fmla="*/ 4 h 12"/>
                      <a:gd name="T8" fmla="*/ 10 w 10"/>
                      <a:gd name="T9" fmla="*/ 12 h 12"/>
                      <a:gd name="T10" fmla="*/ 2 w 10"/>
                      <a:gd name="T11" fmla="*/ 6 h 12"/>
                      <a:gd name="T12" fmla="*/ 8 w 10"/>
                      <a:gd name="T13" fmla="*/ 8 h 12"/>
                      <a:gd name="T14" fmla="*/ 8 w 10"/>
                      <a:gd name="T15" fmla="*/ 6 h 12"/>
                      <a:gd name="T16" fmla="*/ 2 w 10"/>
                      <a:gd name="T17" fmla="*/ 4 h 12"/>
                      <a:gd name="T18" fmla="*/ 2 w 1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12"/>
                        </a:moveTo>
                        <a:lnTo>
                          <a:pt x="0" y="8"/>
                        </a:lnTo>
                        <a:lnTo>
                          <a:pt x="0" y="0"/>
                        </a:lnTo>
                        <a:lnTo>
                          <a:pt x="10" y="4"/>
                        </a:lnTo>
                        <a:lnTo>
                          <a:pt x="10" y="12"/>
                        </a:lnTo>
                        <a:close/>
                        <a:moveTo>
                          <a:pt x="2" y="6"/>
                        </a:moveTo>
                        <a:lnTo>
                          <a:pt x="8" y="8"/>
                        </a:lnTo>
                        <a:lnTo>
                          <a:pt x="8"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373">
                    <a:extLst>
                      <a:ext uri="{FF2B5EF4-FFF2-40B4-BE49-F238E27FC236}">
                        <a16:creationId xmlns:a16="http://schemas.microsoft.com/office/drawing/2014/main" id="{6A23C75D-53E3-4887-9814-D77FA013B4CD}"/>
                      </a:ext>
                    </a:extLst>
                  </p:cNvPr>
                  <p:cNvSpPr>
                    <a:spLocks/>
                  </p:cNvSpPr>
                  <p:nvPr/>
                </p:nvSpPr>
                <p:spPr bwMode="auto">
                  <a:xfrm>
                    <a:off x="3511550" y="1793876"/>
                    <a:ext cx="9525" cy="15875"/>
                  </a:xfrm>
                  <a:custGeom>
                    <a:avLst/>
                    <a:gdLst>
                      <a:gd name="T0" fmla="*/ 0 w 6"/>
                      <a:gd name="T1" fmla="*/ 0 h 10"/>
                      <a:gd name="T2" fmla="*/ 0 w 6"/>
                      <a:gd name="T3" fmla="*/ 6 h 10"/>
                      <a:gd name="T4" fmla="*/ 6 w 6"/>
                      <a:gd name="T5" fmla="*/ 10 h 10"/>
                      <a:gd name="T6" fmla="*/ 6 w 6"/>
                      <a:gd name="T7" fmla="*/ 4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6"/>
                        </a:lnTo>
                        <a:lnTo>
                          <a:pt x="6" y="10"/>
                        </a:lnTo>
                        <a:lnTo>
                          <a:pt x="6"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374">
                    <a:extLst>
                      <a:ext uri="{FF2B5EF4-FFF2-40B4-BE49-F238E27FC236}">
                        <a16:creationId xmlns:a16="http://schemas.microsoft.com/office/drawing/2014/main" id="{B5DE68B4-1106-4352-8E7A-C377FFF26FFD}"/>
                      </a:ext>
                    </a:extLst>
                  </p:cNvPr>
                  <p:cNvSpPr>
                    <a:spLocks noEditPoints="1"/>
                  </p:cNvSpPr>
                  <p:nvPr/>
                </p:nvSpPr>
                <p:spPr bwMode="auto">
                  <a:xfrm>
                    <a:off x="3508375" y="179070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8 w 10"/>
                      <a:gd name="T13" fmla="*/ 8 h 14"/>
                      <a:gd name="T14" fmla="*/ 8 w 10"/>
                      <a:gd name="T15" fmla="*/ 6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8" y="8"/>
                        </a:lnTo>
                        <a:lnTo>
                          <a:pt x="8"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375">
                    <a:extLst>
                      <a:ext uri="{FF2B5EF4-FFF2-40B4-BE49-F238E27FC236}">
                        <a16:creationId xmlns:a16="http://schemas.microsoft.com/office/drawing/2014/main" id="{B6110DE3-54F9-4318-8B56-A1AEF711E6D8}"/>
                      </a:ext>
                    </a:extLst>
                  </p:cNvPr>
                  <p:cNvSpPr>
                    <a:spLocks/>
                  </p:cNvSpPr>
                  <p:nvPr/>
                </p:nvSpPr>
                <p:spPr bwMode="auto">
                  <a:xfrm>
                    <a:off x="3524250" y="1800226"/>
                    <a:ext cx="12700" cy="15875"/>
                  </a:xfrm>
                  <a:custGeom>
                    <a:avLst/>
                    <a:gdLst>
                      <a:gd name="T0" fmla="*/ 0 w 8"/>
                      <a:gd name="T1" fmla="*/ 0 h 10"/>
                      <a:gd name="T2" fmla="*/ 0 w 8"/>
                      <a:gd name="T3" fmla="*/ 6 h 10"/>
                      <a:gd name="T4" fmla="*/ 8 w 8"/>
                      <a:gd name="T5" fmla="*/ 10 h 10"/>
                      <a:gd name="T6" fmla="*/ 8 w 8"/>
                      <a:gd name="T7" fmla="*/ 4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6"/>
                        </a:lnTo>
                        <a:lnTo>
                          <a:pt x="8" y="10"/>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376">
                    <a:extLst>
                      <a:ext uri="{FF2B5EF4-FFF2-40B4-BE49-F238E27FC236}">
                        <a16:creationId xmlns:a16="http://schemas.microsoft.com/office/drawing/2014/main" id="{65CB790A-97B2-4429-97E5-779834204000}"/>
                      </a:ext>
                    </a:extLst>
                  </p:cNvPr>
                  <p:cNvSpPr>
                    <a:spLocks noEditPoints="1"/>
                  </p:cNvSpPr>
                  <p:nvPr/>
                </p:nvSpPr>
                <p:spPr bwMode="auto">
                  <a:xfrm>
                    <a:off x="3521075" y="179705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8 w 10"/>
                      <a:gd name="T13" fmla="*/ 8 h 14"/>
                      <a:gd name="T14" fmla="*/ 8 w 10"/>
                      <a:gd name="T15" fmla="*/ 6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8" y="8"/>
                        </a:lnTo>
                        <a:lnTo>
                          <a:pt x="8"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377">
                    <a:extLst>
                      <a:ext uri="{FF2B5EF4-FFF2-40B4-BE49-F238E27FC236}">
                        <a16:creationId xmlns:a16="http://schemas.microsoft.com/office/drawing/2014/main" id="{61FD3824-CC57-45E1-9A73-20E6535AED9E}"/>
                      </a:ext>
                    </a:extLst>
                  </p:cNvPr>
                  <p:cNvSpPr>
                    <a:spLocks/>
                  </p:cNvSpPr>
                  <p:nvPr/>
                </p:nvSpPr>
                <p:spPr bwMode="auto">
                  <a:xfrm>
                    <a:off x="3508375" y="1806576"/>
                    <a:ext cx="12700" cy="15875"/>
                  </a:xfrm>
                  <a:custGeom>
                    <a:avLst/>
                    <a:gdLst>
                      <a:gd name="T0" fmla="*/ 0 w 8"/>
                      <a:gd name="T1" fmla="*/ 0 h 10"/>
                      <a:gd name="T2" fmla="*/ 0 w 8"/>
                      <a:gd name="T3" fmla="*/ 6 h 10"/>
                      <a:gd name="T4" fmla="*/ 8 w 8"/>
                      <a:gd name="T5" fmla="*/ 10 h 10"/>
                      <a:gd name="T6" fmla="*/ 8 w 8"/>
                      <a:gd name="T7" fmla="*/ 4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6"/>
                        </a:lnTo>
                        <a:lnTo>
                          <a:pt x="8" y="10"/>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378">
                    <a:extLst>
                      <a:ext uri="{FF2B5EF4-FFF2-40B4-BE49-F238E27FC236}">
                        <a16:creationId xmlns:a16="http://schemas.microsoft.com/office/drawing/2014/main" id="{D3486B2D-CBC7-4B17-AF11-9BFC08C2B2E5}"/>
                      </a:ext>
                    </a:extLst>
                  </p:cNvPr>
                  <p:cNvSpPr>
                    <a:spLocks noEditPoints="1"/>
                  </p:cNvSpPr>
                  <p:nvPr/>
                </p:nvSpPr>
                <p:spPr bwMode="auto">
                  <a:xfrm>
                    <a:off x="3508375" y="180340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6 w 10"/>
                      <a:gd name="T13" fmla="*/ 10 h 14"/>
                      <a:gd name="T14" fmla="*/ 6 w 10"/>
                      <a:gd name="T15" fmla="*/ 8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6" y="10"/>
                        </a:lnTo>
                        <a:lnTo>
                          <a:pt x="6" y="8"/>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379">
                    <a:extLst>
                      <a:ext uri="{FF2B5EF4-FFF2-40B4-BE49-F238E27FC236}">
                        <a16:creationId xmlns:a16="http://schemas.microsoft.com/office/drawing/2014/main" id="{1420ADA4-6449-4E11-92A2-C48A22EA01CC}"/>
                      </a:ext>
                    </a:extLst>
                  </p:cNvPr>
                  <p:cNvSpPr>
                    <a:spLocks/>
                  </p:cNvSpPr>
                  <p:nvPr/>
                </p:nvSpPr>
                <p:spPr bwMode="auto">
                  <a:xfrm>
                    <a:off x="3524250" y="1812926"/>
                    <a:ext cx="9525" cy="15875"/>
                  </a:xfrm>
                  <a:custGeom>
                    <a:avLst/>
                    <a:gdLst>
                      <a:gd name="T0" fmla="*/ 0 w 6"/>
                      <a:gd name="T1" fmla="*/ 0 h 10"/>
                      <a:gd name="T2" fmla="*/ 0 w 6"/>
                      <a:gd name="T3" fmla="*/ 6 h 10"/>
                      <a:gd name="T4" fmla="*/ 6 w 6"/>
                      <a:gd name="T5" fmla="*/ 10 h 10"/>
                      <a:gd name="T6" fmla="*/ 6 w 6"/>
                      <a:gd name="T7" fmla="*/ 4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6"/>
                        </a:lnTo>
                        <a:lnTo>
                          <a:pt x="6" y="10"/>
                        </a:lnTo>
                        <a:lnTo>
                          <a:pt x="6"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380">
                    <a:extLst>
                      <a:ext uri="{FF2B5EF4-FFF2-40B4-BE49-F238E27FC236}">
                        <a16:creationId xmlns:a16="http://schemas.microsoft.com/office/drawing/2014/main" id="{95538D90-5C48-42ED-B30D-1204771513D3}"/>
                      </a:ext>
                    </a:extLst>
                  </p:cNvPr>
                  <p:cNvSpPr>
                    <a:spLocks noEditPoints="1"/>
                  </p:cNvSpPr>
                  <p:nvPr/>
                </p:nvSpPr>
                <p:spPr bwMode="auto">
                  <a:xfrm>
                    <a:off x="3521075" y="180975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8 w 10"/>
                      <a:gd name="T13" fmla="*/ 10 h 14"/>
                      <a:gd name="T14" fmla="*/ 8 w 10"/>
                      <a:gd name="T15" fmla="*/ 8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8" y="10"/>
                        </a:lnTo>
                        <a:lnTo>
                          <a:pt x="8" y="8"/>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381">
                    <a:extLst>
                      <a:ext uri="{FF2B5EF4-FFF2-40B4-BE49-F238E27FC236}">
                        <a16:creationId xmlns:a16="http://schemas.microsoft.com/office/drawing/2014/main" id="{18F052A9-BC94-4997-8530-2D13A626C4BC}"/>
                      </a:ext>
                    </a:extLst>
                  </p:cNvPr>
                  <p:cNvSpPr>
                    <a:spLocks/>
                  </p:cNvSpPr>
                  <p:nvPr/>
                </p:nvSpPr>
                <p:spPr bwMode="auto">
                  <a:xfrm>
                    <a:off x="3584575" y="1781176"/>
                    <a:ext cx="12700" cy="15875"/>
                  </a:xfrm>
                  <a:custGeom>
                    <a:avLst/>
                    <a:gdLst>
                      <a:gd name="T0" fmla="*/ 0 w 8"/>
                      <a:gd name="T1" fmla="*/ 0 h 10"/>
                      <a:gd name="T2" fmla="*/ 0 w 8"/>
                      <a:gd name="T3" fmla="*/ 6 h 10"/>
                      <a:gd name="T4" fmla="*/ 8 w 8"/>
                      <a:gd name="T5" fmla="*/ 10 h 10"/>
                      <a:gd name="T6" fmla="*/ 8 w 8"/>
                      <a:gd name="T7" fmla="*/ 4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6"/>
                        </a:lnTo>
                        <a:lnTo>
                          <a:pt x="8" y="10"/>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382">
                    <a:extLst>
                      <a:ext uri="{FF2B5EF4-FFF2-40B4-BE49-F238E27FC236}">
                        <a16:creationId xmlns:a16="http://schemas.microsoft.com/office/drawing/2014/main" id="{8BD3C106-405F-4EB6-8202-F2A5CD828A5A}"/>
                      </a:ext>
                    </a:extLst>
                  </p:cNvPr>
                  <p:cNvSpPr>
                    <a:spLocks noEditPoints="1"/>
                  </p:cNvSpPr>
                  <p:nvPr/>
                </p:nvSpPr>
                <p:spPr bwMode="auto">
                  <a:xfrm>
                    <a:off x="3584575" y="177800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6 w 10"/>
                      <a:gd name="T13" fmla="*/ 10 h 14"/>
                      <a:gd name="T14" fmla="*/ 6 w 10"/>
                      <a:gd name="T15" fmla="*/ 8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6" y="10"/>
                        </a:lnTo>
                        <a:lnTo>
                          <a:pt x="6" y="8"/>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383">
                    <a:extLst>
                      <a:ext uri="{FF2B5EF4-FFF2-40B4-BE49-F238E27FC236}">
                        <a16:creationId xmlns:a16="http://schemas.microsoft.com/office/drawing/2014/main" id="{BD073BAC-93FD-40B4-8CFE-8EA67A6E98B5}"/>
                      </a:ext>
                    </a:extLst>
                  </p:cNvPr>
                  <p:cNvSpPr>
                    <a:spLocks/>
                  </p:cNvSpPr>
                  <p:nvPr/>
                </p:nvSpPr>
                <p:spPr bwMode="auto">
                  <a:xfrm>
                    <a:off x="3600450" y="1787526"/>
                    <a:ext cx="9525" cy="15875"/>
                  </a:xfrm>
                  <a:custGeom>
                    <a:avLst/>
                    <a:gdLst>
                      <a:gd name="T0" fmla="*/ 0 w 6"/>
                      <a:gd name="T1" fmla="*/ 0 h 10"/>
                      <a:gd name="T2" fmla="*/ 0 w 6"/>
                      <a:gd name="T3" fmla="*/ 6 h 10"/>
                      <a:gd name="T4" fmla="*/ 6 w 6"/>
                      <a:gd name="T5" fmla="*/ 10 h 10"/>
                      <a:gd name="T6" fmla="*/ 6 w 6"/>
                      <a:gd name="T7" fmla="*/ 4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6"/>
                        </a:lnTo>
                        <a:lnTo>
                          <a:pt x="6" y="10"/>
                        </a:lnTo>
                        <a:lnTo>
                          <a:pt x="6"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384">
                    <a:extLst>
                      <a:ext uri="{FF2B5EF4-FFF2-40B4-BE49-F238E27FC236}">
                        <a16:creationId xmlns:a16="http://schemas.microsoft.com/office/drawing/2014/main" id="{FD69D185-641E-4928-847F-199CFB2C12B6}"/>
                      </a:ext>
                    </a:extLst>
                  </p:cNvPr>
                  <p:cNvSpPr>
                    <a:spLocks noEditPoints="1"/>
                  </p:cNvSpPr>
                  <p:nvPr/>
                </p:nvSpPr>
                <p:spPr bwMode="auto">
                  <a:xfrm>
                    <a:off x="3597275" y="178435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8 w 10"/>
                      <a:gd name="T13" fmla="*/ 10 h 14"/>
                      <a:gd name="T14" fmla="*/ 8 w 10"/>
                      <a:gd name="T15" fmla="*/ 8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8" y="10"/>
                        </a:lnTo>
                        <a:lnTo>
                          <a:pt x="8" y="8"/>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385">
                    <a:extLst>
                      <a:ext uri="{FF2B5EF4-FFF2-40B4-BE49-F238E27FC236}">
                        <a16:creationId xmlns:a16="http://schemas.microsoft.com/office/drawing/2014/main" id="{9EFD50E0-C0F8-4AD6-8EAD-CDA57BB0165F}"/>
                      </a:ext>
                    </a:extLst>
                  </p:cNvPr>
                  <p:cNvSpPr>
                    <a:spLocks/>
                  </p:cNvSpPr>
                  <p:nvPr/>
                </p:nvSpPr>
                <p:spPr bwMode="auto">
                  <a:xfrm>
                    <a:off x="3584575" y="1793876"/>
                    <a:ext cx="12700" cy="15875"/>
                  </a:xfrm>
                  <a:custGeom>
                    <a:avLst/>
                    <a:gdLst>
                      <a:gd name="T0" fmla="*/ 0 w 8"/>
                      <a:gd name="T1" fmla="*/ 0 h 10"/>
                      <a:gd name="T2" fmla="*/ 0 w 8"/>
                      <a:gd name="T3" fmla="*/ 6 h 10"/>
                      <a:gd name="T4" fmla="*/ 8 w 8"/>
                      <a:gd name="T5" fmla="*/ 10 h 10"/>
                      <a:gd name="T6" fmla="*/ 8 w 8"/>
                      <a:gd name="T7" fmla="*/ 4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6"/>
                        </a:lnTo>
                        <a:lnTo>
                          <a:pt x="8" y="10"/>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386">
                    <a:extLst>
                      <a:ext uri="{FF2B5EF4-FFF2-40B4-BE49-F238E27FC236}">
                        <a16:creationId xmlns:a16="http://schemas.microsoft.com/office/drawing/2014/main" id="{4BAC1A3C-560F-4FA5-B72B-4D65147D1251}"/>
                      </a:ext>
                    </a:extLst>
                  </p:cNvPr>
                  <p:cNvSpPr>
                    <a:spLocks noEditPoints="1"/>
                  </p:cNvSpPr>
                  <p:nvPr/>
                </p:nvSpPr>
                <p:spPr bwMode="auto">
                  <a:xfrm>
                    <a:off x="3581400" y="1790701"/>
                    <a:ext cx="19050" cy="22225"/>
                  </a:xfrm>
                  <a:custGeom>
                    <a:avLst/>
                    <a:gdLst>
                      <a:gd name="T0" fmla="*/ 12 w 12"/>
                      <a:gd name="T1" fmla="*/ 14 h 14"/>
                      <a:gd name="T2" fmla="*/ 0 w 12"/>
                      <a:gd name="T3" fmla="*/ 8 h 14"/>
                      <a:gd name="T4" fmla="*/ 0 w 12"/>
                      <a:gd name="T5" fmla="*/ 0 h 14"/>
                      <a:gd name="T6" fmla="*/ 12 w 12"/>
                      <a:gd name="T7" fmla="*/ 6 h 14"/>
                      <a:gd name="T8" fmla="*/ 12 w 12"/>
                      <a:gd name="T9" fmla="*/ 14 h 14"/>
                      <a:gd name="T10" fmla="*/ 4 w 12"/>
                      <a:gd name="T11" fmla="*/ 8 h 14"/>
                      <a:gd name="T12" fmla="*/ 8 w 12"/>
                      <a:gd name="T13" fmla="*/ 10 h 14"/>
                      <a:gd name="T14" fmla="*/ 8 w 12"/>
                      <a:gd name="T15" fmla="*/ 8 h 14"/>
                      <a:gd name="T16" fmla="*/ 4 w 12"/>
                      <a:gd name="T17" fmla="*/ 4 h 14"/>
                      <a:gd name="T18" fmla="*/ 4 w 12"/>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4">
                        <a:moveTo>
                          <a:pt x="12" y="14"/>
                        </a:moveTo>
                        <a:lnTo>
                          <a:pt x="0" y="8"/>
                        </a:lnTo>
                        <a:lnTo>
                          <a:pt x="0" y="0"/>
                        </a:lnTo>
                        <a:lnTo>
                          <a:pt x="12" y="6"/>
                        </a:lnTo>
                        <a:lnTo>
                          <a:pt x="12" y="14"/>
                        </a:lnTo>
                        <a:close/>
                        <a:moveTo>
                          <a:pt x="4" y="8"/>
                        </a:moveTo>
                        <a:lnTo>
                          <a:pt x="8" y="10"/>
                        </a:lnTo>
                        <a:lnTo>
                          <a:pt x="8" y="8"/>
                        </a:lnTo>
                        <a:lnTo>
                          <a:pt x="4" y="4"/>
                        </a:lnTo>
                        <a:lnTo>
                          <a:pt x="4"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387">
                    <a:extLst>
                      <a:ext uri="{FF2B5EF4-FFF2-40B4-BE49-F238E27FC236}">
                        <a16:creationId xmlns:a16="http://schemas.microsoft.com/office/drawing/2014/main" id="{CD4D984E-7E52-42F7-AE59-FBC703E54972}"/>
                      </a:ext>
                    </a:extLst>
                  </p:cNvPr>
                  <p:cNvSpPr>
                    <a:spLocks/>
                  </p:cNvSpPr>
                  <p:nvPr/>
                </p:nvSpPr>
                <p:spPr bwMode="auto">
                  <a:xfrm>
                    <a:off x="3597275" y="1800226"/>
                    <a:ext cx="12700" cy="15875"/>
                  </a:xfrm>
                  <a:custGeom>
                    <a:avLst/>
                    <a:gdLst>
                      <a:gd name="T0" fmla="*/ 0 w 8"/>
                      <a:gd name="T1" fmla="*/ 0 h 10"/>
                      <a:gd name="T2" fmla="*/ 0 w 8"/>
                      <a:gd name="T3" fmla="*/ 6 h 10"/>
                      <a:gd name="T4" fmla="*/ 8 w 8"/>
                      <a:gd name="T5" fmla="*/ 10 h 10"/>
                      <a:gd name="T6" fmla="*/ 8 w 8"/>
                      <a:gd name="T7" fmla="*/ 4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6"/>
                        </a:lnTo>
                        <a:lnTo>
                          <a:pt x="8" y="10"/>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388">
                    <a:extLst>
                      <a:ext uri="{FF2B5EF4-FFF2-40B4-BE49-F238E27FC236}">
                        <a16:creationId xmlns:a16="http://schemas.microsoft.com/office/drawing/2014/main" id="{81306E31-3F31-4371-9E33-A1AAE8482D14}"/>
                      </a:ext>
                    </a:extLst>
                  </p:cNvPr>
                  <p:cNvSpPr>
                    <a:spLocks noEditPoints="1"/>
                  </p:cNvSpPr>
                  <p:nvPr/>
                </p:nvSpPr>
                <p:spPr bwMode="auto">
                  <a:xfrm>
                    <a:off x="3597275" y="179705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8 h 14"/>
                      <a:gd name="T12" fmla="*/ 8 w 10"/>
                      <a:gd name="T13" fmla="*/ 10 h 14"/>
                      <a:gd name="T14" fmla="*/ 8 w 10"/>
                      <a:gd name="T15" fmla="*/ 8 h 14"/>
                      <a:gd name="T16" fmla="*/ 2 w 10"/>
                      <a:gd name="T17" fmla="*/ 6 h 14"/>
                      <a:gd name="T18" fmla="*/ 2 w 10"/>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8"/>
                        </a:moveTo>
                        <a:lnTo>
                          <a:pt x="8" y="10"/>
                        </a:lnTo>
                        <a:lnTo>
                          <a:pt x="8" y="8"/>
                        </a:lnTo>
                        <a:lnTo>
                          <a:pt x="2" y="6"/>
                        </a:lnTo>
                        <a:lnTo>
                          <a:pt x="2" y="8"/>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389">
                    <a:extLst>
                      <a:ext uri="{FF2B5EF4-FFF2-40B4-BE49-F238E27FC236}">
                        <a16:creationId xmlns:a16="http://schemas.microsoft.com/office/drawing/2014/main" id="{F6935EC4-0B96-4807-8392-158035875E16}"/>
                      </a:ext>
                    </a:extLst>
                  </p:cNvPr>
                  <p:cNvSpPr>
                    <a:spLocks/>
                  </p:cNvSpPr>
                  <p:nvPr/>
                </p:nvSpPr>
                <p:spPr bwMode="auto">
                  <a:xfrm>
                    <a:off x="3584575" y="1825626"/>
                    <a:ext cx="9525" cy="12700"/>
                  </a:xfrm>
                  <a:custGeom>
                    <a:avLst/>
                    <a:gdLst>
                      <a:gd name="T0" fmla="*/ 0 w 6"/>
                      <a:gd name="T1" fmla="*/ 0 h 8"/>
                      <a:gd name="T2" fmla="*/ 0 w 6"/>
                      <a:gd name="T3" fmla="*/ 4 h 8"/>
                      <a:gd name="T4" fmla="*/ 6 w 6"/>
                      <a:gd name="T5" fmla="*/ 8 h 8"/>
                      <a:gd name="T6" fmla="*/ 6 w 6"/>
                      <a:gd name="T7" fmla="*/ 4 h 8"/>
                      <a:gd name="T8" fmla="*/ 0 w 6"/>
                      <a:gd name="T9" fmla="*/ 0 h 8"/>
                    </a:gdLst>
                    <a:ahLst/>
                    <a:cxnLst>
                      <a:cxn ang="0">
                        <a:pos x="T0" y="T1"/>
                      </a:cxn>
                      <a:cxn ang="0">
                        <a:pos x="T2" y="T3"/>
                      </a:cxn>
                      <a:cxn ang="0">
                        <a:pos x="T4" y="T5"/>
                      </a:cxn>
                      <a:cxn ang="0">
                        <a:pos x="T6" y="T7"/>
                      </a:cxn>
                      <a:cxn ang="0">
                        <a:pos x="T8" y="T9"/>
                      </a:cxn>
                    </a:cxnLst>
                    <a:rect l="0" t="0" r="r" b="b"/>
                    <a:pathLst>
                      <a:path w="6" h="8">
                        <a:moveTo>
                          <a:pt x="0" y="0"/>
                        </a:moveTo>
                        <a:lnTo>
                          <a:pt x="0" y="4"/>
                        </a:lnTo>
                        <a:lnTo>
                          <a:pt x="6" y="8"/>
                        </a:lnTo>
                        <a:lnTo>
                          <a:pt x="6"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390">
                    <a:extLst>
                      <a:ext uri="{FF2B5EF4-FFF2-40B4-BE49-F238E27FC236}">
                        <a16:creationId xmlns:a16="http://schemas.microsoft.com/office/drawing/2014/main" id="{7B57FCE3-8E7D-405A-BFC8-05B9E68B4B51}"/>
                      </a:ext>
                    </a:extLst>
                  </p:cNvPr>
                  <p:cNvSpPr>
                    <a:spLocks noEditPoints="1"/>
                  </p:cNvSpPr>
                  <p:nvPr/>
                </p:nvSpPr>
                <p:spPr bwMode="auto">
                  <a:xfrm>
                    <a:off x="3581400" y="1822451"/>
                    <a:ext cx="15875" cy="19050"/>
                  </a:xfrm>
                  <a:custGeom>
                    <a:avLst/>
                    <a:gdLst>
                      <a:gd name="T0" fmla="*/ 10 w 10"/>
                      <a:gd name="T1" fmla="*/ 12 h 12"/>
                      <a:gd name="T2" fmla="*/ 0 w 10"/>
                      <a:gd name="T3" fmla="*/ 8 h 12"/>
                      <a:gd name="T4" fmla="*/ 0 w 10"/>
                      <a:gd name="T5" fmla="*/ 0 h 12"/>
                      <a:gd name="T6" fmla="*/ 10 w 10"/>
                      <a:gd name="T7" fmla="*/ 4 h 12"/>
                      <a:gd name="T8" fmla="*/ 10 w 10"/>
                      <a:gd name="T9" fmla="*/ 12 h 12"/>
                      <a:gd name="T10" fmla="*/ 2 w 10"/>
                      <a:gd name="T11" fmla="*/ 6 h 12"/>
                      <a:gd name="T12" fmla="*/ 8 w 10"/>
                      <a:gd name="T13" fmla="*/ 8 h 12"/>
                      <a:gd name="T14" fmla="*/ 8 w 10"/>
                      <a:gd name="T15" fmla="*/ 6 h 12"/>
                      <a:gd name="T16" fmla="*/ 2 w 10"/>
                      <a:gd name="T17" fmla="*/ 4 h 12"/>
                      <a:gd name="T18" fmla="*/ 2 w 1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12"/>
                        </a:moveTo>
                        <a:lnTo>
                          <a:pt x="0" y="8"/>
                        </a:lnTo>
                        <a:lnTo>
                          <a:pt x="0" y="0"/>
                        </a:lnTo>
                        <a:lnTo>
                          <a:pt x="10" y="4"/>
                        </a:lnTo>
                        <a:lnTo>
                          <a:pt x="10" y="12"/>
                        </a:lnTo>
                        <a:close/>
                        <a:moveTo>
                          <a:pt x="2" y="6"/>
                        </a:moveTo>
                        <a:lnTo>
                          <a:pt x="8" y="8"/>
                        </a:lnTo>
                        <a:lnTo>
                          <a:pt x="8"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391">
                    <a:extLst>
                      <a:ext uri="{FF2B5EF4-FFF2-40B4-BE49-F238E27FC236}">
                        <a16:creationId xmlns:a16="http://schemas.microsoft.com/office/drawing/2014/main" id="{93889867-C009-4BA2-A848-71384BA67559}"/>
                      </a:ext>
                    </a:extLst>
                  </p:cNvPr>
                  <p:cNvSpPr>
                    <a:spLocks/>
                  </p:cNvSpPr>
                  <p:nvPr/>
                </p:nvSpPr>
                <p:spPr bwMode="auto">
                  <a:xfrm>
                    <a:off x="3597275" y="1831976"/>
                    <a:ext cx="12700" cy="12700"/>
                  </a:xfrm>
                  <a:custGeom>
                    <a:avLst/>
                    <a:gdLst>
                      <a:gd name="T0" fmla="*/ 0 w 8"/>
                      <a:gd name="T1" fmla="*/ 0 h 8"/>
                      <a:gd name="T2" fmla="*/ 0 w 8"/>
                      <a:gd name="T3" fmla="*/ 4 h 8"/>
                      <a:gd name="T4" fmla="*/ 8 w 8"/>
                      <a:gd name="T5" fmla="*/ 8 h 8"/>
                      <a:gd name="T6" fmla="*/ 8 w 8"/>
                      <a:gd name="T7" fmla="*/ 4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lnTo>
                          <a:pt x="0" y="4"/>
                        </a:lnTo>
                        <a:lnTo>
                          <a:pt x="8" y="8"/>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392">
                    <a:extLst>
                      <a:ext uri="{FF2B5EF4-FFF2-40B4-BE49-F238E27FC236}">
                        <a16:creationId xmlns:a16="http://schemas.microsoft.com/office/drawing/2014/main" id="{1D62C459-0411-4B0C-969C-197BA23AAF20}"/>
                      </a:ext>
                    </a:extLst>
                  </p:cNvPr>
                  <p:cNvSpPr>
                    <a:spLocks noEditPoints="1"/>
                  </p:cNvSpPr>
                  <p:nvPr/>
                </p:nvSpPr>
                <p:spPr bwMode="auto">
                  <a:xfrm>
                    <a:off x="3594100" y="1828801"/>
                    <a:ext cx="15875" cy="19050"/>
                  </a:xfrm>
                  <a:custGeom>
                    <a:avLst/>
                    <a:gdLst>
                      <a:gd name="T0" fmla="*/ 10 w 10"/>
                      <a:gd name="T1" fmla="*/ 12 h 12"/>
                      <a:gd name="T2" fmla="*/ 0 w 10"/>
                      <a:gd name="T3" fmla="*/ 8 h 12"/>
                      <a:gd name="T4" fmla="*/ 0 w 10"/>
                      <a:gd name="T5" fmla="*/ 0 h 12"/>
                      <a:gd name="T6" fmla="*/ 10 w 10"/>
                      <a:gd name="T7" fmla="*/ 4 h 12"/>
                      <a:gd name="T8" fmla="*/ 10 w 10"/>
                      <a:gd name="T9" fmla="*/ 12 h 12"/>
                      <a:gd name="T10" fmla="*/ 4 w 10"/>
                      <a:gd name="T11" fmla="*/ 6 h 12"/>
                      <a:gd name="T12" fmla="*/ 8 w 10"/>
                      <a:gd name="T13" fmla="*/ 8 h 12"/>
                      <a:gd name="T14" fmla="*/ 8 w 10"/>
                      <a:gd name="T15" fmla="*/ 6 h 12"/>
                      <a:gd name="T16" fmla="*/ 4 w 10"/>
                      <a:gd name="T17" fmla="*/ 4 h 12"/>
                      <a:gd name="T18" fmla="*/ 4 w 10"/>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10" y="12"/>
                        </a:moveTo>
                        <a:lnTo>
                          <a:pt x="0" y="8"/>
                        </a:lnTo>
                        <a:lnTo>
                          <a:pt x="0" y="0"/>
                        </a:lnTo>
                        <a:lnTo>
                          <a:pt x="10" y="4"/>
                        </a:lnTo>
                        <a:lnTo>
                          <a:pt x="10" y="12"/>
                        </a:lnTo>
                        <a:close/>
                        <a:moveTo>
                          <a:pt x="4" y="6"/>
                        </a:moveTo>
                        <a:lnTo>
                          <a:pt x="8" y="8"/>
                        </a:lnTo>
                        <a:lnTo>
                          <a:pt x="8" y="6"/>
                        </a:lnTo>
                        <a:lnTo>
                          <a:pt x="4" y="4"/>
                        </a:lnTo>
                        <a:lnTo>
                          <a:pt x="4"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393">
                    <a:extLst>
                      <a:ext uri="{FF2B5EF4-FFF2-40B4-BE49-F238E27FC236}">
                        <a16:creationId xmlns:a16="http://schemas.microsoft.com/office/drawing/2014/main" id="{EE955FA1-C6C1-4524-8713-4E9049077BF4}"/>
                      </a:ext>
                    </a:extLst>
                  </p:cNvPr>
                  <p:cNvSpPr>
                    <a:spLocks/>
                  </p:cNvSpPr>
                  <p:nvPr/>
                </p:nvSpPr>
                <p:spPr bwMode="auto">
                  <a:xfrm>
                    <a:off x="3581400" y="1838326"/>
                    <a:ext cx="12700" cy="12700"/>
                  </a:xfrm>
                  <a:custGeom>
                    <a:avLst/>
                    <a:gdLst>
                      <a:gd name="T0" fmla="*/ 0 w 8"/>
                      <a:gd name="T1" fmla="*/ 0 h 8"/>
                      <a:gd name="T2" fmla="*/ 0 w 8"/>
                      <a:gd name="T3" fmla="*/ 6 h 8"/>
                      <a:gd name="T4" fmla="*/ 8 w 8"/>
                      <a:gd name="T5" fmla="*/ 8 h 8"/>
                      <a:gd name="T6" fmla="*/ 8 w 8"/>
                      <a:gd name="T7" fmla="*/ 4 h 8"/>
                      <a:gd name="T8" fmla="*/ 0 w 8"/>
                      <a:gd name="T9" fmla="*/ 0 h 8"/>
                    </a:gdLst>
                    <a:ahLst/>
                    <a:cxnLst>
                      <a:cxn ang="0">
                        <a:pos x="T0" y="T1"/>
                      </a:cxn>
                      <a:cxn ang="0">
                        <a:pos x="T2" y="T3"/>
                      </a:cxn>
                      <a:cxn ang="0">
                        <a:pos x="T4" y="T5"/>
                      </a:cxn>
                      <a:cxn ang="0">
                        <a:pos x="T6" y="T7"/>
                      </a:cxn>
                      <a:cxn ang="0">
                        <a:pos x="T8" y="T9"/>
                      </a:cxn>
                    </a:cxnLst>
                    <a:rect l="0" t="0" r="r" b="b"/>
                    <a:pathLst>
                      <a:path w="8" h="8">
                        <a:moveTo>
                          <a:pt x="0" y="0"/>
                        </a:moveTo>
                        <a:lnTo>
                          <a:pt x="0" y="6"/>
                        </a:lnTo>
                        <a:lnTo>
                          <a:pt x="8" y="8"/>
                        </a:lnTo>
                        <a:lnTo>
                          <a:pt x="8"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394">
                    <a:extLst>
                      <a:ext uri="{FF2B5EF4-FFF2-40B4-BE49-F238E27FC236}">
                        <a16:creationId xmlns:a16="http://schemas.microsoft.com/office/drawing/2014/main" id="{A371A3C7-ABDA-43F2-BBBD-93C052229578}"/>
                      </a:ext>
                    </a:extLst>
                  </p:cNvPr>
                  <p:cNvSpPr>
                    <a:spLocks noEditPoints="1"/>
                  </p:cNvSpPr>
                  <p:nvPr/>
                </p:nvSpPr>
                <p:spPr bwMode="auto">
                  <a:xfrm>
                    <a:off x="3581400" y="1835151"/>
                    <a:ext cx="15875" cy="22225"/>
                  </a:xfrm>
                  <a:custGeom>
                    <a:avLst/>
                    <a:gdLst>
                      <a:gd name="T0" fmla="*/ 10 w 10"/>
                      <a:gd name="T1" fmla="*/ 14 h 14"/>
                      <a:gd name="T2" fmla="*/ 0 w 10"/>
                      <a:gd name="T3" fmla="*/ 8 h 14"/>
                      <a:gd name="T4" fmla="*/ 0 w 10"/>
                      <a:gd name="T5" fmla="*/ 0 h 14"/>
                      <a:gd name="T6" fmla="*/ 10 w 10"/>
                      <a:gd name="T7" fmla="*/ 4 h 14"/>
                      <a:gd name="T8" fmla="*/ 10 w 10"/>
                      <a:gd name="T9" fmla="*/ 14 h 14"/>
                      <a:gd name="T10" fmla="*/ 2 w 10"/>
                      <a:gd name="T11" fmla="*/ 6 h 14"/>
                      <a:gd name="T12" fmla="*/ 6 w 10"/>
                      <a:gd name="T13" fmla="*/ 8 h 14"/>
                      <a:gd name="T14" fmla="*/ 6 w 10"/>
                      <a:gd name="T15" fmla="*/ 6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4"/>
                        </a:lnTo>
                        <a:lnTo>
                          <a:pt x="10" y="14"/>
                        </a:lnTo>
                        <a:close/>
                        <a:moveTo>
                          <a:pt x="2" y="6"/>
                        </a:moveTo>
                        <a:lnTo>
                          <a:pt x="6" y="8"/>
                        </a:lnTo>
                        <a:lnTo>
                          <a:pt x="6"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395">
                    <a:extLst>
                      <a:ext uri="{FF2B5EF4-FFF2-40B4-BE49-F238E27FC236}">
                        <a16:creationId xmlns:a16="http://schemas.microsoft.com/office/drawing/2014/main" id="{45908ED4-99DE-4A88-90B9-BE3694C8D6EA}"/>
                      </a:ext>
                    </a:extLst>
                  </p:cNvPr>
                  <p:cNvSpPr>
                    <a:spLocks/>
                  </p:cNvSpPr>
                  <p:nvPr/>
                </p:nvSpPr>
                <p:spPr bwMode="auto">
                  <a:xfrm>
                    <a:off x="3597275" y="1844676"/>
                    <a:ext cx="9525" cy="15875"/>
                  </a:xfrm>
                  <a:custGeom>
                    <a:avLst/>
                    <a:gdLst>
                      <a:gd name="T0" fmla="*/ 0 w 6"/>
                      <a:gd name="T1" fmla="*/ 0 h 10"/>
                      <a:gd name="T2" fmla="*/ 0 w 6"/>
                      <a:gd name="T3" fmla="*/ 6 h 10"/>
                      <a:gd name="T4" fmla="*/ 6 w 6"/>
                      <a:gd name="T5" fmla="*/ 10 h 10"/>
                      <a:gd name="T6" fmla="*/ 6 w 6"/>
                      <a:gd name="T7" fmla="*/ 4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lnTo>
                          <a:pt x="0" y="6"/>
                        </a:lnTo>
                        <a:lnTo>
                          <a:pt x="6" y="10"/>
                        </a:lnTo>
                        <a:lnTo>
                          <a:pt x="6" y="4"/>
                        </a:lnTo>
                        <a:lnTo>
                          <a:pt x="0" y="0"/>
                        </a:ln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396">
                    <a:extLst>
                      <a:ext uri="{FF2B5EF4-FFF2-40B4-BE49-F238E27FC236}">
                        <a16:creationId xmlns:a16="http://schemas.microsoft.com/office/drawing/2014/main" id="{BD8F142D-4CE5-4C1E-AC51-99CCA18D0228}"/>
                      </a:ext>
                    </a:extLst>
                  </p:cNvPr>
                  <p:cNvSpPr>
                    <a:spLocks noEditPoints="1"/>
                  </p:cNvSpPr>
                  <p:nvPr/>
                </p:nvSpPr>
                <p:spPr bwMode="auto">
                  <a:xfrm>
                    <a:off x="3594100" y="1841501"/>
                    <a:ext cx="15875" cy="22225"/>
                  </a:xfrm>
                  <a:custGeom>
                    <a:avLst/>
                    <a:gdLst>
                      <a:gd name="T0" fmla="*/ 10 w 10"/>
                      <a:gd name="T1" fmla="*/ 14 h 14"/>
                      <a:gd name="T2" fmla="*/ 0 w 10"/>
                      <a:gd name="T3" fmla="*/ 8 h 14"/>
                      <a:gd name="T4" fmla="*/ 0 w 10"/>
                      <a:gd name="T5" fmla="*/ 0 h 14"/>
                      <a:gd name="T6" fmla="*/ 10 w 10"/>
                      <a:gd name="T7" fmla="*/ 6 h 14"/>
                      <a:gd name="T8" fmla="*/ 10 w 10"/>
                      <a:gd name="T9" fmla="*/ 14 h 14"/>
                      <a:gd name="T10" fmla="*/ 2 w 10"/>
                      <a:gd name="T11" fmla="*/ 6 h 14"/>
                      <a:gd name="T12" fmla="*/ 8 w 10"/>
                      <a:gd name="T13" fmla="*/ 8 h 14"/>
                      <a:gd name="T14" fmla="*/ 8 w 10"/>
                      <a:gd name="T15" fmla="*/ 6 h 14"/>
                      <a:gd name="T16" fmla="*/ 2 w 10"/>
                      <a:gd name="T17" fmla="*/ 4 h 14"/>
                      <a:gd name="T18" fmla="*/ 2 w 10"/>
                      <a:gd name="T19"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14"/>
                        </a:moveTo>
                        <a:lnTo>
                          <a:pt x="0" y="8"/>
                        </a:lnTo>
                        <a:lnTo>
                          <a:pt x="0" y="0"/>
                        </a:lnTo>
                        <a:lnTo>
                          <a:pt x="10" y="6"/>
                        </a:lnTo>
                        <a:lnTo>
                          <a:pt x="10" y="14"/>
                        </a:lnTo>
                        <a:close/>
                        <a:moveTo>
                          <a:pt x="2" y="6"/>
                        </a:moveTo>
                        <a:lnTo>
                          <a:pt x="8" y="8"/>
                        </a:lnTo>
                        <a:lnTo>
                          <a:pt x="8" y="6"/>
                        </a:lnTo>
                        <a:lnTo>
                          <a:pt x="2" y="4"/>
                        </a:lnTo>
                        <a:lnTo>
                          <a:pt x="2" y="6"/>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397">
                    <a:extLst>
                      <a:ext uri="{FF2B5EF4-FFF2-40B4-BE49-F238E27FC236}">
                        <a16:creationId xmlns:a16="http://schemas.microsoft.com/office/drawing/2014/main" id="{56DFB7F3-F782-4E24-9671-7435BFB69125}"/>
                      </a:ext>
                    </a:extLst>
                  </p:cNvPr>
                  <p:cNvSpPr>
                    <a:spLocks/>
                  </p:cNvSpPr>
                  <p:nvPr/>
                </p:nvSpPr>
                <p:spPr bwMode="auto">
                  <a:xfrm>
                    <a:off x="3317875" y="1898651"/>
                    <a:ext cx="3175" cy="28575"/>
                  </a:xfrm>
                  <a:custGeom>
                    <a:avLst/>
                    <a:gdLst>
                      <a:gd name="T0" fmla="*/ 0 w 1"/>
                      <a:gd name="T1" fmla="*/ 1 h 9"/>
                      <a:gd name="T2" fmla="*/ 0 w 1"/>
                      <a:gd name="T3" fmla="*/ 7 h 9"/>
                      <a:gd name="T4" fmla="*/ 0 w 1"/>
                      <a:gd name="T5" fmla="*/ 8 h 9"/>
                      <a:gd name="T6" fmla="*/ 1 w 1"/>
                      <a:gd name="T7" fmla="*/ 9 h 9"/>
                      <a:gd name="T8" fmla="*/ 1 w 1"/>
                      <a:gd name="T9" fmla="*/ 8 h 9"/>
                      <a:gd name="T10" fmla="*/ 1 w 1"/>
                      <a:gd name="T11" fmla="*/ 2 h 9"/>
                      <a:gd name="T12" fmla="*/ 0 w 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 h="9">
                        <a:moveTo>
                          <a:pt x="0" y="1"/>
                        </a:moveTo>
                        <a:cubicBezTo>
                          <a:pt x="0" y="3"/>
                          <a:pt x="0" y="5"/>
                          <a:pt x="0" y="7"/>
                        </a:cubicBezTo>
                        <a:cubicBezTo>
                          <a:pt x="0" y="8"/>
                          <a:pt x="0" y="8"/>
                          <a:pt x="0" y="8"/>
                        </a:cubicBezTo>
                        <a:cubicBezTo>
                          <a:pt x="0" y="9"/>
                          <a:pt x="0" y="9"/>
                          <a:pt x="1" y="9"/>
                        </a:cubicBezTo>
                        <a:cubicBezTo>
                          <a:pt x="1" y="9"/>
                          <a:pt x="1" y="9"/>
                          <a:pt x="1" y="8"/>
                        </a:cubicBezTo>
                        <a:cubicBezTo>
                          <a:pt x="1" y="6"/>
                          <a:pt x="1" y="4"/>
                          <a:pt x="1" y="2"/>
                        </a:cubicBezTo>
                        <a:cubicBezTo>
                          <a:pt x="1" y="0"/>
                          <a:pt x="1" y="1"/>
                          <a:pt x="0" y="1"/>
                        </a:cubicBezTo>
                        <a:close/>
                      </a:path>
                    </a:pathLst>
                  </a:custGeom>
                  <a:solidFill>
                    <a:srgbClr val="BB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398">
                    <a:extLst>
                      <a:ext uri="{FF2B5EF4-FFF2-40B4-BE49-F238E27FC236}">
                        <a16:creationId xmlns:a16="http://schemas.microsoft.com/office/drawing/2014/main" id="{A348F07F-F8CB-4D52-BD06-A954A29D8EE7}"/>
                      </a:ext>
                    </a:extLst>
                  </p:cNvPr>
                  <p:cNvSpPr>
                    <a:spLocks noEditPoints="1"/>
                  </p:cNvSpPr>
                  <p:nvPr/>
                </p:nvSpPr>
                <p:spPr bwMode="auto">
                  <a:xfrm>
                    <a:off x="3314700" y="1898651"/>
                    <a:ext cx="9525" cy="31750"/>
                  </a:xfrm>
                  <a:custGeom>
                    <a:avLst/>
                    <a:gdLst>
                      <a:gd name="T0" fmla="*/ 2 w 3"/>
                      <a:gd name="T1" fmla="*/ 10 h 10"/>
                      <a:gd name="T2" fmla="*/ 1 w 3"/>
                      <a:gd name="T3" fmla="*/ 10 h 10"/>
                      <a:gd name="T4" fmla="*/ 0 w 3"/>
                      <a:gd name="T5" fmla="*/ 8 h 10"/>
                      <a:gd name="T6" fmla="*/ 0 w 3"/>
                      <a:gd name="T7" fmla="*/ 8 h 10"/>
                      <a:gd name="T8" fmla="*/ 0 w 3"/>
                      <a:gd name="T9" fmla="*/ 7 h 10"/>
                      <a:gd name="T10" fmla="*/ 0 w 3"/>
                      <a:gd name="T11" fmla="*/ 3 h 10"/>
                      <a:gd name="T12" fmla="*/ 0 w 3"/>
                      <a:gd name="T13" fmla="*/ 1 h 10"/>
                      <a:gd name="T14" fmla="*/ 0 w 3"/>
                      <a:gd name="T15" fmla="*/ 1 h 10"/>
                      <a:gd name="T16" fmla="*/ 1 w 3"/>
                      <a:gd name="T17" fmla="*/ 1 h 10"/>
                      <a:gd name="T18" fmla="*/ 2 w 3"/>
                      <a:gd name="T19" fmla="*/ 0 h 10"/>
                      <a:gd name="T20" fmla="*/ 3 w 3"/>
                      <a:gd name="T21" fmla="*/ 2 h 10"/>
                      <a:gd name="T22" fmla="*/ 3 w 3"/>
                      <a:gd name="T23" fmla="*/ 7 h 10"/>
                      <a:gd name="T24" fmla="*/ 3 w 3"/>
                      <a:gd name="T25" fmla="*/ 8 h 10"/>
                      <a:gd name="T26" fmla="*/ 2 w 3"/>
                      <a:gd name="T27" fmla="*/ 10 h 10"/>
                      <a:gd name="T28" fmla="*/ 2 w 3"/>
                      <a:gd name="T29" fmla="*/ 9 h 10"/>
                      <a:gd name="T30" fmla="*/ 2 w 3"/>
                      <a:gd name="T3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0">
                        <a:moveTo>
                          <a:pt x="2" y="10"/>
                        </a:moveTo>
                        <a:cubicBezTo>
                          <a:pt x="1" y="10"/>
                          <a:pt x="1" y="10"/>
                          <a:pt x="1" y="10"/>
                        </a:cubicBezTo>
                        <a:cubicBezTo>
                          <a:pt x="1" y="9"/>
                          <a:pt x="0" y="9"/>
                          <a:pt x="0" y="8"/>
                        </a:cubicBezTo>
                        <a:cubicBezTo>
                          <a:pt x="0" y="8"/>
                          <a:pt x="0" y="8"/>
                          <a:pt x="0" y="8"/>
                        </a:cubicBezTo>
                        <a:cubicBezTo>
                          <a:pt x="0" y="7"/>
                          <a:pt x="0" y="7"/>
                          <a:pt x="0" y="7"/>
                        </a:cubicBezTo>
                        <a:cubicBezTo>
                          <a:pt x="1" y="6"/>
                          <a:pt x="0" y="4"/>
                          <a:pt x="0" y="3"/>
                        </a:cubicBezTo>
                        <a:cubicBezTo>
                          <a:pt x="0" y="2"/>
                          <a:pt x="0" y="2"/>
                          <a:pt x="0" y="1"/>
                        </a:cubicBezTo>
                        <a:cubicBezTo>
                          <a:pt x="0" y="1"/>
                          <a:pt x="0" y="1"/>
                          <a:pt x="0" y="1"/>
                        </a:cubicBezTo>
                        <a:cubicBezTo>
                          <a:pt x="1" y="1"/>
                          <a:pt x="1" y="1"/>
                          <a:pt x="1" y="1"/>
                        </a:cubicBezTo>
                        <a:cubicBezTo>
                          <a:pt x="1" y="0"/>
                          <a:pt x="2" y="0"/>
                          <a:pt x="2" y="0"/>
                        </a:cubicBezTo>
                        <a:cubicBezTo>
                          <a:pt x="3" y="1"/>
                          <a:pt x="3" y="1"/>
                          <a:pt x="3" y="2"/>
                        </a:cubicBezTo>
                        <a:cubicBezTo>
                          <a:pt x="3" y="3"/>
                          <a:pt x="3" y="5"/>
                          <a:pt x="3" y="7"/>
                        </a:cubicBezTo>
                        <a:cubicBezTo>
                          <a:pt x="3" y="8"/>
                          <a:pt x="3" y="8"/>
                          <a:pt x="3" y="8"/>
                        </a:cubicBezTo>
                        <a:cubicBezTo>
                          <a:pt x="3" y="9"/>
                          <a:pt x="2" y="10"/>
                          <a:pt x="2" y="10"/>
                        </a:cubicBezTo>
                        <a:close/>
                        <a:moveTo>
                          <a:pt x="2" y="9"/>
                        </a:moveTo>
                        <a:cubicBezTo>
                          <a:pt x="2" y="9"/>
                          <a:pt x="2" y="9"/>
                          <a:pt x="2" y="9"/>
                        </a:cubicBezTo>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399">
                    <a:extLst>
                      <a:ext uri="{FF2B5EF4-FFF2-40B4-BE49-F238E27FC236}">
                        <a16:creationId xmlns:a16="http://schemas.microsoft.com/office/drawing/2014/main" id="{57CFDBD0-37B3-41D9-939A-A6984332BF32}"/>
                      </a:ext>
                    </a:extLst>
                  </p:cNvPr>
                  <p:cNvSpPr>
                    <a:spLocks/>
                  </p:cNvSpPr>
                  <p:nvPr/>
                </p:nvSpPr>
                <p:spPr bwMode="auto">
                  <a:xfrm>
                    <a:off x="3511550" y="1676401"/>
                    <a:ext cx="193675" cy="101600"/>
                  </a:xfrm>
                  <a:custGeom>
                    <a:avLst/>
                    <a:gdLst>
                      <a:gd name="T0" fmla="*/ 62 w 122"/>
                      <a:gd name="T1" fmla="*/ 0 h 64"/>
                      <a:gd name="T2" fmla="*/ 0 w 122"/>
                      <a:gd name="T3" fmla="*/ 32 h 64"/>
                      <a:gd name="T4" fmla="*/ 68 w 122"/>
                      <a:gd name="T5" fmla="*/ 64 h 64"/>
                      <a:gd name="T6" fmla="*/ 122 w 122"/>
                      <a:gd name="T7" fmla="*/ 32 h 64"/>
                      <a:gd name="T8" fmla="*/ 62 w 122"/>
                      <a:gd name="T9" fmla="*/ 0 h 64"/>
                    </a:gdLst>
                    <a:ahLst/>
                    <a:cxnLst>
                      <a:cxn ang="0">
                        <a:pos x="T0" y="T1"/>
                      </a:cxn>
                      <a:cxn ang="0">
                        <a:pos x="T2" y="T3"/>
                      </a:cxn>
                      <a:cxn ang="0">
                        <a:pos x="T4" y="T5"/>
                      </a:cxn>
                      <a:cxn ang="0">
                        <a:pos x="T6" y="T7"/>
                      </a:cxn>
                      <a:cxn ang="0">
                        <a:pos x="T8" y="T9"/>
                      </a:cxn>
                    </a:cxnLst>
                    <a:rect l="0" t="0" r="r" b="b"/>
                    <a:pathLst>
                      <a:path w="122" h="64">
                        <a:moveTo>
                          <a:pt x="62" y="0"/>
                        </a:moveTo>
                        <a:lnTo>
                          <a:pt x="0" y="32"/>
                        </a:lnTo>
                        <a:lnTo>
                          <a:pt x="68" y="64"/>
                        </a:lnTo>
                        <a:lnTo>
                          <a:pt x="122" y="32"/>
                        </a:lnTo>
                        <a:lnTo>
                          <a:pt x="62" y="0"/>
                        </a:lnTo>
                        <a:close/>
                      </a:path>
                    </a:pathLst>
                  </a:custGeom>
                  <a:solidFill>
                    <a:srgbClr val="DED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400">
                    <a:extLst>
                      <a:ext uri="{FF2B5EF4-FFF2-40B4-BE49-F238E27FC236}">
                        <a16:creationId xmlns:a16="http://schemas.microsoft.com/office/drawing/2014/main" id="{F4086E7F-DEB7-44D9-951A-F079829C85FA}"/>
                      </a:ext>
                    </a:extLst>
                  </p:cNvPr>
                  <p:cNvSpPr>
                    <a:spLocks/>
                  </p:cNvSpPr>
                  <p:nvPr/>
                </p:nvSpPr>
                <p:spPr bwMode="auto">
                  <a:xfrm>
                    <a:off x="3511550" y="1676401"/>
                    <a:ext cx="193675" cy="101600"/>
                  </a:xfrm>
                  <a:custGeom>
                    <a:avLst/>
                    <a:gdLst>
                      <a:gd name="T0" fmla="*/ 62 w 122"/>
                      <a:gd name="T1" fmla="*/ 0 h 64"/>
                      <a:gd name="T2" fmla="*/ 0 w 122"/>
                      <a:gd name="T3" fmla="*/ 32 h 64"/>
                      <a:gd name="T4" fmla="*/ 68 w 122"/>
                      <a:gd name="T5" fmla="*/ 64 h 64"/>
                      <a:gd name="T6" fmla="*/ 122 w 122"/>
                      <a:gd name="T7" fmla="*/ 32 h 64"/>
                      <a:gd name="T8" fmla="*/ 62 w 122"/>
                      <a:gd name="T9" fmla="*/ 0 h 64"/>
                    </a:gdLst>
                    <a:ahLst/>
                    <a:cxnLst>
                      <a:cxn ang="0">
                        <a:pos x="T0" y="T1"/>
                      </a:cxn>
                      <a:cxn ang="0">
                        <a:pos x="T2" y="T3"/>
                      </a:cxn>
                      <a:cxn ang="0">
                        <a:pos x="T4" y="T5"/>
                      </a:cxn>
                      <a:cxn ang="0">
                        <a:pos x="T6" y="T7"/>
                      </a:cxn>
                      <a:cxn ang="0">
                        <a:pos x="T8" y="T9"/>
                      </a:cxn>
                    </a:cxnLst>
                    <a:rect l="0" t="0" r="r" b="b"/>
                    <a:pathLst>
                      <a:path w="122" h="64">
                        <a:moveTo>
                          <a:pt x="62" y="0"/>
                        </a:moveTo>
                        <a:lnTo>
                          <a:pt x="0" y="32"/>
                        </a:lnTo>
                        <a:lnTo>
                          <a:pt x="68" y="64"/>
                        </a:lnTo>
                        <a:lnTo>
                          <a:pt x="122" y="32"/>
                        </a:lnTo>
                        <a:lnTo>
                          <a:pt x="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401">
                    <a:extLst>
                      <a:ext uri="{FF2B5EF4-FFF2-40B4-BE49-F238E27FC236}">
                        <a16:creationId xmlns:a16="http://schemas.microsoft.com/office/drawing/2014/main" id="{9C89391D-51DE-49B2-ADCF-34BE0A86CE69}"/>
                      </a:ext>
                    </a:extLst>
                  </p:cNvPr>
                  <p:cNvSpPr>
                    <a:spLocks noEditPoints="1"/>
                  </p:cNvSpPr>
                  <p:nvPr/>
                </p:nvSpPr>
                <p:spPr bwMode="auto">
                  <a:xfrm>
                    <a:off x="3508375" y="1676401"/>
                    <a:ext cx="200025" cy="104775"/>
                  </a:xfrm>
                  <a:custGeom>
                    <a:avLst/>
                    <a:gdLst>
                      <a:gd name="T0" fmla="*/ 70 w 126"/>
                      <a:gd name="T1" fmla="*/ 66 h 66"/>
                      <a:gd name="T2" fmla="*/ 0 w 126"/>
                      <a:gd name="T3" fmla="*/ 32 h 66"/>
                      <a:gd name="T4" fmla="*/ 64 w 126"/>
                      <a:gd name="T5" fmla="*/ 0 h 66"/>
                      <a:gd name="T6" fmla="*/ 126 w 126"/>
                      <a:gd name="T7" fmla="*/ 32 h 66"/>
                      <a:gd name="T8" fmla="*/ 70 w 126"/>
                      <a:gd name="T9" fmla="*/ 66 h 66"/>
                      <a:gd name="T10" fmla="*/ 6 w 126"/>
                      <a:gd name="T11" fmla="*/ 32 h 66"/>
                      <a:gd name="T12" fmla="*/ 70 w 126"/>
                      <a:gd name="T13" fmla="*/ 62 h 66"/>
                      <a:gd name="T14" fmla="*/ 122 w 126"/>
                      <a:gd name="T15" fmla="*/ 32 h 66"/>
                      <a:gd name="T16" fmla="*/ 64 w 126"/>
                      <a:gd name="T17" fmla="*/ 2 h 66"/>
                      <a:gd name="T18" fmla="*/ 6 w 126"/>
                      <a:gd name="T19"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66">
                        <a:moveTo>
                          <a:pt x="70" y="66"/>
                        </a:moveTo>
                        <a:lnTo>
                          <a:pt x="0" y="32"/>
                        </a:lnTo>
                        <a:lnTo>
                          <a:pt x="64" y="0"/>
                        </a:lnTo>
                        <a:lnTo>
                          <a:pt x="126" y="32"/>
                        </a:lnTo>
                        <a:lnTo>
                          <a:pt x="70" y="66"/>
                        </a:lnTo>
                        <a:close/>
                        <a:moveTo>
                          <a:pt x="6" y="32"/>
                        </a:moveTo>
                        <a:lnTo>
                          <a:pt x="70" y="62"/>
                        </a:lnTo>
                        <a:lnTo>
                          <a:pt x="122" y="32"/>
                        </a:lnTo>
                        <a:lnTo>
                          <a:pt x="64" y="2"/>
                        </a:lnTo>
                        <a:lnTo>
                          <a:pt x="6" y="32"/>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402">
                    <a:extLst>
                      <a:ext uri="{FF2B5EF4-FFF2-40B4-BE49-F238E27FC236}">
                        <a16:creationId xmlns:a16="http://schemas.microsoft.com/office/drawing/2014/main" id="{F0B310CF-5B4A-4919-A123-FE6D76FCC5E5}"/>
                      </a:ext>
                    </a:extLst>
                  </p:cNvPr>
                  <p:cNvSpPr>
                    <a:spLocks/>
                  </p:cNvSpPr>
                  <p:nvPr/>
                </p:nvSpPr>
                <p:spPr bwMode="auto">
                  <a:xfrm>
                    <a:off x="3327400" y="1898651"/>
                    <a:ext cx="25400" cy="15875"/>
                  </a:xfrm>
                  <a:custGeom>
                    <a:avLst/>
                    <a:gdLst>
                      <a:gd name="T0" fmla="*/ 2 w 8"/>
                      <a:gd name="T1" fmla="*/ 1 h 5"/>
                      <a:gd name="T2" fmla="*/ 8 w 8"/>
                      <a:gd name="T3" fmla="*/ 2 h 5"/>
                      <a:gd name="T4" fmla="*/ 3 w 8"/>
                      <a:gd name="T5" fmla="*/ 5 h 5"/>
                      <a:gd name="T6" fmla="*/ 1 w 8"/>
                      <a:gd name="T7" fmla="*/ 2 h 5"/>
                      <a:gd name="T8" fmla="*/ 2 w 8"/>
                      <a:gd name="T9" fmla="*/ 1 h 5"/>
                    </a:gdLst>
                    <a:ahLst/>
                    <a:cxnLst>
                      <a:cxn ang="0">
                        <a:pos x="T0" y="T1"/>
                      </a:cxn>
                      <a:cxn ang="0">
                        <a:pos x="T2" y="T3"/>
                      </a:cxn>
                      <a:cxn ang="0">
                        <a:pos x="T4" y="T5"/>
                      </a:cxn>
                      <a:cxn ang="0">
                        <a:pos x="T6" y="T7"/>
                      </a:cxn>
                      <a:cxn ang="0">
                        <a:pos x="T8" y="T9"/>
                      </a:cxn>
                    </a:cxnLst>
                    <a:rect l="0" t="0" r="r" b="b"/>
                    <a:pathLst>
                      <a:path w="8" h="5">
                        <a:moveTo>
                          <a:pt x="2" y="1"/>
                        </a:moveTo>
                        <a:cubicBezTo>
                          <a:pt x="4" y="0"/>
                          <a:pt x="7" y="0"/>
                          <a:pt x="8" y="2"/>
                        </a:cubicBezTo>
                        <a:cubicBezTo>
                          <a:pt x="8" y="5"/>
                          <a:pt x="6" y="5"/>
                          <a:pt x="3" y="5"/>
                        </a:cubicBezTo>
                        <a:cubicBezTo>
                          <a:pt x="2" y="4"/>
                          <a:pt x="0" y="4"/>
                          <a:pt x="1" y="2"/>
                        </a:cubicBezTo>
                        <a:cubicBezTo>
                          <a:pt x="1" y="2"/>
                          <a:pt x="2" y="1"/>
                          <a:pt x="2" y="1"/>
                        </a:cubicBezTo>
                        <a:close/>
                      </a:path>
                    </a:pathLst>
                  </a:custGeom>
                  <a:solidFill>
                    <a:srgbClr val="5D64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403">
                    <a:extLst>
                      <a:ext uri="{FF2B5EF4-FFF2-40B4-BE49-F238E27FC236}">
                        <a16:creationId xmlns:a16="http://schemas.microsoft.com/office/drawing/2014/main" id="{2D4C57D9-7DC5-4607-87C6-43C67DD95E1C}"/>
                      </a:ext>
                    </a:extLst>
                  </p:cNvPr>
                  <p:cNvSpPr>
                    <a:spLocks noEditPoints="1"/>
                  </p:cNvSpPr>
                  <p:nvPr/>
                </p:nvSpPr>
                <p:spPr bwMode="auto">
                  <a:xfrm>
                    <a:off x="3327400" y="1895476"/>
                    <a:ext cx="28575" cy="19050"/>
                  </a:xfrm>
                  <a:custGeom>
                    <a:avLst/>
                    <a:gdLst>
                      <a:gd name="T0" fmla="*/ 5 w 9"/>
                      <a:gd name="T1" fmla="*/ 6 h 6"/>
                      <a:gd name="T2" fmla="*/ 3 w 9"/>
                      <a:gd name="T3" fmla="*/ 6 h 6"/>
                      <a:gd name="T4" fmla="*/ 3 w 9"/>
                      <a:gd name="T5" fmla="*/ 6 h 6"/>
                      <a:gd name="T6" fmla="*/ 0 w 9"/>
                      <a:gd name="T7" fmla="*/ 3 h 6"/>
                      <a:gd name="T8" fmla="*/ 0 w 9"/>
                      <a:gd name="T9" fmla="*/ 3 h 6"/>
                      <a:gd name="T10" fmla="*/ 2 w 9"/>
                      <a:gd name="T11" fmla="*/ 1 h 6"/>
                      <a:gd name="T12" fmla="*/ 9 w 9"/>
                      <a:gd name="T13" fmla="*/ 3 h 6"/>
                      <a:gd name="T14" fmla="*/ 9 w 9"/>
                      <a:gd name="T15" fmla="*/ 3 h 6"/>
                      <a:gd name="T16" fmla="*/ 9 w 9"/>
                      <a:gd name="T17" fmla="*/ 3 h 6"/>
                      <a:gd name="T18" fmla="*/ 5 w 9"/>
                      <a:gd name="T19" fmla="*/ 6 h 6"/>
                      <a:gd name="T20" fmla="*/ 3 w 9"/>
                      <a:gd name="T21" fmla="*/ 5 h 6"/>
                      <a:gd name="T22" fmla="*/ 8 w 9"/>
                      <a:gd name="T23" fmla="*/ 3 h 6"/>
                      <a:gd name="T24" fmla="*/ 2 w 9"/>
                      <a:gd name="T25" fmla="*/ 3 h 6"/>
                      <a:gd name="T26" fmla="*/ 1 w 9"/>
                      <a:gd name="T27" fmla="*/ 3 h 6"/>
                      <a:gd name="T28" fmla="*/ 3 w 9"/>
                      <a:gd name="T2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5" y="6"/>
                        </a:moveTo>
                        <a:cubicBezTo>
                          <a:pt x="4" y="6"/>
                          <a:pt x="3" y="6"/>
                          <a:pt x="3" y="6"/>
                        </a:cubicBezTo>
                        <a:cubicBezTo>
                          <a:pt x="3" y="6"/>
                          <a:pt x="3" y="6"/>
                          <a:pt x="3" y="6"/>
                        </a:cubicBezTo>
                        <a:cubicBezTo>
                          <a:pt x="2" y="6"/>
                          <a:pt x="0" y="5"/>
                          <a:pt x="0" y="3"/>
                        </a:cubicBezTo>
                        <a:cubicBezTo>
                          <a:pt x="0" y="3"/>
                          <a:pt x="0" y="3"/>
                          <a:pt x="0" y="3"/>
                        </a:cubicBezTo>
                        <a:cubicBezTo>
                          <a:pt x="2" y="1"/>
                          <a:pt x="2" y="1"/>
                          <a:pt x="2" y="1"/>
                        </a:cubicBezTo>
                        <a:cubicBezTo>
                          <a:pt x="4" y="1"/>
                          <a:pt x="7" y="0"/>
                          <a:pt x="9" y="3"/>
                        </a:cubicBezTo>
                        <a:cubicBezTo>
                          <a:pt x="9" y="3"/>
                          <a:pt x="9" y="3"/>
                          <a:pt x="9" y="3"/>
                        </a:cubicBezTo>
                        <a:cubicBezTo>
                          <a:pt x="9" y="3"/>
                          <a:pt x="9" y="3"/>
                          <a:pt x="9" y="3"/>
                        </a:cubicBezTo>
                        <a:cubicBezTo>
                          <a:pt x="8" y="6"/>
                          <a:pt x="7" y="6"/>
                          <a:pt x="5" y="6"/>
                        </a:cubicBezTo>
                        <a:close/>
                        <a:moveTo>
                          <a:pt x="3" y="5"/>
                        </a:moveTo>
                        <a:cubicBezTo>
                          <a:pt x="6" y="5"/>
                          <a:pt x="7" y="5"/>
                          <a:pt x="8" y="3"/>
                        </a:cubicBezTo>
                        <a:cubicBezTo>
                          <a:pt x="6" y="2"/>
                          <a:pt x="5" y="2"/>
                          <a:pt x="2" y="3"/>
                        </a:cubicBezTo>
                        <a:cubicBezTo>
                          <a:pt x="1" y="3"/>
                          <a:pt x="1" y="3"/>
                          <a:pt x="1" y="3"/>
                        </a:cubicBezTo>
                        <a:cubicBezTo>
                          <a:pt x="1" y="4"/>
                          <a:pt x="2" y="4"/>
                          <a:pt x="3" y="5"/>
                        </a:cubicBez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404">
                    <a:extLst>
                      <a:ext uri="{FF2B5EF4-FFF2-40B4-BE49-F238E27FC236}">
                        <a16:creationId xmlns:a16="http://schemas.microsoft.com/office/drawing/2014/main" id="{351DA3F9-5BA6-43E7-AEB7-823878B1FD46}"/>
                      </a:ext>
                    </a:extLst>
                  </p:cNvPr>
                  <p:cNvSpPr>
                    <a:spLocks/>
                  </p:cNvSpPr>
                  <p:nvPr/>
                </p:nvSpPr>
                <p:spPr bwMode="auto">
                  <a:xfrm>
                    <a:off x="3771900" y="1822451"/>
                    <a:ext cx="146050" cy="231775"/>
                  </a:xfrm>
                  <a:custGeom>
                    <a:avLst/>
                    <a:gdLst>
                      <a:gd name="T0" fmla="*/ 64 w 92"/>
                      <a:gd name="T1" fmla="*/ 114 h 146"/>
                      <a:gd name="T2" fmla="*/ 64 w 92"/>
                      <a:gd name="T3" fmla="*/ 0 h 146"/>
                      <a:gd name="T4" fmla="*/ 46 w 92"/>
                      <a:gd name="T5" fmla="*/ 0 h 146"/>
                      <a:gd name="T6" fmla="*/ 28 w 92"/>
                      <a:gd name="T7" fmla="*/ 0 h 146"/>
                      <a:gd name="T8" fmla="*/ 28 w 92"/>
                      <a:gd name="T9" fmla="*/ 114 h 146"/>
                      <a:gd name="T10" fmla="*/ 0 w 92"/>
                      <a:gd name="T11" fmla="*/ 114 h 146"/>
                      <a:gd name="T12" fmla="*/ 46 w 92"/>
                      <a:gd name="T13" fmla="*/ 146 h 146"/>
                      <a:gd name="T14" fmla="*/ 92 w 92"/>
                      <a:gd name="T15" fmla="*/ 114 h 146"/>
                      <a:gd name="T16" fmla="*/ 64 w 92"/>
                      <a:gd name="T17" fmla="*/ 11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46">
                        <a:moveTo>
                          <a:pt x="64" y="114"/>
                        </a:moveTo>
                        <a:lnTo>
                          <a:pt x="64" y="0"/>
                        </a:lnTo>
                        <a:lnTo>
                          <a:pt x="46" y="0"/>
                        </a:lnTo>
                        <a:lnTo>
                          <a:pt x="28" y="0"/>
                        </a:lnTo>
                        <a:lnTo>
                          <a:pt x="28" y="114"/>
                        </a:lnTo>
                        <a:lnTo>
                          <a:pt x="0" y="114"/>
                        </a:lnTo>
                        <a:lnTo>
                          <a:pt x="46" y="146"/>
                        </a:lnTo>
                        <a:lnTo>
                          <a:pt x="92" y="114"/>
                        </a:lnTo>
                        <a:lnTo>
                          <a:pt x="64" y="114"/>
                        </a:lnTo>
                        <a:close/>
                      </a:path>
                    </a:pathLst>
                  </a:custGeom>
                  <a:solidFill>
                    <a:srgbClr val="6E6F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71" name="Group 370">
                  <a:extLst>
                    <a:ext uri="{FF2B5EF4-FFF2-40B4-BE49-F238E27FC236}">
                      <a16:creationId xmlns:a16="http://schemas.microsoft.com/office/drawing/2014/main" id="{0832939D-3452-4AA8-870C-D5F7C6E3CAE5}"/>
                    </a:ext>
                  </a:extLst>
                </p:cNvPr>
                <p:cNvGrpSpPr/>
                <p:nvPr/>
              </p:nvGrpSpPr>
              <p:grpSpPr>
                <a:xfrm>
                  <a:off x="6242050" y="2520951"/>
                  <a:ext cx="492125" cy="484188"/>
                  <a:chOff x="6242050" y="2520951"/>
                  <a:chExt cx="492125" cy="484188"/>
                </a:xfrm>
              </p:grpSpPr>
              <p:sp>
                <p:nvSpPr>
                  <p:cNvPr id="375" name="Freeform 405">
                    <a:extLst>
                      <a:ext uri="{FF2B5EF4-FFF2-40B4-BE49-F238E27FC236}">
                        <a16:creationId xmlns:a16="http://schemas.microsoft.com/office/drawing/2014/main" id="{7C6D413A-232E-4F6D-8988-8917AF06267B}"/>
                      </a:ext>
                    </a:extLst>
                  </p:cNvPr>
                  <p:cNvSpPr>
                    <a:spLocks noEditPoints="1"/>
                  </p:cNvSpPr>
                  <p:nvPr/>
                </p:nvSpPr>
                <p:spPr bwMode="auto">
                  <a:xfrm>
                    <a:off x="6242050" y="2520951"/>
                    <a:ext cx="492125" cy="484188"/>
                  </a:xfrm>
                  <a:custGeom>
                    <a:avLst/>
                    <a:gdLst>
                      <a:gd name="T0" fmla="*/ 46 w 155"/>
                      <a:gd name="T1" fmla="*/ 75 h 152"/>
                      <a:gd name="T2" fmla="*/ 36 w 155"/>
                      <a:gd name="T3" fmla="*/ 51 h 152"/>
                      <a:gd name="T4" fmla="*/ 12 w 155"/>
                      <a:gd name="T5" fmla="*/ 37 h 152"/>
                      <a:gd name="T6" fmla="*/ 37 w 155"/>
                      <a:gd name="T7" fmla="*/ 6 h 152"/>
                      <a:gd name="T8" fmla="*/ 67 w 155"/>
                      <a:gd name="T9" fmla="*/ 0 h 152"/>
                      <a:gd name="T10" fmla="*/ 96 w 155"/>
                      <a:gd name="T11" fmla="*/ 6 h 152"/>
                      <a:gd name="T12" fmla="*/ 121 w 155"/>
                      <a:gd name="T13" fmla="*/ 37 h 152"/>
                      <a:gd name="T14" fmla="*/ 98 w 155"/>
                      <a:gd name="T15" fmla="*/ 63 h 152"/>
                      <a:gd name="T16" fmla="*/ 149 w 155"/>
                      <a:gd name="T17" fmla="*/ 67 h 152"/>
                      <a:gd name="T18" fmla="*/ 117 w 155"/>
                      <a:gd name="T19" fmla="*/ 152 h 152"/>
                      <a:gd name="T20" fmla="*/ 79 w 155"/>
                      <a:gd name="T21" fmla="*/ 121 h 152"/>
                      <a:gd name="T22" fmla="*/ 59 w 155"/>
                      <a:gd name="T23" fmla="*/ 141 h 152"/>
                      <a:gd name="T24" fmla="*/ 53 w 155"/>
                      <a:gd name="T25" fmla="*/ 114 h 152"/>
                      <a:gd name="T26" fmla="*/ 86 w 155"/>
                      <a:gd name="T27" fmla="*/ 104 h 152"/>
                      <a:gd name="T28" fmla="*/ 89 w 155"/>
                      <a:gd name="T29" fmla="*/ 123 h 152"/>
                      <a:gd name="T30" fmla="*/ 116 w 155"/>
                      <a:gd name="T31" fmla="*/ 102 h 152"/>
                      <a:gd name="T32" fmla="*/ 136 w 155"/>
                      <a:gd name="T33" fmla="*/ 70 h 152"/>
                      <a:gd name="T34" fmla="*/ 87 w 155"/>
                      <a:gd name="T35" fmla="*/ 75 h 152"/>
                      <a:gd name="T36" fmla="*/ 86 w 155"/>
                      <a:gd name="T37" fmla="*/ 104 h 152"/>
                      <a:gd name="T38" fmla="*/ 19 w 155"/>
                      <a:gd name="T39" fmla="*/ 36 h 152"/>
                      <a:gd name="T40" fmla="*/ 37 w 155"/>
                      <a:gd name="T41" fmla="*/ 41 h 152"/>
                      <a:gd name="T42" fmla="*/ 44 w 155"/>
                      <a:gd name="T43" fmla="*/ 46 h 152"/>
                      <a:gd name="T44" fmla="*/ 57 w 155"/>
                      <a:gd name="T45" fmla="*/ 42 h 152"/>
                      <a:gd name="T46" fmla="*/ 63 w 155"/>
                      <a:gd name="T47" fmla="*/ 66 h 152"/>
                      <a:gd name="T48" fmla="*/ 50 w 155"/>
                      <a:gd name="T49" fmla="*/ 59 h 152"/>
                      <a:gd name="T50" fmla="*/ 56 w 155"/>
                      <a:gd name="T51" fmla="*/ 51 h 152"/>
                      <a:gd name="T52" fmla="*/ 47 w 155"/>
                      <a:gd name="T53" fmla="*/ 68 h 152"/>
                      <a:gd name="T54" fmla="*/ 56 w 155"/>
                      <a:gd name="T55" fmla="*/ 94 h 152"/>
                      <a:gd name="T56" fmla="*/ 61 w 155"/>
                      <a:gd name="T57" fmla="*/ 115 h 152"/>
                      <a:gd name="T58" fmla="*/ 64 w 155"/>
                      <a:gd name="T59" fmla="*/ 141 h 152"/>
                      <a:gd name="T60" fmla="*/ 69 w 155"/>
                      <a:gd name="T61" fmla="*/ 132 h 152"/>
                      <a:gd name="T62" fmla="*/ 74 w 155"/>
                      <a:gd name="T63" fmla="*/ 110 h 152"/>
                      <a:gd name="T64" fmla="*/ 72 w 155"/>
                      <a:gd name="T65" fmla="*/ 91 h 152"/>
                      <a:gd name="T66" fmla="*/ 84 w 155"/>
                      <a:gd name="T67" fmla="*/ 68 h 152"/>
                      <a:gd name="T68" fmla="*/ 75 w 155"/>
                      <a:gd name="T69" fmla="*/ 51 h 152"/>
                      <a:gd name="T70" fmla="*/ 83 w 155"/>
                      <a:gd name="T71" fmla="*/ 59 h 152"/>
                      <a:gd name="T72" fmla="*/ 71 w 155"/>
                      <a:gd name="T73" fmla="*/ 66 h 152"/>
                      <a:gd name="T74" fmla="*/ 70 w 155"/>
                      <a:gd name="T75" fmla="*/ 48 h 152"/>
                      <a:gd name="T76" fmla="*/ 82 w 155"/>
                      <a:gd name="T77" fmla="*/ 43 h 152"/>
                      <a:gd name="T78" fmla="*/ 89 w 155"/>
                      <a:gd name="T79" fmla="*/ 42 h 152"/>
                      <a:gd name="T80" fmla="*/ 92 w 155"/>
                      <a:gd name="T81" fmla="*/ 44 h 152"/>
                      <a:gd name="T82" fmla="*/ 95 w 155"/>
                      <a:gd name="T83" fmla="*/ 40 h 152"/>
                      <a:gd name="T84" fmla="*/ 103 w 155"/>
                      <a:gd name="T85" fmla="*/ 38 h 152"/>
                      <a:gd name="T86" fmla="*/ 111 w 155"/>
                      <a:gd name="T87" fmla="*/ 34 h 152"/>
                      <a:gd name="T88" fmla="*/ 124 w 155"/>
                      <a:gd name="T89" fmla="*/ 24 h 152"/>
                      <a:gd name="T90" fmla="*/ 123 w 155"/>
                      <a:gd name="T91" fmla="*/ 13 h 152"/>
                      <a:gd name="T92" fmla="*/ 83 w 155"/>
                      <a:gd name="T93" fmla="*/ 18 h 152"/>
                      <a:gd name="T94" fmla="*/ 36 w 155"/>
                      <a:gd name="T95" fmla="*/ 11 h 152"/>
                      <a:gd name="T96" fmla="*/ 7 w 155"/>
                      <a:gd name="T97" fmla="*/ 19 h 152"/>
                      <a:gd name="T98" fmla="*/ 15 w 155"/>
                      <a:gd name="T99" fmla="*/ 28 h 152"/>
                      <a:gd name="T100" fmla="*/ 146 w 155"/>
                      <a:gd name="T101" fmla="*/ 84 h 152"/>
                      <a:gd name="T102" fmla="*/ 141 w 155"/>
                      <a:gd name="T103" fmla="*/ 75 h 152"/>
                      <a:gd name="T104" fmla="*/ 96 w 155"/>
                      <a:gd name="T105" fmla="*/ 132 h 152"/>
                      <a:gd name="T106" fmla="*/ 142 w 155"/>
                      <a:gd name="T107" fmla="*/ 98 h 152"/>
                      <a:gd name="T108" fmla="*/ 102 w 155"/>
                      <a:gd name="T109" fmla="*/ 140 h 152"/>
                      <a:gd name="T110" fmla="*/ 149 w 155"/>
                      <a:gd name="T111" fmla="*/ 97 h 152"/>
                      <a:gd name="T112" fmla="*/ 66 w 155"/>
                      <a:gd name="T113" fmla="*/ 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 h="152">
                        <a:moveTo>
                          <a:pt x="48" y="94"/>
                        </a:moveTo>
                        <a:cubicBezTo>
                          <a:pt x="50" y="93"/>
                          <a:pt x="50" y="92"/>
                          <a:pt x="49" y="90"/>
                        </a:cubicBezTo>
                        <a:cubicBezTo>
                          <a:pt x="44" y="86"/>
                          <a:pt x="43" y="81"/>
                          <a:pt x="46" y="75"/>
                        </a:cubicBezTo>
                        <a:cubicBezTo>
                          <a:pt x="46" y="73"/>
                          <a:pt x="46" y="73"/>
                          <a:pt x="44" y="72"/>
                        </a:cubicBezTo>
                        <a:cubicBezTo>
                          <a:pt x="42" y="71"/>
                          <a:pt x="41" y="70"/>
                          <a:pt x="39" y="69"/>
                        </a:cubicBezTo>
                        <a:cubicBezTo>
                          <a:pt x="33" y="65"/>
                          <a:pt x="32" y="58"/>
                          <a:pt x="36" y="51"/>
                        </a:cubicBezTo>
                        <a:cubicBezTo>
                          <a:pt x="33" y="50"/>
                          <a:pt x="30" y="48"/>
                          <a:pt x="27" y="47"/>
                        </a:cubicBezTo>
                        <a:cubicBezTo>
                          <a:pt x="22" y="44"/>
                          <a:pt x="16" y="43"/>
                          <a:pt x="13" y="38"/>
                        </a:cubicBezTo>
                        <a:cubicBezTo>
                          <a:pt x="13" y="37"/>
                          <a:pt x="12" y="37"/>
                          <a:pt x="12" y="37"/>
                        </a:cubicBezTo>
                        <a:cubicBezTo>
                          <a:pt x="4" y="31"/>
                          <a:pt x="1" y="23"/>
                          <a:pt x="0" y="14"/>
                        </a:cubicBezTo>
                        <a:cubicBezTo>
                          <a:pt x="0" y="10"/>
                          <a:pt x="2" y="8"/>
                          <a:pt x="6" y="8"/>
                        </a:cubicBezTo>
                        <a:cubicBezTo>
                          <a:pt x="17" y="8"/>
                          <a:pt x="27" y="7"/>
                          <a:pt x="37" y="6"/>
                        </a:cubicBezTo>
                        <a:cubicBezTo>
                          <a:pt x="44" y="5"/>
                          <a:pt x="49" y="8"/>
                          <a:pt x="53" y="14"/>
                        </a:cubicBezTo>
                        <a:cubicBezTo>
                          <a:pt x="53" y="9"/>
                          <a:pt x="55" y="5"/>
                          <a:pt x="59" y="2"/>
                        </a:cubicBezTo>
                        <a:cubicBezTo>
                          <a:pt x="61" y="0"/>
                          <a:pt x="64" y="0"/>
                          <a:pt x="67" y="0"/>
                        </a:cubicBezTo>
                        <a:cubicBezTo>
                          <a:pt x="74" y="1"/>
                          <a:pt x="79" y="6"/>
                          <a:pt x="79" y="13"/>
                        </a:cubicBezTo>
                        <a:cubicBezTo>
                          <a:pt x="81" y="13"/>
                          <a:pt x="81" y="12"/>
                          <a:pt x="81" y="11"/>
                        </a:cubicBezTo>
                        <a:cubicBezTo>
                          <a:pt x="85" y="7"/>
                          <a:pt x="90" y="5"/>
                          <a:pt x="96" y="6"/>
                        </a:cubicBezTo>
                        <a:cubicBezTo>
                          <a:pt x="106" y="7"/>
                          <a:pt x="115" y="8"/>
                          <a:pt x="125" y="8"/>
                        </a:cubicBezTo>
                        <a:cubicBezTo>
                          <a:pt x="130" y="8"/>
                          <a:pt x="133" y="10"/>
                          <a:pt x="132" y="15"/>
                        </a:cubicBezTo>
                        <a:cubicBezTo>
                          <a:pt x="131" y="24"/>
                          <a:pt x="127" y="31"/>
                          <a:pt x="121" y="37"/>
                        </a:cubicBezTo>
                        <a:cubicBezTo>
                          <a:pt x="117" y="41"/>
                          <a:pt x="112" y="43"/>
                          <a:pt x="108" y="46"/>
                        </a:cubicBezTo>
                        <a:cubicBezTo>
                          <a:pt x="105" y="48"/>
                          <a:pt x="100" y="48"/>
                          <a:pt x="96" y="51"/>
                        </a:cubicBezTo>
                        <a:cubicBezTo>
                          <a:pt x="98" y="54"/>
                          <a:pt x="100" y="58"/>
                          <a:pt x="98" y="63"/>
                        </a:cubicBezTo>
                        <a:cubicBezTo>
                          <a:pt x="98" y="65"/>
                          <a:pt x="100" y="64"/>
                          <a:pt x="100" y="64"/>
                        </a:cubicBezTo>
                        <a:cubicBezTo>
                          <a:pt x="109" y="64"/>
                          <a:pt x="118" y="63"/>
                          <a:pt x="127" y="64"/>
                        </a:cubicBezTo>
                        <a:cubicBezTo>
                          <a:pt x="134" y="64"/>
                          <a:pt x="142" y="65"/>
                          <a:pt x="149" y="67"/>
                        </a:cubicBezTo>
                        <a:cubicBezTo>
                          <a:pt x="152" y="68"/>
                          <a:pt x="154" y="69"/>
                          <a:pt x="154" y="73"/>
                        </a:cubicBezTo>
                        <a:cubicBezTo>
                          <a:pt x="154" y="85"/>
                          <a:pt x="155" y="98"/>
                          <a:pt x="154" y="110"/>
                        </a:cubicBezTo>
                        <a:cubicBezTo>
                          <a:pt x="152" y="129"/>
                          <a:pt x="135" y="148"/>
                          <a:pt x="117" y="152"/>
                        </a:cubicBezTo>
                        <a:cubicBezTo>
                          <a:pt x="115" y="152"/>
                          <a:pt x="114" y="152"/>
                          <a:pt x="112" y="151"/>
                        </a:cubicBezTo>
                        <a:cubicBezTo>
                          <a:pt x="98" y="146"/>
                          <a:pt x="87" y="137"/>
                          <a:pt x="80" y="123"/>
                        </a:cubicBezTo>
                        <a:cubicBezTo>
                          <a:pt x="80" y="123"/>
                          <a:pt x="80" y="122"/>
                          <a:pt x="79" y="121"/>
                        </a:cubicBezTo>
                        <a:cubicBezTo>
                          <a:pt x="77" y="128"/>
                          <a:pt x="75" y="134"/>
                          <a:pt x="73" y="141"/>
                        </a:cubicBezTo>
                        <a:cubicBezTo>
                          <a:pt x="73" y="145"/>
                          <a:pt x="70" y="147"/>
                          <a:pt x="66" y="147"/>
                        </a:cubicBezTo>
                        <a:cubicBezTo>
                          <a:pt x="63" y="147"/>
                          <a:pt x="60" y="145"/>
                          <a:pt x="59" y="141"/>
                        </a:cubicBezTo>
                        <a:cubicBezTo>
                          <a:pt x="57" y="136"/>
                          <a:pt x="57" y="132"/>
                          <a:pt x="55" y="127"/>
                        </a:cubicBezTo>
                        <a:cubicBezTo>
                          <a:pt x="53" y="124"/>
                          <a:pt x="53" y="120"/>
                          <a:pt x="54" y="117"/>
                        </a:cubicBezTo>
                        <a:cubicBezTo>
                          <a:pt x="55" y="116"/>
                          <a:pt x="55" y="115"/>
                          <a:pt x="53" y="114"/>
                        </a:cubicBezTo>
                        <a:cubicBezTo>
                          <a:pt x="50" y="111"/>
                          <a:pt x="47" y="108"/>
                          <a:pt x="46" y="103"/>
                        </a:cubicBezTo>
                        <a:cubicBezTo>
                          <a:pt x="46" y="100"/>
                          <a:pt x="47" y="97"/>
                          <a:pt x="48" y="94"/>
                        </a:cubicBezTo>
                        <a:close/>
                        <a:moveTo>
                          <a:pt x="86" y="104"/>
                        </a:moveTo>
                        <a:cubicBezTo>
                          <a:pt x="82" y="110"/>
                          <a:pt x="82" y="115"/>
                          <a:pt x="85" y="121"/>
                        </a:cubicBezTo>
                        <a:cubicBezTo>
                          <a:pt x="85" y="121"/>
                          <a:pt x="85" y="121"/>
                          <a:pt x="85" y="121"/>
                        </a:cubicBezTo>
                        <a:cubicBezTo>
                          <a:pt x="86" y="124"/>
                          <a:pt x="87" y="124"/>
                          <a:pt x="89" y="123"/>
                        </a:cubicBezTo>
                        <a:cubicBezTo>
                          <a:pt x="98" y="119"/>
                          <a:pt x="105" y="113"/>
                          <a:pt x="112" y="106"/>
                        </a:cubicBezTo>
                        <a:cubicBezTo>
                          <a:pt x="112" y="106"/>
                          <a:pt x="112" y="106"/>
                          <a:pt x="113" y="105"/>
                        </a:cubicBezTo>
                        <a:cubicBezTo>
                          <a:pt x="114" y="105"/>
                          <a:pt x="115" y="103"/>
                          <a:pt x="116" y="102"/>
                        </a:cubicBezTo>
                        <a:cubicBezTo>
                          <a:pt x="118" y="101"/>
                          <a:pt x="119" y="99"/>
                          <a:pt x="120" y="97"/>
                        </a:cubicBezTo>
                        <a:cubicBezTo>
                          <a:pt x="127" y="89"/>
                          <a:pt x="133" y="80"/>
                          <a:pt x="138" y="71"/>
                        </a:cubicBezTo>
                        <a:cubicBezTo>
                          <a:pt x="137" y="70"/>
                          <a:pt x="136" y="70"/>
                          <a:pt x="136" y="70"/>
                        </a:cubicBezTo>
                        <a:cubicBezTo>
                          <a:pt x="124" y="69"/>
                          <a:pt x="113" y="69"/>
                          <a:pt x="102" y="69"/>
                        </a:cubicBezTo>
                        <a:cubicBezTo>
                          <a:pt x="97" y="70"/>
                          <a:pt x="92" y="70"/>
                          <a:pt x="88" y="72"/>
                        </a:cubicBezTo>
                        <a:cubicBezTo>
                          <a:pt x="87" y="73"/>
                          <a:pt x="86" y="74"/>
                          <a:pt x="87" y="75"/>
                        </a:cubicBezTo>
                        <a:cubicBezTo>
                          <a:pt x="89" y="80"/>
                          <a:pt x="88" y="85"/>
                          <a:pt x="84" y="89"/>
                        </a:cubicBezTo>
                        <a:cubicBezTo>
                          <a:pt x="82" y="91"/>
                          <a:pt x="83" y="93"/>
                          <a:pt x="85" y="95"/>
                        </a:cubicBezTo>
                        <a:cubicBezTo>
                          <a:pt x="86" y="98"/>
                          <a:pt x="86" y="101"/>
                          <a:pt x="86" y="104"/>
                        </a:cubicBezTo>
                        <a:close/>
                        <a:moveTo>
                          <a:pt x="22" y="34"/>
                        </a:moveTo>
                        <a:cubicBezTo>
                          <a:pt x="22" y="34"/>
                          <a:pt x="22" y="34"/>
                          <a:pt x="22" y="34"/>
                        </a:cubicBezTo>
                        <a:cubicBezTo>
                          <a:pt x="21" y="35"/>
                          <a:pt x="19" y="35"/>
                          <a:pt x="19" y="36"/>
                        </a:cubicBezTo>
                        <a:cubicBezTo>
                          <a:pt x="22" y="39"/>
                          <a:pt x="25" y="38"/>
                          <a:pt x="29" y="38"/>
                        </a:cubicBezTo>
                        <a:cubicBezTo>
                          <a:pt x="29" y="40"/>
                          <a:pt x="27" y="40"/>
                          <a:pt x="27" y="42"/>
                        </a:cubicBezTo>
                        <a:cubicBezTo>
                          <a:pt x="31" y="43"/>
                          <a:pt x="34" y="42"/>
                          <a:pt x="37" y="41"/>
                        </a:cubicBezTo>
                        <a:cubicBezTo>
                          <a:pt x="36" y="43"/>
                          <a:pt x="36" y="44"/>
                          <a:pt x="36" y="45"/>
                        </a:cubicBezTo>
                        <a:cubicBezTo>
                          <a:pt x="39" y="46"/>
                          <a:pt x="41" y="44"/>
                          <a:pt x="44" y="42"/>
                        </a:cubicBezTo>
                        <a:cubicBezTo>
                          <a:pt x="44" y="43"/>
                          <a:pt x="42" y="46"/>
                          <a:pt x="44" y="46"/>
                        </a:cubicBezTo>
                        <a:cubicBezTo>
                          <a:pt x="47" y="47"/>
                          <a:pt x="48" y="45"/>
                          <a:pt x="50" y="43"/>
                        </a:cubicBezTo>
                        <a:cubicBezTo>
                          <a:pt x="51" y="44"/>
                          <a:pt x="50" y="47"/>
                          <a:pt x="51" y="47"/>
                        </a:cubicBezTo>
                        <a:cubicBezTo>
                          <a:pt x="54" y="48"/>
                          <a:pt x="56" y="45"/>
                          <a:pt x="57" y="42"/>
                        </a:cubicBezTo>
                        <a:cubicBezTo>
                          <a:pt x="58" y="45"/>
                          <a:pt x="58" y="48"/>
                          <a:pt x="62" y="48"/>
                        </a:cubicBezTo>
                        <a:cubicBezTo>
                          <a:pt x="63" y="48"/>
                          <a:pt x="63" y="48"/>
                          <a:pt x="63" y="49"/>
                        </a:cubicBezTo>
                        <a:cubicBezTo>
                          <a:pt x="63" y="55"/>
                          <a:pt x="63" y="60"/>
                          <a:pt x="63" y="66"/>
                        </a:cubicBezTo>
                        <a:cubicBezTo>
                          <a:pt x="58" y="65"/>
                          <a:pt x="53" y="63"/>
                          <a:pt x="49" y="62"/>
                        </a:cubicBezTo>
                        <a:cubicBezTo>
                          <a:pt x="48" y="61"/>
                          <a:pt x="46" y="61"/>
                          <a:pt x="47" y="60"/>
                        </a:cubicBezTo>
                        <a:cubicBezTo>
                          <a:pt x="47" y="58"/>
                          <a:pt x="49" y="59"/>
                          <a:pt x="50" y="59"/>
                        </a:cubicBezTo>
                        <a:cubicBezTo>
                          <a:pt x="51" y="59"/>
                          <a:pt x="53" y="59"/>
                          <a:pt x="54" y="60"/>
                        </a:cubicBezTo>
                        <a:cubicBezTo>
                          <a:pt x="57" y="60"/>
                          <a:pt x="59" y="60"/>
                          <a:pt x="59" y="57"/>
                        </a:cubicBezTo>
                        <a:cubicBezTo>
                          <a:pt x="60" y="54"/>
                          <a:pt x="59" y="51"/>
                          <a:pt x="56" y="51"/>
                        </a:cubicBezTo>
                        <a:cubicBezTo>
                          <a:pt x="53" y="50"/>
                          <a:pt x="51" y="50"/>
                          <a:pt x="49" y="50"/>
                        </a:cubicBezTo>
                        <a:cubicBezTo>
                          <a:pt x="43" y="51"/>
                          <a:pt x="39" y="54"/>
                          <a:pt x="39" y="58"/>
                        </a:cubicBezTo>
                        <a:cubicBezTo>
                          <a:pt x="38" y="62"/>
                          <a:pt x="41" y="65"/>
                          <a:pt x="47" y="68"/>
                        </a:cubicBezTo>
                        <a:cubicBezTo>
                          <a:pt x="50" y="69"/>
                          <a:pt x="53" y="70"/>
                          <a:pt x="57" y="71"/>
                        </a:cubicBezTo>
                        <a:cubicBezTo>
                          <a:pt x="46" y="79"/>
                          <a:pt x="47" y="82"/>
                          <a:pt x="60" y="92"/>
                        </a:cubicBezTo>
                        <a:cubicBezTo>
                          <a:pt x="58" y="93"/>
                          <a:pt x="57" y="93"/>
                          <a:pt x="56" y="94"/>
                        </a:cubicBezTo>
                        <a:cubicBezTo>
                          <a:pt x="50" y="98"/>
                          <a:pt x="50" y="103"/>
                          <a:pt x="54" y="108"/>
                        </a:cubicBezTo>
                        <a:cubicBezTo>
                          <a:pt x="56" y="110"/>
                          <a:pt x="58" y="111"/>
                          <a:pt x="61" y="112"/>
                        </a:cubicBezTo>
                        <a:cubicBezTo>
                          <a:pt x="62" y="113"/>
                          <a:pt x="63" y="114"/>
                          <a:pt x="61" y="115"/>
                        </a:cubicBezTo>
                        <a:cubicBezTo>
                          <a:pt x="58" y="120"/>
                          <a:pt x="58" y="124"/>
                          <a:pt x="62" y="129"/>
                        </a:cubicBezTo>
                        <a:cubicBezTo>
                          <a:pt x="63" y="130"/>
                          <a:pt x="64" y="130"/>
                          <a:pt x="63" y="131"/>
                        </a:cubicBezTo>
                        <a:cubicBezTo>
                          <a:pt x="61" y="135"/>
                          <a:pt x="64" y="137"/>
                          <a:pt x="64" y="141"/>
                        </a:cubicBezTo>
                        <a:cubicBezTo>
                          <a:pt x="64" y="141"/>
                          <a:pt x="65" y="142"/>
                          <a:pt x="66" y="142"/>
                        </a:cubicBezTo>
                        <a:cubicBezTo>
                          <a:pt x="67" y="142"/>
                          <a:pt x="68" y="141"/>
                          <a:pt x="68" y="141"/>
                        </a:cubicBezTo>
                        <a:cubicBezTo>
                          <a:pt x="68" y="138"/>
                          <a:pt x="71" y="135"/>
                          <a:pt x="69" y="132"/>
                        </a:cubicBezTo>
                        <a:cubicBezTo>
                          <a:pt x="69" y="131"/>
                          <a:pt x="69" y="130"/>
                          <a:pt x="70" y="129"/>
                        </a:cubicBezTo>
                        <a:cubicBezTo>
                          <a:pt x="73" y="126"/>
                          <a:pt x="75" y="121"/>
                          <a:pt x="72" y="118"/>
                        </a:cubicBezTo>
                        <a:cubicBezTo>
                          <a:pt x="69" y="113"/>
                          <a:pt x="72" y="112"/>
                          <a:pt x="74" y="110"/>
                        </a:cubicBezTo>
                        <a:cubicBezTo>
                          <a:pt x="74" y="110"/>
                          <a:pt x="75" y="110"/>
                          <a:pt x="75" y="110"/>
                        </a:cubicBezTo>
                        <a:cubicBezTo>
                          <a:pt x="81" y="106"/>
                          <a:pt x="82" y="102"/>
                          <a:pt x="79" y="96"/>
                        </a:cubicBezTo>
                        <a:cubicBezTo>
                          <a:pt x="78" y="94"/>
                          <a:pt x="75" y="93"/>
                          <a:pt x="72" y="91"/>
                        </a:cubicBezTo>
                        <a:cubicBezTo>
                          <a:pt x="76" y="89"/>
                          <a:pt x="81" y="87"/>
                          <a:pt x="82" y="82"/>
                        </a:cubicBezTo>
                        <a:cubicBezTo>
                          <a:pt x="84" y="76"/>
                          <a:pt x="79" y="74"/>
                          <a:pt x="76" y="71"/>
                        </a:cubicBezTo>
                        <a:cubicBezTo>
                          <a:pt x="79" y="70"/>
                          <a:pt x="81" y="69"/>
                          <a:pt x="84" y="68"/>
                        </a:cubicBezTo>
                        <a:cubicBezTo>
                          <a:pt x="87" y="67"/>
                          <a:pt x="89" y="66"/>
                          <a:pt x="91" y="64"/>
                        </a:cubicBezTo>
                        <a:cubicBezTo>
                          <a:pt x="95" y="61"/>
                          <a:pt x="95" y="56"/>
                          <a:pt x="90" y="53"/>
                        </a:cubicBezTo>
                        <a:cubicBezTo>
                          <a:pt x="86" y="49"/>
                          <a:pt x="80" y="50"/>
                          <a:pt x="75" y="51"/>
                        </a:cubicBezTo>
                        <a:cubicBezTo>
                          <a:pt x="73" y="52"/>
                          <a:pt x="72" y="54"/>
                          <a:pt x="72" y="57"/>
                        </a:cubicBezTo>
                        <a:cubicBezTo>
                          <a:pt x="73" y="59"/>
                          <a:pt x="75" y="60"/>
                          <a:pt x="77" y="60"/>
                        </a:cubicBezTo>
                        <a:cubicBezTo>
                          <a:pt x="79" y="59"/>
                          <a:pt x="81" y="59"/>
                          <a:pt x="83" y="59"/>
                        </a:cubicBezTo>
                        <a:cubicBezTo>
                          <a:pt x="84" y="59"/>
                          <a:pt x="85" y="59"/>
                          <a:pt x="86" y="60"/>
                        </a:cubicBezTo>
                        <a:cubicBezTo>
                          <a:pt x="86" y="61"/>
                          <a:pt x="85" y="61"/>
                          <a:pt x="84" y="61"/>
                        </a:cubicBezTo>
                        <a:cubicBezTo>
                          <a:pt x="80" y="63"/>
                          <a:pt x="75" y="64"/>
                          <a:pt x="71" y="66"/>
                        </a:cubicBezTo>
                        <a:cubicBezTo>
                          <a:pt x="70" y="66"/>
                          <a:pt x="69" y="66"/>
                          <a:pt x="69" y="64"/>
                        </a:cubicBezTo>
                        <a:cubicBezTo>
                          <a:pt x="69" y="59"/>
                          <a:pt x="69" y="54"/>
                          <a:pt x="70" y="49"/>
                        </a:cubicBezTo>
                        <a:cubicBezTo>
                          <a:pt x="70" y="49"/>
                          <a:pt x="69" y="48"/>
                          <a:pt x="70" y="48"/>
                        </a:cubicBezTo>
                        <a:cubicBezTo>
                          <a:pt x="74" y="48"/>
                          <a:pt x="74" y="45"/>
                          <a:pt x="76" y="42"/>
                        </a:cubicBezTo>
                        <a:cubicBezTo>
                          <a:pt x="76" y="45"/>
                          <a:pt x="78" y="47"/>
                          <a:pt x="80" y="47"/>
                        </a:cubicBezTo>
                        <a:cubicBezTo>
                          <a:pt x="83" y="47"/>
                          <a:pt x="81" y="44"/>
                          <a:pt x="82" y="43"/>
                        </a:cubicBezTo>
                        <a:cubicBezTo>
                          <a:pt x="83" y="44"/>
                          <a:pt x="83" y="44"/>
                          <a:pt x="83" y="44"/>
                        </a:cubicBezTo>
                        <a:cubicBezTo>
                          <a:pt x="85" y="46"/>
                          <a:pt x="86" y="47"/>
                          <a:pt x="88" y="46"/>
                        </a:cubicBezTo>
                        <a:cubicBezTo>
                          <a:pt x="90" y="46"/>
                          <a:pt x="88" y="44"/>
                          <a:pt x="89" y="42"/>
                        </a:cubicBezTo>
                        <a:cubicBezTo>
                          <a:pt x="89" y="42"/>
                          <a:pt x="89" y="42"/>
                          <a:pt x="89" y="42"/>
                        </a:cubicBezTo>
                        <a:cubicBezTo>
                          <a:pt x="89" y="42"/>
                          <a:pt x="89" y="42"/>
                          <a:pt x="89" y="42"/>
                        </a:cubicBezTo>
                        <a:cubicBezTo>
                          <a:pt x="90" y="43"/>
                          <a:pt x="91" y="44"/>
                          <a:pt x="92" y="44"/>
                        </a:cubicBezTo>
                        <a:cubicBezTo>
                          <a:pt x="93" y="45"/>
                          <a:pt x="95" y="46"/>
                          <a:pt x="96" y="45"/>
                        </a:cubicBezTo>
                        <a:cubicBezTo>
                          <a:pt x="97" y="44"/>
                          <a:pt x="95" y="42"/>
                          <a:pt x="95" y="41"/>
                        </a:cubicBezTo>
                        <a:cubicBezTo>
                          <a:pt x="95" y="41"/>
                          <a:pt x="95" y="41"/>
                          <a:pt x="95" y="40"/>
                        </a:cubicBezTo>
                        <a:cubicBezTo>
                          <a:pt x="97" y="41"/>
                          <a:pt x="98" y="42"/>
                          <a:pt x="100" y="42"/>
                        </a:cubicBezTo>
                        <a:cubicBezTo>
                          <a:pt x="102" y="42"/>
                          <a:pt x="104" y="43"/>
                          <a:pt x="105" y="42"/>
                        </a:cubicBezTo>
                        <a:cubicBezTo>
                          <a:pt x="106" y="40"/>
                          <a:pt x="103" y="40"/>
                          <a:pt x="103" y="38"/>
                        </a:cubicBezTo>
                        <a:cubicBezTo>
                          <a:pt x="103" y="38"/>
                          <a:pt x="103" y="38"/>
                          <a:pt x="103" y="38"/>
                        </a:cubicBezTo>
                        <a:cubicBezTo>
                          <a:pt x="107" y="39"/>
                          <a:pt x="110" y="39"/>
                          <a:pt x="114" y="37"/>
                        </a:cubicBezTo>
                        <a:cubicBezTo>
                          <a:pt x="113" y="35"/>
                          <a:pt x="111" y="35"/>
                          <a:pt x="111" y="34"/>
                        </a:cubicBezTo>
                        <a:cubicBezTo>
                          <a:pt x="117" y="33"/>
                          <a:pt x="119" y="32"/>
                          <a:pt x="121" y="29"/>
                        </a:cubicBezTo>
                        <a:cubicBezTo>
                          <a:pt x="120" y="28"/>
                          <a:pt x="118" y="29"/>
                          <a:pt x="117" y="28"/>
                        </a:cubicBezTo>
                        <a:cubicBezTo>
                          <a:pt x="120" y="27"/>
                          <a:pt x="122" y="26"/>
                          <a:pt x="124" y="24"/>
                        </a:cubicBezTo>
                        <a:cubicBezTo>
                          <a:pt x="126" y="22"/>
                          <a:pt x="126" y="21"/>
                          <a:pt x="122" y="21"/>
                        </a:cubicBezTo>
                        <a:cubicBezTo>
                          <a:pt x="124" y="20"/>
                          <a:pt x="125" y="19"/>
                          <a:pt x="126" y="17"/>
                        </a:cubicBezTo>
                        <a:cubicBezTo>
                          <a:pt x="128" y="14"/>
                          <a:pt x="127" y="13"/>
                          <a:pt x="123" y="13"/>
                        </a:cubicBezTo>
                        <a:cubicBezTo>
                          <a:pt x="114" y="14"/>
                          <a:pt x="105" y="12"/>
                          <a:pt x="95" y="11"/>
                        </a:cubicBezTo>
                        <a:cubicBezTo>
                          <a:pt x="91" y="10"/>
                          <a:pt x="88" y="12"/>
                          <a:pt x="85" y="15"/>
                        </a:cubicBezTo>
                        <a:cubicBezTo>
                          <a:pt x="85" y="16"/>
                          <a:pt x="84" y="17"/>
                          <a:pt x="83" y="18"/>
                        </a:cubicBezTo>
                        <a:cubicBezTo>
                          <a:pt x="78" y="24"/>
                          <a:pt x="68" y="30"/>
                          <a:pt x="57" y="24"/>
                        </a:cubicBezTo>
                        <a:cubicBezTo>
                          <a:pt x="53" y="22"/>
                          <a:pt x="50" y="20"/>
                          <a:pt x="48" y="16"/>
                        </a:cubicBezTo>
                        <a:cubicBezTo>
                          <a:pt x="45" y="12"/>
                          <a:pt x="41" y="10"/>
                          <a:pt x="36" y="11"/>
                        </a:cubicBezTo>
                        <a:cubicBezTo>
                          <a:pt x="27" y="12"/>
                          <a:pt x="19" y="14"/>
                          <a:pt x="10" y="13"/>
                        </a:cubicBezTo>
                        <a:cubicBezTo>
                          <a:pt x="8" y="13"/>
                          <a:pt x="7" y="12"/>
                          <a:pt x="6" y="14"/>
                        </a:cubicBezTo>
                        <a:cubicBezTo>
                          <a:pt x="5" y="16"/>
                          <a:pt x="6" y="17"/>
                          <a:pt x="7" y="19"/>
                        </a:cubicBezTo>
                        <a:cubicBezTo>
                          <a:pt x="8" y="19"/>
                          <a:pt x="9" y="20"/>
                          <a:pt x="10" y="21"/>
                        </a:cubicBezTo>
                        <a:cubicBezTo>
                          <a:pt x="9" y="21"/>
                          <a:pt x="8" y="21"/>
                          <a:pt x="7" y="21"/>
                        </a:cubicBezTo>
                        <a:cubicBezTo>
                          <a:pt x="8" y="25"/>
                          <a:pt x="11" y="27"/>
                          <a:pt x="15" y="28"/>
                        </a:cubicBezTo>
                        <a:cubicBezTo>
                          <a:pt x="14" y="29"/>
                          <a:pt x="12" y="28"/>
                          <a:pt x="11" y="29"/>
                        </a:cubicBezTo>
                        <a:cubicBezTo>
                          <a:pt x="14" y="33"/>
                          <a:pt x="16" y="33"/>
                          <a:pt x="22" y="34"/>
                        </a:cubicBezTo>
                        <a:close/>
                        <a:moveTo>
                          <a:pt x="146" y="84"/>
                        </a:moveTo>
                        <a:cubicBezTo>
                          <a:pt x="146" y="81"/>
                          <a:pt x="146" y="79"/>
                          <a:pt x="146" y="77"/>
                        </a:cubicBezTo>
                        <a:cubicBezTo>
                          <a:pt x="146" y="76"/>
                          <a:pt x="146" y="74"/>
                          <a:pt x="145" y="74"/>
                        </a:cubicBezTo>
                        <a:cubicBezTo>
                          <a:pt x="143" y="74"/>
                          <a:pt x="142" y="74"/>
                          <a:pt x="141" y="75"/>
                        </a:cubicBezTo>
                        <a:cubicBezTo>
                          <a:pt x="136" y="86"/>
                          <a:pt x="129" y="95"/>
                          <a:pt x="121" y="104"/>
                        </a:cubicBezTo>
                        <a:cubicBezTo>
                          <a:pt x="114" y="113"/>
                          <a:pt x="106" y="120"/>
                          <a:pt x="97" y="125"/>
                        </a:cubicBezTo>
                        <a:cubicBezTo>
                          <a:pt x="92" y="128"/>
                          <a:pt x="92" y="128"/>
                          <a:pt x="96" y="132"/>
                        </a:cubicBezTo>
                        <a:cubicBezTo>
                          <a:pt x="96" y="132"/>
                          <a:pt x="96" y="132"/>
                          <a:pt x="96" y="132"/>
                        </a:cubicBezTo>
                        <a:cubicBezTo>
                          <a:pt x="98" y="135"/>
                          <a:pt x="101" y="135"/>
                          <a:pt x="104" y="133"/>
                        </a:cubicBezTo>
                        <a:cubicBezTo>
                          <a:pt x="118" y="124"/>
                          <a:pt x="131" y="112"/>
                          <a:pt x="142" y="98"/>
                        </a:cubicBezTo>
                        <a:cubicBezTo>
                          <a:pt x="145" y="93"/>
                          <a:pt x="148" y="89"/>
                          <a:pt x="146" y="84"/>
                        </a:cubicBezTo>
                        <a:close/>
                        <a:moveTo>
                          <a:pt x="149" y="97"/>
                        </a:moveTo>
                        <a:cubicBezTo>
                          <a:pt x="137" y="115"/>
                          <a:pt x="121" y="129"/>
                          <a:pt x="102" y="140"/>
                        </a:cubicBezTo>
                        <a:cubicBezTo>
                          <a:pt x="106" y="143"/>
                          <a:pt x="111" y="145"/>
                          <a:pt x="114" y="146"/>
                        </a:cubicBezTo>
                        <a:cubicBezTo>
                          <a:pt x="115" y="147"/>
                          <a:pt x="116" y="146"/>
                          <a:pt x="117" y="146"/>
                        </a:cubicBezTo>
                        <a:cubicBezTo>
                          <a:pt x="138" y="139"/>
                          <a:pt x="151" y="120"/>
                          <a:pt x="149" y="97"/>
                        </a:cubicBezTo>
                        <a:close/>
                        <a:moveTo>
                          <a:pt x="66" y="21"/>
                        </a:moveTo>
                        <a:cubicBezTo>
                          <a:pt x="71" y="21"/>
                          <a:pt x="74" y="17"/>
                          <a:pt x="74" y="13"/>
                        </a:cubicBezTo>
                        <a:cubicBezTo>
                          <a:pt x="74" y="9"/>
                          <a:pt x="70" y="5"/>
                          <a:pt x="66" y="5"/>
                        </a:cubicBezTo>
                        <a:cubicBezTo>
                          <a:pt x="62" y="5"/>
                          <a:pt x="58" y="9"/>
                          <a:pt x="58" y="13"/>
                        </a:cubicBezTo>
                        <a:cubicBezTo>
                          <a:pt x="59" y="18"/>
                          <a:pt x="62" y="21"/>
                          <a:pt x="66" y="21"/>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407">
                    <a:extLst>
                      <a:ext uri="{FF2B5EF4-FFF2-40B4-BE49-F238E27FC236}">
                        <a16:creationId xmlns:a16="http://schemas.microsoft.com/office/drawing/2014/main" id="{B6CF7AE1-92E1-4858-8130-DEE53A38FAC3}"/>
                      </a:ext>
                    </a:extLst>
                  </p:cNvPr>
                  <p:cNvSpPr>
                    <a:spLocks/>
                  </p:cNvSpPr>
                  <p:nvPr/>
                </p:nvSpPr>
                <p:spPr bwMode="auto">
                  <a:xfrm>
                    <a:off x="6457950" y="2759075"/>
                    <a:ext cx="31750" cy="39688"/>
                  </a:xfrm>
                  <a:custGeom>
                    <a:avLst/>
                    <a:gdLst>
                      <a:gd name="T0" fmla="*/ 1 w 10"/>
                      <a:gd name="T1" fmla="*/ 5 h 12"/>
                      <a:gd name="T2" fmla="*/ 2 w 10"/>
                      <a:gd name="T3" fmla="*/ 0 h 12"/>
                      <a:gd name="T4" fmla="*/ 7 w 10"/>
                      <a:gd name="T5" fmla="*/ 3 h 12"/>
                      <a:gd name="T6" fmla="*/ 8 w 10"/>
                      <a:gd name="T7" fmla="*/ 8 h 12"/>
                      <a:gd name="T8" fmla="*/ 2 w 10"/>
                      <a:gd name="T9" fmla="*/ 11 h 12"/>
                      <a:gd name="T10" fmla="*/ 1 w 10"/>
                      <a:gd name="T11" fmla="*/ 5 h 12"/>
                    </a:gdLst>
                    <a:ahLst/>
                    <a:cxnLst>
                      <a:cxn ang="0">
                        <a:pos x="T0" y="T1"/>
                      </a:cxn>
                      <a:cxn ang="0">
                        <a:pos x="T2" y="T3"/>
                      </a:cxn>
                      <a:cxn ang="0">
                        <a:pos x="T4" y="T5"/>
                      </a:cxn>
                      <a:cxn ang="0">
                        <a:pos x="T6" y="T7"/>
                      </a:cxn>
                      <a:cxn ang="0">
                        <a:pos x="T8" y="T9"/>
                      </a:cxn>
                      <a:cxn ang="0">
                        <a:pos x="T10" y="T11"/>
                      </a:cxn>
                    </a:cxnLst>
                    <a:rect l="0" t="0" r="r" b="b"/>
                    <a:pathLst>
                      <a:path w="10" h="12">
                        <a:moveTo>
                          <a:pt x="1" y="5"/>
                        </a:moveTo>
                        <a:cubicBezTo>
                          <a:pt x="1" y="4"/>
                          <a:pt x="0" y="1"/>
                          <a:pt x="2" y="0"/>
                        </a:cubicBezTo>
                        <a:cubicBezTo>
                          <a:pt x="4" y="0"/>
                          <a:pt x="6" y="1"/>
                          <a:pt x="7" y="3"/>
                        </a:cubicBezTo>
                        <a:cubicBezTo>
                          <a:pt x="10" y="4"/>
                          <a:pt x="10" y="6"/>
                          <a:pt x="8" y="8"/>
                        </a:cubicBezTo>
                        <a:cubicBezTo>
                          <a:pt x="6" y="9"/>
                          <a:pt x="4" y="12"/>
                          <a:pt x="2" y="11"/>
                        </a:cubicBezTo>
                        <a:cubicBezTo>
                          <a:pt x="0" y="10"/>
                          <a:pt x="1" y="7"/>
                          <a:pt x="1" y="5"/>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408">
                    <a:extLst>
                      <a:ext uri="{FF2B5EF4-FFF2-40B4-BE49-F238E27FC236}">
                        <a16:creationId xmlns:a16="http://schemas.microsoft.com/office/drawing/2014/main" id="{56E2C400-45FE-4465-A9FE-8C758E0876BC}"/>
                      </a:ext>
                    </a:extLst>
                  </p:cNvPr>
                  <p:cNvSpPr>
                    <a:spLocks/>
                  </p:cNvSpPr>
                  <p:nvPr/>
                </p:nvSpPr>
                <p:spPr bwMode="auto">
                  <a:xfrm>
                    <a:off x="6461125" y="2824163"/>
                    <a:ext cx="25400" cy="44450"/>
                  </a:xfrm>
                  <a:custGeom>
                    <a:avLst/>
                    <a:gdLst>
                      <a:gd name="T0" fmla="*/ 0 w 8"/>
                      <a:gd name="T1" fmla="*/ 14 h 14"/>
                      <a:gd name="T2" fmla="*/ 0 w 8"/>
                      <a:gd name="T3" fmla="*/ 3 h 14"/>
                      <a:gd name="T4" fmla="*/ 2 w 8"/>
                      <a:gd name="T5" fmla="*/ 1 h 14"/>
                      <a:gd name="T6" fmla="*/ 5 w 8"/>
                      <a:gd name="T7" fmla="*/ 3 h 14"/>
                      <a:gd name="T8" fmla="*/ 6 w 8"/>
                      <a:gd name="T9" fmla="*/ 9 h 14"/>
                      <a:gd name="T10" fmla="*/ 0 w 8"/>
                      <a:gd name="T11" fmla="*/ 14 h 14"/>
                    </a:gdLst>
                    <a:ahLst/>
                    <a:cxnLst>
                      <a:cxn ang="0">
                        <a:pos x="T0" y="T1"/>
                      </a:cxn>
                      <a:cxn ang="0">
                        <a:pos x="T2" y="T3"/>
                      </a:cxn>
                      <a:cxn ang="0">
                        <a:pos x="T4" y="T5"/>
                      </a:cxn>
                      <a:cxn ang="0">
                        <a:pos x="T6" y="T7"/>
                      </a:cxn>
                      <a:cxn ang="0">
                        <a:pos x="T8" y="T9"/>
                      </a:cxn>
                      <a:cxn ang="0">
                        <a:pos x="T10" y="T11"/>
                      </a:cxn>
                    </a:cxnLst>
                    <a:rect l="0" t="0" r="r" b="b"/>
                    <a:pathLst>
                      <a:path w="8" h="14">
                        <a:moveTo>
                          <a:pt x="0" y="14"/>
                        </a:moveTo>
                        <a:cubicBezTo>
                          <a:pt x="0" y="10"/>
                          <a:pt x="0" y="6"/>
                          <a:pt x="0" y="3"/>
                        </a:cubicBezTo>
                        <a:cubicBezTo>
                          <a:pt x="0" y="1"/>
                          <a:pt x="0" y="0"/>
                          <a:pt x="2" y="1"/>
                        </a:cubicBezTo>
                        <a:cubicBezTo>
                          <a:pt x="3" y="2"/>
                          <a:pt x="4" y="3"/>
                          <a:pt x="5" y="3"/>
                        </a:cubicBezTo>
                        <a:cubicBezTo>
                          <a:pt x="8" y="5"/>
                          <a:pt x="8" y="7"/>
                          <a:pt x="6" y="9"/>
                        </a:cubicBezTo>
                        <a:cubicBezTo>
                          <a:pt x="5" y="11"/>
                          <a:pt x="3" y="13"/>
                          <a:pt x="0"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409">
                    <a:extLst>
                      <a:ext uri="{FF2B5EF4-FFF2-40B4-BE49-F238E27FC236}">
                        <a16:creationId xmlns:a16="http://schemas.microsoft.com/office/drawing/2014/main" id="{7957DDF4-1BF6-40A9-A6AA-95C42BCBCEB7}"/>
                      </a:ext>
                    </a:extLst>
                  </p:cNvPr>
                  <p:cNvSpPr>
                    <a:spLocks/>
                  </p:cNvSpPr>
                  <p:nvPr/>
                </p:nvSpPr>
                <p:spPr bwMode="auto">
                  <a:xfrm>
                    <a:off x="6413500" y="2759075"/>
                    <a:ext cx="34925" cy="39688"/>
                  </a:xfrm>
                  <a:custGeom>
                    <a:avLst/>
                    <a:gdLst>
                      <a:gd name="T0" fmla="*/ 9 w 11"/>
                      <a:gd name="T1" fmla="*/ 6 h 12"/>
                      <a:gd name="T2" fmla="*/ 8 w 11"/>
                      <a:gd name="T3" fmla="*/ 11 h 12"/>
                      <a:gd name="T4" fmla="*/ 3 w 11"/>
                      <a:gd name="T5" fmla="*/ 8 h 12"/>
                      <a:gd name="T6" fmla="*/ 3 w 11"/>
                      <a:gd name="T7" fmla="*/ 2 h 12"/>
                      <a:gd name="T8" fmla="*/ 6 w 11"/>
                      <a:gd name="T9" fmla="*/ 1 h 12"/>
                      <a:gd name="T10" fmla="*/ 9 w 11"/>
                      <a:gd name="T11" fmla="*/ 3 h 12"/>
                      <a:gd name="T12" fmla="*/ 9 w 11"/>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9" y="6"/>
                        </a:moveTo>
                        <a:cubicBezTo>
                          <a:pt x="9" y="8"/>
                          <a:pt x="11" y="11"/>
                          <a:pt x="8" y="11"/>
                        </a:cubicBezTo>
                        <a:cubicBezTo>
                          <a:pt x="6" y="12"/>
                          <a:pt x="5" y="10"/>
                          <a:pt x="3" y="8"/>
                        </a:cubicBezTo>
                        <a:cubicBezTo>
                          <a:pt x="0" y="6"/>
                          <a:pt x="0" y="4"/>
                          <a:pt x="3" y="2"/>
                        </a:cubicBezTo>
                        <a:cubicBezTo>
                          <a:pt x="4" y="2"/>
                          <a:pt x="5" y="1"/>
                          <a:pt x="6" y="1"/>
                        </a:cubicBezTo>
                        <a:cubicBezTo>
                          <a:pt x="8" y="0"/>
                          <a:pt x="9" y="0"/>
                          <a:pt x="9" y="3"/>
                        </a:cubicBezTo>
                        <a:cubicBezTo>
                          <a:pt x="9" y="4"/>
                          <a:pt x="9" y="5"/>
                          <a:pt x="9" y="6"/>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410">
                    <a:extLst>
                      <a:ext uri="{FF2B5EF4-FFF2-40B4-BE49-F238E27FC236}">
                        <a16:creationId xmlns:a16="http://schemas.microsoft.com/office/drawing/2014/main" id="{846A8974-DFED-41FE-A616-349093C64F8F}"/>
                      </a:ext>
                    </a:extLst>
                  </p:cNvPr>
                  <p:cNvSpPr>
                    <a:spLocks/>
                  </p:cNvSpPr>
                  <p:nvPr/>
                </p:nvSpPr>
                <p:spPr bwMode="auto">
                  <a:xfrm>
                    <a:off x="6419850" y="2827338"/>
                    <a:ext cx="25400" cy="44450"/>
                  </a:xfrm>
                  <a:custGeom>
                    <a:avLst/>
                    <a:gdLst>
                      <a:gd name="T0" fmla="*/ 8 w 8"/>
                      <a:gd name="T1" fmla="*/ 14 h 14"/>
                      <a:gd name="T2" fmla="*/ 1 w 8"/>
                      <a:gd name="T3" fmla="*/ 8 h 14"/>
                      <a:gd name="T4" fmla="*/ 1 w 8"/>
                      <a:gd name="T5" fmla="*/ 3 h 14"/>
                      <a:gd name="T6" fmla="*/ 6 w 8"/>
                      <a:gd name="T7" fmla="*/ 0 h 14"/>
                      <a:gd name="T8" fmla="*/ 7 w 8"/>
                      <a:gd name="T9" fmla="*/ 5 h 14"/>
                      <a:gd name="T10" fmla="*/ 8 w 8"/>
                      <a:gd name="T11" fmla="*/ 14 h 14"/>
                    </a:gdLst>
                    <a:ahLst/>
                    <a:cxnLst>
                      <a:cxn ang="0">
                        <a:pos x="T0" y="T1"/>
                      </a:cxn>
                      <a:cxn ang="0">
                        <a:pos x="T2" y="T3"/>
                      </a:cxn>
                      <a:cxn ang="0">
                        <a:pos x="T4" y="T5"/>
                      </a:cxn>
                      <a:cxn ang="0">
                        <a:pos x="T6" y="T7"/>
                      </a:cxn>
                      <a:cxn ang="0">
                        <a:pos x="T8" y="T9"/>
                      </a:cxn>
                      <a:cxn ang="0">
                        <a:pos x="T10" y="T11"/>
                      </a:cxn>
                    </a:cxnLst>
                    <a:rect l="0" t="0" r="r" b="b"/>
                    <a:pathLst>
                      <a:path w="8" h="14">
                        <a:moveTo>
                          <a:pt x="8" y="14"/>
                        </a:moveTo>
                        <a:cubicBezTo>
                          <a:pt x="5" y="12"/>
                          <a:pt x="3" y="10"/>
                          <a:pt x="1" y="8"/>
                        </a:cubicBezTo>
                        <a:cubicBezTo>
                          <a:pt x="0" y="6"/>
                          <a:pt x="0" y="4"/>
                          <a:pt x="1" y="3"/>
                        </a:cubicBezTo>
                        <a:cubicBezTo>
                          <a:pt x="3" y="2"/>
                          <a:pt x="4" y="0"/>
                          <a:pt x="6" y="0"/>
                        </a:cubicBezTo>
                        <a:cubicBezTo>
                          <a:pt x="8" y="1"/>
                          <a:pt x="7" y="3"/>
                          <a:pt x="7" y="5"/>
                        </a:cubicBezTo>
                        <a:cubicBezTo>
                          <a:pt x="7" y="8"/>
                          <a:pt x="7" y="10"/>
                          <a:pt x="8"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411">
                    <a:extLst>
                      <a:ext uri="{FF2B5EF4-FFF2-40B4-BE49-F238E27FC236}">
                        <a16:creationId xmlns:a16="http://schemas.microsoft.com/office/drawing/2014/main" id="{EEA1A093-E9CC-4F1F-B350-867AC2DDE56C}"/>
                      </a:ext>
                    </a:extLst>
                  </p:cNvPr>
                  <p:cNvSpPr>
                    <a:spLocks/>
                  </p:cNvSpPr>
                  <p:nvPr/>
                </p:nvSpPr>
                <p:spPr bwMode="auto">
                  <a:xfrm>
                    <a:off x="6457950" y="2897188"/>
                    <a:ext cx="9525" cy="22225"/>
                  </a:xfrm>
                  <a:custGeom>
                    <a:avLst/>
                    <a:gdLst>
                      <a:gd name="T0" fmla="*/ 0 w 3"/>
                      <a:gd name="T1" fmla="*/ 7 h 7"/>
                      <a:gd name="T2" fmla="*/ 0 w 3"/>
                      <a:gd name="T3" fmla="*/ 0 h 7"/>
                      <a:gd name="T4" fmla="*/ 0 w 3"/>
                      <a:gd name="T5" fmla="*/ 7 h 7"/>
                    </a:gdLst>
                    <a:ahLst/>
                    <a:cxnLst>
                      <a:cxn ang="0">
                        <a:pos x="T0" y="T1"/>
                      </a:cxn>
                      <a:cxn ang="0">
                        <a:pos x="T2" y="T3"/>
                      </a:cxn>
                      <a:cxn ang="0">
                        <a:pos x="T4" y="T5"/>
                      </a:cxn>
                    </a:cxnLst>
                    <a:rect l="0" t="0" r="r" b="b"/>
                    <a:pathLst>
                      <a:path w="3" h="7">
                        <a:moveTo>
                          <a:pt x="0" y="7"/>
                        </a:moveTo>
                        <a:cubicBezTo>
                          <a:pt x="0" y="5"/>
                          <a:pt x="0" y="3"/>
                          <a:pt x="0" y="0"/>
                        </a:cubicBezTo>
                        <a:cubicBezTo>
                          <a:pt x="3" y="3"/>
                          <a:pt x="2" y="5"/>
                          <a:pt x="0"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412">
                    <a:extLst>
                      <a:ext uri="{FF2B5EF4-FFF2-40B4-BE49-F238E27FC236}">
                        <a16:creationId xmlns:a16="http://schemas.microsoft.com/office/drawing/2014/main" id="{BB39638E-4D75-4CC3-BD73-A1164EBE0D78}"/>
                      </a:ext>
                    </a:extLst>
                  </p:cNvPr>
                  <p:cNvSpPr>
                    <a:spLocks/>
                  </p:cNvSpPr>
                  <p:nvPr/>
                </p:nvSpPr>
                <p:spPr bwMode="auto">
                  <a:xfrm>
                    <a:off x="6438900" y="2897188"/>
                    <a:ext cx="6350" cy="22225"/>
                  </a:xfrm>
                  <a:custGeom>
                    <a:avLst/>
                    <a:gdLst>
                      <a:gd name="T0" fmla="*/ 2 w 2"/>
                      <a:gd name="T1" fmla="*/ 7 h 7"/>
                      <a:gd name="T2" fmla="*/ 2 w 2"/>
                      <a:gd name="T3" fmla="*/ 0 h 7"/>
                      <a:gd name="T4" fmla="*/ 2 w 2"/>
                      <a:gd name="T5" fmla="*/ 7 h 7"/>
                    </a:gdLst>
                    <a:ahLst/>
                    <a:cxnLst>
                      <a:cxn ang="0">
                        <a:pos x="T0" y="T1"/>
                      </a:cxn>
                      <a:cxn ang="0">
                        <a:pos x="T2" y="T3"/>
                      </a:cxn>
                      <a:cxn ang="0">
                        <a:pos x="T4" y="T5"/>
                      </a:cxn>
                    </a:cxnLst>
                    <a:rect l="0" t="0" r="r" b="b"/>
                    <a:pathLst>
                      <a:path w="2" h="7">
                        <a:moveTo>
                          <a:pt x="2" y="7"/>
                        </a:moveTo>
                        <a:cubicBezTo>
                          <a:pt x="0" y="5"/>
                          <a:pt x="0" y="3"/>
                          <a:pt x="2" y="0"/>
                        </a:cubicBezTo>
                        <a:cubicBezTo>
                          <a:pt x="2" y="3"/>
                          <a:pt x="2" y="5"/>
                          <a:pt x="2"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413">
                    <a:extLst>
                      <a:ext uri="{FF2B5EF4-FFF2-40B4-BE49-F238E27FC236}">
                        <a16:creationId xmlns:a16="http://schemas.microsoft.com/office/drawing/2014/main" id="{706408D1-1503-4371-B888-25659D175094}"/>
                      </a:ext>
                    </a:extLst>
                  </p:cNvPr>
                  <p:cNvSpPr>
                    <a:spLocks/>
                  </p:cNvSpPr>
                  <p:nvPr/>
                </p:nvSpPr>
                <p:spPr bwMode="auto">
                  <a:xfrm>
                    <a:off x="6311900" y="2628900"/>
                    <a:ext cx="317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Rectangle 414">
                    <a:extLst>
                      <a:ext uri="{FF2B5EF4-FFF2-40B4-BE49-F238E27FC236}">
                        <a16:creationId xmlns:a16="http://schemas.microsoft.com/office/drawing/2014/main" id="{F3D0CC5D-96B0-421E-AD73-382AE3090694}"/>
                      </a:ext>
                    </a:extLst>
                  </p:cNvPr>
                  <p:cNvSpPr>
                    <a:spLocks noChangeArrowheads="1"/>
                  </p:cNvSpPr>
                  <p:nvPr/>
                </p:nvSpPr>
                <p:spPr bwMode="auto">
                  <a:xfrm>
                    <a:off x="6524625" y="2654300"/>
                    <a:ext cx="1588" cy="1588"/>
                  </a:xfrm>
                  <a:prstGeom prst="rect">
                    <a:avLst/>
                  </a:prstGeom>
                  <a:solidFill>
                    <a:srgbClr val="3465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415">
                    <a:extLst>
                      <a:ext uri="{FF2B5EF4-FFF2-40B4-BE49-F238E27FC236}">
                        <a16:creationId xmlns:a16="http://schemas.microsoft.com/office/drawing/2014/main" id="{CB64BDFB-A7B9-4463-A937-0FAB9056FB2E}"/>
                      </a:ext>
                    </a:extLst>
                  </p:cNvPr>
                  <p:cNvSpPr>
                    <a:spLocks/>
                  </p:cNvSpPr>
                  <p:nvPr/>
                </p:nvSpPr>
                <p:spPr bwMode="auto">
                  <a:xfrm>
                    <a:off x="6565900" y="2641600"/>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416">
                    <a:extLst>
                      <a:ext uri="{FF2B5EF4-FFF2-40B4-BE49-F238E27FC236}">
                        <a16:creationId xmlns:a16="http://schemas.microsoft.com/office/drawing/2014/main" id="{773BBC62-65A9-4DD7-8E8E-56AF5FCC20F0}"/>
                      </a:ext>
                    </a:extLst>
                  </p:cNvPr>
                  <p:cNvSpPr>
                    <a:spLocks/>
                  </p:cNvSpPr>
                  <p:nvPr/>
                </p:nvSpPr>
                <p:spPr bwMode="auto">
                  <a:xfrm>
                    <a:off x="6527800" y="2774950"/>
                    <a:ext cx="88900" cy="68263"/>
                  </a:xfrm>
                  <a:custGeom>
                    <a:avLst/>
                    <a:gdLst>
                      <a:gd name="T0" fmla="*/ 23 w 28"/>
                      <a:gd name="T1" fmla="*/ 9 h 21"/>
                      <a:gd name="T2" fmla="*/ 18 w 28"/>
                      <a:gd name="T3" fmla="*/ 13 h 21"/>
                      <a:gd name="T4" fmla="*/ 16 w 28"/>
                      <a:gd name="T5" fmla="*/ 15 h 21"/>
                      <a:gd name="T6" fmla="*/ 10 w 28"/>
                      <a:gd name="T7" fmla="*/ 21 h 21"/>
                      <a:gd name="T8" fmla="*/ 2 w 28"/>
                      <a:gd name="T9" fmla="*/ 13 h 21"/>
                      <a:gd name="T10" fmla="*/ 2 w 28"/>
                      <a:gd name="T11" fmla="*/ 10 h 21"/>
                      <a:gd name="T12" fmla="*/ 6 w 28"/>
                      <a:gd name="T13" fmla="*/ 10 h 21"/>
                      <a:gd name="T14" fmla="*/ 10 w 28"/>
                      <a:gd name="T15" fmla="*/ 14 h 21"/>
                      <a:gd name="T16" fmla="*/ 15 w 28"/>
                      <a:gd name="T17" fmla="*/ 9 h 21"/>
                      <a:gd name="T18" fmla="*/ 22 w 28"/>
                      <a:gd name="T19" fmla="*/ 2 h 21"/>
                      <a:gd name="T20" fmla="*/ 26 w 28"/>
                      <a:gd name="T21" fmla="*/ 2 h 21"/>
                      <a:gd name="T22" fmla="*/ 26 w 28"/>
                      <a:gd name="T23" fmla="*/ 6 h 21"/>
                      <a:gd name="T24" fmla="*/ 23 w 28"/>
                      <a:gd name="T2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1">
                        <a:moveTo>
                          <a:pt x="23" y="9"/>
                        </a:moveTo>
                        <a:cubicBezTo>
                          <a:pt x="21" y="10"/>
                          <a:pt x="20" y="12"/>
                          <a:pt x="18" y="13"/>
                        </a:cubicBezTo>
                        <a:cubicBezTo>
                          <a:pt x="17" y="14"/>
                          <a:pt x="17" y="14"/>
                          <a:pt x="16" y="15"/>
                        </a:cubicBezTo>
                        <a:cubicBezTo>
                          <a:pt x="14" y="17"/>
                          <a:pt x="13" y="20"/>
                          <a:pt x="10" y="21"/>
                        </a:cubicBezTo>
                        <a:cubicBezTo>
                          <a:pt x="6" y="19"/>
                          <a:pt x="4" y="16"/>
                          <a:pt x="2" y="13"/>
                        </a:cubicBezTo>
                        <a:cubicBezTo>
                          <a:pt x="1" y="12"/>
                          <a:pt x="0" y="11"/>
                          <a:pt x="2" y="10"/>
                        </a:cubicBezTo>
                        <a:cubicBezTo>
                          <a:pt x="3" y="8"/>
                          <a:pt x="4" y="9"/>
                          <a:pt x="6" y="10"/>
                        </a:cubicBezTo>
                        <a:cubicBezTo>
                          <a:pt x="7" y="11"/>
                          <a:pt x="8" y="14"/>
                          <a:pt x="10" y="14"/>
                        </a:cubicBezTo>
                        <a:cubicBezTo>
                          <a:pt x="12" y="13"/>
                          <a:pt x="13" y="11"/>
                          <a:pt x="15" y="9"/>
                        </a:cubicBezTo>
                        <a:cubicBezTo>
                          <a:pt x="17" y="7"/>
                          <a:pt x="20" y="4"/>
                          <a:pt x="22" y="2"/>
                        </a:cubicBezTo>
                        <a:cubicBezTo>
                          <a:pt x="23" y="1"/>
                          <a:pt x="25" y="0"/>
                          <a:pt x="26" y="2"/>
                        </a:cubicBezTo>
                        <a:cubicBezTo>
                          <a:pt x="28" y="3"/>
                          <a:pt x="27" y="4"/>
                          <a:pt x="26" y="6"/>
                        </a:cubicBezTo>
                        <a:cubicBezTo>
                          <a:pt x="25" y="7"/>
                          <a:pt x="24" y="8"/>
                          <a:pt x="23" y="9"/>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2" name="Rectangle 116">
                  <a:extLst>
                    <a:ext uri="{FF2B5EF4-FFF2-40B4-BE49-F238E27FC236}">
                      <a16:creationId xmlns:a16="http://schemas.microsoft.com/office/drawing/2014/main" id="{0DBB7908-D156-4776-BF2A-5D6E3C248317}"/>
                    </a:ext>
                  </a:extLst>
                </p:cNvPr>
                <p:cNvSpPr>
                  <a:spLocks noChangeArrowheads="1"/>
                </p:cNvSpPr>
                <p:nvPr/>
              </p:nvSpPr>
              <p:spPr bwMode="auto">
                <a:xfrm>
                  <a:off x="1028700" y="2635250"/>
                  <a:ext cx="1201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Planning for future</a:t>
                  </a:r>
                  <a:b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b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operations</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3" name="Rectangle 116">
                  <a:extLst>
                    <a:ext uri="{FF2B5EF4-FFF2-40B4-BE49-F238E27FC236}">
                      <a16:creationId xmlns:a16="http://schemas.microsoft.com/office/drawing/2014/main" id="{D1CC7A17-6A26-48D8-BD6F-6F58A1D960F4}"/>
                    </a:ext>
                  </a:extLst>
                </p:cNvPr>
                <p:cNvSpPr>
                  <a:spLocks noChangeArrowheads="1"/>
                </p:cNvSpPr>
                <p:nvPr/>
              </p:nvSpPr>
              <p:spPr bwMode="auto">
                <a:xfrm>
                  <a:off x="1030360" y="3322121"/>
                  <a:ext cx="14827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Increased TMF capacity</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pic>
            <p:nvPicPr>
              <p:cNvPr id="314" name="Picture 313" descr="A picture containing text&#10;&#10;Description automatically generated">
                <a:extLst>
                  <a:ext uri="{FF2B5EF4-FFF2-40B4-BE49-F238E27FC236}">
                    <a16:creationId xmlns:a16="http://schemas.microsoft.com/office/drawing/2014/main" id="{8AD4B0B7-AA8D-49C5-9C90-9BAE017FBE72}"/>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3274742" y="2791863"/>
                <a:ext cx="636858" cy="570482"/>
              </a:xfrm>
              <a:prstGeom prst="rect">
                <a:avLst/>
              </a:prstGeom>
            </p:spPr>
          </p:pic>
          <p:pic>
            <p:nvPicPr>
              <p:cNvPr id="315" name="Graphic 314" descr="Siren with solid fill">
                <a:extLst>
                  <a:ext uri="{FF2B5EF4-FFF2-40B4-BE49-F238E27FC236}">
                    <a16:creationId xmlns:a16="http://schemas.microsoft.com/office/drawing/2014/main" id="{5E747AC1-20E0-4168-90D7-BB30ACA62D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9887" y="4082108"/>
                <a:ext cx="495300" cy="495300"/>
              </a:xfrm>
              <a:prstGeom prst="rect">
                <a:avLst/>
              </a:prstGeom>
            </p:spPr>
          </p:pic>
          <p:sp>
            <p:nvSpPr>
              <p:cNvPr id="316" name="Rectangle 132">
                <a:extLst>
                  <a:ext uri="{FF2B5EF4-FFF2-40B4-BE49-F238E27FC236}">
                    <a16:creationId xmlns:a16="http://schemas.microsoft.com/office/drawing/2014/main" id="{636442F1-4C4B-4205-9D31-13FAEA327CD5}"/>
                  </a:ext>
                </a:extLst>
              </p:cNvPr>
              <p:cNvSpPr>
                <a:spLocks noChangeArrowheads="1"/>
              </p:cNvSpPr>
              <p:nvPr/>
            </p:nvSpPr>
            <p:spPr bwMode="auto">
              <a:xfrm>
                <a:off x="1000448" y="4248154"/>
                <a:ext cx="20880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Improved emergency response</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17" name="Graphic 316" descr="Hammer with solid fill">
                <a:extLst>
                  <a:ext uri="{FF2B5EF4-FFF2-40B4-BE49-F238E27FC236}">
                    <a16:creationId xmlns:a16="http://schemas.microsoft.com/office/drawing/2014/main" id="{D368BE73-7F35-4C71-A730-1CC4E4A3B08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46535" y="3507719"/>
                <a:ext cx="533929" cy="533929"/>
              </a:xfrm>
              <a:prstGeom prst="rect">
                <a:avLst/>
              </a:prstGeom>
            </p:spPr>
          </p:pic>
          <p:sp>
            <p:nvSpPr>
              <p:cNvPr id="318" name="Rectangle 215">
                <a:extLst>
                  <a:ext uri="{FF2B5EF4-FFF2-40B4-BE49-F238E27FC236}">
                    <a16:creationId xmlns:a16="http://schemas.microsoft.com/office/drawing/2014/main" id="{32C52992-5211-482E-B14E-DCB1FE68E15C}"/>
                  </a:ext>
                </a:extLst>
              </p:cNvPr>
              <p:cNvSpPr>
                <a:spLocks noChangeArrowheads="1"/>
              </p:cNvSpPr>
              <p:nvPr/>
            </p:nvSpPr>
            <p:spPr bwMode="auto">
              <a:xfrm>
                <a:off x="6858000" y="3628666"/>
                <a:ext cx="1914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10101"/>
                    </a:solidFill>
                    <a:effectLst/>
                    <a:uLnTx/>
                    <a:uFillTx/>
                    <a:latin typeface="Myriad Pro" panose="020B0503030403020204" pitchFamily="34" charset="0"/>
                    <a:ea typeface="+mn-ea"/>
                    <a:cs typeface="+mn-cs"/>
                  </a:rPr>
                  <a:t>Increased community and economic development</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sp>
        <p:nvSpPr>
          <p:cNvPr id="2" name="Slide Number Placeholder 1">
            <a:extLst>
              <a:ext uri="{FF2B5EF4-FFF2-40B4-BE49-F238E27FC236}">
                <a16:creationId xmlns:a16="http://schemas.microsoft.com/office/drawing/2014/main" id="{BD3C3E7A-3DFD-417E-B753-081B5385A916}"/>
              </a:ext>
            </a:extLst>
          </p:cNvPr>
          <p:cNvSpPr>
            <a:spLocks noGrp="1"/>
          </p:cNvSpPr>
          <p:nvPr>
            <p:ph type="sldNum" sz="quarter" idx="10"/>
          </p:nvPr>
        </p:nvSpPr>
        <p:spPr/>
        <p:txBody>
          <a:bodyPr/>
          <a:lstStyle/>
          <a:p>
            <a:fld id="{6BD89BB1-B564-4AC0-B20C-E0360F9EEF2A}" type="slidenum">
              <a:rPr lang="en-US" smtClean="0"/>
              <a:pPr/>
              <a:t>11</a:t>
            </a:fld>
            <a:endParaRPr lang="en-US" dirty="0"/>
          </a:p>
        </p:txBody>
      </p:sp>
    </p:spTree>
    <p:extLst>
      <p:ext uri="{BB962C8B-B14F-4D97-AF65-F5344CB8AC3E}">
        <p14:creationId xmlns:p14="http://schemas.microsoft.com/office/powerpoint/2010/main" val="178468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104EF8-EB13-4A07-85DB-B80F1037C3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01600"/>
            <a:ext cx="365760" cy="365760"/>
          </a:xfrm>
          <a:prstGeom prst="rect">
            <a:avLst/>
          </a:prstGeom>
        </p:spPr>
      </p:pic>
      <p:sp>
        <p:nvSpPr>
          <p:cNvPr id="5" name="Title 4">
            <a:extLst>
              <a:ext uri="{FF2B5EF4-FFF2-40B4-BE49-F238E27FC236}">
                <a16:creationId xmlns:a16="http://schemas.microsoft.com/office/drawing/2014/main" id="{50EAAFD1-F573-4EBA-A6D6-5AA878347EF8}"/>
              </a:ext>
            </a:extLst>
          </p:cNvPr>
          <p:cNvSpPr>
            <a:spLocks noGrp="1"/>
          </p:cNvSpPr>
          <p:nvPr>
            <p:ph type="title"/>
          </p:nvPr>
        </p:nvSpPr>
        <p:spPr>
          <a:xfrm>
            <a:off x="324675" y="1037630"/>
            <a:ext cx="2400300" cy="656890"/>
          </a:xfrm>
        </p:spPr>
        <p:txBody>
          <a:bodyPr>
            <a:normAutofit fontScale="90000"/>
          </a:bodyPr>
          <a:lstStyle/>
          <a:p>
            <a:r>
              <a:rPr lang="en-US" sz="3200" dirty="0"/>
              <a:t>Dynamics of a Water System Partnership</a:t>
            </a:r>
          </a:p>
        </p:txBody>
      </p:sp>
      <p:sp>
        <p:nvSpPr>
          <p:cNvPr id="17" name="Content Placeholder 16">
            <a:extLst>
              <a:ext uri="{FF2B5EF4-FFF2-40B4-BE49-F238E27FC236}">
                <a16:creationId xmlns:a16="http://schemas.microsoft.com/office/drawing/2014/main" id="{7BBA9F80-5F79-493D-986D-B428F1881BB9}"/>
              </a:ext>
            </a:extLst>
          </p:cNvPr>
          <p:cNvSpPr>
            <a:spLocks noGrp="1"/>
          </p:cNvSpPr>
          <p:nvPr>
            <p:ph sz="quarter" idx="10"/>
          </p:nvPr>
        </p:nvSpPr>
        <p:spPr>
          <a:xfrm>
            <a:off x="324675" y="2451507"/>
            <a:ext cx="2400300" cy="1523877"/>
          </a:xfrm>
        </p:spPr>
        <p:txBody>
          <a:bodyPr>
            <a:normAutofit/>
          </a:bodyPr>
          <a:lstStyle/>
          <a:p>
            <a:pPr>
              <a:spcBef>
                <a:spcPts val="0"/>
              </a:spcBef>
            </a:pPr>
            <a:r>
              <a:rPr lang="en-US" sz="2000" dirty="0"/>
              <a:t>Case Study: Vinton County Water &amp;</a:t>
            </a:r>
          </a:p>
          <a:p>
            <a:pPr>
              <a:spcBef>
                <a:spcPts val="0"/>
              </a:spcBef>
            </a:pPr>
            <a:r>
              <a:rPr lang="en-US" sz="2000" dirty="0"/>
              <a:t>Jackson County Water</a:t>
            </a:r>
          </a:p>
          <a:p>
            <a:r>
              <a:rPr lang="en-US" sz="1300" b="0" dirty="0"/>
              <a:t>Southeastern Ohio</a:t>
            </a:r>
          </a:p>
        </p:txBody>
      </p:sp>
      <p:sp>
        <p:nvSpPr>
          <p:cNvPr id="29" name="Content Placeholder 28">
            <a:extLst>
              <a:ext uri="{FF2B5EF4-FFF2-40B4-BE49-F238E27FC236}">
                <a16:creationId xmlns:a16="http://schemas.microsoft.com/office/drawing/2014/main" id="{5DF3997E-69A8-461E-BF29-66671F358FC4}"/>
              </a:ext>
            </a:extLst>
          </p:cNvPr>
          <p:cNvSpPr>
            <a:spLocks noGrp="1"/>
          </p:cNvSpPr>
          <p:nvPr>
            <p:ph sz="quarter" idx="11"/>
          </p:nvPr>
        </p:nvSpPr>
        <p:spPr>
          <a:xfrm>
            <a:off x="3160124" y="268357"/>
            <a:ext cx="3552520" cy="4773543"/>
          </a:xfrm>
        </p:spPr>
        <p:txBody>
          <a:bodyPr>
            <a:noAutofit/>
          </a:bodyPr>
          <a:lstStyle/>
          <a:p>
            <a:pPr>
              <a:lnSpc>
                <a:spcPct val="110000"/>
              </a:lnSpc>
              <a:spcBef>
                <a:spcPts val="600"/>
              </a:spcBef>
              <a:spcAft>
                <a:spcPts val="0"/>
              </a:spcAft>
            </a:pPr>
            <a:r>
              <a:rPr lang="en-US" sz="1300" dirty="0"/>
              <a:t>Partnership Milestones: </a:t>
            </a:r>
          </a:p>
          <a:p>
            <a:pPr marL="341313" lvl="1">
              <a:lnSpc>
                <a:spcPct val="110000"/>
              </a:lnSpc>
              <a:spcAft>
                <a:spcPts val="0"/>
              </a:spcAft>
            </a:pPr>
            <a:r>
              <a:rPr lang="en-US" sz="1300" dirty="0"/>
              <a:t>1992: Jackson County Water shared office supplies with Vinton</a:t>
            </a:r>
          </a:p>
          <a:p>
            <a:pPr marL="341313" lvl="1">
              <a:lnSpc>
                <a:spcPct val="110000"/>
              </a:lnSpc>
              <a:spcAft>
                <a:spcPts val="0"/>
              </a:spcAft>
            </a:pPr>
            <a:r>
              <a:rPr lang="en-US" sz="1300" dirty="0"/>
              <a:t>2008: Vinton hired Jackson for operations due to </a:t>
            </a:r>
            <a:r>
              <a:rPr lang="en-US" sz="1300" b="1" dirty="0"/>
              <a:t>challenges</a:t>
            </a:r>
            <a:r>
              <a:rPr lang="en-US" sz="1300" dirty="0"/>
              <a:t> with</a:t>
            </a:r>
          </a:p>
          <a:p>
            <a:pPr lvl="2">
              <a:lnSpc>
                <a:spcPct val="110000"/>
              </a:lnSpc>
              <a:spcAft>
                <a:spcPts val="0"/>
              </a:spcAft>
            </a:pPr>
            <a:r>
              <a:rPr lang="en-US" sz="1300" dirty="0"/>
              <a:t>Source water contamination</a:t>
            </a:r>
          </a:p>
          <a:p>
            <a:pPr lvl="2">
              <a:lnSpc>
                <a:spcPct val="110000"/>
              </a:lnSpc>
              <a:spcAft>
                <a:spcPts val="0"/>
              </a:spcAft>
            </a:pPr>
            <a:r>
              <a:rPr lang="en-US" sz="1300" dirty="0"/>
              <a:t>Maintaining a certified operator</a:t>
            </a:r>
          </a:p>
          <a:p>
            <a:pPr lvl="2">
              <a:lnSpc>
                <a:spcPct val="110000"/>
              </a:lnSpc>
              <a:spcAft>
                <a:spcPts val="0"/>
              </a:spcAft>
            </a:pPr>
            <a:r>
              <a:rPr lang="en-US" sz="1300" dirty="0"/>
              <a:t>Low revenue streams</a:t>
            </a:r>
          </a:p>
          <a:p>
            <a:pPr marL="341313" lvl="1">
              <a:lnSpc>
                <a:spcPct val="110000"/>
              </a:lnSpc>
              <a:spcAft>
                <a:spcPts val="0"/>
              </a:spcAft>
            </a:pPr>
            <a:r>
              <a:rPr lang="en-US" sz="1300" dirty="0"/>
              <a:t>2009: Vinton sold its water system to Jackson</a:t>
            </a:r>
          </a:p>
          <a:p>
            <a:pPr>
              <a:lnSpc>
                <a:spcPct val="110000"/>
              </a:lnSpc>
              <a:spcBef>
                <a:spcPts val="600"/>
              </a:spcBef>
              <a:spcAft>
                <a:spcPts val="0"/>
              </a:spcAft>
            </a:pPr>
            <a:r>
              <a:rPr lang="en-US" sz="1300" dirty="0"/>
              <a:t>Benefits: </a:t>
            </a:r>
          </a:p>
          <a:p>
            <a:pPr marL="341313" lvl="1">
              <a:lnSpc>
                <a:spcPct val="110000"/>
              </a:lnSpc>
              <a:spcAft>
                <a:spcPts val="0"/>
              </a:spcAft>
            </a:pPr>
            <a:r>
              <a:rPr lang="en-US" sz="1300" dirty="0"/>
              <a:t>Improved water quality</a:t>
            </a:r>
          </a:p>
          <a:p>
            <a:pPr marL="341313" lvl="1">
              <a:lnSpc>
                <a:spcPct val="110000"/>
              </a:lnSpc>
              <a:spcAft>
                <a:spcPts val="0"/>
              </a:spcAft>
            </a:pPr>
            <a:r>
              <a:rPr lang="en-US" sz="1300" dirty="0"/>
              <a:t>Increased revenue</a:t>
            </a:r>
          </a:p>
          <a:p>
            <a:pPr marL="341313" lvl="1">
              <a:lnSpc>
                <a:spcPct val="110000"/>
              </a:lnSpc>
              <a:spcAft>
                <a:spcPts val="0"/>
              </a:spcAft>
            </a:pPr>
            <a:r>
              <a:rPr lang="en-US" sz="1300" dirty="0"/>
              <a:t>Infrastructure improvements</a:t>
            </a:r>
          </a:p>
          <a:p>
            <a:pPr marL="341313" lvl="1">
              <a:lnSpc>
                <a:spcPct val="110000"/>
              </a:lnSpc>
              <a:spcAft>
                <a:spcPts val="0"/>
              </a:spcAft>
            </a:pPr>
            <a:r>
              <a:rPr lang="en-US" sz="1300" dirty="0"/>
              <a:t>Enhanced local relations</a:t>
            </a:r>
          </a:p>
          <a:p>
            <a:pPr marL="341313" lvl="1">
              <a:lnSpc>
                <a:spcPct val="110000"/>
              </a:lnSpc>
              <a:spcAft>
                <a:spcPts val="0"/>
              </a:spcAft>
            </a:pPr>
            <a:r>
              <a:rPr lang="en-US" sz="1300" dirty="0"/>
              <a:t>Increased public health protection</a:t>
            </a:r>
          </a:p>
          <a:p>
            <a:pPr>
              <a:lnSpc>
                <a:spcPct val="110000"/>
              </a:lnSpc>
              <a:spcBef>
                <a:spcPts val="600"/>
              </a:spcBef>
              <a:spcAft>
                <a:spcPts val="0"/>
              </a:spcAft>
            </a:pPr>
            <a:r>
              <a:rPr lang="en-US" sz="1300" dirty="0"/>
              <a:t>Key Elements for Success:</a:t>
            </a:r>
          </a:p>
          <a:p>
            <a:pPr marL="341313" lvl="1">
              <a:lnSpc>
                <a:spcPct val="110000"/>
              </a:lnSpc>
              <a:spcAft>
                <a:spcPts val="0"/>
              </a:spcAft>
            </a:pPr>
            <a:r>
              <a:rPr lang="en-US" sz="1300" dirty="0"/>
              <a:t>Familiarity and trust</a:t>
            </a:r>
          </a:p>
          <a:p>
            <a:pPr marL="341313" lvl="1">
              <a:lnSpc>
                <a:spcPct val="110000"/>
              </a:lnSpc>
              <a:spcAft>
                <a:spcPts val="0"/>
              </a:spcAft>
            </a:pPr>
            <a:r>
              <a:rPr lang="en-US" sz="1300" dirty="0"/>
              <a:t>Gradual transfer of responsibility</a:t>
            </a:r>
          </a:p>
          <a:p>
            <a:pPr marL="341313" lvl="1">
              <a:lnSpc>
                <a:spcPct val="110000"/>
              </a:lnSpc>
              <a:spcAft>
                <a:spcPts val="0"/>
              </a:spcAft>
            </a:pPr>
            <a:r>
              <a:rPr lang="en-US" sz="1300" dirty="0"/>
              <a:t>Rate study</a:t>
            </a:r>
          </a:p>
        </p:txBody>
      </p:sp>
      <p:pic>
        <p:nvPicPr>
          <p:cNvPr id="46" name="Picture 45">
            <a:extLst>
              <a:ext uri="{FF2B5EF4-FFF2-40B4-BE49-F238E27FC236}">
                <a16:creationId xmlns:a16="http://schemas.microsoft.com/office/drawing/2014/main" id="{274969B3-E66E-4464-82C7-51C5E7720B5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2217" y="240077"/>
            <a:ext cx="2037108" cy="1538547"/>
          </a:xfrm>
          <a:prstGeom prst="rect">
            <a:avLst/>
          </a:prstGeom>
          <a:ln>
            <a:solidFill>
              <a:schemeClr val="accent2"/>
            </a:solidFill>
          </a:ln>
        </p:spPr>
      </p:pic>
      <p:sp>
        <p:nvSpPr>
          <p:cNvPr id="9" name="Rectangle 8">
            <a:extLst>
              <a:ext uri="{FF2B5EF4-FFF2-40B4-BE49-F238E27FC236}">
                <a16:creationId xmlns:a16="http://schemas.microsoft.com/office/drawing/2014/main" id="{2178E391-4FC2-4232-A9A0-A30829FB4044}"/>
              </a:ext>
            </a:extLst>
          </p:cNvPr>
          <p:cNvSpPr/>
          <p:nvPr/>
        </p:nvSpPr>
        <p:spPr>
          <a:xfrm>
            <a:off x="6712644" y="1822976"/>
            <a:ext cx="2354366" cy="2308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Jackson County waterline.</a:t>
            </a:r>
          </a:p>
        </p:txBody>
      </p:sp>
      <p:pic>
        <p:nvPicPr>
          <p:cNvPr id="39" name="Content Placeholder 3">
            <a:extLst>
              <a:ext uri="{FF2B5EF4-FFF2-40B4-BE49-F238E27FC236}">
                <a16:creationId xmlns:a16="http://schemas.microsoft.com/office/drawing/2014/main" id="{453A994C-22C2-4874-BA93-F62AFB7DC927}"/>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2217" y="2855262"/>
            <a:ext cx="2037108" cy="1458385"/>
          </a:xfrm>
          <a:prstGeom prst="rect">
            <a:avLst/>
          </a:prstGeom>
          <a:ln w="28575">
            <a:solidFill>
              <a:schemeClr val="accent2"/>
            </a:solidFill>
          </a:ln>
        </p:spPr>
      </p:pic>
      <p:sp>
        <p:nvSpPr>
          <p:cNvPr id="8" name="Rectangle 7">
            <a:extLst>
              <a:ext uri="{FF2B5EF4-FFF2-40B4-BE49-F238E27FC236}">
                <a16:creationId xmlns:a16="http://schemas.microsoft.com/office/drawing/2014/main" id="{EE87730E-CCB4-419E-95EC-0B2BCDD2A70A}"/>
              </a:ext>
            </a:extLst>
          </p:cNvPr>
          <p:cNvSpPr/>
          <p:nvPr/>
        </p:nvSpPr>
        <p:spPr>
          <a:xfrm>
            <a:off x="6712644" y="4325647"/>
            <a:ext cx="2354366" cy="2308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Jackson County storage tank.</a:t>
            </a:r>
          </a:p>
        </p:txBody>
      </p:sp>
      <p:sp>
        <p:nvSpPr>
          <p:cNvPr id="2" name="Slide Number Placeholder 1">
            <a:extLst>
              <a:ext uri="{FF2B5EF4-FFF2-40B4-BE49-F238E27FC236}">
                <a16:creationId xmlns:a16="http://schemas.microsoft.com/office/drawing/2014/main" id="{D6C8A4C4-7A73-41A5-AEC6-D89DA090855C}"/>
              </a:ext>
            </a:extLst>
          </p:cNvPr>
          <p:cNvSpPr>
            <a:spLocks noGrp="1"/>
          </p:cNvSpPr>
          <p:nvPr>
            <p:ph type="sldNum" sz="quarter" idx="12"/>
          </p:nvPr>
        </p:nvSpPr>
        <p:spPr/>
        <p:txBody>
          <a:bodyPr/>
          <a:lstStyle/>
          <a:p>
            <a:fld id="{6BD89BB1-B564-4AC0-B20C-E0360F9EEF2A}" type="slidenum">
              <a:rPr lang="en-US" smtClean="0"/>
              <a:pPr/>
              <a:t>12</a:t>
            </a:fld>
            <a:endParaRPr lang="en-US" dirty="0"/>
          </a:p>
        </p:txBody>
      </p:sp>
    </p:spTree>
    <p:extLst>
      <p:ext uri="{BB962C8B-B14F-4D97-AF65-F5344CB8AC3E}">
        <p14:creationId xmlns:p14="http://schemas.microsoft.com/office/powerpoint/2010/main" val="33014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275377-7715-497B-AAD9-0CBB6EB065A2}"/>
              </a:ext>
            </a:extLst>
          </p:cNvPr>
          <p:cNvSpPr>
            <a:spLocks noGrp="1"/>
          </p:cNvSpPr>
          <p:nvPr>
            <p:ph type="title"/>
          </p:nvPr>
        </p:nvSpPr>
        <p:spPr/>
        <p:txBody>
          <a:bodyPr/>
          <a:lstStyle/>
          <a:p>
            <a:r>
              <a:rPr lang="en-US" dirty="0"/>
              <a:t>Implementing Partnerships</a:t>
            </a:r>
          </a:p>
        </p:txBody>
      </p:sp>
      <p:sp>
        <p:nvSpPr>
          <p:cNvPr id="4" name="Title 2">
            <a:extLst>
              <a:ext uri="{FF2B5EF4-FFF2-40B4-BE49-F238E27FC236}">
                <a16:creationId xmlns:a16="http://schemas.microsoft.com/office/drawing/2014/main" id="{DFC087AB-5E84-47D1-A5B6-BD4E9F3BBB19}"/>
              </a:ext>
            </a:extLst>
          </p:cNvPr>
          <p:cNvSpPr txBox="1">
            <a:spLocks/>
          </p:cNvSpPr>
          <p:nvPr/>
        </p:nvSpPr>
        <p:spPr>
          <a:xfrm>
            <a:off x="3404066" y="2571750"/>
            <a:ext cx="4635201" cy="1132006"/>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85000"/>
              </a:lnSpc>
              <a:spcBef>
                <a:spcPct val="0"/>
              </a:spcBef>
              <a:buNone/>
              <a:defRPr sz="3000" b="1" kern="1200">
                <a:solidFill>
                  <a:schemeClr val="accent2"/>
                </a:solidFill>
                <a:latin typeface="+mn-lt"/>
                <a:ea typeface="+mj-ea"/>
                <a:cs typeface="+mj-cs"/>
              </a:defRPr>
            </a:lvl1pPr>
          </a:lstStyle>
          <a:p>
            <a:pPr marL="230188" lvl="1" indent="-228600">
              <a:spcAft>
                <a:spcPts val="600"/>
              </a:spcAft>
              <a:buClr>
                <a:schemeClr val="accent1"/>
              </a:buClr>
              <a:buFont typeface="Arial" panose="020B0604020202020204" pitchFamily="34" charset="0"/>
              <a:buChar char="•"/>
            </a:pPr>
            <a:r>
              <a:rPr lang="en-US" sz="2000" dirty="0">
                <a:solidFill>
                  <a:schemeClr val="tx2"/>
                </a:solidFill>
              </a:rPr>
              <a:t>Planning</a:t>
            </a:r>
          </a:p>
          <a:p>
            <a:pPr marL="230188" lvl="1" indent="-228600">
              <a:spcAft>
                <a:spcPts val="600"/>
              </a:spcAft>
              <a:buClr>
                <a:schemeClr val="accent1"/>
              </a:buClr>
              <a:buFont typeface="Arial" panose="020B0604020202020204" pitchFamily="34" charset="0"/>
              <a:buChar char="•"/>
            </a:pPr>
            <a:r>
              <a:rPr lang="en-US" sz="2000" dirty="0">
                <a:solidFill>
                  <a:schemeClr val="tx2"/>
                </a:solidFill>
              </a:rPr>
              <a:t>Stakeholder support</a:t>
            </a:r>
          </a:p>
          <a:p>
            <a:pPr marL="230188" lvl="1" indent="-228600">
              <a:spcAft>
                <a:spcPts val="600"/>
              </a:spcAft>
              <a:buClr>
                <a:schemeClr val="accent1"/>
              </a:buClr>
              <a:buFont typeface="Arial" panose="020B0604020202020204" pitchFamily="34" charset="0"/>
              <a:buChar char="•"/>
            </a:pPr>
            <a:r>
              <a:rPr lang="en-US" sz="2000" dirty="0">
                <a:solidFill>
                  <a:schemeClr val="tx2"/>
                </a:solidFill>
              </a:rPr>
              <a:t>Funding</a:t>
            </a:r>
          </a:p>
        </p:txBody>
      </p:sp>
      <p:pic>
        <p:nvPicPr>
          <p:cNvPr id="5" name="Picture 4">
            <a:extLst>
              <a:ext uri="{FF2B5EF4-FFF2-40B4-BE49-F238E27FC236}">
                <a16:creationId xmlns:a16="http://schemas.microsoft.com/office/drawing/2014/main" id="{BEBFEB9A-672E-435A-AADD-B5CCFFB2EC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01600"/>
            <a:ext cx="363050" cy="365760"/>
          </a:xfrm>
          <a:prstGeom prst="rect">
            <a:avLst/>
          </a:prstGeom>
        </p:spPr>
      </p:pic>
      <p:sp>
        <p:nvSpPr>
          <p:cNvPr id="2" name="Slide Number Placeholder 1">
            <a:extLst>
              <a:ext uri="{FF2B5EF4-FFF2-40B4-BE49-F238E27FC236}">
                <a16:creationId xmlns:a16="http://schemas.microsoft.com/office/drawing/2014/main" id="{FFC3DAA6-72A1-4408-9A1C-1FAF687C2738}"/>
              </a:ext>
            </a:extLst>
          </p:cNvPr>
          <p:cNvSpPr>
            <a:spLocks noGrp="1"/>
          </p:cNvSpPr>
          <p:nvPr>
            <p:ph type="sldNum" sz="quarter" idx="10"/>
          </p:nvPr>
        </p:nvSpPr>
        <p:spPr/>
        <p:txBody>
          <a:bodyPr/>
          <a:lstStyle/>
          <a:p>
            <a:fld id="{6BD89BB1-B564-4AC0-B20C-E0360F9EEF2A}" type="slidenum">
              <a:rPr lang="en-US" smtClean="0"/>
              <a:pPr/>
              <a:t>13</a:t>
            </a:fld>
            <a:endParaRPr lang="en-US" dirty="0"/>
          </a:p>
        </p:txBody>
      </p:sp>
    </p:spTree>
    <p:extLst>
      <p:ext uri="{BB962C8B-B14F-4D97-AF65-F5344CB8AC3E}">
        <p14:creationId xmlns:p14="http://schemas.microsoft.com/office/powerpoint/2010/main" val="121639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42BF47-5E2B-4921-83AE-2C3C56C466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01600"/>
            <a:ext cx="363050" cy="365760"/>
          </a:xfrm>
          <a:prstGeom prst="rect">
            <a:avLst/>
          </a:prstGeom>
        </p:spPr>
      </p:pic>
      <p:sp>
        <p:nvSpPr>
          <p:cNvPr id="8" name="Title 1">
            <a:extLst>
              <a:ext uri="{FF2B5EF4-FFF2-40B4-BE49-F238E27FC236}">
                <a16:creationId xmlns:a16="http://schemas.microsoft.com/office/drawing/2014/main" id="{447090D7-2D9D-46B7-BAE9-3A146785C992}"/>
              </a:ext>
            </a:extLst>
          </p:cNvPr>
          <p:cNvSpPr>
            <a:spLocks noGrp="1"/>
          </p:cNvSpPr>
          <p:nvPr>
            <p:ph type="title"/>
          </p:nvPr>
        </p:nvSpPr>
        <p:spPr>
          <a:xfrm>
            <a:off x="914400" y="128964"/>
            <a:ext cx="7406640" cy="758952"/>
          </a:xfrm>
        </p:spPr>
        <p:txBody>
          <a:bodyPr/>
          <a:lstStyle/>
          <a:p>
            <a:r>
              <a:rPr lang="en-US" dirty="0"/>
              <a:t>Implementing Partnerships</a:t>
            </a:r>
          </a:p>
        </p:txBody>
      </p:sp>
      <p:sp>
        <p:nvSpPr>
          <p:cNvPr id="3" name="Content Placeholder 2">
            <a:extLst>
              <a:ext uri="{FF2B5EF4-FFF2-40B4-BE49-F238E27FC236}">
                <a16:creationId xmlns:a16="http://schemas.microsoft.com/office/drawing/2014/main" id="{DD3C2AAA-6ADB-471B-B26A-208BB1A0ED31}"/>
              </a:ext>
            </a:extLst>
          </p:cNvPr>
          <p:cNvSpPr>
            <a:spLocks noGrp="1"/>
          </p:cNvSpPr>
          <p:nvPr>
            <p:ph idx="1"/>
          </p:nvPr>
        </p:nvSpPr>
        <p:spPr>
          <a:xfrm>
            <a:off x="914400" y="1047749"/>
            <a:ext cx="7452360" cy="3584575"/>
          </a:xfrm>
        </p:spPr>
        <p:txBody>
          <a:bodyPr>
            <a:normAutofit/>
          </a:bodyPr>
          <a:lstStyle/>
          <a:p>
            <a:pPr lvl="1"/>
            <a:r>
              <a:rPr lang="en-US" dirty="0"/>
              <a:t>Implementation can take time</a:t>
            </a:r>
          </a:p>
          <a:p>
            <a:pPr lvl="1"/>
            <a:r>
              <a:rPr lang="en-US" dirty="0"/>
              <a:t>Implementation involves stakeholders, planning, and funding</a:t>
            </a:r>
          </a:p>
        </p:txBody>
      </p:sp>
      <p:sp>
        <p:nvSpPr>
          <p:cNvPr id="4" name="Rectangle 3">
            <a:extLst>
              <a:ext uri="{FF2B5EF4-FFF2-40B4-BE49-F238E27FC236}">
                <a16:creationId xmlns:a16="http://schemas.microsoft.com/office/drawing/2014/main" id="{D5B3DE68-0B61-469A-BDA2-60AB57161EAD}"/>
              </a:ext>
            </a:extLst>
          </p:cNvPr>
          <p:cNvSpPr/>
          <p:nvPr/>
        </p:nvSpPr>
        <p:spPr>
          <a:xfrm>
            <a:off x="914400" y="1806698"/>
            <a:ext cx="5249732" cy="2523768"/>
          </a:xfrm>
          <a:prstGeom prst="rect">
            <a:avLst/>
          </a:prstGeom>
        </p:spPr>
        <p:txBody>
          <a:bodyPr wrap="square">
            <a:spAutoFit/>
          </a:bodyPr>
          <a:lstStyle/>
          <a:p>
            <a:pPr marL="230188" lvl="1" indent="-228600">
              <a:spcAft>
                <a:spcPts val="600"/>
              </a:spcAft>
              <a:buClr>
                <a:schemeClr val="accent1"/>
              </a:buClr>
              <a:buFont typeface="Arial" panose="020B0604020202020204" pitchFamily="34" charset="0"/>
              <a:buChar char="•"/>
            </a:pPr>
            <a:r>
              <a:rPr lang="en-US" sz="2000" dirty="0">
                <a:solidFill>
                  <a:schemeClr val="tx2"/>
                </a:solidFill>
              </a:rPr>
              <a:t>Consider:</a:t>
            </a:r>
          </a:p>
          <a:p>
            <a:pPr marL="687388" lvl="2" indent="-228600">
              <a:spcAft>
                <a:spcPts val="600"/>
              </a:spcAft>
              <a:buClr>
                <a:schemeClr val="accent1"/>
              </a:buClr>
              <a:buFont typeface="Arial" panose="020B0604020202020204" pitchFamily="34" charset="0"/>
              <a:buChar char="•"/>
            </a:pPr>
            <a:r>
              <a:rPr lang="en-US" dirty="0"/>
              <a:t>Buy-in and trust building</a:t>
            </a:r>
          </a:p>
          <a:p>
            <a:pPr marL="687388" lvl="2" indent="-228600">
              <a:spcAft>
                <a:spcPts val="600"/>
              </a:spcAft>
              <a:buClr>
                <a:schemeClr val="accent1"/>
              </a:buClr>
              <a:buFont typeface="Arial" panose="020B0604020202020204" pitchFamily="34" charset="0"/>
              <a:buChar char="•"/>
            </a:pPr>
            <a:r>
              <a:rPr lang="en-US" dirty="0"/>
              <a:t>Developing a business plan</a:t>
            </a:r>
          </a:p>
          <a:p>
            <a:pPr marL="687388" lvl="2" indent="-228600">
              <a:spcAft>
                <a:spcPts val="600"/>
              </a:spcAft>
              <a:buClr>
                <a:schemeClr val="accent1"/>
              </a:buClr>
              <a:buFont typeface="Arial" panose="020B0604020202020204" pitchFamily="34" charset="0"/>
              <a:buChar char="•"/>
            </a:pPr>
            <a:r>
              <a:rPr lang="en-US" dirty="0"/>
              <a:t>Obtaining necessary approvals</a:t>
            </a:r>
          </a:p>
          <a:p>
            <a:pPr marL="687388" lvl="2" indent="-228600">
              <a:spcAft>
                <a:spcPts val="600"/>
              </a:spcAft>
              <a:buClr>
                <a:schemeClr val="accent1"/>
              </a:buClr>
              <a:buFont typeface="Arial" panose="020B0604020202020204" pitchFamily="34" charset="0"/>
              <a:buChar char="•"/>
            </a:pPr>
            <a:r>
              <a:rPr lang="en-US" dirty="0"/>
              <a:t>Construction-related plans </a:t>
            </a:r>
          </a:p>
          <a:p>
            <a:pPr marL="687388" lvl="2" indent="-228600">
              <a:spcAft>
                <a:spcPts val="600"/>
              </a:spcAft>
              <a:buClr>
                <a:schemeClr val="accent1"/>
              </a:buClr>
              <a:buFont typeface="Arial" panose="020B0604020202020204" pitchFamily="34" charset="0"/>
              <a:buChar char="•"/>
            </a:pPr>
            <a:r>
              <a:rPr lang="en-US" dirty="0"/>
              <a:t>Regional planning activities</a:t>
            </a:r>
          </a:p>
          <a:p>
            <a:pPr marL="687388" lvl="2" indent="-228600">
              <a:spcAft>
                <a:spcPts val="600"/>
              </a:spcAft>
              <a:buClr>
                <a:schemeClr val="accent1"/>
              </a:buClr>
              <a:buFont typeface="Arial" panose="020B0604020202020204" pitchFamily="34" charset="0"/>
              <a:buChar char="•"/>
            </a:pPr>
            <a:r>
              <a:rPr lang="en-US" dirty="0"/>
              <a:t>Securing funds</a:t>
            </a:r>
          </a:p>
        </p:txBody>
      </p:sp>
      <p:pic>
        <p:nvPicPr>
          <p:cNvPr id="5" name="Graphic 4">
            <a:extLst>
              <a:ext uri="{FF2B5EF4-FFF2-40B4-BE49-F238E27FC236}">
                <a16:creationId xmlns:a16="http://schemas.microsoft.com/office/drawing/2014/main" id="{27B7B3FC-9E86-4AC0-A0CF-CD5E3DC7B35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0707" y="2014295"/>
            <a:ext cx="2228893" cy="2228893"/>
          </a:xfrm>
          <a:prstGeom prst="rect">
            <a:avLst/>
          </a:prstGeom>
        </p:spPr>
      </p:pic>
      <p:sp>
        <p:nvSpPr>
          <p:cNvPr id="2" name="Slide Number Placeholder 1">
            <a:extLst>
              <a:ext uri="{FF2B5EF4-FFF2-40B4-BE49-F238E27FC236}">
                <a16:creationId xmlns:a16="http://schemas.microsoft.com/office/drawing/2014/main" id="{F5BA2B4B-3412-4648-A499-AA92C98D281E}"/>
              </a:ext>
            </a:extLst>
          </p:cNvPr>
          <p:cNvSpPr>
            <a:spLocks noGrp="1"/>
          </p:cNvSpPr>
          <p:nvPr>
            <p:ph type="sldNum" sz="quarter" idx="10"/>
          </p:nvPr>
        </p:nvSpPr>
        <p:spPr/>
        <p:txBody>
          <a:bodyPr/>
          <a:lstStyle/>
          <a:p>
            <a:fld id="{6BD89BB1-B564-4AC0-B20C-E0360F9EEF2A}" type="slidenum">
              <a:rPr lang="en-US" smtClean="0"/>
              <a:pPr/>
              <a:t>14</a:t>
            </a:fld>
            <a:endParaRPr lang="en-US" dirty="0"/>
          </a:p>
        </p:txBody>
      </p:sp>
    </p:spTree>
    <p:extLst>
      <p:ext uri="{BB962C8B-B14F-4D97-AF65-F5344CB8AC3E}">
        <p14:creationId xmlns:p14="http://schemas.microsoft.com/office/powerpoint/2010/main" val="2206553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8BEC-0786-453E-94C5-8619C0F8C77F}"/>
              </a:ext>
            </a:extLst>
          </p:cNvPr>
          <p:cNvSpPr>
            <a:spLocks noGrp="1"/>
          </p:cNvSpPr>
          <p:nvPr>
            <p:ph type="title"/>
          </p:nvPr>
        </p:nvSpPr>
        <p:spPr>
          <a:xfrm>
            <a:off x="914400" y="128964"/>
            <a:ext cx="7406640" cy="758952"/>
          </a:xfrm>
        </p:spPr>
        <p:txBody>
          <a:bodyPr/>
          <a:lstStyle/>
          <a:p>
            <a:r>
              <a:rPr lang="en-US" dirty="0"/>
              <a:t>Supporting Partnerships</a:t>
            </a:r>
          </a:p>
        </p:txBody>
      </p:sp>
      <p:graphicFrame>
        <p:nvGraphicFramePr>
          <p:cNvPr id="5" name="Table 5">
            <a:extLst>
              <a:ext uri="{FF2B5EF4-FFF2-40B4-BE49-F238E27FC236}">
                <a16:creationId xmlns:a16="http://schemas.microsoft.com/office/drawing/2014/main" id="{032DB963-A2D2-45D6-8B8F-AAA645694FD6}"/>
              </a:ext>
            </a:extLst>
          </p:cNvPr>
          <p:cNvGraphicFramePr>
            <a:graphicFrameLocks noGrp="1"/>
          </p:cNvGraphicFramePr>
          <p:nvPr>
            <p:extLst>
              <p:ext uri="{D42A27DB-BD31-4B8C-83A1-F6EECF244321}">
                <p14:modId xmlns:p14="http://schemas.microsoft.com/office/powerpoint/2010/main" val="1622187086"/>
              </p:ext>
            </p:extLst>
          </p:nvPr>
        </p:nvGraphicFramePr>
        <p:xfrm>
          <a:off x="615820" y="1483566"/>
          <a:ext cx="7631463" cy="2435289"/>
        </p:xfrm>
        <a:graphic>
          <a:graphicData uri="http://schemas.openxmlformats.org/drawingml/2006/table">
            <a:tbl>
              <a:tblPr firstRow="1" bandRow="1">
                <a:tableStyleId>{5C22544A-7EE6-4342-B048-85BDC9FD1C3A}</a:tableStyleId>
              </a:tblPr>
              <a:tblGrid>
                <a:gridCol w="2543821">
                  <a:extLst>
                    <a:ext uri="{9D8B030D-6E8A-4147-A177-3AD203B41FA5}">
                      <a16:colId xmlns:a16="http://schemas.microsoft.com/office/drawing/2014/main" val="876151509"/>
                    </a:ext>
                  </a:extLst>
                </a:gridCol>
                <a:gridCol w="2543821">
                  <a:extLst>
                    <a:ext uri="{9D8B030D-6E8A-4147-A177-3AD203B41FA5}">
                      <a16:colId xmlns:a16="http://schemas.microsoft.com/office/drawing/2014/main" val="2388181714"/>
                    </a:ext>
                  </a:extLst>
                </a:gridCol>
                <a:gridCol w="2543821">
                  <a:extLst>
                    <a:ext uri="{9D8B030D-6E8A-4147-A177-3AD203B41FA5}">
                      <a16:colId xmlns:a16="http://schemas.microsoft.com/office/drawing/2014/main" val="4184927145"/>
                    </a:ext>
                  </a:extLst>
                </a:gridCol>
              </a:tblGrid>
              <a:tr h="492455">
                <a:tc>
                  <a:txBody>
                    <a:bodyPr/>
                    <a:lstStyle/>
                    <a:p>
                      <a:r>
                        <a:rPr lang="en-US" sz="2400" dirty="0"/>
                        <a:t>Champions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8C89"/>
                    </a:solidFill>
                  </a:tcPr>
                </a:tc>
                <a:tc>
                  <a:txBody>
                    <a:bodyPr/>
                    <a:lstStyle/>
                    <a:p>
                      <a:r>
                        <a:rPr lang="en-US" sz="2400" dirty="0"/>
                        <a:t>Allies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8C89"/>
                    </a:solidFill>
                  </a:tcPr>
                </a:tc>
                <a:tc>
                  <a:txBody>
                    <a:bodyPr/>
                    <a:lstStyle/>
                    <a:p>
                      <a:r>
                        <a:rPr lang="en-US" sz="2400" dirty="0"/>
                        <a:t>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8C89"/>
                    </a:solidFill>
                  </a:tcPr>
                </a:tc>
                <a:extLst>
                  <a:ext uri="{0D108BD9-81ED-4DB2-BD59-A6C34878D82A}">
                    <a16:rowId xmlns:a16="http://schemas.microsoft.com/office/drawing/2014/main" val="540603917"/>
                  </a:ext>
                </a:extLst>
              </a:tr>
              <a:tr h="1942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rPr>
                        <a:t>Keep momentum going from start to finish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Have an interest in the partnership’s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E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solidFill>
                        </a:rPr>
                        <a:t>Might be impacted by the partnership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7E3"/>
                    </a:solidFill>
                  </a:tcPr>
                </a:tc>
                <a:extLst>
                  <a:ext uri="{0D108BD9-81ED-4DB2-BD59-A6C34878D82A}">
                    <a16:rowId xmlns:a16="http://schemas.microsoft.com/office/drawing/2014/main" val="57435749"/>
                  </a:ext>
                </a:extLst>
              </a:tr>
            </a:tbl>
          </a:graphicData>
        </a:graphic>
      </p:graphicFrame>
      <p:pic>
        <p:nvPicPr>
          <p:cNvPr id="14" name="Picture 13">
            <a:extLst>
              <a:ext uri="{FF2B5EF4-FFF2-40B4-BE49-F238E27FC236}">
                <a16:creationId xmlns:a16="http://schemas.microsoft.com/office/drawing/2014/main" id="{83330205-A3F7-4741-A218-560C2FA043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01600"/>
            <a:ext cx="363050" cy="365760"/>
          </a:xfrm>
          <a:prstGeom prst="rect">
            <a:avLst/>
          </a:prstGeom>
        </p:spPr>
      </p:pic>
      <p:sp>
        <p:nvSpPr>
          <p:cNvPr id="13" name="Freeform 254">
            <a:extLst>
              <a:ext uri="{FF2B5EF4-FFF2-40B4-BE49-F238E27FC236}">
                <a16:creationId xmlns:a16="http://schemas.microsoft.com/office/drawing/2014/main" id="{AE7C71BA-6387-4AF1-904F-FBBCE9ADB555}"/>
              </a:ext>
              <a:ext uri="{C183D7F6-B498-43B3-948B-1728B52AA6E4}">
                <adec:decorative xmlns:adec="http://schemas.microsoft.com/office/drawing/2017/decorative" val="1"/>
              </a:ext>
            </a:extLst>
          </p:cNvPr>
          <p:cNvSpPr>
            <a:spLocks noChangeAspect="1" noEditPoints="1"/>
          </p:cNvSpPr>
          <p:nvPr/>
        </p:nvSpPr>
        <p:spPr bwMode="auto">
          <a:xfrm>
            <a:off x="1579975" y="3170505"/>
            <a:ext cx="619028" cy="616360"/>
          </a:xfrm>
          <a:custGeom>
            <a:avLst/>
            <a:gdLst>
              <a:gd name="T0" fmla="*/ 89 w 116"/>
              <a:gd name="T1" fmla="*/ 103 h 115"/>
              <a:gd name="T2" fmla="*/ 91 w 116"/>
              <a:gd name="T3" fmla="*/ 114 h 115"/>
              <a:gd name="T4" fmla="*/ 88 w 116"/>
              <a:gd name="T5" fmla="*/ 115 h 115"/>
              <a:gd name="T6" fmla="*/ 24 w 116"/>
              <a:gd name="T7" fmla="*/ 113 h 115"/>
              <a:gd name="T8" fmla="*/ 27 w 116"/>
              <a:gd name="T9" fmla="*/ 103 h 115"/>
              <a:gd name="T10" fmla="*/ 28 w 116"/>
              <a:gd name="T11" fmla="*/ 102 h 115"/>
              <a:gd name="T12" fmla="*/ 36 w 116"/>
              <a:gd name="T13" fmla="*/ 82 h 115"/>
              <a:gd name="T14" fmla="*/ 51 w 116"/>
              <a:gd name="T15" fmla="*/ 82 h 115"/>
              <a:gd name="T16" fmla="*/ 46 w 116"/>
              <a:gd name="T17" fmla="*/ 76 h 115"/>
              <a:gd name="T18" fmla="*/ 44 w 116"/>
              <a:gd name="T19" fmla="*/ 70 h 115"/>
              <a:gd name="T20" fmla="*/ 33 w 116"/>
              <a:gd name="T21" fmla="*/ 60 h 115"/>
              <a:gd name="T22" fmla="*/ 0 w 116"/>
              <a:gd name="T23" fmla="*/ 6 h 115"/>
              <a:gd name="T24" fmla="*/ 23 w 116"/>
              <a:gd name="T25" fmla="*/ 4 h 115"/>
              <a:gd name="T26" fmla="*/ 24 w 116"/>
              <a:gd name="T27" fmla="*/ 2 h 115"/>
              <a:gd name="T28" fmla="*/ 27 w 116"/>
              <a:gd name="T29" fmla="*/ 0 h 115"/>
              <a:gd name="T30" fmla="*/ 91 w 116"/>
              <a:gd name="T31" fmla="*/ 3 h 115"/>
              <a:gd name="T32" fmla="*/ 92 w 116"/>
              <a:gd name="T33" fmla="*/ 4 h 115"/>
              <a:gd name="T34" fmla="*/ 115 w 116"/>
              <a:gd name="T35" fmla="*/ 6 h 115"/>
              <a:gd name="T36" fmla="*/ 82 w 116"/>
              <a:gd name="T37" fmla="*/ 60 h 115"/>
              <a:gd name="T38" fmla="*/ 70 w 116"/>
              <a:gd name="T39" fmla="*/ 70 h 115"/>
              <a:gd name="T40" fmla="*/ 65 w 116"/>
              <a:gd name="T41" fmla="*/ 78 h 115"/>
              <a:gd name="T42" fmla="*/ 66 w 116"/>
              <a:gd name="T43" fmla="*/ 82 h 115"/>
              <a:gd name="T44" fmla="*/ 87 w 116"/>
              <a:gd name="T45" fmla="*/ 90 h 115"/>
              <a:gd name="T46" fmla="*/ 28 w 116"/>
              <a:gd name="T47" fmla="*/ 3 h 115"/>
              <a:gd name="T48" fmla="*/ 28 w 116"/>
              <a:gd name="T49" fmla="*/ 35 h 115"/>
              <a:gd name="T50" fmla="*/ 49 w 116"/>
              <a:gd name="T51" fmla="*/ 67 h 115"/>
              <a:gd name="T52" fmla="*/ 65 w 116"/>
              <a:gd name="T53" fmla="*/ 67 h 115"/>
              <a:gd name="T54" fmla="*/ 68 w 116"/>
              <a:gd name="T55" fmla="*/ 67 h 115"/>
              <a:gd name="T56" fmla="*/ 88 w 116"/>
              <a:gd name="T57" fmla="*/ 35 h 115"/>
              <a:gd name="T58" fmla="*/ 88 w 116"/>
              <a:gd name="T59" fmla="*/ 3 h 115"/>
              <a:gd name="T60" fmla="*/ 84 w 116"/>
              <a:gd name="T61" fmla="*/ 103 h 115"/>
              <a:gd name="T62" fmla="*/ 79 w 116"/>
              <a:gd name="T63" fmla="*/ 86 h 115"/>
              <a:gd name="T64" fmla="*/ 31 w 116"/>
              <a:gd name="T65" fmla="*/ 90 h 115"/>
              <a:gd name="T66" fmla="*/ 31 w 116"/>
              <a:gd name="T67" fmla="*/ 103 h 115"/>
              <a:gd name="T68" fmla="*/ 28 w 116"/>
              <a:gd name="T69" fmla="*/ 112 h 115"/>
              <a:gd name="T70" fmla="*/ 87 w 116"/>
              <a:gd name="T71" fmla="*/ 106 h 115"/>
              <a:gd name="T72" fmla="*/ 28 w 116"/>
              <a:gd name="T73" fmla="*/ 112 h 115"/>
              <a:gd name="T74" fmla="*/ 27 w 116"/>
              <a:gd name="T75" fmla="*/ 50 h 115"/>
              <a:gd name="T76" fmla="*/ 7 w 116"/>
              <a:gd name="T77" fmla="*/ 13 h 115"/>
              <a:gd name="T78" fmla="*/ 11 w 116"/>
              <a:gd name="T79" fmla="*/ 11 h 115"/>
              <a:gd name="T80" fmla="*/ 24 w 116"/>
              <a:gd name="T81" fmla="*/ 11 h 115"/>
              <a:gd name="T82" fmla="*/ 3 w 116"/>
              <a:gd name="T83" fmla="*/ 7 h 115"/>
              <a:gd name="T84" fmla="*/ 30 w 116"/>
              <a:gd name="T85" fmla="*/ 55 h 115"/>
              <a:gd name="T86" fmla="*/ 92 w 116"/>
              <a:gd name="T87" fmla="*/ 11 h 115"/>
              <a:gd name="T88" fmla="*/ 108 w 116"/>
              <a:gd name="T89" fmla="*/ 13 h 115"/>
              <a:gd name="T90" fmla="*/ 89 w 116"/>
              <a:gd name="T91" fmla="*/ 48 h 115"/>
              <a:gd name="T92" fmla="*/ 85 w 116"/>
              <a:gd name="T93" fmla="*/ 55 h 115"/>
              <a:gd name="T94" fmla="*/ 112 w 116"/>
              <a:gd name="T95" fmla="*/ 7 h 115"/>
              <a:gd name="T96" fmla="*/ 91 w 116"/>
              <a:gd name="T97" fmla="*/ 11 h 115"/>
              <a:gd name="T98" fmla="*/ 25 w 116"/>
              <a:gd name="T99" fmla="*/ 43 h 115"/>
              <a:gd name="T100" fmla="*/ 10 w 116"/>
              <a:gd name="T101" fmla="*/ 14 h 115"/>
              <a:gd name="T102" fmla="*/ 105 w 116"/>
              <a:gd name="T103" fmla="*/ 14 h 115"/>
              <a:gd name="T104" fmla="*/ 90 w 116"/>
              <a:gd name="T105" fmla="*/ 43 h 115"/>
              <a:gd name="T106" fmla="*/ 58 w 116"/>
              <a:gd name="T107" fmla="*/ 75 h 115"/>
              <a:gd name="T108" fmla="*/ 65 w 116"/>
              <a:gd name="T109" fmla="*/ 75 h 115"/>
              <a:gd name="T110" fmla="*/ 65 w 116"/>
              <a:gd name="T111" fmla="*/ 71 h 115"/>
              <a:gd name="T112" fmla="*/ 48 w 116"/>
              <a:gd name="T113" fmla="*/ 73 h 115"/>
              <a:gd name="T114" fmla="*/ 58 w 116"/>
              <a:gd name="T115" fmla="*/ 75 h 115"/>
              <a:gd name="T116" fmla="*/ 54 w 116"/>
              <a:gd name="T117" fmla="*/ 79 h 115"/>
              <a:gd name="T118" fmla="*/ 61 w 116"/>
              <a:gd name="T119" fmla="*/ 8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15">
                <a:moveTo>
                  <a:pt x="87" y="103"/>
                </a:moveTo>
                <a:cubicBezTo>
                  <a:pt x="88" y="103"/>
                  <a:pt x="88" y="103"/>
                  <a:pt x="89" y="103"/>
                </a:cubicBezTo>
                <a:cubicBezTo>
                  <a:pt x="90" y="103"/>
                  <a:pt x="91" y="104"/>
                  <a:pt x="91" y="105"/>
                </a:cubicBezTo>
                <a:cubicBezTo>
                  <a:pt x="91" y="108"/>
                  <a:pt x="91" y="111"/>
                  <a:pt x="91" y="114"/>
                </a:cubicBezTo>
                <a:cubicBezTo>
                  <a:pt x="91" y="115"/>
                  <a:pt x="90" y="115"/>
                  <a:pt x="89" y="115"/>
                </a:cubicBezTo>
                <a:cubicBezTo>
                  <a:pt x="88" y="115"/>
                  <a:pt x="88" y="115"/>
                  <a:pt x="88" y="115"/>
                </a:cubicBezTo>
                <a:cubicBezTo>
                  <a:pt x="68" y="115"/>
                  <a:pt x="47" y="115"/>
                  <a:pt x="27" y="115"/>
                </a:cubicBezTo>
                <a:cubicBezTo>
                  <a:pt x="25" y="115"/>
                  <a:pt x="24" y="115"/>
                  <a:pt x="24" y="113"/>
                </a:cubicBezTo>
                <a:cubicBezTo>
                  <a:pt x="24" y="110"/>
                  <a:pt x="24" y="108"/>
                  <a:pt x="24" y="105"/>
                </a:cubicBezTo>
                <a:cubicBezTo>
                  <a:pt x="24" y="104"/>
                  <a:pt x="25" y="103"/>
                  <a:pt x="27" y="103"/>
                </a:cubicBezTo>
                <a:cubicBezTo>
                  <a:pt x="27" y="103"/>
                  <a:pt x="28" y="103"/>
                  <a:pt x="28" y="103"/>
                </a:cubicBezTo>
                <a:cubicBezTo>
                  <a:pt x="28" y="102"/>
                  <a:pt x="28" y="102"/>
                  <a:pt x="28" y="102"/>
                </a:cubicBezTo>
                <a:cubicBezTo>
                  <a:pt x="28" y="98"/>
                  <a:pt x="28" y="94"/>
                  <a:pt x="28" y="90"/>
                </a:cubicBezTo>
                <a:cubicBezTo>
                  <a:pt x="28" y="86"/>
                  <a:pt x="31" y="82"/>
                  <a:pt x="36" y="82"/>
                </a:cubicBezTo>
                <a:cubicBezTo>
                  <a:pt x="41" y="82"/>
                  <a:pt x="45" y="82"/>
                  <a:pt x="49" y="82"/>
                </a:cubicBezTo>
                <a:cubicBezTo>
                  <a:pt x="50" y="82"/>
                  <a:pt x="50" y="82"/>
                  <a:pt x="51" y="82"/>
                </a:cubicBezTo>
                <a:cubicBezTo>
                  <a:pt x="51" y="81"/>
                  <a:pt x="51" y="80"/>
                  <a:pt x="51" y="79"/>
                </a:cubicBezTo>
                <a:cubicBezTo>
                  <a:pt x="48" y="78"/>
                  <a:pt x="47" y="78"/>
                  <a:pt x="46" y="76"/>
                </a:cubicBezTo>
                <a:cubicBezTo>
                  <a:pt x="44" y="74"/>
                  <a:pt x="44" y="72"/>
                  <a:pt x="45" y="70"/>
                </a:cubicBezTo>
                <a:cubicBezTo>
                  <a:pt x="44" y="70"/>
                  <a:pt x="44" y="70"/>
                  <a:pt x="44" y="70"/>
                </a:cubicBezTo>
                <a:cubicBezTo>
                  <a:pt x="41" y="67"/>
                  <a:pt x="37" y="65"/>
                  <a:pt x="35" y="61"/>
                </a:cubicBezTo>
                <a:cubicBezTo>
                  <a:pt x="34" y="61"/>
                  <a:pt x="34" y="60"/>
                  <a:pt x="33" y="60"/>
                </a:cubicBezTo>
                <a:cubicBezTo>
                  <a:pt x="15" y="51"/>
                  <a:pt x="4" y="37"/>
                  <a:pt x="0" y="17"/>
                </a:cubicBezTo>
                <a:cubicBezTo>
                  <a:pt x="0" y="13"/>
                  <a:pt x="0" y="10"/>
                  <a:pt x="0" y="6"/>
                </a:cubicBezTo>
                <a:cubicBezTo>
                  <a:pt x="0" y="5"/>
                  <a:pt x="1" y="4"/>
                  <a:pt x="2" y="4"/>
                </a:cubicBezTo>
                <a:cubicBezTo>
                  <a:pt x="9" y="4"/>
                  <a:pt x="16" y="4"/>
                  <a:pt x="23" y="4"/>
                </a:cubicBezTo>
                <a:cubicBezTo>
                  <a:pt x="23" y="4"/>
                  <a:pt x="24" y="4"/>
                  <a:pt x="24" y="4"/>
                </a:cubicBezTo>
                <a:cubicBezTo>
                  <a:pt x="24" y="3"/>
                  <a:pt x="24" y="2"/>
                  <a:pt x="24" y="2"/>
                </a:cubicBezTo>
                <a:cubicBezTo>
                  <a:pt x="24" y="1"/>
                  <a:pt x="25" y="0"/>
                  <a:pt x="26" y="0"/>
                </a:cubicBezTo>
                <a:cubicBezTo>
                  <a:pt x="27" y="0"/>
                  <a:pt x="27" y="0"/>
                  <a:pt x="27" y="0"/>
                </a:cubicBezTo>
                <a:cubicBezTo>
                  <a:pt x="47" y="0"/>
                  <a:pt x="68" y="0"/>
                  <a:pt x="88" y="0"/>
                </a:cubicBezTo>
                <a:cubicBezTo>
                  <a:pt x="91" y="0"/>
                  <a:pt x="91" y="0"/>
                  <a:pt x="91" y="3"/>
                </a:cubicBezTo>
                <a:cubicBezTo>
                  <a:pt x="91" y="3"/>
                  <a:pt x="91" y="4"/>
                  <a:pt x="91" y="4"/>
                </a:cubicBezTo>
                <a:cubicBezTo>
                  <a:pt x="91" y="4"/>
                  <a:pt x="92" y="4"/>
                  <a:pt x="92" y="4"/>
                </a:cubicBezTo>
                <a:cubicBezTo>
                  <a:pt x="99" y="4"/>
                  <a:pt x="106" y="4"/>
                  <a:pt x="113" y="4"/>
                </a:cubicBezTo>
                <a:cubicBezTo>
                  <a:pt x="115" y="4"/>
                  <a:pt x="115" y="4"/>
                  <a:pt x="115" y="6"/>
                </a:cubicBezTo>
                <a:cubicBezTo>
                  <a:pt x="116" y="16"/>
                  <a:pt x="114" y="26"/>
                  <a:pt x="109" y="34"/>
                </a:cubicBezTo>
                <a:cubicBezTo>
                  <a:pt x="103" y="46"/>
                  <a:pt x="94" y="55"/>
                  <a:pt x="82" y="60"/>
                </a:cubicBezTo>
                <a:cubicBezTo>
                  <a:pt x="82" y="60"/>
                  <a:pt x="82" y="60"/>
                  <a:pt x="81" y="61"/>
                </a:cubicBezTo>
                <a:cubicBezTo>
                  <a:pt x="78" y="64"/>
                  <a:pt x="74" y="68"/>
                  <a:pt x="70" y="70"/>
                </a:cubicBezTo>
                <a:cubicBezTo>
                  <a:pt x="71" y="72"/>
                  <a:pt x="71" y="74"/>
                  <a:pt x="70" y="76"/>
                </a:cubicBezTo>
                <a:cubicBezTo>
                  <a:pt x="68" y="78"/>
                  <a:pt x="67" y="78"/>
                  <a:pt x="65" y="78"/>
                </a:cubicBezTo>
                <a:cubicBezTo>
                  <a:pt x="65" y="80"/>
                  <a:pt x="65" y="81"/>
                  <a:pt x="65" y="82"/>
                </a:cubicBezTo>
                <a:cubicBezTo>
                  <a:pt x="65" y="82"/>
                  <a:pt x="65" y="82"/>
                  <a:pt x="66" y="82"/>
                </a:cubicBezTo>
                <a:cubicBezTo>
                  <a:pt x="70" y="82"/>
                  <a:pt x="75" y="82"/>
                  <a:pt x="79" y="82"/>
                </a:cubicBezTo>
                <a:cubicBezTo>
                  <a:pt x="83" y="82"/>
                  <a:pt x="87" y="86"/>
                  <a:pt x="87" y="90"/>
                </a:cubicBezTo>
                <a:cubicBezTo>
                  <a:pt x="87" y="94"/>
                  <a:pt x="87" y="99"/>
                  <a:pt x="87" y="103"/>
                </a:cubicBezTo>
                <a:close/>
                <a:moveTo>
                  <a:pt x="28" y="3"/>
                </a:moveTo>
                <a:cubicBezTo>
                  <a:pt x="28" y="4"/>
                  <a:pt x="28" y="5"/>
                  <a:pt x="28" y="6"/>
                </a:cubicBezTo>
                <a:cubicBezTo>
                  <a:pt x="28" y="16"/>
                  <a:pt x="27" y="26"/>
                  <a:pt x="28" y="35"/>
                </a:cubicBezTo>
                <a:cubicBezTo>
                  <a:pt x="28" y="49"/>
                  <a:pt x="34" y="59"/>
                  <a:pt x="46" y="67"/>
                </a:cubicBezTo>
                <a:cubicBezTo>
                  <a:pt x="47" y="67"/>
                  <a:pt x="48" y="68"/>
                  <a:pt x="49" y="67"/>
                </a:cubicBezTo>
                <a:cubicBezTo>
                  <a:pt x="50" y="67"/>
                  <a:pt x="50" y="67"/>
                  <a:pt x="50" y="67"/>
                </a:cubicBezTo>
                <a:cubicBezTo>
                  <a:pt x="55" y="67"/>
                  <a:pt x="60" y="67"/>
                  <a:pt x="65" y="67"/>
                </a:cubicBezTo>
                <a:cubicBezTo>
                  <a:pt x="65" y="67"/>
                  <a:pt x="66" y="67"/>
                  <a:pt x="67" y="67"/>
                </a:cubicBezTo>
                <a:cubicBezTo>
                  <a:pt x="67" y="67"/>
                  <a:pt x="68" y="68"/>
                  <a:pt x="68" y="67"/>
                </a:cubicBezTo>
                <a:cubicBezTo>
                  <a:pt x="73" y="65"/>
                  <a:pt x="77" y="61"/>
                  <a:pt x="80" y="57"/>
                </a:cubicBezTo>
                <a:cubicBezTo>
                  <a:pt x="85" y="51"/>
                  <a:pt x="87" y="43"/>
                  <a:pt x="88" y="35"/>
                </a:cubicBezTo>
                <a:cubicBezTo>
                  <a:pt x="88" y="26"/>
                  <a:pt x="88" y="16"/>
                  <a:pt x="88" y="6"/>
                </a:cubicBezTo>
                <a:cubicBezTo>
                  <a:pt x="88" y="5"/>
                  <a:pt x="88" y="4"/>
                  <a:pt x="88" y="3"/>
                </a:cubicBezTo>
                <a:cubicBezTo>
                  <a:pt x="68" y="3"/>
                  <a:pt x="48" y="3"/>
                  <a:pt x="28" y="3"/>
                </a:cubicBezTo>
                <a:close/>
                <a:moveTo>
                  <a:pt x="84" y="103"/>
                </a:moveTo>
                <a:cubicBezTo>
                  <a:pt x="84" y="98"/>
                  <a:pt x="84" y="94"/>
                  <a:pt x="84" y="90"/>
                </a:cubicBezTo>
                <a:cubicBezTo>
                  <a:pt x="84" y="87"/>
                  <a:pt x="82" y="86"/>
                  <a:pt x="79" y="86"/>
                </a:cubicBezTo>
                <a:cubicBezTo>
                  <a:pt x="65" y="86"/>
                  <a:pt x="50" y="86"/>
                  <a:pt x="36" y="86"/>
                </a:cubicBezTo>
                <a:cubicBezTo>
                  <a:pt x="33" y="86"/>
                  <a:pt x="31" y="87"/>
                  <a:pt x="31" y="90"/>
                </a:cubicBezTo>
                <a:cubicBezTo>
                  <a:pt x="31" y="94"/>
                  <a:pt x="31" y="98"/>
                  <a:pt x="31" y="102"/>
                </a:cubicBezTo>
                <a:cubicBezTo>
                  <a:pt x="31" y="102"/>
                  <a:pt x="31" y="102"/>
                  <a:pt x="31" y="103"/>
                </a:cubicBezTo>
                <a:cubicBezTo>
                  <a:pt x="49" y="103"/>
                  <a:pt x="66" y="103"/>
                  <a:pt x="84" y="103"/>
                </a:cubicBezTo>
                <a:close/>
                <a:moveTo>
                  <a:pt x="28" y="112"/>
                </a:moveTo>
                <a:cubicBezTo>
                  <a:pt x="48" y="112"/>
                  <a:pt x="68" y="112"/>
                  <a:pt x="87" y="112"/>
                </a:cubicBezTo>
                <a:cubicBezTo>
                  <a:pt x="87" y="110"/>
                  <a:pt x="87" y="108"/>
                  <a:pt x="87" y="106"/>
                </a:cubicBezTo>
                <a:cubicBezTo>
                  <a:pt x="67" y="106"/>
                  <a:pt x="48" y="106"/>
                  <a:pt x="28" y="106"/>
                </a:cubicBezTo>
                <a:cubicBezTo>
                  <a:pt x="28" y="108"/>
                  <a:pt x="28" y="110"/>
                  <a:pt x="28" y="112"/>
                </a:cubicBezTo>
                <a:close/>
                <a:moveTo>
                  <a:pt x="30" y="55"/>
                </a:moveTo>
                <a:cubicBezTo>
                  <a:pt x="29" y="53"/>
                  <a:pt x="28" y="51"/>
                  <a:pt x="27" y="50"/>
                </a:cubicBezTo>
                <a:cubicBezTo>
                  <a:pt x="27" y="49"/>
                  <a:pt x="26" y="48"/>
                  <a:pt x="26" y="48"/>
                </a:cubicBezTo>
                <a:cubicBezTo>
                  <a:pt x="15" y="39"/>
                  <a:pt x="8" y="27"/>
                  <a:pt x="7" y="13"/>
                </a:cubicBezTo>
                <a:cubicBezTo>
                  <a:pt x="7" y="12"/>
                  <a:pt x="7" y="11"/>
                  <a:pt x="9" y="11"/>
                </a:cubicBezTo>
                <a:cubicBezTo>
                  <a:pt x="10" y="11"/>
                  <a:pt x="10" y="11"/>
                  <a:pt x="11" y="11"/>
                </a:cubicBezTo>
                <a:cubicBezTo>
                  <a:pt x="15" y="11"/>
                  <a:pt x="19" y="11"/>
                  <a:pt x="23" y="11"/>
                </a:cubicBezTo>
                <a:cubicBezTo>
                  <a:pt x="24" y="11"/>
                  <a:pt x="24" y="11"/>
                  <a:pt x="24" y="11"/>
                </a:cubicBezTo>
                <a:cubicBezTo>
                  <a:pt x="24" y="9"/>
                  <a:pt x="24" y="8"/>
                  <a:pt x="24" y="7"/>
                </a:cubicBezTo>
                <a:cubicBezTo>
                  <a:pt x="17" y="7"/>
                  <a:pt x="10" y="7"/>
                  <a:pt x="3" y="7"/>
                </a:cubicBezTo>
                <a:cubicBezTo>
                  <a:pt x="3" y="18"/>
                  <a:pt x="5" y="28"/>
                  <a:pt x="11" y="37"/>
                </a:cubicBezTo>
                <a:cubicBezTo>
                  <a:pt x="15" y="44"/>
                  <a:pt x="22" y="50"/>
                  <a:pt x="30" y="55"/>
                </a:cubicBezTo>
                <a:close/>
                <a:moveTo>
                  <a:pt x="91" y="11"/>
                </a:moveTo>
                <a:cubicBezTo>
                  <a:pt x="91" y="11"/>
                  <a:pt x="92" y="11"/>
                  <a:pt x="92" y="11"/>
                </a:cubicBezTo>
                <a:cubicBezTo>
                  <a:pt x="97" y="11"/>
                  <a:pt x="102" y="11"/>
                  <a:pt x="106" y="11"/>
                </a:cubicBezTo>
                <a:cubicBezTo>
                  <a:pt x="108" y="11"/>
                  <a:pt x="108" y="12"/>
                  <a:pt x="108" y="13"/>
                </a:cubicBezTo>
                <a:cubicBezTo>
                  <a:pt x="108" y="14"/>
                  <a:pt x="108" y="16"/>
                  <a:pt x="108" y="17"/>
                </a:cubicBezTo>
                <a:cubicBezTo>
                  <a:pt x="106" y="30"/>
                  <a:pt x="99" y="40"/>
                  <a:pt x="89" y="48"/>
                </a:cubicBezTo>
                <a:cubicBezTo>
                  <a:pt x="88" y="49"/>
                  <a:pt x="88" y="49"/>
                  <a:pt x="88" y="49"/>
                </a:cubicBezTo>
                <a:cubicBezTo>
                  <a:pt x="87" y="51"/>
                  <a:pt x="86" y="53"/>
                  <a:pt x="85" y="55"/>
                </a:cubicBezTo>
                <a:cubicBezTo>
                  <a:pt x="95" y="49"/>
                  <a:pt x="102" y="42"/>
                  <a:pt x="107" y="32"/>
                </a:cubicBezTo>
                <a:cubicBezTo>
                  <a:pt x="111" y="24"/>
                  <a:pt x="112" y="16"/>
                  <a:pt x="112" y="7"/>
                </a:cubicBezTo>
                <a:cubicBezTo>
                  <a:pt x="105" y="7"/>
                  <a:pt x="98" y="7"/>
                  <a:pt x="91" y="7"/>
                </a:cubicBezTo>
                <a:cubicBezTo>
                  <a:pt x="91" y="9"/>
                  <a:pt x="91" y="10"/>
                  <a:pt x="91" y="11"/>
                </a:cubicBezTo>
                <a:close/>
                <a:moveTo>
                  <a:pt x="10" y="14"/>
                </a:moveTo>
                <a:cubicBezTo>
                  <a:pt x="10" y="23"/>
                  <a:pt x="19" y="40"/>
                  <a:pt x="25" y="43"/>
                </a:cubicBezTo>
                <a:cubicBezTo>
                  <a:pt x="24" y="34"/>
                  <a:pt x="25" y="24"/>
                  <a:pt x="24" y="14"/>
                </a:cubicBezTo>
                <a:cubicBezTo>
                  <a:pt x="20" y="14"/>
                  <a:pt x="15" y="14"/>
                  <a:pt x="10" y="14"/>
                </a:cubicBezTo>
                <a:close/>
                <a:moveTo>
                  <a:pt x="90" y="43"/>
                </a:moveTo>
                <a:cubicBezTo>
                  <a:pt x="99" y="35"/>
                  <a:pt x="104" y="26"/>
                  <a:pt x="105" y="14"/>
                </a:cubicBezTo>
                <a:cubicBezTo>
                  <a:pt x="100" y="14"/>
                  <a:pt x="95" y="14"/>
                  <a:pt x="91" y="14"/>
                </a:cubicBezTo>
                <a:cubicBezTo>
                  <a:pt x="90" y="24"/>
                  <a:pt x="91" y="33"/>
                  <a:pt x="90" y="43"/>
                </a:cubicBezTo>
                <a:close/>
                <a:moveTo>
                  <a:pt x="58" y="75"/>
                </a:moveTo>
                <a:cubicBezTo>
                  <a:pt x="58" y="75"/>
                  <a:pt x="58" y="75"/>
                  <a:pt x="58" y="75"/>
                </a:cubicBezTo>
                <a:cubicBezTo>
                  <a:pt x="59" y="75"/>
                  <a:pt x="60" y="75"/>
                  <a:pt x="61" y="75"/>
                </a:cubicBezTo>
                <a:cubicBezTo>
                  <a:pt x="63" y="75"/>
                  <a:pt x="64" y="75"/>
                  <a:pt x="65" y="75"/>
                </a:cubicBezTo>
                <a:cubicBezTo>
                  <a:pt x="67" y="75"/>
                  <a:pt x="67" y="74"/>
                  <a:pt x="67" y="73"/>
                </a:cubicBezTo>
                <a:cubicBezTo>
                  <a:pt x="67" y="71"/>
                  <a:pt x="67" y="71"/>
                  <a:pt x="65" y="71"/>
                </a:cubicBezTo>
                <a:cubicBezTo>
                  <a:pt x="60" y="71"/>
                  <a:pt x="55" y="71"/>
                  <a:pt x="50" y="71"/>
                </a:cubicBezTo>
                <a:cubicBezTo>
                  <a:pt x="48" y="71"/>
                  <a:pt x="48" y="71"/>
                  <a:pt x="48" y="73"/>
                </a:cubicBezTo>
                <a:cubicBezTo>
                  <a:pt x="48" y="75"/>
                  <a:pt x="49" y="75"/>
                  <a:pt x="50" y="75"/>
                </a:cubicBezTo>
                <a:cubicBezTo>
                  <a:pt x="53" y="75"/>
                  <a:pt x="55" y="75"/>
                  <a:pt x="58" y="75"/>
                </a:cubicBezTo>
                <a:close/>
                <a:moveTo>
                  <a:pt x="61" y="79"/>
                </a:moveTo>
                <a:cubicBezTo>
                  <a:pt x="59" y="79"/>
                  <a:pt x="56" y="79"/>
                  <a:pt x="54" y="79"/>
                </a:cubicBezTo>
                <a:cubicBezTo>
                  <a:pt x="54" y="80"/>
                  <a:pt x="54" y="81"/>
                  <a:pt x="54" y="82"/>
                </a:cubicBezTo>
                <a:cubicBezTo>
                  <a:pt x="56" y="82"/>
                  <a:pt x="59" y="82"/>
                  <a:pt x="61" y="82"/>
                </a:cubicBezTo>
                <a:cubicBezTo>
                  <a:pt x="61" y="81"/>
                  <a:pt x="61" y="80"/>
                  <a:pt x="61" y="79"/>
                </a:cubicBezTo>
                <a:close/>
              </a:path>
            </a:pathLst>
          </a:custGeom>
          <a:solidFill>
            <a:srgbClr val="FBAF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249">
            <a:extLst>
              <a:ext uri="{FF2B5EF4-FFF2-40B4-BE49-F238E27FC236}">
                <a16:creationId xmlns:a16="http://schemas.microsoft.com/office/drawing/2014/main" id="{0FD5BA56-AAD8-4E04-B3DD-059F6685DCF6}"/>
              </a:ext>
              <a:ext uri="{C183D7F6-B498-43B3-948B-1728B52AA6E4}">
                <adec:decorative xmlns:adec="http://schemas.microsoft.com/office/drawing/2017/decorative" val="1"/>
              </a:ext>
            </a:extLst>
          </p:cNvPr>
          <p:cNvSpPr>
            <a:spLocks noChangeAspect="1" noEditPoints="1"/>
          </p:cNvSpPr>
          <p:nvPr/>
        </p:nvSpPr>
        <p:spPr bwMode="auto">
          <a:xfrm>
            <a:off x="4049994" y="3211863"/>
            <a:ext cx="763113" cy="533644"/>
          </a:xfrm>
          <a:custGeom>
            <a:avLst/>
            <a:gdLst>
              <a:gd name="T0" fmla="*/ 143 w 143"/>
              <a:gd name="T1" fmla="*/ 53 h 100"/>
              <a:gd name="T2" fmla="*/ 130 w 143"/>
              <a:gd name="T3" fmla="*/ 62 h 100"/>
              <a:gd name="T4" fmla="*/ 121 w 143"/>
              <a:gd name="T5" fmla="*/ 56 h 100"/>
              <a:gd name="T6" fmla="*/ 112 w 143"/>
              <a:gd name="T7" fmla="*/ 62 h 100"/>
              <a:gd name="T8" fmla="*/ 104 w 143"/>
              <a:gd name="T9" fmla="*/ 69 h 100"/>
              <a:gd name="T10" fmla="*/ 91 w 143"/>
              <a:gd name="T11" fmla="*/ 79 h 100"/>
              <a:gd name="T12" fmla="*/ 86 w 143"/>
              <a:gd name="T13" fmla="*/ 87 h 100"/>
              <a:gd name="T14" fmla="*/ 76 w 143"/>
              <a:gd name="T15" fmla="*/ 90 h 100"/>
              <a:gd name="T16" fmla="*/ 32 w 143"/>
              <a:gd name="T17" fmla="*/ 76 h 100"/>
              <a:gd name="T18" fmla="*/ 21 w 143"/>
              <a:gd name="T19" fmla="*/ 61 h 100"/>
              <a:gd name="T20" fmla="*/ 6 w 143"/>
              <a:gd name="T21" fmla="*/ 57 h 100"/>
              <a:gd name="T22" fmla="*/ 13 w 143"/>
              <a:gd name="T23" fmla="*/ 13 h 100"/>
              <a:gd name="T24" fmla="*/ 27 w 143"/>
              <a:gd name="T25" fmla="*/ 2 h 100"/>
              <a:gd name="T26" fmla="*/ 38 w 143"/>
              <a:gd name="T27" fmla="*/ 10 h 100"/>
              <a:gd name="T28" fmla="*/ 46 w 143"/>
              <a:gd name="T29" fmla="*/ 10 h 100"/>
              <a:gd name="T30" fmla="*/ 67 w 143"/>
              <a:gd name="T31" fmla="*/ 12 h 100"/>
              <a:gd name="T32" fmla="*/ 83 w 143"/>
              <a:gd name="T33" fmla="*/ 10 h 100"/>
              <a:gd name="T34" fmla="*/ 106 w 143"/>
              <a:gd name="T35" fmla="*/ 15 h 100"/>
              <a:gd name="T36" fmla="*/ 106 w 143"/>
              <a:gd name="T37" fmla="*/ 11 h 100"/>
              <a:gd name="T38" fmla="*/ 118 w 143"/>
              <a:gd name="T39" fmla="*/ 2 h 100"/>
              <a:gd name="T40" fmla="*/ 132 w 143"/>
              <a:gd name="T41" fmla="*/ 17 h 100"/>
              <a:gd name="T42" fmla="*/ 143 w 143"/>
              <a:gd name="T43" fmla="*/ 49 h 100"/>
              <a:gd name="T44" fmla="*/ 64 w 143"/>
              <a:gd name="T45" fmla="*/ 16 h 100"/>
              <a:gd name="T46" fmla="*/ 48 w 143"/>
              <a:gd name="T47" fmla="*/ 16 h 100"/>
              <a:gd name="T48" fmla="*/ 37 w 143"/>
              <a:gd name="T49" fmla="*/ 18 h 100"/>
              <a:gd name="T50" fmla="*/ 25 w 143"/>
              <a:gd name="T51" fmla="*/ 55 h 100"/>
              <a:gd name="T52" fmla="*/ 65 w 143"/>
              <a:gd name="T53" fmla="*/ 92 h 100"/>
              <a:gd name="T54" fmla="*/ 69 w 143"/>
              <a:gd name="T55" fmla="*/ 83 h 100"/>
              <a:gd name="T56" fmla="*/ 60 w 143"/>
              <a:gd name="T57" fmla="*/ 72 h 100"/>
              <a:gd name="T58" fmla="*/ 79 w 143"/>
              <a:gd name="T59" fmla="*/ 83 h 100"/>
              <a:gd name="T60" fmla="*/ 82 w 143"/>
              <a:gd name="T61" fmla="*/ 74 h 100"/>
              <a:gd name="T62" fmla="*/ 73 w 143"/>
              <a:gd name="T63" fmla="*/ 65 h 100"/>
              <a:gd name="T64" fmla="*/ 78 w 143"/>
              <a:gd name="T65" fmla="*/ 65 h 100"/>
              <a:gd name="T66" fmla="*/ 97 w 143"/>
              <a:gd name="T67" fmla="*/ 74 h 100"/>
              <a:gd name="T68" fmla="*/ 86 w 143"/>
              <a:gd name="T69" fmla="*/ 60 h 100"/>
              <a:gd name="T70" fmla="*/ 87 w 143"/>
              <a:gd name="T71" fmla="*/ 55 h 100"/>
              <a:gd name="T72" fmla="*/ 101 w 143"/>
              <a:gd name="T73" fmla="*/ 62 h 100"/>
              <a:gd name="T74" fmla="*/ 105 w 143"/>
              <a:gd name="T75" fmla="*/ 53 h 100"/>
              <a:gd name="T76" fmla="*/ 68 w 143"/>
              <a:gd name="T77" fmla="*/ 39 h 100"/>
              <a:gd name="T78" fmla="*/ 51 w 143"/>
              <a:gd name="T79" fmla="*/ 40 h 100"/>
              <a:gd name="T80" fmla="*/ 58 w 143"/>
              <a:gd name="T81" fmla="*/ 22 h 100"/>
              <a:gd name="T82" fmla="*/ 108 w 143"/>
              <a:gd name="T83" fmla="*/ 20 h 100"/>
              <a:gd name="T84" fmla="*/ 100 w 143"/>
              <a:gd name="T85" fmla="*/ 22 h 100"/>
              <a:gd name="T86" fmla="*/ 82 w 143"/>
              <a:gd name="T87" fmla="*/ 15 h 100"/>
              <a:gd name="T88" fmla="*/ 60 w 143"/>
              <a:gd name="T89" fmla="*/ 27 h 100"/>
              <a:gd name="T90" fmla="*/ 54 w 143"/>
              <a:gd name="T91" fmla="*/ 36 h 100"/>
              <a:gd name="T92" fmla="*/ 66 w 143"/>
              <a:gd name="T93" fmla="*/ 34 h 100"/>
              <a:gd name="T94" fmla="*/ 108 w 143"/>
              <a:gd name="T95" fmla="*/ 49 h 100"/>
              <a:gd name="T96" fmla="*/ 112 w 143"/>
              <a:gd name="T97" fmla="*/ 55 h 100"/>
              <a:gd name="T98" fmla="*/ 119 w 143"/>
              <a:gd name="T99" fmla="*/ 50 h 100"/>
              <a:gd name="T100" fmla="*/ 108 w 143"/>
              <a:gd name="T101" fmla="*/ 20 h 100"/>
              <a:gd name="T102" fmla="*/ 23 w 143"/>
              <a:gd name="T103" fmla="*/ 7 h 100"/>
              <a:gd name="T104" fmla="*/ 21 w 143"/>
              <a:gd name="T105" fmla="*/ 9 h 100"/>
              <a:gd name="T106" fmla="*/ 7 w 143"/>
              <a:gd name="T107" fmla="*/ 48 h 100"/>
              <a:gd name="T108" fmla="*/ 16 w 143"/>
              <a:gd name="T109" fmla="*/ 56 h 100"/>
              <a:gd name="T110" fmla="*/ 33 w 143"/>
              <a:gd name="T111" fmla="*/ 12 h 100"/>
              <a:gd name="T112" fmla="*/ 136 w 143"/>
              <a:gd name="T113" fmla="*/ 53 h 100"/>
              <a:gd name="T114" fmla="*/ 126 w 143"/>
              <a:gd name="T115" fmla="*/ 17 h 100"/>
              <a:gd name="T116" fmla="*/ 120 w 143"/>
              <a:gd name="T117" fmla="*/ 7 h 100"/>
              <a:gd name="T118" fmla="*/ 111 w 143"/>
              <a:gd name="T119" fmla="*/ 1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 h="100">
                <a:moveTo>
                  <a:pt x="143" y="51"/>
                </a:moveTo>
                <a:cubicBezTo>
                  <a:pt x="143" y="52"/>
                  <a:pt x="143" y="52"/>
                  <a:pt x="143" y="53"/>
                </a:cubicBezTo>
                <a:cubicBezTo>
                  <a:pt x="142" y="55"/>
                  <a:pt x="141" y="56"/>
                  <a:pt x="139" y="57"/>
                </a:cubicBezTo>
                <a:cubicBezTo>
                  <a:pt x="136" y="59"/>
                  <a:pt x="133" y="61"/>
                  <a:pt x="130" y="62"/>
                </a:cubicBezTo>
                <a:cubicBezTo>
                  <a:pt x="127" y="64"/>
                  <a:pt x="124" y="62"/>
                  <a:pt x="123" y="59"/>
                </a:cubicBezTo>
                <a:cubicBezTo>
                  <a:pt x="122" y="58"/>
                  <a:pt x="122" y="57"/>
                  <a:pt x="121" y="56"/>
                </a:cubicBezTo>
                <a:cubicBezTo>
                  <a:pt x="118" y="58"/>
                  <a:pt x="116" y="59"/>
                  <a:pt x="113" y="60"/>
                </a:cubicBezTo>
                <a:cubicBezTo>
                  <a:pt x="113" y="61"/>
                  <a:pt x="112" y="61"/>
                  <a:pt x="112" y="62"/>
                </a:cubicBezTo>
                <a:cubicBezTo>
                  <a:pt x="111" y="65"/>
                  <a:pt x="109" y="67"/>
                  <a:pt x="105" y="68"/>
                </a:cubicBezTo>
                <a:cubicBezTo>
                  <a:pt x="105" y="68"/>
                  <a:pt x="104" y="69"/>
                  <a:pt x="104" y="69"/>
                </a:cubicBezTo>
                <a:cubicBezTo>
                  <a:pt x="104" y="72"/>
                  <a:pt x="104" y="74"/>
                  <a:pt x="103" y="76"/>
                </a:cubicBezTo>
                <a:cubicBezTo>
                  <a:pt x="100" y="80"/>
                  <a:pt x="96" y="81"/>
                  <a:pt x="91" y="79"/>
                </a:cubicBezTo>
                <a:cubicBezTo>
                  <a:pt x="91" y="79"/>
                  <a:pt x="91" y="79"/>
                  <a:pt x="90" y="79"/>
                </a:cubicBezTo>
                <a:cubicBezTo>
                  <a:pt x="90" y="82"/>
                  <a:pt x="89" y="85"/>
                  <a:pt x="86" y="87"/>
                </a:cubicBezTo>
                <a:cubicBezTo>
                  <a:pt x="83" y="89"/>
                  <a:pt x="80" y="90"/>
                  <a:pt x="77" y="88"/>
                </a:cubicBezTo>
                <a:cubicBezTo>
                  <a:pt x="77" y="89"/>
                  <a:pt x="76" y="90"/>
                  <a:pt x="76" y="90"/>
                </a:cubicBezTo>
                <a:cubicBezTo>
                  <a:pt x="75" y="97"/>
                  <a:pt x="67" y="100"/>
                  <a:pt x="61" y="96"/>
                </a:cubicBezTo>
                <a:cubicBezTo>
                  <a:pt x="52" y="89"/>
                  <a:pt x="42" y="83"/>
                  <a:pt x="32" y="76"/>
                </a:cubicBezTo>
                <a:cubicBezTo>
                  <a:pt x="27" y="72"/>
                  <a:pt x="23" y="68"/>
                  <a:pt x="21" y="62"/>
                </a:cubicBezTo>
                <a:cubicBezTo>
                  <a:pt x="21" y="62"/>
                  <a:pt x="21" y="62"/>
                  <a:pt x="21" y="61"/>
                </a:cubicBezTo>
                <a:cubicBezTo>
                  <a:pt x="18" y="63"/>
                  <a:pt x="16" y="63"/>
                  <a:pt x="14" y="62"/>
                </a:cubicBezTo>
                <a:cubicBezTo>
                  <a:pt x="11" y="60"/>
                  <a:pt x="8" y="59"/>
                  <a:pt x="6" y="57"/>
                </a:cubicBezTo>
                <a:cubicBezTo>
                  <a:pt x="1" y="55"/>
                  <a:pt x="0" y="51"/>
                  <a:pt x="1" y="47"/>
                </a:cubicBezTo>
                <a:cubicBezTo>
                  <a:pt x="5" y="35"/>
                  <a:pt x="9" y="24"/>
                  <a:pt x="13" y="13"/>
                </a:cubicBezTo>
                <a:cubicBezTo>
                  <a:pt x="14" y="11"/>
                  <a:pt x="15" y="9"/>
                  <a:pt x="16" y="6"/>
                </a:cubicBezTo>
                <a:cubicBezTo>
                  <a:pt x="18" y="2"/>
                  <a:pt x="22" y="0"/>
                  <a:pt x="27" y="2"/>
                </a:cubicBezTo>
                <a:cubicBezTo>
                  <a:pt x="30" y="4"/>
                  <a:pt x="33" y="5"/>
                  <a:pt x="36" y="7"/>
                </a:cubicBezTo>
                <a:cubicBezTo>
                  <a:pt x="37" y="8"/>
                  <a:pt x="38" y="9"/>
                  <a:pt x="38" y="10"/>
                </a:cubicBezTo>
                <a:cubicBezTo>
                  <a:pt x="38" y="11"/>
                  <a:pt x="39" y="11"/>
                  <a:pt x="40" y="11"/>
                </a:cubicBezTo>
                <a:cubicBezTo>
                  <a:pt x="42" y="11"/>
                  <a:pt x="44" y="11"/>
                  <a:pt x="46" y="10"/>
                </a:cubicBezTo>
                <a:cubicBezTo>
                  <a:pt x="49" y="10"/>
                  <a:pt x="53" y="9"/>
                  <a:pt x="56" y="8"/>
                </a:cubicBezTo>
                <a:cubicBezTo>
                  <a:pt x="60" y="8"/>
                  <a:pt x="64" y="9"/>
                  <a:pt x="67" y="12"/>
                </a:cubicBezTo>
                <a:cubicBezTo>
                  <a:pt x="69" y="12"/>
                  <a:pt x="69" y="12"/>
                  <a:pt x="69" y="12"/>
                </a:cubicBezTo>
                <a:cubicBezTo>
                  <a:pt x="73" y="8"/>
                  <a:pt x="78" y="8"/>
                  <a:pt x="83" y="10"/>
                </a:cubicBezTo>
                <a:cubicBezTo>
                  <a:pt x="87" y="11"/>
                  <a:pt x="90" y="13"/>
                  <a:pt x="93" y="15"/>
                </a:cubicBezTo>
                <a:cubicBezTo>
                  <a:pt x="98" y="17"/>
                  <a:pt x="102" y="17"/>
                  <a:pt x="106" y="15"/>
                </a:cubicBezTo>
                <a:cubicBezTo>
                  <a:pt x="106" y="14"/>
                  <a:pt x="106" y="14"/>
                  <a:pt x="106" y="14"/>
                </a:cubicBezTo>
                <a:cubicBezTo>
                  <a:pt x="106" y="13"/>
                  <a:pt x="106" y="12"/>
                  <a:pt x="106" y="11"/>
                </a:cubicBezTo>
                <a:cubicBezTo>
                  <a:pt x="106" y="9"/>
                  <a:pt x="107" y="8"/>
                  <a:pt x="109" y="7"/>
                </a:cubicBezTo>
                <a:cubicBezTo>
                  <a:pt x="112" y="5"/>
                  <a:pt x="115" y="4"/>
                  <a:pt x="118" y="2"/>
                </a:cubicBezTo>
                <a:cubicBezTo>
                  <a:pt x="122" y="0"/>
                  <a:pt x="127" y="2"/>
                  <a:pt x="128" y="7"/>
                </a:cubicBezTo>
                <a:cubicBezTo>
                  <a:pt x="130" y="10"/>
                  <a:pt x="131" y="14"/>
                  <a:pt x="132" y="17"/>
                </a:cubicBezTo>
                <a:cubicBezTo>
                  <a:pt x="136" y="27"/>
                  <a:pt x="139" y="37"/>
                  <a:pt x="143" y="47"/>
                </a:cubicBezTo>
                <a:cubicBezTo>
                  <a:pt x="143" y="47"/>
                  <a:pt x="143" y="48"/>
                  <a:pt x="143" y="49"/>
                </a:cubicBezTo>
                <a:cubicBezTo>
                  <a:pt x="143" y="50"/>
                  <a:pt x="143" y="51"/>
                  <a:pt x="143" y="51"/>
                </a:cubicBezTo>
                <a:close/>
                <a:moveTo>
                  <a:pt x="64" y="16"/>
                </a:moveTo>
                <a:cubicBezTo>
                  <a:pt x="62" y="14"/>
                  <a:pt x="59" y="13"/>
                  <a:pt x="56" y="14"/>
                </a:cubicBezTo>
                <a:cubicBezTo>
                  <a:pt x="53" y="14"/>
                  <a:pt x="51" y="15"/>
                  <a:pt x="48" y="16"/>
                </a:cubicBezTo>
                <a:cubicBezTo>
                  <a:pt x="45" y="17"/>
                  <a:pt x="42" y="17"/>
                  <a:pt x="39" y="17"/>
                </a:cubicBezTo>
                <a:cubicBezTo>
                  <a:pt x="38" y="16"/>
                  <a:pt x="37" y="17"/>
                  <a:pt x="37" y="18"/>
                </a:cubicBezTo>
                <a:cubicBezTo>
                  <a:pt x="33" y="29"/>
                  <a:pt x="29" y="40"/>
                  <a:pt x="25" y="52"/>
                </a:cubicBezTo>
                <a:cubicBezTo>
                  <a:pt x="25" y="53"/>
                  <a:pt x="24" y="54"/>
                  <a:pt x="25" y="55"/>
                </a:cubicBezTo>
                <a:cubicBezTo>
                  <a:pt x="26" y="61"/>
                  <a:pt x="29" y="67"/>
                  <a:pt x="34" y="71"/>
                </a:cubicBezTo>
                <a:cubicBezTo>
                  <a:pt x="45" y="78"/>
                  <a:pt x="55" y="85"/>
                  <a:pt x="65" y="92"/>
                </a:cubicBezTo>
                <a:cubicBezTo>
                  <a:pt x="67" y="93"/>
                  <a:pt x="69" y="93"/>
                  <a:pt x="70" y="91"/>
                </a:cubicBezTo>
                <a:cubicBezTo>
                  <a:pt x="72" y="89"/>
                  <a:pt x="71" y="85"/>
                  <a:pt x="69" y="83"/>
                </a:cubicBezTo>
                <a:cubicBezTo>
                  <a:pt x="66" y="81"/>
                  <a:pt x="63" y="79"/>
                  <a:pt x="60" y="77"/>
                </a:cubicBezTo>
                <a:cubicBezTo>
                  <a:pt x="59" y="76"/>
                  <a:pt x="59" y="73"/>
                  <a:pt x="60" y="72"/>
                </a:cubicBezTo>
                <a:cubicBezTo>
                  <a:pt x="62" y="72"/>
                  <a:pt x="63" y="72"/>
                  <a:pt x="64" y="73"/>
                </a:cubicBezTo>
                <a:cubicBezTo>
                  <a:pt x="69" y="76"/>
                  <a:pt x="74" y="79"/>
                  <a:pt x="79" y="83"/>
                </a:cubicBezTo>
                <a:cubicBezTo>
                  <a:pt x="81" y="84"/>
                  <a:pt x="83" y="83"/>
                  <a:pt x="84" y="81"/>
                </a:cubicBezTo>
                <a:cubicBezTo>
                  <a:pt x="85" y="78"/>
                  <a:pt x="84" y="76"/>
                  <a:pt x="82" y="74"/>
                </a:cubicBezTo>
                <a:cubicBezTo>
                  <a:pt x="80" y="72"/>
                  <a:pt x="77" y="71"/>
                  <a:pt x="75" y="69"/>
                </a:cubicBezTo>
                <a:cubicBezTo>
                  <a:pt x="73" y="68"/>
                  <a:pt x="72" y="67"/>
                  <a:pt x="73" y="65"/>
                </a:cubicBezTo>
                <a:cubicBezTo>
                  <a:pt x="74" y="64"/>
                  <a:pt x="76" y="64"/>
                  <a:pt x="78" y="65"/>
                </a:cubicBezTo>
                <a:cubicBezTo>
                  <a:pt x="78" y="65"/>
                  <a:pt x="78" y="65"/>
                  <a:pt x="78" y="65"/>
                </a:cubicBezTo>
                <a:cubicBezTo>
                  <a:pt x="83" y="68"/>
                  <a:pt x="88" y="71"/>
                  <a:pt x="93" y="74"/>
                </a:cubicBezTo>
                <a:cubicBezTo>
                  <a:pt x="94" y="75"/>
                  <a:pt x="95" y="75"/>
                  <a:pt x="97" y="74"/>
                </a:cubicBezTo>
                <a:cubicBezTo>
                  <a:pt x="100" y="72"/>
                  <a:pt x="99" y="68"/>
                  <a:pt x="97" y="66"/>
                </a:cubicBezTo>
                <a:cubicBezTo>
                  <a:pt x="93" y="64"/>
                  <a:pt x="90" y="62"/>
                  <a:pt x="86" y="60"/>
                </a:cubicBezTo>
                <a:cubicBezTo>
                  <a:pt x="85" y="59"/>
                  <a:pt x="85" y="58"/>
                  <a:pt x="85" y="57"/>
                </a:cubicBezTo>
                <a:cubicBezTo>
                  <a:pt x="85" y="56"/>
                  <a:pt x="86" y="55"/>
                  <a:pt x="87" y="55"/>
                </a:cubicBezTo>
                <a:cubicBezTo>
                  <a:pt x="88" y="55"/>
                  <a:pt x="89" y="55"/>
                  <a:pt x="90" y="55"/>
                </a:cubicBezTo>
                <a:cubicBezTo>
                  <a:pt x="94" y="57"/>
                  <a:pt x="97" y="60"/>
                  <a:pt x="101" y="62"/>
                </a:cubicBezTo>
                <a:cubicBezTo>
                  <a:pt x="103" y="63"/>
                  <a:pt x="105" y="63"/>
                  <a:pt x="106" y="61"/>
                </a:cubicBezTo>
                <a:cubicBezTo>
                  <a:pt x="108" y="58"/>
                  <a:pt x="107" y="55"/>
                  <a:pt x="105" y="53"/>
                </a:cubicBezTo>
                <a:cubicBezTo>
                  <a:pt x="98" y="49"/>
                  <a:pt x="90" y="44"/>
                  <a:pt x="83" y="39"/>
                </a:cubicBezTo>
                <a:cubicBezTo>
                  <a:pt x="78" y="36"/>
                  <a:pt x="74" y="36"/>
                  <a:pt x="68" y="39"/>
                </a:cubicBezTo>
                <a:cubicBezTo>
                  <a:pt x="67" y="40"/>
                  <a:pt x="65" y="41"/>
                  <a:pt x="63" y="42"/>
                </a:cubicBezTo>
                <a:cubicBezTo>
                  <a:pt x="59" y="43"/>
                  <a:pt x="55" y="43"/>
                  <a:pt x="51" y="40"/>
                </a:cubicBezTo>
                <a:cubicBezTo>
                  <a:pt x="47" y="37"/>
                  <a:pt x="47" y="35"/>
                  <a:pt x="50" y="31"/>
                </a:cubicBezTo>
                <a:cubicBezTo>
                  <a:pt x="52" y="28"/>
                  <a:pt x="55" y="25"/>
                  <a:pt x="58" y="22"/>
                </a:cubicBezTo>
                <a:cubicBezTo>
                  <a:pt x="60" y="20"/>
                  <a:pt x="62" y="18"/>
                  <a:pt x="64" y="16"/>
                </a:cubicBezTo>
                <a:close/>
                <a:moveTo>
                  <a:pt x="108" y="20"/>
                </a:moveTo>
                <a:cubicBezTo>
                  <a:pt x="108" y="20"/>
                  <a:pt x="107" y="20"/>
                  <a:pt x="107" y="20"/>
                </a:cubicBezTo>
                <a:cubicBezTo>
                  <a:pt x="105" y="21"/>
                  <a:pt x="102" y="21"/>
                  <a:pt x="100" y="22"/>
                </a:cubicBezTo>
                <a:cubicBezTo>
                  <a:pt x="97" y="22"/>
                  <a:pt x="93" y="21"/>
                  <a:pt x="90" y="19"/>
                </a:cubicBezTo>
                <a:cubicBezTo>
                  <a:pt x="87" y="18"/>
                  <a:pt x="84" y="16"/>
                  <a:pt x="82" y="15"/>
                </a:cubicBezTo>
                <a:cubicBezTo>
                  <a:pt x="77" y="13"/>
                  <a:pt x="73" y="14"/>
                  <a:pt x="70" y="18"/>
                </a:cubicBezTo>
                <a:cubicBezTo>
                  <a:pt x="67" y="21"/>
                  <a:pt x="63" y="24"/>
                  <a:pt x="60" y="27"/>
                </a:cubicBezTo>
                <a:cubicBezTo>
                  <a:pt x="58" y="29"/>
                  <a:pt x="56" y="32"/>
                  <a:pt x="54" y="34"/>
                </a:cubicBezTo>
                <a:cubicBezTo>
                  <a:pt x="53" y="35"/>
                  <a:pt x="54" y="35"/>
                  <a:pt x="54" y="36"/>
                </a:cubicBezTo>
                <a:cubicBezTo>
                  <a:pt x="56" y="37"/>
                  <a:pt x="58" y="38"/>
                  <a:pt x="60" y="37"/>
                </a:cubicBezTo>
                <a:cubicBezTo>
                  <a:pt x="62" y="36"/>
                  <a:pt x="64" y="35"/>
                  <a:pt x="66" y="34"/>
                </a:cubicBezTo>
                <a:cubicBezTo>
                  <a:pt x="72" y="30"/>
                  <a:pt x="79" y="30"/>
                  <a:pt x="85" y="34"/>
                </a:cubicBezTo>
                <a:cubicBezTo>
                  <a:pt x="93" y="39"/>
                  <a:pt x="100" y="44"/>
                  <a:pt x="108" y="49"/>
                </a:cubicBezTo>
                <a:cubicBezTo>
                  <a:pt x="110" y="50"/>
                  <a:pt x="111" y="52"/>
                  <a:pt x="112" y="54"/>
                </a:cubicBezTo>
                <a:cubicBezTo>
                  <a:pt x="112" y="54"/>
                  <a:pt x="112" y="54"/>
                  <a:pt x="112" y="55"/>
                </a:cubicBezTo>
                <a:cubicBezTo>
                  <a:pt x="114" y="54"/>
                  <a:pt x="116" y="53"/>
                  <a:pt x="118" y="52"/>
                </a:cubicBezTo>
                <a:cubicBezTo>
                  <a:pt x="119" y="51"/>
                  <a:pt x="119" y="51"/>
                  <a:pt x="119" y="50"/>
                </a:cubicBezTo>
                <a:cubicBezTo>
                  <a:pt x="116" y="42"/>
                  <a:pt x="113" y="34"/>
                  <a:pt x="111" y="26"/>
                </a:cubicBezTo>
                <a:cubicBezTo>
                  <a:pt x="110" y="24"/>
                  <a:pt x="109" y="22"/>
                  <a:pt x="108" y="20"/>
                </a:cubicBezTo>
                <a:close/>
                <a:moveTo>
                  <a:pt x="33" y="12"/>
                </a:moveTo>
                <a:cubicBezTo>
                  <a:pt x="30" y="10"/>
                  <a:pt x="27" y="8"/>
                  <a:pt x="23" y="7"/>
                </a:cubicBezTo>
                <a:cubicBezTo>
                  <a:pt x="23" y="7"/>
                  <a:pt x="22" y="7"/>
                  <a:pt x="21" y="7"/>
                </a:cubicBezTo>
                <a:cubicBezTo>
                  <a:pt x="21" y="8"/>
                  <a:pt x="21" y="8"/>
                  <a:pt x="21" y="9"/>
                </a:cubicBezTo>
                <a:cubicBezTo>
                  <a:pt x="19" y="14"/>
                  <a:pt x="17" y="19"/>
                  <a:pt x="15" y="24"/>
                </a:cubicBezTo>
                <a:cubicBezTo>
                  <a:pt x="12" y="32"/>
                  <a:pt x="9" y="40"/>
                  <a:pt x="7" y="48"/>
                </a:cubicBezTo>
                <a:cubicBezTo>
                  <a:pt x="6" y="50"/>
                  <a:pt x="6" y="51"/>
                  <a:pt x="8" y="53"/>
                </a:cubicBezTo>
                <a:cubicBezTo>
                  <a:pt x="11" y="54"/>
                  <a:pt x="13" y="55"/>
                  <a:pt x="16" y="56"/>
                </a:cubicBezTo>
                <a:cubicBezTo>
                  <a:pt x="16" y="57"/>
                  <a:pt x="17" y="57"/>
                  <a:pt x="17" y="57"/>
                </a:cubicBezTo>
                <a:cubicBezTo>
                  <a:pt x="22" y="42"/>
                  <a:pt x="28" y="27"/>
                  <a:pt x="33" y="12"/>
                </a:cubicBezTo>
                <a:close/>
                <a:moveTo>
                  <a:pt x="128" y="57"/>
                </a:moveTo>
                <a:cubicBezTo>
                  <a:pt x="130" y="56"/>
                  <a:pt x="133" y="54"/>
                  <a:pt x="136" y="53"/>
                </a:cubicBezTo>
                <a:cubicBezTo>
                  <a:pt x="138" y="52"/>
                  <a:pt x="138" y="51"/>
                  <a:pt x="137" y="48"/>
                </a:cubicBezTo>
                <a:cubicBezTo>
                  <a:pt x="134" y="38"/>
                  <a:pt x="130" y="27"/>
                  <a:pt x="126" y="17"/>
                </a:cubicBezTo>
                <a:cubicBezTo>
                  <a:pt x="125" y="14"/>
                  <a:pt x="124" y="11"/>
                  <a:pt x="123" y="9"/>
                </a:cubicBezTo>
                <a:cubicBezTo>
                  <a:pt x="123" y="7"/>
                  <a:pt x="122" y="7"/>
                  <a:pt x="120" y="7"/>
                </a:cubicBezTo>
                <a:cubicBezTo>
                  <a:pt x="119" y="8"/>
                  <a:pt x="117" y="9"/>
                  <a:pt x="115" y="10"/>
                </a:cubicBezTo>
                <a:cubicBezTo>
                  <a:pt x="114" y="11"/>
                  <a:pt x="113" y="11"/>
                  <a:pt x="111" y="12"/>
                </a:cubicBezTo>
                <a:cubicBezTo>
                  <a:pt x="117" y="27"/>
                  <a:pt x="122" y="42"/>
                  <a:pt x="128" y="57"/>
                </a:cubicBezTo>
                <a:close/>
              </a:path>
            </a:pathLst>
          </a:custGeom>
          <a:solidFill>
            <a:srgbClr val="5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 name="Group 2">
            <a:extLst>
              <a:ext uri="{FF2B5EF4-FFF2-40B4-BE49-F238E27FC236}">
                <a16:creationId xmlns:a16="http://schemas.microsoft.com/office/drawing/2014/main" id="{C85F628C-57BB-4BE5-AE65-6B79C95D0008}"/>
              </a:ext>
              <a:ext uri="{C183D7F6-B498-43B3-948B-1728B52AA6E4}">
                <adec:decorative xmlns:adec="http://schemas.microsoft.com/office/drawing/2017/decorative" val="1"/>
              </a:ext>
            </a:extLst>
          </p:cNvPr>
          <p:cNvGrpSpPr>
            <a:grpSpLocks noChangeAspect="1"/>
          </p:cNvGrpSpPr>
          <p:nvPr/>
        </p:nvGrpSpPr>
        <p:grpSpPr>
          <a:xfrm>
            <a:off x="6591533" y="3265991"/>
            <a:ext cx="857634" cy="425387"/>
            <a:chOff x="306043" y="547672"/>
            <a:chExt cx="396875" cy="196850"/>
          </a:xfrm>
        </p:grpSpPr>
        <p:sp>
          <p:nvSpPr>
            <p:cNvPr id="7" name="Freeform 325">
              <a:extLst>
                <a:ext uri="{FF2B5EF4-FFF2-40B4-BE49-F238E27FC236}">
                  <a16:creationId xmlns:a16="http://schemas.microsoft.com/office/drawing/2014/main" id="{C5CEB3C4-12D5-439A-8F04-090F0ECC706E}"/>
                </a:ext>
              </a:extLst>
            </p:cNvPr>
            <p:cNvSpPr>
              <a:spLocks/>
            </p:cNvSpPr>
            <p:nvPr/>
          </p:nvSpPr>
          <p:spPr bwMode="auto">
            <a:xfrm>
              <a:off x="425348" y="674672"/>
              <a:ext cx="161925" cy="69850"/>
            </a:xfrm>
            <a:custGeom>
              <a:avLst/>
              <a:gdLst>
                <a:gd name="T0" fmla="*/ 51 w 51"/>
                <a:gd name="T1" fmla="*/ 22 h 22"/>
                <a:gd name="T2" fmla="*/ 1 w 51"/>
                <a:gd name="T3" fmla="*/ 22 h 22"/>
                <a:gd name="T4" fmla="*/ 11 w 51"/>
                <a:gd name="T5" fmla="*/ 1 h 22"/>
                <a:gd name="T6" fmla="*/ 14 w 51"/>
                <a:gd name="T7" fmla="*/ 1 h 22"/>
                <a:gd name="T8" fmla="*/ 38 w 51"/>
                <a:gd name="T9" fmla="*/ 1 h 22"/>
                <a:gd name="T10" fmla="*/ 41 w 51"/>
                <a:gd name="T11" fmla="*/ 1 h 22"/>
                <a:gd name="T12" fmla="*/ 51 w 51"/>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1" h="22">
                  <a:moveTo>
                    <a:pt x="51" y="22"/>
                  </a:moveTo>
                  <a:cubicBezTo>
                    <a:pt x="34" y="22"/>
                    <a:pt x="18" y="22"/>
                    <a:pt x="1" y="22"/>
                  </a:cubicBezTo>
                  <a:cubicBezTo>
                    <a:pt x="0" y="14"/>
                    <a:pt x="6" y="4"/>
                    <a:pt x="11" y="1"/>
                  </a:cubicBezTo>
                  <a:cubicBezTo>
                    <a:pt x="12" y="0"/>
                    <a:pt x="13" y="0"/>
                    <a:pt x="14" y="1"/>
                  </a:cubicBezTo>
                  <a:cubicBezTo>
                    <a:pt x="22" y="6"/>
                    <a:pt x="30" y="6"/>
                    <a:pt x="38" y="1"/>
                  </a:cubicBezTo>
                  <a:cubicBezTo>
                    <a:pt x="38" y="1"/>
                    <a:pt x="40" y="1"/>
                    <a:pt x="41" y="1"/>
                  </a:cubicBezTo>
                  <a:cubicBezTo>
                    <a:pt x="47" y="6"/>
                    <a:pt x="50" y="13"/>
                    <a:pt x="51" y="22"/>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329">
              <a:extLst>
                <a:ext uri="{FF2B5EF4-FFF2-40B4-BE49-F238E27FC236}">
                  <a16:creationId xmlns:a16="http://schemas.microsoft.com/office/drawing/2014/main" id="{B581E3AC-0664-4AFF-8D60-86F6EBD06C48}"/>
                </a:ext>
              </a:extLst>
            </p:cNvPr>
            <p:cNvSpPr>
              <a:spLocks/>
            </p:cNvSpPr>
            <p:nvPr/>
          </p:nvSpPr>
          <p:spPr bwMode="auto">
            <a:xfrm>
              <a:off x="339623" y="547672"/>
              <a:ext cx="95250" cy="92075"/>
            </a:xfrm>
            <a:custGeom>
              <a:avLst/>
              <a:gdLst>
                <a:gd name="T0" fmla="*/ 0 w 30"/>
                <a:gd name="T1" fmla="*/ 14 h 29"/>
                <a:gd name="T2" fmla="*/ 15 w 30"/>
                <a:gd name="T3" fmla="*/ 0 h 29"/>
                <a:gd name="T4" fmla="*/ 30 w 30"/>
                <a:gd name="T5" fmla="*/ 14 h 29"/>
                <a:gd name="T6" fmla="*/ 15 w 30"/>
                <a:gd name="T7" fmla="*/ 29 h 29"/>
                <a:gd name="T8" fmla="*/ 0 w 30"/>
                <a:gd name="T9" fmla="*/ 14 h 29"/>
              </a:gdLst>
              <a:ahLst/>
              <a:cxnLst>
                <a:cxn ang="0">
                  <a:pos x="T0" y="T1"/>
                </a:cxn>
                <a:cxn ang="0">
                  <a:pos x="T2" y="T3"/>
                </a:cxn>
                <a:cxn ang="0">
                  <a:pos x="T4" y="T5"/>
                </a:cxn>
                <a:cxn ang="0">
                  <a:pos x="T6" y="T7"/>
                </a:cxn>
                <a:cxn ang="0">
                  <a:pos x="T8" y="T9"/>
                </a:cxn>
              </a:cxnLst>
              <a:rect l="0" t="0" r="r" b="b"/>
              <a:pathLst>
                <a:path w="30" h="29">
                  <a:moveTo>
                    <a:pt x="0" y="14"/>
                  </a:moveTo>
                  <a:cubicBezTo>
                    <a:pt x="0" y="6"/>
                    <a:pt x="7" y="0"/>
                    <a:pt x="15" y="0"/>
                  </a:cubicBezTo>
                  <a:cubicBezTo>
                    <a:pt x="23" y="0"/>
                    <a:pt x="30" y="6"/>
                    <a:pt x="30" y="14"/>
                  </a:cubicBezTo>
                  <a:cubicBezTo>
                    <a:pt x="29" y="22"/>
                    <a:pt x="23" y="29"/>
                    <a:pt x="15" y="29"/>
                  </a:cubicBezTo>
                  <a:cubicBezTo>
                    <a:pt x="7" y="29"/>
                    <a:pt x="0" y="22"/>
                    <a:pt x="0"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330">
              <a:extLst>
                <a:ext uri="{FF2B5EF4-FFF2-40B4-BE49-F238E27FC236}">
                  <a16:creationId xmlns:a16="http://schemas.microsoft.com/office/drawing/2014/main" id="{5C184773-4258-4F27-87ED-82B3E11B3F9C}"/>
                </a:ext>
              </a:extLst>
            </p:cNvPr>
            <p:cNvSpPr>
              <a:spLocks/>
            </p:cNvSpPr>
            <p:nvPr/>
          </p:nvSpPr>
          <p:spPr bwMode="auto">
            <a:xfrm>
              <a:off x="580923" y="547672"/>
              <a:ext cx="92075" cy="92075"/>
            </a:xfrm>
            <a:custGeom>
              <a:avLst/>
              <a:gdLst>
                <a:gd name="T0" fmla="*/ 29 w 29"/>
                <a:gd name="T1" fmla="*/ 14 h 29"/>
                <a:gd name="T2" fmla="*/ 14 w 29"/>
                <a:gd name="T3" fmla="*/ 29 h 29"/>
                <a:gd name="T4" fmla="*/ 0 w 29"/>
                <a:gd name="T5" fmla="*/ 14 h 29"/>
                <a:gd name="T6" fmla="*/ 15 w 29"/>
                <a:gd name="T7" fmla="*/ 0 h 29"/>
                <a:gd name="T8" fmla="*/ 29 w 29"/>
                <a:gd name="T9" fmla="*/ 14 h 29"/>
              </a:gdLst>
              <a:ahLst/>
              <a:cxnLst>
                <a:cxn ang="0">
                  <a:pos x="T0" y="T1"/>
                </a:cxn>
                <a:cxn ang="0">
                  <a:pos x="T2" y="T3"/>
                </a:cxn>
                <a:cxn ang="0">
                  <a:pos x="T4" y="T5"/>
                </a:cxn>
                <a:cxn ang="0">
                  <a:pos x="T6" y="T7"/>
                </a:cxn>
                <a:cxn ang="0">
                  <a:pos x="T8" y="T9"/>
                </a:cxn>
              </a:cxnLst>
              <a:rect l="0" t="0" r="r" b="b"/>
              <a:pathLst>
                <a:path w="29" h="29">
                  <a:moveTo>
                    <a:pt x="29" y="14"/>
                  </a:moveTo>
                  <a:cubicBezTo>
                    <a:pt x="29" y="23"/>
                    <a:pt x="23" y="29"/>
                    <a:pt x="14" y="29"/>
                  </a:cubicBezTo>
                  <a:cubicBezTo>
                    <a:pt x="6" y="29"/>
                    <a:pt x="0" y="22"/>
                    <a:pt x="0" y="14"/>
                  </a:cubicBezTo>
                  <a:cubicBezTo>
                    <a:pt x="0" y="6"/>
                    <a:pt x="6" y="0"/>
                    <a:pt x="15" y="0"/>
                  </a:cubicBezTo>
                  <a:cubicBezTo>
                    <a:pt x="23" y="0"/>
                    <a:pt x="29" y="6"/>
                    <a:pt x="29" y="14"/>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326">
              <a:extLst>
                <a:ext uri="{FF2B5EF4-FFF2-40B4-BE49-F238E27FC236}">
                  <a16:creationId xmlns:a16="http://schemas.microsoft.com/office/drawing/2014/main" id="{D415E550-978C-40D1-82CD-B0E6288AF099}"/>
                </a:ext>
              </a:extLst>
            </p:cNvPr>
            <p:cNvSpPr>
              <a:spLocks/>
            </p:cNvSpPr>
            <p:nvPr/>
          </p:nvSpPr>
          <p:spPr bwMode="auto">
            <a:xfrm>
              <a:off x="306043" y="639747"/>
              <a:ext cx="146050" cy="69850"/>
            </a:xfrm>
            <a:custGeom>
              <a:avLst/>
              <a:gdLst>
                <a:gd name="T0" fmla="*/ 46 w 46"/>
                <a:gd name="T1" fmla="*/ 7 h 22"/>
                <a:gd name="T2" fmla="*/ 36 w 46"/>
                <a:gd name="T3" fmla="*/ 21 h 22"/>
                <a:gd name="T4" fmla="*/ 34 w 46"/>
                <a:gd name="T5" fmla="*/ 22 h 22"/>
                <a:gd name="T6" fmla="*/ 0 w 46"/>
                <a:gd name="T7" fmla="*/ 22 h 22"/>
                <a:gd name="T8" fmla="*/ 10 w 46"/>
                <a:gd name="T9" fmla="*/ 1 h 22"/>
                <a:gd name="T10" fmla="*/ 13 w 46"/>
                <a:gd name="T11" fmla="*/ 1 h 22"/>
                <a:gd name="T12" fmla="*/ 37 w 46"/>
                <a:gd name="T13" fmla="*/ 1 h 22"/>
                <a:gd name="T14" fmla="*/ 40 w 46"/>
                <a:gd name="T15" fmla="*/ 1 h 22"/>
                <a:gd name="T16" fmla="*/ 46 w 46"/>
                <a:gd name="T1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2">
                  <a:moveTo>
                    <a:pt x="46" y="7"/>
                  </a:moveTo>
                  <a:cubicBezTo>
                    <a:pt x="41" y="11"/>
                    <a:pt x="37" y="16"/>
                    <a:pt x="36" y="21"/>
                  </a:cubicBezTo>
                  <a:cubicBezTo>
                    <a:pt x="35" y="22"/>
                    <a:pt x="34" y="22"/>
                    <a:pt x="34" y="22"/>
                  </a:cubicBezTo>
                  <a:cubicBezTo>
                    <a:pt x="23" y="22"/>
                    <a:pt x="11" y="22"/>
                    <a:pt x="0" y="22"/>
                  </a:cubicBezTo>
                  <a:cubicBezTo>
                    <a:pt x="0" y="13"/>
                    <a:pt x="3" y="6"/>
                    <a:pt x="10" y="1"/>
                  </a:cubicBezTo>
                  <a:cubicBezTo>
                    <a:pt x="11" y="0"/>
                    <a:pt x="12" y="0"/>
                    <a:pt x="13" y="1"/>
                  </a:cubicBezTo>
                  <a:cubicBezTo>
                    <a:pt x="21" y="6"/>
                    <a:pt x="29" y="6"/>
                    <a:pt x="37" y="1"/>
                  </a:cubicBezTo>
                  <a:cubicBezTo>
                    <a:pt x="38" y="0"/>
                    <a:pt x="39" y="1"/>
                    <a:pt x="40" y="1"/>
                  </a:cubicBezTo>
                  <a:cubicBezTo>
                    <a:pt x="42" y="3"/>
                    <a:pt x="44" y="5"/>
                    <a:pt x="46" y="7"/>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327">
              <a:extLst>
                <a:ext uri="{FF2B5EF4-FFF2-40B4-BE49-F238E27FC236}">
                  <a16:creationId xmlns:a16="http://schemas.microsoft.com/office/drawing/2014/main" id="{20C97B88-C754-4455-899C-90580C798910}"/>
                </a:ext>
              </a:extLst>
            </p:cNvPr>
            <p:cNvSpPr>
              <a:spLocks/>
            </p:cNvSpPr>
            <p:nvPr/>
          </p:nvSpPr>
          <p:spPr bwMode="auto">
            <a:xfrm>
              <a:off x="560043" y="639747"/>
              <a:ext cx="142875" cy="69850"/>
            </a:xfrm>
            <a:custGeom>
              <a:avLst/>
              <a:gdLst>
                <a:gd name="T0" fmla="*/ 11 w 45"/>
                <a:gd name="T1" fmla="*/ 22 h 22"/>
                <a:gd name="T2" fmla="*/ 6 w 45"/>
                <a:gd name="T3" fmla="*/ 14 h 22"/>
                <a:gd name="T4" fmla="*/ 0 w 45"/>
                <a:gd name="T5" fmla="*/ 7 h 22"/>
                <a:gd name="T6" fmla="*/ 7 w 45"/>
                <a:gd name="T7" fmla="*/ 0 h 22"/>
                <a:gd name="T8" fmla="*/ 13 w 45"/>
                <a:gd name="T9" fmla="*/ 3 h 22"/>
                <a:gd name="T10" fmla="*/ 32 w 45"/>
                <a:gd name="T11" fmla="*/ 1 h 22"/>
                <a:gd name="T12" fmla="*/ 36 w 45"/>
                <a:gd name="T13" fmla="*/ 1 h 22"/>
                <a:gd name="T14" fmla="*/ 45 w 45"/>
                <a:gd name="T15" fmla="*/ 22 h 22"/>
                <a:gd name="T16" fmla="*/ 11 w 45"/>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2">
                  <a:moveTo>
                    <a:pt x="11" y="22"/>
                  </a:moveTo>
                  <a:cubicBezTo>
                    <a:pt x="9" y="20"/>
                    <a:pt x="8" y="17"/>
                    <a:pt x="6" y="14"/>
                  </a:cubicBezTo>
                  <a:cubicBezTo>
                    <a:pt x="4" y="12"/>
                    <a:pt x="2" y="10"/>
                    <a:pt x="0" y="7"/>
                  </a:cubicBezTo>
                  <a:cubicBezTo>
                    <a:pt x="2" y="5"/>
                    <a:pt x="4" y="2"/>
                    <a:pt x="7" y="0"/>
                  </a:cubicBezTo>
                  <a:cubicBezTo>
                    <a:pt x="9" y="1"/>
                    <a:pt x="11" y="2"/>
                    <a:pt x="13" y="3"/>
                  </a:cubicBezTo>
                  <a:cubicBezTo>
                    <a:pt x="20" y="6"/>
                    <a:pt x="26" y="5"/>
                    <a:pt x="32" y="1"/>
                  </a:cubicBezTo>
                  <a:cubicBezTo>
                    <a:pt x="34" y="0"/>
                    <a:pt x="35" y="0"/>
                    <a:pt x="36" y="1"/>
                  </a:cubicBezTo>
                  <a:cubicBezTo>
                    <a:pt x="42" y="7"/>
                    <a:pt x="45" y="14"/>
                    <a:pt x="45" y="22"/>
                  </a:cubicBezTo>
                  <a:cubicBezTo>
                    <a:pt x="34" y="22"/>
                    <a:pt x="22" y="22"/>
                    <a:pt x="11" y="22"/>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328">
              <a:extLst>
                <a:ext uri="{FF2B5EF4-FFF2-40B4-BE49-F238E27FC236}">
                  <a16:creationId xmlns:a16="http://schemas.microsoft.com/office/drawing/2014/main" id="{9A0C3F06-02D6-4ED3-8AA3-4A189833506B}"/>
                </a:ext>
              </a:extLst>
            </p:cNvPr>
            <p:cNvSpPr>
              <a:spLocks/>
            </p:cNvSpPr>
            <p:nvPr/>
          </p:nvSpPr>
          <p:spPr bwMode="auto">
            <a:xfrm>
              <a:off x="458443" y="582597"/>
              <a:ext cx="92075" cy="92075"/>
            </a:xfrm>
            <a:custGeom>
              <a:avLst/>
              <a:gdLst>
                <a:gd name="T0" fmla="*/ 15 w 29"/>
                <a:gd name="T1" fmla="*/ 0 h 29"/>
                <a:gd name="T2" fmla="*/ 29 w 29"/>
                <a:gd name="T3" fmla="*/ 14 h 29"/>
                <a:gd name="T4" fmla="*/ 15 w 29"/>
                <a:gd name="T5" fmla="*/ 29 h 29"/>
                <a:gd name="T6" fmla="*/ 0 w 29"/>
                <a:gd name="T7" fmla="*/ 14 h 29"/>
                <a:gd name="T8" fmla="*/ 15 w 29"/>
                <a:gd name="T9" fmla="*/ 0 h 29"/>
              </a:gdLst>
              <a:ahLst/>
              <a:cxnLst>
                <a:cxn ang="0">
                  <a:pos x="T0" y="T1"/>
                </a:cxn>
                <a:cxn ang="0">
                  <a:pos x="T2" y="T3"/>
                </a:cxn>
                <a:cxn ang="0">
                  <a:pos x="T4" y="T5"/>
                </a:cxn>
                <a:cxn ang="0">
                  <a:pos x="T6" y="T7"/>
                </a:cxn>
                <a:cxn ang="0">
                  <a:pos x="T8" y="T9"/>
                </a:cxn>
              </a:cxnLst>
              <a:rect l="0" t="0" r="r" b="b"/>
              <a:pathLst>
                <a:path w="29" h="29">
                  <a:moveTo>
                    <a:pt x="15" y="0"/>
                  </a:moveTo>
                  <a:cubicBezTo>
                    <a:pt x="23" y="0"/>
                    <a:pt x="29" y="6"/>
                    <a:pt x="29" y="14"/>
                  </a:cubicBezTo>
                  <a:cubicBezTo>
                    <a:pt x="29" y="22"/>
                    <a:pt x="23" y="29"/>
                    <a:pt x="15" y="29"/>
                  </a:cubicBezTo>
                  <a:cubicBezTo>
                    <a:pt x="7" y="29"/>
                    <a:pt x="0" y="22"/>
                    <a:pt x="0" y="14"/>
                  </a:cubicBezTo>
                  <a:cubicBezTo>
                    <a:pt x="0" y="6"/>
                    <a:pt x="6" y="0"/>
                    <a:pt x="15" y="0"/>
                  </a:cubicBezTo>
                  <a:close/>
                </a:path>
              </a:pathLst>
            </a:custGeom>
            <a:solidFill>
              <a:srgbClr val="3465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Slide Number Placeholder 3">
            <a:extLst>
              <a:ext uri="{FF2B5EF4-FFF2-40B4-BE49-F238E27FC236}">
                <a16:creationId xmlns:a16="http://schemas.microsoft.com/office/drawing/2014/main" id="{0E98DE9C-AB69-4687-BD7B-177796EDC5D4}"/>
              </a:ext>
            </a:extLst>
          </p:cNvPr>
          <p:cNvSpPr>
            <a:spLocks noGrp="1"/>
          </p:cNvSpPr>
          <p:nvPr>
            <p:ph type="sldNum" sz="quarter" idx="10"/>
          </p:nvPr>
        </p:nvSpPr>
        <p:spPr/>
        <p:txBody>
          <a:bodyPr/>
          <a:lstStyle/>
          <a:p>
            <a:fld id="{6BD89BB1-B564-4AC0-B20C-E0360F9EEF2A}" type="slidenum">
              <a:rPr lang="en-US" smtClean="0"/>
              <a:pPr/>
              <a:t>15</a:t>
            </a:fld>
            <a:endParaRPr lang="en-US" dirty="0"/>
          </a:p>
        </p:txBody>
      </p:sp>
    </p:spTree>
    <p:extLst>
      <p:ext uri="{BB962C8B-B14F-4D97-AF65-F5344CB8AC3E}">
        <p14:creationId xmlns:p14="http://schemas.microsoft.com/office/powerpoint/2010/main" val="2181583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DB05-EE16-461A-B16F-56FE88E31EB1}"/>
              </a:ext>
            </a:extLst>
          </p:cNvPr>
          <p:cNvSpPr>
            <a:spLocks noGrp="1"/>
          </p:cNvSpPr>
          <p:nvPr>
            <p:ph type="title"/>
          </p:nvPr>
        </p:nvSpPr>
        <p:spPr>
          <a:xfrm>
            <a:off x="914400" y="128964"/>
            <a:ext cx="7406640" cy="758952"/>
          </a:xfrm>
        </p:spPr>
        <p:txBody>
          <a:bodyPr/>
          <a:lstStyle/>
          <a:p>
            <a:r>
              <a:rPr lang="en-US" dirty="0"/>
              <a:t>Funding Partnerships</a:t>
            </a:r>
          </a:p>
        </p:txBody>
      </p:sp>
      <p:sp>
        <p:nvSpPr>
          <p:cNvPr id="3" name="Content Placeholder 2">
            <a:extLst>
              <a:ext uri="{FF2B5EF4-FFF2-40B4-BE49-F238E27FC236}">
                <a16:creationId xmlns:a16="http://schemas.microsoft.com/office/drawing/2014/main" id="{DD3C2AAA-6ADB-471B-B26A-208BB1A0ED31}"/>
              </a:ext>
            </a:extLst>
          </p:cNvPr>
          <p:cNvSpPr>
            <a:spLocks noGrp="1"/>
          </p:cNvSpPr>
          <p:nvPr>
            <p:ph idx="1"/>
          </p:nvPr>
        </p:nvSpPr>
        <p:spPr>
          <a:xfrm>
            <a:off x="914400" y="1047749"/>
            <a:ext cx="5342965" cy="3584575"/>
          </a:xfrm>
        </p:spPr>
        <p:txBody>
          <a:bodyPr>
            <a:normAutofit fontScale="92500" lnSpcReduction="20000"/>
          </a:bodyPr>
          <a:lstStyle/>
          <a:p>
            <a:pPr lvl="1"/>
            <a:r>
              <a:rPr lang="en-US" dirty="0"/>
              <a:t>Free Resources</a:t>
            </a:r>
          </a:p>
          <a:p>
            <a:pPr lvl="2"/>
            <a:r>
              <a:rPr lang="en-US" dirty="0"/>
              <a:t>Technical assistance providers</a:t>
            </a:r>
          </a:p>
          <a:p>
            <a:pPr lvl="2"/>
            <a:r>
              <a:rPr lang="en-US" dirty="0"/>
              <a:t>State and County Water Programs</a:t>
            </a:r>
          </a:p>
          <a:p>
            <a:pPr lvl="1"/>
            <a:r>
              <a:rPr lang="en-US" dirty="0"/>
              <a:t>Federal Funding</a:t>
            </a:r>
          </a:p>
          <a:p>
            <a:pPr lvl="2"/>
            <a:r>
              <a:rPr lang="en-US" dirty="0"/>
              <a:t>SRFs</a:t>
            </a:r>
          </a:p>
          <a:p>
            <a:pPr lvl="2"/>
            <a:r>
              <a:rPr lang="en-US" dirty="0"/>
              <a:t>USDA (e.g., Rural Development Grants)</a:t>
            </a:r>
          </a:p>
          <a:p>
            <a:pPr lvl="2"/>
            <a:r>
              <a:rPr lang="en-US" dirty="0"/>
              <a:t>HUD (e.g., Community Development Block Grants)</a:t>
            </a:r>
          </a:p>
          <a:p>
            <a:pPr lvl="1"/>
            <a:r>
              <a:rPr lang="en-US" dirty="0"/>
              <a:t>Funding and Financing Resources</a:t>
            </a:r>
          </a:p>
          <a:p>
            <a:pPr lvl="2"/>
            <a:r>
              <a:rPr lang="en-US" dirty="0"/>
              <a:t>Water Finance Clearinghouse (web portal)</a:t>
            </a:r>
          </a:p>
          <a:p>
            <a:pPr lvl="2"/>
            <a:r>
              <a:rPr lang="en-US" dirty="0"/>
              <a:t>Finance Centers or Institutions</a:t>
            </a:r>
          </a:p>
        </p:txBody>
      </p:sp>
      <p:pic>
        <p:nvPicPr>
          <p:cNvPr id="5" name="Picture 4" descr="Logo for Drinking Water State Revolving Fund.">
            <a:extLst>
              <a:ext uri="{FF2B5EF4-FFF2-40B4-BE49-F238E27FC236}">
                <a16:creationId xmlns:a16="http://schemas.microsoft.com/office/drawing/2014/main" id="{6C99947A-A885-4F42-AC29-2A0DA1F2E718}"/>
              </a:ext>
            </a:extLst>
          </p:cNvPr>
          <p:cNvPicPr>
            <a:picLocks noChangeAspect="1"/>
          </p:cNvPicPr>
          <p:nvPr/>
        </p:nvPicPr>
        <p:blipFill>
          <a:blip r:embed="rId3"/>
          <a:stretch>
            <a:fillRect/>
          </a:stretch>
        </p:blipFill>
        <p:spPr>
          <a:xfrm>
            <a:off x="6622978" y="1248433"/>
            <a:ext cx="1227820" cy="1323317"/>
          </a:xfrm>
          <a:prstGeom prst="rect">
            <a:avLst/>
          </a:prstGeom>
        </p:spPr>
      </p:pic>
      <p:pic>
        <p:nvPicPr>
          <p:cNvPr id="1026" name="Picture 2" descr="Logo for Clean Water State  Revolving Fund">
            <a:extLst>
              <a:ext uri="{FF2B5EF4-FFF2-40B4-BE49-F238E27FC236}">
                <a16:creationId xmlns:a16="http://schemas.microsoft.com/office/drawing/2014/main" id="{ADF7CCCA-4F13-4F29-AE66-A27DF12A9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5502" y="2922610"/>
            <a:ext cx="1225296" cy="9724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A7E3975-8711-4628-A700-6CA5F7F7A9E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2540" y="101600"/>
            <a:ext cx="363050" cy="365760"/>
          </a:xfrm>
          <a:prstGeom prst="rect">
            <a:avLst/>
          </a:prstGeom>
        </p:spPr>
      </p:pic>
      <p:sp>
        <p:nvSpPr>
          <p:cNvPr id="4" name="Slide Number Placeholder 3">
            <a:extLst>
              <a:ext uri="{FF2B5EF4-FFF2-40B4-BE49-F238E27FC236}">
                <a16:creationId xmlns:a16="http://schemas.microsoft.com/office/drawing/2014/main" id="{78B725DF-D16D-407E-B8C0-879247E3A86F}"/>
              </a:ext>
            </a:extLst>
          </p:cNvPr>
          <p:cNvSpPr>
            <a:spLocks noGrp="1"/>
          </p:cNvSpPr>
          <p:nvPr>
            <p:ph type="sldNum" sz="quarter" idx="10"/>
          </p:nvPr>
        </p:nvSpPr>
        <p:spPr/>
        <p:txBody>
          <a:bodyPr/>
          <a:lstStyle/>
          <a:p>
            <a:fld id="{6BD89BB1-B564-4AC0-B20C-E0360F9EEF2A}" type="slidenum">
              <a:rPr lang="en-US" smtClean="0"/>
              <a:pPr/>
              <a:t>16</a:t>
            </a:fld>
            <a:endParaRPr lang="en-US" dirty="0"/>
          </a:p>
        </p:txBody>
      </p:sp>
    </p:spTree>
    <p:extLst>
      <p:ext uri="{BB962C8B-B14F-4D97-AF65-F5344CB8AC3E}">
        <p14:creationId xmlns:p14="http://schemas.microsoft.com/office/powerpoint/2010/main" val="3430572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803EFC-7C4C-484D-B752-E349F6D0890F}"/>
              </a:ext>
            </a:extLst>
          </p:cNvPr>
          <p:cNvSpPr>
            <a:spLocks noGrp="1"/>
          </p:cNvSpPr>
          <p:nvPr>
            <p:ph type="title"/>
          </p:nvPr>
        </p:nvSpPr>
        <p:spPr/>
        <p:txBody>
          <a:bodyPr/>
          <a:lstStyle/>
          <a:p>
            <a:r>
              <a:rPr lang="en-US" dirty="0"/>
              <a:t>Next Steps</a:t>
            </a:r>
          </a:p>
        </p:txBody>
      </p:sp>
      <p:pic>
        <p:nvPicPr>
          <p:cNvPr id="6" name="Picture 5">
            <a:extLst>
              <a:ext uri="{FF2B5EF4-FFF2-40B4-BE49-F238E27FC236}">
                <a16:creationId xmlns:a16="http://schemas.microsoft.com/office/drawing/2014/main" id="{4268D65B-A08F-485E-9533-8E38124390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28964"/>
            <a:ext cx="365760" cy="365760"/>
          </a:xfrm>
          <a:prstGeom prst="rect">
            <a:avLst/>
          </a:prstGeom>
        </p:spPr>
      </p:pic>
      <p:sp>
        <p:nvSpPr>
          <p:cNvPr id="4" name="Slide Number Placeholder 3">
            <a:extLst>
              <a:ext uri="{FF2B5EF4-FFF2-40B4-BE49-F238E27FC236}">
                <a16:creationId xmlns:a16="http://schemas.microsoft.com/office/drawing/2014/main" id="{EBBED551-A47B-41FE-AC75-8CE522CCC277}"/>
              </a:ext>
            </a:extLst>
          </p:cNvPr>
          <p:cNvSpPr>
            <a:spLocks noGrp="1"/>
          </p:cNvSpPr>
          <p:nvPr>
            <p:ph type="sldNum" sz="quarter" idx="10"/>
          </p:nvPr>
        </p:nvSpPr>
        <p:spPr/>
        <p:txBody>
          <a:bodyPr/>
          <a:lstStyle/>
          <a:p>
            <a:fld id="{6BD89BB1-B564-4AC0-B20C-E0360F9EEF2A}" type="slidenum">
              <a:rPr lang="en-US" smtClean="0"/>
              <a:pPr/>
              <a:t>17</a:t>
            </a:fld>
            <a:endParaRPr lang="en-US" dirty="0"/>
          </a:p>
        </p:txBody>
      </p:sp>
    </p:spTree>
    <p:extLst>
      <p:ext uri="{BB962C8B-B14F-4D97-AF65-F5344CB8AC3E}">
        <p14:creationId xmlns:p14="http://schemas.microsoft.com/office/powerpoint/2010/main" val="1307553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A50D-4A3C-4CBE-95FA-64B36A649323}"/>
              </a:ext>
            </a:extLst>
          </p:cNvPr>
          <p:cNvSpPr>
            <a:spLocks noGrp="1"/>
          </p:cNvSpPr>
          <p:nvPr>
            <p:ph type="title"/>
          </p:nvPr>
        </p:nvSpPr>
        <p:spPr>
          <a:xfrm>
            <a:off x="914400" y="128964"/>
            <a:ext cx="7406640" cy="758952"/>
          </a:xfrm>
        </p:spPr>
        <p:txBody>
          <a:bodyPr/>
          <a:lstStyle/>
          <a:p>
            <a:r>
              <a:rPr lang="en-US" dirty="0"/>
              <a:t>Next Steps</a:t>
            </a:r>
          </a:p>
        </p:txBody>
      </p:sp>
      <p:sp>
        <p:nvSpPr>
          <p:cNvPr id="4" name="Slide Number Placeholder 3">
            <a:extLst>
              <a:ext uri="{FF2B5EF4-FFF2-40B4-BE49-F238E27FC236}">
                <a16:creationId xmlns:a16="http://schemas.microsoft.com/office/drawing/2014/main" id="{C97C045D-8502-434B-8470-A177C01FA931}"/>
              </a:ext>
            </a:extLst>
          </p:cNvPr>
          <p:cNvSpPr>
            <a:spLocks noGrp="1"/>
          </p:cNvSpPr>
          <p:nvPr>
            <p:ph type="sldNum" sz="quarter" idx="10"/>
          </p:nvPr>
        </p:nvSpPr>
        <p:spPr/>
        <p:txBody>
          <a:bodyPr/>
          <a:lstStyle/>
          <a:p>
            <a:fld id="{6BD89BB1-B564-4AC0-B20C-E0360F9EEF2A}" type="slidenum">
              <a:rPr lang="en-US" smtClean="0"/>
              <a:pPr/>
              <a:t>18</a:t>
            </a:fld>
            <a:endParaRPr lang="en-US" dirty="0"/>
          </a:p>
        </p:txBody>
      </p:sp>
      <p:sp>
        <p:nvSpPr>
          <p:cNvPr id="6" name="Content Placeholder 5">
            <a:extLst>
              <a:ext uri="{FF2B5EF4-FFF2-40B4-BE49-F238E27FC236}">
                <a16:creationId xmlns:a16="http://schemas.microsoft.com/office/drawing/2014/main" id="{0972FC8F-A051-4E6A-80E9-CB6807852C7D}"/>
              </a:ext>
            </a:extLst>
          </p:cNvPr>
          <p:cNvSpPr>
            <a:spLocks noGrp="1"/>
          </p:cNvSpPr>
          <p:nvPr>
            <p:ph idx="1"/>
          </p:nvPr>
        </p:nvSpPr>
        <p:spPr/>
        <p:txBody>
          <a:bodyPr/>
          <a:lstStyle/>
          <a:p>
            <a:pPr marL="458788" lvl="1" indent="-457200">
              <a:lnSpc>
                <a:spcPct val="80000"/>
              </a:lnSpc>
              <a:buFont typeface="+mj-lt"/>
              <a:buAutoNum type="arabicPeriod"/>
            </a:pPr>
            <a:r>
              <a:rPr lang="en-US" sz="2400" dirty="0"/>
              <a:t>Consider how water system partnerships can address challenges and benefit your water system and community</a:t>
            </a:r>
          </a:p>
          <a:p>
            <a:pPr marL="458788" lvl="1" indent="-457200">
              <a:lnSpc>
                <a:spcPct val="80000"/>
              </a:lnSpc>
              <a:buFont typeface="+mj-lt"/>
              <a:buAutoNum type="arabicPeriod"/>
            </a:pPr>
            <a:endParaRPr lang="en-US" sz="2400" dirty="0"/>
          </a:p>
          <a:p>
            <a:pPr marL="458788" lvl="1" indent="-457200">
              <a:lnSpc>
                <a:spcPct val="80000"/>
              </a:lnSpc>
              <a:buFont typeface="+mj-lt"/>
              <a:buAutoNum type="arabicPeriod"/>
            </a:pPr>
            <a:r>
              <a:rPr lang="en-US" sz="2400" dirty="0"/>
              <a:t>See yourself as having an important role in the partnerships process</a:t>
            </a:r>
          </a:p>
          <a:p>
            <a:pPr marL="458788" lvl="1" indent="-457200">
              <a:lnSpc>
                <a:spcPct val="80000"/>
              </a:lnSpc>
              <a:buFont typeface="+mj-lt"/>
              <a:buAutoNum type="arabicPeriod"/>
            </a:pPr>
            <a:endParaRPr lang="en-US" sz="2400" dirty="0"/>
          </a:p>
          <a:p>
            <a:pPr marL="458788" lvl="1" indent="-457200">
              <a:lnSpc>
                <a:spcPct val="80000"/>
              </a:lnSpc>
              <a:buFont typeface="+mj-lt"/>
              <a:buAutoNum type="arabicPeriod"/>
            </a:pPr>
            <a:r>
              <a:rPr lang="en-US" sz="2400" dirty="0"/>
              <a:t>Continue the dialogue</a:t>
            </a:r>
          </a:p>
          <a:p>
            <a:endParaRPr lang="en-US" dirty="0"/>
          </a:p>
          <a:p>
            <a:endParaRPr lang="en-US" dirty="0"/>
          </a:p>
        </p:txBody>
      </p:sp>
      <p:pic>
        <p:nvPicPr>
          <p:cNvPr id="3" name="Picture 2">
            <a:extLst>
              <a:ext uri="{FF2B5EF4-FFF2-40B4-BE49-F238E27FC236}">
                <a16:creationId xmlns:a16="http://schemas.microsoft.com/office/drawing/2014/main" id="{6FA30AF0-8DD0-42C9-972F-4C688ABC36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28964"/>
            <a:ext cx="365760" cy="365760"/>
          </a:xfrm>
          <a:prstGeom prst="rect">
            <a:avLst/>
          </a:prstGeom>
        </p:spPr>
      </p:pic>
    </p:spTree>
    <p:extLst>
      <p:ext uri="{BB962C8B-B14F-4D97-AF65-F5344CB8AC3E}">
        <p14:creationId xmlns:p14="http://schemas.microsoft.com/office/powerpoint/2010/main" val="1903248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541B9-24C7-4FD3-8018-A6BFD2DEB8AC}"/>
              </a:ext>
            </a:extLst>
          </p:cNvPr>
          <p:cNvSpPr>
            <a:spLocks noGrp="1"/>
          </p:cNvSpPr>
          <p:nvPr>
            <p:ph type="title"/>
          </p:nvPr>
        </p:nvSpPr>
        <p:spPr/>
        <p:txBody>
          <a:bodyPr>
            <a:noAutofit/>
          </a:bodyPr>
          <a:lstStyle/>
          <a:p>
            <a:r>
              <a:rPr lang="en-US" sz="4100" dirty="0">
                <a:solidFill>
                  <a:srgbClr val="366388"/>
                </a:solidFill>
              </a:rPr>
              <a:t>Questions?</a:t>
            </a:r>
          </a:p>
        </p:txBody>
      </p:sp>
      <p:sp>
        <p:nvSpPr>
          <p:cNvPr id="2" name="Slide Number Placeholder 1">
            <a:extLst>
              <a:ext uri="{FF2B5EF4-FFF2-40B4-BE49-F238E27FC236}">
                <a16:creationId xmlns:a16="http://schemas.microsoft.com/office/drawing/2014/main" id="{DCFC443D-F0C5-4DC5-89E1-8C295851FD37}"/>
              </a:ext>
            </a:extLst>
          </p:cNvPr>
          <p:cNvSpPr>
            <a:spLocks noGrp="1"/>
          </p:cNvSpPr>
          <p:nvPr>
            <p:ph type="sldNum" sz="quarter" idx="10"/>
          </p:nvPr>
        </p:nvSpPr>
        <p:spPr/>
        <p:txBody>
          <a:bodyPr/>
          <a:lstStyle/>
          <a:p>
            <a:fld id="{6BD89BB1-B564-4AC0-B20C-E0360F9EEF2A}" type="slidenum">
              <a:rPr lang="en-US" smtClean="0"/>
              <a:pPr/>
              <a:t>19</a:t>
            </a:fld>
            <a:endParaRPr lang="en-US" dirty="0"/>
          </a:p>
        </p:txBody>
      </p:sp>
      <p:pic>
        <p:nvPicPr>
          <p:cNvPr id="3" name="Picture 2">
            <a:extLst>
              <a:ext uri="{FF2B5EF4-FFF2-40B4-BE49-F238E27FC236}">
                <a16:creationId xmlns:a16="http://schemas.microsoft.com/office/drawing/2014/main" id="{09D78522-47AE-4009-B3BD-72DBCE354E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01600"/>
            <a:ext cx="363050" cy="365760"/>
          </a:xfrm>
          <a:prstGeom prst="rect">
            <a:avLst/>
          </a:prstGeom>
        </p:spPr>
      </p:pic>
    </p:spTree>
    <p:extLst>
      <p:ext uri="{BB962C8B-B14F-4D97-AF65-F5344CB8AC3E}">
        <p14:creationId xmlns:p14="http://schemas.microsoft.com/office/powerpoint/2010/main" val="1271486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CE82-B74F-43DB-99C1-045A29FE906F}"/>
              </a:ext>
            </a:extLst>
          </p:cNvPr>
          <p:cNvSpPr>
            <a:spLocks noGrp="1"/>
          </p:cNvSpPr>
          <p:nvPr>
            <p:ph type="ctrTitle"/>
          </p:nvPr>
        </p:nvSpPr>
        <p:spPr>
          <a:xfrm>
            <a:off x="2533649" y="1138136"/>
            <a:ext cx="6610351" cy="1111417"/>
          </a:xfrm>
        </p:spPr>
        <p:txBody>
          <a:bodyPr vert="horz" lIns="91440" tIns="45720" rIns="91440" bIns="45720" rtlCol="0" anchor="b">
            <a:normAutofit/>
          </a:bodyPr>
          <a:lstStyle/>
          <a:p>
            <a:pPr algn="ctr" defTabSz="1219170">
              <a:spcBef>
                <a:spcPts val="1800"/>
              </a:spcBef>
              <a:spcAft>
                <a:spcPts val="1800"/>
              </a:spcAft>
            </a:pPr>
            <a:r>
              <a:rPr lang="en-US" sz="3100" dirty="0"/>
              <a:t>Water System Partnerships:</a:t>
            </a:r>
            <a:br>
              <a:rPr lang="en-US" sz="3100" dirty="0"/>
            </a:br>
            <a:r>
              <a:rPr lang="en-US" sz="2700" i="1" dirty="0"/>
              <a:t>Stakeholders Brief </a:t>
            </a:r>
          </a:p>
        </p:txBody>
      </p:sp>
      <p:sp>
        <p:nvSpPr>
          <p:cNvPr id="3" name="Subtitle 2">
            <a:extLst>
              <a:ext uri="{FF2B5EF4-FFF2-40B4-BE49-F238E27FC236}">
                <a16:creationId xmlns:a16="http://schemas.microsoft.com/office/drawing/2014/main" id="{153CEE89-A40C-4ABC-BF9A-3CFE2779AAA2}"/>
              </a:ext>
            </a:extLst>
          </p:cNvPr>
          <p:cNvSpPr>
            <a:spLocks noGrp="1"/>
          </p:cNvSpPr>
          <p:nvPr>
            <p:ph type="subTitle" idx="1"/>
          </p:nvPr>
        </p:nvSpPr>
        <p:spPr>
          <a:xfrm>
            <a:off x="2533649" y="2497409"/>
            <a:ext cx="6391277" cy="425149"/>
          </a:xfrm>
        </p:spPr>
        <p:txBody>
          <a:bodyPr>
            <a:normAutofit/>
          </a:bodyPr>
          <a:lstStyle/>
          <a:p>
            <a:pPr algn="ctr"/>
            <a:r>
              <a:rPr lang="en-US" dirty="0"/>
              <a:t>Office of Water, U.S. EPA</a:t>
            </a:r>
          </a:p>
        </p:txBody>
      </p:sp>
      <p:sp>
        <p:nvSpPr>
          <p:cNvPr id="5" name="Rectangle 4">
            <a:extLst>
              <a:ext uri="{FF2B5EF4-FFF2-40B4-BE49-F238E27FC236}">
                <a16:creationId xmlns:a16="http://schemas.microsoft.com/office/drawing/2014/main" id="{80C88C72-AEE5-40F6-87A1-48F186E1F836}"/>
              </a:ext>
            </a:extLst>
          </p:cNvPr>
          <p:cNvSpPr/>
          <p:nvPr/>
        </p:nvSpPr>
        <p:spPr>
          <a:xfrm>
            <a:off x="2047875" y="3357766"/>
            <a:ext cx="7162800" cy="292388"/>
          </a:xfrm>
          <a:prstGeom prst="rect">
            <a:avLst/>
          </a:prstGeom>
        </p:spPr>
        <p:txBody>
          <a:bodyPr wrap="square" anchor="ctr">
            <a:spAutoFit/>
          </a:bodyPr>
          <a:lstStyle/>
          <a:p>
            <a:pPr lvl="0">
              <a:buClr>
                <a:prstClr val="white"/>
              </a:buClr>
            </a:pPr>
            <a:r>
              <a:rPr lang="en-US" sz="1300" dirty="0">
                <a:solidFill>
                  <a:schemeClr val="bg1"/>
                </a:solidFill>
              </a:rPr>
              <a:t>EPA’s Water System Partnerships website: </a:t>
            </a:r>
            <a:r>
              <a:rPr lang="en-US" sz="1300" dirty="0">
                <a:solidFill>
                  <a:schemeClr val="bg1"/>
                </a:solidFill>
                <a:hlinkClick r:id="rId3">
                  <a:extLst>
                    <a:ext uri="{A12FA001-AC4F-418D-AE19-62706E023703}">
                      <ahyp:hlinkClr xmlns:ahyp="http://schemas.microsoft.com/office/drawing/2018/hyperlinkcolor" val="tx"/>
                    </a:ext>
                  </a:extLst>
                </a:hlinkClick>
              </a:rPr>
              <a:t>https://www.epa.gov/dwcapacity/water-system-partnerships</a:t>
            </a:r>
            <a:r>
              <a:rPr lang="en-US" sz="1300" dirty="0">
                <a:solidFill>
                  <a:schemeClr val="bg1"/>
                </a:solidFill>
              </a:rPr>
              <a:t> </a:t>
            </a:r>
          </a:p>
        </p:txBody>
      </p:sp>
      <p:sp>
        <p:nvSpPr>
          <p:cNvPr id="4" name="Slide Number Placeholder 3">
            <a:extLst>
              <a:ext uri="{FF2B5EF4-FFF2-40B4-BE49-F238E27FC236}">
                <a16:creationId xmlns:a16="http://schemas.microsoft.com/office/drawing/2014/main" id="{B6DD0264-8156-4888-BFDF-B2F80405FB2A}"/>
              </a:ext>
            </a:extLst>
          </p:cNvPr>
          <p:cNvSpPr>
            <a:spLocks noGrp="1"/>
          </p:cNvSpPr>
          <p:nvPr>
            <p:ph type="sldNum" sz="quarter" idx="10"/>
          </p:nvPr>
        </p:nvSpPr>
        <p:spPr>
          <a:xfrm>
            <a:off x="102540" y="4767263"/>
            <a:ext cx="651562" cy="274637"/>
          </a:xfrm>
        </p:spPr>
        <p:txBody>
          <a:bodyPr/>
          <a:lstStyle/>
          <a:p>
            <a:fld id="{6BD89BB1-B564-4AC0-B20C-E0360F9EEF2A}" type="slidenum">
              <a:rPr lang="en-US" smtClean="0"/>
              <a:pPr/>
              <a:t>2</a:t>
            </a:fld>
            <a:endParaRPr lang="en-US" dirty="0"/>
          </a:p>
        </p:txBody>
      </p:sp>
    </p:spTree>
    <p:extLst>
      <p:ext uri="{BB962C8B-B14F-4D97-AF65-F5344CB8AC3E}">
        <p14:creationId xmlns:p14="http://schemas.microsoft.com/office/powerpoint/2010/main" val="4202671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D99C-AB5B-4D08-9F22-B314525A4DDE}"/>
              </a:ext>
            </a:extLst>
          </p:cNvPr>
          <p:cNvSpPr>
            <a:spLocks noGrp="1"/>
          </p:cNvSpPr>
          <p:nvPr>
            <p:ph type="ctrTitle"/>
          </p:nvPr>
        </p:nvSpPr>
        <p:spPr/>
        <p:txBody>
          <a:bodyPr/>
          <a:lstStyle/>
          <a:p>
            <a:r>
              <a:rPr lang="en-US" dirty="0"/>
              <a:t>Thank You!</a:t>
            </a:r>
          </a:p>
        </p:txBody>
      </p:sp>
      <p:sp>
        <p:nvSpPr>
          <p:cNvPr id="3" name="Content Placeholder 2">
            <a:extLst>
              <a:ext uri="{FF2B5EF4-FFF2-40B4-BE49-F238E27FC236}">
                <a16:creationId xmlns:a16="http://schemas.microsoft.com/office/drawing/2014/main" id="{BCEDF458-F69A-4A3D-BCCD-07AF2015953F}"/>
              </a:ext>
            </a:extLst>
          </p:cNvPr>
          <p:cNvSpPr>
            <a:spLocks noGrp="1"/>
          </p:cNvSpPr>
          <p:nvPr>
            <p:ph type="subTitle" idx="1"/>
          </p:nvPr>
        </p:nvSpPr>
        <p:spPr>
          <a:xfrm>
            <a:off x="2533649" y="2497409"/>
            <a:ext cx="6391277" cy="425149"/>
          </a:xfrm>
        </p:spPr>
        <p:txBody>
          <a:bodyPr>
            <a:normAutofit/>
          </a:bodyPr>
          <a:lstStyle/>
          <a:p>
            <a:r>
              <a:rPr lang="en-US" dirty="0"/>
              <a:t>Contact Information:</a:t>
            </a:r>
          </a:p>
        </p:txBody>
      </p:sp>
      <p:sp>
        <p:nvSpPr>
          <p:cNvPr id="5" name="Rectangle 4">
            <a:extLst>
              <a:ext uri="{FF2B5EF4-FFF2-40B4-BE49-F238E27FC236}">
                <a16:creationId xmlns:a16="http://schemas.microsoft.com/office/drawing/2014/main" id="{BE29D44E-EDB7-488A-A044-E0FA8B0D4A94}"/>
              </a:ext>
            </a:extLst>
          </p:cNvPr>
          <p:cNvSpPr/>
          <p:nvPr/>
        </p:nvSpPr>
        <p:spPr>
          <a:xfrm>
            <a:off x="2047875" y="3357766"/>
            <a:ext cx="7162800" cy="292388"/>
          </a:xfrm>
          <a:prstGeom prst="rect">
            <a:avLst/>
          </a:prstGeom>
        </p:spPr>
        <p:txBody>
          <a:bodyPr wrap="square" anchor="ctr">
            <a:spAutoFit/>
          </a:bodyPr>
          <a:lstStyle/>
          <a:p>
            <a:pPr lvl="0">
              <a:buClr>
                <a:prstClr val="white"/>
              </a:buClr>
            </a:pPr>
            <a:r>
              <a:rPr lang="en-US" sz="1300" dirty="0">
                <a:solidFill>
                  <a:schemeClr val="bg1"/>
                </a:solidFill>
              </a:rPr>
              <a:t>EPA’s Water System Partnerships website: </a:t>
            </a:r>
            <a:r>
              <a:rPr lang="en-US" sz="1300" dirty="0">
                <a:solidFill>
                  <a:schemeClr val="bg1"/>
                </a:solidFill>
                <a:hlinkClick r:id="rId3">
                  <a:extLst>
                    <a:ext uri="{A12FA001-AC4F-418D-AE19-62706E023703}">
                      <ahyp:hlinkClr xmlns:ahyp="http://schemas.microsoft.com/office/drawing/2018/hyperlinkcolor" val="tx"/>
                    </a:ext>
                  </a:extLst>
                </a:hlinkClick>
              </a:rPr>
              <a:t>https://www.epa.gov/dwcapacity/water-system-partnerships</a:t>
            </a:r>
            <a:r>
              <a:rPr lang="en-US" sz="1300" dirty="0">
                <a:solidFill>
                  <a:schemeClr val="bg1"/>
                </a:solidFill>
              </a:rPr>
              <a:t> </a:t>
            </a:r>
          </a:p>
        </p:txBody>
      </p:sp>
      <p:sp>
        <p:nvSpPr>
          <p:cNvPr id="4" name="Slide Number Placeholder 3">
            <a:extLst>
              <a:ext uri="{FF2B5EF4-FFF2-40B4-BE49-F238E27FC236}">
                <a16:creationId xmlns:a16="http://schemas.microsoft.com/office/drawing/2014/main" id="{9EDA62E5-FCD0-489B-8946-997433C382D4}"/>
              </a:ext>
            </a:extLst>
          </p:cNvPr>
          <p:cNvSpPr>
            <a:spLocks noGrp="1"/>
          </p:cNvSpPr>
          <p:nvPr>
            <p:ph type="sldNum" sz="quarter" idx="10"/>
          </p:nvPr>
        </p:nvSpPr>
        <p:spPr/>
        <p:txBody>
          <a:bodyPr/>
          <a:lstStyle/>
          <a:p>
            <a:fld id="{6BD89BB1-B564-4AC0-B20C-E0360F9EEF2A}" type="slidenum">
              <a:rPr lang="en-US" smtClean="0"/>
              <a:pPr/>
              <a:t>20</a:t>
            </a:fld>
            <a:endParaRPr lang="en-US" dirty="0"/>
          </a:p>
        </p:txBody>
      </p:sp>
    </p:spTree>
    <p:extLst>
      <p:ext uri="{BB962C8B-B14F-4D97-AF65-F5344CB8AC3E}">
        <p14:creationId xmlns:p14="http://schemas.microsoft.com/office/powerpoint/2010/main" val="97883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A50D-4A3C-4CBE-95FA-64B36A649323}"/>
              </a:ext>
            </a:extLst>
          </p:cNvPr>
          <p:cNvSpPr>
            <a:spLocks noGrp="1"/>
          </p:cNvSpPr>
          <p:nvPr>
            <p:ph type="title"/>
          </p:nvPr>
        </p:nvSpPr>
        <p:spPr>
          <a:xfrm>
            <a:off x="914400" y="128964"/>
            <a:ext cx="7406640" cy="758952"/>
          </a:xfrm>
        </p:spPr>
        <p:txBody>
          <a:bodyPr/>
          <a:lstStyle/>
          <a:p>
            <a:r>
              <a:rPr lang="en-US" dirty="0"/>
              <a:t>Next Steps </a:t>
            </a:r>
            <a:r>
              <a:rPr lang="en-US" dirty="0">
                <a:solidFill>
                  <a:srgbClr val="FF0000"/>
                </a:solidFill>
              </a:rPr>
              <a:t>[Option A]</a:t>
            </a:r>
            <a:endParaRPr lang="en-US" dirty="0"/>
          </a:p>
        </p:txBody>
      </p:sp>
      <p:sp>
        <p:nvSpPr>
          <p:cNvPr id="3" name="Content Placeholder 2">
            <a:extLst>
              <a:ext uri="{FF2B5EF4-FFF2-40B4-BE49-F238E27FC236}">
                <a16:creationId xmlns:a16="http://schemas.microsoft.com/office/drawing/2014/main" id="{FBC2784E-E9CF-4699-A450-DD94BB7ABA1B}"/>
              </a:ext>
            </a:extLst>
          </p:cNvPr>
          <p:cNvSpPr>
            <a:spLocks noGrp="1"/>
          </p:cNvSpPr>
          <p:nvPr>
            <p:ph idx="1"/>
          </p:nvPr>
        </p:nvSpPr>
        <p:spPr/>
        <p:txBody>
          <a:bodyPr/>
          <a:lstStyle/>
          <a:p>
            <a:pPr marL="342900" indent="-342900">
              <a:buClr>
                <a:schemeClr val="accent1"/>
              </a:buClr>
              <a:buFont typeface="Arial" panose="020B0604020202020204" pitchFamily="34" charset="0"/>
              <a:buChar char="•"/>
            </a:pPr>
            <a:r>
              <a:rPr lang="en-US" b="0" dirty="0">
                <a:solidFill>
                  <a:srgbClr val="FF0000"/>
                </a:solidFill>
              </a:rPr>
              <a:t>[Next steps for implementing the activity(ies) identified, with help from your workshop action plan]</a:t>
            </a:r>
          </a:p>
          <a:p>
            <a:pPr marL="342900" indent="-342900">
              <a:buClr>
                <a:schemeClr val="accent1"/>
              </a:buClr>
              <a:buFont typeface="Arial" panose="020B0604020202020204" pitchFamily="34" charset="0"/>
              <a:buChar char="•"/>
            </a:pPr>
            <a:r>
              <a:rPr lang="en-US" b="0" dirty="0"/>
              <a:t>Schedule another meeting to continue the discussion</a:t>
            </a:r>
          </a:p>
          <a:p>
            <a:pPr marL="342900" indent="-342900">
              <a:buClr>
                <a:schemeClr val="accent1"/>
              </a:buClr>
              <a:buFont typeface="Arial" panose="020B0604020202020204" pitchFamily="34" charset="0"/>
              <a:buChar char="•"/>
            </a:pPr>
            <a:endParaRPr lang="en-US" b="0" dirty="0"/>
          </a:p>
          <a:p>
            <a:pPr marL="342900" indent="-342900">
              <a:buClr>
                <a:schemeClr val="accent1"/>
              </a:buCl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97C045D-8502-434B-8470-A177C01FA931}"/>
              </a:ext>
            </a:extLst>
          </p:cNvPr>
          <p:cNvSpPr>
            <a:spLocks noGrp="1"/>
          </p:cNvSpPr>
          <p:nvPr>
            <p:ph type="sldNum" sz="quarter" idx="10"/>
          </p:nvPr>
        </p:nvSpPr>
        <p:spPr/>
        <p:txBody>
          <a:bodyPr/>
          <a:lstStyle/>
          <a:p>
            <a:fld id="{6BD89BB1-B564-4AC0-B20C-E0360F9EEF2A}" type="slidenum">
              <a:rPr lang="en-US" smtClean="0"/>
              <a:pPr/>
              <a:t>21</a:t>
            </a:fld>
            <a:endParaRPr lang="en-US" dirty="0"/>
          </a:p>
        </p:txBody>
      </p:sp>
      <p:pic>
        <p:nvPicPr>
          <p:cNvPr id="5" name="Picture 4">
            <a:extLst>
              <a:ext uri="{FF2B5EF4-FFF2-40B4-BE49-F238E27FC236}">
                <a16:creationId xmlns:a16="http://schemas.microsoft.com/office/drawing/2014/main" id="{4D9183F6-A06A-4240-A08B-84BFE697A0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28964"/>
            <a:ext cx="365760" cy="365760"/>
          </a:xfrm>
          <a:prstGeom prst="rect">
            <a:avLst/>
          </a:prstGeom>
        </p:spPr>
      </p:pic>
    </p:spTree>
    <p:extLst>
      <p:ext uri="{BB962C8B-B14F-4D97-AF65-F5344CB8AC3E}">
        <p14:creationId xmlns:p14="http://schemas.microsoft.com/office/powerpoint/2010/main" val="2078572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47090D7-2D9D-46B7-BAE9-3A146785C992}"/>
              </a:ext>
            </a:extLst>
          </p:cNvPr>
          <p:cNvSpPr>
            <a:spLocks noGrp="1"/>
          </p:cNvSpPr>
          <p:nvPr>
            <p:ph type="title"/>
          </p:nvPr>
        </p:nvSpPr>
        <p:spPr>
          <a:xfrm>
            <a:off x="914400" y="128964"/>
            <a:ext cx="7406640" cy="758952"/>
          </a:xfrm>
        </p:spPr>
        <p:txBody>
          <a:bodyPr/>
          <a:lstStyle/>
          <a:p>
            <a:r>
              <a:rPr lang="en-US" dirty="0"/>
              <a:t>Next Steps </a:t>
            </a:r>
            <a:r>
              <a:rPr lang="en-US" dirty="0">
                <a:solidFill>
                  <a:srgbClr val="FF0000"/>
                </a:solidFill>
              </a:rPr>
              <a:t>[Option B]</a:t>
            </a:r>
          </a:p>
        </p:txBody>
      </p:sp>
      <p:sp>
        <p:nvSpPr>
          <p:cNvPr id="3" name="Content Placeholder 2">
            <a:extLst>
              <a:ext uri="{FF2B5EF4-FFF2-40B4-BE49-F238E27FC236}">
                <a16:creationId xmlns:a16="http://schemas.microsoft.com/office/drawing/2014/main" id="{DD3C2AAA-6ADB-471B-B26A-208BB1A0ED31}"/>
              </a:ext>
            </a:extLst>
          </p:cNvPr>
          <p:cNvSpPr>
            <a:spLocks noGrp="1"/>
          </p:cNvSpPr>
          <p:nvPr>
            <p:ph idx="1"/>
          </p:nvPr>
        </p:nvSpPr>
        <p:spPr/>
        <p:txBody>
          <a:bodyPr>
            <a:normAutofit/>
          </a:bodyPr>
          <a:lstStyle/>
          <a:p>
            <a:pPr lvl="1"/>
            <a:r>
              <a:rPr lang="en-US" dirty="0">
                <a:solidFill>
                  <a:srgbClr val="FF0000"/>
                </a:solidFill>
              </a:rPr>
              <a:t>[Next steps for implementing the partnership activity(ies) identified]</a:t>
            </a:r>
          </a:p>
          <a:p>
            <a:pPr lvl="1"/>
            <a:r>
              <a:rPr lang="en-US" dirty="0"/>
              <a:t>Find out how you can support our partnership by reaching out to us via </a:t>
            </a:r>
            <a:r>
              <a:rPr lang="en-US" dirty="0">
                <a:solidFill>
                  <a:srgbClr val="FF0000"/>
                </a:solidFill>
              </a:rPr>
              <a:t>[email or phone]</a:t>
            </a:r>
          </a:p>
          <a:p>
            <a:pPr lvl="2"/>
            <a:r>
              <a:rPr lang="en-US" dirty="0"/>
              <a:t>If you have funding in mind</a:t>
            </a:r>
          </a:p>
          <a:p>
            <a:pPr lvl="2"/>
            <a:r>
              <a:rPr lang="en-US" dirty="0"/>
              <a:t>If you have other partners in mind</a:t>
            </a:r>
          </a:p>
          <a:p>
            <a:pPr lvl="1"/>
            <a:r>
              <a:rPr lang="en-US" dirty="0"/>
              <a:t>Check for updates on our partnership by visiting </a:t>
            </a:r>
            <a:r>
              <a:rPr lang="en-US" dirty="0">
                <a:solidFill>
                  <a:srgbClr val="FF0000"/>
                </a:solidFill>
              </a:rPr>
              <a:t>[water system or municipal website] </a:t>
            </a:r>
            <a:r>
              <a:rPr lang="en-US" dirty="0"/>
              <a:t>or contacting </a:t>
            </a:r>
            <a:r>
              <a:rPr lang="en-US" dirty="0">
                <a:solidFill>
                  <a:srgbClr val="FF0000"/>
                </a:solidFill>
              </a:rPr>
              <a:t>[email or phone]</a:t>
            </a:r>
            <a:endParaRPr lang="en-US" dirty="0"/>
          </a:p>
        </p:txBody>
      </p:sp>
      <p:sp>
        <p:nvSpPr>
          <p:cNvPr id="2" name="Slide Number Placeholder 1">
            <a:extLst>
              <a:ext uri="{FF2B5EF4-FFF2-40B4-BE49-F238E27FC236}">
                <a16:creationId xmlns:a16="http://schemas.microsoft.com/office/drawing/2014/main" id="{F5BA2B4B-3412-4648-A499-AA92C98D281E}"/>
              </a:ext>
            </a:extLst>
          </p:cNvPr>
          <p:cNvSpPr>
            <a:spLocks noGrp="1"/>
          </p:cNvSpPr>
          <p:nvPr>
            <p:ph type="sldNum" sz="quarter" idx="10"/>
          </p:nvPr>
        </p:nvSpPr>
        <p:spPr/>
        <p:txBody>
          <a:bodyPr/>
          <a:lstStyle/>
          <a:p>
            <a:fld id="{6BD89BB1-B564-4AC0-B20C-E0360F9EEF2A}" type="slidenum">
              <a:rPr lang="en-US" smtClean="0"/>
              <a:pPr/>
              <a:t>22</a:t>
            </a:fld>
            <a:endParaRPr lang="en-US" dirty="0"/>
          </a:p>
        </p:txBody>
      </p:sp>
      <p:pic>
        <p:nvPicPr>
          <p:cNvPr id="5" name="Picture 4">
            <a:extLst>
              <a:ext uri="{FF2B5EF4-FFF2-40B4-BE49-F238E27FC236}">
                <a16:creationId xmlns:a16="http://schemas.microsoft.com/office/drawing/2014/main" id="{58CFB5A0-F0E6-4080-9021-3683E0F96B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28964"/>
            <a:ext cx="365760" cy="365760"/>
          </a:xfrm>
          <a:prstGeom prst="rect">
            <a:avLst/>
          </a:prstGeom>
        </p:spPr>
      </p:pic>
    </p:spTree>
    <p:extLst>
      <p:ext uri="{BB962C8B-B14F-4D97-AF65-F5344CB8AC3E}">
        <p14:creationId xmlns:p14="http://schemas.microsoft.com/office/powerpoint/2010/main" val="401835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47090D7-2D9D-46B7-BAE9-3A146785C992}"/>
              </a:ext>
            </a:extLst>
          </p:cNvPr>
          <p:cNvSpPr>
            <a:spLocks noGrp="1"/>
          </p:cNvSpPr>
          <p:nvPr>
            <p:ph type="title"/>
          </p:nvPr>
        </p:nvSpPr>
        <p:spPr>
          <a:xfrm>
            <a:off x="914400" y="128964"/>
            <a:ext cx="7406640" cy="758952"/>
          </a:xfrm>
        </p:spPr>
        <p:txBody>
          <a:bodyPr/>
          <a:lstStyle/>
          <a:p>
            <a:r>
              <a:rPr lang="en-US" dirty="0"/>
              <a:t>Next Steps </a:t>
            </a:r>
            <a:r>
              <a:rPr lang="en-US" dirty="0">
                <a:solidFill>
                  <a:srgbClr val="FF0000"/>
                </a:solidFill>
              </a:rPr>
              <a:t>[Option C]</a:t>
            </a:r>
          </a:p>
        </p:txBody>
      </p:sp>
      <p:sp>
        <p:nvSpPr>
          <p:cNvPr id="3" name="Content Placeholder 2">
            <a:extLst>
              <a:ext uri="{FF2B5EF4-FFF2-40B4-BE49-F238E27FC236}">
                <a16:creationId xmlns:a16="http://schemas.microsoft.com/office/drawing/2014/main" id="{DD3C2AAA-6ADB-471B-B26A-208BB1A0ED31}"/>
              </a:ext>
            </a:extLst>
          </p:cNvPr>
          <p:cNvSpPr>
            <a:spLocks noGrp="1"/>
          </p:cNvSpPr>
          <p:nvPr>
            <p:ph idx="1"/>
          </p:nvPr>
        </p:nvSpPr>
        <p:spPr/>
        <p:txBody>
          <a:bodyPr/>
          <a:lstStyle/>
          <a:p>
            <a:pPr lvl="1"/>
            <a:r>
              <a:rPr lang="en-US" dirty="0"/>
              <a:t>Watch for an email from us with potential workshop dates and information </a:t>
            </a:r>
          </a:p>
          <a:p>
            <a:pPr lvl="1"/>
            <a:r>
              <a:rPr lang="en-US" dirty="0"/>
              <a:t>Reach out to us via </a:t>
            </a:r>
            <a:r>
              <a:rPr lang="en-US" dirty="0">
                <a:solidFill>
                  <a:srgbClr val="FF0000"/>
                </a:solidFill>
              </a:rPr>
              <a:t>[email or phone] </a:t>
            </a:r>
            <a:r>
              <a:rPr lang="en-US" dirty="0"/>
              <a:t>if you are interested in attending</a:t>
            </a:r>
          </a:p>
          <a:p>
            <a:pPr lvl="1"/>
            <a:r>
              <a:rPr lang="en-US" dirty="0"/>
              <a:t>Reach out to other water systems to encourage them to attend, too</a:t>
            </a:r>
          </a:p>
          <a:p>
            <a:pPr lvl="1"/>
            <a:r>
              <a:rPr lang="en-US" dirty="0"/>
              <a:t>For more information, visit EPA’s Water System Partnerships website: </a:t>
            </a:r>
            <a:r>
              <a:rPr lang="en-US" dirty="0">
                <a:solidFill>
                  <a:srgbClr val="366388"/>
                </a:solidFill>
                <a:hlinkClick r:id="rId3">
                  <a:extLst>
                    <a:ext uri="{A12FA001-AC4F-418D-AE19-62706E023703}">
                      <ahyp:hlinkClr xmlns:ahyp="http://schemas.microsoft.com/office/drawing/2018/hyperlinkcolor" val="tx"/>
                    </a:ext>
                  </a:extLst>
                </a:hlinkClick>
              </a:rPr>
              <a:t>https://www.epa.gov/dwcapacity/about-water-system-partnerships</a:t>
            </a:r>
            <a:r>
              <a:rPr lang="en-US" dirty="0">
                <a:solidFill>
                  <a:srgbClr val="366388"/>
                </a:solidFill>
              </a:rPr>
              <a:t> </a:t>
            </a:r>
          </a:p>
          <a:p>
            <a:pPr lvl="1"/>
            <a:endParaRPr lang="en-US" dirty="0"/>
          </a:p>
        </p:txBody>
      </p:sp>
      <p:sp>
        <p:nvSpPr>
          <p:cNvPr id="2" name="Slide Number Placeholder 1">
            <a:extLst>
              <a:ext uri="{FF2B5EF4-FFF2-40B4-BE49-F238E27FC236}">
                <a16:creationId xmlns:a16="http://schemas.microsoft.com/office/drawing/2014/main" id="{F5BA2B4B-3412-4648-A499-AA92C98D281E}"/>
              </a:ext>
            </a:extLst>
          </p:cNvPr>
          <p:cNvSpPr>
            <a:spLocks noGrp="1"/>
          </p:cNvSpPr>
          <p:nvPr>
            <p:ph type="sldNum" sz="quarter" idx="10"/>
          </p:nvPr>
        </p:nvSpPr>
        <p:spPr/>
        <p:txBody>
          <a:bodyPr/>
          <a:lstStyle/>
          <a:p>
            <a:fld id="{6BD89BB1-B564-4AC0-B20C-E0360F9EEF2A}" type="slidenum">
              <a:rPr lang="en-US" smtClean="0"/>
              <a:pPr/>
              <a:t>23</a:t>
            </a:fld>
            <a:endParaRPr lang="en-US" dirty="0"/>
          </a:p>
        </p:txBody>
      </p:sp>
      <p:pic>
        <p:nvPicPr>
          <p:cNvPr id="5" name="Picture 4">
            <a:extLst>
              <a:ext uri="{FF2B5EF4-FFF2-40B4-BE49-F238E27FC236}">
                <a16:creationId xmlns:a16="http://schemas.microsoft.com/office/drawing/2014/main" id="{E5271C2A-8D47-472F-9A0B-58E81109DA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540" y="128964"/>
            <a:ext cx="365760" cy="365760"/>
          </a:xfrm>
          <a:prstGeom prst="rect">
            <a:avLst/>
          </a:prstGeom>
        </p:spPr>
      </p:pic>
    </p:spTree>
    <p:extLst>
      <p:ext uri="{BB962C8B-B14F-4D97-AF65-F5344CB8AC3E}">
        <p14:creationId xmlns:p14="http://schemas.microsoft.com/office/powerpoint/2010/main" val="714005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47090D7-2D9D-46B7-BAE9-3A146785C992}"/>
              </a:ext>
            </a:extLst>
          </p:cNvPr>
          <p:cNvSpPr>
            <a:spLocks noGrp="1"/>
          </p:cNvSpPr>
          <p:nvPr>
            <p:ph type="title"/>
          </p:nvPr>
        </p:nvSpPr>
        <p:spPr>
          <a:xfrm>
            <a:off x="914400" y="128964"/>
            <a:ext cx="7406640" cy="758952"/>
          </a:xfrm>
        </p:spPr>
        <p:txBody>
          <a:bodyPr/>
          <a:lstStyle/>
          <a:p>
            <a:r>
              <a:rPr lang="en-US" dirty="0"/>
              <a:t>Next Steps </a:t>
            </a:r>
            <a:r>
              <a:rPr lang="en-US" dirty="0">
                <a:solidFill>
                  <a:srgbClr val="FF0000"/>
                </a:solidFill>
              </a:rPr>
              <a:t>[Option D, create your own]</a:t>
            </a:r>
          </a:p>
        </p:txBody>
      </p:sp>
      <p:sp>
        <p:nvSpPr>
          <p:cNvPr id="3" name="Content Placeholder 2">
            <a:extLst>
              <a:ext uri="{FF2B5EF4-FFF2-40B4-BE49-F238E27FC236}">
                <a16:creationId xmlns:a16="http://schemas.microsoft.com/office/drawing/2014/main" id="{DD3C2AAA-6ADB-471B-B26A-208BB1A0ED31}"/>
              </a:ext>
              <a:ext uri="{C183D7F6-B498-43B3-948B-1728B52AA6E4}">
                <adec:decorative xmlns:adec="http://schemas.microsoft.com/office/drawing/2017/decorative" val="1"/>
              </a:ext>
            </a:extLst>
          </p:cNvPr>
          <p:cNvSpPr>
            <a:spLocks noGrp="1"/>
          </p:cNvSpPr>
          <p:nvPr>
            <p:ph idx="1"/>
          </p:nvPr>
        </p:nvSpPr>
        <p:spPr/>
        <p:txBody>
          <a:bodyPr/>
          <a:lstStyle/>
          <a:p>
            <a:pPr marL="1588" lvl="1" indent="0">
              <a:buNone/>
            </a:pPr>
            <a:endParaRPr lang="en-US" dirty="0">
              <a:solidFill>
                <a:srgbClr val="366388"/>
              </a:solidFill>
            </a:endParaRPr>
          </a:p>
          <a:p>
            <a:pPr lvl="1"/>
            <a:endParaRPr lang="en-US" dirty="0"/>
          </a:p>
        </p:txBody>
      </p:sp>
      <p:sp>
        <p:nvSpPr>
          <p:cNvPr id="2" name="Slide Number Placeholder 1">
            <a:extLst>
              <a:ext uri="{FF2B5EF4-FFF2-40B4-BE49-F238E27FC236}">
                <a16:creationId xmlns:a16="http://schemas.microsoft.com/office/drawing/2014/main" id="{F5BA2B4B-3412-4648-A499-AA92C98D281E}"/>
              </a:ext>
            </a:extLst>
          </p:cNvPr>
          <p:cNvSpPr>
            <a:spLocks noGrp="1"/>
          </p:cNvSpPr>
          <p:nvPr>
            <p:ph type="sldNum" sz="quarter" idx="10"/>
          </p:nvPr>
        </p:nvSpPr>
        <p:spPr/>
        <p:txBody>
          <a:bodyPr/>
          <a:lstStyle/>
          <a:p>
            <a:fld id="{6BD89BB1-B564-4AC0-B20C-E0360F9EEF2A}" type="slidenum">
              <a:rPr lang="en-US" smtClean="0"/>
              <a:pPr/>
              <a:t>24</a:t>
            </a:fld>
            <a:endParaRPr lang="en-US" dirty="0"/>
          </a:p>
        </p:txBody>
      </p:sp>
      <p:pic>
        <p:nvPicPr>
          <p:cNvPr id="5" name="Picture 4">
            <a:extLst>
              <a:ext uri="{FF2B5EF4-FFF2-40B4-BE49-F238E27FC236}">
                <a16:creationId xmlns:a16="http://schemas.microsoft.com/office/drawing/2014/main" id="{722B8230-BD56-4080-91D1-8912688A6E0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28964"/>
            <a:ext cx="365760" cy="365760"/>
          </a:xfrm>
          <a:prstGeom prst="rect">
            <a:avLst/>
          </a:prstGeom>
        </p:spPr>
      </p:pic>
    </p:spTree>
    <p:extLst>
      <p:ext uri="{BB962C8B-B14F-4D97-AF65-F5344CB8AC3E}">
        <p14:creationId xmlns:p14="http://schemas.microsoft.com/office/powerpoint/2010/main" val="272418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08C5-1911-4465-B443-5F94DFF64844}"/>
              </a:ext>
            </a:extLst>
          </p:cNvPr>
          <p:cNvSpPr>
            <a:spLocks noGrp="1"/>
          </p:cNvSpPr>
          <p:nvPr>
            <p:ph type="title"/>
          </p:nvPr>
        </p:nvSpPr>
        <p:spPr>
          <a:xfrm>
            <a:off x="914400" y="128964"/>
            <a:ext cx="7452360" cy="758952"/>
          </a:xfrm>
        </p:spPr>
        <p:txBody>
          <a:bodyPr/>
          <a:lstStyle/>
          <a:p>
            <a:r>
              <a:rPr lang="en-US" dirty="0"/>
              <a:t>Agenda</a:t>
            </a:r>
          </a:p>
        </p:txBody>
      </p:sp>
      <p:grpSp>
        <p:nvGrpSpPr>
          <p:cNvPr id="36" name="Group 35" descr="Introduction, Partnership Examples and Benefits, Implementing Partnerships, Next Steps, Questions.">
            <a:extLst>
              <a:ext uri="{FF2B5EF4-FFF2-40B4-BE49-F238E27FC236}">
                <a16:creationId xmlns:a16="http://schemas.microsoft.com/office/drawing/2014/main" id="{B0C07F6A-8A90-4FC4-B626-284A50210839}"/>
              </a:ext>
            </a:extLst>
          </p:cNvPr>
          <p:cNvGrpSpPr/>
          <p:nvPr/>
        </p:nvGrpSpPr>
        <p:grpSpPr>
          <a:xfrm>
            <a:off x="803100" y="1687165"/>
            <a:ext cx="7674960" cy="1615781"/>
            <a:chOff x="252712" y="1874454"/>
            <a:chExt cx="7674960" cy="1615781"/>
          </a:xfrm>
        </p:grpSpPr>
        <p:sp>
          <p:nvSpPr>
            <p:cNvPr id="13" name="Oval 12">
              <a:extLst>
                <a:ext uri="{FF2B5EF4-FFF2-40B4-BE49-F238E27FC236}">
                  <a16:creationId xmlns:a16="http://schemas.microsoft.com/office/drawing/2014/main" id="{5ED51526-C13F-4EAC-A056-FEE6220309D2}"/>
                </a:ext>
              </a:extLst>
            </p:cNvPr>
            <p:cNvSpPr/>
            <p:nvPr/>
          </p:nvSpPr>
          <p:spPr>
            <a:xfrm>
              <a:off x="515276" y="1874454"/>
              <a:ext cx="821355" cy="821355"/>
            </a:xfrm>
            <a:prstGeom prst="ellipse">
              <a:avLst/>
            </a:prstGeom>
            <a:solidFill>
              <a:schemeClr val="accent6">
                <a:lumMod val="75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Freeform: Shape 14">
              <a:extLst>
                <a:ext uri="{FF2B5EF4-FFF2-40B4-BE49-F238E27FC236}">
                  <a16:creationId xmlns:a16="http://schemas.microsoft.com/office/drawing/2014/main" id="{29FD4B04-1CF5-4BC5-A3B4-33E6A5710A0E}"/>
                </a:ext>
              </a:extLst>
            </p:cNvPr>
            <p:cNvSpPr/>
            <p:nvPr/>
          </p:nvSpPr>
          <p:spPr>
            <a:xfrm>
              <a:off x="252712" y="2951642"/>
              <a:ext cx="1346484" cy="538593"/>
            </a:xfrm>
            <a:custGeom>
              <a:avLst/>
              <a:gdLst>
                <a:gd name="connsiteX0" fmla="*/ 0 w 1346484"/>
                <a:gd name="connsiteY0" fmla="*/ 0 h 538593"/>
                <a:gd name="connsiteX1" fmla="*/ 1346484 w 1346484"/>
                <a:gd name="connsiteY1" fmla="*/ 0 h 538593"/>
                <a:gd name="connsiteX2" fmla="*/ 1346484 w 1346484"/>
                <a:gd name="connsiteY2" fmla="*/ 538593 h 538593"/>
                <a:gd name="connsiteX3" fmla="*/ 0 w 1346484"/>
                <a:gd name="connsiteY3" fmla="*/ 538593 h 538593"/>
                <a:gd name="connsiteX4" fmla="*/ 0 w 1346484"/>
                <a:gd name="connsiteY4" fmla="*/ 0 h 53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484" h="538593">
                  <a:moveTo>
                    <a:pt x="0" y="0"/>
                  </a:moveTo>
                  <a:lnTo>
                    <a:pt x="1346484" y="0"/>
                  </a:lnTo>
                  <a:lnTo>
                    <a:pt x="1346484" y="538593"/>
                  </a:lnTo>
                  <a:lnTo>
                    <a:pt x="0" y="5385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200" b="1" kern="1200" baseline="0" dirty="0">
                  <a:solidFill>
                    <a:schemeClr val="tx2"/>
                  </a:solidFill>
                </a:rPr>
                <a:t>Introduction</a:t>
              </a:r>
              <a:endParaRPr lang="en-US" sz="1200" kern="1200" dirty="0">
                <a:solidFill>
                  <a:schemeClr val="tx2"/>
                </a:solidFill>
              </a:endParaRPr>
            </a:p>
          </p:txBody>
        </p:sp>
        <p:sp>
          <p:nvSpPr>
            <p:cNvPr id="16" name="Oval 15">
              <a:extLst>
                <a:ext uri="{FF2B5EF4-FFF2-40B4-BE49-F238E27FC236}">
                  <a16:creationId xmlns:a16="http://schemas.microsoft.com/office/drawing/2014/main" id="{B541DBC6-B579-4450-BACC-C8FC671C315A}"/>
                </a:ext>
              </a:extLst>
            </p:cNvPr>
            <p:cNvSpPr/>
            <p:nvPr/>
          </p:nvSpPr>
          <p:spPr>
            <a:xfrm>
              <a:off x="2097395" y="1874454"/>
              <a:ext cx="821355" cy="821355"/>
            </a:xfrm>
            <a:prstGeom prst="ellipse">
              <a:avLst/>
            </a:prstGeom>
            <a:solidFill>
              <a:srgbClr val="FFA600"/>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endParaRPr lang="en-US" dirty="0"/>
            </a:p>
          </p:txBody>
        </p:sp>
        <p:sp>
          <p:nvSpPr>
            <p:cNvPr id="18" name="Freeform: Shape 17">
              <a:extLst>
                <a:ext uri="{FF2B5EF4-FFF2-40B4-BE49-F238E27FC236}">
                  <a16:creationId xmlns:a16="http://schemas.microsoft.com/office/drawing/2014/main" id="{D7CDC46E-DD0B-422D-9917-D2CB0B47915E}"/>
                </a:ext>
              </a:extLst>
            </p:cNvPr>
            <p:cNvSpPr/>
            <p:nvPr/>
          </p:nvSpPr>
          <p:spPr>
            <a:xfrm>
              <a:off x="1834831" y="2951642"/>
              <a:ext cx="1346484" cy="538593"/>
            </a:xfrm>
            <a:custGeom>
              <a:avLst/>
              <a:gdLst>
                <a:gd name="connsiteX0" fmla="*/ 0 w 1346484"/>
                <a:gd name="connsiteY0" fmla="*/ 0 h 538593"/>
                <a:gd name="connsiteX1" fmla="*/ 1346484 w 1346484"/>
                <a:gd name="connsiteY1" fmla="*/ 0 h 538593"/>
                <a:gd name="connsiteX2" fmla="*/ 1346484 w 1346484"/>
                <a:gd name="connsiteY2" fmla="*/ 538593 h 538593"/>
                <a:gd name="connsiteX3" fmla="*/ 0 w 1346484"/>
                <a:gd name="connsiteY3" fmla="*/ 538593 h 538593"/>
                <a:gd name="connsiteX4" fmla="*/ 0 w 1346484"/>
                <a:gd name="connsiteY4" fmla="*/ 0 h 53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484" h="538593">
                  <a:moveTo>
                    <a:pt x="0" y="0"/>
                  </a:moveTo>
                  <a:lnTo>
                    <a:pt x="1346484" y="0"/>
                  </a:lnTo>
                  <a:lnTo>
                    <a:pt x="1346484" y="538593"/>
                  </a:lnTo>
                  <a:lnTo>
                    <a:pt x="0" y="5385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200" b="1" kern="1200" baseline="0" dirty="0">
                  <a:solidFill>
                    <a:schemeClr val="tx2"/>
                  </a:solidFill>
                </a:rPr>
                <a:t>Partnership Examples And Benefits</a:t>
              </a:r>
              <a:endParaRPr lang="en-US" sz="1200" kern="1200" dirty="0">
                <a:solidFill>
                  <a:schemeClr val="tx2"/>
                </a:solidFill>
              </a:endParaRPr>
            </a:p>
          </p:txBody>
        </p:sp>
        <p:sp>
          <p:nvSpPr>
            <p:cNvPr id="19" name="Oval 18">
              <a:extLst>
                <a:ext uri="{FF2B5EF4-FFF2-40B4-BE49-F238E27FC236}">
                  <a16:creationId xmlns:a16="http://schemas.microsoft.com/office/drawing/2014/main" id="{8483C745-A109-417C-BB02-B88E394B3717}"/>
                </a:ext>
              </a:extLst>
            </p:cNvPr>
            <p:cNvSpPr/>
            <p:nvPr/>
          </p:nvSpPr>
          <p:spPr>
            <a:xfrm>
              <a:off x="3679514" y="1874454"/>
              <a:ext cx="821355" cy="821355"/>
            </a:xfrm>
            <a:prstGeom prst="ellipse">
              <a:avLst/>
            </a:prstGeom>
            <a:solidFill>
              <a:srgbClr val="366388"/>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20" name="Rectangle 19" descr="Boardroom with solid fill">
              <a:extLst>
                <a:ext uri="{FF2B5EF4-FFF2-40B4-BE49-F238E27FC236}">
                  <a16:creationId xmlns:a16="http://schemas.microsoft.com/office/drawing/2014/main" id="{06C2EAF0-4538-4143-9D32-BA8EAFA13DFA}"/>
                </a:ext>
              </a:extLst>
            </p:cNvPr>
            <p:cNvSpPr/>
            <p:nvPr/>
          </p:nvSpPr>
          <p:spPr>
            <a:xfrm>
              <a:off x="3854557" y="2049497"/>
              <a:ext cx="471269" cy="47126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1" name="Freeform: Shape 20">
              <a:extLst>
                <a:ext uri="{FF2B5EF4-FFF2-40B4-BE49-F238E27FC236}">
                  <a16:creationId xmlns:a16="http://schemas.microsoft.com/office/drawing/2014/main" id="{AA1D2326-10EB-4432-847E-062E5BD14062}"/>
                </a:ext>
              </a:extLst>
            </p:cNvPr>
            <p:cNvSpPr/>
            <p:nvPr/>
          </p:nvSpPr>
          <p:spPr>
            <a:xfrm>
              <a:off x="3416950" y="2951642"/>
              <a:ext cx="1346484" cy="538593"/>
            </a:xfrm>
            <a:custGeom>
              <a:avLst/>
              <a:gdLst>
                <a:gd name="connsiteX0" fmla="*/ 0 w 1346484"/>
                <a:gd name="connsiteY0" fmla="*/ 0 h 538593"/>
                <a:gd name="connsiteX1" fmla="*/ 1346484 w 1346484"/>
                <a:gd name="connsiteY1" fmla="*/ 0 h 538593"/>
                <a:gd name="connsiteX2" fmla="*/ 1346484 w 1346484"/>
                <a:gd name="connsiteY2" fmla="*/ 538593 h 538593"/>
                <a:gd name="connsiteX3" fmla="*/ 0 w 1346484"/>
                <a:gd name="connsiteY3" fmla="*/ 538593 h 538593"/>
                <a:gd name="connsiteX4" fmla="*/ 0 w 1346484"/>
                <a:gd name="connsiteY4" fmla="*/ 0 h 53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484" h="538593">
                  <a:moveTo>
                    <a:pt x="0" y="0"/>
                  </a:moveTo>
                  <a:lnTo>
                    <a:pt x="1346484" y="0"/>
                  </a:lnTo>
                  <a:lnTo>
                    <a:pt x="1346484" y="538593"/>
                  </a:lnTo>
                  <a:lnTo>
                    <a:pt x="0" y="5385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200" b="1" kern="1200" baseline="0" dirty="0">
                  <a:solidFill>
                    <a:schemeClr val="tx2"/>
                  </a:solidFill>
                </a:rPr>
                <a:t>Implementing Partnerships</a:t>
              </a:r>
              <a:endParaRPr lang="en-US" sz="1200" kern="1200" dirty="0">
                <a:solidFill>
                  <a:schemeClr val="tx2"/>
                </a:solidFill>
              </a:endParaRPr>
            </a:p>
          </p:txBody>
        </p:sp>
        <p:sp>
          <p:nvSpPr>
            <p:cNvPr id="22" name="Oval 21">
              <a:extLst>
                <a:ext uri="{FF2B5EF4-FFF2-40B4-BE49-F238E27FC236}">
                  <a16:creationId xmlns:a16="http://schemas.microsoft.com/office/drawing/2014/main" id="{52EDD24E-7A4F-45D0-A40A-9AF0AA4E8A13}"/>
                </a:ext>
              </a:extLst>
            </p:cNvPr>
            <p:cNvSpPr/>
            <p:nvPr/>
          </p:nvSpPr>
          <p:spPr>
            <a:xfrm>
              <a:off x="5261633" y="1874454"/>
              <a:ext cx="821355" cy="821355"/>
            </a:xfrm>
            <a:prstGeom prst="ellipse">
              <a:avLst/>
            </a:prstGeom>
            <a:solidFill>
              <a:srgbClr val="617585"/>
            </a:solidFill>
          </p:spPr>
          <p:style>
            <a:lnRef idx="0">
              <a:schemeClr val="lt1">
                <a:alpha val="0"/>
                <a:hueOff val="0"/>
                <a:satOff val="0"/>
                <a:lumOff val="0"/>
                <a:alphaOff val="0"/>
              </a:schemeClr>
            </a:lnRef>
            <a:fillRef idx="1">
              <a:scrgbClr r="0" g="0" b="0"/>
            </a:fillRef>
            <a:effectRef idx="0">
              <a:schemeClr val="accent5">
                <a:hueOff val="0"/>
                <a:satOff val="0"/>
                <a:lumOff val="0"/>
                <a:alphaOff val="0"/>
              </a:schemeClr>
            </a:effectRef>
            <a:fontRef idx="minor"/>
          </p:style>
        </p:sp>
        <p:sp>
          <p:nvSpPr>
            <p:cNvPr id="23" name="Rectangle 22" descr="Check List">
              <a:extLst>
                <a:ext uri="{FF2B5EF4-FFF2-40B4-BE49-F238E27FC236}">
                  <a16:creationId xmlns:a16="http://schemas.microsoft.com/office/drawing/2014/main" id="{55CB8727-14AB-4DE7-B9EB-42AEFA7FB0CD}"/>
                </a:ext>
              </a:extLst>
            </p:cNvPr>
            <p:cNvSpPr/>
            <p:nvPr/>
          </p:nvSpPr>
          <p:spPr>
            <a:xfrm>
              <a:off x="5436676" y="2049497"/>
              <a:ext cx="471269" cy="47126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4" name="Freeform: Shape 23">
              <a:extLst>
                <a:ext uri="{FF2B5EF4-FFF2-40B4-BE49-F238E27FC236}">
                  <a16:creationId xmlns:a16="http://schemas.microsoft.com/office/drawing/2014/main" id="{C3A1D9A8-755E-472E-BDF9-6382D2B058A8}"/>
                </a:ext>
              </a:extLst>
            </p:cNvPr>
            <p:cNvSpPr/>
            <p:nvPr/>
          </p:nvSpPr>
          <p:spPr>
            <a:xfrm>
              <a:off x="4999069" y="2951642"/>
              <a:ext cx="1346484" cy="538593"/>
            </a:xfrm>
            <a:custGeom>
              <a:avLst/>
              <a:gdLst>
                <a:gd name="connsiteX0" fmla="*/ 0 w 1346484"/>
                <a:gd name="connsiteY0" fmla="*/ 0 h 538593"/>
                <a:gd name="connsiteX1" fmla="*/ 1346484 w 1346484"/>
                <a:gd name="connsiteY1" fmla="*/ 0 h 538593"/>
                <a:gd name="connsiteX2" fmla="*/ 1346484 w 1346484"/>
                <a:gd name="connsiteY2" fmla="*/ 538593 h 538593"/>
                <a:gd name="connsiteX3" fmla="*/ 0 w 1346484"/>
                <a:gd name="connsiteY3" fmla="*/ 538593 h 538593"/>
                <a:gd name="connsiteX4" fmla="*/ 0 w 1346484"/>
                <a:gd name="connsiteY4" fmla="*/ 0 h 53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484" h="538593">
                  <a:moveTo>
                    <a:pt x="0" y="0"/>
                  </a:moveTo>
                  <a:lnTo>
                    <a:pt x="1346484" y="0"/>
                  </a:lnTo>
                  <a:lnTo>
                    <a:pt x="1346484" y="538593"/>
                  </a:lnTo>
                  <a:lnTo>
                    <a:pt x="0" y="5385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200" b="1" kern="1200" baseline="0" dirty="0">
                  <a:solidFill>
                    <a:schemeClr val="tx2"/>
                  </a:solidFill>
                </a:rPr>
                <a:t>Next Steps</a:t>
              </a:r>
              <a:endParaRPr lang="en-US" sz="1200" kern="1200" dirty="0">
                <a:solidFill>
                  <a:schemeClr val="tx2"/>
                </a:solidFill>
              </a:endParaRPr>
            </a:p>
          </p:txBody>
        </p:sp>
        <p:sp>
          <p:nvSpPr>
            <p:cNvPr id="25" name="Oval 24">
              <a:extLst>
                <a:ext uri="{FF2B5EF4-FFF2-40B4-BE49-F238E27FC236}">
                  <a16:creationId xmlns:a16="http://schemas.microsoft.com/office/drawing/2014/main" id="{47FDDED7-6CAA-41E7-B692-D7B6D3B43448}"/>
                </a:ext>
              </a:extLst>
            </p:cNvPr>
            <p:cNvSpPr/>
            <p:nvPr/>
          </p:nvSpPr>
          <p:spPr>
            <a:xfrm>
              <a:off x="6843753" y="1874454"/>
              <a:ext cx="821355" cy="821355"/>
            </a:xfrm>
            <a:prstGeom prst="ellipse">
              <a:avLst/>
            </a:prstGeom>
            <a:solidFill>
              <a:srgbClr val="518C89"/>
            </a:solidFill>
          </p:spPr>
          <p:style>
            <a:lnRef idx="0">
              <a:schemeClr val="lt1">
                <a:alpha val="0"/>
                <a:hueOff val="0"/>
                <a:satOff val="0"/>
                <a:lumOff val="0"/>
                <a:alphaOff val="0"/>
              </a:schemeClr>
            </a:lnRef>
            <a:fillRef idx="1">
              <a:scrgbClr r="0" g="0" b="0"/>
            </a:fillRef>
            <a:effectRef idx="0">
              <a:schemeClr val="accent6">
                <a:hueOff val="0"/>
                <a:satOff val="0"/>
                <a:lumOff val="0"/>
                <a:alphaOff val="0"/>
              </a:schemeClr>
            </a:effectRef>
            <a:fontRef idx="minor"/>
          </p:style>
        </p:sp>
        <p:sp>
          <p:nvSpPr>
            <p:cNvPr id="26" name="Rectangle 25" descr="Help with solid fill">
              <a:extLst>
                <a:ext uri="{FF2B5EF4-FFF2-40B4-BE49-F238E27FC236}">
                  <a16:creationId xmlns:a16="http://schemas.microsoft.com/office/drawing/2014/main" id="{83B59DB7-4C40-4FCC-9959-589F620B2C31}"/>
                </a:ext>
              </a:extLst>
            </p:cNvPr>
            <p:cNvSpPr/>
            <p:nvPr/>
          </p:nvSpPr>
          <p:spPr>
            <a:xfrm>
              <a:off x="7018796" y="2049497"/>
              <a:ext cx="471269" cy="47126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7" name="Freeform: Shape 26">
              <a:extLst>
                <a:ext uri="{FF2B5EF4-FFF2-40B4-BE49-F238E27FC236}">
                  <a16:creationId xmlns:a16="http://schemas.microsoft.com/office/drawing/2014/main" id="{8AF1BAB0-3C64-49EA-A759-7E5F13DF3C2D}"/>
                </a:ext>
              </a:extLst>
            </p:cNvPr>
            <p:cNvSpPr/>
            <p:nvPr/>
          </p:nvSpPr>
          <p:spPr>
            <a:xfrm>
              <a:off x="6581188" y="2951642"/>
              <a:ext cx="1346484" cy="538593"/>
            </a:xfrm>
            <a:custGeom>
              <a:avLst/>
              <a:gdLst>
                <a:gd name="connsiteX0" fmla="*/ 0 w 1346484"/>
                <a:gd name="connsiteY0" fmla="*/ 0 h 538593"/>
                <a:gd name="connsiteX1" fmla="*/ 1346484 w 1346484"/>
                <a:gd name="connsiteY1" fmla="*/ 0 h 538593"/>
                <a:gd name="connsiteX2" fmla="*/ 1346484 w 1346484"/>
                <a:gd name="connsiteY2" fmla="*/ 538593 h 538593"/>
                <a:gd name="connsiteX3" fmla="*/ 0 w 1346484"/>
                <a:gd name="connsiteY3" fmla="*/ 538593 h 538593"/>
                <a:gd name="connsiteX4" fmla="*/ 0 w 1346484"/>
                <a:gd name="connsiteY4" fmla="*/ 0 h 53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484" h="538593">
                  <a:moveTo>
                    <a:pt x="0" y="0"/>
                  </a:moveTo>
                  <a:lnTo>
                    <a:pt x="1346484" y="0"/>
                  </a:lnTo>
                  <a:lnTo>
                    <a:pt x="1346484" y="538593"/>
                  </a:lnTo>
                  <a:lnTo>
                    <a:pt x="0" y="5385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200" b="1" kern="1200" baseline="0" dirty="0">
                  <a:solidFill>
                    <a:schemeClr val="tx2"/>
                  </a:solidFill>
                </a:rPr>
                <a:t>Questions</a:t>
              </a:r>
              <a:endParaRPr lang="en-US" sz="1200" kern="1200" dirty="0">
                <a:solidFill>
                  <a:schemeClr val="tx2"/>
                </a:solidFill>
              </a:endParaRPr>
            </a:p>
          </p:txBody>
        </p:sp>
        <p:sp>
          <p:nvSpPr>
            <p:cNvPr id="11" name="Freeform 140">
              <a:extLst>
                <a:ext uri="{FF2B5EF4-FFF2-40B4-BE49-F238E27FC236}">
                  <a16:creationId xmlns:a16="http://schemas.microsoft.com/office/drawing/2014/main" id="{E731F737-0356-434D-B2F3-6987C7F2DFBB}"/>
                </a:ext>
              </a:extLst>
            </p:cNvPr>
            <p:cNvSpPr>
              <a:spLocks noEditPoints="1"/>
            </p:cNvSpPr>
            <p:nvPr/>
          </p:nvSpPr>
          <p:spPr bwMode="auto">
            <a:xfrm>
              <a:off x="2277757" y="2084841"/>
              <a:ext cx="460629" cy="400579"/>
            </a:xfrm>
            <a:custGeom>
              <a:avLst/>
              <a:gdLst>
                <a:gd name="T0" fmla="*/ 46 w 156"/>
                <a:gd name="T1" fmla="*/ 76 h 153"/>
                <a:gd name="T2" fmla="*/ 37 w 156"/>
                <a:gd name="T3" fmla="*/ 51 h 153"/>
                <a:gd name="T4" fmla="*/ 12 w 156"/>
                <a:gd name="T5" fmla="*/ 37 h 153"/>
                <a:gd name="T6" fmla="*/ 38 w 156"/>
                <a:gd name="T7" fmla="*/ 6 h 153"/>
                <a:gd name="T8" fmla="*/ 68 w 156"/>
                <a:gd name="T9" fmla="*/ 1 h 153"/>
                <a:gd name="T10" fmla="*/ 97 w 156"/>
                <a:gd name="T11" fmla="*/ 6 h 153"/>
                <a:gd name="T12" fmla="*/ 121 w 156"/>
                <a:gd name="T13" fmla="*/ 38 h 153"/>
                <a:gd name="T14" fmla="*/ 99 w 156"/>
                <a:gd name="T15" fmla="*/ 63 h 153"/>
                <a:gd name="T16" fmla="*/ 149 w 156"/>
                <a:gd name="T17" fmla="*/ 67 h 153"/>
                <a:gd name="T18" fmla="*/ 118 w 156"/>
                <a:gd name="T19" fmla="*/ 152 h 153"/>
                <a:gd name="T20" fmla="*/ 80 w 156"/>
                <a:gd name="T21" fmla="*/ 122 h 153"/>
                <a:gd name="T22" fmla="*/ 60 w 156"/>
                <a:gd name="T23" fmla="*/ 142 h 153"/>
                <a:gd name="T24" fmla="*/ 54 w 156"/>
                <a:gd name="T25" fmla="*/ 115 h 153"/>
                <a:gd name="T26" fmla="*/ 86 w 156"/>
                <a:gd name="T27" fmla="*/ 105 h 153"/>
                <a:gd name="T28" fmla="*/ 90 w 156"/>
                <a:gd name="T29" fmla="*/ 123 h 153"/>
                <a:gd name="T30" fmla="*/ 116 w 156"/>
                <a:gd name="T31" fmla="*/ 103 h 153"/>
                <a:gd name="T32" fmla="*/ 136 w 156"/>
                <a:gd name="T33" fmla="*/ 71 h 153"/>
                <a:gd name="T34" fmla="*/ 88 w 156"/>
                <a:gd name="T35" fmla="*/ 76 h 153"/>
                <a:gd name="T36" fmla="*/ 86 w 156"/>
                <a:gd name="T37" fmla="*/ 105 h 153"/>
                <a:gd name="T38" fmla="*/ 19 w 156"/>
                <a:gd name="T39" fmla="*/ 37 h 153"/>
                <a:gd name="T40" fmla="*/ 37 w 156"/>
                <a:gd name="T41" fmla="*/ 42 h 153"/>
                <a:gd name="T42" fmla="*/ 44 w 156"/>
                <a:gd name="T43" fmla="*/ 47 h 153"/>
                <a:gd name="T44" fmla="*/ 57 w 156"/>
                <a:gd name="T45" fmla="*/ 43 h 153"/>
                <a:gd name="T46" fmla="*/ 63 w 156"/>
                <a:gd name="T47" fmla="*/ 67 h 153"/>
                <a:gd name="T48" fmla="*/ 50 w 156"/>
                <a:gd name="T49" fmla="*/ 59 h 153"/>
                <a:gd name="T50" fmla="*/ 56 w 156"/>
                <a:gd name="T51" fmla="*/ 51 h 153"/>
                <a:gd name="T52" fmla="*/ 47 w 156"/>
                <a:gd name="T53" fmla="*/ 68 h 153"/>
                <a:gd name="T54" fmla="*/ 56 w 156"/>
                <a:gd name="T55" fmla="*/ 95 h 153"/>
                <a:gd name="T56" fmla="*/ 62 w 156"/>
                <a:gd name="T57" fmla="*/ 116 h 153"/>
                <a:gd name="T58" fmla="*/ 65 w 156"/>
                <a:gd name="T59" fmla="*/ 141 h 153"/>
                <a:gd name="T60" fmla="*/ 70 w 156"/>
                <a:gd name="T61" fmla="*/ 133 h 153"/>
                <a:gd name="T62" fmla="*/ 75 w 156"/>
                <a:gd name="T63" fmla="*/ 111 h 153"/>
                <a:gd name="T64" fmla="*/ 73 w 156"/>
                <a:gd name="T65" fmla="*/ 92 h 153"/>
                <a:gd name="T66" fmla="*/ 85 w 156"/>
                <a:gd name="T67" fmla="*/ 69 h 153"/>
                <a:gd name="T68" fmla="*/ 76 w 156"/>
                <a:gd name="T69" fmla="*/ 52 h 153"/>
                <a:gd name="T70" fmla="*/ 84 w 156"/>
                <a:gd name="T71" fmla="*/ 59 h 153"/>
                <a:gd name="T72" fmla="*/ 72 w 156"/>
                <a:gd name="T73" fmla="*/ 66 h 153"/>
                <a:gd name="T74" fmla="*/ 71 w 156"/>
                <a:gd name="T75" fmla="*/ 48 h 153"/>
                <a:gd name="T76" fmla="*/ 83 w 156"/>
                <a:gd name="T77" fmla="*/ 44 h 153"/>
                <a:gd name="T78" fmla="*/ 89 w 156"/>
                <a:gd name="T79" fmla="*/ 43 h 153"/>
                <a:gd name="T80" fmla="*/ 92 w 156"/>
                <a:gd name="T81" fmla="*/ 45 h 153"/>
                <a:gd name="T82" fmla="*/ 96 w 156"/>
                <a:gd name="T83" fmla="*/ 41 h 153"/>
                <a:gd name="T84" fmla="*/ 103 w 156"/>
                <a:gd name="T85" fmla="*/ 39 h 153"/>
                <a:gd name="T86" fmla="*/ 112 w 156"/>
                <a:gd name="T87" fmla="*/ 35 h 153"/>
                <a:gd name="T88" fmla="*/ 125 w 156"/>
                <a:gd name="T89" fmla="*/ 24 h 153"/>
                <a:gd name="T90" fmla="*/ 124 w 156"/>
                <a:gd name="T91" fmla="*/ 14 h 153"/>
                <a:gd name="T92" fmla="*/ 84 w 156"/>
                <a:gd name="T93" fmla="*/ 19 h 153"/>
                <a:gd name="T94" fmla="*/ 37 w 156"/>
                <a:gd name="T95" fmla="*/ 12 h 153"/>
                <a:gd name="T96" fmla="*/ 8 w 156"/>
                <a:gd name="T97" fmla="*/ 19 h 153"/>
                <a:gd name="T98" fmla="*/ 15 w 156"/>
                <a:gd name="T99" fmla="*/ 28 h 153"/>
                <a:gd name="T100" fmla="*/ 147 w 156"/>
                <a:gd name="T101" fmla="*/ 85 h 153"/>
                <a:gd name="T102" fmla="*/ 142 w 156"/>
                <a:gd name="T103" fmla="*/ 76 h 153"/>
                <a:gd name="T104" fmla="*/ 96 w 156"/>
                <a:gd name="T105" fmla="*/ 132 h 153"/>
                <a:gd name="T106" fmla="*/ 142 w 156"/>
                <a:gd name="T107" fmla="*/ 98 h 153"/>
                <a:gd name="T108" fmla="*/ 103 w 156"/>
                <a:gd name="T109" fmla="*/ 141 h 153"/>
                <a:gd name="T110" fmla="*/ 149 w 156"/>
                <a:gd name="T111" fmla="*/ 97 h 153"/>
                <a:gd name="T112" fmla="*/ 67 w 156"/>
                <a:gd name="T113" fmla="*/ 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6" h="153">
                  <a:moveTo>
                    <a:pt x="49" y="95"/>
                  </a:moveTo>
                  <a:cubicBezTo>
                    <a:pt x="51" y="93"/>
                    <a:pt x="51" y="92"/>
                    <a:pt x="49" y="91"/>
                  </a:cubicBezTo>
                  <a:cubicBezTo>
                    <a:pt x="45" y="86"/>
                    <a:pt x="44" y="81"/>
                    <a:pt x="46" y="76"/>
                  </a:cubicBezTo>
                  <a:cubicBezTo>
                    <a:pt x="47" y="74"/>
                    <a:pt x="46" y="73"/>
                    <a:pt x="45" y="73"/>
                  </a:cubicBezTo>
                  <a:cubicBezTo>
                    <a:pt x="43" y="72"/>
                    <a:pt x="41" y="71"/>
                    <a:pt x="40" y="70"/>
                  </a:cubicBezTo>
                  <a:cubicBezTo>
                    <a:pt x="33" y="65"/>
                    <a:pt x="32" y="59"/>
                    <a:pt x="37" y="51"/>
                  </a:cubicBezTo>
                  <a:cubicBezTo>
                    <a:pt x="34" y="50"/>
                    <a:pt x="30" y="49"/>
                    <a:pt x="28" y="48"/>
                  </a:cubicBezTo>
                  <a:cubicBezTo>
                    <a:pt x="23" y="45"/>
                    <a:pt x="17" y="43"/>
                    <a:pt x="13" y="38"/>
                  </a:cubicBezTo>
                  <a:cubicBezTo>
                    <a:pt x="13" y="38"/>
                    <a:pt x="13" y="38"/>
                    <a:pt x="12" y="37"/>
                  </a:cubicBezTo>
                  <a:cubicBezTo>
                    <a:pt x="5" y="32"/>
                    <a:pt x="2" y="24"/>
                    <a:pt x="1" y="15"/>
                  </a:cubicBezTo>
                  <a:cubicBezTo>
                    <a:pt x="0" y="11"/>
                    <a:pt x="3" y="8"/>
                    <a:pt x="7" y="8"/>
                  </a:cubicBezTo>
                  <a:cubicBezTo>
                    <a:pt x="17" y="9"/>
                    <a:pt x="28" y="8"/>
                    <a:pt x="38" y="6"/>
                  </a:cubicBezTo>
                  <a:cubicBezTo>
                    <a:pt x="45" y="5"/>
                    <a:pt x="49" y="9"/>
                    <a:pt x="53" y="14"/>
                  </a:cubicBezTo>
                  <a:cubicBezTo>
                    <a:pt x="54" y="9"/>
                    <a:pt x="56" y="5"/>
                    <a:pt x="59" y="3"/>
                  </a:cubicBezTo>
                  <a:cubicBezTo>
                    <a:pt x="62" y="1"/>
                    <a:pt x="65" y="0"/>
                    <a:pt x="68" y="1"/>
                  </a:cubicBezTo>
                  <a:cubicBezTo>
                    <a:pt x="75" y="1"/>
                    <a:pt x="79" y="6"/>
                    <a:pt x="80" y="14"/>
                  </a:cubicBezTo>
                  <a:cubicBezTo>
                    <a:pt x="81" y="14"/>
                    <a:pt x="81" y="13"/>
                    <a:pt x="82" y="12"/>
                  </a:cubicBezTo>
                  <a:cubicBezTo>
                    <a:pt x="86" y="7"/>
                    <a:pt x="91" y="5"/>
                    <a:pt x="97" y="6"/>
                  </a:cubicBezTo>
                  <a:cubicBezTo>
                    <a:pt x="106" y="8"/>
                    <a:pt x="116" y="9"/>
                    <a:pt x="125" y="8"/>
                  </a:cubicBezTo>
                  <a:cubicBezTo>
                    <a:pt x="131" y="8"/>
                    <a:pt x="133" y="10"/>
                    <a:pt x="133" y="16"/>
                  </a:cubicBezTo>
                  <a:cubicBezTo>
                    <a:pt x="132" y="24"/>
                    <a:pt x="128" y="31"/>
                    <a:pt x="121" y="38"/>
                  </a:cubicBezTo>
                  <a:cubicBezTo>
                    <a:pt x="118" y="41"/>
                    <a:pt x="113" y="43"/>
                    <a:pt x="109" y="46"/>
                  </a:cubicBezTo>
                  <a:cubicBezTo>
                    <a:pt x="106" y="49"/>
                    <a:pt x="101" y="49"/>
                    <a:pt x="97" y="51"/>
                  </a:cubicBezTo>
                  <a:cubicBezTo>
                    <a:pt x="99" y="55"/>
                    <a:pt x="100" y="59"/>
                    <a:pt x="99" y="63"/>
                  </a:cubicBezTo>
                  <a:cubicBezTo>
                    <a:pt x="98" y="65"/>
                    <a:pt x="100" y="65"/>
                    <a:pt x="101" y="65"/>
                  </a:cubicBezTo>
                  <a:cubicBezTo>
                    <a:pt x="110" y="64"/>
                    <a:pt x="119" y="64"/>
                    <a:pt x="127" y="64"/>
                  </a:cubicBezTo>
                  <a:cubicBezTo>
                    <a:pt x="135" y="65"/>
                    <a:pt x="142" y="66"/>
                    <a:pt x="149" y="67"/>
                  </a:cubicBezTo>
                  <a:cubicBezTo>
                    <a:pt x="153" y="68"/>
                    <a:pt x="155" y="70"/>
                    <a:pt x="155" y="73"/>
                  </a:cubicBezTo>
                  <a:cubicBezTo>
                    <a:pt x="155" y="86"/>
                    <a:pt x="156" y="98"/>
                    <a:pt x="155" y="111"/>
                  </a:cubicBezTo>
                  <a:cubicBezTo>
                    <a:pt x="153" y="130"/>
                    <a:pt x="136" y="148"/>
                    <a:pt x="118" y="152"/>
                  </a:cubicBezTo>
                  <a:cubicBezTo>
                    <a:pt x="116" y="153"/>
                    <a:pt x="114" y="152"/>
                    <a:pt x="113" y="152"/>
                  </a:cubicBezTo>
                  <a:cubicBezTo>
                    <a:pt x="98" y="147"/>
                    <a:pt x="87" y="138"/>
                    <a:pt x="81" y="124"/>
                  </a:cubicBezTo>
                  <a:cubicBezTo>
                    <a:pt x="81" y="123"/>
                    <a:pt x="80" y="123"/>
                    <a:pt x="80" y="122"/>
                  </a:cubicBezTo>
                  <a:cubicBezTo>
                    <a:pt x="78" y="129"/>
                    <a:pt x="75" y="135"/>
                    <a:pt x="74" y="141"/>
                  </a:cubicBezTo>
                  <a:cubicBezTo>
                    <a:pt x="73" y="145"/>
                    <a:pt x="70" y="148"/>
                    <a:pt x="67" y="148"/>
                  </a:cubicBezTo>
                  <a:cubicBezTo>
                    <a:pt x="63" y="148"/>
                    <a:pt x="61" y="145"/>
                    <a:pt x="60" y="142"/>
                  </a:cubicBezTo>
                  <a:cubicBezTo>
                    <a:pt x="58" y="137"/>
                    <a:pt x="58" y="132"/>
                    <a:pt x="55" y="128"/>
                  </a:cubicBezTo>
                  <a:cubicBezTo>
                    <a:pt x="54" y="125"/>
                    <a:pt x="54" y="121"/>
                    <a:pt x="55" y="118"/>
                  </a:cubicBezTo>
                  <a:cubicBezTo>
                    <a:pt x="55" y="116"/>
                    <a:pt x="55" y="115"/>
                    <a:pt x="54" y="115"/>
                  </a:cubicBezTo>
                  <a:cubicBezTo>
                    <a:pt x="50" y="112"/>
                    <a:pt x="48" y="108"/>
                    <a:pt x="47" y="104"/>
                  </a:cubicBezTo>
                  <a:cubicBezTo>
                    <a:pt x="47" y="101"/>
                    <a:pt x="47" y="97"/>
                    <a:pt x="49" y="95"/>
                  </a:cubicBezTo>
                  <a:close/>
                  <a:moveTo>
                    <a:pt x="86" y="105"/>
                  </a:moveTo>
                  <a:cubicBezTo>
                    <a:pt x="83" y="110"/>
                    <a:pt x="82" y="116"/>
                    <a:pt x="86" y="122"/>
                  </a:cubicBezTo>
                  <a:cubicBezTo>
                    <a:pt x="86" y="122"/>
                    <a:pt x="86" y="122"/>
                    <a:pt x="86" y="122"/>
                  </a:cubicBezTo>
                  <a:cubicBezTo>
                    <a:pt x="87" y="124"/>
                    <a:pt x="88" y="124"/>
                    <a:pt x="90" y="123"/>
                  </a:cubicBezTo>
                  <a:cubicBezTo>
                    <a:pt x="99" y="119"/>
                    <a:pt x="106" y="114"/>
                    <a:pt x="112" y="107"/>
                  </a:cubicBezTo>
                  <a:cubicBezTo>
                    <a:pt x="113" y="107"/>
                    <a:pt x="113" y="106"/>
                    <a:pt x="113" y="106"/>
                  </a:cubicBezTo>
                  <a:cubicBezTo>
                    <a:pt x="115" y="105"/>
                    <a:pt x="116" y="104"/>
                    <a:pt x="116" y="103"/>
                  </a:cubicBezTo>
                  <a:cubicBezTo>
                    <a:pt x="118" y="101"/>
                    <a:pt x="119" y="99"/>
                    <a:pt x="121" y="98"/>
                  </a:cubicBezTo>
                  <a:cubicBezTo>
                    <a:pt x="128" y="90"/>
                    <a:pt x="133" y="81"/>
                    <a:pt x="138" y="71"/>
                  </a:cubicBezTo>
                  <a:cubicBezTo>
                    <a:pt x="137" y="71"/>
                    <a:pt x="137" y="71"/>
                    <a:pt x="136" y="71"/>
                  </a:cubicBezTo>
                  <a:cubicBezTo>
                    <a:pt x="125" y="69"/>
                    <a:pt x="114" y="69"/>
                    <a:pt x="102" y="70"/>
                  </a:cubicBezTo>
                  <a:cubicBezTo>
                    <a:pt x="98" y="70"/>
                    <a:pt x="93" y="70"/>
                    <a:pt x="89" y="73"/>
                  </a:cubicBezTo>
                  <a:cubicBezTo>
                    <a:pt x="87" y="74"/>
                    <a:pt x="87" y="74"/>
                    <a:pt x="88" y="76"/>
                  </a:cubicBezTo>
                  <a:cubicBezTo>
                    <a:pt x="90" y="81"/>
                    <a:pt x="89" y="86"/>
                    <a:pt x="85" y="90"/>
                  </a:cubicBezTo>
                  <a:cubicBezTo>
                    <a:pt x="83" y="92"/>
                    <a:pt x="83" y="93"/>
                    <a:pt x="85" y="95"/>
                  </a:cubicBezTo>
                  <a:cubicBezTo>
                    <a:pt x="87" y="98"/>
                    <a:pt x="87" y="102"/>
                    <a:pt x="86" y="105"/>
                  </a:cubicBezTo>
                  <a:close/>
                  <a:moveTo>
                    <a:pt x="23" y="35"/>
                  </a:moveTo>
                  <a:cubicBezTo>
                    <a:pt x="23" y="34"/>
                    <a:pt x="23" y="34"/>
                    <a:pt x="23" y="34"/>
                  </a:cubicBezTo>
                  <a:cubicBezTo>
                    <a:pt x="22" y="36"/>
                    <a:pt x="20" y="35"/>
                    <a:pt x="19" y="37"/>
                  </a:cubicBezTo>
                  <a:cubicBezTo>
                    <a:pt x="22" y="40"/>
                    <a:pt x="26" y="39"/>
                    <a:pt x="30" y="39"/>
                  </a:cubicBezTo>
                  <a:cubicBezTo>
                    <a:pt x="30" y="40"/>
                    <a:pt x="28" y="41"/>
                    <a:pt x="28" y="42"/>
                  </a:cubicBezTo>
                  <a:cubicBezTo>
                    <a:pt x="31" y="44"/>
                    <a:pt x="34" y="42"/>
                    <a:pt x="37" y="42"/>
                  </a:cubicBezTo>
                  <a:cubicBezTo>
                    <a:pt x="37" y="43"/>
                    <a:pt x="37" y="44"/>
                    <a:pt x="36" y="45"/>
                  </a:cubicBezTo>
                  <a:cubicBezTo>
                    <a:pt x="40" y="46"/>
                    <a:pt x="42" y="45"/>
                    <a:pt x="44" y="42"/>
                  </a:cubicBezTo>
                  <a:cubicBezTo>
                    <a:pt x="45" y="44"/>
                    <a:pt x="43" y="46"/>
                    <a:pt x="44" y="47"/>
                  </a:cubicBezTo>
                  <a:cubicBezTo>
                    <a:pt x="47" y="48"/>
                    <a:pt x="49" y="45"/>
                    <a:pt x="51" y="43"/>
                  </a:cubicBezTo>
                  <a:cubicBezTo>
                    <a:pt x="52" y="45"/>
                    <a:pt x="50" y="48"/>
                    <a:pt x="52" y="48"/>
                  </a:cubicBezTo>
                  <a:cubicBezTo>
                    <a:pt x="55" y="48"/>
                    <a:pt x="56" y="46"/>
                    <a:pt x="57" y="43"/>
                  </a:cubicBezTo>
                  <a:cubicBezTo>
                    <a:pt x="58" y="46"/>
                    <a:pt x="59" y="49"/>
                    <a:pt x="62" y="48"/>
                  </a:cubicBezTo>
                  <a:cubicBezTo>
                    <a:pt x="63" y="48"/>
                    <a:pt x="63" y="49"/>
                    <a:pt x="63" y="50"/>
                  </a:cubicBezTo>
                  <a:cubicBezTo>
                    <a:pt x="63" y="55"/>
                    <a:pt x="63" y="61"/>
                    <a:pt x="63" y="67"/>
                  </a:cubicBezTo>
                  <a:cubicBezTo>
                    <a:pt x="59" y="65"/>
                    <a:pt x="54" y="64"/>
                    <a:pt x="50" y="62"/>
                  </a:cubicBezTo>
                  <a:cubicBezTo>
                    <a:pt x="49" y="62"/>
                    <a:pt x="47" y="62"/>
                    <a:pt x="48" y="60"/>
                  </a:cubicBezTo>
                  <a:cubicBezTo>
                    <a:pt x="48" y="59"/>
                    <a:pt x="49" y="59"/>
                    <a:pt x="50" y="59"/>
                  </a:cubicBezTo>
                  <a:cubicBezTo>
                    <a:pt x="52" y="60"/>
                    <a:pt x="53" y="60"/>
                    <a:pt x="55" y="60"/>
                  </a:cubicBezTo>
                  <a:cubicBezTo>
                    <a:pt x="57" y="60"/>
                    <a:pt x="59" y="60"/>
                    <a:pt x="60" y="57"/>
                  </a:cubicBezTo>
                  <a:cubicBezTo>
                    <a:pt x="61" y="54"/>
                    <a:pt x="59" y="52"/>
                    <a:pt x="56" y="51"/>
                  </a:cubicBezTo>
                  <a:cubicBezTo>
                    <a:pt x="54" y="51"/>
                    <a:pt x="52" y="51"/>
                    <a:pt x="50" y="51"/>
                  </a:cubicBezTo>
                  <a:cubicBezTo>
                    <a:pt x="44" y="52"/>
                    <a:pt x="40" y="54"/>
                    <a:pt x="39" y="58"/>
                  </a:cubicBezTo>
                  <a:cubicBezTo>
                    <a:pt x="39" y="62"/>
                    <a:pt x="42" y="66"/>
                    <a:pt x="47" y="68"/>
                  </a:cubicBezTo>
                  <a:cubicBezTo>
                    <a:pt x="51" y="69"/>
                    <a:pt x="54" y="70"/>
                    <a:pt x="57" y="71"/>
                  </a:cubicBezTo>
                  <a:cubicBezTo>
                    <a:pt x="47" y="80"/>
                    <a:pt x="47" y="82"/>
                    <a:pt x="60" y="92"/>
                  </a:cubicBezTo>
                  <a:cubicBezTo>
                    <a:pt x="59" y="93"/>
                    <a:pt x="57" y="94"/>
                    <a:pt x="56" y="95"/>
                  </a:cubicBezTo>
                  <a:cubicBezTo>
                    <a:pt x="51" y="99"/>
                    <a:pt x="51" y="103"/>
                    <a:pt x="55" y="108"/>
                  </a:cubicBezTo>
                  <a:cubicBezTo>
                    <a:pt x="57" y="110"/>
                    <a:pt x="59" y="112"/>
                    <a:pt x="61" y="113"/>
                  </a:cubicBezTo>
                  <a:cubicBezTo>
                    <a:pt x="63" y="114"/>
                    <a:pt x="63" y="114"/>
                    <a:pt x="62" y="116"/>
                  </a:cubicBezTo>
                  <a:cubicBezTo>
                    <a:pt x="58" y="121"/>
                    <a:pt x="59" y="125"/>
                    <a:pt x="63" y="130"/>
                  </a:cubicBezTo>
                  <a:cubicBezTo>
                    <a:pt x="63" y="130"/>
                    <a:pt x="64" y="131"/>
                    <a:pt x="64" y="132"/>
                  </a:cubicBezTo>
                  <a:cubicBezTo>
                    <a:pt x="62" y="135"/>
                    <a:pt x="65" y="138"/>
                    <a:pt x="65" y="141"/>
                  </a:cubicBezTo>
                  <a:cubicBezTo>
                    <a:pt x="65" y="142"/>
                    <a:pt x="66" y="142"/>
                    <a:pt x="67" y="142"/>
                  </a:cubicBezTo>
                  <a:cubicBezTo>
                    <a:pt x="67" y="142"/>
                    <a:pt x="68" y="142"/>
                    <a:pt x="68" y="141"/>
                  </a:cubicBezTo>
                  <a:cubicBezTo>
                    <a:pt x="69" y="138"/>
                    <a:pt x="71" y="136"/>
                    <a:pt x="70" y="133"/>
                  </a:cubicBezTo>
                  <a:cubicBezTo>
                    <a:pt x="69" y="131"/>
                    <a:pt x="70" y="131"/>
                    <a:pt x="71" y="130"/>
                  </a:cubicBezTo>
                  <a:cubicBezTo>
                    <a:pt x="74" y="126"/>
                    <a:pt x="76" y="122"/>
                    <a:pt x="73" y="118"/>
                  </a:cubicBezTo>
                  <a:cubicBezTo>
                    <a:pt x="69" y="114"/>
                    <a:pt x="72" y="113"/>
                    <a:pt x="75" y="111"/>
                  </a:cubicBezTo>
                  <a:cubicBezTo>
                    <a:pt x="75" y="111"/>
                    <a:pt x="76" y="111"/>
                    <a:pt x="76" y="110"/>
                  </a:cubicBezTo>
                  <a:cubicBezTo>
                    <a:pt x="81" y="107"/>
                    <a:pt x="83" y="102"/>
                    <a:pt x="80" y="97"/>
                  </a:cubicBezTo>
                  <a:cubicBezTo>
                    <a:pt x="78" y="94"/>
                    <a:pt x="75" y="94"/>
                    <a:pt x="73" y="92"/>
                  </a:cubicBezTo>
                  <a:cubicBezTo>
                    <a:pt x="77" y="89"/>
                    <a:pt x="82" y="88"/>
                    <a:pt x="83" y="83"/>
                  </a:cubicBezTo>
                  <a:cubicBezTo>
                    <a:pt x="84" y="77"/>
                    <a:pt x="80" y="74"/>
                    <a:pt x="76" y="71"/>
                  </a:cubicBezTo>
                  <a:cubicBezTo>
                    <a:pt x="79" y="70"/>
                    <a:pt x="82" y="70"/>
                    <a:pt x="85" y="69"/>
                  </a:cubicBezTo>
                  <a:cubicBezTo>
                    <a:pt x="87" y="68"/>
                    <a:pt x="90" y="67"/>
                    <a:pt x="91" y="65"/>
                  </a:cubicBezTo>
                  <a:cubicBezTo>
                    <a:pt x="95" y="61"/>
                    <a:pt x="95" y="56"/>
                    <a:pt x="91" y="53"/>
                  </a:cubicBezTo>
                  <a:cubicBezTo>
                    <a:pt x="86" y="50"/>
                    <a:pt x="81" y="50"/>
                    <a:pt x="76" y="52"/>
                  </a:cubicBezTo>
                  <a:cubicBezTo>
                    <a:pt x="73" y="52"/>
                    <a:pt x="72" y="55"/>
                    <a:pt x="73" y="57"/>
                  </a:cubicBezTo>
                  <a:cubicBezTo>
                    <a:pt x="73" y="60"/>
                    <a:pt x="75" y="60"/>
                    <a:pt x="78" y="60"/>
                  </a:cubicBezTo>
                  <a:cubicBezTo>
                    <a:pt x="80" y="60"/>
                    <a:pt x="82" y="60"/>
                    <a:pt x="84" y="59"/>
                  </a:cubicBezTo>
                  <a:cubicBezTo>
                    <a:pt x="85" y="59"/>
                    <a:pt x="86" y="59"/>
                    <a:pt x="86" y="60"/>
                  </a:cubicBezTo>
                  <a:cubicBezTo>
                    <a:pt x="86" y="61"/>
                    <a:pt x="85" y="62"/>
                    <a:pt x="85" y="62"/>
                  </a:cubicBezTo>
                  <a:cubicBezTo>
                    <a:pt x="80" y="63"/>
                    <a:pt x="76" y="65"/>
                    <a:pt x="72" y="66"/>
                  </a:cubicBezTo>
                  <a:cubicBezTo>
                    <a:pt x="70" y="67"/>
                    <a:pt x="70" y="66"/>
                    <a:pt x="70" y="65"/>
                  </a:cubicBezTo>
                  <a:cubicBezTo>
                    <a:pt x="70" y="60"/>
                    <a:pt x="70" y="55"/>
                    <a:pt x="70" y="50"/>
                  </a:cubicBezTo>
                  <a:cubicBezTo>
                    <a:pt x="70" y="49"/>
                    <a:pt x="70" y="48"/>
                    <a:pt x="71" y="48"/>
                  </a:cubicBezTo>
                  <a:cubicBezTo>
                    <a:pt x="75" y="49"/>
                    <a:pt x="75" y="45"/>
                    <a:pt x="76" y="43"/>
                  </a:cubicBezTo>
                  <a:cubicBezTo>
                    <a:pt x="77" y="46"/>
                    <a:pt x="78" y="48"/>
                    <a:pt x="81" y="48"/>
                  </a:cubicBezTo>
                  <a:cubicBezTo>
                    <a:pt x="83" y="48"/>
                    <a:pt x="82" y="45"/>
                    <a:pt x="83" y="44"/>
                  </a:cubicBezTo>
                  <a:cubicBezTo>
                    <a:pt x="84" y="45"/>
                    <a:pt x="84" y="45"/>
                    <a:pt x="84" y="45"/>
                  </a:cubicBezTo>
                  <a:cubicBezTo>
                    <a:pt x="85" y="46"/>
                    <a:pt x="87" y="48"/>
                    <a:pt x="89" y="47"/>
                  </a:cubicBezTo>
                  <a:cubicBezTo>
                    <a:pt x="91" y="46"/>
                    <a:pt x="89" y="44"/>
                    <a:pt x="89" y="43"/>
                  </a:cubicBezTo>
                  <a:cubicBezTo>
                    <a:pt x="89" y="43"/>
                    <a:pt x="89" y="43"/>
                    <a:pt x="89" y="43"/>
                  </a:cubicBezTo>
                  <a:cubicBezTo>
                    <a:pt x="89" y="43"/>
                    <a:pt x="89" y="43"/>
                    <a:pt x="89" y="43"/>
                  </a:cubicBezTo>
                  <a:cubicBezTo>
                    <a:pt x="90" y="43"/>
                    <a:pt x="91" y="44"/>
                    <a:pt x="92" y="45"/>
                  </a:cubicBezTo>
                  <a:cubicBezTo>
                    <a:pt x="94" y="46"/>
                    <a:pt x="96" y="46"/>
                    <a:pt x="97" y="45"/>
                  </a:cubicBezTo>
                  <a:cubicBezTo>
                    <a:pt x="98" y="44"/>
                    <a:pt x="96" y="43"/>
                    <a:pt x="96" y="42"/>
                  </a:cubicBezTo>
                  <a:cubicBezTo>
                    <a:pt x="96" y="42"/>
                    <a:pt x="96" y="41"/>
                    <a:pt x="96" y="41"/>
                  </a:cubicBezTo>
                  <a:cubicBezTo>
                    <a:pt x="97" y="42"/>
                    <a:pt x="99" y="43"/>
                    <a:pt x="101" y="43"/>
                  </a:cubicBezTo>
                  <a:cubicBezTo>
                    <a:pt x="102" y="43"/>
                    <a:pt x="104" y="43"/>
                    <a:pt x="105" y="42"/>
                  </a:cubicBezTo>
                  <a:cubicBezTo>
                    <a:pt x="106" y="41"/>
                    <a:pt x="103" y="40"/>
                    <a:pt x="103" y="39"/>
                  </a:cubicBezTo>
                  <a:cubicBezTo>
                    <a:pt x="103" y="39"/>
                    <a:pt x="103" y="39"/>
                    <a:pt x="103" y="39"/>
                  </a:cubicBezTo>
                  <a:cubicBezTo>
                    <a:pt x="107" y="39"/>
                    <a:pt x="111" y="40"/>
                    <a:pt x="114" y="37"/>
                  </a:cubicBezTo>
                  <a:cubicBezTo>
                    <a:pt x="114" y="36"/>
                    <a:pt x="112" y="36"/>
                    <a:pt x="112" y="35"/>
                  </a:cubicBezTo>
                  <a:cubicBezTo>
                    <a:pt x="118" y="34"/>
                    <a:pt x="119" y="33"/>
                    <a:pt x="121" y="30"/>
                  </a:cubicBezTo>
                  <a:cubicBezTo>
                    <a:pt x="120" y="29"/>
                    <a:pt x="119" y="30"/>
                    <a:pt x="118" y="28"/>
                  </a:cubicBezTo>
                  <a:cubicBezTo>
                    <a:pt x="121" y="28"/>
                    <a:pt x="123" y="27"/>
                    <a:pt x="125" y="24"/>
                  </a:cubicBezTo>
                  <a:cubicBezTo>
                    <a:pt x="126" y="23"/>
                    <a:pt x="127" y="21"/>
                    <a:pt x="123" y="21"/>
                  </a:cubicBezTo>
                  <a:cubicBezTo>
                    <a:pt x="125" y="20"/>
                    <a:pt x="126" y="19"/>
                    <a:pt x="127" y="18"/>
                  </a:cubicBezTo>
                  <a:cubicBezTo>
                    <a:pt x="128" y="15"/>
                    <a:pt x="127" y="14"/>
                    <a:pt x="124" y="14"/>
                  </a:cubicBezTo>
                  <a:cubicBezTo>
                    <a:pt x="115" y="14"/>
                    <a:pt x="105" y="13"/>
                    <a:pt x="96" y="12"/>
                  </a:cubicBezTo>
                  <a:cubicBezTo>
                    <a:pt x="92" y="11"/>
                    <a:pt x="89" y="12"/>
                    <a:pt x="86" y="16"/>
                  </a:cubicBezTo>
                  <a:cubicBezTo>
                    <a:pt x="85" y="17"/>
                    <a:pt x="85" y="18"/>
                    <a:pt x="84" y="19"/>
                  </a:cubicBezTo>
                  <a:cubicBezTo>
                    <a:pt x="79" y="25"/>
                    <a:pt x="68" y="30"/>
                    <a:pt x="58" y="25"/>
                  </a:cubicBezTo>
                  <a:cubicBezTo>
                    <a:pt x="54" y="23"/>
                    <a:pt x="51" y="20"/>
                    <a:pt x="49" y="17"/>
                  </a:cubicBezTo>
                  <a:cubicBezTo>
                    <a:pt x="46" y="13"/>
                    <a:pt x="42" y="11"/>
                    <a:pt x="37" y="12"/>
                  </a:cubicBezTo>
                  <a:cubicBezTo>
                    <a:pt x="28" y="13"/>
                    <a:pt x="19" y="14"/>
                    <a:pt x="10" y="14"/>
                  </a:cubicBezTo>
                  <a:cubicBezTo>
                    <a:pt x="9" y="14"/>
                    <a:pt x="7" y="13"/>
                    <a:pt x="7" y="15"/>
                  </a:cubicBezTo>
                  <a:cubicBezTo>
                    <a:pt x="6" y="16"/>
                    <a:pt x="7" y="18"/>
                    <a:pt x="8" y="19"/>
                  </a:cubicBezTo>
                  <a:cubicBezTo>
                    <a:pt x="9" y="20"/>
                    <a:pt x="9" y="20"/>
                    <a:pt x="10" y="21"/>
                  </a:cubicBezTo>
                  <a:cubicBezTo>
                    <a:pt x="9" y="21"/>
                    <a:pt x="8" y="21"/>
                    <a:pt x="7" y="22"/>
                  </a:cubicBezTo>
                  <a:cubicBezTo>
                    <a:pt x="9" y="26"/>
                    <a:pt x="12" y="27"/>
                    <a:pt x="15" y="28"/>
                  </a:cubicBezTo>
                  <a:cubicBezTo>
                    <a:pt x="15" y="30"/>
                    <a:pt x="13" y="29"/>
                    <a:pt x="12" y="30"/>
                  </a:cubicBezTo>
                  <a:cubicBezTo>
                    <a:pt x="15" y="33"/>
                    <a:pt x="16" y="34"/>
                    <a:pt x="23" y="35"/>
                  </a:cubicBezTo>
                  <a:close/>
                  <a:moveTo>
                    <a:pt x="147" y="85"/>
                  </a:moveTo>
                  <a:cubicBezTo>
                    <a:pt x="147" y="82"/>
                    <a:pt x="147" y="80"/>
                    <a:pt x="147" y="77"/>
                  </a:cubicBezTo>
                  <a:cubicBezTo>
                    <a:pt x="147" y="76"/>
                    <a:pt x="147" y="75"/>
                    <a:pt x="145" y="75"/>
                  </a:cubicBezTo>
                  <a:cubicBezTo>
                    <a:pt x="144" y="75"/>
                    <a:pt x="143" y="74"/>
                    <a:pt x="142" y="76"/>
                  </a:cubicBezTo>
                  <a:cubicBezTo>
                    <a:pt x="136" y="86"/>
                    <a:pt x="130" y="96"/>
                    <a:pt x="122" y="105"/>
                  </a:cubicBezTo>
                  <a:cubicBezTo>
                    <a:pt x="115" y="113"/>
                    <a:pt x="107" y="120"/>
                    <a:pt x="97" y="126"/>
                  </a:cubicBezTo>
                  <a:cubicBezTo>
                    <a:pt x="93" y="129"/>
                    <a:pt x="93" y="128"/>
                    <a:pt x="96" y="132"/>
                  </a:cubicBezTo>
                  <a:cubicBezTo>
                    <a:pt x="97" y="133"/>
                    <a:pt x="97" y="133"/>
                    <a:pt x="97" y="133"/>
                  </a:cubicBezTo>
                  <a:cubicBezTo>
                    <a:pt x="99" y="136"/>
                    <a:pt x="101" y="136"/>
                    <a:pt x="104" y="134"/>
                  </a:cubicBezTo>
                  <a:cubicBezTo>
                    <a:pt x="119" y="124"/>
                    <a:pt x="132" y="113"/>
                    <a:pt x="142" y="98"/>
                  </a:cubicBezTo>
                  <a:cubicBezTo>
                    <a:pt x="146" y="94"/>
                    <a:pt x="148" y="89"/>
                    <a:pt x="147" y="85"/>
                  </a:cubicBezTo>
                  <a:close/>
                  <a:moveTo>
                    <a:pt x="149" y="97"/>
                  </a:moveTo>
                  <a:cubicBezTo>
                    <a:pt x="137" y="116"/>
                    <a:pt x="121" y="130"/>
                    <a:pt x="103" y="141"/>
                  </a:cubicBezTo>
                  <a:cubicBezTo>
                    <a:pt x="106" y="143"/>
                    <a:pt x="112" y="146"/>
                    <a:pt x="115" y="147"/>
                  </a:cubicBezTo>
                  <a:cubicBezTo>
                    <a:pt x="116" y="147"/>
                    <a:pt x="117" y="147"/>
                    <a:pt x="118" y="147"/>
                  </a:cubicBezTo>
                  <a:cubicBezTo>
                    <a:pt x="139" y="140"/>
                    <a:pt x="152" y="120"/>
                    <a:pt x="149" y="97"/>
                  </a:cubicBezTo>
                  <a:close/>
                  <a:moveTo>
                    <a:pt x="67" y="21"/>
                  </a:moveTo>
                  <a:cubicBezTo>
                    <a:pt x="71" y="21"/>
                    <a:pt x="75" y="18"/>
                    <a:pt x="75" y="14"/>
                  </a:cubicBezTo>
                  <a:cubicBezTo>
                    <a:pt x="75" y="9"/>
                    <a:pt x="71" y="6"/>
                    <a:pt x="67" y="6"/>
                  </a:cubicBezTo>
                  <a:cubicBezTo>
                    <a:pt x="62" y="6"/>
                    <a:pt x="59" y="9"/>
                    <a:pt x="59" y="14"/>
                  </a:cubicBezTo>
                  <a:cubicBezTo>
                    <a:pt x="59" y="18"/>
                    <a:pt x="63" y="21"/>
                    <a:pt x="67" y="2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 name="Graphic 30" descr="Play with solid fill">
              <a:extLst>
                <a:ext uri="{FF2B5EF4-FFF2-40B4-BE49-F238E27FC236}">
                  <a16:creationId xmlns:a16="http://schemas.microsoft.com/office/drawing/2014/main" id="{FC29C8F2-396D-4BF2-9CE8-D28225ACC23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4102" y="2058194"/>
              <a:ext cx="433708" cy="433708"/>
            </a:xfrm>
            <a:prstGeom prst="rect">
              <a:avLst/>
            </a:prstGeom>
          </p:spPr>
        </p:pic>
      </p:grpSp>
      <p:sp>
        <p:nvSpPr>
          <p:cNvPr id="4" name="Slide Number Placeholder 3">
            <a:extLst>
              <a:ext uri="{FF2B5EF4-FFF2-40B4-BE49-F238E27FC236}">
                <a16:creationId xmlns:a16="http://schemas.microsoft.com/office/drawing/2014/main" id="{D7D8AB30-E36D-41A7-9D81-9FFE36F46EFF}"/>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78498E3-9FBF-46FE-87F5-F028E832A097}" type="slidenum">
              <a:rPr kumimoji="0" lang="en-US" sz="1200" b="0" i="0" u="none" strike="noStrike" kern="1200" cap="none" spc="0" normalizeH="0" baseline="0" noProof="0" smtClean="0">
                <a:ln>
                  <a:noFill/>
                </a:ln>
                <a:solidFill>
                  <a:prstClr val="white">
                    <a:lumMod val="8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82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7C9C-47E9-41FD-80E3-D9609EEB704E}"/>
              </a:ext>
            </a:extLst>
          </p:cNvPr>
          <p:cNvSpPr>
            <a:spLocks noGrp="1"/>
          </p:cNvSpPr>
          <p:nvPr>
            <p:ph type="title"/>
          </p:nvPr>
        </p:nvSpPr>
        <p:spPr>
          <a:xfrm>
            <a:off x="914399" y="128964"/>
            <a:ext cx="6737985" cy="758952"/>
          </a:xfrm>
        </p:spPr>
        <p:txBody>
          <a:bodyPr>
            <a:normAutofit fontScale="90000"/>
          </a:bodyPr>
          <a:lstStyle/>
          <a:p>
            <a:r>
              <a:rPr lang="en-US" dirty="0"/>
              <a:t>What Are Water System Partnerships?</a:t>
            </a:r>
          </a:p>
        </p:txBody>
      </p:sp>
      <p:sp>
        <p:nvSpPr>
          <p:cNvPr id="3" name="Content Placeholder 2">
            <a:extLst>
              <a:ext uri="{FF2B5EF4-FFF2-40B4-BE49-F238E27FC236}">
                <a16:creationId xmlns:a16="http://schemas.microsoft.com/office/drawing/2014/main" id="{505189FB-A2C8-4AC6-B1FC-F25C0872E9B1}"/>
              </a:ext>
            </a:extLst>
          </p:cNvPr>
          <p:cNvSpPr>
            <a:spLocks noGrp="1"/>
          </p:cNvSpPr>
          <p:nvPr>
            <p:ph idx="1"/>
          </p:nvPr>
        </p:nvSpPr>
        <p:spPr/>
        <p:txBody>
          <a:bodyPr/>
          <a:lstStyle/>
          <a:p>
            <a:pPr lvl="1"/>
            <a:r>
              <a:rPr lang="en-US" dirty="0"/>
              <a:t>Any informal or formal relationship or agreement that water systems engage in</a:t>
            </a:r>
          </a:p>
        </p:txBody>
      </p:sp>
      <p:pic>
        <p:nvPicPr>
          <p:cNvPr id="1026" name="Picture 2">
            <a:extLst>
              <a:ext uri="{FF2B5EF4-FFF2-40B4-BE49-F238E27FC236}">
                <a16:creationId xmlns:a16="http://schemas.microsoft.com/office/drawing/2014/main" id="{77EFB7E3-845B-4F01-AD47-71C52B81854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2010" y="1801904"/>
            <a:ext cx="3759493" cy="2507877"/>
          </a:xfrm>
          <a:prstGeom prst="rect">
            <a:avLst/>
          </a:prstGeom>
          <a:noFill/>
          <a:ln w="12700">
            <a:solidFill>
              <a:schemeClr val="accent2"/>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F9FA850-0594-498F-9B50-5EB4F6E526A4}"/>
              </a:ext>
            </a:extLst>
          </p:cNvPr>
          <p:cNvSpPr>
            <a:spLocks noGrp="1"/>
          </p:cNvSpPr>
          <p:nvPr>
            <p:ph type="sldNum" sz="quarter" idx="10"/>
          </p:nvPr>
        </p:nvSpPr>
        <p:spPr/>
        <p:txBody>
          <a:bodyPr/>
          <a:lstStyle/>
          <a:p>
            <a:fld id="{6BD89BB1-B564-4AC0-B20C-E0360F9EEF2A}" type="slidenum">
              <a:rPr lang="en-US" smtClean="0"/>
              <a:pPr/>
              <a:t>4</a:t>
            </a:fld>
            <a:endParaRPr lang="en-US" dirty="0"/>
          </a:p>
        </p:txBody>
      </p:sp>
      <p:pic>
        <p:nvPicPr>
          <p:cNvPr id="5" name="Picture 4">
            <a:extLst>
              <a:ext uri="{FF2B5EF4-FFF2-40B4-BE49-F238E27FC236}">
                <a16:creationId xmlns:a16="http://schemas.microsoft.com/office/drawing/2014/main" id="{776DA4DA-27C5-4EA0-B63E-175273906BD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466" y="101601"/>
            <a:ext cx="363051" cy="365760"/>
          </a:xfrm>
          <a:prstGeom prst="rect">
            <a:avLst/>
          </a:prstGeom>
        </p:spPr>
      </p:pic>
    </p:spTree>
    <p:extLst>
      <p:ext uri="{BB962C8B-B14F-4D97-AF65-F5344CB8AC3E}">
        <p14:creationId xmlns:p14="http://schemas.microsoft.com/office/powerpoint/2010/main" val="42497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5E7CB-D51E-45B9-AD16-42AD3842CC5E}"/>
              </a:ext>
            </a:extLst>
          </p:cNvPr>
          <p:cNvSpPr>
            <a:spLocks noGrp="1"/>
          </p:cNvSpPr>
          <p:nvPr>
            <p:ph type="title"/>
          </p:nvPr>
        </p:nvSpPr>
        <p:spPr/>
        <p:txBody>
          <a:bodyPr>
            <a:noAutofit/>
          </a:bodyPr>
          <a:lstStyle/>
          <a:p>
            <a:r>
              <a:rPr lang="en-US" sz="2600" dirty="0">
                <a:solidFill>
                  <a:schemeClr val="accent2"/>
                </a:solidFill>
              </a:rPr>
              <a:t>Partnerships Help Water Systems Overcome Challenges</a:t>
            </a:r>
          </a:p>
        </p:txBody>
      </p:sp>
      <p:sp>
        <p:nvSpPr>
          <p:cNvPr id="3" name="Content Placeholder 2">
            <a:extLst>
              <a:ext uri="{FF2B5EF4-FFF2-40B4-BE49-F238E27FC236}">
                <a16:creationId xmlns:a16="http://schemas.microsoft.com/office/drawing/2014/main" id="{9F2696BF-B0A2-4465-92F7-CD1295825441}"/>
              </a:ext>
            </a:extLst>
          </p:cNvPr>
          <p:cNvSpPr>
            <a:spLocks noGrp="1"/>
          </p:cNvSpPr>
          <p:nvPr>
            <p:ph sz="quarter" idx="11"/>
          </p:nvPr>
        </p:nvSpPr>
        <p:spPr>
          <a:xfrm>
            <a:off x="925225" y="1047750"/>
            <a:ext cx="1789013" cy="1892789"/>
          </a:xfrm>
        </p:spPr>
        <p:txBody>
          <a:bodyPr>
            <a:normAutofit/>
          </a:bodyPr>
          <a:lstStyle/>
          <a:p>
            <a:pPr marL="114300"/>
            <a:r>
              <a:rPr lang="en-US" dirty="0">
                <a:solidFill>
                  <a:schemeClr val="accent5"/>
                </a:solidFill>
              </a:rPr>
              <a:t>Technical</a:t>
            </a:r>
          </a:p>
          <a:p>
            <a:pPr marL="457200" indent="-342900">
              <a:buFont typeface="Arial" panose="020B0604020202020204" pitchFamily="34" charset="0"/>
              <a:buChar char="•"/>
            </a:pPr>
            <a:r>
              <a:rPr lang="en-US" sz="1900" b="0" dirty="0"/>
              <a:t>Facility</a:t>
            </a:r>
          </a:p>
          <a:p>
            <a:pPr marL="457200" indent="-342900">
              <a:buFont typeface="Arial" panose="020B0604020202020204" pitchFamily="34" charset="0"/>
              <a:buChar char="•"/>
            </a:pPr>
            <a:r>
              <a:rPr lang="en-US" sz="1900" b="0" dirty="0"/>
              <a:t>Supply </a:t>
            </a:r>
          </a:p>
        </p:txBody>
      </p:sp>
      <p:grpSp>
        <p:nvGrpSpPr>
          <p:cNvPr id="5" name="Group 4" descr="Image of a water treatment system.">
            <a:extLst>
              <a:ext uri="{FF2B5EF4-FFF2-40B4-BE49-F238E27FC236}">
                <a16:creationId xmlns:a16="http://schemas.microsoft.com/office/drawing/2014/main" id="{5BCAC51F-C095-49EF-AC06-F04E374336A7}"/>
              </a:ext>
            </a:extLst>
          </p:cNvPr>
          <p:cNvGrpSpPr/>
          <p:nvPr/>
        </p:nvGrpSpPr>
        <p:grpSpPr>
          <a:xfrm>
            <a:off x="925225" y="2660706"/>
            <a:ext cx="1735649" cy="1368097"/>
            <a:chOff x="2773085" y="2955981"/>
            <a:chExt cx="1735649" cy="1368097"/>
          </a:xfrm>
        </p:grpSpPr>
        <p:pic>
          <p:nvPicPr>
            <p:cNvPr id="353" name="Picture 352" descr="A picture containing building, dirty, tiled&#10;&#10;Description automatically generated">
              <a:extLst>
                <a:ext uri="{FF2B5EF4-FFF2-40B4-BE49-F238E27FC236}">
                  <a16:creationId xmlns:a16="http://schemas.microsoft.com/office/drawing/2014/main" id="{E3C71597-C326-420F-B3A2-7C94E060F9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1" r="56049"/>
            <a:stretch/>
          </p:blipFill>
          <p:spPr>
            <a:xfrm rot="5400000">
              <a:off x="3057925" y="2676346"/>
              <a:ext cx="1171173" cy="1730444"/>
            </a:xfrm>
            <a:prstGeom prst="rect">
              <a:avLst/>
            </a:prstGeom>
            <a:ln w="12700">
              <a:solidFill>
                <a:schemeClr val="accent2"/>
              </a:solidFill>
            </a:ln>
          </p:spPr>
        </p:pic>
        <p:sp>
          <p:nvSpPr>
            <p:cNvPr id="13" name="Rectangle 12">
              <a:extLst>
                <a:ext uri="{FF2B5EF4-FFF2-40B4-BE49-F238E27FC236}">
                  <a16:creationId xmlns:a16="http://schemas.microsoft.com/office/drawing/2014/main" id="{8FEEDAE5-2405-4295-A365-2B667B6EEBF3}"/>
                </a:ext>
              </a:extLst>
            </p:cNvPr>
            <p:cNvSpPr/>
            <p:nvPr/>
          </p:nvSpPr>
          <p:spPr>
            <a:xfrm>
              <a:off x="2773085" y="4093246"/>
              <a:ext cx="1726808" cy="230832"/>
            </a:xfrm>
            <a:prstGeom prst="rect">
              <a:avLst/>
            </a:prstGeom>
          </p:spPr>
          <p:txBody>
            <a:bodyPr wrap="square">
              <a:spAutoFit/>
            </a:bodyPr>
            <a:lstStyle/>
            <a:p>
              <a:pPr algn="ct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Water treatment system.</a:t>
              </a:r>
            </a:p>
          </p:txBody>
        </p:sp>
      </p:grpSp>
      <p:sp>
        <p:nvSpPr>
          <p:cNvPr id="16" name="Content Placeholder 2">
            <a:extLst>
              <a:ext uri="{FF2B5EF4-FFF2-40B4-BE49-F238E27FC236}">
                <a16:creationId xmlns:a16="http://schemas.microsoft.com/office/drawing/2014/main" id="{C8002236-90DE-454E-BA50-D8CACD97E1C7}"/>
              </a:ext>
            </a:extLst>
          </p:cNvPr>
          <p:cNvSpPr txBox="1">
            <a:spLocks/>
          </p:cNvSpPr>
          <p:nvPr/>
        </p:nvSpPr>
        <p:spPr>
          <a:xfrm>
            <a:off x="3636489" y="1051791"/>
            <a:ext cx="2008182" cy="189278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b="1" kern="1200" spc="40" baseline="0">
                <a:solidFill>
                  <a:schemeClr val="tx2"/>
                </a:solidFill>
                <a:latin typeface="+mn-lt"/>
                <a:ea typeface="+mn-ea"/>
                <a:cs typeface="+mn-cs"/>
              </a:defRPr>
            </a:lvl1pPr>
            <a:lvl2pPr marL="230188"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000" kern="1200">
                <a:solidFill>
                  <a:schemeClr val="tx2"/>
                </a:solidFill>
                <a:latin typeface="+mn-lt"/>
                <a:ea typeface="+mn-ea"/>
                <a:cs typeface="+mn-cs"/>
              </a:defRPr>
            </a:lvl2pPr>
            <a:lvl3pPr marL="512763" indent="-2286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n-lt"/>
                <a:ea typeface="+mn-ea"/>
                <a:cs typeface="+mn-cs"/>
              </a:defRPr>
            </a:lvl3pPr>
            <a:lvl4pPr marL="803275" indent="-228600" algn="l" defTabSz="914400" rtl="0" eaLnBrk="1" latinLnBrk="0" hangingPunct="1">
              <a:lnSpc>
                <a:spcPct val="100000"/>
              </a:lnSpc>
              <a:spcBef>
                <a:spcPts val="0"/>
              </a:spcBef>
              <a:spcAft>
                <a:spcPts val="600"/>
              </a:spcAft>
              <a:buSzPct val="85000"/>
              <a:buFont typeface="Wingdings" panose="05000000000000000000" pitchFamily="2" charset="2"/>
              <a:buChar char="§"/>
              <a:defRPr sz="2000" kern="1200">
                <a:solidFill>
                  <a:schemeClr val="tx2"/>
                </a:solidFill>
                <a:latin typeface="+mn-lt"/>
                <a:ea typeface="+mn-ea"/>
                <a:cs typeface="+mn-cs"/>
              </a:defRPr>
            </a:lvl4pPr>
            <a:lvl5pPr marL="1144588" indent="-228600" algn="l" defTabSz="914400" rtl="0" eaLnBrk="1" latinLnBrk="0" hangingPunct="1">
              <a:lnSpc>
                <a:spcPct val="100000"/>
              </a:lnSpc>
              <a:spcBef>
                <a:spcPts val="0"/>
              </a:spcBef>
              <a:spcAft>
                <a:spcPts val="600"/>
              </a:spcAft>
              <a:buSzPct val="85000"/>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a:r>
              <a:rPr lang="en-US" dirty="0">
                <a:solidFill>
                  <a:schemeClr val="accent5"/>
                </a:solidFill>
              </a:rPr>
              <a:t>Managerial</a:t>
            </a:r>
          </a:p>
          <a:p>
            <a:pPr marL="457200" indent="-342900">
              <a:buFont typeface="Arial" panose="020B0604020202020204" pitchFamily="34" charset="0"/>
              <a:buChar char="•"/>
            </a:pPr>
            <a:r>
              <a:rPr lang="en-US" sz="1800" b="0" dirty="0"/>
              <a:t>Management</a:t>
            </a:r>
          </a:p>
          <a:p>
            <a:pPr marL="457200" indent="-342900">
              <a:buFont typeface="Arial" panose="020B0604020202020204" pitchFamily="34" charset="0"/>
              <a:buChar char="•"/>
            </a:pPr>
            <a:r>
              <a:rPr lang="en-US" sz="1800" b="0" dirty="0"/>
              <a:t>Expertise</a:t>
            </a:r>
          </a:p>
        </p:txBody>
      </p:sp>
      <p:grpSp>
        <p:nvGrpSpPr>
          <p:cNvPr id="8" name="Group 7" descr="An image of a water system office building.">
            <a:extLst>
              <a:ext uri="{FF2B5EF4-FFF2-40B4-BE49-F238E27FC236}">
                <a16:creationId xmlns:a16="http://schemas.microsoft.com/office/drawing/2014/main" id="{F4A83CAF-27D5-4CFC-A2C6-B669C4554B9C}"/>
              </a:ext>
            </a:extLst>
          </p:cNvPr>
          <p:cNvGrpSpPr/>
          <p:nvPr/>
        </p:nvGrpSpPr>
        <p:grpSpPr>
          <a:xfrm>
            <a:off x="3854914" y="2661101"/>
            <a:ext cx="1571332" cy="1401610"/>
            <a:chOff x="4635268" y="2956376"/>
            <a:chExt cx="1571332" cy="1401610"/>
          </a:xfrm>
        </p:grpSpPr>
        <p:pic>
          <p:nvPicPr>
            <p:cNvPr id="349" name="Picture 348" descr="A picture containing tree, outdoor, sky, house&#10;&#10;Description automatically generated">
              <a:extLst>
                <a:ext uri="{FF2B5EF4-FFF2-40B4-BE49-F238E27FC236}">
                  <a16:creationId xmlns:a16="http://schemas.microsoft.com/office/drawing/2014/main" id="{35A7FF2B-4C2C-4013-BAA3-511C0FEFA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5268" y="2956376"/>
              <a:ext cx="1569715" cy="1171176"/>
            </a:xfrm>
            <a:prstGeom prst="rect">
              <a:avLst/>
            </a:prstGeom>
            <a:ln w="12700">
              <a:solidFill>
                <a:schemeClr val="accent2"/>
              </a:solidFill>
            </a:ln>
          </p:spPr>
        </p:pic>
        <p:sp>
          <p:nvSpPr>
            <p:cNvPr id="14" name="Rectangle 13">
              <a:extLst>
                <a:ext uri="{FF2B5EF4-FFF2-40B4-BE49-F238E27FC236}">
                  <a16:creationId xmlns:a16="http://schemas.microsoft.com/office/drawing/2014/main" id="{C835E023-2D9E-4004-A4CA-5236C548908B}"/>
                </a:ext>
              </a:extLst>
            </p:cNvPr>
            <p:cNvSpPr/>
            <p:nvPr/>
          </p:nvSpPr>
          <p:spPr>
            <a:xfrm>
              <a:off x="4636885" y="4127154"/>
              <a:ext cx="1569715" cy="230832"/>
            </a:xfrm>
            <a:prstGeom prst="rect">
              <a:avLst/>
            </a:prstGeom>
          </p:spPr>
          <p:txBody>
            <a:bodyPr wrap="square">
              <a:spAutoFit/>
            </a:bodyPr>
            <a:lstStyle/>
            <a:p>
              <a:pPr algn="ct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Water system office building.</a:t>
              </a:r>
            </a:p>
          </p:txBody>
        </p:sp>
      </p:grpSp>
      <p:sp>
        <p:nvSpPr>
          <p:cNvPr id="17" name="Content Placeholder 2">
            <a:extLst>
              <a:ext uri="{FF2B5EF4-FFF2-40B4-BE49-F238E27FC236}">
                <a16:creationId xmlns:a16="http://schemas.microsoft.com/office/drawing/2014/main" id="{4D7420D7-5C27-42B0-AD9D-E959FAF9E30B}"/>
              </a:ext>
            </a:extLst>
          </p:cNvPr>
          <p:cNvSpPr txBox="1">
            <a:spLocks/>
          </p:cNvSpPr>
          <p:nvPr/>
        </p:nvSpPr>
        <p:spPr>
          <a:xfrm>
            <a:off x="6577112" y="1047750"/>
            <a:ext cx="1789013" cy="189278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b="1" kern="1200" spc="40" baseline="0">
                <a:solidFill>
                  <a:schemeClr val="tx2"/>
                </a:solidFill>
                <a:latin typeface="+mn-lt"/>
                <a:ea typeface="+mn-ea"/>
                <a:cs typeface="+mn-cs"/>
              </a:defRPr>
            </a:lvl1pPr>
            <a:lvl2pPr marL="230188"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000" kern="1200">
                <a:solidFill>
                  <a:schemeClr val="tx2"/>
                </a:solidFill>
                <a:latin typeface="+mn-lt"/>
                <a:ea typeface="+mn-ea"/>
                <a:cs typeface="+mn-cs"/>
              </a:defRPr>
            </a:lvl2pPr>
            <a:lvl3pPr marL="512763" indent="-228600" algn="l" defTabSz="914400" rtl="0" eaLnBrk="1" latinLnBrk="0" hangingPunct="1">
              <a:lnSpc>
                <a:spcPct val="100000"/>
              </a:lnSpc>
              <a:spcBef>
                <a:spcPts val="0"/>
              </a:spcBef>
              <a:spcAft>
                <a:spcPts val="600"/>
              </a:spcAft>
              <a:buClr>
                <a:schemeClr val="tx2">
                  <a:lumMod val="75000"/>
                </a:schemeClr>
              </a:buClr>
              <a:buFont typeface="Arial" panose="020B0604020202020204" pitchFamily="34" charset="0"/>
              <a:buChar char="•"/>
              <a:defRPr sz="2000" kern="1200">
                <a:solidFill>
                  <a:schemeClr val="tx2"/>
                </a:solidFill>
                <a:latin typeface="+mn-lt"/>
                <a:ea typeface="+mn-ea"/>
                <a:cs typeface="+mn-cs"/>
              </a:defRPr>
            </a:lvl3pPr>
            <a:lvl4pPr marL="803275" indent="-228600" algn="l" defTabSz="914400" rtl="0" eaLnBrk="1" latinLnBrk="0" hangingPunct="1">
              <a:lnSpc>
                <a:spcPct val="100000"/>
              </a:lnSpc>
              <a:spcBef>
                <a:spcPts val="0"/>
              </a:spcBef>
              <a:spcAft>
                <a:spcPts val="600"/>
              </a:spcAft>
              <a:buSzPct val="85000"/>
              <a:buFont typeface="Wingdings" panose="05000000000000000000" pitchFamily="2" charset="2"/>
              <a:buChar char="§"/>
              <a:defRPr sz="2000" kern="1200">
                <a:solidFill>
                  <a:schemeClr val="tx2"/>
                </a:solidFill>
                <a:latin typeface="+mn-lt"/>
                <a:ea typeface="+mn-ea"/>
                <a:cs typeface="+mn-cs"/>
              </a:defRPr>
            </a:lvl4pPr>
            <a:lvl5pPr marL="1144588" indent="-228600" algn="l" defTabSz="914400" rtl="0" eaLnBrk="1" latinLnBrk="0" hangingPunct="1">
              <a:lnSpc>
                <a:spcPct val="100000"/>
              </a:lnSpc>
              <a:spcBef>
                <a:spcPts val="0"/>
              </a:spcBef>
              <a:spcAft>
                <a:spcPts val="600"/>
              </a:spcAft>
              <a:buSzPct val="85000"/>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5"/>
                </a:solidFill>
              </a:rPr>
              <a:t>Financial</a:t>
            </a:r>
          </a:p>
          <a:p>
            <a:pPr marL="457200" indent="-342900">
              <a:buFont typeface="Arial" panose="020B0604020202020204" pitchFamily="34" charset="0"/>
              <a:buChar char="•"/>
            </a:pPr>
            <a:r>
              <a:rPr lang="en-US" sz="1800" b="0" dirty="0"/>
              <a:t>Demand</a:t>
            </a:r>
          </a:p>
          <a:p>
            <a:pPr marL="457200" indent="-342900">
              <a:buFont typeface="Arial" panose="020B0604020202020204" pitchFamily="34" charset="0"/>
              <a:buChar char="•"/>
            </a:pPr>
            <a:r>
              <a:rPr lang="en-US" sz="1800" b="0" dirty="0"/>
              <a:t>Rates </a:t>
            </a:r>
          </a:p>
          <a:p>
            <a:pPr marL="457200" indent="-342900">
              <a:buFont typeface="Arial" panose="020B0604020202020204" pitchFamily="34" charset="0"/>
              <a:buChar char="•"/>
            </a:pPr>
            <a:endParaRPr lang="en-US" sz="1900" b="0" dirty="0"/>
          </a:p>
        </p:txBody>
      </p:sp>
      <p:grpSp>
        <p:nvGrpSpPr>
          <p:cNvPr id="9" name="Group 8" descr="An image of a water system office space.">
            <a:extLst>
              <a:ext uri="{FF2B5EF4-FFF2-40B4-BE49-F238E27FC236}">
                <a16:creationId xmlns:a16="http://schemas.microsoft.com/office/drawing/2014/main" id="{063DD22B-4181-44AC-AF23-D9170C8C9EF5}"/>
              </a:ext>
            </a:extLst>
          </p:cNvPr>
          <p:cNvGrpSpPr/>
          <p:nvPr/>
        </p:nvGrpSpPr>
        <p:grpSpPr>
          <a:xfrm>
            <a:off x="6577112" y="2660705"/>
            <a:ext cx="1580529" cy="1402006"/>
            <a:chOff x="6313508" y="2955980"/>
            <a:chExt cx="1580529" cy="1402006"/>
          </a:xfrm>
        </p:grpSpPr>
        <p:pic>
          <p:nvPicPr>
            <p:cNvPr id="351" name="Picture 350">
              <a:extLst>
                <a:ext uri="{FF2B5EF4-FFF2-40B4-BE49-F238E27FC236}">
                  <a16:creationId xmlns:a16="http://schemas.microsoft.com/office/drawing/2014/main" id="{48F4917E-B71B-4ABC-B635-C93A07F2E0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3508" y="2955980"/>
              <a:ext cx="1569713" cy="1171174"/>
            </a:xfrm>
            <a:prstGeom prst="rect">
              <a:avLst/>
            </a:prstGeom>
            <a:ln w="12700">
              <a:solidFill>
                <a:schemeClr val="accent2"/>
              </a:solidFill>
            </a:ln>
          </p:spPr>
        </p:pic>
        <p:sp>
          <p:nvSpPr>
            <p:cNvPr id="15" name="Rectangle 14">
              <a:extLst>
                <a:ext uri="{FF2B5EF4-FFF2-40B4-BE49-F238E27FC236}">
                  <a16:creationId xmlns:a16="http://schemas.microsoft.com/office/drawing/2014/main" id="{14B6FB9A-E432-466A-BFE3-D4A92416CE74}"/>
                </a:ext>
              </a:extLst>
            </p:cNvPr>
            <p:cNvSpPr/>
            <p:nvPr/>
          </p:nvSpPr>
          <p:spPr>
            <a:xfrm>
              <a:off x="6331517" y="4127154"/>
              <a:ext cx="1562520" cy="230832"/>
            </a:xfrm>
            <a:prstGeom prst="rect">
              <a:avLst/>
            </a:prstGeom>
          </p:spPr>
          <p:txBody>
            <a:bodyPr wrap="square">
              <a:spAutoFit/>
            </a:bodyPr>
            <a:lstStyle/>
            <a:p>
              <a:pPr algn="ct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Water system office space.</a:t>
              </a:r>
            </a:p>
          </p:txBody>
        </p:sp>
      </p:grpSp>
      <p:pic>
        <p:nvPicPr>
          <p:cNvPr id="18" name="Picture 17">
            <a:extLst>
              <a:ext uri="{FF2B5EF4-FFF2-40B4-BE49-F238E27FC236}">
                <a16:creationId xmlns:a16="http://schemas.microsoft.com/office/drawing/2014/main" id="{87850443-10F1-48FC-8BBA-CEF7D358DB5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7466" y="101601"/>
            <a:ext cx="363051" cy="365760"/>
          </a:xfrm>
          <a:prstGeom prst="rect">
            <a:avLst/>
          </a:prstGeom>
        </p:spPr>
      </p:pic>
      <p:sp>
        <p:nvSpPr>
          <p:cNvPr id="4" name="Slide Number Placeholder 3">
            <a:extLst>
              <a:ext uri="{FF2B5EF4-FFF2-40B4-BE49-F238E27FC236}">
                <a16:creationId xmlns:a16="http://schemas.microsoft.com/office/drawing/2014/main" id="{1F5161BC-AC08-4203-92CE-8AA10DD8E77A}"/>
              </a:ext>
            </a:extLst>
          </p:cNvPr>
          <p:cNvSpPr>
            <a:spLocks noGrp="1"/>
          </p:cNvSpPr>
          <p:nvPr>
            <p:ph type="sldNum" sz="quarter" idx="13"/>
          </p:nvPr>
        </p:nvSpPr>
        <p:spPr/>
        <p:txBody>
          <a:bodyPr/>
          <a:lstStyle/>
          <a:p>
            <a:fld id="{6BD89BB1-B564-4AC0-B20C-E0360F9EEF2A}" type="slidenum">
              <a:rPr lang="en-US" smtClean="0"/>
              <a:pPr/>
              <a:t>5</a:t>
            </a:fld>
            <a:endParaRPr lang="en-US" dirty="0"/>
          </a:p>
        </p:txBody>
      </p:sp>
    </p:spTree>
    <p:extLst>
      <p:ext uri="{BB962C8B-B14F-4D97-AF65-F5344CB8AC3E}">
        <p14:creationId xmlns:p14="http://schemas.microsoft.com/office/powerpoint/2010/main" val="54711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F9BF5C-BA47-45E4-BC77-DBA50AC07447}"/>
              </a:ext>
            </a:extLst>
          </p:cNvPr>
          <p:cNvSpPr>
            <a:spLocks noGrp="1"/>
          </p:cNvSpPr>
          <p:nvPr>
            <p:ph type="title"/>
          </p:nvPr>
        </p:nvSpPr>
        <p:spPr/>
        <p:txBody>
          <a:bodyPr/>
          <a:lstStyle/>
          <a:p>
            <a:r>
              <a:rPr lang="en-US" dirty="0"/>
              <a:t>Partnership Examples and Benefits</a:t>
            </a:r>
          </a:p>
        </p:txBody>
      </p:sp>
      <p:sp>
        <p:nvSpPr>
          <p:cNvPr id="4" name="Slide Number Placeholder 3">
            <a:extLst>
              <a:ext uri="{FF2B5EF4-FFF2-40B4-BE49-F238E27FC236}">
                <a16:creationId xmlns:a16="http://schemas.microsoft.com/office/drawing/2014/main" id="{750916A7-9625-4FDA-B6C5-AC39BC8D38F1}"/>
              </a:ext>
            </a:extLst>
          </p:cNvPr>
          <p:cNvSpPr>
            <a:spLocks noGrp="1"/>
          </p:cNvSpPr>
          <p:nvPr>
            <p:ph type="sldNum" sz="quarter" idx="10"/>
          </p:nvPr>
        </p:nvSpPr>
        <p:spPr/>
        <p:txBody>
          <a:bodyPr/>
          <a:lstStyle/>
          <a:p>
            <a:fld id="{6BD89BB1-B564-4AC0-B20C-E0360F9EEF2A}" type="slidenum">
              <a:rPr lang="en-US" smtClean="0"/>
              <a:pPr/>
              <a:t>6</a:t>
            </a:fld>
            <a:endParaRPr lang="en-US" dirty="0"/>
          </a:p>
        </p:txBody>
      </p:sp>
      <p:pic>
        <p:nvPicPr>
          <p:cNvPr id="6" name="Picture 5">
            <a:extLst>
              <a:ext uri="{FF2B5EF4-FFF2-40B4-BE49-F238E27FC236}">
                <a16:creationId xmlns:a16="http://schemas.microsoft.com/office/drawing/2014/main" id="{F6F710DF-9060-4EAD-822E-04DF83B90A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01600"/>
            <a:ext cx="365760" cy="365760"/>
          </a:xfrm>
          <a:prstGeom prst="rect">
            <a:avLst/>
          </a:prstGeom>
        </p:spPr>
      </p:pic>
    </p:spTree>
    <p:extLst>
      <p:ext uri="{BB962C8B-B14F-4D97-AF65-F5344CB8AC3E}">
        <p14:creationId xmlns:p14="http://schemas.microsoft.com/office/powerpoint/2010/main" val="233064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ED6818-15E8-4B19-A64D-0A977DBEEE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01600"/>
            <a:ext cx="365760" cy="365760"/>
          </a:xfrm>
          <a:prstGeom prst="rect">
            <a:avLst/>
          </a:prstGeom>
        </p:spPr>
      </p:pic>
      <p:sp>
        <p:nvSpPr>
          <p:cNvPr id="3" name="Title 2">
            <a:extLst>
              <a:ext uri="{FF2B5EF4-FFF2-40B4-BE49-F238E27FC236}">
                <a16:creationId xmlns:a16="http://schemas.microsoft.com/office/drawing/2014/main" id="{133CFAE2-0C2F-41BE-BAC9-4C2D60271735}"/>
              </a:ext>
            </a:extLst>
          </p:cNvPr>
          <p:cNvSpPr>
            <a:spLocks noGrp="1"/>
          </p:cNvSpPr>
          <p:nvPr>
            <p:ph type="title"/>
          </p:nvPr>
        </p:nvSpPr>
        <p:spPr>
          <a:xfrm>
            <a:off x="914400" y="147818"/>
            <a:ext cx="7406640" cy="758952"/>
          </a:xfrm>
        </p:spPr>
        <p:txBody>
          <a:bodyPr/>
          <a:lstStyle/>
          <a:p>
            <a:r>
              <a:rPr lang="en-US" dirty="0"/>
              <a:t>Partnership Examples</a:t>
            </a:r>
          </a:p>
        </p:txBody>
      </p:sp>
      <p:sp>
        <p:nvSpPr>
          <p:cNvPr id="4" name="Content Placeholder 3">
            <a:extLst>
              <a:ext uri="{FF2B5EF4-FFF2-40B4-BE49-F238E27FC236}">
                <a16:creationId xmlns:a16="http://schemas.microsoft.com/office/drawing/2014/main" id="{8C4CF4DE-77C3-405E-9090-4745C2EF2475}"/>
              </a:ext>
            </a:extLst>
          </p:cNvPr>
          <p:cNvSpPr>
            <a:spLocks noGrp="1"/>
          </p:cNvSpPr>
          <p:nvPr>
            <p:ph idx="1"/>
          </p:nvPr>
        </p:nvSpPr>
        <p:spPr>
          <a:xfrm>
            <a:off x="914400" y="1065333"/>
            <a:ext cx="3195788" cy="3584575"/>
          </a:xfrm>
        </p:spPr>
        <p:txBody>
          <a:bodyPr/>
          <a:lstStyle/>
          <a:p>
            <a:pPr marL="1588" lvl="1" indent="0">
              <a:buNone/>
            </a:pPr>
            <a:r>
              <a:rPr lang="en-US" b="1" dirty="0">
                <a:solidFill>
                  <a:schemeClr val="accent5"/>
                </a:solidFill>
              </a:rPr>
              <a:t>Informal Activities</a:t>
            </a:r>
          </a:p>
          <a:p>
            <a:pPr lvl="1"/>
            <a:r>
              <a:rPr lang="en-US" dirty="0"/>
              <a:t>Purchase in bulk</a:t>
            </a:r>
          </a:p>
          <a:p>
            <a:pPr lvl="1"/>
            <a:r>
              <a:rPr lang="en-US" dirty="0"/>
              <a:t>Share equipment</a:t>
            </a:r>
          </a:p>
          <a:p>
            <a:pPr lvl="1"/>
            <a:r>
              <a:rPr lang="en-US" dirty="0"/>
              <a:t>Emergency assistance</a:t>
            </a:r>
          </a:p>
          <a:p>
            <a:pPr lvl="1"/>
            <a:r>
              <a:rPr lang="en-US" dirty="0"/>
              <a:t>Share contacts </a:t>
            </a:r>
          </a:p>
          <a:p>
            <a:endParaRPr lang="en-US" dirty="0"/>
          </a:p>
        </p:txBody>
      </p:sp>
      <p:pic>
        <p:nvPicPr>
          <p:cNvPr id="8" name="Picture 7">
            <a:extLst>
              <a:ext uri="{FF2B5EF4-FFF2-40B4-BE49-F238E27FC236}">
                <a16:creationId xmlns:a16="http://schemas.microsoft.com/office/drawing/2014/main" id="{43F6F061-41C3-4F13-86E8-71A1EA3FD12B}"/>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636"/>
          <a:stretch/>
        </p:blipFill>
        <p:spPr>
          <a:xfrm>
            <a:off x="4046220" y="1307207"/>
            <a:ext cx="1843861" cy="1275623"/>
          </a:xfrm>
          <a:prstGeom prst="rect">
            <a:avLst/>
          </a:prstGeom>
          <a:ln w="12700">
            <a:solidFill>
              <a:schemeClr val="accent2"/>
            </a:solidFill>
          </a:ln>
        </p:spPr>
      </p:pic>
      <p:sp>
        <p:nvSpPr>
          <p:cNvPr id="14" name="Rectangle 13">
            <a:extLst>
              <a:ext uri="{FF2B5EF4-FFF2-40B4-BE49-F238E27FC236}">
                <a16:creationId xmlns:a16="http://schemas.microsoft.com/office/drawing/2014/main" id="{FCCCE6E3-66BA-4D68-862D-4618D7F47EB3}"/>
              </a:ext>
            </a:extLst>
          </p:cNvPr>
          <p:cNvSpPr/>
          <p:nvPr/>
        </p:nvSpPr>
        <p:spPr>
          <a:xfrm>
            <a:off x="3962218" y="2587594"/>
            <a:ext cx="1927863" cy="2308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Sodium hydroxide tanks.</a:t>
            </a:r>
          </a:p>
        </p:txBody>
      </p:sp>
      <p:pic>
        <p:nvPicPr>
          <p:cNvPr id="6" name="Picture 5">
            <a:extLst>
              <a:ext uri="{FF2B5EF4-FFF2-40B4-BE49-F238E27FC236}">
                <a16:creationId xmlns:a16="http://schemas.microsoft.com/office/drawing/2014/main" id="{B5DACA7B-9E36-4914-8F33-264B15E38C13}"/>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03" r="1" b="10885"/>
          <a:stretch/>
        </p:blipFill>
        <p:spPr>
          <a:xfrm>
            <a:off x="6073010" y="1305093"/>
            <a:ext cx="2131575" cy="1282502"/>
          </a:xfrm>
          <a:prstGeom prst="rect">
            <a:avLst/>
          </a:prstGeom>
          <a:ln w="12700">
            <a:solidFill>
              <a:schemeClr val="accent2"/>
            </a:solidFill>
          </a:ln>
        </p:spPr>
      </p:pic>
      <p:sp>
        <p:nvSpPr>
          <p:cNvPr id="11" name="Rectangle 10">
            <a:extLst>
              <a:ext uri="{FF2B5EF4-FFF2-40B4-BE49-F238E27FC236}">
                <a16:creationId xmlns:a16="http://schemas.microsoft.com/office/drawing/2014/main" id="{D7EB2D00-F2A9-4221-899A-5A1D551CAFD8}"/>
              </a:ext>
            </a:extLst>
          </p:cNvPr>
          <p:cNvSpPr/>
          <p:nvPr/>
        </p:nvSpPr>
        <p:spPr>
          <a:xfrm>
            <a:off x="5980378" y="2593706"/>
            <a:ext cx="1927863" cy="2308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Sodium hypochlorite tanks.</a:t>
            </a:r>
          </a:p>
        </p:txBody>
      </p:sp>
      <p:pic>
        <p:nvPicPr>
          <p:cNvPr id="17" name="Picture 16">
            <a:extLst>
              <a:ext uri="{FF2B5EF4-FFF2-40B4-BE49-F238E27FC236}">
                <a16:creationId xmlns:a16="http://schemas.microsoft.com/office/drawing/2014/main" id="{3A407EF0-72B5-44CC-B07B-271B7C7C734C}"/>
              </a:ext>
              <a:ext uri="{C183D7F6-B498-43B3-948B-1728B52AA6E4}">
                <adec:decorative xmlns:adec="http://schemas.microsoft.com/office/drawing/2017/decorative" val="1"/>
              </a:ext>
            </a:extLst>
          </p:cNvPr>
          <p:cNvPicPr>
            <a:picLocks noChangeAspect="1" noChangeArrowheads="1"/>
          </p:cNvPicPr>
          <p:nvPr/>
        </p:nvPicPr>
        <p:blipFill rotWithShape="1">
          <a:blip r:embed="rId6" cstate="print"/>
          <a:srcRect l="6682" t="1691" r="5455" b="12646"/>
          <a:stretch/>
        </p:blipFill>
        <p:spPr bwMode="auto">
          <a:xfrm>
            <a:off x="4046220" y="2933867"/>
            <a:ext cx="1843862" cy="1439817"/>
          </a:xfrm>
          <a:prstGeom prst="rect">
            <a:avLst/>
          </a:prstGeom>
          <a:noFill/>
          <a:ln w="12700">
            <a:solidFill>
              <a:schemeClr val="accent2"/>
            </a:solidFill>
            <a:miter lim="800000"/>
            <a:headEnd/>
            <a:tailEnd/>
          </a:ln>
        </p:spPr>
      </p:pic>
      <p:sp>
        <p:nvSpPr>
          <p:cNvPr id="10" name="Rectangle 9">
            <a:extLst>
              <a:ext uri="{FF2B5EF4-FFF2-40B4-BE49-F238E27FC236}">
                <a16:creationId xmlns:a16="http://schemas.microsoft.com/office/drawing/2014/main" id="{A1DB96A2-70D3-4CCB-BC93-3A72DEDE8A80}"/>
              </a:ext>
            </a:extLst>
          </p:cNvPr>
          <p:cNvSpPr/>
          <p:nvPr/>
        </p:nvSpPr>
        <p:spPr>
          <a:xfrm>
            <a:off x="3991687" y="4350700"/>
            <a:ext cx="1927863" cy="2308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A backup generator.</a:t>
            </a:r>
          </a:p>
        </p:txBody>
      </p:sp>
      <p:pic>
        <p:nvPicPr>
          <p:cNvPr id="16" name="Picture 15">
            <a:extLst>
              <a:ext uri="{FF2B5EF4-FFF2-40B4-BE49-F238E27FC236}">
                <a16:creationId xmlns:a16="http://schemas.microsoft.com/office/drawing/2014/main" id="{8C3BAA13-B1EE-4CBA-B3F2-B28671326FA8}"/>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3010" y="2933868"/>
            <a:ext cx="2131575" cy="1421050"/>
          </a:xfrm>
          <a:prstGeom prst="rect">
            <a:avLst/>
          </a:prstGeom>
          <a:ln w="12700">
            <a:solidFill>
              <a:schemeClr val="accent2"/>
            </a:solidFill>
          </a:ln>
        </p:spPr>
      </p:pic>
      <p:sp>
        <p:nvSpPr>
          <p:cNvPr id="9" name="Rectangle 8">
            <a:extLst>
              <a:ext uri="{FF2B5EF4-FFF2-40B4-BE49-F238E27FC236}">
                <a16:creationId xmlns:a16="http://schemas.microsoft.com/office/drawing/2014/main" id="{259F7720-108D-46C1-972E-07CC0988012B}"/>
              </a:ext>
            </a:extLst>
          </p:cNvPr>
          <p:cNvSpPr/>
          <p:nvPr/>
        </p:nvSpPr>
        <p:spPr>
          <a:xfrm>
            <a:off x="5974083" y="4347050"/>
            <a:ext cx="2313187" cy="2308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Chemical storage tanks. </a:t>
            </a:r>
          </a:p>
        </p:txBody>
      </p:sp>
      <p:sp>
        <p:nvSpPr>
          <p:cNvPr id="2" name="Slide Number Placeholder 1">
            <a:extLst>
              <a:ext uri="{FF2B5EF4-FFF2-40B4-BE49-F238E27FC236}">
                <a16:creationId xmlns:a16="http://schemas.microsoft.com/office/drawing/2014/main" id="{BF4A5AF3-8BF4-42A1-ABF1-DA18656BC1B9}"/>
              </a:ext>
            </a:extLst>
          </p:cNvPr>
          <p:cNvSpPr>
            <a:spLocks noGrp="1"/>
          </p:cNvSpPr>
          <p:nvPr>
            <p:ph type="sldNum" sz="quarter" idx="10"/>
          </p:nvPr>
        </p:nvSpPr>
        <p:spPr/>
        <p:txBody>
          <a:bodyPr/>
          <a:lstStyle/>
          <a:p>
            <a:fld id="{6BD89BB1-B564-4AC0-B20C-E0360F9EEF2A}" type="slidenum">
              <a:rPr lang="en-US" smtClean="0"/>
              <a:pPr/>
              <a:t>7</a:t>
            </a:fld>
            <a:endParaRPr lang="en-US" dirty="0"/>
          </a:p>
        </p:txBody>
      </p:sp>
    </p:spTree>
    <p:extLst>
      <p:ext uri="{BB962C8B-B14F-4D97-AF65-F5344CB8AC3E}">
        <p14:creationId xmlns:p14="http://schemas.microsoft.com/office/powerpoint/2010/main" val="394698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B3E1EB-E935-4B74-A83D-AEA47A1DA6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01600"/>
            <a:ext cx="365760" cy="365760"/>
          </a:xfrm>
          <a:prstGeom prst="rect">
            <a:avLst/>
          </a:prstGeom>
        </p:spPr>
      </p:pic>
      <p:sp>
        <p:nvSpPr>
          <p:cNvPr id="3" name="Title 2">
            <a:extLst>
              <a:ext uri="{FF2B5EF4-FFF2-40B4-BE49-F238E27FC236}">
                <a16:creationId xmlns:a16="http://schemas.microsoft.com/office/drawing/2014/main" id="{133CFAE2-0C2F-41BE-BAC9-4C2D60271735}"/>
              </a:ext>
            </a:extLst>
          </p:cNvPr>
          <p:cNvSpPr>
            <a:spLocks noGrp="1"/>
          </p:cNvSpPr>
          <p:nvPr>
            <p:ph type="title"/>
          </p:nvPr>
        </p:nvSpPr>
        <p:spPr>
          <a:xfrm>
            <a:off x="914400" y="128964"/>
            <a:ext cx="7406640" cy="758952"/>
          </a:xfrm>
        </p:spPr>
        <p:txBody>
          <a:bodyPr/>
          <a:lstStyle/>
          <a:p>
            <a:r>
              <a:rPr lang="en-US" dirty="0"/>
              <a:t>Partnership Examples</a:t>
            </a:r>
          </a:p>
        </p:txBody>
      </p:sp>
      <p:sp>
        <p:nvSpPr>
          <p:cNvPr id="4" name="Content Placeholder 3">
            <a:extLst>
              <a:ext uri="{FF2B5EF4-FFF2-40B4-BE49-F238E27FC236}">
                <a16:creationId xmlns:a16="http://schemas.microsoft.com/office/drawing/2014/main" id="{8C4CF4DE-77C3-405E-9090-4745C2EF2475}"/>
              </a:ext>
            </a:extLst>
          </p:cNvPr>
          <p:cNvSpPr>
            <a:spLocks noGrp="1"/>
          </p:cNvSpPr>
          <p:nvPr>
            <p:ph idx="1"/>
          </p:nvPr>
        </p:nvSpPr>
        <p:spPr>
          <a:xfrm>
            <a:off x="914400" y="1047749"/>
            <a:ext cx="2908348" cy="3584575"/>
          </a:xfrm>
        </p:spPr>
        <p:txBody>
          <a:bodyPr/>
          <a:lstStyle/>
          <a:p>
            <a:pPr marL="1588" lvl="1" indent="0">
              <a:buNone/>
            </a:pPr>
            <a:r>
              <a:rPr lang="en-US" b="1" dirty="0">
                <a:solidFill>
                  <a:schemeClr val="accent5"/>
                </a:solidFill>
              </a:rPr>
              <a:t>Contract Out Certain Functions </a:t>
            </a:r>
          </a:p>
          <a:p>
            <a:pPr lvl="1"/>
            <a:r>
              <a:rPr lang="en-US" dirty="0"/>
              <a:t>Purchase water</a:t>
            </a:r>
          </a:p>
          <a:p>
            <a:pPr lvl="1"/>
            <a:r>
              <a:rPr lang="en-US" dirty="0"/>
              <a:t>O&amp;M</a:t>
            </a:r>
          </a:p>
          <a:p>
            <a:pPr lvl="1"/>
            <a:endParaRPr lang="en-US" dirty="0"/>
          </a:p>
          <a:p>
            <a:endParaRPr lang="en-US" dirty="0"/>
          </a:p>
        </p:txBody>
      </p:sp>
      <p:pic>
        <p:nvPicPr>
          <p:cNvPr id="12" name="Picture 11">
            <a:extLst>
              <a:ext uri="{FF2B5EF4-FFF2-40B4-BE49-F238E27FC236}">
                <a16:creationId xmlns:a16="http://schemas.microsoft.com/office/drawing/2014/main" id="{AADE5834-3AC1-4C41-AFF1-9A4786F66A87}"/>
              </a:ext>
              <a:ext uri="{C183D7F6-B498-43B3-948B-1728B52AA6E4}">
                <adec:decorative xmlns:adec="http://schemas.microsoft.com/office/drawing/2017/decorative" val="1"/>
              </a:ext>
            </a:extLst>
          </p:cNvPr>
          <p:cNvPicPr/>
          <p:nvPr/>
        </p:nvPicPr>
        <p:blipFill rotWithShape="1">
          <a:blip r:embed="rId4">
            <a:extLst>
              <a:ext uri="{28A0092B-C50C-407E-A947-70E740481C1C}">
                <a14:useLocalDpi xmlns:a14="http://schemas.microsoft.com/office/drawing/2010/main" val="0"/>
              </a:ext>
            </a:extLst>
          </a:blip>
          <a:srcRect b="23290"/>
          <a:stretch/>
        </p:blipFill>
        <p:spPr>
          <a:xfrm>
            <a:off x="3822748" y="1581305"/>
            <a:ext cx="2047142" cy="1157458"/>
          </a:xfrm>
          <a:prstGeom prst="rect">
            <a:avLst/>
          </a:prstGeom>
          <a:solidFill>
            <a:srgbClr val="FFFFFF">
              <a:shade val="85000"/>
            </a:srgbClr>
          </a:solidFill>
          <a:ln w="12700" cap="sq">
            <a:solidFill>
              <a:schemeClr val="accent2"/>
            </a:solidFill>
            <a:miter lim="800000"/>
          </a:ln>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35715401-7F2C-4019-B5D0-AB185B2FD150}"/>
              </a:ext>
            </a:extLst>
          </p:cNvPr>
          <p:cNvSpPr/>
          <p:nvPr/>
        </p:nvSpPr>
        <p:spPr>
          <a:xfrm>
            <a:off x="3725967" y="2690238"/>
            <a:ext cx="2354366" cy="2308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A pipe carries water.</a:t>
            </a:r>
          </a:p>
        </p:txBody>
      </p:sp>
      <p:pic>
        <p:nvPicPr>
          <p:cNvPr id="1026" name="Picture 2">
            <a:extLst>
              <a:ext uri="{FF2B5EF4-FFF2-40B4-BE49-F238E27FC236}">
                <a16:creationId xmlns:a16="http://schemas.microsoft.com/office/drawing/2014/main" id="{75FD19F8-CB99-45B8-A3D6-C1D634B53F37}"/>
              </a:ext>
              <a:ext uri="{C183D7F6-B498-43B3-948B-1728B52AA6E4}">
                <adec:decorative xmlns:adec="http://schemas.microsoft.com/office/drawing/2017/decorative" val="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93" r="1739"/>
          <a:stretch/>
        </p:blipFill>
        <p:spPr bwMode="auto">
          <a:xfrm>
            <a:off x="3822747" y="2883101"/>
            <a:ext cx="2048256" cy="1178717"/>
          </a:xfrm>
          <a:prstGeom prst="rect">
            <a:avLst/>
          </a:prstGeom>
          <a:noFill/>
          <a:ln w="12700">
            <a:solidFill>
              <a:schemeClr val="accent2"/>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D186938-7F4E-4AA5-81AF-E0BBF8F34DF7}"/>
              </a:ext>
            </a:extLst>
          </p:cNvPr>
          <p:cNvSpPr/>
          <p:nvPr/>
        </p:nvSpPr>
        <p:spPr>
          <a:xfrm>
            <a:off x="3725967" y="4033803"/>
            <a:ext cx="2354366" cy="2308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Personnel run samples in a laboratory.</a:t>
            </a:r>
          </a:p>
        </p:txBody>
      </p:sp>
      <p:pic>
        <p:nvPicPr>
          <p:cNvPr id="1032" name="Picture 8">
            <a:extLst>
              <a:ext uri="{FF2B5EF4-FFF2-40B4-BE49-F238E27FC236}">
                <a16:creationId xmlns:a16="http://schemas.microsoft.com/office/drawing/2014/main" id="{5316234B-02F5-479A-9600-01C4E84DF324}"/>
              </a:ext>
              <a:ext uri="{C183D7F6-B498-43B3-948B-1728B52AA6E4}">
                <adec:decorative xmlns:adec="http://schemas.microsoft.com/office/drawing/2017/decorative" val="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97" t="2178" r="2238" b="2082"/>
          <a:stretch/>
        </p:blipFill>
        <p:spPr bwMode="auto">
          <a:xfrm>
            <a:off x="5991476" y="1581303"/>
            <a:ext cx="2272308" cy="2452499"/>
          </a:xfrm>
          <a:prstGeom prst="rect">
            <a:avLst/>
          </a:prstGeom>
          <a:noFill/>
          <a:ln w="12700">
            <a:solidFill>
              <a:schemeClr val="accent2"/>
            </a:solidFill>
          </a:ln>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89069C0-A381-45DC-878C-02A3AF89A7EE}"/>
              </a:ext>
            </a:extLst>
          </p:cNvPr>
          <p:cNvSpPr/>
          <p:nvPr/>
        </p:nvSpPr>
        <p:spPr>
          <a:xfrm>
            <a:off x="5909418" y="4004365"/>
            <a:ext cx="2354366" cy="2308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An operator inspects a feed system.</a:t>
            </a:r>
          </a:p>
        </p:txBody>
      </p:sp>
      <p:sp>
        <p:nvSpPr>
          <p:cNvPr id="2" name="Slide Number Placeholder 1">
            <a:extLst>
              <a:ext uri="{FF2B5EF4-FFF2-40B4-BE49-F238E27FC236}">
                <a16:creationId xmlns:a16="http://schemas.microsoft.com/office/drawing/2014/main" id="{BF4A5AF3-8BF4-42A1-ABF1-DA18656BC1B9}"/>
              </a:ext>
            </a:extLst>
          </p:cNvPr>
          <p:cNvSpPr>
            <a:spLocks noGrp="1"/>
          </p:cNvSpPr>
          <p:nvPr>
            <p:ph type="sldNum" sz="quarter" idx="10"/>
          </p:nvPr>
        </p:nvSpPr>
        <p:spPr/>
        <p:txBody>
          <a:bodyPr/>
          <a:lstStyle/>
          <a:p>
            <a:fld id="{6BD89BB1-B564-4AC0-B20C-E0360F9EEF2A}" type="slidenum">
              <a:rPr lang="en-US" smtClean="0"/>
              <a:pPr/>
              <a:t>8</a:t>
            </a:fld>
            <a:endParaRPr lang="en-US" dirty="0"/>
          </a:p>
        </p:txBody>
      </p:sp>
    </p:spTree>
    <p:extLst>
      <p:ext uri="{BB962C8B-B14F-4D97-AF65-F5344CB8AC3E}">
        <p14:creationId xmlns:p14="http://schemas.microsoft.com/office/powerpoint/2010/main" val="136084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694C79-C97A-480A-8533-D511DEFA898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540" y="101600"/>
            <a:ext cx="365760" cy="365760"/>
          </a:xfrm>
          <a:prstGeom prst="rect">
            <a:avLst/>
          </a:prstGeom>
        </p:spPr>
      </p:pic>
      <p:sp>
        <p:nvSpPr>
          <p:cNvPr id="2" name="Title 1">
            <a:extLst>
              <a:ext uri="{FF2B5EF4-FFF2-40B4-BE49-F238E27FC236}">
                <a16:creationId xmlns:a16="http://schemas.microsoft.com/office/drawing/2014/main" id="{F41FCC8C-4F2E-4E5E-9D75-4F3144A51D45}"/>
              </a:ext>
            </a:extLst>
          </p:cNvPr>
          <p:cNvSpPr>
            <a:spLocks noGrp="1"/>
          </p:cNvSpPr>
          <p:nvPr>
            <p:ph type="title"/>
          </p:nvPr>
        </p:nvSpPr>
        <p:spPr>
          <a:xfrm>
            <a:off x="914400" y="128964"/>
            <a:ext cx="7406640" cy="758952"/>
          </a:xfrm>
        </p:spPr>
        <p:txBody>
          <a:bodyPr/>
          <a:lstStyle/>
          <a:p>
            <a:r>
              <a:rPr lang="en-US" dirty="0"/>
              <a:t>Partnership Examples</a:t>
            </a:r>
          </a:p>
        </p:txBody>
      </p:sp>
      <p:sp>
        <p:nvSpPr>
          <p:cNvPr id="3" name="Content Placeholder 2">
            <a:extLst>
              <a:ext uri="{FF2B5EF4-FFF2-40B4-BE49-F238E27FC236}">
                <a16:creationId xmlns:a16="http://schemas.microsoft.com/office/drawing/2014/main" id="{37CB6CA7-32FB-4F85-A504-F3AB5CFA7299}"/>
              </a:ext>
            </a:extLst>
          </p:cNvPr>
          <p:cNvSpPr>
            <a:spLocks noGrp="1"/>
          </p:cNvSpPr>
          <p:nvPr>
            <p:ph idx="1"/>
          </p:nvPr>
        </p:nvSpPr>
        <p:spPr>
          <a:xfrm>
            <a:off x="914400" y="1047749"/>
            <a:ext cx="3134885" cy="3584575"/>
          </a:xfrm>
        </p:spPr>
        <p:txBody>
          <a:bodyPr/>
          <a:lstStyle/>
          <a:p>
            <a:pPr>
              <a:buClr>
                <a:schemeClr val="accent1"/>
              </a:buClr>
            </a:pPr>
            <a:r>
              <a:rPr lang="en-US" dirty="0">
                <a:solidFill>
                  <a:schemeClr val="accent5"/>
                </a:solidFill>
              </a:rPr>
              <a:t>Create a New Entity</a:t>
            </a:r>
          </a:p>
          <a:p>
            <a:pPr lvl="1"/>
            <a:r>
              <a:rPr lang="en-US" dirty="0"/>
              <a:t>Share management </a:t>
            </a:r>
          </a:p>
          <a:p>
            <a:pPr lvl="1"/>
            <a:r>
              <a:rPr lang="en-US" dirty="0"/>
              <a:t>Share operators</a:t>
            </a:r>
          </a:p>
          <a:p>
            <a:pPr lvl="1"/>
            <a:r>
              <a:rPr lang="en-US" dirty="0"/>
              <a:t>Share source water</a:t>
            </a:r>
          </a:p>
        </p:txBody>
      </p:sp>
      <p:graphicFrame>
        <p:nvGraphicFramePr>
          <p:cNvPr id="15" name="Object 2">
            <a:extLst>
              <a:ext uri="{FF2B5EF4-FFF2-40B4-BE49-F238E27FC236}">
                <a16:creationId xmlns:a16="http://schemas.microsoft.com/office/drawing/2014/main" id="{5CD7DDD2-2A03-4F7C-A32D-EEF010E2167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50894303"/>
              </p:ext>
            </p:extLst>
          </p:nvPr>
        </p:nvGraphicFramePr>
        <p:xfrm>
          <a:off x="4295382" y="1407543"/>
          <a:ext cx="1820993" cy="1153296"/>
        </p:xfrm>
        <a:graphic>
          <a:graphicData uri="http://schemas.openxmlformats.org/presentationml/2006/ole">
            <mc:AlternateContent xmlns:mc="http://schemas.openxmlformats.org/markup-compatibility/2006">
              <mc:Choice xmlns:v="urn:schemas-microsoft-com:vml" Requires="v">
                <p:oleObj name="Photo Editor Photo" r:id="rId4" imgW="5485714" imgH="3333333" progId="MSPhotoEd.3">
                  <p:embed/>
                </p:oleObj>
              </mc:Choice>
              <mc:Fallback>
                <p:oleObj name="Photo Editor Photo" r:id="rId4" imgW="5485714" imgH="3333333" progId="MSPhotoEd.3">
                  <p:embed/>
                  <p:pic>
                    <p:nvPicPr>
                      <p:cNvPr id="15" name="Object 2">
                        <a:extLst>
                          <a:ext uri="{FF2B5EF4-FFF2-40B4-BE49-F238E27FC236}">
                            <a16:creationId xmlns:a16="http://schemas.microsoft.com/office/drawing/2014/main" id="{5CD7DDD2-2A03-4F7C-A32D-EEF010E21675}"/>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382" y="1407543"/>
                        <a:ext cx="1820993" cy="1153296"/>
                      </a:xfrm>
                      <a:prstGeom prst="rect">
                        <a:avLst/>
                      </a:prstGeom>
                      <a:noFill/>
                      <a:ln>
                        <a:solidFill>
                          <a:schemeClr val="accent2"/>
                        </a:solidFill>
                      </a:ln>
                      <a:effectLst/>
                    </p:spPr>
                  </p:pic>
                </p:oleObj>
              </mc:Fallback>
            </mc:AlternateContent>
          </a:graphicData>
        </a:graphic>
      </p:graphicFrame>
      <p:sp>
        <p:nvSpPr>
          <p:cNvPr id="9" name="Rectangle 8">
            <a:extLst>
              <a:ext uri="{FF2B5EF4-FFF2-40B4-BE49-F238E27FC236}">
                <a16:creationId xmlns:a16="http://schemas.microsoft.com/office/drawing/2014/main" id="{61BA78A9-1AC5-483B-8269-D2049923DE18}"/>
              </a:ext>
            </a:extLst>
          </p:cNvPr>
          <p:cNvSpPr/>
          <p:nvPr/>
        </p:nvSpPr>
        <p:spPr>
          <a:xfrm>
            <a:off x="4219068" y="2560839"/>
            <a:ext cx="1975544" cy="230832"/>
          </a:xfrm>
          <a:prstGeom prst="rect">
            <a:avLst/>
          </a:prstGeom>
        </p:spPr>
        <p:txBody>
          <a:bodyPr wrap="square">
            <a:spAutoFit/>
          </a:bodyPr>
          <a:lstStyle/>
          <a:p>
            <a:r>
              <a:rPr lang="en-US" sz="900" i="1" dirty="0">
                <a:solidFill>
                  <a:srgbClr val="44546A"/>
                </a:solidFill>
              </a:rPr>
              <a:t>Source water: a multiple use reservoir.</a:t>
            </a:r>
          </a:p>
        </p:txBody>
      </p:sp>
      <p:pic>
        <p:nvPicPr>
          <p:cNvPr id="16" name="Picture 15">
            <a:extLst>
              <a:ext uri="{FF2B5EF4-FFF2-40B4-BE49-F238E27FC236}">
                <a16:creationId xmlns:a16="http://schemas.microsoft.com/office/drawing/2014/main" id="{898CA00B-C452-4177-B3BE-1ACEBB8C3C03}"/>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943"/>
          <a:stretch/>
        </p:blipFill>
        <p:spPr>
          <a:xfrm>
            <a:off x="4295382" y="2854991"/>
            <a:ext cx="1820993" cy="1161672"/>
          </a:xfrm>
          <a:prstGeom prst="rect">
            <a:avLst/>
          </a:prstGeom>
          <a:ln w="12700">
            <a:solidFill>
              <a:schemeClr val="accent2"/>
            </a:solidFill>
          </a:ln>
        </p:spPr>
      </p:pic>
      <p:sp>
        <p:nvSpPr>
          <p:cNvPr id="8" name="Rectangle 7">
            <a:extLst>
              <a:ext uri="{FF2B5EF4-FFF2-40B4-BE49-F238E27FC236}">
                <a16:creationId xmlns:a16="http://schemas.microsoft.com/office/drawing/2014/main" id="{467F7D46-E93C-4B9B-BBD9-329D9790A8F5}"/>
              </a:ext>
            </a:extLst>
          </p:cNvPr>
          <p:cNvSpPr/>
          <p:nvPr/>
        </p:nvSpPr>
        <p:spPr>
          <a:xfrm>
            <a:off x="4219068" y="4046796"/>
            <a:ext cx="1908963" cy="2308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Source water: Lake Meade.</a:t>
            </a:r>
          </a:p>
        </p:txBody>
      </p:sp>
      <p:pic>
        <p:nvPicPr>
          <p:cNvPr id="18" name="Picture 17">
            <a:extLst>
              <a:ext uri="{FF2B5EF4-FFF2-40B4-BE49-F238E27FC236}">
                <a16:creationId xmlns:a16="http://schemas.microsoft.com/office/drawing/2014/main" id="{3DF6140E-5250-4AC9-844B-91AFCAA87380}"/>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3486" t="12531" r="11491" b="8036"/>
          <a:stretch/>
        </p:blipFill>
        <p:spPr>
          <a:xfrm>
            <a:off x="6362472" y="2003333"/>
            <a:ext cx="1543519" cy="1432494"/>
          </a:xfrm>
          <a:prstGeom prst="rect">
            <a:avLst/>
          </a:prstGeom>
          <a:ln w="12700">
            <a:solidFill>
              <a:schemeClr val="accent2"/>
            </a:solidFill>
          </a:ln>
        </p:spPr>
      </p:pic>
      <p:sp>
        <p:nvSpPr>
          <p:cNvPr id="11" name="Rectangle 10">
            <a:extLst>
              <a:ext uri="{FF2B5EF4-FFF2-40B4-BE49-F238E27FC236}">
                <a16:creationId xmlns:a16="http://schemas.microsoft.com/office/drawing/2014/main" id="{DB8DFD22-ACC3-40E3-9D74-FBB79198950B}"/>
              </a:ext>
            </a:extLst>
          </p:cNvPr>
          <p:cNvSpPr/>
          <p:nvPr/>
        </p:nvSpPr>
        <p:spPr>
          <a:xfrm>
            <a:off x="6289080" y="3455650"/>
            <a:ext cx="2313187" cy="230832"/>
          </a:xfrm>
          <a:prstGeom prst="rect">
            <a:avLst/>
          </a:prstGeom>
        </p:spPr>
        <p:txBody>
          <a:bodyPr wrap="square">
            <a:spAutoFit/>
          </a:bodyPr>
          <a:lstStyle/>
          <a:p>
            <a:pPr>
              <a:spcAft>
                <a:spcPts val="1000"/>
              </a:spcAft>
            </a:pPr>
            <a:r>
              <a:rPr lang="en-US" sz="900" i="1" dirty="0">
                <a:solidFill>
                  <a:srgbClr val="44546A"/>
                </a:solidFill>
                <a:latin typeface="Calibri" panose="020F0502020204030204" pitchFamily="34" charset="0"/>
                <a:ea typeface="Calibri" panose="020F0502020204030204" pitchFamily="34" charset="0"/>
                <a:cs typeface="Arial" panose="020B0604020202020204" pitchFamily="34" charset="0"/>
              </a:rPr>
              <a:t>Operator of a water system.</a:t>
            </a:r>
          </a:p>
        </p:txBody>
      </p:sp>
      <p:sp>
        <p:nvSpPr>
          <p:cNvPr id="4" name="Slide Number Placeholder 3">
            <a:extLst>
              <a:ext uri="{FF2B5EF4-FFF2-40B4-BE49-F238E27FC236}">
                <a16:creationId xmlns:a16="http://schemas.microsoft.com/office/drawing/2014/main" id="{4F7E7AA7-AE09-4893-ABA8-AE9DC8984907}"/>
              </a:ext>
            </a:extLst>
          </p:cNvPr>
          <p:cNvSpPr>
            <a:spLocks noGrp="1"/>
          </p:cNvSpPr>
          <p:nvPr>
            <p:ph type="sldNum" sz="quarter" idx="10"/>
          </p:nvPr>
        </p:nvSpPr>
        <p:spPr/>
        <p:txBody>
          <a:bodyPr/>
          <a:lstStyle/>
          <a:p>
            <a:fld id="{6BD89BB1-B564-4AC0-B20C-E0360F9EEF2A}" type="slidenum">
              <a:rPr lang="en-US" smtClean="0"/>
              <a:pPr/>
              <a:t>9</a:t>
            </a:fld>
            <a:endParaRPr lang="en-US" dirty="0"/>
          </a:p>
        </p:txBody>
      </p:sp>
    </p:spTree>
    <p:extLst>
      <p:ext uri="{BB962C8B-B14F-4D97-AF65-F5344CB8AC3E}">
        <p14:creationId xmlns:p14="http://schemas.microsoft.com/office/powerpoint/2010/main" val="2095412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WSP PTT">
  <a:themeElements>
    <a:clrScheme name="WSP PTT">
      <a:dk1>
        <a:sysClr val="windowText" lastClr="000000"/>
      </a:dk1>
      <a:lt1>
        <a:sysClr val="window" lastClr="FFFFFF"/>
      </a:lt1>
      <a:dk2>
        <a:srgbClr val="464646"/>
      </a:dk2>
      <a:lt2>
        <a:srgbClr val="DEF5FA"/>
      </a:lt2>
      <a:accent1>
        <a:srgbClr val="DDC61D"/>
      </a:accent1>
      <a:accent2>
        <a:srgbClr val="366388"/>
      </a:accent2>
      <a:accent3>
        <a:srgbClr val="0E3D5A"/>
      </a:accent3>
      <a:accent4>
        <a:srgbClr val="FDAF17"/>
      </a:accent4>
      <a:accent5>
        <a:srgbClr val="589888"/>
      </a:accent5>
      <a:accent6>
        <a:srgbClr val="7D3C4A"/>
      </a:accent6>
      <a:hlink>
        <a:srgbClr val="FFB601"/>
      </a:hlink>
      <a:folHlink>
        <a:srgbClr val="44B9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mso-contentType ?>
<SharedContentType xmlns="Microsoft.SharePoint.Taxonomy.ContentTypeSync" SourceId="29f62856-1543-49d4-a736-4569d363f533" ContentTypeId="0x0101" PreviousValue="false"/>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mso-contentType ?>
<FormTemplates xmlns="http://schemas.microsoft.com/sharepoint/v3/contenttype/forms">
  <Display>DocumentLibraryForm</Display>
  <Edit>DocumentLibraryForm</Edit>
  <New>DocumentLibraryForm</New>
</FormTemplates>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ct:contentTypeSchema xmlns:ct="http://schemas.microsoft.com/office/2006/metadata/contentType" xmlns:ma="http://schemas.microsoft.com/office/2006/metadata/properties/metaAttributes" ct:_="" ma:_="" ma:contentTypeName="Document" ma:contentTypeID="0x01010054EFD25073AA4F439B866FAE58702377" ma:contentTypeVersion="10" ma:contentTypeDescription="Create a new document." ma:contentTypeScope="" ma:versionID="eef2dd98a6cd2f3c3926053807615f55">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d4bb2742-aeff-4c49-8557-822b2b4a86a0" xmlns:ns6="84820665-4db3-4c71-8226-2c05c0a2a489" targetNamespace="http://schemas.microsoft.com/office/2006/metadata/properties" ma:root="true" ma:fieldsID="c88a07a45166c3d8b8b077cb40491bce" ns1:_="" ns2:_="" ns3:_="" ns4:_="" ns5:_="" ns6:_="">
    <xsd:import namespace="http://schemas.microsoft.com/sharepoint/v3"/>
    <xsd:import namespace="4ffa91fb-a0ff-4ac5-b2db-65c790d184a4"/>
    <xsd:import namespace="http://schemas.microsoft.com/sharepoint.v3"/>
    <xsd:import namespace="http://schemas.microsoft.com/sharepoint/v3/fields"/>
    <xsd:import namespace="d4bb2742-aeff-4c49-8557-822b2b4a86a0"/>
    <xsd:import namespace="84820665-4db3-4c71-8226-2c05c0a2a489"/>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6:SharedWithUsers" minOccurs="0"/>
                <xsd:element ref="ns6: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7adda620-9809-4b4f-a356-a3a2a12872f4}" ma:internalName="TaxCatchAllLabel" ma:readOnly="true" ma:showField="CatchAllDataLabel" ma:web="84820665-4db3-4c71-8226-2c05c0a2a489">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7adda620-9809-4b4f-a356-a3a2a12872f4}" ma:internalName="TaxCatchAll" ma:showField="CatchAllData" ma:web="84820665-4db3-4c71-8226-2c05c0a2a4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4bb2742-aeff-4c49-8557-822b2b4a86a0"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820665-4db3-4c71-8226-2c05c0a2a489"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ermInfo xmlns="http://schemas.microsoft.com/office/infopath/2007/PartnerControls">
          <TermName xmlns="http://schemas.microsoft.com/office/infopath/2007/PartnerControls">TMF Capacity</TermName>
          <TermId xmlns="http://schemas.microsoft.com/office/infopath/2007/PartnerControls">420ef5ae-2bf8-4dc9-9060-ef95efb594b9</TermId>
        </TermInfo>
        <TermInfo xmlns="http://schemas.microsoft.com/office/infopath/2007/PartnerControls">
          <TermName xmlns="http://schemas.microsoft.com/office/infopath/2007/PartnerControls">financial</TermName>
          <TermId xmlns="http://schemas.microsoft.com/office/infopath/2007/PartnerControls">079e5787-b61c-4565-92f0-d1765ea7fd23</TermId>
        </TermInfo>
        <TermInfo xmlns="http://schemas.microsoft.com/office/infopath/2007/PartnerControls">
          <TermName xmlns="http://schemas.microsoft.com/office/infopath/2007/PartnerControls">water system partnerships</TermName>
          <TermId xmlns="http://schemas.microsoft.com/office/infopath/2007/PartnerControls">efb222a4-5a44-4000-b9d9-c521d92f6ee1</TermId>
        </TermInfo>
        <TermInfo xmlns="http://schemas.microsoft.com/office/infopath/2007/PartnerControls">
          <TermName xmlns="http://schemas.microsoft.com/office/infopath/2007/PartnerControls">technical</TermName>
          <TermId xmlns="http://schemas.microsoft.com/office/infopath/2007/PartnerControls">8a2d6e74-0c21-4872-a753-c7bbd75f2702</TermId>
        </TermInfo>
        <TermInfo xmlns="http://schemas.microsoft.com/office/infopath/2007/PartnerControls">
          <TermName xmlns="http://schemas.microsoft.com/office/infopath/2007/PartnerControls">funding partnerships</TermName>
          <TermId xmlns="http://schemas.microsoft.com/office/infopath/2007/PartnerControls">7ab2a703-29b8-464b-9f89-c0a27b07299a</TermId>
        </TermInfo>
        <TermInfo xmlns="http://schemas.microsoft.com/office/infopath/2007/PartnerControls">
          <TermName xmlns="http://schemas.microsoft.com/office/infopath/2007/PartnerControls">managerial</TermName>
          <TermId xmlns="http://schemas.microsoft.com/office/infopath/2007/PartnerControls">e77ec42a-dab7-4540-8c37-fddf3b92c98a</TermId>
        </TermInfo>
        <TermInfo xmlns="http://schemas.microsoft.com/office/infopath/2007/PartnerControls">
          <TermName xmlns="http://schemas.microsoft.com/office/infopath/2007/PartnerControls">implementing partnerships</TermName>
          <TermId xmlns="http://schemas.microsoft.com/office/infopath/2007/PartnerControls">bff247ef-c854-45d9-a52a-ff84a429bfb9</TermId>
        </TermInfo>
      </Terms>
    </TaxKeywordTaxHTField>
    <Record xmlns="4ffa91fb-a0ff-4ac5-b2db-65c790d184a4">Shared</Record>
    <Rights xmlns="4ffa91fb-a0ff-4ac5-b2db-65c790d184a4" xsi:nil="true"/>
    <Document_x0020_Creation_x0020_Date xmlns="4ffa91fb-a0ff-4ac5-b2db-65c790d184a4">2022-06-28T01:04:38+00:00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Value>1</Value>
      <Value>40</Value>
      <Value>4</Value>
      <Value>37</Value>
      <Value>36</Value>
      <Value>35</Value>
      <Value>34</Value>
    </TaxCatchAll>
  </documentManagement>
</p:properties>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7F62EF6-63CF-436A-9480-1A8F9032E8FF}">
  <ds:schemaRefs>
    <ds:schemaRef ds:uri="ESRI.ArcGIS.Mapping.OfficeIntegration.PowerPointInfo"/>
  </ds:schemaRefs>
</ds:datastoreItem>
</file>

<file path=customXml/itemProps10.xml><?xml version="1.0" encoding="utf-8"?>
<ds:datastoreItem xmlns:ds="http://schemas.openxmlformats.org/officeDocument/2006/customXml" ds:itemID="{2A8E8E6D-6FFF-404B-8E60-76294E478B7F}">
  <ds:schemaRefs>
    <ds:schemaRef ds:uri="ESRI.ArcGIS.Mapping.OfficeIntegration.PowerPointInfo"/>
  </ds:schemaRefs>
</ds:datastoreItem>
</file>

<file path=customXml/itemProps100.xml><?xml version="1.0" encoding="utf-8"?>
<ds:datastoreItem xmlns:ds="http://schemas.openxmlformats.org/officeDocument/2006/customXml" ds:itemID="{30F1BAA5-311F-4E68-B6F2-5D90662FCD2F}">
  <ds:schemaRefs>
    <ds:schemaRef ds:uri="ESRI.ArcGIS.Mapping.OfficeIntegration.PowerPointInfo"/>
  </ds:schemaRefs>
</ds:datastoreItem>
</file>

<file path=customXml/itemProps101.xml><?xml version="1.0" encoding="utf-8"?>
<ds:datastoreItem xmlns:ds="http://schemas.openxmlformats.org/officeDocument/2006/customXml" ds:itemID="{04BD11F1-1B54-4153-AC0E-9AF8E24FC134}">
  <ds:schemaRefs>
    <ds:schemaRef ds:uri="ESRI.ArcGIS.Mapping.OfficeIntegration.PowerPointInfo"/>
  </ds:schemaRefs>
</ds:datastoreItem>
</file>

<file path=customXml/itemProps102.xml><?xml version="1.0" encoding="utf-8"?>
<ds:datastoreItem xmlns:ds="http://schemas.openxmlformats.org/officeDocument/2006/customXml" ds:itemID="{209DCEF0-F833-4A9E-9263-2406DD6A785A}">
  <ds:schemaRefs>
    <ds:schemaRef ds:uri="ESRI.ArcGIS.Mapping.OfficeIntegration.PowerPointInfo"/>
  </ds:schemaRefs>
</ds:datastoreItem>
</file>

<file path=customXml/itemProps103.xml><?xml version="1.0" encoding="utf-8"?>
<ds:datastoreItem xmlns:ds="http://schemas.openxmlformats.org/officeDocument/2006/customXml" ds:itemID="{270E63C4-A5A3-420F-8F53-BAC5D8BFBBC0}">
  <ds:schemaRefs>
    <ds:schemaRef ds:uri="ESRI.ArcGIS.Mapping.OfficeIntegration.PowerPointInfo"/>
  </ds:schemaRefs>
</ds:datastoreItem>
</file>

<file path=customXml/itemProps104.xml><?xml version="1.0" encoding="utf-8"?>
<ds:datastoreItem xmlns:ds="http://schemas.openxmlformats.org/officeDocument/2006/customXml" ds:itemID="{745E68B3-8D86-4E5D-91DC-4B1476270978}">
  <ds:schemaRefs>
    <ds:schemaRef ds:uri="ESRI.ArcGIS.Mapping.OfficeIntegration.PowerPointInfo"/>
  </ds:schemaRefs>
</ds:datastoreItem>
</file>

<file path=customXml/itemProps105.xml><?xml version="1.0" encoding="utf-8"?>
<ds:datastoreItem xmlns:ds="http://schemas.openxmlformats.org/officeDocument/2006/customXml" ds:itemID="{ABB9AEC8-6440-48EE-A183-FB49C73CE3C2}">
  <ds:schemaRefs>
    <ds:schemaRef ds:uri="ESRI.ArcGIS.Mapping.OfficeIntegration.PowerPointInfo"/>
  </ds:schemaRefs>
</ds:datastoreItem>
</file>

<file path=customXml/itemProps106.xml><?xml version="1.0" encoding="utf-8"?>
<ds:datastoreItem xmlns:ds="http://schemas.openxmlformats.org/officeDocument/2006/customXml" ds:itemID="{95FA6861-C0C6-4934-B0CB-9F3C1BD54DD9}">
  <ds:schemaRefs>
    <ds:schemaRef ds:uri="ESRI.ArcGIS.Mapping.OfficeIntegration.PowerPointInfo"/>
  </ds:schemaRefs>
</ds:datastoreItem>
</file>

<file path=customXml/itemProps107.xml><?xml version="1.0" encoding="utf-8"?>
<ds:datastoreItem xmlns:ds="http://schemas.openxmlformats.org/officeDocument/2006/customXml" ds:itemID="{5CEAB7B6-2C3D-478A-AA99-CC7392352C7A}">
  <ds:schemaRefs>
    <ds:schemaRef ds:uri="ESRI.ArcGIS.Mapping.OfficeIntegration.PowerPointInfo"/>
  </ds:schemaRefs>
</ds:datastoreItem>
</file>

<file path=customXml/itemProps108.xml><?xml version="1.0" encoding="utf-8"?>
<ds:datastoreItem xmlns:ds="http://schemas.openxmlformats.org/officeDocument/2006/customXml" ds:itemID="{32B7E075-E027-43EC-A343-712F1A53B3B9}">
  <ds:schemaRefs>
    <ds:schemaRef ds:uri="ESRI.ArcGIS.Mapping.OfficeIntegration.PowerPointInfo"/>
  </ds:schemaRefs>
</ds:datastoreItem>
</file>

<file path=customXml/itemProps109.xml><?xml version="1.0" encoding="utf-8"?>
<ds:datastoreItem xmlns:ds="http://schemas.openxmlformats.org/officeDocument/2006/customXml" ds:itemID="{600EEE5A-AA1B-449C-B514-03B25143AC2F}">
  <ds:schemaRefs>
    <ds:schemaRef ds:uri="ESRI.ArcGIS.Mapping.OfficeIntegration.PowerPointInfo"/>
  </ds:schemaRefs>
</ds:datastoreItem>
</file>

<file path=customXml/itemProps11.xml><?xml version="1.0" encoding="utf-8"?>
<ds:datastoreItem xmlns:ds="http://schemas.openxmlformats.org/officeDocument/2006/customXml" ds:itemID="{3EC300A7-BB02-4456-BDC0-5EC5AF528B05}">
  <ds:schemaRefs>
    <ds:schemaRef ds:uri="ESRI.ArcGIS.Mapping.OfficeIntegration.PowerPointInfo"/>
  </ds:schemaRefs>
</ds:datastoreItem>
</file>

<file path=customXml/itemProps110.xml><?xml version="1.0" encoding="utf-8"?>
<ds:datastoreItem xmlns:ds="http://schemas.openxmlformats.org/officeDocument/2006/customXml" ds:itemID="{626BAD6D-1746-419F-9218-01ADA002EEB8}">
  <ds:schemaRefs>
    <ds:schemaRef ds:uri="ESRI.ArcGIS.Mapping.OfficeIntegration.PowerPointInfo"/>
  </ds:schemaRefs>
</ds:datastoreItem>
</file>

<file path=customXml/itemProps111.xml><?xml version="1.0" encoding="utf-8"?>
<ds:datastoreItem xmlns:ds="http://schemas.openxmlformats.org/officeDocument/2006/customXml" ds:itemID="{2217874B-FAF9-47FC-849D-A6B734966ADA}">
  <ds:schemaRefs>
    <ds:schemaRef ds:uri="ESRI.ArcGIS.Mapping.OfficeIntegration.PowerPointInfo"/>
  </ds:schemaRefs>
</ds:datastoreItem>
</file>

<file path=customXml/itemProps112.xml><?xml version="1.0" encoding="utf-8"?>
<ds:datastoreItem xmlns:ds="http://schemas.openxmlformats.org/officeDocument/2006/customXml" ds:itemID="{DABD3BCD-D356-4DA2-8AB0-72A84C946BF8}">
  <ds:schemaRefs>
    <ds:schemaRef ds:uri="ESRI.ArcGIS.Mapping.OfficeIntegration.PowerPointInfo"/>
  </ds:schemaRefs>
</ds:datastoreItem>
</file>

<file path=customXml/itemProps113.xml><?xml version="1.0" encoding="utf-8"?>
<ds:datastoreItem xmlns:ds="http://schemas.openxmlformats.org/officeDocument/2006/customXml" ds:itemID="{2365EAEC-16C6-4884-BDDB-0A2305DB64BF}">
  <ds:schemaRefs>
    <ds:schemaRef ds:uri="ESRI.ArcGIS.Mapping.OfficeIntegration.PowerPointInfo"/>
  </ds:schemaRefs>
</ds:datastoreItem>
</file>

<file path=customXml/itemProps114.xml><?xml version="1.0" encoding="utf-8"?>
<ds:datastoreItem xmlns:ds="http://schemas.openxmlformats.org/officeDocument/2006/customXml" ds:itemID="{79DEFABE-D2E7-47D4-8131-9A1F7C9C48EA}">
  <ds:schemaRefs>
    <ds:schemaRef ds:uri="ESRI.ArcGIS.Mapping.OfficeIntegration.PowerPointInfo"/>
  </ds:schemaRefs>
</ds:datastoreItem>
</file>

<file path=customXml/itemProps115.xml><?xml version="1.0" encoding="utf-8"?>
<ds:datastoreItem xmlns:ds="http://schemas.openxmlformats.org/officeDocument/2006/customXml" ds:itemID="{92E81500-55C2-472E-B707-067E5EBC3074}">
  <ds:schemaRefs>
    <ds:schemaRef ds:uri="ESRI.ArcGIS.Mapping.OfficeIntegration.PowerPointInfo"/>
  </ds:schemaRefs>
</ds:datastoreItem>
</file>

<file path=customXml/itemProps116.xml><?xml version="1.0" encoding="utf-8"?>
<ds:datastoreItem xmlns:ds="http://schemas.openxmlformats.org/officeDocument/2006/customXml" ds:itemID="{E7B64A89-9A92-4457-B984-19B578D52CCD}">
  <ds:schemaRefs>
    <ds:schemaRef ds:uri="ESRI.ArcGIS.Mapping.OfficeIntegration.PowerPointInfo"/>
  </ds:schemaRefs>
</ds:datastoreItem>
</file>

<file path=customXml/itemProps117.xml><?xml version="1.0" encoding="utf-8"?>
<ds:datastoreItem xmlns:ds="http://schemas.openxmlformats.org/officeDocument/2006/customXml" ds:itemID="{741815BA-A8E4-454B-8379-B9B7B65B1C38}">
  <ds:schemaRefs>
    <ds:schemaRef ds:uri="ESRI.ArcGIS.Mapping.OfficeIntegration.PowerPointInfo"/>
  </ds:schemaRefs>
</ds:datastoreItem>
</file>

<file path=customXml/itemProps118.xml><?xml version="1.0" encoding="utf-8"?>
<ds:datastoreItem xmlns:ds="http://schemas.openxmlformats.org/officeDocument/2006/customXml" ds:itemID="{7EB9378C-7910-48C4-ADCA-6205189FAA5E}">
  <ds:schemaRefs>
    <ds:schemaRef ds:uri="ESRI.ArcGIS.Mapping.OfficeIntegration.PowerPointInfo"/>
  </ds:schemaRefs>
</ds:datastoreItem>
</file>

<file path=customXml/itemProps119.xml><?xml version="1.0" encoding="utf-8"?>
<ds:datastoreItem xmlns:ds="http://schemas.openxmlformats.org/officeDocument/2006/customXml" ds:itemID="{0CDF8715-3600-4CCF-BF18-2D35BF064197}">
  <ds:schemaRefs>
    <ds:schemaRef ds:uri="ESRI.ArcGIS.Mapping.OfficeIntegration.PowerPointInfo"/>
  </ds:schemaRefs>
</ds:datastoreItem>
</file>

<file path=customXml/itemProps12.xml><?xml version="1.0" encoding="utf-8"?>
<ds:datastoreItem xmlns:ds="http://schemas.openxmlformats.org/officeDocument/2006/customXml" ds:itemID="{53A76EF1-E009-488F-AF17-50FBE82DDC68}">
  <ds:schemaRefs>
    <ds:schemaRef ds:uri="ESRI.ArcGIS.Mapping.OfficeIntegration.PowerPointInfo"/>
  </ds:schemaRefs>
</ds:datastoreItem>
</file>

<file path=customXml/itemProps120.xml><?xml version="1.0" encoding="utf-8"?>
<ds:datastoreItem xmlns:ds="http://schemas.openxmlformats.org/officeDocument/2006/customXml" ds:itemID="{F1196D88-ADF1-4286-9253-371C1BD71A65}">
  <ds:schemaRefs>
    <ds:schemaRef ds:uri="ESRI.ArcGIS.Mapping.OfficeIntegration.PowerPointInfo"/>
  </ds:schemaRefs>
</ds:datastoreItem>
</file>

<file path=customXml/itemProps121.xml><?xml version="1.0" encoding="utf-8"?>
<ds:datastoreItem xmlns:ds="http://schemas.openxmlformats.org/officeDocument/2006/customXml" ds:itemID="{E980A3C0-0A0B-4BCD-A342-3F5D3A991F71}">
  <ds:schemaRefs>
    <ds:schemaRef ds:uri="ESRI.ArcGIS.Mapping.OfficeIntegration.PowerPointInfo"/>
  </ds:schemaRefs>
</ds:datastoreItem>
</file>

<file path=customXml/itemProps122.xml><?xml version="1.0" encoding="utf-8"?>
<ds:datastoreItem xmlns:ds="http://schemas.openxmlformats.org/officeDocument/2006/customXml" ds:itemID="{EC79C2FA-4602-4947-93FE-0DF17BCB5337}">
  <ds:schemaRefs>
    <ds:schemaRef ds:uri="ESRI.ArcGIS.Mapping.OfficeIntegration.PowerPointInfo"/>
  </ds:schemaRefs>
</ds:datastoreItem>
</file>

<file path=customXml/itemProps123.xml><?xml version="1.0" encoding="utf-8"?>
<ds:datastoreItem xmlns:ds="http://schemas.openxmlformats.org/officeDocument/2006/customXml" ds:itemID="{CB3D7A2A-D768-422D-937F-276DAC247428}"/>
</file>

<file path=customXml/itemProps13.xml><?xml version="1.0" encoding="utf-8"?>
<ds:datastoreItem xmlns:ds="http://schemas.openxmlformats.org/officeDocument/2006/customXml" ds:itemID="{22465804-7157-4050-8E20-085685F5F411}">
  <ds:schemaRefs>
    <ds:schemaRef ds:uri="ESRI.ArcGIS.Mapping.OfficeIntegration.PowerPointInfo"/>
  </ds:schemaRefs>
</ds:datastoreItem>
</file>

<file path=customXml/itemProps14.xml><?xml version="1.0" encoding="utf-8"?>
<ds:datastoreItem xmlns:ds="http://schemas.openxmlformats.org/officeDocument/2006/customXml" ds:itemID="{821C1CD2-3860-466B-81CC-C4148DE4555E}">
  <ds:schemaRefs>
    <ds:schemaRef ds:uri="ESRI.ArcGIS.Mapping.OfficeIntegration.PowerPointInfo"/>
  </ds:schemaRefs>
</ds:datastoreItem>
</file>

<file path=customXml/itemProps15.xml><?xml version="1.0" encoding="utf-8"?>
<ds:datastoreItem xmlns:ds="http://schemas.openxmlformats.org/officeDocument/2006/customXml" ds:itemID="{44284E3E-3A43-4FCB-945C-D030B445C325}">
  <ds:schemaRefs>
    <ds:schemaRef ds:uri="ESRI.ArcGIS.Mapping.OfficeIntegration.PowerPointInfo"/>
  </ds:schemaRefs>
</ds:datastoreItem>
</file>

<file path=customXml/itemProps16.xml><?xml version="1.0" encoding="utf-8"?>
<ds:datastoreItem xmlns:ds="http://schemas.openxmlformats.org/officeDocument/2006/customXml" ds:itemID="{13181A63-E88D-472B-9DBA-A42914B73273}">
  <ds:schemaRefs>
    <ds:schemaRef ds:uri="ESRI.ArcGIS.Mapping.OfficeIntegration.PowerPointInfo"/>
  </ds:schemaRefs>
</ds:datastoreItem>
</file>

<file path=customXml/itemProps17.xml><?xml version="1.0" encoding="utf-8"?>
<ds:datastoreItem xmlns:ds="http://schemas.openxmlformats.org/officeDocument/2006/customXml" ds:itemID="{3AC74E4D-943F-426B-9071-72B990746303}">
  <ds:schemaRefs>
    <ds:schemaRef ds:uri="ESRI.ArcGIS.Mapping.OfficeIntegration.PowerPointInfo"/>
  </ds:schemaRefs>
</ds:datastoreItem>
</file>

<file path=customXml/itemProps18.xml><?xml version="1.0" encoding="utf-8"?>
<ds:datastoreItem xmlns:ds="http://schemas.openxmlformats.org/officeDocument/2006/customXml" ds:itemID="{9282103B-F1A4-49F3-AF78-4D96D8D5D55C}">
  <ds:schemaRefs>
    <ds:schemaRef ds:uri="ESRI.ArcGIS.Mapping.OfficeIntegration.PowerPointInfo"/>
  </ds:schemaRefs>
</ds:datastoreItem>
</file>

<file path=customXml/itemProps19.xml><?xml version="1.0" encoding="utf-8"?>
<ds:datastoreItem xmlns:ds="http://schemas.openxmlformats.org/officeDocument/2006/customXml" ds:itemID="{A393DE41-572F-478D-A641-B4E66541DAE6}">
  <ds:schemaRefs>
    <ds:schemaRef ds:uri="ESRI.ArcGIS.Mapping.OfficeIntegration.PowerPointInfo"/>
  </ds:schemaRefs>
</ds:datastoreItem>
</file>

<file path=customXml/itemProps2.xml><?xml version="1.0" encoding="utf-8"?>
<ds:datastoreItem xmlns:ds="http://schemas.openxmlformats.org/officeDocument/2006/customXml" ds:itemID="{8DBC9755-ABA9-47F3-BEA8-8EF812FA3DEC}">
  <ds:schemaRefs>
    <ds:schemaRef ds:uri="ESRI.ArcGIS.Mapping.OfficeIntegration.PowerPointInfo"/>
  </ds:schemaRefs>
</ds:datastoreItem>
</file>

<file path=customXml/itemProps20.xml><?xml version="1.0" encoding="utf-8"?>
<ds:datastoreItem xmlns:ds="http://schemas.openxmlformats.org/officeDocument/2006/customXml" ds:itemID="{C76641F9-2195-4DB8-8CE0-E190845AF434}">
  <ds:schemaRefs>
    <ds:schemaRef ds:uri="ESRI.ArcGIS.Mapping.OfficeIntegration.PowerPointInfo"/>
  </ds:schemaRefs>
</ds:datastoreItem>
</file>

<file path=customXml/itemProps21.xml><?xml version="1.0" encoding="utf-8"?>
<ds:datastoreItem xmlns:ds="http://schemas.openxmlformats.org/officeDocument/2006/customXml" ds:itemID="{FAF35B2F-6749-427C-8A9B-E52CB883FC23}">
  <ds:schemaRefs>
    <ds:schemaRef ds:uri="ESRI.ArcGIS.Mapping.OfficeIntegration.PowerPointInfo"/>
  </ds:schemaRefs>
</ds:datastoreItem>
</file>

<file path=customXml/itemProps22.xml><?xml version="1.0" encoding="utf-8"?>
<ds:datastoreItem xmlns:ds="http://schemas.openxmlformats.org/officeDocument/2006/customXml" ds:itemID="{F93E0787-80F1-47B4-9CA3-3867E6BA6ED2}">
  <ds:schemaRefs>
    <ds:schemaRef ds:uri="ESRI.ArcGIS.Mapping.OfficeIntegration.PowerPointInfo"/>
  </ds:schemaRefs>
</ds:datastoreItem>
</file>

<file path=customXml/itemProps23.xml><?xml version="1.0" encoding="utf-8"?>
<ds:datastoreItem xmlns:ds="http://schemas.openxmlformats.org/officeDocument/2006/customXml" ds:itemID="{5AADDA56-ED5E-4886-BD66-9D2225490DC0}">
  <ds:schemaRefs>
    <ds:schemaRef ds:uri="ESRI.ArcGIS.Mapping.OfficeIntegration.PowerPointInfo"/>
  </ds:schemaRefs>
</ds:datastoreItem>
</file>

<file path=customXml/itemProps24.xml><?xml version="1.0" encoding="utf-8"?>
<ds:datastoreItem xmlns:ds="http://schemas.openxmlformats.org/officeDocument/2006/customXml" ds:itemID="{B83C1830-CCFC-4EA5-AC14-BD9597A97925}">
  <ds:schemaRefs>
    <ds:schemaRef ds:uri="ESRI.ArcGIS.Mapping.OfficeIntegration.PowerPointInfo"/>
  </ds:schemaRefs>
</ds:datastoreItem>
</file>

<file path=customXml/itemProps25.xml><?xml version="1.0" encoding="utf-8"?>
<ds:datastoreItem xmlns:ds="http://schemas.openxmlformats.org/officeDocument/2006/customXml" ds:itemID="{A6D89794-E638-4033-ADE3-212597822268}">
  <ds:schemaRefs>
    <ds:schemaRef ds:uri="ESRI.ArcGIS.Mapping.OfficeIntegration.PowerPointInfo"/>
  </ds:schemaRefs>
</ds:datastoreItem>
</file>

<file path=customXml/itemProps26.xml><?xml version="1.0" encoding="utf-8"?>
<ds:datastoreItem xmlns:ds="http://schemas.openxmlformats.org/officeDocument/2006/customXml" ds:itemID="{CF82959F-90E3-4566-BFDC-3BB3E3DA345F}">
  <ds:schemaRefs>
    <ds:schemaRef ds:uri="ESRI.ArcGIS.Mapping.OfficeIntegration.PowerPointInfo"/>
  </ds:schemaRefs>
</ds:datastoreItem>
</file>

<file path=customXml/itemProps27.xml><?xml version="1.0" encoding="utf-8"?>
<ds:datastoreItem xmlns:ds="http://schemas.openxmlformats.org/officeDocument/2006/customXml" ds:itemID="{DEFEDFAD-3121-43E5-BEA3-DEC1229E962A}">
  <ds:schemaRefs>
    <ds:schemaRef ds:uri="http://schemas.microsoft.com/sharepoint/v3/contenttype/forms"/>
  </ds:schemaRefs>
</ds:datastoreItem>
</file>

<file path=customXml/itemProps28.xml><?xml version="1.0" encoding="utf-8"?>
<ds:datastoreItem xmlns:ds="http://schemas.openxmlformats.org/officeDocument/2006/customXml" ds:itemID="{295BD412-BAF8-4909-81E3-EA0242B3EAA6}">
  <ds:schemaRefs>
    <ds:schemaRef ds:uri="ESRI.ArcGIS.Mapping.OfficeIntegration.PowerPointInfo"/>
  </ds:schemaRefs>
</ds:datastoreItem>
</file>

<file path=customXml/itemProps29.xml><?xml version="1.0" encoding="utf-8"?>
<ds:datastoreItem xmlns:ds="http://schemas.openxmlformats.org/officeDocument/2006/customXml" ds:itemID="{B0DEB48C-06A9-4779-BC13-54A649C79381}">
  <ds:schemaRefs>
    <ds:schemaRef ds:uri="ESRI.ArcGIS.Mapping.OfficeIntegration.PowerPointInfo"/>
  </ds:schemaRefs>
</ds:datastoreItem>
</file>

<file path=customXml/itemProps3.xml><?xml version="1.0" encoding="utf-8"?>
<ds:datastoreItem xmlns:ds="http://schemas.openxmlformats.org/officeDocument/2006/customXml" ds:itemID="{359FA108-6C97-4B12-B7DE-CBE72DDDFA7C}">
  <ds:schemaRefs>
    <ds:schemaRef ds:uri="ESRI.ArcGIS.Mapping.OfficeIntegration.PowerPointInfo"/>
  </ds:schemaRefs>
</ds:datastoreItem>
</file>

<file path=customXml/itemProps30.xml><?xml version="1.0" encoding="utf-8"?>
<ds:datastoreItem xmlns:ds="http://schemas.openxmlformats.org/officeDocument/2006/customXml" ds:itemID="{7045015D-17FC-47C3-8460-9CB3AD383DC8}">
  <ds:schemaRefs>
    <ds:schemaRef ds:uri="ESRI.ArcGIS.Mapping.OfficeIntegration.PowerPointInfo"/>
  </ds:schemaRefs>
</ds:datastoreItem>
</file>

<file path=customXml/itemProps31.xml><?xml version="1.0" encoding="utf-8"?>
<ds:datastoreItem xmlns:ds="http://schemas.openxmlformats.org/officeDocument/2006/customXml" ds:itemID="{C608550A-4CF8-46FF-8F23-D18E09026FCE}">
  <ds:schemaRefs>
    <ds:schemaRef ds:uri="ESRI.ArcGIS.Mapping.OfficeIntegration.PowerPointInfo"/>
  </ds:schemaRefs>
</ds:datastoreItem>
</file>

<file path=customXml/itemProps32.xml><?xml version="1.0" encoding="utf-8"?>
<ds:datastoreItem xmlns:ds="http://schemas.openxmlformats.org/officeDocument/2006/customXml" ds:itemID="{978B5897-0F96-4EB5-B473-90357458095F}">
  <ds:schemaRefs>
    <ds:schemaRef ds:uri="ESRI.ArcGIS.Mapping.OfficeIntegration.PowerPointInfo"/>
  </ds:schemaRefs>
</ds:datastoreItem>
</file>

<file path=customXml/itemProps33.xml><?xml version="1.0" encoding="utf-8"?>
<ds:datastoreItem xmlns:ds="http://schemas.openxmlformats.org/officeDocument/2006/customXml" ds:itemID="{CBBDB267-39ED-476B-8993-1E5D243E1F68}">
  <ds:schemaRefs>
    <ds:schemaRef ds:uri="ESRI.ArcGIS.Mapping.OfficeIntegration.PowerPointInfo"/>
  </ds:schemaRefs>
</ds:datastoreItem>
</file>

<file path=customXml/itemProps34.xml><?xml version="1.0" encoding="utf-8"?>
<ds:datastoreItem xmlns:ds="http://schemas.openxmlformats.org/officeDocument/2006/customXml" ds:itemID="{2C30E170-0CA9-45EA-B7AD-29078B606CD5}">
  <ds:schemaRefs>
    <ds:schemaRef ds:uri="ESRI.ArcGIS.Mapping.OfficeIntegration.PowerPointInfo"/>
  </ds:schemaRefs>
</ds:datastoreItem>
</file>

<file path=customXml/itemProps35.xml><?xml version="1.0" encoding="utf-8"?>
<ds:datastoreItem xmlns:ds="http://schemas.openxmlformats.org/officeDocument/2006/customXml" ds:itemID="{A9ED8852-801A-4E64-9318-B19D726B1629}">
  <ds:schemaRefs>
    <ds:schemaRef ds:uri="ESRI.ArcGIS.Mapping.OfficeIntegration.PowerPointInfo"/>
  </ds:schemaRefs>
</ds:datastoreItem>
</file>

<file path=customXml/itemProps36.xml><?xml version="1.0" encoding="utf-8"?>
<ds:datastoreItem xmlns:ds="http://schemas.openxmlformats.org/officeDocument/2006/customXml" ds:itemID="{32A8086D-64F9-4C8C-8A57-6E59E4304980}">
  <ds:schemaRefs>
    <ds:schemaRef ds:uri="ESRI.ArcGIS.Mapping.OfficeIntegration.PowerPointInfo"/>
  </ds:schemaRefs>
</ds:datastoreItem>
</file>

<file path=customXml/itemProps37.xml><?xml version="1.0" encoding="utf-8"?>
<ds:datastoreItem xmlns:ds="http://schemas.openxmlformats.org/officeDocument/2006/customXml" ds:itemID="{D441653E-47A0-485C-9037-AF1266C8AD72}">
  <ds:schemaRefs>
    <ds:schemaRef ds:uri="ESRI.ArcGIS.Mapping.OfficeIntegration.PowerPointInfo"/>
  </ds:schemaRefs>
</ds:datastoreItem>
</file>

<file path=customXml/itemProps38.xml><?xml version="1.0" encoding="utf-8"?>
<ds:datastoreItem xmlns:ds="http://schemas.openxmlformats.org/officeDocument/2006/customXml" ds:itemID="{DF57A5F0-2517-4348-9767-C44A453E6B3E}">
  <ds:schemaRefs>
    <ds:schemaRef ds:uri="ESRI.ArcGIS.Mapping.OfficeIntegration.PowerPointInfo"/>
  </ds:schemaRefs>
</ds:datastoreItem>
</file>

<file path=customXml/itemProps39.xml><?xml version="1.0" encoding="utf-8"?>
<ds:datastoreItem xmlns:ds="http://schemas.openxmlformats.org/officeDocument/2006/customXml" ds:itemID="{6D9CEDC9-C6E6-4FB5-9437-4C31848F0B06}">
  <ds:schemaRefs>
    <ds:schemaRef ds:uri="ESRI.ArcGIS.Mapping.OfficeIntegration.PowerPointInfo"/>
  </ds:schemaRefs>
</ds:datastoreItem>
</file>

<file path=customXml/itemProps4.xml><?xml version="1.0" encoding="utf-8"?>
<ds:datastoreItem xmlns:ds="http://schemas.openxmlformats.org/officeDocument/2006/customXml" ds:itemID="{04A17F22-A4EB-42FD-9D0E-2EB1BD323943}">
  <ds:schemaRefs>
    <ds:schemaRef ds:uri="ESRI.ArcGIS.Mapping.OfficeIntegration.PowerPointInfo"/>
  </ds:schemaRefs>
</ds:datastoreItem>
</file>

<file path=customXml/itemProps40.xml><?xml version="1.0" encoding="utf-8"?>
<ds:datastoreItem xmlns:ds="http://schemas.openxmlformats.org/officeDocument/2006/customXml" ds:itemID="{CAE63604-A698-478E-A70D-1EF0F45F27DE}">
  <ds:schemaRefs>
    <ds:schemaRef ds:uri="ESRI.ArcGIS.Mapping.OfficeIntegration.PowerPointInfo"/>
  </ds:schemaRefs>
</ds:datastoreItem>
</file>

<file path=customXml/itemProps41.xml><?xml version="1.0" encoding="utf-8"?>
<ds:datastoreItem xmlns:ds="http://schemas.openxmlformats.org/officeDocument/2006/customXml" ds:itemID="{756BBD73-DB7D-49A7-B827-4615B7BB36BA}">
  <ds:schemaRefs>
    <ds:schemaRef ds:uri="ESRI.ArcGIS.Mapping.OfficeIntegration.PowerPointInfo"/>
  </ds:schemaRefs>
</ds:datastoreItem>
</file>

<file path=customXml/itemProps42.xml><?xml version="1.0" encoding="utf-8"?>
<ds:datastoreItem xmlns:ds="http://schemas.openxmlformats.org/officeDocument/2006/customXml" ds:itemID="{67F69DFA-1688-485E-955A-565432C9BDD8}">
  <ds:schemaRefs>
    <ds:schemaRef ds:uri="ESRI.ArcGIS.Mapping.OfficeIntegration.PowerPointInfo"/>
  </ds:schemaRefs>
</ds:datastoreItem>
</file>

<file path=customXml/itemProps43.xml><?xml version="1.0" encoding="utf-8"?>
<ds:datastoreItem xmlns:ds="http://schemas.openxmlformats.org/officeDocument/2006/customXml" ds:itemID="{11B3E94C-4ECF-494C-9C63-9793C53072F3}"/>
</file>

<file path=customXml/itemProps44.xml><?xml version="1.0" encoding="utf-8"?>
<ds:datastoreItem xmlns:ds="http://schemas.openxmlformats.org/officeDocument/2006/customXml" ds:itemID="{0685DDBA-2C19-48B3-8CF5-14CFC6BF972F}">
  <ds:schemaRefs>
    <ds:schemaRef ds:uri="ESRI.ArcGIS.Mapping.OfficeIntegration.PowerPointInfo"/>
  </ds:schemaRefs>
</ds:datastoreItem>
</file>

<file path=customXml/itemProps45.xml><?xml version="1.0" encoding="utf-8"?>
<ds:datastoreItem xmlns:ds="http://schemas.openxmlformats.org/officeDocument/2006/customXml" ds:itemID="{C1546443-75A2-4912-A840-A89569E828BF}">
  <ds:schemaRefs>
    <ds:schemaRef ds:uri="ESRI.ArcGIS.Mapping.OfficeIntegration.PowerPointInfo"/>
  </ds:schemaRefs>
</ds:datastoreItem>
</file>

<file path=customXml/itemProps46.xml><?xml version="1.0" encoding="utf-8"?>
<ds:datastoreItem xmlns:ds="http://schemas.openxmlformats.org/officeDocument/2006/customXml" ds:itemID="{E1A240FC-94FB-482A-AFCF-6C5B4028A30D}">
  <ds:schemaRefs>
    <ds:schemaRef ds:uri="ESRI.ArcGIS.Mapping.OfficeIntegration.PowerPointInfo"/>
  </ds:schemaRefs>
</ds:datastoreItem>
</file>

<file path=customXml/itemProps47.xml><?xml version="1.0" encoding="utf-8"?>
<ds:datastoreItem xmlns:ds="http://schemas.openxmlformats.org/officeDocument/2006/customXml" ds:itemID="{7AD2D4EE-63CE-415A-8597-B37F13436028}">
  <ds:schemaRefs>
    <ds:schemaRef ds:uri="ESRI.ArcGIS.Mapping.OfficeIntegration.PowerPointInfo"/>
  </ds:schemaRefs>
</ds:datastoreItem>
</file>

<file path=customXml/itemProps48.xml><?xml version="1.0" encoding="utf-8"?>
<ds:datastoreItem xmlns:ds="http://schemas.openxmlformats.org/officeDocument/2006/customXml" ds:itemID="{4FB48E2A-EB01-4C31-9DF2-896A6AFF9320}">
  <ds:schemaRefs>
    <ds:schemaRef ds:uri="ESRI.ArcGIS.Mapping.OfficeIntegration.PowerPointInfo"/>
  </ds:schemaRefs>
</ds:datastoreItem>
</file>

<file path=customXml/itemProps49.xml><?xml version="1.0" encoding="utf-8"?>
<ds:datastoreItem xmlns:ds="http://schemas.openxmlformats.org/officeDocument/2006/customXml" ds:itemID="{2DCA0686-EA99-4738-B7E6-EC67DC0EFE86}">
  <ds:schemaRefs>
    <ds:schemaRef ds:uri="ESRI.ArcGIS.Mapping.OfficeIntegration.PowerPointInfo"/>
  </ds:schemaRefs>
</ds:datastoreItem>
</file>

<file path=customXml/itemProps5.xml><?xml version="1.0" encoding="utf-8"?>
<ds:datastoreItem xmlns:ds="http://schemas.openxmlformats.org/officeDocument/2006/customXml" ds:itemID="{0465D55E-95A0-4CA0-BBDC-5816C87B57FB}">
  <ds:schemaRefs>
    <ds:schemaRef ds:uri="ESRI.ArcGIS.Mapping.OfficeIntegration.PowerPointInfo"/>
  </ds:schemaRefs>
</ds:datastoreItem>
</file>

<file path=customXml/itemProps50.xml><?xml version="1.0" encoding="utf-8"?>
<ds:datastoreItem xmlns:ds="http://schemas.openxmlformats.org/officeDocument/2006/customXml" ds:itemID="{1285C01E-15C1-49CD-997C-93BE7AA8412C}">
  <ds:schemaRefs>
    <ds:schemaRef ds:uri="ESRI.ArcGIS.Mapping.OfficeIntegration.PowerPointInfo"/>
  </ds:schemaRefs>
</ds:datastoreItem>
</file>

<file path=customXml/itemProps51.xml><?xml version="1.0" encoding="utf-8"?>
<ds:datastoreItem xmlns:ds="http://schemas.openxmlformats.org/officeDocument/2006/customXml" ds:itemID="{AD49F52C-DD3D-4D61-89D6-803B4C4F5262}">
  <ds:schemaRefs>
    <ds:schemaRef ds:uri="ESRI.ArcGIS.Mapping.OfficeIntegration.PowerPointInfo"/>
  </ds:schemaRefs>
</ds:datastoreItem>
</file>

<file path=customXml/itemProps52.xml><?xml version="1.0" encoding="utf-8"?>
<ds:datastoreItem xmlns:ds="http://schemas.openxmlformats.org/officeDocument/2006/customXml" ds:itemID="{4E13669A-DF38-43F0-A72E-5BF2C1A972CA}">
  <ds:schemaRefs>
    <ds:schemaRef ds:uri="http://schemas.microsoft.com/office/2006/metadata/properties"/>
    <ds:schemaRef ds:uri="http://purl.org/dc/terms/"/>
    <ds:schemaRef ds:uri="http://schemas.openxmlformats.org/package/2006/metadata/core-properties"/>
    <ds:schemaRef ds:uri="http://purl.org/dc/elements/1.1/"/>
    <ds:schemaRef ds:uri="http://www.w3.org/XML/1998/namespace"/>
    <ds:schemaRef ds:uri="http://purl.org/dc/dcmitype/"/>
    <ds:schemaRef ds:uri="http://schemas.microsoft.com/office/2006/documentManagement/types"/>
    <ds:schemaRef ds:uri="268bfec5-26a6-4937-8a12-bfd0de560a29"/>
    <ds:schemaRef ds:uri="http://schemas.microsoft.com/office/infopath/2007/PartnerControls"/>
    <ds:schemaRef ds:uri="003eb4f8-898e-46fa-bbc5-ee1c06ea215e"/>
  </ds:schemaRefs>
</ds:datastoreItem>
</file>

<file path=customXml/itemProps53.xml><?xml version="1.0" encoding="utf-8"?>
<ds:datastoreItem xmlns:ds="http://schemas.openxmlformats.org/officeDocument/2006/customXml" ds:itemID="{C09309E9-9C95-416F-9966-2A0FFBB89F4F}">
  <ds:schemaRefs>
    <ds:schemaRef ds:uri="ESRI.ArcGIS.Mapping.OfficeIntegration.PowerPointInfo"/>
  </ds:schemaRefs>
</ds:datastoreItem>
</file>

<file path=customXml/itemProps54.xml><?xml version="1.0" encoding="utf-8"?>
<ds:datastoreItem xmlns:ds="http://schemas.openxmlformats.org/officeDocument/2006/customXml" ds:itemID="{6C0F1E8C-7E61-426E-9A6F-04F8DFA0B548}">
  <ds:schemaRefs>
    <ds:schemaRef ds:uri="ESRI.ArcGIS.Mapping.OfficeIntegration.PowerPointInfo"/>
  </ds:schemaRefs>
</ds:datastoreItem>
</file>

<file path=customXml/itemProps55.xml><?xml version="1.0" encoding="utf-8"?>
<ds:datastoreItem xmlns:ds="http://schemas.openxmlformats.org/officeDocument/2006/customXml" ds:itemID="{3CCE2C3A-6C46-4E36-B74D-F3B81EFDAF5C}">
  <ds:schemaRefs>
    <ds:schemaRef ds:uri="ESRI.ArcGIS.Mapping.OfficeIntegration.PowerPointInfo"/>
  </ds:schemaRefs>
</ds:datastoreItem>
</file>

<file path=customXml/itemProps56.xml><?xml version="1.0" encoding="utf-8"?>
<ds:datastoreItem xmlns:ds="http://schemas.openxmlformats.org/officeDocument/2006/customXml" ds:itemID="{9348254C-192E-44D9-AC00-8FA7D7D0ED2F}">
  <ds:schemaRefs>
    <ds:schemaRef ds:uri="ESRI.ArcGIS.Mapping.OfficeIntegration.PowerPointInfo"/>
  </ds:schemaRefs>
</ds:datastoreItem>
</file>

<file path=customXml/itemProps57.xml><?xml version="1.0" encoding="utf-8"?>
<ds:datastoreItem xmlns:ds="http://schemas.openxmlformats.org/officeDocument/2006/customXml" ds:itemID="{E84E5DF0-8A64-4203-9AC2-322EC0125729}">
  <ds:schemaRefs>
    <ds:schemaRef ds:uri="ESRI.ArcGIS.Mapping.OfficeIntegration.PowerPointInfo"/>
  </ds:schemaRefs>
</ds:datastoreItem>
</file>

<file path=customXml/itemProps58.xml><?xml version="1.0" encoding="utf-8"?>
<ds:datastoreItem xmlns:ds="http://schemas.openxmlformats.org/officeDocument/2006/customXml" ds:itemID="{77AC1F18-47FF-4F33-A031-5E33538F4B25}">
  <ds:schemaRefs>
    <ds:schemaRef ds:uri="ESRI.ArcGIS.Mapping.OfficeIntegration.PowerPointInfo"/>
  </ds:schemaRefs>
</ds:datastoreItem>
</file>

<file path=customXml/itemProps59.xml><?xml version="1.0" encoding="utf-8"?>
<ds:datastoreItem xmlns:ds="http://schemas.openxmlformats.org/officeDocument/2006/customXml" ds:itemID="{5885ABBD-30C2-47FF-8BAB-81266FD52B2B}">
  <ds:schemaRefs>
    <ds:schemaRef ds:uri="ESRI.ArcGIS.Mapping.OfficeIntegration.PowerPointInfo"/>
  </ds:schemaRefs>
</ds:datastoreItem>
</file>

<file path=customXml/itemProps6.xml><?xml version="1.0" encoding="utf-8"?>
<ds:datastoreItem xmlns:ds="http://schemas.openxmlformats.org/officeDocument/2006/customXml" ds:itemID="{01FB2FE6-2738-48EB-BDEF-11F89810C0EE}">
  <ds:schemaRefs>
    <ds:schemaRef ds:uri="ESRI.ArcGIS.Mapping.OfficeIntegration.PowerPointInfo"/>
  </ds:schemaRefs>
</ds:datastoreItem>
</file>

<file path=customXml/itemProps60.xml><?xml version="1.0" encoding="utf-8"?>
<ds:datastoreItem xmlns:ds="http://schemas.openxmlformats.org/officeDocument/2006/customXml" ds:itemID="{8D18D708-F612-483A-BD79-FF752FED1A81}">
  <ds:schemaRefs>
    <ds:schemaRef ds:uri="ESRI.ArcGIS.Mapping.OfficeIntegration.PowerPointInfo"/>
  </ds:schemaRefs>
</ds:datastoreItem>
</file>

<file path=customXml/itemProps61.xml><?xml version="1.0" encoding="utf-8"?>
<ds:datastoreItem xmlns:ds="http://schemas.openxmlformats.org/officeDocument/2006/customXml" ds:itemID="{E444E6CF-89D9-4A8D-BC22-326BFADBA502}">
  <ds:schemaRefs>
    <ds:schemaRef ds:uri="ESRI.ArcGIS.Mapping.OfficeIntegration.PowerPointInfo"/>
  </ds:schemaRefs>
</ds:datastoreItem>
</file>

<file path=customXml/itemProps62.xml><?xml version="1.0" encoding="utf-8"?>
<ds:datastoreItem xmlns:ds="http://schemas.openxmlformats.org/officeDocument/2006/customXml" ds:itemID="{A5C84E74-04B0-46D9-97EB-D319D995C1B1}">
  <ds:schemaRefs>
    <ds:schemaRef ds:uri="ESRI.ArcGIS.Mapping.OfficeIntegration.PowerPointInfo"/>
  </ds:schemaRefs>
</ds:datastoreItem>
</file>

<file path=customXml/itemProps63.xml><?xml version="1.0" encoding="utf-8"?>
<ds:datastoreItem xmlns:ds="http://schemas.openxmlformats.org/officeDocument/2006/customXml" ds:itemID="{E279C2D7-AD73-44A2-9892-76FAA86D963A}">
  <ds:schemaRefs>
    <ds:schemaRef ds:uri="ESRI.ArcGIS.Mapping.OfficeIntegration.PowerPointInfo"/>
  </ds:schemaRefs>
</ds:datastoreItem>
</file>

<file path=customXml/itemProps64.xml><?xml version="1.0" encoding="utf-8"?>
<ds:datastoreItem xmlns:ds="http://schemas.openxmlformats.org/officeDocument/2006/customXml" ds:itemID="{9F4D2AD3-ED25-49D1-B63B-F0B52F5F4DBC}">
  <ds:schemaRefs>
    <ds:schemaRef ds:uri="ESRI.ArcGIS.Mapping.OfficeIntegration.PowerPointInfo"/>
  </ds:schemaRefs>
</ds:datastoreItem>
</file>

<file path=customXml/itemProps65.xml><?xml version="1.0" encoding="utf-8"?>
<ds:datastoreItem xmlns:ds="http://schemas.openxmlformats.org/officeDocument/2006/customXml" ds:itemID="{217E50C5-1BB4-4A04-8905-8C2D97F38C1B}">
  <ds:schemaRefs>
    <ds:schemaRef ds:uri="ESRI.ArcGIS.Mapping.OfficeIntegration.PowerPointInfo"/>
  </ds:schemaRefs>
</ds:datastoreItem>
</file>

<file path=customXml/itemProps66.xml><?xml version="1.0" encoding="utf-8"?>
<ds:datastoreItem xmlns:ds="http://schemas.openxmlformats.org/officeDocument/2006/customXml" ds:itemID="{640391D9-5B84-4338-8502-5D7A2FA54DDA}">
  <ds:schemaRefs>
    <ds:schemaRef ds:uri="ESRI.ArcGIS.Mapping.OfficeIntegration.PowerPointInfo"/>
  </ds:schemaRefs>
</ds:datastoreItem>
</file>

<file path=customXml/itemProps67.xml><?xml version="1.0" encoding="utf-8"?>
<ds:datastoreItem xmlns:ds="http://schemas.openxmlformats.org/officeDocument/2006/customXml" ds:itemID="{98022A44-C703-4C2C-B312-65B6FFA0547C}">
  <ds:schemaRefs>
    <ds:schemaRef ds:uri="ESRI.ArcGIS.Mapping.OfficeIntegration.PowerPointInfo"/>
  </ds:schemaRefs>
</ds:datastoreItem>
</file>

<file path=customXml/itemProps68.xml><?xml version="1.0" encoding="utf-8"?>
<ds:datastoreItem xmlns:ds="http://schemas.openxmlformats.org/officeDocument/2006/customXml" ds:itemID="{7BA1A936-8B2A-45F2-B800-CE14A6AF5B17}">
  <ds:schemaRefs>
    <ds:schemaRef ds:uri="ESRI.ArcGIS.Mapping.OfficeIntegration.PowerPointInfo"/>
  </ds:schemaRefs>
</ds:datastoreItem>
</file>

<file path=customXml/itemProps69.xml><?xml version="1.0" encoding="utf-8"?>
<ds:datastoreItem xmlns:ds="http://schemas.openxmlformats.org/officeDocument/2006/customXml" ds:itemID="{9FE00347-C5FC-4D37-A1A6-D7AF19551004}">
  <ds:schemaRefs>
    <ds:schemaRef ds:uri="ESRI.ArcGIS.Mapping.OfficeIntegration.PowerPointInfo"/>
  </ds:schemaRefs>
</ds:datastoreItem>
</file>

<file path=customXml/itemProps7.xml><?xml version="1.0" encoding="utf-8"?>
<ds:datastoreItem xmlns:ds="http://schemas.openxmlformats.org/officeDocument/2006/customXml" ds:itemID="{8D28FDF2-F34D-4A2B-B9DF-07998BA58098}">
  <ds:schemaRefs>
    <ds:schemaRef ds:uri="ESRI.ArcGIS.Mapping.OfficeIntegration.PowerPointInfo"/>
  </ds:schemaRefs>
</ds:datastoreItem>
</file>

<file path=customXml/itemProps70.xml><?xml version="1.0" encoding="utf-8"?>
<ds:datastoreItem xmlns:ds="http://schemas.openxmlformats.org/officeDocument/2006/customXml" ds:itemID="{CFDC0291-15E8-443D-8F38-48D74D184DB5}">
  <ds:schemaRefs>
    <ds:schemaRef ds:uri="ESRI.ArcGIS.Mapping.OfficeIntegration.PowerPointInfo"/>
  </ds:schemaRefs>
</ds:datastoreItem>
</file>

<file path=customXml/itemProps71.xml><?xml version="1.0" encoding="utf-8"?>
<ds:datastoreItem xmlns:ds="http://schemas.openxmlformats.org/officeDocument/2006/customXml" ds:itemID="{119B8902-55AF-4102-83C5-465634695BCB}">
  <ds:schemaRefs>
    <ds:schemaRef ds:uri="ESRI.ArcGIS.Mapping.OfficeIntegration.PowerPointInfo"/>
  </ds:schemaRefs>
</ds:datastoreItem>
</file>

<file path=customXml/itemProps72.xml><?xml version="1.0" encoding="utf-8"?>
<ds:datastoreItem xmlns:ds="http://schemas.openxmlformats.org/officeDocument/2006/customXml" ds:itemID="{D4BF7D4F-A50E-4F12-98CB-835C107F0A81}">
  <ds:schemaRefs>
    <ds:schemaRef ds:uri="ESRI.ArcGIS.Mapping.OfficeIntegration.PowerPointInfo"/>
  </ds:schemaRefs>
</ds:datastoreItem>
</file>

<file path=customXml/itemProps73.xml><?xml version="1.0" encoding="utf-8"?>
<ds:datastoreItem xmlns:ds="http://schemas.openxmlformats.org/officeDocument/2006/customXml" ds:itemID="{2379E0A8-5CA5-4EA2-BF39-EB13AAD44116}">
  <ds:schemaRefs>
    <ds:schemaRef ds:uri="ESRI.ArcGIS.Mapping.OfficeIntegration.PowerPointInfo"/>
  </ds:schemaRefs>
</ds:datastoreItem>
</file>

<file path=customXml/itemProps74.xml><?xml version="1.0" encoding="utf-8"?>
<ds:datastoreItem xmlns:ds="http://schemas.openxmlformats.org/officeDocument/2006/customXml" ds:itemID="{6A030F45-C7E6-4C8B-B6A6-3DE7C6B30B28}">
  <ds:schemaRefs>
    <ds:schemaRef ds:uri="ESRI.ArcGIS.Mapping.OfficeIntegration.PowerPointInfo"/>
  </ds:schemaRefs>
</ds:datastoreItem>
</file>

<file path=customXml/itemProps75.xml><?xml version="1.0" encoding="utf-8"?>
<ds:datastoreItem xmlns:ds="http://schemas.openxmlformats.org/officeDocument/2006/customXml" ds:itemID="{721300A2-6D86-48FD-B517-B90171A8950B}">
  <ds:schemaRefs>
    <ds:schemaRef ds:uri="ESRI.ArcGIS.Mapping.OfficeIntegration.PowerPointInfo"/>
  </ds:schemaRefs>
</ds:datastoreItem>
</file>

<file path=customXml/itemProps76.xml><?xml version="1.0" encoding="utf-8"?>
<ds:datastoreItem xmlns:ds="http://schemas.openxmlformats.org/officeDocument/2006/customXml" ds:itemID="{B1CF5289-86C1-4D6C-8146-85165B7DF46F}">
  <ds:schemaRefs>
    <ds:schemaRef ds:uri="ESRI.ArcGIS.Mapping.OfficeIntegration.PowerPointInfo"/>
  </ds:schemaRefs>
</ds:datastoreItem>
</file>

<file path=customXml/itemProps77.xml><?xml version="1.0" encoding="utf-8"?>
<ds:datastoreItem xmlns:ds="http://schemas.openxmlformats.org/officeDocument/2006/customXml" ds:itemID="{0D7CEC7C-2357-453E-9352-CBAC1077D6E7}">
  <ds:schemaRefs>
    <ds:schemaRef ds:uri="ESRI.ArcGIS.Mapping.OfficeIntegration.PowerPointInfo"/>
  </ds:schemaRefs>
</ds:datastoreItem>
</file>

<file path=customXml/itemProps78.xml><?xml version="1.0" encoding="utf-8"?>
<ds:datastoreItem xmlns:ds="http://schemas.openxmlformats.org/officeDocument/2006/customXml" ds:itemID="{F7D737DD-934E-4126-AD9B-C2FCB6284F86}">
  <ds:schemaRefs>
    <ds:schemaRef ds:uri="ESRI.ArcGIS.Mapping.OfficeIntegration.PowerPointInfo"/>
  </ds:schemaRefs>
</ds:datastoreItem>
</file>

<file path=customXml/itemProps79.xml><?xml version="1.0" encoding="utf-8"?>
<ds:datastoreItem xmlns:ds="http://schemas.openxmlformats.org/officeDocument/2006/customXml" ds:itemID="{5EA5241F-598A-499E-B560-E70122E8559F}">
  <ds:schemaRefs>
    <ds:schemaRef ds:uri="ESRI.ArcGIS.Mapping.OfficeIntegration.PowerPointInfo"/>
  </ds:schemaRefs>
</ds:datastoreItem>
</file>

<file path=customXml/itemProps8.xml><?xml version="1.0" encoding="utf-8"?>
<ds:datastoreItem xmlns:ds="http://schemas.openxmlformats.org/officeDocument/2006/customXml" ds:itemID="{5EEA3937-FE0F-411D-9D98-10B4C9FB7187}">
  <ds:schemaRefs>
    <ds:schemaRef ds:uri="ESRI.ArcGIS.Mapping.OfficeIntegration.PowerPointInfo"/>
  </ds:schemaRefs>
</ds:datastoreItem>
</file>

<file path=customXml/itemProps80.xml><?xml version="1.0" encoding="utf-8"?>
<ds:datastoreItem xmlns:ds="http://schemas.openxmlformats.org/officeDocument/2006/customXml" ds:itemID="{17D1C805-6DCA-438D-A573-3FF0CF1C5224}">
  <ds:schemaRefs>
    <ds:schemaRef ds:uri="ESRI.ArcGIS.Mapping.OfficeIntegration.PowerPointInfo"/>
  </ds:schemaRefs>
</ds:datastoreItem>
</file>

<file path=customXml/itemProps81.xml><?xml version="1.0" encoding="utf-8"?>
<ds:datastoreItem xmlns:ds="http://schemas.openxmlformats.org/officeDocument/2006/customXml" ds:itemID="{8AB82C65-C46D-48E8-82A0-D94B96A5FAE0}">
  <ds:schemaRefs>
    <ds:schemaRef ds:uri="ESRI.ArcGIS.Mapping.OfficeIntegration.PowerPointInfo"/>
  </ds:schemaRefs>
</ds:datastoreItem>
</file>

<file path=customXml/itemProps82.xml><?xml version="1.0" encoding="utf-8"?>
<ds:datastoreItem xmlns:ds="http://schemas.openxmlformats.org/officeDocument/2006/customXml" ds:itemID="{1ED5BDC2-A1B7-4186-86FD-DC54753D1724}">
  <ds:schemaRefs>
    <ds:schemaRef ds:uri="ESRI.ArcGIS.Mapping.OfficeIntegration.PowerPointInfo"/>
  </ds:schemaRefs>
</ds:datastoreItem>
</file>

<file path=customXml/itemProps83.xml><?xml version="1.0" encoding="utf-8"?>
<ds:datastoreItem xmlns:ds="http://schemas.openxmlformats.org/officeDocument/2006/customXml" ds:itemID="{33B4156E-4B37-491D-A864-383EA3A6B369}">
  <ds:schemaRefs>
    <ds:schemaRef ds:uri="ESRI.ArcGIS.Mapping.OfficeIntegration.PowerPointInfo"/>
  </ds:schemaRefs>
</ds:datastoreItem>
</file>

<file path=customXml/itemProps84.xml><?xml version="1.0" encoding="utf-8"?>
<ds:datastoreItem xmlns:ds="http://schemas.openxmlformats.org/officeDocument/2006/customXml" ds:itemID="{185D4187-7F46-4B5D-8AC3-8A70C3177D5B}">
  <ds:schemaRefs>
    <ds:schemaRef ds:uri="ESRI.ArcGIS.Mapping.OfficeIntegration.PowerPointInfo"/>
  </ds:schemaRefs>
</ds:datastoreItem>
</file>

<file path=customXml/itemProps85.xml><?xml version="1.0" encoding="utf-8"?>
<ds:datastoreItem xmlns:ds="http://schemas.openxmlformats.org/officeDocument/2006/customXml" ds:itemID="{6E933AA4-1AF0-4F44-9E02-9BA4122A7BF1}">
  <ds:schemaRefs>
    <ds:schemaRef ds:uri="ESRI.ArcGIS.Mapping.OfficeIntegration.PowerPointInfo"/>
  </ds:schemaRefs>
</ds:datastoreItem>
</file>

<file path=customXml/itemProps86.xml><?xml version="1.0" encoding="utf-8"?>
<ds:datastoreItem xmlns:ds="http://schemas.openxmlformats.org/officeDocument/2006/customXml" ds:itemID="{8D318FDB-B759-452E-8EBB-08CC6C577558}">
  <ds:schemaRefs>
    <ds:schemaRef ds:uri="ESRI.ArcGIS.Mapping.OfficeIntegration.PowerPointInfo"/>
  </ds:schemaRefs>
</ds:datastoreItem>
</file>

<file path=customXml/itemProps87.xml><?xml version="1.0" encoding="utf-8"?>
<ds:datastoreItem xmlns:ds="http://schemas.openxmlformats.org/officeDocument/2006/customXml" ds:itemID="{B90818A3-B128-4E23-AF5A-D8324AD55B72}">
  <ds:schemaRefs>
    <ds:schemaRef ds:uri="ESRI.ArcGIS.Mapping.OfficeIntegration.PowerPointInfo"/>
  </ds:schemaRefs>
</ds:datastoreItem>
</file>

<file path=customXml/itemProps88.xml><?xml version="1.0" encoding="utf-8"?>
<ds:datastoreItem xmlns:ds="http://schemas.openxmlformats.org/officeDocument/2006/customXml" ds:itemID="{293498EE-1F2B-481E-BC3E-AAAF6201A5F9}">
  <ds:schemaRefs>
    <ds:schemaRef ds:uri="ESRI.ArcGIS.Mapping.OfficeIntegration.PowerPointInfo"/>
  </ds:schemaRefs>
</ds:datastoreItem>
</file>

<file path=customXml/itemProps89.xml><?xml version="1.0" encoding="utf-8"?>
<ds:datastoreItem xmlns:ds="http://schemas.openxmlformats.org/officeDocument/2006/customXml" ds:itemID="{FD84C484-BC35-49B7-A320-98F8723D0849}">
  <ds:schemaRefs>
    <ds:schemaRef ds:uri="ESRI.ArcGIS.Mapping.OfficeIntegration.PowerPointInfo"/>
  </ds:schemaRefs>
</ds:datastoreItem>
</file>

<file path=customXml/itemProps9.xml><?xml version="1.0" encoding="utf-8"?>
<ds:datastoreItem xmlns:ds="http://schemas.openxmlformats.org/officeDocument/2006/customXml" ds:itemID="{128CB2D4-21AD-408B-81F4-1FDA8E998A93}">
  <ds:schemaRefs>
    <ds:schemaRef ds:uri="ESRI.ArcGIS.Mapping.OfficeIntegration.PowerPointInfo"/>
  </ds:schemaRefs>
</ds:datastoreItem>
</file>

<file path=customXml/itemProps90.xml><?xml version="1.0" encoding="utf-8"?>
<ds:datastoreItem xmlns:ds="http://schemas.openxmlformats.org/officeDocument/2006/customXml" ds:itemID="{7B3ADD7D-C22F-42E3-B3BB-847F64193518}">
  <ds:schemaRefs>
    <ds:schemaRef ds:uri="ESRI.ArcGIS.Mapping.OfficeIntegration.PowerPointInfo"/>
  </ds:schemaRefs>
</ds:datastoreItem>
</file>

<file path=customXml/itemProps91.xml><?xml version="1.0" encoding="utf-8"?>
<ds:datastoreItem xmlns:ds="http://schemas.openxmlformats.org/officeDocument/2006/customXml" ds:itemID="{3E7BC0F9-A8B6-4430-9145-2B132E171D60}">
  <ds:schemaRefs>
    <ds:schemaRef ds:uri="ESRI.ArcGIS.Mapping.OfficeIntegration.PowerPointInfo"/>
  </ds:schemaRefs>
</ds:datastoreItem>
</file>

<file path=customXml/itemProps92.xml><?xml version="1.0" encoding="utf-8"?>
<ds:datastoreItem xmlns:ds="http://schemas.openxmlformats.org/officeDocument/2006/customXml" ds:itemID="{F7A7244C-7679-47B8-81FE-AF0793C25726}">
  <ds:schemaRefs>
    <ds:schemaRef ds:uri="ESRI.ArcGIS.Mapping.OfficeIntegration.PowerPointInfo"/>
  </ds:schemaRefs>
</ds:datastoreItem>
</file>

<file path=customXml/itemProps93.xml><?xml version="1.0" encoding="utf-8"?>
<ds:datastoreItem xmlns:ds="http://schemas.openxmlformats.org/officeDocument/2006/customXml" ds:itemID="{E1C1169D-5520-4F0B-AF5A-A690ADE1BDCC}">
  <ds:schemaRefs>
    <ds:schemaRef ds:uri="ESRI.ArcGIS.Mapping.OfficeIntegration.PowerPointInfo"/>
  </ds:schemaRefs>
</ds:datastoreItem>
</file>

<file path=customXml/itemProps94.xml><?xml version="1.0" encoding="utf-8"?>
<ds:datastoreItem xmlns:ds="http://schemas.openxmlformats.org/officeDocument/2006/customXml" ds:itemID="{10A04FC9-0052-459D-8EDC-EACCD53E4246}">
  <ds:schemaRefs>
    <ds:schemaRef ds:uri="ESRI.ArcGIS.Mapping.OfficeIntegration.PowerPointInfo"/>
  </ds:schemaRefs>
</ds:datastoreItem>
</file>

<file path=customXml/itemProps95.xml><?xml version="1.0" encoding="utf-8"?>
<ds:datastoreItem xmlns:ds="http://schemas.openxmlformats.org/officeDocument/2006/customXml" ds:itemID="{D613E916-1B1C-40FB-BBE5-16D3ED7A6D8F}">
  <ds:schemaRefs>
    <ds:schemaRef ds:uri="ESRI.ArcGIS.Mapping.OfficeIntegration.PowerPointInfo"/>
  </ds:schemaRefs>
</ds:datastoreItem>
</file>

<file path=customXml/itemProps96.xml><?xml version="1.0" encoding="utf-8"?>
<ds:datastoreItem xmlns:ds="http://schemas.openxmlformats.org/officeDocument/2006/customXml" ds:itemID="{5BC6F1AF-0800-4CA5-82A5-1A5CFEC9DA55}">
  <ds:schemaRefs>
    <ds:schemaRef ds:uri="ESRI.ArcGIS.Mapping.OfficeIntegration.PowerPointInfo"/>
  </ds:schemaRefs>
</ds:datastoreItem>
</file>

<file path=customXml/itemProps97.xml><?xml version="1.0" encoding="utf-8"?>
<ds:datastoreItem xmlns:ds="http://schemas.openxmlformats.org/officeDocument/2006/customXml" ds:itemID="{99DA44C1-1A21-4882-9508-E9AB232F34C7}">
  <ds:schemaRefs>
    <ds:schemaRef ds:uri="ESRI.ArcGIS.Mapping.OfficeIntegration.PowerPointInfo"/>
  </ds:schemaRefs>
</ds:datastoreItem>
</file>

<file path=customXml/itemProps98.xml><?xml version="1.0" encoding="utf-8"?>
<ds:datastoreItem xmlns:ds="http://schemas.openxmlformats.org/officeDocument/2006/customXml" ds:itemID="{E814A6E0-D66B-4C0C-AB2C-ED2C45C327F1}">
  <ds:schemaRefs>
    <ds:schemaRef ds:uri="ESRI.ArcGIS.Mapping.OfficeIntegration.PowerPointInfo"/>
  </ds:schemaRefs>
</ds:datastoreItem>
</file>

<file path=customXml/itemProps99.xml><?xml version="1.0" encoding="utf-8"?>
<ds:datastoreItem xmlns:ds="http://schemas.openxmlformats.org/officeDocument/2006/customXml" ds:itemID="{0B795992-EF4E-4BAC-8138-FE0D162F875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17465</TotalTime>
  <Words>4062</Words>
  <Application>Microsoft Office PowerPoint</Application>
  <PresentationFormat>On-screen Show (16:9)</PresentationFormat>
  <Paragraphs>372</Paragraphs>
  <Slides>24</Slides>
  <Notes>24</Notes>
  <HiddenSlides>5</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Calibri Light</vt:lpstr>
      <vt:lpstr>Courier New</vt:lpstr>
      <vt:lpstr>Myriad Pro</vt:lpstr>
      <vt:lpstr>Myriad Pro Light</vt:lpstr>
      <vt:lpstr>Wingdings</vt:lpstr>
      <vt:lpstr>WSP PTT</vt:lpstr>
      <vt:lpstr>Photo Editor Photo</vt:lpstr>
      <vt:lpstr>READ ME FIRST</vt:lpstr>
      <vt:lpstr>Water System Partnerships: Stakeholders Brief </vt:lpstr>
      <vt:lpstr>Agenda</vt:lpstr>
      <vt:lpstr>What Are Water System Partnerships?</vt:lpstr>
      <vt:lpstr>Partnerships Help Water Systems Overcome Challenges</vt:lpstr>
      <vt:lpstr>Partnership Examples and Benefits</vt:lpstr>
      <vt:lpstr>Partnership Examples</vt:lpstr>
      <vt:lpstr>Partnership Examples</vt:lpstr>
      <vt:lpstr>Partnership Examples</vt:lpstr>
      <vt:lpstr>Partnership Examples</vt:lpstr>
      <vt:lpstr>Partnership Benefits</vt:lpstr>
      <vt:lpstr>Dynamics of a Water System Partnership</vt:lpstr>
      <vt:lpstr>Implementing Partnerships</vt:lpstr>
      <vt:lpstr>Implementing Partnerships</vt:lpstr>
      <vt:lpstr>Supporting Partnerships</vt:lpstr>
      <vt:lpstr>Funding Partnerships</vt:lpstr>
      <vt:lpstr>Next Steps</vt:lpstr>
      <vt:lpstr>Next Steps</vt:lpstr>
      <vt:lpstr>Questions?</vt:lpstr>
      <vt:lpstr>Thank You!</vt:lpstr>
      <vt:lpstr>Next Steps [Option A]</vt:lpstr>
      <vt:lpstr>Next Steps [Option B]</vt:lpstr>
      <vt:lpstr>Next Steps [Option C]</vt:lpstr>
      <vt:lpstr>Next Steps [Option D, create your 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System Partnerships Training Toolbox: Stakeholders Brief</dc:title>
  <dc:creator>U.S. EPA;OW;Office of Ground Water and Drinking Water</dc:creator>
  <cp:keywords>water system partnerships, implementing partnerships, technical, managerial, financial, TMF capacity, funding partnerships </cp:keywords>
  <cp:lastModifiedBy>Erin Ress</cp:lastModifiedBy>
  <cp:revision>51</cp:revision>
  <dcterms:created xsi:type="dcterms:W3CDTF">2019-07-26T16:44:01Z</dcterms:created>
  <dcterms:modified xsi:type="dcterms:W3CDTF">2022-06-15T13:23:25Z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1;#TMF Capacity|420ef5ae-2bf8-4dc9-9060-ef95efb594b9;#40;#financial|079e5787-b61c-4565-92f0-d1765ea7fd23;#4;#water system partnerships|efb222a4-5a44-4000-b9d9-c521d92f6ee1;#37;#technical|8a2d6e74-0c21-4872-a753-c7bbd75f2702;#36;#funding partnerships|7ab2a703-29b8-464b-9f89-c0a27b07299a;#35;#managerial|e77ec42a-dab7-4540-8c37-fddf3b92c98a;#34;#implementing partnerships|bff247ef-c854-45d9-a52a-ff84a429bfb9</vt:lpwstr>
  </property>
  <property fmtid="{D5CDD505-2E9C-101B-9397-08002B2CF9AE}" pid="3" name="ContractDivisions">
    <vt:lpwstr/>
  </property>
  <property fmtid="{D5CDD505-2E9C-101B-9397-08002B2CF9AE}" pid="4" name="ContractClients">
    <vt:lpwstr/>
  </property>
  <property fmtid="{D5CDD505-2E9C-101B-9397-08002B2CF9AE}" pid="5" name="AreaOfExpertise">
    <vt:lpwstr/>
  </property>
  <property fmtid="{D5CDD505-2E9C-101B-9397-08002B2CF9AE}" pid="6" name="ProjectLocations">
    <vt:lpwstr/>
  </property>
  <property fmtid="{D5CDD505-2E9C-101B-9397-08002B2CF9AE}" pid="7" name="ServiceSectors">
    <vt:lpwstr/>
  </property>
  <property fmtid="{D5CDD505-2E9C-101B-9397-08002B2CF9AE}" pid="8" name="ProjectSubjectAreas">
    <vt:lpwstr/>
  </property>
  <property fmtid="{D5CDD505-2E9C-101B-9397-08002B2CF9AE}" pid="9" name="WorkType">
    <vt:lpwstr/>
  </property>
  <property fmtid="{D5CDD505-2E9C-101B-9397-08002B2CF9AE}" pid="10" name="ProjectServiceSectors">
    <vt:lpwstr/>
  </property>
  <property fmtid="{D5CDD505-2E9C-101B-9397-08002B2CF9AE}" pid="11" name="ProjectClients">
    <vt:lpwstr/>
  </property>
  <property fmtid="{D5CDD505-2E9C-101B-9397-08002B2CF9AE}" pid="12" name="Locations">
    <vt:lpwstr/>
  </property>
  <property fmtid="{D5CDD505-2E9C-101B-9397-08002B2CF9AE}" pid="13" name="ContentTypeId">
    <vt:lpwstr>0x01010054EFD25073AA4F439B866FAE58702377</vt:lpwstr>
  </property>
</Properties>
</file>