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30.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31.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notesSlides/notesSlide32.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notesSlides/notesSlide33.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34.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56" r:id="rId2"/>
    <p:sldId id="280" r:id="rId3"/>
    <p:sldId id="283" r:id="rId4"/>
    <p:sldId id="278" r:id="rId5"/>
    <p:sldId id="298" r:id="rId6"/>
    <p:sldId id="308" r:id="rId7"/>
    <p:sldId id="273" r:id="rId8"/>
    <p:sldId id="300" r:id="rId9"/>
    <p:sldId id="301" r:id="rId10"/>
    <p:sldId id="309" r:id="rId11"/>
    <p:sldId id="302" r:id="rId12"/>
    <p:sldId id="315" r:id="rId13"/>
    <p:sldId id="320" r:id="rId14"/>
    <p:sldId id="321" r:id="rId15"/>
    <p:sldId id="322" r:id="rId16"/>
    <p:sldId id="311" r:id="rId17"/>
    <p:sldId id="312" r:id="rId18"/>
    <p:sldId id="299" r:id="rId19"/>
    <p:sldId id="325" r:id="rId20"/>
    <p:sldId id="324" r:id="rId21"/>
    <p:sldId id="323" r:id="rId22"/>
    <p:sldId id="319" r:id="rId23"/>
    <p:sldId id="316" r:id="rId24"/>
    <p:sldId id="318" r:id="rId25"/>
    <p:sldId id="279" r:id="rId26"/>
    <p:sldId id="326" r:id="rId27"/>
    <p:sldId id="257" r:id="rId28"/>
    <p:sldId id="258" r:id="rId29"/>
    <p:sldId id="259" r:id="rId30"/>
    <p:sldId id="260" r:id="rId31"/>
    <p:sldId id="261" r:id="rId32"/>
    <p:sldId id="262" r:id="rId33"/>
    <p:sldId id="263" r:id="rId34"/>
    <p:sldId id="264" r:id="rId35"/>
    <p:sldId id="265" r:id="rId36"/>
    <p:sldId id="266" r:id="rId37"/>
    <p:sldId id="267" r:id="rId38"/>
    <p:sldId id="268" r:id="rId39"/>
    <p:sldId id="269" r:id="rId40"/>
    <p:sldId id="327" r:id="rId41"/>
    <p:sldId id="328" r:id="rId42"/>
    <p:sldId id="277" r:id="rId43"/>
    <p:sldId id="342" r:id="rId44"/>
    <p:sldId id="343" r:id="rId45"/>
    <p:sldId id="344" r:id="rId46"/>
    <p:sldId id="379" r:id="rId47"/>
    <p:sldId id="345" r:id="rId48"/>
    <p:sldId id="376" r:id="rId49"/>
    <p:sldId id="377" r:id="rId50"/>
    <p:sldId id="378" r:id="rId51"/>
    <p:sldId id="380" r:id="rId52"/>
    <p:sldId id="381" r:id="rId53"/>
    <p:sldId id="382" r:id="rId54"/>
    <p:sldId id="353" r:id="rId55"/>
    <p:sldId id="373" r:id="rId56"/>
    <p:sldId id="354" r:id="rId57"/>
    <p:sldId id="355" r:id="rId58"/>
    <p:sldId id="360" r:id="rId59"/>
    <p:sldId id="356" r:id="rId60"/>
    <p:sldId id="357" r:id="rId61"/>
    <p:sldId id="358" r:id="rId62"/>
    <p:sldId id="359" r:id="rId63"/>
    <p:sldId id="369" r:id="rId64"/>
    <p:sldId id="370" r:id="rId65"/>
    <p:sldId id="371" r:id="rId66"/>
    <p:sldId id="361" r:id="rId67"/>
    <p:sldId id="362" r:id="rId68"/>
    <p:sldId id="363" r:id="rId69"/>
    <p:sldId id="365" r:id="rId70"/>
    <p:sldId id="366" r:id="rId71"/>
    <p:sldId id="368" r:id="rId72"/>
    <p:sldId id="367" r:id="rId73"/>
    <p:sldId id="334"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achel Jakuba" id="{D7392881-D7DD-429D-80DD-3F6EE94ABFA6}">
          <p14:sldIdLst>
            <p14:sldId id="256"/>
            <p14:sldId id="280"/>
            <p14:sldId id="283"/>
            <p14:sldId id="278"/>
            <p14:sldId id="298"/>
            <p14:sldId id="308"/>
            <p14:sldId id="273"/>
            <p14:sldId id="300"/>
            <p14:sldId id="301"/>
            <p14:sldId id="309"/>
            <p14:sldId id="302"/>
            <p14:sldId id="315"/>
            <p14:sldId id="320"/>
            <p14:sldId id="321"/>
            <p14:sldId id="322"/>
            <p14:sldId id="311"/>
            <p14:sldId id="312"/>
            <p14:sldId id="299"/>
            <p14:sldId id="325"/>
            <p14:sldId id="324"/>
            <p14:sldId id="323"/>
            <p14:sldId id="319"/>
            <p14:sldId id="316"/>
            <p14:sldId id="318"/>
            <p14:sldId id="279"/>
          </p14:sldIdLst>
        </p14:section>
        <p14:section name="Casey Chatelain" id="{42FC3299-963E-4EDC-9D1D-94DACF024313}">
          <p14:sldIdLst>
            <p14:sldId id="326"/>
            <p14:sldId id="257"/>
            <p14:sldId id="258"/>
            <p14:sldId id="259"/>
            <p14:sldId id="260"/>
            <p14:sldId id="261"/>
            <p14:sldId id="262"/>
            <p14:sldId id="263"/>
            <p14:sldId id="264"/>
            <p14:sldId id="265"/>
            <p14:sldId id="266"/>
            <p14:sldId id="267"/>
            <p14:sldId id="268"/>
            <p14:sldId id="269"/>
          </p14:sldIdLst>
        </p14:section>
        <p14:section name="Kevin Dahms" id="{32BC07E9-3373-4A56-86CC-CCA99FED7018}">
          <p14:sldIdLst>
            <p14:sldId id="327"/>
            <p14:sldId id="328"/>
            <p14:sldId id="277"/>
            <p14:sldId id="342"/>
            <p14:sldId id="343"/>
            <p14:sldId id="344"/>
            <p14:sldId id="379"/>
            <p14:sldId id="345"/>
            <p14:sldId id="376"/>
            <p14:sldId id="377"/>
            <p14:sldId id="378"/>
            <p14:sldId id="380"/>
            <p14:sldId id="381"/>
            <p14:sldId id="382"/>
            <p14:sldId id="353"/>
            <p14:sldId id="373"/>
            <p14:sldId id="354"/>
            <p14:sldId id="355"/>
            <p14:sldId id="360"/>
            <p14:sldId id="356"/>
            <p14:sldId id="357"/>
            <p14:sldId id="358"/>
            <p14:sldId id="359"/>
            <p14:sldId id="369"/>
            <p14:sldId id="370"/>
            <p14:sldId id="371"/>
            <p14:sldId id="361"/>
            <p14:sldId id="362"/>
            <p14:sldId id="363"/>
            <p14:sldId id="365"/>
            <p14:sldId id="366"/>
            <p14:sldId id="368"/>
            <p14:sldId id="367"/>
            <p14:sldId id="33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3" autoAdjust="0"/>
    <p:restoredTop sz="68485" autoAdjust="0"/>
  </p:normalViewPr>
  <p:slideViewPr>
    <p:cSldViewPr snapToGrid="0">
      <p:cViewPr varScale="1">
        <p:scale>
          <a:sx n="77" d="100"/>
          <a:sy n="77" d="100"/>
        </p:scale>
        <p:origin x="1092" y="42"/>
      </p:cViewPr>
      <p:guideLst/>
    </p:cSldViewPr>
  </p:slideViewPr>
  <p:notesTextViewPr>
    <p:cViewPr>
      <p:scale>
        <a:sx n="1" d="1"/>
        <a:sy n="1" d="1"/>
      </p:scale>
      <p:origin x="0" y="0"/>
    </p:cViewPr>
  </p:notesTextViewPr>
  <p:sorterViewPr>
    <p:cViewPr>
      <p:scale>
        <a:sx n="100" d="100"/>
        <a:sy n="100" d="100"/>
      </p:scale>
      <p:origin x="0" y="-86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06E6B6-BC41-40E1-98FA-FDC85CBE4756}" type="doc">
      <dgm:prSet loTypeId="urn:microsoft.com/office/officeart/2005/8/layout/hChevron3" loCatId="process" qsTypeId="urn:microsoft.com/office/officeart/2005/8/quickstyle/simple1" qsCatId="simple" csTypeId="urn:microsoft.com/office/officeart/2005/8/colors/accent1_2" csCatId="accent1" phldr="1"/>
      <dgm:spPr/>
    </dgm:pt>
    <dgm:pt modelId="{3C095FEC-77A2-4504-8B11-3D62A02B09CE}">
      <dgm:prSet phldrT="[Text]"/>
      <dgm:spPr>
        <a:solidFill>
          <a:schemeClr val="accent5">
            <a:lumMod val="75000"/>
          </a:schemeClr>
        </a:solidFill>
      </dgm:spPr>
      <dgm:t>
        <a:bodyPr/>
        <a:lstStyle/>
        <a:p>
          <a:r>
            <a:rPr lang="en-US" dirty="0"/>
            <a:t>TCC Founded</a:t>
          </a:r>
        </a:p>
      </dgm:t>
    </dgm:pt>
    <dgm:pt modelId="{4DA29F4D-E8FE-4041-AFCA-BAD2D7A69515}" type="parTrans" cxnId="{F95F58D3-8D74-48B8-875F-9C0A91DAA55D}">
      <dgm:prSet/>
      <dgm:spPr/>
      <dgm:t>
        <a:bodyPr/>
        <a:lstStyle/>
        <a:p>
          <a:endParaRPr lang="en-US"/>
        </a:p>
      </dgm:t>
    </dgm:pt>
    <dgm:pt modelId="{DC1FFE9D-48A7-4FDE-8CEE-3645697779C3}" type="sibTrans" cxnId="{F95F58D3-8D74-48B8-875F-9C0A91DAA55D}">
      <dgm:prSet/>
      <dgm:spPr/>
      <dgm:t>
        <a:bodyPr/>
        <a:lstStyle/>
        <a:p>
          <a:endParaRPr lang="en-US"/>
        </a:p>
      </dgm:t>
    </dgm:pt>
    <dgm:pt modelId="{98E07D0D-15BD-40C6-94CE-140A4BCE28EB}">
      <dgm:prSet phldrT="[Text]"/>
      <dgm:spPr>
        <a:solidFill>
          <a:schemeClr val="accent5">
            <a:lumMod val="75000"/>
          </a:schemeClr>
        </a:solidFill>
      </dgm:spPr>
      <dgm:t>
        <a:bodyPr/>
        <a:lstStyle/>
        <a:p>
          <a:r>
            <a:rPr lang="en-US" dirty="0"/>
            <a:t>Wetland Restoration Concept</a:t>
          </a:r>
        </a:p>
      </dgm:t>
    </dgm:pt>
    <dgm:pt modelId="{48102E2C-0360-4C09-B22F-3FB6D3469439}" type="parTrans" cxnId="{DA201B88-CCFC-4BFB-A636-3E865DB17C94}">
      <dgm:prSet/>
      <dgm:spPr/>
      <dgm:t>
        <a:bodyPr/>
        <a:lstStyle/>
        <a:p>
          <a:endParaRPr lang="en-US"/>
        </a:p>
      </dgm:t>
    </dgm:pt>
    <dgm:pt modelId="{FA7DF42E-3F1F-4BC4-9C00-6D9BA933EFA9}" type="sibTrans" cxnId="{DA201B88-CCFC-4BFB-A636-3E865DB17C94}">
      <dgm:prSet/>
      <dgm:spPr/>
      <dgm:t>
        <a:bodyPr/>
        <a:lstStyle/>
        <a:p>
          <a:endParaRPr lang="en-US"/>
        </a:p>
      </dgm:t>
    </dgm:pt>
    <dgm:pt modelId="{F2D40D67-7FD7-4B51-8788-49832B9F40E9}">
      <dgm:prSet phldrT="[Text]"/>
      <dgm:spPr/>
      <dgm:t>
        <a:bodyPr/>
        <a:lstStyle/>
        <a:p>
          <a:r>
            <a:rPr lang="en-US" dirty="0"/>
            <a:t>Remediation Plan</a:t>
          </a:r>
        </a:p>
      </dgm:t>
    </dgm:pt>
    <dgm:pt modelId="{25CDF026-2D72-4848-80C7-803E31DEA3E2}" type="parTrans" cxnId="{DFB6E6CA-6ACB-4AB0-89A7-85F72CB4CD20}">
      <dgm:prSet/>
      <dgm:spPr/>
      <dgm:t>
        <a:bodyPr/>
        <a:lstStyle/>
        <a:p>
          <a:endParaRPr lang="en-US"/>
        </a:p>
      </dgm:t>
    </dgm:pt>
    <dgm:pt modelId="{0A14AD9F-A2FA-4D9D-ACD4-C0AC479B749A}" type="sibTrans" cxnId="{DFB6E6CA-6ACB-4AB0-89A7-85F72CB4CD20}">
      <dgm:prSet/>
      <dgm:spPr/>
      <dgm:t>
        <a:bodyPr/>
        <a:lstStyle/>
        <a:p>
          <a:endParaRPr lang="en-US"/>
        </a:p>
      </dgm:t>
    </dgm:pt>
    <dgm:pt modelId="{B8E18200-5066-4046-AC64-897401C373B2}">
      <dgm:prSet phldrT="[Text]"/>
      <dgm:spPr>
        <a:solidFill>
          <a:schemeClr val="accent5">
            <a:lumMod val="75000"/>
          </a:schemeClr>
        </a:solidFill>
      </dgm:spPr>
      <dgm:t>
        <a:bodyPr/>
        <a:lstStyle/>
        <a:p>
          <a:r>
            <a:rPr lang="en-US" dirty="0"/>
            <a:t>Construction Complete (anticipated)</a:t>
          </a:r>
        </a:p>
      </dgm:t>
    </dgm:pt>
    <dgm:pt modelId="{1BDF7EFA-D24F-421A-BB72-1FA10B0141D0}" type="parTrans" cxnId="{3BCBFA46-95C0-459D-9F6B-A59E1983828E}">
      <dgm:prSet/>
      <dgm:spPr/>
      <dgm:t>
        <a:bodyPr/>
        <a:lstStyle/>
        <a:p>
          <a:endParaRPr lang="en-US"/>
        </a:p>
      </dgm:t>
    </dgm:pt>
    <dgm:pt modelId="{AC796EBB-A72E-4096-BE83-EB6926F736A0}" type="sibTrans" cxnId="{3BCBFA46-95C0-459D-9F6B-A59E1983828E}">
      <dgm:prSet/>
      <dgm:spPr/>
      <dgm:t>
        <a:bodyPr/>
        <a:lstStyle/>
        <a:p>
          <a:endParaRPr lang="en-US"/>
        </a:p>
      </dgm:t>
    </dgm:pt>
    <dgm:pt modelId="{8820A861-2357-4AEA-9476-4FD95E1E8C6B}">
      <dgm:prSet phldrT="[Text]"/>
      <dgm:spPr>
        <a:solidFill>
          <a:schemeClr val="accent5">
            <a:lumMod val="75000"/>
          </a:schemeClr>
        </a:solidFill>
      </dgm:spPr>
      <dgm:t>
        <a:bodyPr/>
        <a:lstStyle/>
        <a:p>
          <a:r>
            <a:rPr lang="en-US" dirty="0"/>
            <a:t>Habitat Restoration Design</a:t>
          </a:r>
        </a:p>
      </dgm:t>
    </dgm:pt>
    <dgm:pt modelId="{AB4D5735-C691-48DA-A2D9-473318942980}" type="parTrans" cxnId="{91EEBC7A-34EF-42A5-895D-73FC317D371F}">
      <dgm:prSet/>
      <dgm:spPr/>
      <dgm:t>
        <a:bodyPr/>
        <a:lstStyle/>
        <a:p>
          <a:endParaRPr lang="en-US"/>
        </a:p>
      </dgm:t>
    </dgm:pt>
    <dgm:pt modelId="{6FEDF13D-3E39-446C-ABD0-6B2C31409D13}" type="sibTrans" cxnId="{91EEBC7A-34EF-42A5-895D-73FC317D371F}">
      <dgm:prSet/>
      <dgm:spPr/>
      <dgm:t>
        <a:bodyPr/>
        <a:lstStyle/>
        <a:p>
          <a:endParaRPr lang="en-US"/>
        </a:p>
      </dgm:t>
    </dgm:pt>
    <dgm:pt modelId="{2350C221-7557-404B-8593-7DAC62FA667A}">
      <dgm:prSet phldrT="[Text]"/>
      <dgm:spPr/>
      <dgm:t>
        <a:bodyPr/>
        <a:lstStyle/>
        <a:p>
          <a:r>
            <a:rPr lang="en-US" dirty="0"/>
            <a:t>Construction Started</a:t>
          </a:r>
        </a:p>
      </dgm:t>
    </dgm:pt>
    <dgm:pt modelId="{537825D0-6053-4A74-919F-1EA6C77B6F81}" type="parTrans" cxnId="{B7927A97-F0E9-4A50-A3A6-00F978CBE064}">
      <dgm:prSet/>
      <dgm:spPr/>
      <dgm:t>
        <a:bodyPr/>
        <a:lstStyle/>
        <a:p>
          <a:endParaRPr lang="en-US"/>
        </a:p>
      </dgm:t>
    </dgm:pt>
    <dgm:pt modelId="{DBE2F7B6-7517-4300-9E8B-133AF2FE4DF3}" type="sibTrans" cxnId="{B7927A97-F0E9-4A50-A3A6-00F978CBE064}">
      <dgm:prSet/>
      <dgm:spPr/>
      <dgm:t>
        <a:bodyPr/>
        <a:lstStyle/>
        <a:p>
          <a:endParaRPr lang="en-US"/>
        </a:p>
      </dgm:t>
    </dgm:pt>
    <dgm:pt modelId="{DA01F7D4-9D66-4AD2-B3F2-52E36F41C8D7}">
      <dgm:prSet phldrT="[Text]"/>
      <dgm:spPr/>
      <dgm:t>
        <a:bodyPr/>
        <a:lstStyle/>
        <a:p>
          <a:r>
            <a:rPr lang="en-US" dirty="0"/>
            <a:t>New Trails &amp; Outdoor Classroom</a:t>
          </a:r>
        </a:p>
      </dgm:t>
    </dgm:pt>
    <dgm:pt modelId="{5A6F21F7-01EA-405D-A6F3-A2548FEC39A4}" type="parTrans" cxnId="{B67F77A3-253C-4BA8-B81D-C5EF4EEA1CA7}">
      <dgm:prSet/>
      <dgm:spPr/>
      <dgm:t>
        <a:bodyPr/>
        <a:lstStyle/>
        <a:p>
          <a:endParaRPr lang="en-US"/>
        </a:p>
      </dgm:t>
    </dgm:pt>
    <dgm:pt modelId="{D0E77696-0456-4290-9C79-CB4042C7811E}" type="sibTrans" cxnId="{B67F77A3-253C-4BA8-B81D-C5EF4EEA1CA7}">
      <dgm:prSet/>
      <dgm:spPr/>
      <dgm:t>
        <a:bodyPr/>
        <a:lstStyle/>
        <a:p>
          <a:endParaRPr lang="en-US"/>
        </a:p>
      </dgm:t>
    </dgm:pt>
    <dgm:pt modelId="{C30DC441-EA60-4AFB-8AFB-4D83F3F087E9}" type="pres">
      <dgm:prSet presAssocID="{A606E6B6-BC41-40E1-98FA-FDC85CBE4756}" presName="Name0" presStyleCnt="0">
        <dgm:presLayoutVars>
          <dgm:dir/>
          <dgm:resizeHandles val="exact"/>
        </dgm:presLayoutVars>
      </dgm:prSet>
      <dgm:spPr/>
    </dgm:pt>
    <dgm:pt modelId="{D6D3BF7A-8083-4610-998F-06E5405CC899}" type="pres">
      <dgm:prSet presAssocID="{3C095FEC-77A2-4504-8B11-3D62A02B09CE}" presName="parTxOnly" presStyleLbl="node1" presStyleIdx="0" presStyleCnt="7">
        <dgm:presLayoutVars>
          <dgm:bulletEnabled val="1"/>
        </dgm:presLayoutVars>
      </dgm:prSet>
      <dgm:spPr/>
    </dgm:pt>
    <dgm:pt modelId="{BE795B21-23AE-4135-834A-E20A557B6921}" type="pres">
      <dgm:prSet presAssocID="{DC1FFE9D-48A7-4FDE-8CEE-3645697779C3}" presName="parSpace" presStyleCnt="0"/>
      <dgm:spPr/>
    </dgm:pt>
    <dgm:pt modelId="{49DA8039-923D-4019-BAB9-CC6A3B92BBFE}" type="pres">
      <dgm:prSet presAssocID="{DA01F7D4-9D66-4AD2-B3F2-52E36F41C8D7}" presName="parTxOnly" presStyleLbl="node1" presStyleIdx="1" presStyleCnt="7">
        <dgm:presLayoutVars>
          <dgm:bulletEnabled val="1"/>
        </dgm:presLayoutVars>
      </dgm:prSet>
      <dgm:spPr/>
    </dgm:pt>
    <dgm:pt modelId="{85AD3CFC-89D3-4AF2-9BCA-F6569C816874}" type="pres">
      <dgm:prSet presAssocID="{D0E77696-0456-4290-9C79-CB4042C7811E}" presName="parSpace" presStyleCnt="0"/>
      <dgm:spPr/>
    </dgm:pt>
    <dgm:pt modelId="{1D269597-7105-4F75-82E7-7502D8E90BC2}" type="pres">
      <dgm:prSet presAssocID="{98E07D0D-15BD-40C6-94CE-140A4BCE28EB}" presName="parTxOnly" presStyleLbl="node1" presStyleIdx="2" presStyleCnt="7">
        <dgm:presLayoutVars>
          <dgm:bulletEnabled val="1"/>
        </dgm:presLayoutVars>
      </dgm:prSet>
      <dgm:spPr/>
    </dgm:pt>
    <dgm:pt modelId="{4E32ACAA-11B5-4320-A0E6-5BF5D6447E9A}" type="pres">
      <dgm:prSet presAssocID="{FA7DF42E-3F1F-4BC4-9C00-6D9BA933EFA9}" presName="parSpace" presStyleCnt="0"/>
      <dgm:spPr/>
    </dgm:pt>
    <dgm:pt modelId="{C2FC2280-0C36-435D-8B5F-17E5A7927FF6}" type="pres">
      <dgm:prSet presAssocID="{F2D40D67-7FD7-4B51-8788-49832B9F40E9}" presName="parTxOnly" presStyleLbl="node1" presStyleIdx="3" presStyleCnt="7">
        <dgm:presLayoutVars>
          <dgm:bulletEnabled val="1"/>
        </dgm:presLayoutVars>
      </dgm:prSet>
      <dgm:spPr/>
    </dgm:pt>
    <dgm:pt modelId="{10F2F450-9320-4002-BBC6-F17C248B0D83}" type="pres">
      <dgm:prSet presAssocID="{0A14AD9F-A2FA-4D9D-ACD4-C0AC479B749A}" presName="parSpace" presStyleCnt="0"/>
      <dgm:spPr/>
    </dgm:pt>
    <dgm:pt modelId="{CA236C65-9116-45DC-90CC-75A6C95AA2DF}" type="pres">
      <dgm:prSet presAssocID="{8820A861-2357-4AEA-9476-4FD95E1E8C6B}" presName="parTxOnly" presStyleLbl="node1" presStyleIdx="4" presStyleCnt="7">
        <dgm:presLayoutVars>
          <dgm:bulletEnabled val="1"/>
        </dgm:presLayoutVars>
      </dgm:prSet>
      <dgm:spPr/>
    </dgm:pt>
    <dgm:pt modelId="{27A15D91-E990-443C-9D71-637DAB1096DA}" type="pres">
      <dgm:prSet presAssocID="{6FEDF13D-3E39-446C-ABD0-6B2C31409D13}" presName="parSpace" presStyleCnt="0"/>
      <dgm:spPr/>
    </dgm:pt>
    <dgm:pt modelId="{1EC15955-F74F-4467-B282-F0F2EB500788}" type="pres">
      <dgm:prSet presAssocID="{2350C221-7557-404B-8593-7DAC62FA667A}" presName="parTxOnly" presStyleLbl="node1" presStyleIdx="5" presStyleCnt="7">
        <dgm:presLayoutVars>
          <dgm:bulletEnabled val="1"/>
        </dgm:presLayoutVars>
      </dgm:prSet>
      <dgm:spPr/>
    </dgm:pt>
    <dgm:pt modelId="{1F0FA232-EDAC-40C2-AAB4-4D711AC0588A}" type="pres">
      <dgm:prSet presAssocID="{DBE2F7B6-7517-4300-9E8B-133AF2FE4DF3}" presName="parSpace" presStyleCnt="0"/>
      <dgm:spPr/>
    </dgm:pt>
    <dgm:pt modelId="{BCB8513A-EF36-4D3C-BB37-CA67A2526A4D}" type="pres">
      <dgm:prSet presAssocID="{B8E18200-5066-4046-AC64-897401C373B2}" presName="parTxOnly" presStyleLbl="node1" presStyleIdx="6" presStyleCnt="7">
        <dgm:presLayoutVars>
          <dgm:bulletEnabled val="1"/>
        </dgm:presLayoutVars>
      </dgm:prSet>
      <dgm:spPr/>
    </dgm:pt>
  </dgm:ptLst>
  <dgm:cxnLst>
    <dgm:cxn modelId="{A7E33E2E-95CE-44FC-AE69-99A910490F5C}" type="presOf" srcId="{B8E18200-5066-4046-AC64-897401C373B2}" destId="{BCB8513A-EF36-4D3C-BB37-CA67A2526A4D}" srcOrd="0" destOrd="0" presId="urn:microsoft.com/office/officeart/2005/8/layout/hChevron3"/>
    <dgm:cxn modelId="{37040A2F-269F-4092-907B-4DAEF626B161}" type="presOf" srcId="{DA01F7D4-9D66-4AD2-B3F2-52E36F41C8D7}" destId="{49DA8039-923D-4019-BAB9-CC6A3B92BBFE}" srcOrd="0" destOrd="0" presId="urn:microsoft.com/office/officeart/2005/8/layout/hChevron3"/>
    <dgm:cxn modelId="{3BCBFA46-95C0-459D-9F6B-A59E1983828E}" srcId="{A606E6B6-BC41-40E1-98FA-FDC85CBE4756}" destId="{B8E18200-5066-4046-AC64-897401C373B2}" srcOrd="6" destOrd="0" parTransId="{1BDF7EFA-D24F-421A-BB72-1FA10B0141D0}" sibTransId="{AC796EBB-A72E-4096-BE83-EB6926F736A0}"/>
    <dgm:cxn modelId="{05ABC36D-6BC4-474A-B65C-E3889501273A}" type="presOf" srcId="{A606E6B6-BC41-40E1-98FA-FDC85CBE4756}" destId="{C30DC441-EA60-4AFB-8AFB-4D83F3F087E9}" srcOrd="0" destOrd="0" presId="urn:microsoft.com/office/officeart/2005/8/layout/hChevron3"/>
    <dgm:cxn modelId="{EC3CF352-8EE7-4C88-8D86-E785467B6160}" type="presOf" srcId="{2350C221-7557-404B-8593-7DAC62FA667A}" destId="{1EC15955-F74F-4467-B282-F0F2EB500788}" srcOrd="0" destOrd="0" presId="urn:microsoft.com/office/officeart/2005/8/layout/hChevron3"/>
    <dgm:cxn modelId="{91EEBC7A-34EF-42A5-895D-73FC317D371F}" srcId="{A606E6B6-BC41-40E1-98FA-FDC85CBE4756}" destId="{8820A861-2357-4AEA-9476-4FD95E1E8C6B}" srcOrd="4" destOrd="0" parTransId="{AB4D5735-C691-48DA-A2D9-473318942980}" sibTransId="{6FEDF13D-3E39-446C-ABD0-6B2C31409D13}"/>
    <dgm:cxn modelId="{9B0DEA83-088B-43A9-B1BB-D6B177B977CF}" type="presOf" srcId="{8820A861-2357-4AEA-9476-4FD95E1E8C6B}" destId="{CA236C65-9116-45DC-90CC-75A6C95AA2DF}" srcOrd="0" destOrd="0" presId="urn:microsoft.com/office/officeart/2005/8/layout/hChevron3"/>
    <dgm:cxn modelId="{75803D87-A119-4E67-B5D5-27026676E5FF}" type="presOf" srcId="{F2D40D67-7FD7-4B51-8788-49832B9F40E9}" destId="{C2FC2280-0C36-435D-8B5F-17E5A7927FF6}" srcOrd="0" destOrd="0" presId="urn:microsoft.com/office/officeart/2005/8/layout/hChevron3"/>
    <dgm:cxn modelId="{DA201B88-CCFC-4BFB-A636-3E865DB17C94}" srcId="{A606E6B6-BC41-40E1-98FA-FDC85CBE4756}" destId="{98E07D0D-15BD-40C6-94CE-140A4BCE28EB}" srcOrd="2" destOrd="0" parTransId="{48102E2C-0360-4C09-B22F-3FB6D3469439}" sibTransId="{FA7DF42E-3F1F-4BC4-9C00-6D9BA933EFA9}"/>
    <dgm:cxn modelId="{B7927A97-F0E9-4A50-A3A6-00F978CBE064}" srcId="{A606E6B6-BC41-40E1-98FA-FDC85CBE4756}" destId="{2350C221-7557-404B-8593-7DAC62FA667A}" srcOrd="5" destOrd="0" parTransId="{537825D0-6053-4A74-919F-1EA6C77B6F81}" sibTransId="{DBE2F7B6-7517-4300-9E8B-133AF2FE4DF3}"/>
    <dgm:cxn modelId="{B67F77A3-253C-4BA8-B81D-C5EF4EEA1CA7}" srcId="{A606E6B6-BC41-40E1-98FA-FDC85CBE4756}" destId="{DA01F7D4-9D66-4AD2-B3F2-52E36F41C8D7}" srcOrd="1" destOrd="0" parTransId="{5A6F21F7-01EA-405D-A6F3-A2548FEC39A4}" sibTransId="{D0E77696-0456-4290-9C79-CB4042C7811E}"/>
    <dgm:cxn modelId="{DFB6E6CA-6ACB-4AB0-89A7-85F72CB4CD20}" srcId="{A606E6B6-BC41-40E1-98FA-FDC85CBE4756}" destId="{F2D40D67-7FD7-4B51-8788-49832B9F40E9}" srcOrd="3" destOrd="0" parTransId="{25CDF026-2D72-4848-80C7-803E31DEA3E2}" sibTransId="{0A14AD9F-A2FA-4D9D-ACD4-C0AC479B749A}"/>
    <dgm:cxn modelId="{F95F58D3-8D74-48B8-875F-9C0A91DAA55D}" srcId="{A606E6B6-BC41-40E1-98FA-FDC85CBE4756}" destId="{3C095FEC-77A2-4504-8B11-3D62A02B09CE}" srcOrd="0" destOrd="0" parTransId="{4DA29F4D-E8FE-4041-AFCA-BAD2D7A69515}" sibTransId="{DC1FFE9D-48A7-4FDE-8CEE-3645697779C3}"/>
    <dgm:cxn modelId="{51CB48ED-3451-4F48-890E-A632A30C4350}" type="presOf" srcId="{98E07D0D-15BD-40C6-94CE-140A4BCE28EB}" destId="{1D269597-7105-4F75-82E7-7502D8E90BC2}" srcOrd="0" destOrd="0" presId="urn:microsoft.com/office/officeart/2005/8/layout/hChevron3"/>
    <dgm:cxn modelId="{2E814DEE-8F29-4DE2-AC61-F39901336EB5}" type="presOf" srcId="{3C095FEC-77A2-4504-8B11-3D62A02B09CE}" destId="{D6D3BF7A-8083-4610-998F-06E5405CC899}" srcOrd="0" destOrd="0" presId="urn:microsoft.com/office/officeart/2005/8/layout/hChevron3"/>
    <dgm:cxn modelId="{4F4CA5E6-0F4F-404A-8C0E-8357BEFE5002}" type="presParOf" srcId="{C30DC441-EA60-4AFB-8AFB-4D83F3F087E9}" destId="{D6D3BF7A-8083-4610-998F-06E5405CC899}" srcOrd="0" destOrd="0" presId="urn:microsoft.com/office/officeart/2005/8/layout/hChevron3"/>
    <dgm:cxn modelId="{007B6CE8-4846-4A4D-85B3-93B746A0B134}" type="presParOf" srcId="{C30DC441-EA60-4AFB-8AFB-4D83F3F087E9}" destId="{BE795B21-23AE-4135-834A-E20A557B6921}" srcOrd="1" destOrd="0" presId="urn:microsoft.com/office/officeart/2005/8/layout/hChevron3"/>
    <dgm:cxn modelId="{8594613B-1A21-4AF2-B914-ABCCF7E839A4}" type="presParOf" srcId="{C30DC441-EA60-4AFB-8AFB-4D83F3F087E9}" destId="{49DA8039-923D-4019-BAB9-CC6A3B92BBFE}" srcOrd="2" destOrd="0" presId="urn:microsoft.com/office/officeart/2005/8/layout/hChevron3"/>
    <dgm:cxn modelId="{A4B6CE1B-2BAD-4F70-B8E5-ADD773EC850E}" type="presParOf" srcId="{C30DC441-EA60-4AFB-8AFB-4D83F3F087E9}" destId="{85AD3CFC-89D3-4AF2-9BCA-F6569C816874}" srcOrd="3" destOrd="0" presId="urn:microsoft.com/office/officeart/2005/8/layout/hChevron3"/>
    <dgm:cxn modelId="{F576D18A-32F0-4491-ABB7-8D154FBC3C13}" type="presParOf" srcId="{C30DC441-EA60-4AFB-8AFB-4D83F3F087E9}" destId="{1D269597-7105-4F75-82E7-7502D8E90BC2}" srcOrd="4" destOrd="0" presId="urn:microsoft.com/office/officeart/2005/8/layout/hChevron3"/>
    <dgm:cxn modelId="{2F02D7DE-BA5F-409B-8910-FAC82302AA36}" type="presParOf" srcId="{C30DC441-EA60-4AFB-8AFB-4D83F3F087E9}" destId="{4E32ACAA-11B5-4320-A0E6-5BF5D6447E9A}" srcOrd="5" destOrd="0" presId="urn:microsoft.com/office/officeart/2005/8/layout/hChevron3"/>
    <dgm:cxn modelId="{E2380E5A-7D2D-48EE-AD8B-2FE719C9D9CF}" type="presParOf" srcId="{C30DC441-EA60-4AFB-8AFB-4D83F3F087E9}" destId="{C2FC2280-0C36-435D-8B5F-17E5A7927FF6}" srcOrd="6" destOrd="0" presId="urn:microsoft.com/office/officeart/2005/8/layout/hChevron3"/>
    <dgm:cxn modelId="{7E7836A2-3B44-4E00-8672-2D0040574573}" type="presParOf" srcId="{C30DC441-EA60-4AFB-8AFB-4D83F3F087E9}" destId="{10F2F450-9320-4002-BBC6-F17C248B0D83}" srcOrd="7" destOrd="0" presId="urn:microsoft.com/office/officeart/2005/8/layout/hChevron3"/>
    <dgm:cxn modelId="{11EB1A13-68E4-47B2-A441-B2FF10F2EB9C}" type="presParOf" srcId="{C30DC441-EA60-4AFB-8AFB-4D83F3F087E9}" destId="{CA236C65-9116-45DC-90CC-75A6C95AA2DF}" srcOrd="8" destOrd="0" presId="urn:microsoft.com/office/officeart/2005/8/layout/hChevron3"/>
    <dgm:cxn modelId="{A3D0D8E2-4C0A-4D64-9647-0882087C0A75}" type="presParOf" srcId="{C30DC441-EA60-4AFB-8AFB-4D83F3F087E9}" destId="{27A15D91-E990-443C-9D71-637DAB1096DA}" srcOrd="9" destOrd="0" presId="urn:microsoft.com/office/officeart/2005/8/layout/hChevron3"/>
    <dgm:cxn modelId="{ADF845E8-238E-49D4-995C-1371EA686E58}" type="presParOf" srcId="{C30DC441-EA60-4AFB-8AFB-4D83F3F087E9}" destId="{1EC15955-F74F-4467-B282-F0F2EB500788}" srcOrd="10" destOrd="0" presId="urn:microsoft.com/office/officeart/2005/8/layout/hChevron3"/>
    <dgm:cxn modelId="{C589AD88-4A33-433B-9A27-0A10E942EEB9}" type="presParOf" srcId="{C30DC441-EA60-4AFB-8AFB-4D83F3F087E9}" destId="{1F0FA232-EDAC-40C2-AAB4-4D711AC0588A}" srcOrd="11" destOrd="0" presId="urn:microsoft.com/office/officeart/2005/8/layout/hChevron3"/>
    <dgm:cxn modelId="{622AB29C-9DAB-4777-A028-D415A3638DAC}" type="presParOf" srcId="{C30DC441-EA60-4AFB-8AFB-4D83F3F087E9}" destId="{BCB8513A-EF36-4D3C-BB37-CA67A2526A4D}"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3BF7A-8083-4610-998F-06E5405CC899}">
      <dsp:nvSpPr>
        <dsp:cNvPr id="0" name=""/>
        <dsp:cNvSpPr/>
      </dsp:nvSpPr>
      <dsp:spPr>
        <a:xfrm>
          <a:off x="1719" y="2202220"/>
          <a:ext cx="2023332" cy="809332"/>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TCC Founded</a:t>
          </a:r>
        </a:p>
      </dsp:txBody>
      <dsp:txXfrm>
        <a:off x="1719" y="2202220"/>
        <a:ext cx="1820999" cy="809332"/>
      </dsp:txXfrm>
    </dsp:sp>
    <dsp:sp modelId="{49DA8039-923D-4019-BAB9-CC6A3B92BBFE}">
      <dsp:nvSpPr>
        <dsp:cNvPr id="0" name=""/>
        <dsp:cNvSpPr/>
      </dsp:nvSpPr>
      <dsp:spPr>
        <a:xfrm>
          <a:off x="1620385" y="2202220"/>
          <a:ext cx="2023332" cy="8093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New Trails &amp; Outdoor Classroom</a:t>
          </a:r>
        </a:p>
      </dsp:txBody>
      <dsp:txXfrm>
        <a:off x="2025051" y="2202220"/>
        <a:ext cx="1214000" cy="809332"/>
      </dsp:txXfrm>
    </dsp:sp>
    <dsp:sp modelId="{1D269597-7105-4F75-82E7-7502D8E90BC2}">
      <dsp:nvSpPr>
        <dsp:cNvPr id="0" name=""/>
        <dsp:cNvSpPr/>
      </dsp:nvSpPr>
      <dsp:spPr>
        <a:xfrm>
          <a:off x="3239051" y="2202220"/>
          <a:ext cx="2023332" cy="809332"/>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Wetland Restoration Concept</a:t>
          </a:r>
        </a:p>
      </dsp:txBody>
      <dsp:txXfrm>
        <a:off x="3643717" y="2202220"/>
        <a:ext cx="1214000" cy="809332"/>
      </dsp:txXfrm>
    </dsp:sp>
    <dsp:sp modelId="{C2FC2280-0C36-435D-8B5F-17E5A7927FF6}">
      <dsp:nvSpPr>
        <dsp:cNvPr id="0" name=""/>
        <dsp:cNvSpPr/>
      </dsp:nvSpPr>
      <dsp:spPr>
        <a:xfrm>
          <a:off x="4857716" y="2202220"/>
          <a:ext cx="2023332" cy="8093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Remediation Plan</a:t>
          </a:r>
        </a:p>
      </dsp:txBody>
      <dsp:txXfrm>
        <a:off x="5262382" y="2202220"/>
        <a:ext cx="1214000" cy="809332"/>
      </dsp:txXfrm>
    </dsp:sp>
    <dsp:sp modelId="{CA236C65-9116-45DC-90CC-75A6C95AA2DF}">
      <dsp:nvSpPr>
        <dsp:cNvPr id="0" name=""/>
        <dsp:cNvSpPr/>
      </dsp:nvSpPr>
      <dsp:spPr>
        <a:xfrm>
          <a:off x="6476382" y="2202220"/>
          <a:ext cx="2023332" cy="809332"/>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Habitat Restoration Design</a:t>
          </a:r>
        </a:p>
      </dsp:txBody>
      <dsp:txXfrm>
        <a:off x="6881048" y="2202220"/>
        <a:ext cx="1214000" cy="809332"/>
      </dsp:txXfrm>
    </dsp:sp>
    <dsp:sp modelId="{1EC15955-F74F-4467-B282-F0F2EB500788}">
      <dsp:nvSpPr>
        <dsp:cNvPr id="0" name=""/>
        <dsp:cNvSpPr/>
      </dsp:nvSpPr>
      <dsp:spPr>
        <a:xfrm>
          <a:off x="8095048" y="2202220"/>
          <a:ext cx="2023332" cy="80933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Construction Started</a:t>
          </a:r>
        </a:p>
      </dsp:txBody>
      <dsp:txXfrm>
        <a:off x="8499714" y="2202220"/>
        <a:ext cx="1214000" cy="809332"/>
      </dsp:txXfrm>
    </dsp:sp>
    <dsp:sp modelId="{BCB8513A-EF36-4D3C-BB37-CA67A2526A4D}">
      <dsp:nvSpPr>
        <dsp:cNvPr id="0" name=""/>
        <dsp:cNvSpPr/>
      </dsp:nvSpPr>
      <dsp:spPr>
        <a:xfrm>
          <a:off x="9713714" y="2202220"/>
          <a:ext cx="2023332" cy="809332"/>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Construction Complete (anticipated)</a:t>
          </a:r>
        </a:p>
      </dsp:txBody>
      <dsp:txXfrm>
        <a:off x="10118380" y="2202220"/>
        <a:ext cx="1214000" cy="80933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942B8E8-C3E9-41A0-BCF3-58FC490FF12C}" type="datetimeFigureOut">
              <a:rPr lang="en-US" smtClean="0"/>
              <a:t>6/23/2022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4C94A8C-DF3A-48AF-9037-E57EE69E69A7}" type="slidenum">
              <a:rPr lang="en-US" smtClean="0"/>
              <a:t>‹#›</a:t>
            </a:fld>
            <a:endParaRPr lang="en-US"/>
          </a:p>
        </p:txBody>
      </p:sp>
    </p:spTree>
    <p:extLst>
      <p:ext uri="{BB962C8B-B14F-4D97-AF65-F5344CB8AC3E}">
        <p14:creationId xmlns:p14="http://schemas.microsoft.com/office/powerpoint/2010/main" val="257334794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41:15.864"/>
    </inkml:context>
    <inkml:brush xml:id="br0">
      <inkml:brushProperty name="width" value="0.01764" units="cm"/>
      <inkml:brushProperty name="height" value="0.01764" units="cm"/>
      <inkml:brushProperty name="color" value="#5B9BD5"/>
    </inkml:brush>
  </inkml:definitions>
  <inkml:trace contextRef="#ctx0" brushRef="#br0">1 0 24575,'20'17'0,"1"-1"0,1 0 0,31 15 0,-16-9 0,321 204 0,-333-212 0,0-2 0,1 0 0,27 7 0,22 11 0,-63-25 0,0 0 0,0-1 0,0 0 0,1-1 0,-1 0 0,20 1 0,-23-3 0,0-1 0,-1-1 0,1 0 0,0 0 0,0-1 0,-1 0 0,1 0 0,-1-1 0,0 0 0,10-6 0,-14 8 0,-1-1 0,1 1 0,-1 0 0,1 0 0,0 1 0,-1-1 0,1 1 0,0 0 0,0 0 0,-1 0 0,1 0 0,0 1 0,-1-1 0,1 1 0,0 0 0,5 2 0,6 3 0,-1 1 0,24 13 0,-8-2 0,-8-6 0,-1 2 0,26 20 0,18 13 0,3-9 0,20 20 0,-47-33 0,-21-14 0,0-1 0,0 0 0,1-2 0,0-1 0,27 6 0,-14-3 0,-18-5 0,-1 1 0,26 15 0,21 8 0,92 37 0,-106-43 0,-34-17 0,1-1 0,20 4 0,28 11 0,66 25 0,-93-33 0,-31-10 0,0-1 0,0 1 0,0-1 0,0 1 0,0 1 0,-1-1 0,1 1 0,-1 0 0,1 0 0,-1 0 0,0 0 0,4 5 0,-1 0 0,0-1 0,1 0 0,0 0 0,1-1 0,-1 0 0,1-1 0,0 0 0,1 0 0,-1-1 0,1 0 0,13 4 0,6-2 0,-1-1 0,49 3 0,-45-6 0,0 1 0,32 9 0,1 7 0,31 7 0,-44-13 0,0 2 0,81 37 0,-126-50 0,200 74 0,-21-33 0,-128-26 0,4 1 0,93 41 0,-3 19 0,-66-17 0,-33-21 0,-48-38-124,0 1 0,0-1 0,1 0 0,-1 0 0,0 0 0,1-1-1,-1 0 1,1 0 0,0 0 0,7-1 0,4 1-6702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1:32.339"/>
    </inkml:context>
    <inkml:brush xml:id="br0">
      <inkml:brushProperty name="width" value="0.01764" units="cm"/>
      <inkml:brushProperty name="height" value="0.01764" units="cm"/>
      <inkml:brushProperty name="color" value="#66CCFF"/>
    </inkml:brush>
  </inkml:definitions>
  <inkml:trace contextRef="#ctx0" brushRef="#br0">0 0 24575,'13'1'0,"0"0"0,-1 0 0,1 1 0,-1 1 0,0 0 0,1 1 0,-2 0 0,19 8 0,2 6 0,48 34 0,-63-40 0,8 2 0,0 0 0,0-2 0,42 14 0,5 3 0,-59-25 0,0 1 0,0-2 0,0 0 0,0 0 0,0-1 0,17 0 0,86-4 0,-48 0 0,-21 1 0,-23-1 0,0 2 0,0 1 0,1 0 0,46 11 0,142 42 0,-166-42 0,-21-6 0,1 1 0,-1 1 0,-1 1 0,48 25 0,-18-8 0,-38-19 0,31 19 0,99 84 0,-59-41 0,-80-62 0,0-1 0,0 2 0,-1-1 0,0 1 0,-1 0 0,0 1 0,0 0 0,0 0 0,3 9 0,5 14 0,13 46 0,-6-16 0,-17-50 0,-1 2 0,0-1 0,-1 0 0,0 17 0,-1-20 0,-1 0 0,1-1 0,1 1 0,0 0 0,0 0 0,1-1 0,0 1 0,8 15 0,30 44 0,47 71 0,-78-128 0,0-2 0,1 1 0,0-2 0,22 16 0,11 9 0,96 73 0,-113-91 0,1-2 0,44 19 0,-67-32 0,12 5 0,1-1 0,0-1 0,0-1 0,0-1 0,0 0 0,0-1 0,33-3 0,-29 1 0,-1 0 0,1 2 0,0 1 0,38 7 0,-21 1 0,-21-6 0,-1 0 0,0 2 0,25 10 0,-22-7 0,1-1 0,23 6 0,-24-9 0,0 2 0,31 14 0,-40-15 0,13 6 0,0 1 0,-1 1 0,0 1 0,31 28 0,1 0 0,-42-35 0,-1 1 0,0 1 0,0 0 0,12 14 0,-14-14 0,0-1 0,1 0 0,0-1 0,1 0 0,0 0 0,0-2 0,1 1 0,15 4 0,21 12 0,-41-18 0,38 19 0,-2 2 0,73 56 0,-105-70 0,0 1 0,-1 1 0,0 0 0,-1 0 0,15 32 0,-14-27 0,0 0 0,1-1 0,16 18 0,-19-24 0,0 0 0,-1 0 0,12 24 0,-16-27 0,0-1 0,0 0 0,1 0 0,0 0 0,1 0 0,0-1 0,0 0 0,0 0 0,1-1 0,0 0 0,0 0 0,15 9 0,13 1 0,2-2 0,0-1 0,0-2 0,54 8 0,74 23 0,-122-29 0,-31-10 0,1 0 0,-1 1 0,1 1 0,-1 0 0,-1 0 0,1 1 0,-1 1 0,19 14 0,-11-7 0,0-1 0,1 0 0,1-1 0,0-1 0,1-1 0,31 9 0,-46-16 0,16 4 0,1 0 0,-1-2 0,40 4 0,17 3 0,-33-5 0,0-2 0,0-3 0,72-4 0,-23 0 0,270 2 0,-343 1 0,-1 2 0,0 0 0,0 2 0,36 12 0,-34-10 0,0 0 0,0-2 0,39 5 0,-24-6 0,0 1 0,45 13 0,-48-9 0,0-1 0,69 4 0,-4-13 0,52 2 0,-136 2 0,0 1 0,1 1 0,-2 1 0,1 0 0,-1 1 0,0 1 0,23 15 0,2-1 0,-30-16 0,25 12 0,-1 1 0,-1 2 0,44 35 0,-13 9 0,5 3 0,-56-58 0,1 0 0,0-1 0,19 8 0,5 3 0,-10-6 0,1 0 0,1-2 0,54 14 0,-47-20 0,0-1 0,1-2 0,0-2 0,43-3 0,-6 0 0,29 3 0,-1 5 0,0 4 0,149 34 0,-193-32 0,43 12 0,-91-20 0,0 0 0,-1 1 0,1 0 0,-1 1 0,0 0 0,12 10 0,-16-9 0,0 1 0,-1-1 0,0 2 0,-1-1 0,1 1 0,-2-1 0,1 1 0,5 17 0,4 5 0,-4-11 0,-3-4 0,1 1 0,0-1 0,2 0 0,0-1 0,0 0 0,2-1 0,0 0 0,13 12 0,-22-23 0,36 29 0,75 48 0,-92-66 0,0 1 0,20 20 0,-20-16 0,33 21 0,-47-35 0,0-1 0,0 0 0,1 0 0,0 0 0,-1-1 0,1 0 0,0-1 0,13 2 0,19-1 0,0-2 0,72-6 0,-57-6 2,-49 8-116,1 1 0,-1 0 0,1 1 0,0-1 0,0 2 0,0-1 0,0 1 1,0 0-1,0 1 0,-1 0 0,10 2 0,0 2-6712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03.426"/>
    </inkml:context>
    <inkml:brush xml:id="br0">
      <inkml:brushProperty name="width" value="0.05" units="cm"/>
      <inkml:brushProperty name="height" value="0.05" units="cm"/>
      <inkml:brushProperty name="color" value="#66CCFF"/>
    </inkml:brush>
  </inkml:definitions>
  <inkml:trace contextRef="#ctx0" brushRef="#br0">1 0 24575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11.571"/>
    </inkml:context>
    <inkml:brush xml:id="br0">
      <inkml:brushProperty name="width" value="0.01764" units="cm"/>
      <inkml:brushProperty name="height" value="0.01764" units="cm"/>
      <inkml:brushProperty name="color" value="#5B9BD5"/>
    </inkml:brush>
  </inkml:definitions>
  <inkml:trace contextRef="#ctx0" brushRef="#br0">1 0 24575,'20'17'0,"1"-1"0,1 0 0,31 15 0,-16-9 0,321 204 0,-333-212 0,0-2 0,1 0 0,27 7 0,22 11 0,-63-25 0,0 0 0,0-1 0,0 0 0,1-1 0,-1 0 0,20 1 0,-23-3 0,0-1 0,-1-1 0,1 0 0,0 0 0,0-1 0,-1 0 0,1 0 0,-1-1 0,0 0 0,10-6 0,-14 8 0,-1-1 0,1 1 0,-1 0 0,1 0 0,0 1 0,-1-1 0,1 1 0,0 0 0,0 0 0,-1 0 0,1 0 0,0 1 0,-1-1 0,1 1 0,0 0 0,5 2 0,6 3 0,-1 1 0,24 13 0,-8-2 0,-8-6 0,-1 2 0,26 20 0,18 13 0,3-9 0,20 20 0,-47-33 0,-21-14 0,0-1 0,0 0 0,1-2 0,0-1 0,27 6 0,-14-3 0,-18-5 0,-1 1 0,26 15 0,21 8 0,92 37 0,-106-43 0,-34-17 0,1-1 0,20 4 0,28 11 0,66 25 0,-93-33 0,-31-10 0,0-1 0,0 1 0,0-1 0,0 1 0,0 1 0,-1-1 0,1 1 0,-1 0 0,1 0 0,-1 0 0,0 0 0,4 5 0,-1 0 0,0-1 0,1 0 0,0 0 0,1-1 0,-1 0 0,1-1 0,0 0 0,1 0 0,-1-1 0,1 0 0,13 4 0,6-2 0,-1-1 0,49 3 0,-45-6 0,0 1 0,32 9 0,1 7 0,31 7 0,-44-13 0,0 2 0,81 37 0,-126-50 0,200 74 0,-21-33 0,-128-26 0,4 1 0,93 41 0,-3 19 0,-66-17 0,-33-21 0,-48-38-124,0 1 0,0-1 0,1 0 0,-1 0 0,0 0 0,1-1-1,-1 0 1,1 0 0,0 0 0,7-1 0,4 1-6702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1:32.339"/>
    </inkml:context>
    <inkml:brush xml:id="br0">
      <inkml:brushProperty name="width" value="0.01764" units="cm"/>
      <inkml:brushProperty name="height" value="0.01764" units="cm"/>
      <inkml:brushProperty name="color" value="#66CCFF"/>
    </inkml:brush>
  </inkml:definitions>
  <inkml:trace contextRef="#ctx0" brushRef="#br0">0 0 24575,'13'1'0,"0"0"0,-1 0 0,1 1 0,-1 1 0,0 0 0,1 1 0,-2 0 0,19 8 0,2 6 0,48 34 0,-63-40 0,8 2 0,0 0 0,0-2 0,42 14 0,5 3 0,-59-25 0,0 1 0,0-2 0,0 0 0,0 0 0,0-1 0,17 0 0,86-4 0,-48 0 0,-21 1 0,-23-1 0,0 2 0,0 1 0,1 0 0,46 11 0,142 42 0,-166-42 0,-21-6 0,1 1 0,-1 1 0,-1 1 0,48 25 0,-18-8 0,-38-19 0,31 19 0,99 84 0,-59-41 0,-80-62 0,0-1 0,0 2 0,-1-1 0,0 1 0,-1 0 0,0 1 0,0 0 0,0 0 0,3 9 0,5 14 0,13 46 0,-6-16 0,-17-50 0,-1 2 0,0-1 0,-1 0 0,0 17 0,-1-20 0,-1 0 0,1-1 0,1 1 0,0 0 0,0 0 0,1-1 0,0 1 0,8 15 0,30 44 0,47 71 0,-78-128 0,0-2 0,1 1 0,0-2 0,22 16 0,11 9 0,96 73 0,-113-91 0,1-2 0,44 19 0,-67-32 0,12 5 0,1-1 0,0-1 0,0-1 0,0-1 0,0 0 0,0-1 0,33-3 0,-29 1 0,-1 0 0,1 2 0,0 1 0,38 7 0,-21 1 0,-21-6 0,-1 0 0,0 2 0,25 10 0,-22-7 0,1-1 0,23 6 0,-24-9 0,0 2 0,31 14 0,-40-15 0,13 6 0,0 1 0,-1 1 0,0 1 0,31 28 0,1 0 0,-42-35 0,-1 1 0,0 1 0,0 0 0,12 14 0,-14-14 0,0-1 0,1 0 0,0-1 0,1 0 0,0 0 0,0-2 0,1 1 0,15 4 0,21 12 0,-41-18 0,38 19 0,-2 2 0,73 56 0,-105-70 0,0 1 0,-1 1 0,0 0 0,-1 0 0,15 32 0,-14-27 0,0 0 0,1-1 0,16 18 0,-19-24 0,0 0 0,-1 0 0,12 24 0,-16-27 0,0-1 0,0 0 0,1 0 0,0 0 0,1 0 0,0-1 0,0 0 0,0 0 0,1-1 0,0 0 0,0 0 0,15 9 0,13 1 0,2-2 0,0-1 0,0-2 0,54 8 0,74 23 0,-122-29 0,-31-10 0,1 0 0,-1 1 0,1 1 0,-1 0 0,-1 0 0,1 1 0,-1 1 0,19 14 0,-11-7 0,0-1 0,1 0 0,1-1 0,0-1 0,1-1 0,31 9 0,-46-16 0,16 4 0,1 0 0,-1-2 0,40 4 0,17 3 0,-33-5 0,0-2 0,0-3 0,72-4 0,-23 0 0,270 2 0,-343 1 0,-1 2 0,0 0 0,0 2 0,36 12 0,-34-10 0,0 0 0,0-2 0,39 5 0,-24-6 0,0 1 0,45 13 0,-48-9 0,0-1 0,69 4 0,-4-13 0,52 2 0,-136 2 0,0 1 0,1 1 0,-2 1 0,1 0 0,-1 1 0,0 1 0,23 15 0,2-1 0,-30-16 0,25 12 0,-1 1 0,-1 2 0,44 35 0,-13 9 0,5 3 0,-56-58 0,1 0 0,0-1 0,19 8 0,5 3 0,-10-6 0,1 0 0,1-2 0,54 14 0,-47-20 0,0-1 0,1-2 0,0-2 0,43-3 0,-6 0 0,29 3 0,-1 5 0,0 4 0,149 34 0,-193-32 0,43 12 0,-91-20 0,0 0 0,-1 1 0,1 0 0,-1 1 0,0 0 0,12 10 0,-16-9 0,0 1 0,-1-1 0,0 2 0,-1-1 0,1 1 0,-2-1 0,1 1 0,5 17 0,4 5 0,-4-11 0,-3-4 0,1 1 0,0-1 0,2 0 0,0-1 0,0 0 0,2-1 0,0 0 0,13 12 0,-22-23 0,36 29 0,75 48 0,-92-66 0,0 1 0,20 20 0,-20-16 0,33 21 0,-47-35 0,0-1 0,0 0 0,1 0 0,0 0 0,-1-1 0,1 0 0,0-1 0,13 2 0,19-1 0,0-2 0,72-6 0,-57-6 2,-49 8-116,1 1 0,-1 0 0,1 1 0,0-1 0,0 2 0,0-1 0,0 1 1,0 0-1,0 1 0,-1 0 0,10 2 0,0 2-6712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03.426"/>
    </inkml:context>
    <inkml:brush xml:id="br0">
      <inkml:brushProperty name="width" value="0.05" units="cm"/>
      <inkml:brushProperty name="height" value="0.05" units="cm"/>
      <inkml:brushProperty name="color" value="#66CCFF"/>
    </inkml:brush>
  </inkml:definitions>
  <inkml:trace contextRef="#ctx0" brushRef="#br0">1 0 24575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11.571"/>
    </inkml:context>
    <inkml:brush xml:id="br0">
      <inkml:brushProperty name="width" value="0.01764" units="cm"/>
      <inkml:brushProperty name="height" value="0.01764" units="cm"/>
      <inkml:brushProperty name="color" value="#5B9BD5"/>
    </inkml:brush>
  </inkml:definitions>
  <inkml:trace contextRef="#ctx0" brushRef="#br0">1 0 24575,'20'17'0,"1"-1"0,1 0 0,31 15 0,-16-9 0,321 204 0,-333-212 0,0-2 0,1 0 0,27 7 0,22 11 0,-63-25 0,0 0 0,0-1 0,0 0 0,1-1 0,-1 0 0,20 1 0,-23-3 0,0-1 0,-1-1 0,1 0 0,0 0 0,0-1 0,-1 0 0,1 0 0,-1-1 0,0 0 0,10-6 0,-14 8 0,-1-1 0,1 1 0,-1 0 0,1 0 0,0 1 0,-1-1 0,1 1 0,0 0 0,0 0 0,-1 0 0,1 0 0,0 1 0,-1-1 0,1 1 0,0 0 0,5 2 0,6 3 0,-1 1 0,24 13 0,-8-2 0,-8-6 0,-1 2 0,26 20 0,18 13 0,3-9 0,20 20 0,-47-33 0,-21-14 0,0-1 0,0 0 0,1-2 0,0-1 0,27 6 0,-14-3 0,-18-5 0,-1 1 0,26 15 0,21 8 0,92 37 0,-106-43 0,-34-17 0,1-1 0,20 4 0,28 11 0,66 25 0,-93-33 0,-31-10 0,0-1 0,0 1 0,0-1 0,0 1 0,0 1 0,-1-1 0,1 1 0,-1 0 0,1 0 0,-1 0 0,0 0 0,4 5 0,-1 0 0,0-1 0,1 0 0,0 0 0,1-1 0,-1 0 0,1-1 0,0 0 0,1 0 0,-1-1 0,1 0 0,13 4 0,6-2 0,-1-1 0,49 3 0,-45-6 0,0 1 0,32 9 0,1 7 0,31 7 0,-44-13 0,0 2 0,81 37 0,-126-50 0,200 74 0,-21-33 0,-128-26 0,4 1 0,93 41 0,-3 19 0,-66-17 0,-33-21 0,-48-38-124,0 1 0,0-1 0,1 0 0,-1 0 0,0 0 0,1-1-1,-1 0 1,1 0 0,0 0 0,7-1 0,4 1-6702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1:32.339"/>
    </inkml:context>
    <inkml:brush xml:id="br0">
      <inkml:brushProperty name="width" value="0.01764" units="cm"/>
      <inkml:brushProperty name="height" value="0.01764" units="cm"/>
      <inkml:brushProperty name="color" value="#66CCFF"/>
    </inkml:brush>
  </inkml:definitions>
  <inkml:trace contextRef="#ctx0" brushRef="#br0">0 0 24575,'13'1'0,"0"0"0,-1 0 0,1 1 0,-1 1 0,0 0 0,1 1 0,-2 0 0,19 8 0,2 6 0,48 34 0,-63-40 0,8 2 0,0 0 0,0-2 0,42 14 0,5 3 0,-59-25 0,0 1 0,0-2 0,0 0 0,0 0 0,0-1 0,17 0 0,86-4 0,-48 0 0,-21 1 0,-23-1 0,0 2 0,0 1 0,1 0 0,46 11 0,142 42 0,-166-42 0,-21-6 0,1 1 0,-1 1 0,-1 1 0,48 25 0,-18-8 0,-38-19 0,31 19 0,99 84 0,-59-41 0,-80-62 0,0-1 0,0 2 0,-1-1 0,0 1 0,-1 0 0,0 1 0,0 0 0,0 0 0,3 9 0,5 14 0,13 46 0,-6-16 0,-17-50 0,-1 2 0,0-1 0,-1 0 0,0 17 0,-1-20 0,-1 0 0,1-1 0,1 1 0,0 0 0,0 0 0,1-1 0,0 1 0,8 15 0,30 44 0,47 71 0,-78-128 0,0-2 0,1 1 0,0-2 0,22 16 0,11 9 0,96 73 0,-113-91 0,1-2 0,44 19 0,-67-32 0,12 5 0,1-1 0,0-1 0,0-1 0,0-1 0,0 0 0,0-1 0,33-3 0,-29 1 0,-1 0 0,1 2 0,0 1 0,38 7 0,-21 1 0,-21-6 0,-1 0 0,0 2 0,25 10 0,-22-7 0,1-1 0,23 6 0,-24-9 0,0 2 0,31 14 0,-40-15 0,13 6 0,0 1 0,-1 1 0,0 1 0,31 28 0,1 0 0,-42-35 0,-1 1 0,0 1 0,0 0 0,12 14 0,-14-14 0,0-1 0,1 0 0,0-1 0,1 0 0,0 0 0,0-2 0,1 1 0,15 4 0,21 12 0,-41-18 0,38 19 0,-2 2 0,73 56 0,-105-70 0,0 1 0,-1 1 0,0 0 0,-1 0 0,15 32 0,-14-27 0,0 0 0,1-1 0,16 18 0,-19-24 0,0 0 0,-1 0 0,12 24 0,-16-27 0,0-1 0,0 0 0,1 0 0,0 0 0,1 0 0,0-1 0,0 0 0,0 0 0,1-1 0,0 0 0,0 0 0,15 9 0,13 1 0,2-2 0,0-1 0,0-2 0,54 8 0,74 23 0,-122-29 0,-31-10 0,1 0 0,-1 1 0,1 1 0,-1 0 0,-1 0 0,1 1 0,-1 1 0,19 14 0,-11-7 0,0-1 0,1 0 0,1-1 0,0-1 0,1-1 0,31 9 0,-46-16 0,16 4 0,1 0 0,-1-2 0,40 4 0,17 3 0,-33-5 0,0-2 0,0-3 0,72-4 0,-23 0 0,270 2 0,-343 1 0,-1 2 0,0 0 0,0 2 0,36 12 0,-34-10 0,0 0 0,0-2 0,39 5 0,-24-6 0,0 1 0,45 13 0,-48-9 0,0-1 0,69 4 0,-4-13 0,52 2 0,-136 2 0,0 1 0,1 1 0,-2 1 0,1 0 0,-1 1 0,0 1 0,23 15 0,2-1 0,-30-16 0,25 12 0,-1 1 0,-1 2 0,44 35 0,-13 9 0,5 3 0,-56-58 0,1 0 0,0-1 0,19 8 0,5 3 0,-10-6 0,1 0 0,1-2 0,54 14 0,-47-20 0,0-1 0,1-2 0,0-2 0,43-3 0,-6 0 0,29 3 0,-1 5 0,0 4 0,149 34 0,-193-32 0,43 12 0,-91-20 0,0 0 0,-1 1 0,1 0 0,-1 1 0,0 0 0,12 10 0,-16-9 0,0 1 0,-1-1 0,0 2 0,-1-1 0,1 1 0,-2-1 0,1 1 0,5 17 0,4 5 0,-4-11 0,-3-4 0,1 1 0,0-1 0,2 0 0,0-1 0,0 0 0,2-1 0,0 0 0,13 12 0,-22-23 0,36 29 0,75 48 0,-92-66 0,0 1 0,20 20 0,-20-16 0,33 21 0,-47-35 0,0-1 0,0 0 0,1 0 0,0 0 0,-1-1 0,1 0 0,0-1 0,13 2 0,19-1 0,0-2 0,72-6 0,-57-6 2,-49 8-116,1 1 0,-1 0 0,1 1 0,0-1 0,0 2 0,0-1 0,0 1 1,0 0-1,0 1 0,-1 0 0,10 2 0,0 2-6712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03.426"/>
    </inkml:context>
    <inkml:brush xml:id="br0">
      <inkml:brushProperty name="width" value="0.05" units="cm"/>
      <inkml:brushProperty name="height" value="0.05" units="cm"/>
      <inkml:brushProperty name="color" value="#66CCFF"/>
    </inkml:brush>
  </inkml:definitions>
  <inkml:trace contextRef="#ctx0" brushRef="#br0">1 0 24575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11.571"/>
    </inkml:context>
    <inkml:brush xml:id="br0">
      <inkml:brushProperty name="width" value="0.01764" units="cm"/>
      <inkml:brushProperty name="height" value="0.01764" units="cm"/>
      <inkml:brushProperty name="color" value="#5B9BD5"/>
    </inkml:brush>
  </inkml:definitions>
  <inkml:trace contextRef="#ctx0" brushRef="#br0">1 0 24575,'20'17'0,"1"-1"0,1 0 0,31 15 0,-16-9 0,321 204 0,-333-212 0,0-2 0,1 0 0,27 7 0,22 11 0,-63-25 0,0 0 0,0-1 0,0 0 0,1-1 0,-1 0 0,20 1 0,-23-3 0,0-1 0,-1-1 0,1 0 0,0 0 0,0-1 0,-1 0 0,1 0 0,-1-1 0,0 0 0,10-6 0,-14 8 0,-1-1 0,1 1 0,-1 0 0,1 0 0,0 1 0,-1-1 0,1 1 0,0 0 0,0 0 0,-1 0 0,1 0 0,0 1 0,-1-1 0,1 1 0,0 0 0,5 2 0,6 3 0,-1 1 0,24 13 0,-8-2 0,-8-6 0,-1 2 0,26 20 0,18 13 0,3-9 0,20 20 0,-47-33 0,-21-14 0,0-1 0,0 0 0,1-2 0,0-1 0,27 6 0,-14-3 0,-18-5 0,-1 1 0,26 15 0,21 8 0,92 37 0,-106-43 0,-34-17 0,1-1 0,20 4 0,28 11 0,66 25 0,-93-33 0,-31-10 0,0-1 0,0 1 0,0-1 0,0 1 0,0 1 0,-1-1 0,1 1 0,-1 0 0,1 0 0,-1 0 0,0 0 0,4 5 0,-1 0 0,0-1 0,1 0 0,0 0 0,1-1 0,-1 0 0,1-1 0,0 0 0,1 0 0,-1-1 0,1 0 0,13 4 0,6-2 0,-1-1 0,49 3 0,-45-6 0,0 1 0,32 9 0,1 7 0,31 7 0,-44-13 0,0 2 0,81 37 0,-126-50 0,200 74 0,-21-33 0,-128-26 0,4 1 0,93 41 0,-3 19 0,-66-17 0,-33-21 0,-48-38-124,0 1 0,0-1 0,1 0 0,-1 0 0,0 0 0,1-1-1,-1 0 1,1 0 0,0 0 0,7-1 0,4 1-6702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1:32.339"/>
    </inkml:context>
    <inkml:brush xml:id="br0">
      <inkml:brushProperty name="width" value="0.01764" units="cm"/>
      <inkml:brushProperty name="height" value="0.01764" units="cm"/>
      <inkml:brushProperty name="color" value="#66CCFF"/>
    </inkml:brush>
  </inkml:definitions>
  <inkml:trace contextRef="#ctx0" brushRef="#br0">0 0 24575,'13'1'0,"0"0"0,-1 0 0,1 1 0,-1 1 0,0 0 0,1 1 0,-2 0 0,19 8 0,2 6 0,48 34 0,-63-40 0,8 2 0,0 0 0,0-2 0,42 14 0,5 3 0,-59-25 0,0 1 0,0-2 0,0 0 0,0 0 0,0-1 0,17 0 0,86-4 0,-48 0 0,-21 1 0,-23-1 0,0 2 0,0 1 0,1 0 0,46 11 0,142 42 0,-166-42 0,-21-6 0,1 1 0,-1 1 0,-1 1 0,48 25 0,-18-8 0,-38-19 0,31 19 0,99 84 0,-59-41 0,-80-62 0,0-1 0,0 2 0,-1-1 0,0 1 0,-1 0 0,0 1 0,0 0 0,0 0 0,3 9 0,5 14 0,13 46 0,-6-16 0,-17-50 0,-1 2 0,0-1 0,-1 0 0,0 17 0,-1-20 0,-1 0 0,1-1 0,1 1 0,0 0 0,0 0 0,1-1 0,0 1 0,8 15 0,30 44 0,47 71 0,-78-128 0,0-2 0,1 1 0,0-2 0,22 16 0,11 9 0,96 73 0,-113-91 0,1-2 0,44 19 0,-67-32 0,12 5 0,1-1 0,0-1 0,0-1 0,0-1 0,0 0 0,0-1 0,33-3 0,-29 1 0,-1 0 0,1 2 0,0 1 0,38 7 0,-21 1 0,-21-6 0,-1 0 0,0 2 0,25 10 0,-22-7 0,1-1 0,23 6 0,-24-9 0,0 2 0,31 14 0,-40-15 0,13 6 0,0 1 0,-1 1 0,0 1 0,31 28 0,1 0 0,-42-35 0,-1 1 0,0 1 0,0 0 0,12 14 0,-14-14 0,0-1 0,1 0 0,0-1 0,1 0 0,0 0 0,0-2 0,1 1 0,15 4 0,21 12 0,-41-18 0,38 19 0,-2 2 0,73 56 0,-105-70 0,0 1 0,-1 1 0,0 0 0,-1 0 0,15 32 0,-14-27 0,0 0 0,1-1 0,16 18 0,-19-24 0,0 0 0,-1 0 0,12 24 0,-16-27 0,0-1 0,0 0 0,1 0 0,0 0 0,1 0 0,0-1 0,0 0 0,0 0 0,1-1 0,0 0 0,0 0 0,15 9 0,13 1 0,2-2 0,0-1 0,0-2 0,54 8 0,74 23 0,-122-29 0,-31-10 0,1 0 0,-1 1 0,1 1 0,-1 0 0,-1 0 0,1 1 0,-1 1 0,19 14 0,-11-7 0,0-1 0,1 0 0,1-1 0,0-1 0,1-1 0,31 9 0,-46-16 0,16 4 0,1 0 0,-1-2 0,40 4 0,17 3 0,-33-5 0,0-2 0,0-3 0,72-4 0,-23 0 0,270 2 0,-343 1 0,-1 2 0,0 0 0,0 2 0,36 12 0,-34-10 0,0 0 0,0-2 0,39 5 0,-24-6 0,0 1 0,45 13 0,-48-9 0,0-1 0,69 4 0,-4-13 0,52 2 0,-136 2 0,0 1 0,1 1 0,-2 1 0,1 0 0,-1 1 0,0 1 0,23 15 0,2-1 0,-30-16 0,25 12 0,-1 1 0,-1 2 0,44 35 0,-13 9 0,5 3 0,-56-58 0,1 0 0,0-1 0,19 8 0,5 3 0,-10-6 0,1 0 0,1-2 0,54 14 0,-47-20 0,0-1 0,1-2 0,0-2 0,43-3 0,-6 0 0,29 3 0,-1 5 0,0 4 0,149 34 0,-193-32 0,43 12 0,-91-20 0,0 0 0,-1 1 0,1 0 0,-1 1 0,0 0 0,12 10 0,-16-9 0,0 1 0,-1-1 0,0 2 0,-1-1 0,1 1 0,-2-1 0,1 1 0,5 17 0,4 5 0,-4-11 0,-3-4 0,1 1 0,0-1 0,2 0 0,0-1 0,0 0 0,2-1 0,0 0 0,13 12 0,-22-23 0,36 29 0,75 48 0,-92-66 0,0 1 0,20 20 0,-20-16 0,33 21 0,-47-35 0,0-1 0,0 0 0,1 0 0,0 0 0,-1-1 0,1 0 0,0-1 0,13 2 0,19-1 0,0-2 0,72-6 0,-57-6 2,-49 8-116,1 1 0,-1 0 0,1 1 0,0-1 0,0 2 0,0-1 0,0 1 1,0 0-1,0 1 0,-1 0 0,10 2 0,0 2-6712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41:15.865"/>
    </inkml:context>
    <inkml:brush xml:id="br0">
      <inkml:brushProperty name="width" value="0.01764" units="cm"/>
      <inkml:brushProperty name="height" value="0.01764" units="cm"/>
      <inkml:brushProperty name="color" value="#66CCFF"/>
    </inkml:brush>
  </inkml:definitions>
  <inkml:trace contextRef="#ctx0" brushRef="#br0">0 0 24575,'13'1'0,"0"0"0,-1 0 0,1 1 0,-1 1 0,0 0 0,1 1 0,-2 0 0,19 8 0,2 6 0,48 34 0,-63-40 0,8 2 0,0 0 0,0-2 0,42 14 0,5 3 0,-59-25 0,0 1 0,0-2 0,0 0 0,0 0 0,0-1 0,17 0 0,86-4 0,-48 0 0,-21 1 0,-23-1 0,0 2 0,0 1 0,1 0 0,46 11 0,142 42 0,-166-42 0,-21-6 0,1 1 0,-1 1 0,-1 1 0,48 25 0,-18-8 0,-38-19 0,31 19 0,99 84 0,-59-41 0,-80-62 0,0-1 0,0 2 0,-1-1 0,0 1 0,-1 0 0,0 1 0,0 0 0,0 0 0,3 9 0,5 14 0,13 46 0,-6-16 0,-17-50 0,-1 2 0,0-1 0,-1 0 0,0 17 0,-1-20 0,-1 0 0,1-1 0,1 1 0,0 0 0,0 0 0,1-1 0,0 1 0,8 15 0,30 44 0,47 71 0,-78-128 0,0-2 0,1 1 0,0-2 0,22 16 0,11 9 0,96 73 0,-113-91 0,1-2 0,44 19 0,-67-32 0,12 5 0,1-1 0,0-1 0,0-1 0,0-1 0,0 0 0,0-1 0,33-3 0,-29 1 0,-1 0 0,1 2 0,0 1 0,38 7 0,-21 1 0,-21-6 0,-1 0 0,0 2 0,25 10 0,-22-7 0,1-1 0,23 6 0,-24-9 0,0 2 0,31 14 0,-40-15 0,13 6 0,0 1 0,-1 1 0,0 1 0,31 28 0,1 0 0,-42-35 0,-1 1 0,0 1 0,0 0 0,12 14 0,-14-14 0,0-1 0,1 0 0,0-1 0,1 0 0,0 0 0,0-2 0,1 1 0,15 4 0,21 12 0,-41-18 0,38 19 0,-2 2 0,73 56 0,-105-70 0,0 1 0,-1 1 0,0 0 0,-1 0 0,15 32 0,-14-27 0,0 0 0,1-1 0,16 18 0,-19-24 0,0 0 0,-1 0 0,12 24 0,-16-27 0,0-1 0,0 0 0,1 0 0,0 0 0,1 0 0,0-1 0,0 0 0,0 0 0,1-1 0,0 0 0,0 0 0,15 9 0,13 1 0,2-2 0,0-1 0,0-2 0,54 8 0,74 23 0,-122-29 0,-31-10 0,1 0 0,-1 1 0,1 1 0,-1 0 0,-1 0 0,1 1 0,-1 1 0,19 14 0,-11-7 0,0-1 0,1 0 0,1-1 0,0-1 0,1-1 0,31 9 0,-46-16 0,16 4 0,1 0 0,-1-2 0,40 4 0,17 3 0,-33-5 0,0-2 0,0-3 0,72-4 0,-23 0 0,270 2 0,-343 1 0,-1 2 0,0 0 0,0 2 0,36 12 0,-34-10 0,0 0 0,0-2 0,39 5 0,-24-6 0,0 1 0,45 13 0,-48-9 0,0-1 0,69 4 0,-4-13 0,52 2 0,-136 2 0,0 1 0,1 1 0,-2 1 0,1 0 0,-1 1 0,0 1 0,23 15 0,2-1 0,-30-16 0,25 12 0,-1 1 0,-1 2 0,44 35 0,-13 9 0,5 3 0,-56-58 0,1 0 0,0-1 0,19 8 0,5 3 0,-10-6 0,1 0 0,1-2 0,54 14 0,-47-20 0,0-1 0,1-2 0,0-2 0,43-3 0,-6 0 0,29 3 0,-1 5 0,0 4 0,149 34 0,-193-32 0,43 12 0,-91-20 0,0 0 0,-1 1 0,1 0 0,-1 1 0,0 0 0,12 10 0,-16-9 0,0 1 0,-1-1 0,0 2 0,-1-1 0,1 1 0,-2-1 0,1 1 0,5 17 0,4 5 0,-4-11 0,-3-4 0,1 1 0,0-1 0,2 0 0,0-1 0,0 0 0,2-1 0,0 0 0,13 12 0,-22-23 0,36 29 0,75 48 0,-92-66 0,0 1 0,20 20 0,-20-16 0,33 21 0,-47-35 0,0-1 0,0 0 0,1 0 0,0 0 0,-1-1 0,1 0 0,0-1 0,13 2 0,19-1 0,0-2 0,72-6 0,-57-6 2,-49 8-116,1 1 0,-1 0 0,1 1 0,0-1 0,0 2 0,0-1 0,0 1 1,0 0-1,0 1 0,-1 0 0,10 2 0,0 2-6712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03.426"/>
    </inkml:context>
    <inkml:brush xml:id="br0">
      <inkml:brushProperty name="width" value="0.05" units="cm"/>
      <inkml:brushProperty name="height" value="0.05" units="cm"/>
      <inkml:brushProperty name="color" value="#66CCFF"/>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11.571"/>
    </inkml:context>
    <inkml:brush xml:id="br0">
      <inkml:brushProperty name="width" value="0.01764" units="cm"/>
      <inkml:brushProperty name="height" value="0.01764" units="cm"/>
      <inkml:brushProperty name="color" value="#5B9BD5"/>
    </inkml:brush>
  </inkml:definitions>
  <inkml:trace contextRef="#ctx0" brushRef="#br0">1 0 24575,'20'17'0,"1"-1"0,1 0 0,31 15 0,-16-9 0,321 204 0,-333-212 0,0-2 0,1 0 0,27 7 0,22 11 0,-63-25 0,0 0 0,0-1 0,0 0 0,1-1 0,-1 0 0,20 1 0,-23-3 0,0-1 0,-1-1 0,1 0 0,0 0 0,0-1 0,-1 0 0,1 0 0,-1-1 0,0 0 0,10-6 0,-14 8 0,-1-1 0,1 1 0,-1 0 0,1 0 0,0 1 0,-1-1 0,1 1 0,0 0 0,0 0 0,-1 0 0,1 0 0,0 1 0,-1-1 0,1 1 0,0 0 0,5 2 0,6 3 0,-1 1 0,24 13 0,-8-2 0,-8-6 0,-1 2 0,26 20 0,18 13 0,3-9 0,20 20 0,-47-33 0,-21-14 0,0-1 0,0 0 0,1-2 0,0-1 0,27 6 0,-14-3 0,-18-5 0,-1 1 0,26 15 0,21 8 0,92 37 0,-106-43 0,-34-17 0,1-1 0,20 4 0,28 11 0,66 25 0,-93-33 0,-31-10 0,0-1 0,0 1 0,0-1 0,0 1 0,0 1 0,-1-1 0,1 1 0,-1 0 0,1 0 0,-1 0 0,0 0 0,4 5 0,-1 0 0,0-1 0,1 0 0,0 0 0,1-1 0,-1 0 0,1-1 0,0 0 0,1 0 0,-1-1 0,1 0 0,13 4 0,6-2 0,-1-1 0,49 3 0,-45-6 0,0 1 0,32 9 0,1 7 0,31 7 0,-44-13 0,0 2 0,81 37 0,-126-50 0,200 74 0,-21-33 0,-128-26 0,4 1 0,93 41 0,-3 19 0,-66-17 0,-33-21 0,-48-38-124,0 1 0,0-1 0,1 0 0,-1 0 0,0 0 0,1-1-1,-1 0 1,1 0 0,0 0 0,7-1 0,4 1-6702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1:32.339"/>
    </inkml:context>
    <inkml:brush xml:id="br0">
      <inkml:brushProperty name="width" value="0.01764" units="cm"/>
      <inkml:brushProperty name="height" value="0.01764" units="cm"/>
      <inkml:brushProperty name="color" value="#66CCFF"/>
    </inkml:brush>
  </inkml:definitions>
  <inkml:trace contextRef="#ctx0" brushRef="#br0">0 0 24575,'13'1'0,"0"0"0,-1 0 0,1 1 0,-1 1 0,0 0 0,1 1 0,-2 0 0,19 8 0,2 6 0,48 34 0,-63-40 0,8 2 0,0 0 0,0-2 0,42 14 0,5 3 0,-59-25 0,0 1 0,0-2 0,0 0 0,0 0 0,0-1 0,17 0 0,86-4 0,-48 0 0,-21 1 0,-23-1 0,0 2 0,0 1 0,1 0 0,46 11 0,142 42 0,-166-42 0,-21-6 0,1 1 0,-1 1 0,-1 1 0,48 25 0,-18-8 0,-38-19 0,31 19 0,99 84 0,-59-41 0,-80-62 0,0-1 0,0 2 0,-1-1 0,0 1 0,-1 0 0,0 1 0,0 0 0,0 0 0,3 9 0,5 14 0,13 46 0,-6-16 0,-17-50 0,-1 2 0,0-1 0,-1 0 0,0 17 0,-1-20 0,-1 0 0,1-1 0,1 1 0,0 0 0,0 0 0,1-1 0,0 1 0,8 15 0,30 44 0,47 71 0,-78-128 0,0-2 0,1 1 0,0-2 0,22 16 0,11 9 0,96 73 0,-113-91 0,1-2 0,44 19 0,-67-32 0,12 5 0,1-1 0,0-1 0,0-1 0,0-1 0,0 0 0,0-1 0,33-3 0,-29 1 0,-1 0 0,1 2 0,0 1 0,38 7 0,-21 1 0,-21-6 0,-1 0 0,0 2 0,25 10 0,-22-7 0,1-1 0,23 6 0,-24-9 0,0 2 0,31 14 0,-40-15 0,13 6 0,0 1 0,-1 1 0,0 1 0,31 28 0,1 0 0,-42-35 0,-1 1 0,0 1 0,0 0 0,12 14 0,-14-14 0,0-1 0,1 0 0,0-1 0,1 0 0,0 0 0,0-2 0,1 1 0,15 4 0,21 12 0,-41-18 0,38 19 0,-2 2 0,73 56 0,-105-70 0,0 1 0,-1 1 0,0 0 0,-1 0 0,15 32 0,-14-27 0,0 0 0,1-1 0,16 18 0,-19-24 0,0 0 0,-1 0 0,12 24 0,-16-27 0,0-1 0,0 0 0,1 0 0,0 0 0,1 0 0,0-1 0,0 0 0,0 0 0,1-1 0,0 0 0,0 0 0,15 9 0,13 1 0,2-2 0,0-1 0,0-2 0,54 8 0,74 23 0,-122-29 0,-31-10 0,1 0 0,-1 1 0,1 1 0,-1 0 0,-1 0 0,1 1 0,-1 1 0,19 14 0,-11-7 0,0-1 0,1 0 0,1-1 0,0-1 0,1-1 0,31 9 0,-46-16 0,16 4 0,1 0 0,-1-2 0,40 4 0,17 3 0,-33-5 0,0-2 0,0-3 0,72-4 0,-23 0 0,270 2 0,-343 1 0,-1 2 0,0 0 0,0 2 0,36 12 0,-34-10 0,0 0 0,0-2 0,39 5 0,-24-6 0,0 1 0,45 13 0,-48-9 0,0-1 0,69 4 0,-4-13 0,52 2 0,-136 2 0,0 1 0,1 1 0,-2 1 0,1 0 0,-1 1 0,0 1 0,23 15 0,2-1 0,-30-16 0,25 12 0,-1 1 0,-1 2 0,44 35 0,-13 9 0,5 3 0,-56-58 0,1 0 0,0-1 0,19 8 0,5 3 0,-10-6 0,1 0 0,1-2 0,54 14 0,-47-20 0,0-1 0,1-2 0,0-2 0,43-3 0,-6 0 0,29 3 0,-1 5 0,0 4 0,149 34 0,-193-32 0,43 12 0,-91-20 0,0 0 0,-1 1 0,1 0 0,-1 1 0,0 0 0,12 10 0,-16-9 0,0 1 0,-1-1 0,0 2 0,-1-1 0,1 1 0,-2-1 0,1 1 0,5 17 0,4 5 0,-4-11 0,-3-4 0,1 1 0,0-1 0,2 0 0,0-1 0,0 0 0,2-1 0,0 0 0,13 12 0,-22-23 0,36 29 0,75 48 0,-92-66 0,0 1 0,20 20 0,-20-16 0,33 21 0,-47-35 0,0-1 0,0 0 0,1 0 0,0 0 0,-1-1 0,1 0 0,0-1 0,13 2 0,19-1 0,0-2 0,72-6 0,-57-6 2,-49 8-116,1 1 0,-1 0 0,1 1 0,0-1 0,0 2 0,0-1 0,0 1 1,0 0-1,0 1 0,-1 0 0,10 2 0,0 2-6712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03.426"/>
    </inkml:context>
    <inkml:brush xml:id="br0">
      <inkml:brushProperty name="width" value="0.05" units="cm"/>
      <inkml:brushProperty name="height" value="0.05" units="cm"/>
      <inkml:brushProperty name="color" value="#66CCFF"/>
    </inkml:brush>
  </inkml:definitions>
  <inkml:trace contextRef="#ctx0" brushRef="#br0">1 0 24575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11.571"/>
    </inkml:context>
    <inkml:brush xml:id="br0">
      <inkml:brushProperty name="width" value="0.01764" units="cm"/>
      <inkml:brushProperty name="height" value="0.01764" units="cm"/>
      <inkml:brushProperty name="color" value="#5B9BD5"/>
    </inkml:brush>
  </inkml:definitions>
  <inkml:trace contextRef="#ctx0" brushRef="#br0">1 0 24575,'20'17'0,"1"-1"0,1 0 0,31 15 0,-16-9 0,321 204 0,-333-212 0,0-2 0,1 0 0,27 7 0,22 11 0,-63-25 0,0 0 0,0-1 0,0 0 0,1-1 0,-1 0 0,20 1 0,-23-3 0,0-1 0,-1-1 0,1 0 0,0 0 0,0-1 0,-1 0 0,1 0 0,-1-1 0,0 0 0,10-6 0,-14 8 0,-1-1 0,1 1 0,-1 0 0,1 0 0,0 1 0,-1-1 0,1 1 0,0 0 0,0 0 0,-1 0 0,1 0 0,0 1 0,-1-1 0,1 1 0,0 0 0,5 2 0,6 3 0,-1 1 0,24 13 0,-8-2 0,-8-6 0,-1 2 0,26 20 0,18 13 0,3-9 0,20 20 0,-47-33 0,-21-14 0,0-1 0,0 0 0,1-2 0,0-1 0,27 6 0,-14-3 0,-18-5 0,-1 1 0,26 15 0,21 8 0,92 37 0,-106-43 0,-34-17 0,1-1 0,20 4 0,28 11 0,66 25 0,-93-33 0,-31-10 0,0-1 0,0 1 0,0-1 0,0 1 0,0 1 0,-1-1 0,1 1 0,-1 0 0,1 0 0,-1 0 0,0 0 0,4 5 0,-1 0 0,0-1 0,1 0 0,0 0 0,1-1 0,-1 0 0,1-1 0,0 0 0,1 0 0,-1-1 0,1 0 0,13 4 0,6-2 0,-1-1 0,49 3 0,-45-6 0,0 1 0,32 9 0,1 7 0,31 7 0,-44-13 0,0 2 0,81 37 0,-126-50 0,200 74 0,-21-33 0,-128-26 0,4 1 0,93 41 0,-3 19 0,-66-17 0,-33-21 0,-48-38-124,0 1 0,0-1 0,1 0 0,-1 0 0,0 0 0,1-1-1,-1 0 1,1 0 0,0 0 0,7-1 0,4 1-6702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1:32.339"/>
    </inkml:context>
    <inkml:brush xml:id="br0">
      <inkml:brushProperty name="width" value="0.01764" units="cm"/>
      <inkml:brushProperty name="height" value="0.01764" units="cm"/>
      <inkml:brushProperty name="color" value="#66CCFF"/>
    </inkml:brush>
  </inkml:definitions>
  <inkml:trace contextRef="#ctx0" brushRef="#br0">0 0 24575,'13'1'0,"0"0"0,-1 0 0,1 1 0,-1 1 0,0 0 0,1 1 0,-2 0 0,19 8 0,2 6 0,48 34 0,-63-40 0,8 2 0,0 0 0,0-2 0,42 14 0,5 3 0,-59-25 0,0 1 0,0-2 0,0 0 0,0 0 0,0-1 0,17 0 0,86-4 0,-48 0 0,-21 1 0,-23-1 0,0 2 0,0 1 0,1 0 0,46 11 0,142 42 0,-166-42 0,-21-6 0,1 1 0,-1 1 0,-1 1 0,48 25 0,-18-8 0,-38-19 0,31 19 0,99 84 0,-59-41 0,-80-62 0,0-1 0,0 2 0,-1-1 0,0 1 0,-1 0 0,0 1 0,0 0 0,0 0 0,3 9 0,5 14 0,13 46 0,-6-16 0,-17-50 0,-1 2 0,0-1 0,-1 0 0,0 17 0,-1-20 0,-1 0 0,1-1 0,1 1 0,0 0 0,0 0 0,1-1 0,0 1 0,8 15 0,30 44 0,47 71 0,-78-128 0,0-2 0,1 1 0,0-2 0,22 16 0,11 9 0,96 73 0,-113-91 0,1-2 0,44 19 0,-67-32 0,12 5 0,1-1 0,0-1 0,0-1 0,0-1 0,0 0 0,0-1 0,33-3 0,-29 1 0,-1 0 0,1 2 0,0 1 0,38 7 0,-21 1 0,-21-6 0,-1 0 0,0 2 0,25 10 0,-22-7 0,1-1 0,23 6 0,-24-9 0,0 2 0,31 14 0,-40-15 0,13 6 0,0 1 0,-1 1 0,0 1 0,31 28 0,1 0 0,-42-35 0,-1 1 0,0 1 0,0 0 0,12 14 0,-14-14 0,0-1 0,1 0 0,0-1 0,1 0 0,0 0 0,0-2 0,1 1 0,15 4 0,21 12 0,-41-18 0,38 19 0,-2 2 0,73 56 0,-105-70 0,0 1 0,-1 1 0,0 0 0,-1 0 0,15 32 0,-14-27 0,0 0 0,1-1 0,16 18 0,-19-24 0,0 0 0,-1 0 0,12 24 0,-16-27 0,0-1 0,0 0 0,1 0 0,0 0 0,1 0 0,0-1 0,0 0 0,0 0 0,1-1 0,0 0 0,0 0 0,15 9 0,13 1 0,2-2 0,0-1 0,0-2 0,54 8 0,74 23 0,-122-29 0,-31-10 0,1 0 0,-1 1 0,1 1 0,-1 0 0,-1 0 0,1 1 0,-1 1 0,19 14 0,-11-7 0,0-1 0,1 0 0,1-1 0,0-1 0,1-1 0,31 9 0,-46-16 0,16 4 0,1 0 0,-1-2 0,40 4 0,17 3 0,-33-5 0,0-2 0,0-3 0,72-4 0,-23 0 0,270 2 0,-343 1 0,-1 2 0,0 0 0,0 2 0,36 12 0,-34-10 0,0 0 0,0-2 0,39 5 0,-24-6 0,0 1 0,45 13 0,-48-9 0,0-1 0,69 4 0,-4-13 0,52 2 0,-136 2 0,0 1 0,1 1 0,-2 1 0,1 0 0,-1 1 0,0 1 0,23 15 0,2-1 0,-30-16 0,25 12 0,-1 1 0,-1 2 0,44 35 0,-13 9 0,5 3 0,-56-58 0,1 0 0,0-1 0,19 8 0,5 3 0,-10-6 0,1 0 0,1-2 0,54 14 0,-47-20 0,0-1 0,1-2 0,0-2 0,43-3 0,-6 0 0,29 3 0,-1 5 0,0 4 0,149 34 0,-193-32 0,43 12 0,-91-20 0,0 0 0,-1 1 0,1 0 0,-1 1 0,0 0 0,12 10 0,-16-9 0,0 1 0,-1-1 0,0 2 0,-1-1 0,1 1 0,-2-1 0,1 1 0,5 17 0,4 5 0,-4-11 0,-3-4 0,1 1 0,0-1 0,2 0 0,0-1 0,0 0 0,2-1 0,0 0 0,13 12 0,-22-23 0,36 29 0,75 48 0,-92-66 0,0 1 0,20 20 0,-20-16 0,33 21 0,-47-35 0,0-1 0,0 0 0,1 0 0,0 0 0,-1-1 0,1 0 0,0-1 0,13 2 0,19-1 0,0-2 0,72-6 0,-57-6 2,-49 8-116,1 1 0,-1 0 0,1 1 0,0-1 0,0 2 0,0-1 0,0 1 1,0 0-1,0 1 0,-1 0 0,10 2 0,0 2-6712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03.426"/>
    </inkml:context>
    <inkml:brush xml:id="br0">
      <inkml:brushProperty name="width" value="0.05" units="cm"/>
      <inkml:brushProperty name="height" value="0.05" units="cm"/>
      <inkml:brushProperty name="color" value="#66CCFF"/>
    </inkml:brush>
  </inkml:definitions>
  <inkml:trace contextRef="#ctx0" brushRef="#br0">1 0 24575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3T15:30:11.571"/>
    </inkml:context>
    <inkml:brush xml:id="br0">
      <inkml:brushProperty name="width" value="0.01764" units="cm"/>
      <inkml:brushProperty name="height" value="0.01764" units="cm"/>
      <inkml:brushProperty name="color" value="#5B9BD5"/>
    </inkml:brush>
  </inkml:definitions>
  <inkml:trace contextRef="#ctx0" brushRef="#br0">1 0 24575,'20'17'0,"1"-1"0,1 0 0,31 15 0,-16-9 0,321 204 0,-333-212 0,0-2 0,1 0 0,27 7 0,22 11 0,-63-25 0,0 0 0,0-1 0,0 0 0,1-1 0,-1 0 0,20 1 0,-23-3 0,0-1 0,-1-1 0,1 0 0,0 0 0,0-1 0,-1 0 0,1 0 0,-1-1 0,0 0 0,10-6 0,-14 8 0,-1-1 0,1 1 0,-1 0 0,1 0 0,0 1 0,-1-1 0,1 1 0,0 0 0,0 0 0,-1 0 0,1 0 0,0 1 0,-1-1 0,1 1 0,0 0 0,5 2 0,6 3 0,-1 1 0,24 13 0,-8-2 0,-8-6 0,-1 2 0,26 20 0,18 13 0,3-9 0,20 20 0,-47-33 0,-21-14 0,0-1 0,0 0 0,1-2 0,0-1 0,27 6 0,-14-3 0,-18-5 0,-1 1 0,26 15 0,21 8 0,92 37 0,-106-43 0,-34-17 0,1-1 0,20 4 0,28 11 0,66 25 0,-93-33 0,-31-10 0,0-1 0,0 1 0,0-1 0,0 1 0,0 1 0,-1-1 0,1 1 0,-1 0 0,1 0 0,-1 0 0,0 0 0,4 5 0,-1 0 0,0-1 0,1 0 0,0 0 0,1-1 0,-1 0 0,1-1 0,0 0 0,1 0 0,-1-1 0,1 0 0,13 4 0,6-2 0,-1-1 0,49 3 0,-45-6 0,0 1 0,32 9 0,1 7 0,31 7 0,-44-13 0,0 2 0,81 37 0,-126-50 0,200 74 0,-21-33 0,-128-26 0,4 1 0,93 41 0,-3 19 0,-66-17 0,-33-21 0,-48-38-124,0 1 0,0-1 0,1 0 0,-1 0 0,0 0 0,1-1-1,-1 0 1,1 0 0,0 0 0,7-1 0,4 1-6702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0668789-687F-4CFA-B497-012F0C6751F9}" type="datetimeFigureOut">
              <a:rPr lang="en-US" smtClean="0"/>
              <a:t>6/23/2022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83C3F3-9EB9-4369-B4F6-D470707ECCC1}" type="slidenum">
              <a:rPr lang="en-US" smtClean="0"/>
              <a:t>‹#›</a:t>
            </a:fld>
            <a:endParaRPr lang="en-US"/>
          </a:p>
        </p:txBody>
      </p:sp>
    </p:spTree>
    <p:extLst>
      <p:ext uri="{BB962C8B-B14F-4D97-AF65-F5344CB8AC3E}">
        <p14:creationId xmlns:p14="http://schemas.microsoft.com/office/powerpoint/2010/main" val="204169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1</a:t>
            </a:fld>
            <a:endParaRPr lang="en-US"/>
          </a:p>
        </p:txBody>
      </p:sp>
    </p:spTree>
    <p:extLst>
      <p:ext uri="{BB962C8B-B14F-4D97-AF65-F5344CB8AC3E}">
        <p14:creationId xmlns:p14="http://schemas.microsoft.com/office/powerpoint/2010/main" val="926410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11</a:t>
            </a:fld>
            <a:endParaRPr lang="en-US"/>
          </a:p>
        </p:txBody>
      </p:sp>
    </p:spTree>
    <p:extLst>
      <p:ext uri="{BB962C8B-B14F-4D97-AF65-F5344CB8AC3E}">
        <p14:creationId xmlns:p14="http://schemas.microsoft.com/office/powerpoint/2010/main" val="3753859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12</a:t>
            </a:fld>
            <a:endParaRPr lang="en-US"/>
          </a:p>
        </p:txBody>
      </p:sp>
    </p:spTree>
    <p:extLst>
      <p:ext uri="{BB962C8B-B14F-4D97-AF65-F5344CB8AC3E}">
        <p14:creationId xmlns:p14="http://schemas.microsoft.com/office/powerpoint/2010/main" val="406285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9F4B18-B600-464F-A6BB-7961970C65F5}" type="slidenum">
              <a:rPr lang="en-US" smtClean="0"/>
              <a:t>13</a:t>
            </a:fld>
            <a:endParaRPr lang="en-US"/>
          </a:p>
        </p:txBody>
      </p:sp>
    </p:spTree>
    <p:extLst>
      <p:ext uri="{BB962C8B-B14F-4D97-AF65-F5344CB8AC3E}">
        <p14:creationId xmlns:p14="http://schemas.microsoft.com/office/powerpoint/2010/main" val="8218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9F4B18-B600-464F-A6BB-7961970C65F5}" type="slidenum">
              <a:rPr lang="en-US" smtClean="0"/>
              <a:t>14</a:t>
            </a:fld>
            <a:endParaRPr lang="en-US"/>
          </a:p>
        </p:txBody>
      </p:sp>
    </p:spTree>
    <p:extLst>
      <p:ext uri="{BB962C8B-B14F-4D97-AF65-F5344CB8AC3E}">
        <p14:creationId xmlns:p14="http://schemas.microsoft.com/office/powerpoint/2010/main" val="3217032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9F4B18-B600-464F-A6BB-7961970C65F5}" type="slidenum">
              <a:rPr lang="en-US" smtClean="0"/>
              <a:t>15</a:t>
            </a:fld>
            <a:endParaRPr lang="en-US"/>
          </a:p>
        </p:txBody>
      </p:sp>
    </p:spTree>
    <p:extLst>
      <p:ext uri="{BB962C8B-B14F-4D97-AF65-F5344CB8AC3E}">
        <p14:creationId xmlns:p14="http://schemas.microsoft.com/office/powerpoint/2010/main" val="397233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9F4B18-B600-464F-A6BB-7961970C65F5}" type="slidenum">
              <a:rPr lang="en-US" smtClean="0"/>
              <a:t>16</a:t>
            </a:fld>
            <a:endParaRPr lang="en-US"/>
          </a:p>
        </p:txBody>
      </p:sp>
    </p:spTree>
    <p:extLst>
      <p:ext uri="{BB962C8B-B14F-4D97-AF65-F5344CB8AC3E}">
        <p14:creationId xmlns:p14="http://schemas.microsoft.com/office/powerpoint/2010/main" val="1851180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9F4B18-B600-464F-A6BB-7961970C65F5}" type="slidenum">
              <a:rPr lang="en-US" smtClean="0"/>
              <a:t>17</a:t>
            </a:fld>
            <a:endParaRPr lang="en-US"/>
          </a:p>
        </p:txBody>
      </p:sp>
    </p:spTree>
    <p:extLst>
      <p:ext uri="{BB962C8B-B14F-4D97-AF65-F5344CB8AC3E}">
        <p14:creationId xmlns:p14="http://schemas.microsoft.com/office/powerpoint/2010/main" val="1830794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18</a:t>
            </a:fld>
            <a:endParaRPr lang="en-US"/>
          </a:p>
        </p:txBody>
      </p:sp>
    </p:spTree>
    <p:extLst>
      <p:ext uri="{BB962C8B-B14F-4D97-AF65-F5344CB8AC3E}">
        <p14:creationId xmlns:p14="http://schemas.microsoft.com/office/powerpoint/2010/main" val="37014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22</a:t>
            </a:fld>
            <a:endParaRPr lang="en-US"/>
          </a:p>
        </p:txBody>
      </p:sp>
    </p:spTree>
    <p:extLst>
      <p:ext uri="{BB962C8B-B14F-4D97-AF65-F5344CB8AC3E}">
        <p14:creationId xmlns:p14="http://schemas.microsoft.com/office/powerpoint/2010/main" val="859744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23</a:t>
            </a:fld>
            <a:endParaRPr lang="en-US"/>
          </a:p>
        </p:txBody>
      </p:sp>
    </p:spTree>
    <p:extLst>
      <p:ext uri="{BB962C8B-B14F-4D97-AF65-F5344CB8AC3E}">
        <p14:creationId xmlns:p14="http://schemas.microsoft.com/office/powerpoint/2010/main" val="2451620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2</a:t>
            </a:fld>
            <a:endParaRPr lang="en-US"/>
          </a:p>
        </p:txBody>
      </p:sp>
    </p:spTree>
    <p:extLst>
      <p:ext uri="{BB962C8B-B14F-4D97-AF65-F5344CB8AC3E}">
        <p14:creationId xmlns:p14="http://schemas.microsoft.com/office/powerpoint/2010/main" val="2069374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24</a:t>
            </a:fld>
            <a:endParaRPr lang="en-US"/>
          </a:p>
        </p:txBody>
      </p:sp>
    </p:spTree>
    <p:extLst>
      <p:ext uri="{BB962C8B-B14F-4D97-AF65-F5344CB8AC3E}">
        <p14:creationId xmlns:p14="http://schemas.microsoft.com/office/powerpoint/2010/main" val="658069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25</a:t>
            </a:fld>
            <a:endParaRPr lang="en-US"/>
          </a:p>
        </p:txBody>
      </p:sp>
    </p:spTree>
    <p:extLst>
      <p:ext uri="{BB962C8B-B14F-4D97-AF65-F5344CB8AC3E}">
        <p14:creationId xmlns:p14="http://schemas.microsoft.com/office/powerpoint/2010/main" val="3252382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06A7B-2037-47F6-91E9-9BCFCD0DC488}" type="slidenum">
              <a:rPr lang="en-US" smtClean="0"/>
              <a:t>41</a:t>
            </a:fld>
            <a:endParaRPr lang="en-US"/>
          </a:p>
        </p:txBody>
      </p:sp>
    </p:spTree>
    <p:extLst>
      <p:ext uri="{BB962C8B-B14F-4D97-AF65-F5344CB8AC3E}">
        <p14:creationId xmlns:p14="http://schemas.microsoft.com/office/powerpoint/2010/main" val="1424798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42</a:t>
            </a:fld>
            <a:endParaRPr lang="en-US"/>
          </a:p>
        </p:txBody>
      </p:sp>
    </p:spTree>
    <p:extLst>
      <p:ext uri="{BB962C8B-B14F-4D97-AF65-F5344CB8AC3E}">
        <p14:creationId xmlns:p14="http://schemas.microsoft.com/office/powerpoint/2010/main" val="870539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43</a:t>
            </a:fld>
            <a:endParaRPr lang="en-US"/>
          </a:p>
        </p:txBody>
      </p:sp>
    </p:spTree>
    <p:extLst>
      <p:ext uri="{BB962C8B-B14F-4D97-AF65-F5344CB8AC3E}">
        <p14:creationId xmlns:p14="http://schemas.microsoft.com/office/powerpoint/2010/main" val="2301176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44</a:t>
            </a:fld>
            <a:endParaRPr lang="en-US"/>
          </a:p>
        </p:txBody>
      </p:sp>
    </p:spTree>
    <p:extLst>
      <p:ext uri="{BB962C8B-B14F-4D97-AF65-F5344CB8AC3E}">
        <p14:creationId xmlns:p14="http://schemas.microsoft.com/office/powerpoint/2010/main" val="3524925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45</a:t>
            </a:fld>
            <a:endParaRPr lang="en-US"/>
          </a:p>
        </p:txBody>
      </p:sp>
    </p:spTree>
    <p:extLst>
      <p:ext uri="{BB962C8B-B14F-4D97-AF65-F5344CB8AC3E}">
        <p14:creationId xmlns:p14="http://schemas.microsoft.com/office/powerpoint/2010/main" val="452657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46</a:t>
            </a:fld>
            <a:endParaRPr lang="en-US"/>
          </a:p>
        </p:txBody>
      </p:sp>
    </p:spTree>
    <p:extLst>
      <p:ext uri="{BB962C8B-B14F-4D97-AF65-F5344CB8AC3E}">
        <p14:creationId xmlns:p14="http://schemas.microsoft.com/office/powerpoint/2010/main" val="4227745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47</a:t>
            </a:fld>
            <a:endParaRPr lang="en-US"/>
          </a:p>
        </p:txBody>
      </p:sp>
    </p:spTree>
    <p:extLst>
      <p:ext uri="{BB962C8B-B14F-4D97-AF65-F5344CB8AC3E}">
        <p14:creationId xmlns:p14="http://schemas.microsoft.com/office/powerpoint/2010/main" val="1870595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48</a:t>
            </a:fld>
            <a:endParaRPr lang="en-US"/>
          </a:p>
        </p:txBody>
      </p:sp>
    </p:spTree>
    <p:extLst>
      <p:ext uri="{BB962C8B-B14F-4D97-AF65-F5344CB8AC3E}">
        <p14:creationId xmlns:p14="http://schemas.microsoft.com/office/powerpoint/2010/main" val="372793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3</a:t>
            </a:fld>
            <a:endParaRPr lang="en-US"/>
          </a:p>
        </p:txBody>
      </p:sp>
    </p:spTree>
    <p:extLst>
      <p:ext uri="{BB962C8B-B14F-4D97-AF65-F5344CB8AC3E}">
        <p14:creationId xmlns:p14="http://schemas.microsoft.com/office/powerpoint/2010/main" val="290689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49</a:t>
            </a:fld>
            <a:endParaRPr lang="en-US"/>
          </a:p>
        </p:txBody>
      </p:sp>
    </p:spTree>
    <p:extLst>
      <p:ext uri="{BB962C8B-B14F-4D97-AF65-F5344CB8AC3E}">
        <p14:creationId xmlns:p14="http://schemas.microsoft.com/office/powerpoint/2010/main" val="1147852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50</a:t>
            </a:fld>
            <a:endParaRPr lang="en-US"/>
          </a:p>
        </p:txBody>
      </p:sp>
    </p:spTree>
    <p:extLst>
      <p:ext uri="{BB962C8B-B14F-4D97-AF65-F5344CB8AC3E}">
        <p14:creationId xmlns:p14="http://schemas.microsoft.com/office/powerpoint/2010/main" val="1409237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51</a:t>
            </a:fld>
            <a:endParaRPr lang="en-US"/>
          </a:p>
        </p:txBody>
      </p:sp>
    </p:spTree>
    <p:extLst>
      <p:ext uri="{BB962C8B-B14F-4D97-AF65-F5344CB8AC3E}">
        <p14:creationId xmlns:p14="http://schemas.microsoft.com/office/powerpoint/2010/main" val="707335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52</a:t>
            </a:fld>
            <a:endParaRPr lang="en-US"/>
          </a:p>
        </p:txBody>
      </p:sp>
    </p:spTree>
    <p:extLst>
      <p:ext uri="{BB962C8B-B14F-4D97-AF65-F5344CB8AC3E}">
        <p14:creationId xmlns:p14="http://schemas.microsoft.com/office/powerpoint/2010/main" val="3683300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53</a:t>
            </a:fld>
            <a:endParaRPr lang="en-US"/>
          </a:p>
        </p:txBody>
      </p:sp>
    </p:spTree>
    <p:extLst>
      <p:ext uri="{BB962C8B-B14F-4D97-AF65-F5344CB8AC3E}">
        <p14:creationId xmlns:p14="http://schemas.microsoft.com/office/powerpoint/2010/main" val="924607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54</a:t>
            </a:fld>
            <a:endParaRPr lang="en-US"/>
          </a:p>
        </p:txBody>
      </p:sp>
    </p:spTree>
    <p:extLst>
      <p:ext uri="{BB962C8B-B14F-4D97-AF65-F5344CB8AC3E}">
        <p14:creationId xmlns:p14="http://schemas.microsoft.com/office/powerpoint/2010/main" val="2125477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55</a:t>
            </a:fld>
            <a:endParaRPr lang="en-US"/>
          </a:p>
        </p:txBody>
      </p:sp>
    </p:spTree>
    <p:extLst>
      <p:ext uri="{BB962C8B-B14F-4D97-AF65-F5344CB8AC3E}">
        <p14:creationId xmlns:p14="http://schemas.microsoft.com/office/powerpoint/2010/main" val="2566403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56</a:t>
            </a:fld>
            <a:endParaRPr lang="en-US"/>
          </a:p>
        </p:txBody>
      </p:sp>
    </p:spTree>
    <p:extLst>
      <p:ext uri="{BB962C8B-B14F-4D97-AF65-F5344CB8AC3E}">
        <p14:creationId xmlns:p14="http://schemas.microsoft.com/office/powerpoint/2010/main" val="453185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57</a:t>
            </a:fld>
            <a:endParaRPr lang="en-US"/>
          </a:p>
        </p:txBody>
      </p:sp>
    </p:spTree>
    <p:extLst>
      <p:ext uri="{BB962C8B-B14F-4D97-AF65-F5344CB8AC3E}">
        <p14:creationId xmlns:p14="http://schemas.microsoft.com/office/powerpoint/2010/main" val="2601898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58</a:t>
            </a:fld>
            <a:endParaRPr lang="en-US"/>
          </a:p>
        </p:txBody>
      </p:sp>
    </p:spTree>
    <p:extLst>
      <p:ext uri="{BB962C8B-B14F-4D97-AF65-F5344CB8AC3E}">
        <p14:creationId xmlns:p14="http://schemas.microsoft.com/office/powerpoint/2010/main" val="129670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4</a:t>
            </a:fld>
            <a:endParaRPr lang="en-US"/>
          </a:p>
        </p:txBody>
      </p:sp>
    </p:spTree>
    <p:extLst>
      <p:ext uri="{BB962C8B-B14F-4D97-AF65-F5344CB8AC3E}">
        <p14:creationId xmlns:p14="http://schemas.microsoft.com/office/powerpoint/2010/main" val="930310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59</a:t>
            </a:fld>
            <a:endParaRPr lang="en-US"/>
          </a:p>
        </p:txBody>
      </p:sp>
    </p:spTree>
    <p:extLst>
      <p:ext uri="{BB962C8B-B14F-4D97-AF65-F5344CB8AC3E}">
        <p14:creationId xmlns:p14="http://schemas.microsoft.com/office/powerpoint/2010/main" val="2325558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60</a:t>
            </a:fld>
            <a:endParaRPr lang="en-US"/>
          </a:p>
        </p:txBody>
      </p:sp>
    </p:spTree>
    <p:extLst>
      <p:ext uri="{BB962C8B-B14F-4D97-AF65-F5344CB8AC3E}">
        <p14:creationId xmlns:p14="http://schemas.microsoft.com/office/powerpoint/2010/main" val="3446371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61</a:t>
            </a:fld>
            <a:endParaRPr lang="en-US"/>
          </a:p>
        </p:txBody>
      </p:sp>
    </p:spTree>
    <p:extLst>
      <p:ext uri="{BB962C8B-B14F-4D97-AF65-F5344CB8AC3E}">
        <p14:creationId xmlns:p14="http://schemas.microsoft.com/office/powerpoint/2010/main" val="399545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62</a:t>
            </a:fld>
            <a:endParaRPr lang="en-US"/>
          </a:p>
        </p:txBody>
      </p:sp>
    </p:spTree>
    <p:extLst>
      <p:ext uri="{BB962C8B-B14F-4D97-AF65-F5344CB8AC3E}">
        <p14:creationId xmlns:p14="http://schemas.microsoft.com/office/powerpoint/2010/main" val="3028097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63</a:t>
            </a:fld>
            <a:endParaRPr lang="en-US"/>
          </a:p>
        </p:txBody>
      </p:sp>
    </p:spTree>
    <p:extLst>
      <p:ext uri="{BB962C8B-B14F-4D97-AF65-F5344CB8AC3E}">
        <p14:creationId xmlns:p14="http://schemas.microsoft.com/office/powerpoint/2010/main" val="4090851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64</a:t>
            </a:fld>
            <a:endParaRPr lang="en-US"/>
          </a:p>
        </p:txBody>
      </p:sp>
    </p:spTree>
    <p:extLst>
      <p:ext uri="{BB962C8B-B14F-4D97-AF65-F5344CB8AC3E}">
        <p14:creationId xmlns:p14="http://schemas.microsoft.com/office/powerpoint/2010/main" val="2435562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65</a:t>
            </a:fld>
            <a:endParaRPr lang="en-US"/>
          </a:p>
        </p:txBody>
      </p:sp>
    </p:spTree>
    <p:extLst>
      <p:ext uri="{BB962C8B-B14F-4D97-AF65-F5344CB8AC3E}">
        <p14:creationId xmlns:p14="http://schemas.microsoft.com/office/powerpoint/2010/main" val="143525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66</a:t>
            </a:fld>
            <a:endParaRPr lang="en-US"/>
          </a:p>
        </p:txBody>
      </p:sp>
    </p:spTree>
    <p:extLst>
      <p:ext uri="{BB962C8B-B14F-4D97-AF65-F5344CB8AC3E}">
        <p14:creationId xmlns:p14="http://schemas.microsoft.com/office/powerpoint/2010/main" val="26815685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67</a:t>
            </a:fld>
            <a:endParaRPr lang="en-US"/>
          </a:p>
        </p:txBody>
      </p:sp>
    </p:spTree>
    <p:extLst>
      <p:ext uri="{BB962C8B-B14F-4D97-AF65-F5344CB8AC3E}">
        <p14:creationId xmlns:p14="http://schemas.microsoft.com/office/powerpoint/2010/main" val="3580469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68</a:t>
            </a:fld>
            <a:endParaRPr lang="en-US"/>
          </a:p>
        </p:txBody>
      </p:sp>
    </p:spTree>
    <p:extLst>
      <p:ext uri="{BB962C8B-B14F-4D97-AF65-F5344CB8AC3E}">
        <p14:creationId xmlns:p14="http://schemas.microsoft.com/office/powerpoint/2010/main" val="465202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5</a:t>
            </a:fld>
            <a:endParaRPr lang="en-US"/>
          </a:p>
        </p:txBody>
      </p:sp>
    </p:spTree>
    <p:extLst>
      <p:ext uri="{BB962C8B-B14F-4D97-AF65-F5344CB8AC3E}">
        <p14:creationId xmlns:p14="http://schemas.microsoft.com/office/powerpoint/2010/main" val="4143538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69</a:t>
            </a:fld>
            <a:endParaRPr lang="en-US"/>
          </a:p>
        </p:txBody>
      </p:sp>
    </p:spTree>
    <p:extLst>
      <p:ext uri="{BB962C8B-B14F-4D97-AF65-F5344CB8AC3E}">
        <p14:creationId xmlns:p14="http://schemas.microsoft.com/office/powerpoint/2010/main" val="32722621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70</a:t>
            </a:fld>
            <a:endParaRPr lang="en-US"/>
          </a:p>
        </p:txBody>
      </p:sp>
    </p:spTree>
    <p:extLst>
      <p:ext uri="{BB962C8B-B14F-4D97-AF65-F5344CB8AC3E}">
        <p14:creationId xmlns:p14="http://schemas.microsoft.com/office/powerpoint/2010/main" val="14100296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71</a:t>
            </a:fld>
            <a:endParaRPr lang="en-US"/>
          </a:p>
        </p:txBody>
      </p:sp>
    </p:spTree>
    <p:extLst>
      <p:ext uri="{BB962C8B-B14F-4D97-AF65-F5344CB8AC3E}">
        <p14:creationId xmlns:p14="http://schemas.microsoft.com/office/powerpoint/2010/main" val="1187937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72</a:t>
            </a:fld>
            <a:endParaRPr lang="en-US"/>
          </a:p>
        </p:txBody>
      </p:sp>
    </p:spTree>
    <p:extLst>
      <p:ext uri="{BB962C8B-B14F-4D97-AF65-F5344CB8AC3E}">
        <p14:creationId xmlns:p14="http://schemas.microsoft.com/office/powerpoint/2010/main" val="40949695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F06A7B-2037-47F6-91E9-9BCFCD0DC488}" type="slidenum">
              <a:rPr lang="en-US" smtClean="0"/>
              <a:t>73</a:t>
            </a:fld>
            <a:endParaRPr lang="en-US"/>
          </a:p>
        </p:txBody>
      </p:sp>
    </p:spTree>
    <p:extLst>
      <p:ext uri="{BB962C8B-B14F-4D97-AF65-F5344CB8AC3E}">
        <p14:creationId xmlns:p14="http://schemas.microsoft.com/office/powerpoint/2010/main" val="264228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6</a:t>
            </a:fld>
            <a:endParaRPr lang="en-US"/>
          </a:p>
        </p:txBody>
      </p:sp>
    </p:spTree>
    <p:extLst>
      <p:ext uri="{BB962C8B-B14F-4D97-AF65-F5344CB8AC3E}">
        <p14:creationId xmlns:p14="http://schemas.microsoft.com/office/powerpoint/2010/main" val="612669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7</a:t>
            </a:fld>
            <a:endParaRPr lang="en-US"/>
          </a:p>
        </p:txBody>
      </p:sp>
    </p:spTree>
    <p:extLst>
      <p:ext uri="{BB962C8B-B14F-4D97-AF65-F5344CB8AC3E}">
        <p14:creationId xmlns:p14="http://schemas.microsoft.com/office/powerpoint/2010/main" val="3807507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8</a:t>
            </a:fld>
            <a:endParaRPr lang="en-US"/>
          </a:p>
        </p:txBody>
      </p:sp>
    </p:spTree>
    <p:extLst>
      <p:ext uri="{BB962C8B-B14F-4D97-AF65-F5344CB8AC3E}">
        <p14:creationId xmlns:p14="http://schemas.microsoft.com/office/powerpoint/2010/main" val="1647492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3C3F3-9EB9-4369-B4F6-D470707ECCC1}" type="slidenum">
              <a:rPr lang="en-US" smtClean="0"/>
              <a:t>10</a:t>
            </a:fld>
            <a:endParaRPr lang="en-US"/>
          </a:p>
        </p:txBody>
      </p:sp>
    </p:spTree>
    <p:extLst>
      <p:ext uri="{BB962C8B-B14F-4D97-AF65-F5344CB8AC3E}">
        <p14:creationId xmlns:p14="http://schemas.microsoft.com/office/powerpoint/2010/main" val="245305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5232E4-471D-409D-A58E-BD3D1F53E080}"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1204787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5232E4-471D-409D-A58E-BD3D1F53E080}"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174548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5232E4-471D-409D-A58E-BD3D1F53E080}"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405526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1"/>
          <p:cNvSpPr txBox="1">
            <a:spLocks/>
          </p:cNvSpPr>
          <p:nvPr userDrawn="1"/>
        </p:nvSpPr>
        <p:spPr>
          <a:xfrm>
            <a:off x="504372" y="145148"/>
            <a:ext cx="11687629" cy="333829"/>
          </a:xfrm>
          <a:prstGeom prst="rect">
            <a:avLst/>
          </a:prstGeom>
        </p:spPr>
        <p:txBody>
          <a:bodyPr/>
          <a:lstStyle>
            <a:lvl1pPr algn="l" defTabSz="914400" rtl="0" eaLnBrk="1" latinLnBrk="0" hangingPunct="1">
              <a:lnSpc>
                <a:spcPct val="90000"/>
              </a:lnSpc>
              <a:spcBef>
                <a:spcPct val="0"/>
              </a:spcBef>
              <a:buNone/>
              <a:defRPr sz="2000" b="0" kern="1200" baseline="0">
                <a:solidFill>
                  <a:schemeClr val="bg1"/>
                </a:solidFill>
                <a:latin typeface="Arial" panose="020B0604020202020204" pitchFamily="34" charset="0"/>
                <a:ea typeface="+mj-ea"/>
                <a:cs typeface="Arial" panose="020B0604020202020204" pitchFamily="34" charset="0"/>
              </a:defRPr>
            </a:lvl1pPr>
          </a:lstStyle>
          <a:p>
            <a:r>
              <a:rPr lang="en-US" sz="1800" dirty="0"/>
              <a:t>SECTION NAME</a:t>
            </a:r>
          </a:p>
        </p:txBody>
      </p:sp>
    </p:spTree>
    <p:extLst>
      <p:ext uri="{BB962C8B-B14F-4D97-AF65-F5344CB8AC3E}">
        <p14:creationId xmlns:p14="http://schemas.microsoft.com/office/powerpoint/2010/main" val="449531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79426"/>
            <a:ext cx="10515600" cy="788266"/>
          </a:xfrm>
        </p:spPr>
        <p:txBody>
          <a:bodyPr/>
          <a:lstStyle/>
          <a:p>
            <a:r>
              <a:rPr lang="en-US"/>
              <a:t>Click to edit Master title style</a:t>
            </a:r>
          </a:p>
        </p:txBody>
      </p:sp>
      <p:sp>
        <p:nvSpPr>
          <p:cNvPr id="3" name="Content Placeholder 2"/>
          <p:cNvSpPr>
            <a:spLocks noGrp="1"/>
          </p:cNvSpPr>
          <p:nvPr>
            <p:ph idx="1"/>
          </p:nvPr>
        </p:nvSpPr>
        <p:spPr>
          <a:xfrm>
            <a:off x="838200" y="1361210"/>
            <a:ext cx="10515600" cy="45200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5232E4-471D-409D-A58E-BD3D1F53E080}"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3766765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5232E4-471D-409D-A58E-BD3D1F53E080}"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361350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6009"/>
            <a:ext cx="5181600" cy="48009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6009"/>
            <a:ext cx="5181600" cy="48009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5232E4-471D-409D-A58E-BD3D1F53E080}"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410995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786342"/>
          </a:xfrm>
        </p:spPr>
        <p:txBody>
          <a:bodyPr/>
          <a:lstStyle/>
          <a:p>
            <a:r>
              <a:rPr lang="en-US"/>
              <a:t>Click to edit Master title style</a:t>
            </a:r>
          </a:p>
        </p:txBody>
      </p:sp>
      <p:sp>
        <p:nvSpPr>
          <p:cNvPr id="3" name="Text Placeholder 2"/>
          <p:cNvSpPr>
            <a:spLocks noGrp="1"/>
          </p:cNvSpPr>
          <p:nvPr>
            <p:ph type="body" idx="1"/>
          </p:nvPr>
        </p:nvSpPr>
        <p:spPr>
          <a:xfrm>
            <a:off x="839788" y="1422400"/>
            <a:ext cx="5157787" cy="10826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22400"/>
            <a:ext cx="5183188" cy="10826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5232E4-471D-409D-A58E-BD3D1F53E080}" type="datetimeFigureOut">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3666469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5232E4-471D-409D-A58E-BD3D1F53E080}" type="datetimeFigureOut">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407698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232E4-471D-409D-A58E-BD3D1F53E080}" type="datetimeFigureOut">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2763568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5232E4-471D-409D-A58E-BD3D1F53E080}"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348433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5232E4-471D-409D-A58E-BD3D1F53E080}"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AD7B08-ED47-40B3-A56E-00E9A3ED520A}" type="slidenum">
              <a:rPr lang="en-US" smtClean="0"/>
              <a:t>‹#›</a:t>
            </a:fld>
            <a:endParaRPr lang="en-US"/>
          </a:p>
        </p:txBody>
      </p:sp>
    </p:spTree>
    <p:extLst>
      <p:ext uri="{BB962C8B-B14F-4D97-AF65-F5344CB8AC3E}">
        <p14:creationId xmlns:p14="http://schemas.microsoft.com/office/powerpoint/2010/main" val="1120805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9921"/>
            <a:ext cx="10515600" cy="7465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40427"/>
            <a:ext cx="10515600" cy="45304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232E4-471D-409D-A58E-BD3D1F53E080}" type="datetimeFigureOut">
              <a:rPr lang="en-US" smtClean="0"/>
              <a:t>6/23/2022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D7B08-ED47-40B3-A56E-00E9A3ED520A}" type="slidenum">
              <a:rPr lang="en-US" smtClean="0"/>
              <a:t>‹#›</a:t>
            </a:fld>
            <a:endParaRPr lang="en-US"/>
          </a:p>
        </p:txBody>
      </p:sp>
    </p:spTree>
    <p:extLst>
      <p:ext uri="{BB962C8B-B14F-4D97-AF65-F5344CB8AC3E}">
        <p14:creationId xmlns:p14="http://schemas.microsoft.com/office/powerpoint/2010/main" val="1718814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8.jpeg"/><Relationship Id="rId7" Type="http://schemas.openxmlformats.org/officeDocument/2006/relationships/image" Target="../media/image4.jpe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3.png"/><Relationship Id="rId5" Type="http://schemas.openxmlformats.org/officeDocument/2006/relationships/image" Target="../media/image2.tiff"/><Relationship Id="rId10"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jpeg"/><Relationship Id="rId5" Type="http://schemas.openxmlformats.org/officeDocument/2006/relationships/image" Target="../media/image8.jpeg"/><Relationship Id="rId4" Type="http://schemas.openxmlformats.org/officeDocument/2006/relationships/notesSlide" Target="../notesSlides/notesSlide17.xml"/><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8.jpe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8.jpeg"/><Relationship Id="rId7" Type="http://schemas.openxmlformats.org/officeDocument/2006/relationships/image" Target="../media/image4.jpeg"/><Relationship Id="rId12"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3.png"/><Relationship Id="rId5" Type="http://schemas.openxmlformats.org/officeDocument/2006/relationships/image" Target="../media/image2.tiff"/><Relationship Id="rId10"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jpe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9.tiff"/><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9.jpeg"/><Relationship Id="rId9" Type="http://schemas.openxmlformats.org/officeDocument/2006/relationships/image" Target="../media/image19.tiff"/></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3" Type="http://schemas.openxmlformats.org/officeDocument/2006/relationships/image" Target="../media/image70.pn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png"/><Relationship Id="rId14" Type="http://schemas.openxmlformats.org/officeDocument/2006/relationships/image" Target="../media/image81.jpeg"/></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6.png"/><Relationship Id="rId7" Type="http://schemas.openxmlformats.org/officeDocument/2006/relationships/image" Target="../media/image85.svg"/><Relationship Id="rId12"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84.png"/><Relationship Id="rId11" Type="http://schemas.openxmlformats.org/officeDocument/2006/relationships/image" Target="../media/image88.tiff"/><Relationship Id="rId5" Type="http://schemas.openxmlformats.org/officeDocument/2006/relationships/image" Target="../media/image83.pn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jp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0.pn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4.jpeg"/><Relationship Id="rId7" Type="http://schemas.openxmlformats.org/officeDocument/2006/relationships/customXml" Target="../ink/ink1.xml"/><Relationship Id="rId12"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96.png"/><Relationship Id="rId11" Type="http://schemas.openxmlformats.org/officeDocument/2006/relationships/image" Target="../media/image97.jpeg"/><Relationship Id="rId5" Type="http://schemas.openxmlformats.org/officeDocument/2006/relationships/image" Target="../media/image70.png"/><Relationship Id="rId10" Type="http://schemas.openxmlformats.org/officeDocument/2006/relationships/image" Target="NULL"/><Relationship Id="rId4" Type="http://schemas.openxmlformats.org/officeDocument/2006/relationships/image" Target="../media/image95.jpeg"/><Relationship Id="rId9" Type="http://schemas.openxmlformats.org/officeDocument/2006/relationships/customXml" Target="../ink/ink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02.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6.png"/><Relationship Id="rId7" Type="http://schemas.openxmlformats.org/officeDocument/2006/relationships/image" Target="NULL"/><Relationship Id="rId12"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customXml" Target="../ink/ink4.xml"/><Relationship Id="rId11" Type="http://schemas.openxmlformats.org/officeDocument/2006/relationships/image" Target="../media/image103.jpe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customXml" Target="../ink/ink3.xml"/><Relationship Id="rId9" Type="http://schemas.openxmlformats.org/officeDocument/2006/relationships/customXml" Target="../ink/ink5.xml"/></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6.png"/><Relationship Id="rId7"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customXml" Target="../ink/ink7.xml"/><Relationship Id="rId11" Type="http://schemas.openxmlformats.org/officeDocument/2006/relationships/image" Target="../media/image105.jpe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customXml" Target="../ink/ink6.xml"/><Relationship Id="rId9" Type="http://schemas.openxmlformats.org/officeDocument/2006/relationships/customXml" Target="../ink/ink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6.png"/><Relationship Id="rId7" Type="http://schemas.openxmlformats.org/officeDocument/2006/relationships/image" Target="NULL"/><Relationship Id="rId12" Type="http://schemas.openxmlformats.org/officeDocument/2006/relationships/image" Target="../media/image107.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customXml" Target="../ink/ink10.xml"/><Relationship Id="rId11" Type="http://schemas.openxmlformats.org/officeDocument/2006/relationships/image" Target="../media/image106.jpe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customXml" Target="../ink/ink9.xml"/><Relationship Id="rId9" Type="http://schemas.openxmlformats.org/officeDocument/2006/relationships/customXml" Target="../ink/ink11.xml"/></Relationships>
</file>

<file path=ppt/slides/_rels/slide5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6.png"/><Relationship Id="rId7" Type="http://schemas.openxmlformats.org/officeDocument/2006/relationships/image" Target="NUL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customXml" Target="../ink/ink13.xml"/><Relationship Id="rId11" Type="http://schemas.openxmlformats.org/officeDocument/2006/relationships/image" Target="../media/image108.jpe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customXml" Target="../ink/ink12.xml"/><Relationship Id="rId9" Type="http://schemas.openxmlformats.org/officeDocument/2006/relationships/customXml" Target="../ink/ink14.xml"/></Relationships>
</file>

<file path=ppt/slides/_rels/slide5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6.png"/><Relationship Id="rId7" Type="http://schemas.openxmlformats.org/officeDocument/2006/relationships/image" Target="NUL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customXml" Target="../ink/ink16.xm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customXml" Target="../ink/ink15.xml"/><Relationship Id="rId9" Type="http://schemas.openxmlformats.org/officeDocument/2006/relationships/customXml" Target="../ink/ink17.xml"/></Relationships>
</file>

<file path=ppt/slides/_rels/slide5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6.png"/><Relationship Id="rId7" Type="http://schemas.openxmlformats.org/officeDocument/2006/relationships/image" Target="NUL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customXml" Target="../ink/ink19.xm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customXml" Target="../ink/ink18.xml"/><Relationship Id="rId9" Type="http://schemas.openxmlformats.org/officeDocument/2006/relationships/customXml" Target="../ink/ink20.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10.jpeg"/><Relationship Id="rId4" Type="http://schemas.openxmlformats.org/officeDocument/2006/relationships/image" Target="../media/image109.jpe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112.jpeg"/><Relationship Id="rId4" Type="http://schemas.openxmlformats.org/officeDocument/2006/relationships/image" Target="../media/image111.jpe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116.pn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121.jpeg"/><Relationship Id="rId4" Type="http://schemas.openxmlformats.org/officeDocument/2006/relationships/image" Target="../media/image120.jpe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23.jpeg"/><Relationship Id="rId4" Type="http://schemas.openxmlformats.org/officeDocument/2006/relationships/image" Target="../media/image122.jpe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24.jp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26.jpeg"/><Relationship Id="rId4" Type="http://schemas.openxmlformats.org/officeDocument/2006/relationships/image" Target="../media/image125.jpe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128.jpeg"/><Relationship Id="rId4" Type="http://schemas.openxmlformats.org/officeDocument/2006/relationships/image" Target="../media/image127.jpe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31.jpeg"/><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133.jpeg"/><Relationship Id="rId4" Type="http://schemas.openxmlformats.org/officeDocument/2006/relationships/image" Target="../media/image132.jpe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135.jpeg"/><Relationship Id="rId4" Type="http://schemas.openxmlformats.org/officeDocument/2006/relationships/image" Target="../media/image134.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tiff"/><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137.jpeg"/><Relationship Id="rId4" Type="http://schemas.openxmlformats.org/officeDocument/2006/relationships/image" Target="../media/image136.jpe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142.jpeg"/><Relationship Id="rId4" Type="http://schemas.openxmlformats.org/officeDocument/2006/relationships/image" Target="../media/image141.jpeg"/></Relationships>
</file>

<file path=ppt/slides/_rels/slide7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hyperlink" Target="mailto:kdahms@biohabitats.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8.jpeg"/><Relationship Id="rId7" Type="http://schemas.openxmlformats.org/officeDocument/2006/relationships/image" Target="../media/image4.jpe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3.png"/><Relationship Id="rId5" Type="http://schemas.openxmlformats.org/officeDocument/2006/relationships/image" Target="../media/image2.tiff"/><Relationship Id="rId10"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6.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29393"/>
            <a:ext cx="12192000" cy="7954143"/>
          </a:xfrm>
          <a:prstGeom prst="rect">
            <a:avLst/>
          </a:prstGeom>
        </p:spPr>
      </p:pic>
      <p:sp>
        <p:nvSpPr>
          <p:cNvPr id="2" name="Title 1"/>
          <p:cNvSpPr>
            <a:spLocks noGrp="1"/>
          </p:cNvSpPr>
          <p:nvPr>
            <p:ph type="ctrTitle"/>
          </p:nvPr>
        </p:nvSpPr>
        <p:spPr>
          <a:xfrm>
            <a:off x="938073" y="-130770"/>
            <a:ext cx="10315853" cy="2322574"/>
          </a:xfrm>
        </p:spPr>
        <p:txBody>
          <a:bodyPr>
            <a:normAutofit/>
          </a:bodyPr>
          <a:lstStyle/>
          <a:p>
            <a:r>
              <a:rPr lang="en-US" dirty="0"/>
              <a:t>Evaluating Management Actions to Promote Salt Marsh Resilience </a:t>
            </a:r>
          </a:p>
        </p:txBody>
      </p:sp>
      <p:sp>
        <p:nvSpPr>
          <p:cNvPr id="3" name="Subtitle 2"/>
          <p:cNvSpPr>
            <a:spLocks noGrp="1"/>
          </p:cNvSpPr>
          <p:nvPr>
            <p:ph type="subTitle" idx="1"/>
          </p:nvPr>
        </p:nvSpPr>
        <p:spPr>
          <a:xfrm>
            <a:off x="649910" y="4370239"/>
            <a:ext cx="7227854" cy="959060"/>
          </a:xfrm>
        </p:spPr>
        <p:txBody>
          <a:bodyPr>
            <a:noAutofit/>
          </a:bodyPr>
          <a:lstStyle/>
          <a:p>
            <a:pPr algn="l">
              <a:spcBef>
                <a:spcPts val="0"/>
              </a:spcBef>
            </a:pPr>
            <a:r>
              <a:rPr lang="en-US" sz="2800" dirty="0">
                <a:solidFill>
                  <a:schemeClr val="bg1"/>
                </a:solidFill>
              </a:rPr>
              <a:t>Rachel W. Jakuba, PhD, Buzzards Bay Coalition</a:t>
            </a:r>
          </a:p>
          <a:p>
            <a:pPr algn="l">
              <a:spcBef>
                <a:spcPts val="0"/>
              </a:spcBef>
            </a:pPr>
            <a:r>
              <a:rPr lang="en-US" sz="2800" dirty="0">
                <a:solidFill>
                  <a:schemeClr val="bg1"/>
                </a:solidFill>
              </a:rPr>
              <a:t>SNEP Symposium, May 18, 2022</a:t>
            </a:r>
          </a:p>
        </p:txBody>
      </p:sp>
      <p:sp>
        <p:nvSpPr>
          <p:cNvPr id="6" name="Content Placeholder 2">
            <a:extLst>
              <a:ext uri="{FF2B5EF4-FFF2-40B4-BE49-F238E27FC236}">
                <a16:creationId xmlns:a16="http://schemas.microsoft.com/office/drawing/2014/main" id="{D1A9E8E3-FA83-FA43-8880-B6A8CC5436A2}"/>
              </a:ext>
            </a:extLst>
          </p:cNvPr>
          <p:cNvSpPr txBox="1">
            <a:spLocks/>
          </p:cNvSpPr>
          <p:nvPr/>
        </p:nvSpPr>
        <p:spPr>
          <a:xfrm>
            <a:off x="649910" y="5179038"/>
            <a:ext cx="5181600" cy="1662136"/>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u="sng" dirty="0">
                <a:solidFill>
                  <a:schemeClr val="bg1"/>
                </a:solidFill>
              </a:rPr>
              <a:t>Project Team</a:t>
            </a:r>
          </a:p>
          <a:p>
            <a:pPr algn="l">
              <a:lnSpc>
                <a:spcPct val="100000"/>
              </a:lnSpc>
              <a:spcBef>
                <a:spcPts val="0"/>
              </a:spcBef>
            </a:pPr>
            <a:r>
              <a:rPr lang="en-US" dirty="0">
                <a:solidFill>
                  <a:schemeClr val="bg1"/>
                </a:solidFill>
              </a:rPr>
              <a:t>Alice Besterman</a:t>
            </a:r>
          </a:p>
          <a:p>
            <a:pPr algn="l">
              <a:lnSpc>
                <a:spcPct val="100000"/>
              </a:lnSpc>
              <a:spcBef>
                <a:spcPts val="0"/>
              </a:spcBef>
            </a:pPr>
            <a:r>
              <a:rPr lang="en-US" dirty="0">
                <a:solidFill>
                  <a:schemeClr val="bg1"/>
                </a:solidFill>
              </a:rPr>
              <a:t>Joe Costa</a:t>
            </a:r>
          </a:p>
          <a:p>
            <a:pPr algn="l">
              <a:lnSpc>
                <a:spcPct val="100000"/>
              </a:lnSpc>
              <a:spcBef>
                <a:spcPts val="0"/>
              </a:spcBef>
            </a:pPr>
            <a:r>
              <a:rPr lang="en-US" dirty="0">
                <a:solidFill>
                  <a:schemeClr val="bg1"/>
                </a:solidFill>
              </a:rPr>
              <a:t>Linda Deegan</a:t>
            </a:r>
          </a:p>
          <a:p>
            <a:pPr algn="l">
              <a:lnSpc>
                <a:spcPct val="100000"/>
              </a:lnSpc>
              <a:spcBef>
                <a:spcPts val="0"/>
              </a:spcBef>
            </a:pPr>
            <a:endParaRPr lang="en-US" dirty="0">
              <a:solidFill>
                <a:schemeClr val="bg1"/>
              </a:solidFill>
            </a:endParaRPr>
          </a:p>
          <a:p>
            <a:pPr algn="l">
              <a:lnSpc>
                <a:spcPct val="100000"/>
              </a:lnSpc>
              <a:spcBef>
                <a:spcPts val="0"/>
              </a:spcBef>
            </a:pPr>
            <a:r>
              <a:rPr lang="en-US" dirty="0">
                <a:solidFill>
                  <a:schemeClr val="bg1"/>
                </a:solidFill>
              </a:rPr>
              <a:t>Wenley Ferguson</a:t>
            </a:r>
          </a:p>
          <a:p>
            <a:pPr algn="l">
              <a:lnSpc>
                <a:spcPct val="100000"/>
              </a:lnSpc>
              <a:spcBef>
                <a:spcPts val="0"/>
              </a:spcBef>
            </a:pPr>
            <a:r>
              <a:rPr lang="en-US" dirty="0">
                <a:solidFill>
                  <a:schemeClr val="bg1"/>
                </a:solidFill>
              </a:rPr>
              <a:t>Diana Brennan</a:t>
            </a:r>
          </a:p>
          <a:p>
            <a:pPr algn="l">
              <a:lnSpc>
                <a:spcPct val="100000"/>
              </a:lnSpc>
              <a:spcBef>
                <a:spcPts val="0"/>
              </a:spcBef>
            </a:pPr>
            <a:r>
              <a:rPr lang="en-US" dirty="0">
                <a:solidFill>
                  <a:schemeClr val="bg1"/>
                </a:solidFill>
              </a:rPr>
              <a:t>Neil Ganju</a:t>
            </a:r>
          </a:p>
        </p:txBody>
      </p:sp>
      <p:pic>
        <p:nvPicPr>
          <p:cNvPr id="9" name="Picture 8">
            <a:extLst>
              <a:ext uri="{FF2B5EF4-FFF2-40B4-BE49-F238E27FC236}">
                <a16:creationId xmlns:a16="http://schemas.microsoft.com/office/drawing/2014/main" id="{A0B1EF91-0E30-2E49-85FD-448128A084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10589" y="3678584"/>
            <a:ext cx="1146822" cy="1086246"/>
          </a:xfrm>
          <a:prstGeom prst="rect">
            <a:avLst/>
          </a:prstGeom>
        </p:spPr>
      </p:pic>
      <p:grpSp>
        <p:nvGrpSpPr>
          <p:cNvPr id="25" name="Group 24"/>
          <p:cNvGrpSpPr>
            <a:grpSpLocks noChangeAspect="1"/>
          </p:cNvGrpSpPr>
          <p:nvPr/>
        </p:nvGrpSpPr>
        <p:grpSpPr>
          <a:xfrm>
            <a:off x="8202899" y="4819649"/>
            <a:ext cx="2080246" cy="981525"/>
            <a:chOff x="5683487" y="6595584"/>
            <a:chExt cx="3202362" cy="1510974"/>
          </a:xfrm>
        </p:grpSpPr>
        <p:sp>
          <p:nvSpPr>
            <p:cNvPr id="23" name="Rectangle 22"/>
            <p:cNvSpPr/>
            <p:nvPr/>
          </p:nvSpPr>
          <p:spPr>
            <a:xfrm>
              <a:off x="5737111" y="6697704"/>
              <a:ext cx="3074187" cy="139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3487" y="6595584"/>
              <a:ext cx="3202362" cy="1510974"/>
            </a:xfrm>
            <a:prstGeom prst="rect">
              <a:avLst/>
            </a:prstGeom>
          </p:spPr>
        </p:pic>
      </p:grpSp>
      <p:grpSp>
        <p:nvGrpSpPr>
          <p:cNvPr id="28" name="Group 27"/>
          <p:cNvGrpSpPr>
            <a:grpSpLocks noChangeAspect="1"/>
          </p:cNvGrpSpPr>
          <p:nvPr/>
        </p:nvGrpSpPr>
        <p:grpSpPr>
          <a:xfrm>
            <a:off x="10348933" y="5570218"/>
            <a:ext cx="1492219" cy="1230632"/>
            <a:chOff x="9478581" y="6696550"/>
            <a:chExt cx="2449862" cy="2020400"/>
          </a:xfrm>
        </p:grpSpPr>
        <p:sp>
          <p:nvSpPr>
            <p:cNvPr id="27" name="Rectangle 26"/>
            <p:cNvSpPr/>
            <p:nvPr/>
          </p:nvSpPr>
          <p:spPr>
            <a:xfrm>
              <a:off x="9478581" y="6696550"/>
              <a:ext cx="2449862" cy="202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7119" y="6875620"/>
              <a:ext cx="2192785" cy="1737360"/>
            </a:xfrm>
            <a:prstGeom prst="rect">
              <a:avLst/>
            </a:prstGeom>
          </p:spPr>
        </p:pic>
      </p:grpSp>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45536" y="3678584"/>
            <a:ext cx="980098" cy="1802116"/>
          </a:xfrm>
          <a:prstGeom prst="rect">
            <a:avLst/>
          </a:prstGeom>
        </p:spPr>
      </p:pic>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4130" y="3678585"/>
            <a:ext cx="1250299" cy="1078508"/>
          </a:xfrm>
          <a:prstGeom prst="rect">
            <a:avLst/>
          </a:prstGeom>
        </p:spPr>
      </p:pic>
      <p:grpSp>
        <p:nvGrpSpPr>
          <p:cNvPr id="26" name="Group 25"/>
          <p:cNvGrpSpPr>
            <a:grpSpLocks noChangeAspect="1"/>
          </p:cNvGrpSpPr>
          <p:nvPr/>
        </p:nvGrpSpPr>
        <p:grpSpPr>
          <a:xfrm>
            <a:off x="8244130" y="5942745"/>
            <a:ext cx="1939870" cy="824346"/>
            <a:chOff x="8675644" y="6921139"/>
            <a:chExt cx="2629425" cy="1117372"/>
          </a:xfrm>
        </p:grpSpPr>
        <p:sp>
          <p:nvSpPr>
            <p:cNvPr id="24" name="Rectangle 23"/>
            <p:cNvSpPr/>
            <p:nvPr/>
          </p:nvSpPr>
          <p:spPr>
            <a:xfrm>
              <a:off x="8675644" y="6921139"/>
              <a:ext cx="2629425" cy="1117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1050" y="7067756"/>
              <a:ext cx="2438611" cy="899238"/>
            </a:xfrm>
            <a:prstGeom prst="rect">
              <a:avLst/>
            </a:prstGeom>
          </p:spPr>
        </p:pic>
      </p:grpSp>
    </p:spTree>
    <p:extLst>
      <p:ext uri="{BB962C8B-B14F-4D97-AF65-F5344CB8AC3E}">
        <p14:creationId xmlns:p14="http://schemas.microsoft.com/office/powerpoint/2010/main" val="1504516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Journal article</a:t>
            </a:r>
          </a:p>
        </p:txBody>
      </p:sp>
      <p:sp>
        <p:nvSpPr>
          <p:cNvPr id="3" name="Content Placeholder 2"/>
          <p:cNvSpPr>
            <a:spLocks noGrp="1"/>
          </p:cNvSpPr>
          <p:nvPr>
            <p:ph idx="1"/>
          </p:nvPr>
        </p:nvSpPr>
        <p:spPr>
          <a:xfrm>
            <a:off x="838200" y="1361210"/>
            <a:ext cx="4648200" cy="4520046"/>
          </a:xfrm>
        </p:spPr>
        <p:txBody>
          <a:bodyPr>
            <a:normAutofit/>
          </a:bodyPr>
          <a:lstStyle/>
          <a:p>
            <a:r>
              <a:rPr lang="en-US" dirty="0"/>
              <a:t>Overview of the history and use of runnels</a:t>
            </a:r>
          </a:p>
          <a:p>
            <a:r>
              <a:rPr lang="en-US" dirty="0"/>
              <a:t>Case study from </a:t>
            </a:r>
            <a:r>
              <a:rPr lang="en-US" dirty="0" err="1"/>
              <a:t>Winnapaug</a:t>
            </a:r>
            <a:r>
              <a:rPr lang="en-US" dirty="0"/>
              <a:t> Marsh in Rhode Island </a:t>
            </a:r>
          </a:p>
          <a:p>
            <a:r>
              <a:rPr lang="en-US" dirty="0"/>
              <a:t>Highlights research questions that still need addressing</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5"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6" name="TextBox 5"/>
          <p:cNvSpPr txBox="1"/>
          <p:nvPr/>
        </p:nvSpPr>
        <p:spPr>
          <a:xfrm>
            <a:off x="8793985" y="61294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70160" y="479426"/>
            <a:ext cx="6647649" cy="5373229"/>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402155" y="161428"/>
            <a:ext cx="4642757" cy="6538551"/>
          </a:xfrm>
          <a:prstGeom prst="rect">
            <a:avLst/>
          </a:prstGeom>
          <a:ln>
            <a:solidFill>
              <a:schemeClr val="tx1"/>
            </a:solidFill>
          </a:ln>
        </p:spPr>
      </p:pic>
    </p:spTree>
    <p:extLst>
      <p:ext uri="{BB962C8B-B14F-4D97-AF65-F5344CB8AC3E}">
        <p14:creationId xmlns:p14="http://schemas.microsoft.com/office/powerpoint/2010/main" val="4278480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Visits to Runnels</a:t>
            </a:r>
          </a:p>
        </p:txBody>
      </p:sp>
      <p:sp>
        <p:nvSpPr>
          <p:cNvPr id="3" name="Content Placeholder 2"/>
          <p:cNvSpPr>
            <a:spLocks noGrp="1"/>
          </p:cNvSpPr>
          <p:nvPr>
            <p:ph idx="1"/>
          </p:nvPr>
        </p:nvSpPr>
        <p:spPr>
          <a:xfrm>
            <a:off x="1219200" y="1361210"/>
            <a:ext cx="4507611" cy="4520046"/>
          </a:xfrm>
        </p:spPr>
        <p:txBody>
          <a:bodyPr>
            <a:normAutofit lnSpcReduction="10000"/>
          </a:bodyPr>
          <a:lstStyle/>
          <a:p>
            <a:r>
              <a:rPr lang="en-US" dirty="0"/>
              <a:t>Staff from all 3 regional mosquito control agencies to look at completed runnels and review the process used for site selection, runnel digging, and permitting. </a:t>
            </a:r>
          </a:p>
          <a:p>
            <a:r>
              <a:rPr lang="en-US" dirty="0"/>
              <a:t>Stakeholders from </a:t>
            </a:r>
            <a:r>
              <a:rPr lang="en-US" dirty="0" err="1"/>
              <a:t>Allens</a:t>
            </a:r>
            <a:r>
              <a:rPr lang="en-US" dirty="0"/>
              <a:t> Pond and non-profit staff actively engaged in restoration techniques around the watershed.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5"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3215" y="0"/>
            <a:ext cx="5288785" cy="3966589"/>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91756" y="2865120"/>
            <a:ext cx="5323840" cy="3992880"/>
          </a:xfrm>
          <a:prstGeom prst="rect">
            <a:avLst/>
          </a:prstGeom>
        </p:spPr>
      </p:pic>
    </p:spTree>
    <p:extLst>
      <p:ext uri="{BB962C8B-B14F-4D97-AF65-F5344CB8AC3E}">
        <p14:creationId xmlns:p14="http://schemas.microsoft.com/office/powerpoint/2010/main" val="2375132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Goals</a:t>
            </a:r>
          </a:p>
        </p:txBody>
      </p:sp>
      <p:sp>
        <p:nvSpPr>
          <p:cNvPr id="3" name="Content Placeholder 2"/>
          <p:cNvSpPr>
            <a:spLocks noGrp="1"/>
          </p:cNvSpPr>
          <p:nvPr>
            <p:ph idx="1"/>
          </p:nvPr>
        </p:nvSpPr>
        <p:spPr>
          <a:xfrm>
            <a:off x="838200" y="1361210"/>
            <a:ext cx="8934308" cy="3019716"/>
          </a:xfrm>
        </p:spPr>
        <p:txBody>
          <a:bodyPr/>
          <a:lstStyle/>
          <a:p>
            <a:r>
              <a:rPr lang="en-US" dirty="0"/>
              <a:t>Synthesize and communicate existing knowledge on runnels</a:t>
            </a:r>
          </a:p>
          <a:p>
            <a:r>
              <a:rPr lang="en-US" dirty="0"/>
              <a:t>Test pilot runnels in Buzzards Bay</a:t>
            </a:r>
          </a:p>
          <a:p>
            <a:r>
              <a:rPr lang="en-US" dirty="0"/>
              <a:t>Identify where and when runnels are most effective in the context of marsh loss patterns and environmental conditions in Buzzards Bay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5"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6" name="TextBox 5"/>
          <p:cNvSpPr txBox="1"/>
          <p:nvPr/>
        </p:nvSpPr>
        <p:spPr>
          <a:xfrm>
            <a:off x="8793985" y="61294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pic>
        <p:nvPicPr>
          <p:cNvPr id="7" name="Picture 6">
            <a:extLst>
              <a:ext uri="{FF2B5EF4-FFF2-40B4-BE49-F238E27FC236}">
                <a16:creationId xmlns:a16="http://schemas.microsoft.com/office/drawing/2014/main" id="{A0B1EF91-0E30-2E49-85FD-448128A084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6951" y="4364429"/>
            <a:ext cx="1146822" cy="1086246"/>
          </a:xfrm>
          <a:prstGeom prst="rect">
            <a:avLst/>
          </a:prstGeom>
        </p:spPr>
      </p:pic>
      <p:grpSp>
        <p:nvGrpSpPr>
          <p:cNvPr id="8" name="Group 7"/>
          <p:cNvGrpSpPr>
            <a:grpSpLocks noChangeAspect="1"/>
          </p:cNvGrpSpPr>
          <p:nvPr/>
        </p:nvGrpSpPr>
        <p:grpSpPr>
          <a:xfrm>
            <a:off x="2782876" y="4368500"/>
            <a:ext cx="2080246" cy="981525"/>
            <a:chOff x="5683487" y="6595584"/>
            <a:chExt cx="3202362" cy="1510974"/>
          </a:xfrm>
        </p:grpSpPr>
        <p:sp>
          <p:nvSpPr>
            <p:cNvPr id="9" name="Rectangle 8"/>
            <p:cNvSpPr/>
            <p:nvPr/>
          </p:nvSpPr>
          <p:spPr>
            <a:xfrm>
              <a:off x="5737111" y="6697704"/>
              <a:ext cx="3074187" cy="139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3487" y="6595584"/>
              <a:ext cx="3202362" cy="1510974"/>
            </a:xfrm>
            <a:prstGeom prst="rect">
              <a:avLst/>
            </a:prstGeom>
          </p:spPr>
        </p:pic>
      </p:grpSp>
      <p:grpSp>
        <p:nvGrpSpPr>
          <p:cNvPr id="11" name="Group 10"/>
          <p:cNvGrpSpPr>
            <a:grpSpLocks noChangeAspect="1"/>
          </p:cNvGrpSpPr>
          <p:nvPr/>
        </p:nvGrpSpPr>
        <p:grpSpPr>
          <a:xfrm>
            <a:off x="9527407" y="4292236"/>
            <a:ext cx="1492219" cy="1230632"/>
            <a:chOff x="9478581" y="6696550"/>
            <a:chExt cx="2449862" cy="2020400"/>
          </a:xfrm>
        </p:grpSpPr>
        <p:sp>
          <p:nvSpPr>
            <p:cNvPr id="12" name="Rectangle 11"/>
            <p:cNvSpPr/>
            <p:nvPr/>
          </p:nvSpPr>
          <p:spPr>
            <a:xfrm>
              <a:off x="9478581" y="6696550"/>
              <a:ext cx="2449862" cy="202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7119" y="6875620"/>
              <a:ext cx="2192785" cy="1737360"/>
            </a:xfrm>
            <a:prstGeom prst="rect">
              <a:avLst/>
            </a:prstGeom>
            <a:ln>
              <a:solidFill>
                <a:schemeClr val="bg1"/>
              </a:solidFill>
            </a:ln>
          </p:spPr>
        </p:pic>
      </p:gr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93820" y="4132389"/>
            <a:ext cx="980098" cy="1802116"/>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04443" y="4368500"/>
            <a:ext cx="1250299" cy="1078508"/>
          </a:xfrm>
          <a:prstGeom prst="rect">
            <a:avLst/>
          </a:prstGeom>
        </p:spPr>
      </p:pic>
      <p:grpSp>
        <p:nvGrpSpPr>
          <p:cNvPr id="16" name="Group 15"/>
          <p:cNvGrpSpPr>
            <a:grpSpLocks noChangeAspect="1"/>
          </p:cNvGrpSpPr>
          <p:nvPr/>
        </p:nvGrpSpPr>
        <p:grpSpPr>
          <a:xfrm>
            <a:off x="7435655" y="4392931"/>
            <a:ext cx="1939870" cy="824346"/>
            <a:chOff x="8675644" y="6921139"/>
            <a:chExt cx="2629425" cy="1117372"/>
          </a:xfrm>
        </p:grpSpPr>
        <p:sp>
          <p:nvSpPr>
            <p:cNvPr id="17" name="Rectangle 16"/>
            <p:cNvSpPr/>
            <p:nvPr/>
          </p:nvSpPr>
          <p:spPr>
            <a:xfrm>
              <a:off x="8675644" y="6921139"/>
              <a:ext cx="2629425" cy="1117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71050" y="7067756"/>
              <a:ext cx="2438611" cy="899238"/>
            </a:xfrm>
            <a:prstGeom prst="rect">
              <a:avLst/>
            </a:prstGeom>
          </p:spPr>
        </p:pic>
      </p:grpSp>
      <p:pic>
        <p:nvPicPr>
          <p:cNvPr id="19" name="Picture 1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772507" y="313140"/>
            <a:ext cx="2045729" cy="1431689"/>
          </a:xfrm>
          <a:prstGeom prst="rect">
            <a:avLst/>
          </a:prstGeom>
        </p:spPr>
      </p:pic>
      <p:pic>
        <p:nvPicPr>
          <p:cNvPr id="20" name="Picture 1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004549" y="1896904"/>
            <a:ext cx="1581644" cy="1402672"/>
          </a:xfrm>
          <a:prstGeom prst="rect">
            <a:avLst/>
          </a:prstGeom>
        </p:spPr>
      </p:pic>
    </p:spTree>
    <p:extLst>
      <p:ext uri="{BB962C8B-B14F-4D97-AF65-F5344CB8AC3E}">
        <p14:creationId xmlns:p14="http://schemas.microsoft.com/office/powerpoint/2010/main" val="1248096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0836D2-CB45-0E4A-9036-AC0F5FDC99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87152"/>
            <a:ext cx="12188952" cy="9229996"/>
          </a:xfrm>
          <a:prstGeom prst="rect">
            <a:avLst/>
          </a:prstGeom>
        </p:spPr>
      </p:pic>
      <p:sp>
        <p:nvSpPr>
          <p:cNvPr id="8" name="TextBox 7">
            <a:extLst>
              <a:ext uri="{FF2B5EF4-FFF2-40B4-BE49-F238E27FC236}">
                <a16:creationId xmlns:a16="http://schemas.microsoft.com/office/drawing/2014/main" id="{97CB6852-E0E5-9C47-A842-EA7B40C60E01}"/>
              </a:ext>
            </a:extLst>
          </p:cNvPr>
          <p:cNvSpPr txBox="1"/>
          <p:nvPr/>
        </p:nvSpPr>
        <p:spPr>
          <a:xfrm>
            <a:off x="397735" y="0"/>
            <a:ext cx="3349742" cy="1200329"/>
          </a:xfrm>
          <a:prstGeom prst="rect">
            <a:avLst/>
          </a:prstGeom>
          <a:solidFill>
            <a:schemeClr val="bg1"/>
          </a:solidFill>
        </p:spPr>
        <p:txBody>
          <a:bodyPr wrap="square" rtlCol="0">
            <a:spAutoFit/>
          </a:bodyPr>
          <a:lstStyle/>
          <a:p>
            <a:r>
              <a:rPr lang="en-US" sz="3600" dirty="0"/>
              <a:t>Buzzards Bay, Massachusetts</a:t>
            </a:r>
          </a:p>
        </p:txBody>
      </p:sp>
      <p:sp>
        <p:nvSpPr>
          <p:cNvPr id="3" name="Slide Number Placeholder 2">
            <a:extLst>
              <a:ext uri="{FF2B5EF4-FFF2-40B4-BE49-F238E27FC236}">
                <a16:creationId xmlns:a16="http://schemas.microsoft.com/office/drawing/2014/main" id="{441CD6C6-2BF9-7245-A979-FAFE5F96463B}"/>
              </a:ext>
            </a:extLst>
          </p:cNvPr>
          <p:cNvSpPr>
            <a:spLocks noGrp="1"/>
          </p:cNvSpPr>
          <p:nvPr>
            <p:ph type="sldNum" sz="quarter" idx="12"/>
          </p:nvPr>
        </p:nvSpPr>
        <p:spPr/>
        <p:txBody>
          <a:bodyPr/>
          <a:lstStyle/>
          <a:p>
            <a:fld id="{5D32F6AF-A21F-8644-86B4-881CB4A317D6}" type="slidenum">
              <a:rPr lang="en-US" smtClean="0"/>
              <a:t>13</a:t>
            </a:fld>
            <a:endParaRPr lang="en-US"/>
          </a:p>
        </p:txBody>
      </p:sp>
    </p:spTree>
    <p:extLst>
      <p:ext uri="{BB962C8B-B14F-4D97-AF65-F5344CB8AC3E}">
        <p14:creationId xmlns:p14="http://schemas.microsoft.com/office/powerpoint/2010/main" val="3907967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0836D2-CB45-0E4A-9036-AC0F5FDC99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87152"/>
            <a:ext cx="12188952" cy="9229996"/>
          </a:xfrm>
          <a:prstGeom prst="rect">
            <a:avLst/>
          </a:prstGeom>
        </p:spPr>
      </p:pic>
      <p:sp>
        <p:nvSpPr>
          <p:cNvPr id="8" name="TextBox 7">
            <a:extLst>
              <a:ext uri="{FF2B5EF4-FFF2-40B4-BE49-F238E27FC236}">
                <a16:creationId xmlns:a16="http://schemas.microsoft.com/office/drawing/2014/main" id="{97CB6852-E0E5-9C47-A842-EA7B40C60E01}"/>
              </a:ext>
            </a:extLst>
          </p:cNvPr>
          <p:cNvSpPr txBox="1"/>
          <p:nvPr/>
        </p:nvSpPr>
        <p:spPr>
          <a:xfrm>
            <a:off x="397735" y="0"/>
            <a:ext cx="3349742" cy="1200329"/>
          </a:xfrm>
          <a:prstGeom prst="rect">
            <a:avLst/>
          </a:prstGeom>
          <a:solidFill>
            <a:schemeClr val="bg1"/>
          </a:solidFill>
        </p:spPr>
        <p:txBody>
          <a:bodyPr wrap="square" rtlCol="0">
            <a:spAutoFit/>
          </a:bodyPr>
          <a:lstStyle/>
          <a:p>
            <a:r>
              <a:rPr lang="en-US" sz="3600" dirty="0"/>
              <a:t>Buzzards Bay, Massachusetts</a:t>
            </a:r>
          </a:p>
        </p:txBody>
      </p:sp>
      <p:sp>
        <p:nvSpPr>
          <p:cNvPr id="15" name="Rounded Rectangle 14">
            <a:extLst>
              <a:ext uri="{FF2B5EF4-FFF2-40B4-BE49-F238E27FC236}">
                <a16:creationId xmlns:a16="http://schemas.microsoft.com/office/drawing/2014/main" id="{A7D1DFB2-8E2B-144A-995D-DBE13F0F5C8F}"/>
              </a:ext>
            </a:extLst>
          </p:cNvPr>
          <p:cNvSpPr/>
          <p:nvPr/>
        </p:nvSpPr>
        <p:spPr>
          <a:xfrm>
            <a:off x="397735" y="1322692"/>
            <a:ext cx="3895969" cy="1964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Replicated BACI-design</a:t>
            </a:r>
          </a:p>
          <a:p>
            <a:endParaRPr lang="en-US" sz="2400" dirty="0">
              <a:solidFill>
                <a:schemeClr val="tx1"/>
              </a:solidFill>
            </a:endParaRPr>
          </a:p>
          <a:p>
            <a:r>
              <a:rPr lang="en-US" sz="2400" u="sng" dirty="0">
                <a:solidFill>
                  <a:schemeClr val="tx1"/>
                </a:solidFill>
              </a:rPr>
              <a:t>Each marsh:</a:t>
            </a:r>
          </a:p>
          <a:p>
            <a:r>
              <a:rPr lang="en-US" sz="2400" dirty="0">
                <a:solidFill>
                  <a:schemeClr val="tx1"/>
                </a:solidFill>
              </a:rPr>
              <a:t>5 experimental + </a:t>
            </a:r>
          </a:p>
          <a:p>
            <a:r>
              <a:rPr lang="en-US" sz="2400" dirty="0">
                <a:solidFill>
                  <a:schemeClr val="tx1"/>
                </a:solidFill>
              </a:rPr>
              <a:t>5 reference sites</a:t>
            </a:r>
          </a:p>
        </p:txBody>
      </p:sp>
      <p:sp>
        <p:nvSpPr>
          <p:cNvPr id="3" name="Slide Number Placeholder 2">
            <a:extLst>
              <a:ext uri="{FF2B5EF4-FFF2-40B4-BE49-F238E27FC236}">
                <a16:creationId xmlns:a16="http://schemas.microsoft.com/office/drawing/2014/main" id="{441CD6C6-2BF9-7245-A979-FAFE5F96463B}"/>
              </a:ext>
            </a:extLst>
          </p:cNvPr>
          <p:cNvSpPr>
            <a:spLocks noGrp="1"/>
          </p:cNvSpPr>
          <p:nvPr>
            <p:ph type="sldNum" sz="quarter" idx="12"/>
          </p:nvPr>
        </p:nvSpPr>
        <p:spPr/>
        <p:txBody>
          <a:bodyPr/>
          <a:lstStyle/>
          <a:p>
            <a:fld id="{5D32F6AF-A21F-8644-86B4-881CB4A317D6}" type="slidenum">
              <a:rPr lang="en-US" smtClean="0"/>
              <a:t>14</a:t>
            </a:fld>
            <a:endParaRPr lang="en-US"/>
          </a:p>
        </p:txBody>
      </p:sp>
    </p:spTree>
    <p:extLst>
      <p:ext uri="{BB962C8B-B14F-4D97-AF65-F5344CB8AC3E}">
        <p14:creationId xmlns:p14="http://schemas.microsoft.com/office/powerpoint/2010/main" val="629146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0836D2-CB45-0E4A-9036-AC0F5FDC99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87152"/>
            <a:ext cx="12188952" cy="9229996"/>
          </a:xfrm>
          <a:prstGeom prst="rect">
            <a:avLst/>
          </a:prstGeom>
        </p:spPr>
      </p:pic>
      <p:sp>
        <p:nvSpPr>
          <p:cNvPr id="8" name="TextBox 7">
            <a:extLst>
              <a:ext uri="{FF2B5EF4-FFF2-40B4-BE49-F238E27FC236}">
                <a16:creationId xmlns:a16="http://schemas.microsoft.com/office/drawing/2014/main" id="{97CB6852-E0E5-9C47-A842-EA7B40C60E01}"/>
              </a:ext>
            </a:extLst>
          </p:cNvPr>
          <p:cNvSpPr txBox="1"/>
          <p:nvPr/>
        </p:nvSpPr>
        <p:spPr>
          <a:xfrm>
            <a:off x="397735" y="0"/>
            <a:ext cx="3349742" cy="1200329"/>
          </a:xfrm>
          <a:prstGeom prst="rect">
            <a:avLst/>
          </a:prstGeom>
          <a:solidFill>
            <a:schemeClr val="bg1"/>
          </a:solidFill>
        </p:spPr>
        <p:txBody>
          <a:bodyPr wrap="square" rtlCol="0">
            <a:spAutoFit/>
          </a:bodyPr>
          <a:lstStyle/>
          <a:p>
            <a:r>
              <a:rPr lang="en-US" sz="3600" dirty="0"/>
              <a:t>Buzzards Bay, Massachusetts</a:t>
            </a:r>
          </a:p>
        </p:txBody>
      </p:sp>
      <p:sp>
        <p:nvSpPr>
          <p:cNvPr id="15" name="Rounded Rectangle 14">
            <a:extLst>
              <a:ext uri="{FF2B5EF4-FFF2-40B4-BE49-F238E27FC236}">
                <a16:creationId xmlns:a16="http://schemas.microsoft.com/office/drawing/2014/main" id="{A7D1DFB2-8E2B-144A-995D-DBE13F0F5C8F}"/>
              </a:ext>
            </a:extLst>
          </p:cNvPr>
          <p:cNvSpPr/>
          <p:nvPr/>
        </p:nvSpPr>
        <p:spPr>
          <a:xfrm>
            <a:off x="397735" y="1322692"/>
            <a:ext cx="3895969" cy="1964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Replicated BACI-design</a:t>
            </a:r>
          </a:p>
          <a:p>
            <a:endParaRPr lang="en-US" sz="2400" dirty="0">
              <a:solidFill>
                <a:schemeClr val="tx1"/>
              </a:solidFill>
            </a:endParaRPr>
          </a:p>
          <a:p>
            <a:r>
              <a:rPr lang="en-US" sz="2400" u="sng" dirty="0">
                <a:solidFill>
                  <a:schemeClr val="tx1"/>
                </a:solidFill>
              </a:rPr>
              <a:t>Each marsh:</a:t>
            </a:r>
          </a:p>
          <a:p>
            <a:r>
              <a:rPr lang="en-US" sz="2400" dirty="0">
                <a:solidFill>
                  <a:schemeClr val="tx1"/>
                </a:solidFill>
              </a:rPr>
              <a:t>5 experimental + </a:t>
            </a:r>
          </a:p>
          <a:p>
            <a:r>
              <a:rPr lang="en-US" sz="2400" dirty="0">
                <a:solidFill>
                  <a:schemeClr val="tx1"/>
                </a:solidFill>
              </a:rPr>
              <a:t>5 reference sites</a:t>
            </a:r>
          </a:p>
        </p:txBody>
      </p:sp>
      <p:sp>
        <p:nvSpPr>
          <p:cNvPr id="17" name="Rounded Rectangle 16">
            <a:extLst>
              <a:ext uri="{FF2B5EF4-FFF2-40B4-BE49-F238E27FC236}">
                <a16:creationId xmlns:a16="http://schemas.microsoft.com/office/drawing/2014/main" id="{485B2DA8-CE75-9946-9724-313424AAFB47}"/>
              </a:ext>
            </a:extLst>
          </p:cNvPr>
          <p:cNvSpPr>
            <a:spLocks noChangeAspect="1"/>
          </p:cNvSpPr>
          <p:nvPr/>
        </p:nvSpPr>
        <p:spPr>
          <a:xfrm>
            <a:off x="7370902" y="1501164"/>
            <a:ext cx="4306748" cy="132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rPr>
              <a:t>All sites (20)</a:t>
            </a:r>
          </a:p>
          <a:p>
            <a:pPr marL="342900" indent="-342900">
              <a:buFont typeface="Arial" panose="020B0604020202020204" pitchFamily="34" charset="0"/>
              <a:buChar char="•"/>
            </a:pPr>
            <a:r>
              <a:rPr lang="en-US" sz="2400" dirty="0">
                <a:solidFill>
                  <a:schemeClr val="tx1"/>
                </a:solidFill>
              </a:rPr>
              <a:t>Vegetation metrics</a:t>
            </a:r>
          </a:p>
          <a:p>
            <a:pPr marL="342900" indent="-342900">
              <a:buFont typeface="Arial" panose="020B0604020202020204" pitchFamily="34" charset="0"/>
              <a:buChar char="•"/>
            </a:pPr>
            <a:r>
              <a:rPr lang="en-US" sz="2400" dirty="0">
                <a:solidFill>
                  <a:schemeClr val="tx1"/>
                </a:solidFill>
              </a:rPr>
              <a:t>Photo stations</a:t>
            </a:r>
          </a:p>
        </p:txBody>
      </p:sp>
      <p:sp>
        <p:nvSpPr>
          <p:cNvPr id="3" name="Slide Number Placeholder 2">
            <a:extLst>
              <a:ext uri="{FF2B5EF4-FFF2-40B4-BE49-F238E27FC236}">
                <a16:creationId xmlns:a16="http://schemas.microsoft.com/office/drawing/2014/main" id="{441CD6C6-2BF9-7245-A979-FAFE5F96463B}"/>
              </a:ext>
            </a:extLst>
          </p:cNvPr>
          <p:cNvSpPr>
            <a:spLocks noGrp="1"/>
          </p:cNvSpPr>
          <p:nvPr>
            <p:ph type="sldNum" sz="quarter" idx="12"/>
          </p:nvPr>
        </p:nvSpPr>
        <p:spPr/>
        <p:txBody>
          <a:bodyPr/>
          <a:lstStyle/>
          <a:p>
            <a:fld id="{5D32F6AF-A21F-8644-86B4-881CB4A317D6}" type="slidenum">
              <a:rPr lang="en-US" smtClean="0"/>
              <a:t>15</a:t>
            </a:fld>
            <a:endParaRPr lang="en-US"/>
          </a:p>
        </p:txBody>
      </p:sp>
    </p:spTree>
    <p:extLst>
      <p:ext uri="{BB962C8B-B14F-4D97-AF65-F5344CB8AC3E}">
        <p14:creationId xmlns:p14="http://schemas.microsoft.com/office/powerpoint/2010/main" val="4067689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0836D2-CB45-0E4A-9036-AC0F5FDC99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87152"/>
            <a:ext cx="12188952" cy="9229996"/>
          </a:xfrm>
          <a:prstGeom prst="rect">
            <a:avLst/>
          </a:prstGeom>
        </p:spPr>
      </p:pic>
      <p:sp>
        <p:nvSpPr>
          <p:cNvPr id="8" name="TextBox 7">
            <a:extLst>
              <a:ext uri="{FF2B5EF4-FFF2-40B4-BE49-F238E27FC236}">
                <a16:creationId xmlns:a16="http://schemas.microsoft.com/office/drawing/2014/main" id="{97CB6852-E0E5-9C47-A842-EA7B40C60E01}"/>
              </a:ext>
            </a:extLst>
          </p:cNvPr>
          <p:cNvSpPr txBox="1"/>
          <p:nvPr/>
        </p:nvSpPr>
        <p:spPr>
          <a:xfrm>
            <a:off x="397735" y="0"/>
            <a:ext cx="3349742" cy="1200329"/>
          </a:xfrm>
          <a:prstGeom prst="rect">
            <a:avLst/>
          </a:prstGeom>
          <a:solidFill>
            <a:schemeClr val="bg1"/>
          </a:solidFill>
        </p:spPr>
        <p:txBody>
          <a:bodyPr wrap="square" rtlCol="0">
            <a:spAutoFit/>
          </a:bodyPr>
          <a:lstStyle/>
          <a:p>
            <a:r>
              <a:rPr lang="en-US" sz="3600" dirty="0"/>
              <a:t>Buzzards Bay, Massachusetts</a:t>
            </a:r>
          </a:p>
        </p:txBody>
      </p:sp>
      <p:sp>
        <p:nvSpPr>
          <p:cNvPr id="15" name="Rounded Rectangle 14">
            <a:extLst>
              <a:ext uri="{FF2B5EF4-FFF2-40B4-BE49-F238E27FC236}">
                <a16:creationId xmlns:a16="http://schemas.microsoft.com/office/drawing/2014/main" id="{A7D1DFB2-8E2B-144A-995D-DBE13F0F5C8F}"/>
              </a:ext>
            </a:extLst>
          </p:cNvPr>
          <p:cNvSpPr/>
          <p:nvPr/>
        </p:nvSpPr>
        <p:spPr>
          <a:xfrm>
            <a:off x="397735" y="1322692"/>
            <a:ext cx="3895969" cy="1964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Replicated BACI-design</a:t>
            </a:r>
          </a:p>
          <a:p>
            <a:endParaRPr lang="en-US" sz="2400" dirty="0">
              <a:solidFill>
                <a:schemeClr val="tx1"/>
              </a:solidFill>
            </a:endParaRPr>
          </a:p>
          <a:p>
            <a:r>
              <a:rPr lang="en-US" sz="2400" u="sng" dirty="0">
                <a:solidFill>
                  <a:schemeClr val="tx1"/>
                </a:solidFill>
              </a:rPr>
              <a:t>Each marsh:</a:t>
            </a:r>
          </a:p>
          <a:p>
            <a:r>
              <a:rPr lang="en-US" sz="2400" dirty="0">
                <a:solidFill>
                  <a:schemeClr val="tx1"/>
                </a:solidFill>
              </a:rPr>
              <a:t>5 experimental + </a:t>
            </a:r>
          </a:p>
          <a:p>
            <a:r>
              <a:rPr lang="en-US" sz="2400" dirty="0">
                <a:solidFill>
                  <a:schemeClr val="tx1"/>
                </a:solidFill>
              </a:rPr>
              <a:t>5 reference sites</a:t>
            </a:r>
          </a:p>
        </p:txBody>
      </p:sp>
      <p:sp>
        <p:nvSpPr>
          <p:cNvPr id="17" name="Rounded Rectangle 16">
            <a:extLst>
              <a:ext uri="{FF2B5EF4-FFF2-40B4-BE49-F238E27FC236}">
                <a16:creationId xmlns:a16="http://schemas.microsoft.com/office/drawing/2014/main" id="{485B2DA8-CE75-9946-9724-313424AAFB47}"/>
              </a:ext>
            </a:extLst>
          </p:cNvPr>
          <p:cNvSpPr>
            <a:spLocks noChangeAspect="1"/>
          </p:cNvSpPr>
          <p:nvPr/>
        </p:nvSpPr>
        <p:spPr>
          <a:xfrm>
            <a:off x="7370902" y="1501164"/>
            <a:ext cx="4306748" cy="1326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rPr>
              <a:t>All sites (20)</a:t>
            </a:r>
          </a:p>
          <a:p>
            <a:pPr marL="342900" indent="-342900">
              <a:buFont typeface="Arial" panose="020B0604020202020204" pitchFamily="34" charset="0"/>
              <a:buChar char="•"/>
            </a:pPr>
            <a:r>
              <a:rPr lang="en-US" sz="2400" dirty="0">
                <a:solidFill>
                  <a:schemeClr val="tx1"/>
                </a:solidFill>
              </a:rPr>
              <a:t>Vegetation metrics</a:t>
            </a:r>
          </a:p>
          <a:p>
            <a:pPr marL="342900" indent="-342900">
              <a:buFont typeface="Arial" panose="020B0604020202020204" pitchFamily="34" charset="0"/>
              <a:buChar char="•"/>
            </a:pPr>
            <a:r>
              <a:rPr lang="en-US" sz="2400" dirty="0">
                <a:solidFill>
                  <a:schemeClr val="tx1"/>
                </a:solidFill>
              </a:rPr>
              <a:t>Photo stations</a:t>
            </a:r>
          </a:p>
        </p:txBody>
      </p:sp>
      <p:sp>
        <p:nvSpPr>
          <p:cNvPr id="18" name="Rounded Rectangle 17">
            <a:extLst>
              <a:ext uri="{FF2B5EF4-FFF2-40B4-BE49-F238E27FC236}">
                <a16:creationId xmlns:a16="http://schemas.microsoft.com/office/drawing/2014/main" id="{9F002A8D-3784-7344-B6EB-D46D9F793361}"/>
              </a:ext>
            </a:extLst>
          </p:cNvPr>
          <p:cNvSpPr/>
          <p:nvPr/>
        </p:nvSpPr>
        <p:spPr>
          <a:xfrm>
            <a:off x="7303071" y="3005097"/>
            <a:ext cx="4457405" cy="35338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u="sng" dirty="0">
                <a:solidFill>
                  <a:schemeClr val="tx1"/>
                </a:solidFill>
              </a:rPr>
              <a:t>Intensive Sites (12)</a:t>
            </a:r>
          </a:p>
          <a:p>
            <a:pPr marL="342900" indent="-342900">
              <a:buFont typeface="Arial" panose="020B0604020202020204" pitchFamily="34" charset="0"/>
              <a:buChar char="•"/>
            </a:pPr>
            <a:r>
              <a:rPr lang="en-US" sz="2400" dirty="0">
                <a:solidFill>
                  <a:schemeClr val="tx1"/>
                </a:solidFill>
              </a:rPr>
              <a:t>Elevation</a:t>
            </a:r>
          </a:p>
          <a:p>
            <a:pPr marL="342900" indent="-342900">
              <a:buFont typeface="Arial" panose="020B0604020202020204" pitchFamily="34" charset="0"/>
              <a:buChar char="•"/>
            </a:pPr>
            <a:r>
              <a:rPr lang="en-US" sz="2400" dirty="0">
                <a:solidFill>
                  <a:schemeClr val="tx1"/>
                </a:solidFill>
              </a:rPr>
              <a:t>Soil characteristics</a:t>
            </a:r>
          </a:p>
          <a:p>
            <a:pPr marL="342900" indent="-342900">
              <a:buFont typeface="Arial" panose="020B0604020202020204" pitchFamily="34" charset="0"/>
              <a:buChar char="•"/>
            </a:pPr>
            <a:r>
              <a:rPr lang="en-US" sz="2400" dirty="0">
                <a:solidFill>
                  <a:schemeClr val="tx1"/>
                </a:solidFill>
              </a:rPr>
              <a:t>Water level</a:t>
            </a:r>
          </a:p>
          <a:p>
            <a:pPr marL="342900" indent="-342900">
              <a:buFont typeface="Arial" panose="020B0604020202020204" pitchFamily="34" charset="0"/>
              <a:buChar char="•"/>
            </a:pPr>
            <a:r>
              <a:rPr lang="en-US" sz="2400" dirty="0">
                <a:solidFill>
                  <a:schemeClr val="tx1"/>
                </a:solidFill>
              </a:rPr>
              <a:t>Shear strength</a:t>
            </a:r>
          </a:p>
          <a:p>
            <a:pPr marL="342900" indent="-342900">
              <a:buFont typeface="Arial" panose="020B0604020202020204" pitchFamily="34" charset="0"/>
              <a:buChar char="•"/>
            </a:pPr>
            <a:r>
              <a:rPr lang="en-US" sz="2400" dirty="0">
                <a:solidFill>
                  <a:schemeClr val="tx1"/>
                </a:solidFill>
              </a:rPr>
              <a:t>Water quality + TSS</a:t>
            </a:r>
          </a:p>
          <a:p>
            <a:pPr marL="342900" indent="-342900">
              <a:buFont typeface="Arial" panose="020B0604020202020204" pitchFamily="34" charset="0"/>
              <a:buChar char="•"/>
            </a:pPr>
            <a:r>
              <a:rPr lang="en-US" sz="2400" dirty="0">
                <a:solidFill>
                  <a:schemeClr val="tx1"/>
                </a:solidFill>
              </a:rPr>
              <a:t>Decomposition</a:t>
            </a:r>
          </a:p>
          <a:p>
            <a:pPr marL="342900" indent="-342900">
              <a:buFont typeface="Arial" panose="020B0604020202020204" pitchFamily="34" charset="0"/>
              <a:buChar char="•"/>
            </a:pPr>
            <a:r>
              <a:rPr lang="en-US" sz="2400" dirty="0">
                <a:solidFill>
                  <a:schemeClr val="tx1"/>
                </a:solidFill>
              </a:rPr>
              <a:t>Other environmental variables</a:t>
            </a:r>
          </a:p>
        </p:txBody>
      </p:sp>
      <p:sp>
        <p:nvSpPr>
          <p:cNvPr id="3" name="Slide Number Placeholder 2">
            <a:extLst>
              <a:ext uri="{FF2B5EF4-FFF2-40B4-BE49-F238E27FC236}">
                <a16:creationId xmlns:a16="http://schemas.microsoft.com/office/drawing/2014/main" id="{441CD6C6-2BF9-7245-A979-FAFE5F96463B}"/>
              </a:ext>
            </a:extLst>
          </p:cNvPr>
          <p:cNvSpPr>
            <a:spLocks noGrp="1"/>
          </p:cNvSpPr>
          <p:nvPr>
            <p:ph type="sldNum" sz="quarter" idx="12"/>
          </p:nvPr>
        </p:nvSpPr>
        <p:spPr/>
        <p:txBody>
          <a:bodyPr/>
          <a:lstStyle/>
          <a:p>
            <a:fld id="{5D32F6AF-A21F-8644-86B4-881CB4A317D6}" type="slidenum">
              <a:rPr lang="en-US" smtClean="0"/>
              <a:t>16</a:t>
            </a:fld>
            <a:endParaRPr lang="en-US"/>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41019" y="4010983"/>
            <a:ext cx="4362450" cy="2457615"/>
          </a:xfrm>
          <a:prstGeom prst="rect">
            <a:avLst/>
          </a:prstGeom>
        </p:spPr>
      </p:pic>
    </p:spTree>
    <p:extLst>
      <p:ext uri="{BB962C8B-B14F-4D97-AF65-F5344CB8AC3E}">
        <p14:creationId xmlns:p14="http://schemas.microsoft.com/office/powerpoint/2010/main" val="3667914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498DF0-CD03-5043-B2E2-E6939372A4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101599" y="2398692"/>
            <a:ext cx="9156700" cy="4357708"/>
          </a:xfrm>
          <a:prstGeom prst="rect">
            <a:avLst/>
          </a:prstGeom>
          <a:ln w="28575">
            <a:solidFill>
              <a:schemeClr val="tx1"/>
            </a:solidFill>
          </a:ln>
        </p:spPr>
      </p:pic>
      <p:pic>
        <p:nvPicPr>
          <p:cNvPr id="5" name="Picture 4">
            <a:extLst>
              <a:ext uri="{FF2B5EF4-FFF2-40B4-BE49-F238E27FC236}">
                <a16:creationId xmlns:a16="http://schemas.microsoft.com/office/drawing/2014/main" id="{2DA11D62-E31F-CB45-8877-3B25B26A0E0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3734761" y="101600"/>
            <a:ext cx="8355640" cy="3949700"/>
          </a:xfrm>
          <a:prstGeom prst="rect">
            <a:avLst/>
          </a:prstGeom>
          <a:ln w="28575">
            <a:solidFill>
              <a:schemeClr val="tx1"/>
            </a:solidFill>
          </a:ln>
        </p:spPr>
      </p:pic>
      <p:sp>
        <p:nvSpPr>
          <p:cNvPr id="7" name="TextBox 6">
            <a:extLst>
              <a:ext uri="{FF2B5EF4-FFF2-40B4-BE49-F238E27FC236}">
                <a16:creationId xmlns:a16="http://schemas.microsoft.com/office/drawing/2014/main" id="{BBA6456C-794E-5341-8FE4-E348EBBDF19B}"/>
              </a:ext>
            </a:extLst>
          </p:cNvPr>
          <p:cNvSpPr txBox="1"/>
          <p:nvPr/>
        </p:nvSpPr>
        <p:spPr>
          <a:xfrm>
            <a:off x="293059" y="2540000"/>
            <a:ext cx="1219200" cy="369332"/>
          </a:xfrm>
          <a:prstGeom prst="rect">
            <a:avLst/>
          </a:prstGeom>
          <a:solidFill>
            <a:schemeClr val="bg1"/>
          </a:solidFill>
          <a:ln w="19050">
            <a:solidFill>
              <a:schemeClr val="tx1"/>
            </a:solidFill>
          </a:ln>
        </p:spPr>
        <p:txBody>
          <a:bodyPr wrap="square" rtlCol="0">
            <a:spAutoFit/>
          </a:bodyPr>
          <a:lstStyle/>
          <a:p>
            <a:r>
              <a:rPr lang="en-US" dirty="0"/>
              <a:t>Little Bay</a:t>
            </a:r>
          </a:p>
        </p:txBody>
      </p:sp>
      <p:sp>
        <p:nvSpPr>
          <p:cNvPr id="8" name="TextBox 7">
            <a:extLst>
              <a:ext uri="{FF2B5EF4-FFF2-40B4-BE49-F238E27FC236}">
                <a16:creationId xmlns:a16="http://schemas.microsoft.com/office/drawing/2014/main" id="{1183DFAD-80E0-9048-BA45-2042164FFAA9}"/>
              </a:ext>
            </a:extLst>
          </p:cNvPr>
          <p:cNvSpPr txBox="1"/>
          <p:nvPr/>
        </p:nvSpPr>
        <p:spPr>
          <a:xfrm>
            <a:off x="3930649" y="279400"/>
            <a:ext cx="1498600" cy="369332"/>
          </a:xfrm>
          <a:prstGeom prst="rect">
            <a:avLst/>
          </a:prstGeom>
          <a:solidFill>
            <a:schemeClr val="bg1"/>
          </a:solidFill>
          <a:ln w="19050">
            <a:solidFill>
              <a:schemeClr val="tx1"/>
            </a:solidFill>
          </a:ln>
        </p:spPr>
        <p:txBody>
          <a:bodyPr wrap="square" rtlCol="0">
            <a:spAutoFit/>
          </a:bodyPr>
          <a:lstStyle/>
          <a:p>
            <a:r>
              <a:rPr lang="en-US" dirty="0"/>
              <a:t>Ocean View</a:t>
            </a:r>
          </a:p>
        </p:txBody>
      </p:sp>
      <p:cxnSp>
        <p:nvCxnSpPr>
          <p:cNvPr id="10" name="Straight Connector 9">
            <a:extLst>
              <a:ext uri="{FF2B5EF4-FFF2-40B4-BE49-F238E27FC236}">
                <a16:creationId xmlns:a16="http://schemas.microsoft.com/office/drawing/2014/main" id="{1D3E31C3-B624-3C44-B339-F409B2E1F11E}"/>
              </a:ext>
            </a:extLst>
          </p:cNvPr>
          <p:cNvCxnSpPr>
            <a:cxnSpLocks/>
          </p:cNvCxnSpPr>
          <p:nvPr/>
        </p:nvCxnSpPr>
        <p:spPr>
          <a:xfrm flipH="1" flipV="1">
            <a:off x="3930649" y="3813612"/>
            <a:ext cx="1098551" cy="101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8C676A1-7DB7-2447-A95A-809D627D579E}"/>
              </a:ext>
            </a:extLst>
          </p:cNvPr>
          <p:cNvSpPr txBox="1"/>
          <p:nvPr/>
        </p:nvSpPr>
        <p:spPr>
          <a:xfrm>
            <a:off x="4111623" y="3454400"/>
            <a:ext cx="736601" cy="369332"/>
          </a:xfrm>
          <a:prstGeom prst="rect">
            <a:avLst/>
          </a:prstGeom>
          <a:noFill/>
        </p:spPr>
        <p:txBody>
          <a:bodyPr wrap="square" rtlCol="0">
            <a:spAutoFit/>
          </a:bodyPr>
          <a:lstStyle/>
          <a:p>
            <a:r>
              <a:rPr lang="en-US" b="1" dirty="0">
                <a:solidFill>
                  <a:schemeClr val="bg1"/>
                </a:solidFill>
              </a:rPr>
              <a:t>50 m</a:t>
            </a:r>
          </a:p>
        </p:txBody>
      </p:sp>
      <p:cxnSp>
        <p:nvCxnSpPr>
          <p:cNvPr id="18" name="Straight Connector 17">
            <a:extLst>
              <a:ext uri="{FF2B5EF4-FFF2-40B4-BE49-F238E27FC236}">
                <a16:creationId xmlns:a16="http://schemas.microsoft.com/office/drawing/2014/main" id="{06EBE6EC-A793-174B-A3F5-E66DB376D6C1}"/>
              </a:ext>
            </a:extLst>
          </p:cNvPr>
          <p:cNvCxnSpPr>
            <a:cxnSpLocks/>
          </p:cNvCxnSpPr>
          <p:nvPr/>
        </p:nvCxnSpPr>
        <p:spPr>
          <a:xfrm flipH="1" flipV="1">
            <a:off x="293059" y="6518712"/>
            <a:ext cx="1098551" cy="101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EEAA984-7E68-A141-ACE9-703F40C68007}"/>
              </a:ext>
            </a:extLst>
          </p:cNvPr>
          <p:cNvSpPr txBox="1"/>
          <p:nvPr/>
        </p:nvSpPr>
        <p:spPr>
          <a:xfrm>
            <a:off x="474033" y="6159500"/>
            <a:ext cx="736601" cy="369332"/>
          </a:xfrm>
          <a:prstGeom prst="rect">
            <a:avLst/>
          </a:prstGeom>
          <a:noFill/>
        </p:spPr>
        <p:txBody>
          <a:bodyPr wrap="square" rtlCol="0">
            <a:spAutoFit/>
          </a:bodyPr>
          <a:lstStyle/>
          <a:p>
            <a:r>
              <a:rPr lang="en-US" b="1" dirty="0">
                <a:solidFill>
                  <a:schemeClr val="bg1"/>
                </a:solidFill>
              </a:rPr>
              <a:t>50 m</a:t>
            </a:r>
          </a:p>
        </p:txBody>
      </p:sp>
      <p:sp>
        <p:nvSpPr>
          <p:cNvPr id="20" name="TextBox 19">
            <a:extLst>
              <a:ext uri="{FF2B5EF4-FFF2-40B4-BE49-F238E27FC236}">
                <a16:creationId xmlns:a16="http://schemas.microsoft.com/office/drawing/2014/main" id="{09454B01-06DE-E447-9BD6-097377175ACF}"/>
              </a:ext>
            </a:extLst>
          </p:cNvPr>
          <p:cNvSpPr txBox="1"/>
          <p:nvPr/>
        </p:nvSpPr>
        <p:spPr>
          <a:xfrm>
            <a:off x="101599" y="151923"/>
            <a:ext cx="3479801" cy="2185214"/>
          </a:xfrm>
          <a:prstGeom prst="rect">
            <a:avLst/>
          </a:prstGeom>
          <a:noFill/>
        </p:spPr>
        <p:txBody>
          <a:bodyPr wrap="square" rtlCol="0">
            <a:spAutoFit/>
          </a:bodyPr>
          <a:lstStyle/>
          <a:p>
            <a:pPr marL="457200" indent="-457200">
              <a:buFont typeface="Arial" panose="020B0604020202020204" pitchFamily="34" charset="0"/>
              <a:buChar char="•"/>
            </a:pPr>
            <a:r>
              <a:rPr lang="en-US" sz="2400" dirty="0"/>
              <a:t>Pre-monitoring 2020</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Runnels created Oct 2020 - Feb 2021</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Monitor through 2023 at least</a:t>
            </a:r>
          </a:p>
        </p:txBody>
      </p:sp>
      <p:cxnSp>
        <p:nvCxnSpPr>
          <p:cNvPr id="24" name="Straight Connector 23">
            <a:extLst>
              <a:ext uri="{FF2B5EF4-FFF2-40B4-BE49-F238E27FC236}">
                <a16:creationId xmlns:a16="http://schemas.microsoft.com/office/drawing/2014/main" id="{7E33A740-E007-FD4F-8AAB-400699B21CFE}"/>
              </a:ext>
            </a:extLst>
          </p:cNvPr>
          <p:cNvCxnSpPr>
            <a:cxnSpLocks/>
          </p:cNvCxnSpPr>
          <p:nvPr/>
        </p:nvCxnSpPr>
        <p:spPr>
          <a:xfrm flipH="1">
            <a:off x="4848224" y="866913"/>
            <a:ext cx="900003" cy="290976"/>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90B229F-66A0-7B44-ABA2-D69D69DD46FD}"/>
              </a:ext>
            </a:extLst>
          </p:cNvPr>
          <p:cNvCxnSpPr>
            <a:cxnSpLocks/>
          </p:cNvCxnSpPr>
          <p:nvPr/>
        </p:nvCxnSpPr>
        <p:spPr>
          <a:xfrm flipH="1" flipV="1">
            <a:off x="5318018" y="1853454"/>
            <a:ext cx="777982" cy="222996"/>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4B18328-5BB7-3F4F-B577-F9E94A601632}"/>
              </a:ext>
            </a:extLst>
          </p:cNvPr>
          <p:cNvCxnSpPr>
            <a:cxnSpLocks/>
          </p:cNvCxnSpPr>
          <p:nvPr/>
        </p:nvCxnSpPr>
        <p:spPr>
          <a:xfrm flipH="1">
            <a:off x="5298225" y="2616873"/>
            <a:ext cx="921824" cy="43941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EA54AB5-22F7-0B4F-B51A-920B7B375AF1}"/>
              </a:ext>
            </a:extLst>
          </p:cNvPr>
          <p:cNvCxnSpPr>
            <a:cxnSpLocks/>
          </p:cNvCxnSpPr>
          <p:nvPr/>
        </p:nvCxnSpPr>
        <p:spPr>
          <a:xfrm>
            <a:off x="7940493" y="2379360"/>
            <a:ext cx="161516" cy="67693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89700F-DF8C-5E41-890C-62E65DACB16C}"/>
              </a:ext>
            </a:extLst>
          </p:cNvPr>
          <p:cNvCxnSpPr>
            <a:cxnSpLocks/>
          </p:cNvCxnSpPr>
          <p:nvPr/>
        </p:nvCxnSpPr>
        <p:spPr>
          <a:xfrm flipH="1">
            <a:off x="10088168" y="2703711"/>
            <a:ext cx="101144" cy="76041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7DE6476-AD69-1F48-89CA-8E013072D2EE}"/>
              </a:ext>
            </a:extLst>
          </p:cNvPr>
          <p:cNvCxnSpPr>
            <a:cxnSpLocks/>
          </p:cNvCxnSpPr>
          <p:nvPr/>
        </p:nvCxnSpPr>
        <p:spPr>
          <a:xfrm flipV="1">
            <a:off x="2452577" y="4148653"/>
            <a:ext cx="56707" cy="42889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A3CF66-A571-4D4D-BACB-A379A33EF8CC}"/>
              </a:ext>
            </a:extLst>
          </p:cNvPr>
          <p:cNvCxnSpPr>
            <a:cxnSpLocks/>
          </p:cNvCxnSpPr>
          <p:nvPr/>
        </p:nvCxnSpPr>
        <p:spPr>
          <a:xfrm flipV="1">
            <a:off x="3062177" y="4280933"/>
            <a:ext cx="69406" cy="539160"/>
          </a:xfrm>
          <a:prstGeom prst="line">
            <a:avLst/>
          </a:prstGeom>
          <a:ln w="666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813FF6-E799-3A4F-BD0B-265B0670C192}"/>
              </a:ext>
            </a:extLst>
          </p:cNvPr>
          <p:cNvCxnSpPr>
            <a:cxnSpLocks/>
          </p:cNvCxnSpPr>
          <p:nvPr/>
        </p:nvCxnSpPr>
        <p:spPr>
          <a:xfrm flipV="1">
            <a:off x="7378063" y="5209953"/>
            <a:ext cx="0" cy="59130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6A36698-42AA-8440-B676-ABC3B2B38533}"/>
              </a:ext>
            </a:extLst>
          </p:cNvPr>
          <p:cNvCxnSpPr>
            <a:cxnSpLocks/>
          </p:cNvCxnSpPr>
          <p:nvPr/>
        </p:nvCxnSpPr>
        <p:spPr>
          <a:xfrm flipV="1">
            <a:off x="7936734" y="5305885"/>
            <a:ext cx="67259" cy="63130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234343C-6C73-A142-94BA-313CFA6302D0}"/>
              </a:ext>
            </a:extLst>
          </p:cNvPr>
          <p:cNvCxnSpPr>
            <a:cxnSpLocks/>
          </p:cNvCxnSpPr>
          <p:nvPr/>
        </p:nvCxnSpPr>
        <p:spPr>
          <a:xfrm flipV="1">
            <a:off x="8620146" y="5448301"/>
            <a:ext cx="115979" cy="56972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25BBBA7-0A6D-9747-9E6C-DCE52C665F2D}"/>
              </a:ext>
            </a:extLst>
          </p:cNvPr>
          <p:cNvSpPr>
            <a:spLocks noGrp="1"/>
          </p:cNvSpPr>
          <p:nvPr>
            <p:ph type="sldNum" sz="quarter" idx="12"/>
          </p:nvPr>
        </p:nvSpPr>
        <p:spPr/>
        <p:txBody>
          <a:bodyPr/>
          <a:lstStyle/>
          <a:p>
            <a:fld id="{5D32F6AF-A21F-8644-86B4-881CB4A317D6}" type="slidenum">
              <a:rPr lang="en-US" smtClean="0"/>
              <a:t>17</a:t>
            </a:fld>
            <a:endParaRPr lang="en-US"/>
          </a:p>
        </p:txBody>
      </p:sp>
      <p:sp>
        <p:nvSpPr>
          <p:cNvPr id="3" name="TextBox 2">
            <a:extLst>
              <a:ext uri="{FF2B5EF4-FFF2-40B4-BE49-F238E27FC236}">
                <a16:creationId xmlns:a16="http://schemas.microsoft.com/office/drawing/2014/main" id="{BFA9B9E9-95D0-D643-9C29-31FAB710A50A}"/>
              </a:ext>
            </a:extLst>
          </p:cNvPr>
          <p:cNvSpPr txBox="1"/>
          <p:nvPr/>
        </p:nvSpPr>
        <p:spPr>
          <a:xfrm>
            <a:off x="9839009" y="4269325"/>
            <a:ext cx="2482648" cy="1323439"/>
          </a:xfrm>
          <a:prstGeom prst="rect">
            <a:avLst/>
          </a:prstGeom>
          <a:noFill/>
        </p:spPr>
        <p:txBody>
          <a:bodyPr wrap="square" rtlCol="0">
            <a:spAutoFit/>
          </a:bodyPr>
          <a:lstStyle/>
          <a:p>
            <a:r>
              <a:rPr lang="en-US" sz="1600" dirty="0"/>
              <a:t>Experimental-runnel site</a:t>
            </a:r>
          </a:p>
          <a:p>
            <a:endParaRPr lang="en-US" sz="1600" dirty="0"/>
          </a:p>
          <a:p>
            <a:r>
              <a:rPr lang="en-US" sz="1600" dirty="0"/>
              <a:t>Reference site</a:t>
            </a:r>
          </a:p>
          <a:p>
            <a:endParaRPr lang="en-US" sz="1600" dirty="0"/>
          </a:p>
          <a:p>
            <a:r>
              <a:rPr lang="en-US" sz="1600" dirty="0"/>
              <a:t>Intensive site</a:t>
            </a:r>
          </a:p>
        </p:txBody>
      </p:sp>
      <p:cxnSp>
        <p:nvCxnSpPr>
          <p:cNvPr id="25" name="Straight Connector 24">
            <a:extLst>
              <a:ext uri="{FF2B5EF4-FFF2-40B4-BE49-F238E27FC236}">
                <a16:creationId xmlns:a16="http://schemas.microsoft.com/office/drawing/2014/main" id="{D6CCD480-0577-7343-8533-48DF65C9A9A9}"/>
              </a:ext>
            </a:extLst>
          </p:cNvPr>
          <p:cNvCxnSpPr>
            <a:cxnSpLocks/>
          </p:cNvCxnSpPr>
          <p:nvPr/>
        </p:nvCxnSpPr>
        <p:spPr>
          <a:xfrm flipH="1" flipV="1">
            <a:off x="9417252" y="4423075"/>
            <a:ext cx="457200" cy="842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4A7745D-D019-CE41-B682-85587C8EAC97}"/>
              </a:ext>
            </a:extLst>
          </p:cNvPr>
          <p:cNvCxnSpPr>
            <a:cxnSpLocks/>
          </p:cNvCxnSpPr>
          <p:nvPr/>
        </p:nvCxnSpPr>
        <p:spPr>
          <a:xfrm flipH="1" flipV="1">
            <a:off x="9418908" y="4922617"/>
            <a:ext cx="457200" cy="8428"/>
          </a:xfrm>
          <a:prstGeom prst="line">
            <a:avLst/>
          </a:prstGeom>
          <a:ln w="57150">
            <a:solidFill>
              <a:srgbClr val="00FA00"/>
            </a:solidFill>
          </a:ln>
        </p:spPr>
        <p:style>
          <a:lnRef idx="1">
            <a:schemeClr val="accent1"/>
          </a:lnRef>
          <a:fillRef idx="0">
            <a:schemeClr val="accent1"/>
          </a:fillRef>
          <a:effectRef idx="0">
            <a:schemeClr val="accent1"/>
          </a:effectRef>
          <a:fontRef idx="minor">
            <a:schemeClr val="tx1"/>
          </a:fontRef>
        </p:style>
      </p:cxnSp>
      <p:sp>
        <p:nvSpPr>
          <p:cNvPr id="9" name="5-Point Star 8">
            <a:extLst>
              <a:ext uri="{FF2B5EF4-FFF2-40B4-BE49-F238E27FC236}">
                <a16:creationId xmlns:a16="http://schemas.microsoft.com/office/drawing/2014/main" id="{831019DA-258A-0241-8AF2-3B6E6B2A1B15}"/>
              </a:ext>
            </a:extLst>
          </p:cNvPr>
          <p:cNvSpPr>
            <a:spLocks noChangeAspect="1"/>
          </p:cNvSpPr>
          <p:nvPr/>
        </p:nvSpPr>
        <p:spPr>
          <a:xfrm>
            <a:off x="9499837" y="5213787"/>
            <a:ext cx="365760" cy="36576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308860" y="4229100"/>
            <a:ext cx="160020" cy="426720"/>
          </a:xfrm>
          <a:custGeom>
            <a:avLst/>
            <a:gdLst>
              <a:gd name="connsiteX0" fmla="*/ 7620 w 160020"/>
              <a:gd name="connsiteY0" fmla="*/ 426720 h 426720"/>
              <a:gd name="connsiteX1" fmla="*/ 0 w 160020"/>
              <a:gd name="connsiteY1" fmla="*/ 388620 h 426720"/>
              <a:gd name="connsiteX2" fmla="*/ 7620 w 160020"/>
              <a:gd name="connsiteY2" fmla="*/ 358140 h 426720"/>
              <a:gd name="connsiteX3" fmla="*/ 30480 w 160020"/>
              <a:gd name="connsiteY3" fmla="*/ 274320 h 426720"/>
              <a:gd name="connsiteX4" fmla="*/ 38100 w 160020"/>
              <a:gd name="connsiteY4" fmla="*/ 182880 h 426720"/>
              <a:gd name="connsiteX5" fmla="*/ 45720 w 160020"/>
              <a:gd name="connsiteY5" fmla="*/ 160020 h 426720"/>
              <a:gd name="connsiteX6" fmla="*/ 53340 w 160020"/>
              <a:gd name="connsiteY6" fmla="*/ 129540 h 426720"/>
              <a:gd name="connsiteX7" fmla="*/ 68580 w 160020"/>
              <a:gd name="connsiteY7" fmla="*/ 83820 h 426720"/>
              <a:gd name="connsiteX8" fmla="*/ 91440 w 160020"/>
              <a:gd name="connsiteY8" fmla="*/ 68580 h 426720"/>
              <a:gd name="connsiteX9" fmla="*/ 106680 w 160020"/>
              <a:gd name="connsiteY9" fmla="*/ 45720 h 426720"/>
              <a:gd name="connsiteX10" fmla="*/ 129540 w 160020"/>
              <a:gd name="connsiteY10" fmla="*/ 30480 h 426720"/>
              <a:gd name="connsiteX11" fmla="*/ 160020 w 160020"/>
              <a:gd name="connsiteY11" fmla="*/ 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020" h="426720">
                <a:moveTo>
                  <a:pt x="7620" y="426720"/>
                </a:moveTo>
                <a:cubicBezTo>
                  <a:pt x="5080" y="414020"/>
                  <a:pt x="0" y="401572"/>
                  <a:pt x="0" y="388620"/>
                </a:cubicBezTo>
                <a:cubicBezTo>
                  <a:pt x="0" y="378147"/>
                  <a:pt x="4611" y="368171"/>
                  <a:pt x="7620" y="358140"/>
                </a:cubicBezTo>
                <a:cubicBezTo>
                  <a:pt x="30823" y="280797"/>
                  <a:pt x="16592" y="343761"/>
                  <a:pt x="30480" y="274320"/>
                </a:cubicBezTo>
                <a:cubicBezTo>
                  <a:pt x="33020" y="243840"/>
                  <a:pt x="34058" y="213197"/>
                  <a:pt x="38100" y="182880"/>
                </a:cubicBezTo>
                <a:cubicBezTo>
                  <a:pt x="39162" y="174918"/>
                  <a:pt x="43513" y="167743"/>
                  <a:pt x="45720" y="160020"/>
                </a:cubicBezTo>
                <a:cubicBezTo>
                  <a:pt x="48597" y="149950"/>
                  <a:pt x="50331" y="139571"/>
                  <a:pt x="53340" y="129540"/>
                </a:cubicBezTo>
                <a:cubicBezTo>
                  <a:pt x="57956" y="114153"/>
                  <a:pt x="55214" y="92731"/>
                  <a:pt x="68580" y="83820"/>
                </a:cubicBezTo>
                <a:lnTo>
                  <a:pt x="91440" y="68580"/>
                </a:lnTo>
                <a:cubicBezTo>
                  <a:pt x="96520" y="60960"/>
                  <a:pt x="100204" y="52196"/>
                  <a:pt x="106680" y="45720"/>
                </a:cubicBezTo>
                <a:cubicBezTo>
                  <a:pt x="113156" y="39244"/>
                  <a:pt x="122505" y="36343"/>
                  <a:pt x="129540" y="30480"/>
                </a:cubicBezTo>
                <a:lnTo>
                  <a:pt x="160020" y="0"/>
                </a:lnTo>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131820" y="4602480"/>
            <a:ext cx="678224" cy="434340"/>
          </a:xfrm>
          <a:custGeom>
            <a:avLst/>
            <a:gdLst>
              <a:gd name="connsiteX0" fmla="*/ 0 w 678224"/>
              <a:gd name="connsiteY0" fmla="*/ 0 h 434340"/>
              <a:gd name="connsiteX1" fmla="*/ 106680 w 678224"/>
              <a:gd name="connsiteY1" fmla="*/ 22860 h 434340"/>
              <a:gd name="connsiteX2" fmla="*/ 129540 w 678224"/>
              <a:gd name="connsiteY2" fmla="*/ 30480 h 434340"/>
              <a:gd name="connsiteX3" fmla="*/ 190500 w 678224"/>
              <a:gd name="connsiteY3" fmla="*/ 68580 h 434340"/>
              <a:gd name="connsiteX4" fmla="*/ 213360 w 678224"/>
              <a:gd name="connsiteY4" fmla="*/ 83820 h 434340"/>
              <a:gd name="connsiteX5" fmla="*/ 259080 w 678224"/>
              <a:gd name="connsiteY5" fmla="*/ 99060 h 434340"/>
              <a:gd name="connsiteX6" fmla="*/ 281940 w 678224"/>
              <a:gd name="connsiteY6" fmla="*/ 106680 h 434340"/>
              <a:gd name="connsiteX7" fmla="*/ 350520 w 678224"/>
              <a:gd name="connsiteY7" fmla="*/ 160020 h 434340"/>
              <a:gd name="connsiteX8" fmla="*/ 365760 w 678224"/>
              <a:gd name="connsiteY8" fmla="*/ 182880 h 434340"/>
              <a:gd name="connsiteX9" fmla="*/ 373380 w 678224"/>
              <a:gd name="connsiteY9" fmla="*/ 220980 h 434340"/>
              <a:gd name="connsiteX10" fmla="*/ 388620 w 678224"/>
              <a:gd name="connsiteY10" fmla="*/ 243840 h 434340"/>
              <a:gd name="connsiteX11" fmla="*/ 396240 w 678224"/>
              <a:gd name="connsiteY11" fmla="*/ 281940 h 434340"/>
              <a:gd name="connsiteX12" fmla="*/ 403860 w 678224"/>
              <a:gd name="connsiteY12" fmla="*/ 304800 h 434340"/>
              <a:gd name="connsiteX13" fmla="*/ 411480 w 678224"/>
              <a:gd name="connsiteY13" fmla="*/ 342900 h 434340"/>
              <a:gd name="connsiteX14" fmla="*/ 434340 w 678224"/>
              <a:gd name="connsiteY14" fmla="*/ 350520 h 434340"/>
              <a:gd name="connsiteX15" fmla="*/ 464820 w 678224"/>
              <a:gd name="connsiteY15" fmla="*/ 358140 h 434340"/>
              <a:gd name="connsiteX16" fmla="*/ 487680 w 678224"/>
              <a:gd name="connsiteY16" fmla="*/ 373380 h 434340"/>
              <a:gd name="connsiteX17" fmla="*/ 556260 w 678224"/>
              <a:gd name="connsiteY17" fmla="*/ 388620 h 434340"/>
              <a:gd name="connsiteX18" fmla="*/ 655320 w 678224"/>
              <a:gd name="connsiteY18" fmla="*/ 411480 h 434340"/>
              <a:gd name="connsiteX19" fmla="*/ 678180 w 678224"/>
              <a:gd name="connsiteY19" fmla="*/ 434340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224" h="434340">
                <a:moveTo>
                  <a:pt x="0" y="0"/>
                </a:moveTo>
                <a:cubicBezTo>
                  <a:pt x="76900" y="9613"/>
                  <a:pt x="41533" y="1144"/>
                  <a:pt x="106680" y="22860"/>
                </a:cubicBezTo>
                <a:lnTo>
                  <a:pt x="129540" y="30480"/>
                </a:lnTo>
                <a:cubicBezTo>
                  <a:pt x="166098" y="85317"/>
                  <a:pt x="114329" y="17799"/>
                  <a:pt x="190500" y="68580"/>
                </a:cubicBezTo>
                <a:cubicBezTo>
                  <a:pt x="198120" y="73660"/>
                  <a:pt x="204991" y="80101"/>
                  <a:pt x="213360" y="83820"/>
                </a:cubicBezTo>
                <a:cubicBezTo>
                  <a:pt x="228040" y="90344"/>
                  <a:pt x="243840" y="93980"/>
                  <a:pt x="259080" y="99060"/>
                </a:cubicBezTo>
                <a:cubicBezTo>
                  <a:pt x="266700" y="101600"/>
                  <a:pt x="275257" y="102225"/>
                  <a:pt x="281940" y="106680"/>
                </a:cubicBezTo>
                <a:cubicBezTo>
                  <a:pt x="313801" y="127921"/>
                  <a:pt x="328138" y="133161"/>
                  <a:pt x="350520" y="160020"/>
                </a:cubicBezTo>
                <a:cubicBezTo>
                  <a:pt x="356383" y="167055"/>
                  <a:pt x="360680" y="175260"/>
                  <a:pt x="365760" y="182880"/>
                </a:cubicBezTo>
                <a:cubicBezTo>
                  <a:pt x="368300" y="195580"/>
                  <a:pt x="368832" y="208853"/>
                  <a:pt x="373380" y="220980"/>
                </a:cubicBezTo>
                <a:cubicBezTo>
                  <a:pt x="376596" y="229555"/>
                  <a:pt x="385404" y="235265"/>
                  <a:pt x="388620" y="243840"/>
                </a:cubicBezTo>
                <a:cubicBezTo>
                  <a:pt x="393168" y="255967"/>
                  <a:pt x="393099" y="269375"/>
                  <a:pt x="396240" y="281940"/>
                </a:cubicBezTo>
                <a:cubicBezTo>
                  <a:pt x="398188" y="289732"/>
                  <a:pt x="401912" y="297008"/>
                  <a:pt x="403860" y="304800"/>
                </a:cubicBezTo>
                <a:cubicBezTo>
                  <a:pt x="407001" y="317365"/>
                  <a:pt x="404296" y="332124"/>
                  <a:pt x="411480" y="342900"/>
                </a:cubicBezTo>
                <a:cubicBezTo>
                  <a:pt x="415935" y="349583"/>
                  <a:pt x="426617" y="348313"/>
                  <a:pt x="434340" y="350520"/>
                </a:cubicBezTo>
                <a:cubicBezTo>
                  <a:pt x="444410" y="353397"/>
                  <a:pt x="454660" y="355600"/>
                  <a:pt x="464820" y="358140"/>
                </a:cubicBezTo>
                <a:cubicBezTo>
                  <a:pt x="472440" y="363220"/>
                  <a:pt x="479489" y="369284"/>
                  <a:pt x="487680" y="373380"/>
                </a:cubicBezTo>
                <a:cubicBezTo>
                  <a:pt x="509482" y="384281"/>
                  <a:pt x="532847" y="382767"/>
                  <a:pt x="556260" y="388620"/>
                </a:cubicBezTo>
                <a:cubicBezTo>
                  <a:pt x="667831" y="416513"/>
                  <a:pt x="531503" y="393792"/>
                  <a:pt x="655320" y="411480"/>
                </a:cubicBezTo>
                <a:cubicBezTo>
                  <a:pt x="680293" y="428129"/>
                  <a:pt x="678180" y="417562"/>
                  <a:pt x="678180" y="434340"/>
                </a:cubicBezTo>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299960" y="5394960"/>
            <a:ext cx="205740" cy="434340"/>
          </a:xfrm>
          <a:custGeom>
            <a:avLst/>
            <a:gdLst>
              <a:gd name="connsiteX0" fmla="*/ 0 w 205740"/>
              <a:gd name="connsiteY0" fmla="*/ 0 h 434340"/>
              <a:gd name="connsiteX1" fmla="*/ 60960 w 205740"/>
              <a:gd name="connsiteY1" fmla="*/ 15240 h 434340"/>
              <a:gd name="connsiteX2" fmla="*/ 76200 w 205740"/>
              <a:gd name="connsiteY2" fmla="*/ 38100 h 434340"/>
              <a:gd name="connsiteX3" fmla="*/ 99060 w 205740"/>
              <a:gd name="connsiteY3" fmla="*/ 45720 h 434340"/>
              <a:gd name="connsiteX4" fmla="*/ 144780 w 205740"/>
              <a:gd name="connsiteY4" fmla="*/ 76200 h 434340"/>
              <a:gd name="connsiteX5" fmla="*/ 160020 w 205740"/>
              <a:gd name="connsiteY5" fmla="*/ 99060 h 434340"/>
              <a:gd name="connsiteX6" fmla="*/ 175260 w 205740"/>
              <a:gd name="connsiteY6" fmla="*/ 228600 h 434340"/>
              <a:gd name="connsiteX7" fmla="*/ 182880 w 205740"/>
              <a:gd name="connsiteY7" fmla="*/ 281940 h 434340"/>
              <a:gd name="connsiteX8" fmla="*/ 198120 w 205740"/>
              <a:gd name="connsiteY8" fmla="*/ 304800 h 434340"/>
              <a:gd name="connsiteX9" fmla="*/ 205740 w 205740"/>
              <a:gd name="connsiteY9" fmla="*/ 327660 h 434340"/>
              <a:gd name="connsiteX10" fmla="*/ 198120 w 205740"/>
              <a:gd name="connsiteY10" fmla="*/ 434340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740" h="434340">
                <a:moveTo>
                  <a:pt x="0" y="0"/>
                </a:moveTo>
                <a:cubicBezTo>
                  <a:pt x="1897" y="379"/>
                  <a:pt x="53150" y="8992"/>
                  <a:pt x="60960" y="15240"/>
                </a:cubicBezTo>
                <a:cubicBezTo>
                  <a:pt x="68111" y="20961"/>
                  <a:pt x="69049" y="32379"/>
                  <a:pt x="76200" y="38100"/>
                </a:cubicBezTo>
                <a:cubicBezTo>
                  <a:pt x="82472" y="43118"/>
                  <a:pt x="92039" y="41819"/>
                  <a:pt x="99060" y="45720"/>
                </a:cubicBezTo>
                <a:cubicBezTo>
                  <a:pt x="115071" y="54615"/>
                  <a:pt x="144780" y="76200"/>
                  <a:pt x="144780" y="76200"/>
                </a:cubicBezTo>
                <a:cubicBezTo>
                  <a:pt x="149860" y="83820"/>
                  <a:pt x="158428" y="90041"/>
                  <a:pt x="160020" y="99060"/>
                </a:cubicBezTo>
                <a:cubicBezTo>
                  <a:pt x="193813" y="290554"/>
                  <a:pt x="150598" y="154615"/>
                  <a:pt x="175260" y="228600"/>
                </a:cubicBezTo>
                <a:cubicBezTo>
                  <a:pt x="177800" y="246380"/>
                  <a:pt x="177719" y="264737"/>
                  <a:pt x="182880" y="281940"/>
                </a:cubicBezTo>
                <a:cubicBezTo>
                  <a:pt x="185512" y="290712"/>
                  <a:pt x="194024" y="296609"/>
                  <a:pt x="198120" y="304800"/>
                </a:cubicBezTo>
                <a:cubicBezTo>
                  <a:pt x="201712" y="311984"/>
                  <a:pt x="203200" y="320040"/>
                  <a:pt x="205740" y="327660"/>
                </a:cubicBezTo>
                <a:cubicBezTo>
                  <a:pt x="196230" y="403742"/>
                  <a:pt x="198120" y="368142"/>
                  <a:pt x="198120" y="434340"/>
                </a:cubicBezTo>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833360" y="5524500"/>
            <a:ext cx="114300" cy="68580"/>
          </a:xfrm>
          <a:custGeom>
            <a:avLst/>
            <a:gdLst>
              <a:gd name="connsiteX0" fmla="*/ 114300 w 114300"/>
              <a:gd name="connsiteY0" fmla="*/ 0 h 68580"/>
              <a:gd name="connsiteX1" fmla="*/ 76200 w 114300"/>
              <a:gd name="connsiteY1" fmla="*/ 22860 h 68580"/>
              <a:gd name="connsiteX2" fmla="*/ 53340 w 114300"/>
              <a:gd name="connsiteY2" fmla="*/ 30480 h 68580"/>
              <a:gd name="connsiteX3" fmla="*/ 45720 w 114300"/>
              <a:gd name="connsiteY3" fmla="*/ 53340 h 68580"/>
              <a:gd name="connsiteX4" fmla="*/ 0 w 114300"/>
              <a:gd name="connsiteY4" fmla="*/ 6858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68580">
                <a:moveTo>
                  <a:pt x="114300" y="0"/>
                </a:moveTo>
                <a:cubicBezTo>
                  <a:pt x="101600" y="7620"/>
                  <a:pt x="89447" y="16236"/>
                  <a:pt x="76200" y="22860"/>
                </a:cubicBezTo>
                <a:cubicBezTo>
                  <a:pt x="69016" y="26452"/>
                  <a:pt x="59020" y="24800"/>
                  <a:pt x="53340" y="30480"/>
                </a:cubicBezTo>
                <a:cubicBezTo>
                  <a:pt x="47660" y="36160"/>
                  <a:pt x="52256" y="48671"/>
                  <a:pt x="45720" y="53340"/>
                </a:cubicBezTo>
                <a:cubicBezTo>
                  <a:pt x="32648" y="62677"/>
                  <a:pt x="0" y="68580"/>
                  <a:pt x="0" y="68580"/>
                </a:cubicBezTo>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8602980" y="5760720"/>
            <a:ext cx="244113" cy="106680"/>
          </a:xfrm>
          <a:custGeom>
            <a:avLst/>
            <a:gdLst>
              <a:gd name="connsiteX0" fmla="*/ 0 w 244113"/>
              <a:gd name="connsiteY0" fmla="*/ 0 h 106680"/>
              <a:gd name="connsiteX1" fmla="*/ 137160 w 244113"/>
              <a:gd name="connsiteY1" fmla="*/ 7620 h 106680"/>
              <a:gd name="connsiteX2" fmla="*/ 182880 w 244113"/>
              <a:gd name="connsiteY2" fmla="*/ 15240 h 106680"/>
              <a:gd name="connsiteX3" fmla="*/ 205740 w 244113"/>
              <a:gd name="connsiteY3" fmla="*/ 30480 h 106680"/>
              <a:gd name="connsiteX4" fmla="*/ 243840 w 244113"/>
              <a:gd name="connsiteY4" fmla="*/ 99060 h 106680"/>
              <a:gd name="connsiteX5" fmla="*/ 243840 w 244113"/>
              <a:gd name="connsiteY5" fmla="*/ 106680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13" h="106680">
                <a:moveTo>
                  <a:pt x="0" y="0"/>
                </a:moveTo>
                <a:cubicBezTo>
                  <a:pt x="45720" y="2540"/>
                  <a:pt x="91528" y="3817"/>
                  <a:pt x="137160" y="7620"/>
                </a:cubicBezTo>
                <a:cubicBezTo>
                  <a:pt x="152557" y="8903"/>
                  <a:pt x="168223" y="10354"/>
                  <a:pt x="182880" y="15240"/>
                </a:cubicBezTo>
                <a:cubicBezTo>
                  <a:pt x="191568" y="18136"/>
                  <a:pt x="198120" y="25400"/>
                  <a:pt x="205740" y="30480"/>
                </a:cubicBezTo>
                <a:cubicBezTo>
                  <a:pt x="228442" y="64533"/>
                  <a:pt x="235793" y="66871"/>
                  <a:pt x="243840" y="99060"/>
                </a:cubicBezTo>
                <a:cubicBezTo>
                  <a:pt x="244456" y="101524"/>
                  <a:pt x="243840" y="104140"/>
                  <a:pt x="243840" y="106680"/>
                </a:cubicBezTo>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9784080" y="2941320"/>
            <a:ext cx="540431" cy="169426"/>
          </a:xfrm>
          <a:custGeom>
            <a:avLst/>
            <a:gdLst>
              <a:gd name="connsiteX0" fmla="*/ 0 w 617220"/>
              <a:gd name="connsiteY0" fmla="*/ 137160 h 144879"/>
              <a:gd name="connsiteX1" fmla="*/ 68580 w 617220"/>
              <a:gd name="connsiteY1" fmla="*/ 144780 h 144879"/>
              <a:gd name="connsiteX2" fmla="*/ 327660 w 617220"/>
              <a:gd name="connsiteY2" fmla="*/ 129540 h 144879"/>
              <a:gd name="connsiteX3" fmla="*/ 350520 w 617220"/>
              <a:gd name="connsiteY3" fmla="*/ 114300 h 144879"/>
              <a:gd name="connsiteX4" fmla="*/ 472440 w 617220"/>
              <a:gd name="connsiteY4" fmla="*/ 99060 h 144879"/>
              <a:gd name="connsiteX5" fmla="*/ 495300 w 617220"/>
              <a:gd name="connsiteY5" fmla="*/ 91440 h 144879"/>
              <a:gd name="connsiteX6" fmla="*/ 548640 w 617220"/>
              <a:gd name="connsiteY6" fmla="*/ 76200 h 144879"/>
              <a:gd name="connsiteX7" fmla="*/ 563880 w 617220"/>
              <a:gd name="connsiteY7" fmla="*/ 53340 h 144879"/>
              <a:gd name="connsiteX8" fmla="*/ 586740 w 617220"/>
              <a:gd name="connsiteY8" fmla="*/ 45720 h 144879"/>
              <a:gd name="connsiteX9" fmla="*/ 617220 w 617220"/>
              <a:gd name="connsiteY9" fmla="*/ 0 h 14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220" h="144879">
                <a:moveTo>
                  <a:pt x="0" y="137160"/>
                </a:moveTo>
                <a:cubicBezTo>
                  <a:pt x="22860" y="139700"/>
                  <a:pt x="45579" y="144780"/>
                  <a:pt x="68580" y="144780"/>
                </a:cubicBezTo>
                <a:cubicBezTo>
                  <a:pt x="248352" y="144780"/>
                  <a:pt x="222387" y="147085"/>
                  <a:pt x="327660" y="129540"/>
                </a:cubicBezTo>
                <a:cubicBezTo>
                  <a:pt x="335280" y="124460"/>
                  <a:pt x="341748" y="116932"/>
                  <a:pt x="350520" y="114300"/>
                </a:cubicBezTo>
                <a:cubicBezTo>
                  <a:pt x="363312" y="110463"/>
                  <a:pt x="467096" y="99654"/>
                  <a:pt x="472440" y="99060"/>
                </a:cubicBezTo>
                <a:cubicBezTo>
                  <a:pt x="480060" y="96520"/>
                  <a:pt x="487577" y="93647"/>
                  <a:pt x="495300" y="91440"/>
                </a:cubicBezTo>
                <a:cubicBezTo>
                  <a:pt x="562277" y="72304"/>
                  <a:pt x="493830" y="94470"/>
                  <a:pt x="548640" y="76200"/>
                </a:cubicBezTo>
                <a:cubicBezTo>
                  <a:pt x="553720" y="68580"/>
                  <a:pt x="556729" y="59061"/>
                  <a:pt x="563880" y="53340"/>
                </a:cubicBezTo>
                <a:cubicBezTo>
                  <a:pt x="570152" y="48322"/>
                  <a:pt x="581060" y="51400"/>
                  <a:pt x="586740" y="45720"/>
                </a:cubicBezTo>
                <a:cubicBezTo>
                  <a:pt x="599692" y="32768"/>
                  <a:pt x="617220" y="0"/>
                  <a:pt x="617220" y="0"/>
                </a:cubicBezTo>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8260080" y="2689778"/>
            <a:ext cx="114300" cy="45802"/>
          </a:xfrm>
          <a:custGeom>
            <a:avLst/>
            <a:gdLst>
              <a:gd name="connsiteX0" fmla="*/ 114300 w 114300"/>
              <a:gd name="connsiteY0" fmla="*/ 22942 h 45802"/>
              <a:gd name="connsiteX1" fmla="*/ 76200 w 114300"/>
              <a:gd name="connsiteY1" fmla="*/ 82 h 45802"/>
              <a:gd name="connsiteX2" fmla="*/ 22860 w 114300"/>
              <a:gd name="connsiteY2" fmla="*/ 15322 h 45802"/>
              <a:gd name="connsiteX3" fmla="*/ 0 w 114300"/>
              <a:gd name="connsiteY3" fmla="*/ 45802 h 45802"/>
            </a:gdLst>
            <a:ahLst/>
            <a:cxnLst>
              <a:cxn ang="0">
                <a:pos x="connsiteX0" y="connsiteY0"/>
              </a:cxn>
              <a:cxn ang="0">
                <a:pos x="connsiteX1" y="connsiteY1"/>
              </a:cxn>
              <a:cxn ang="0">
                <a:pos x="connsiteX2" y="connsiteY2"/>
              </a:cxn>
              <a:cxn ang="0">
                <a:pos x="connsiteX3" y="connsiteY3"/>
              </a:cxn>
            </a:cxnLst>
            <a:rect l="l" t="t" r="r" b="b"/>
            <a:pathLst>
              <a:path w="114300" h="45802">
                <a:moveTo>
                  <a:pt x="114300" y="22942"/>
                </a:moveTo>
                <a:cubicBezTo>
                  <a:pt x="101600" y="15322"/>
                  <a:pt x="90658" y="3295"/>
                  <a:pt x="76200" y="82"/>
                </a:cubicBezTo>
                <a:cubicBezTo>
                  <a:pt x="70459" y="-1194"/>
                  <a:pt x="30705" y="12707"/>
                  <a:pt x="22860" y="15322"/>
                </a:cubicBezTo>
                <a:cubicBezTo>
                  <a:pt x="5627" y="41171"/>
                  <a:pt x="14096" y="31706"/>
                  <a:pt x="0" y="45802"/>
                </a:cubicBezTo>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5156200" y="1028700"/>
            <a:ext cx="304800" cy="304800"/>
          </a:xfrm>
          <a:custGeom>
            <a:avLst/>
            <a:gdLst>
              <a:gd name="connsiteX0" fmla="*/ 215900 w 304800"/>
              <a:gd name="connsiteY0" fmla="*/ 0 h 304800"/>
              <a:gd name="connsiteX1" fmla="*/ 279400 w 304800"/>
              <a:gd name="connsiteY1" fmla="*/ 12700 h 304800"/>
              <a:gd name="connsiteX2" fmla="*/ 304800 w 304800"/>
              <a:gd name="connsiteY2" fmla="*/ 88900 h 304800"/>
              <a:gd name="connsiteX3" fmla="*/ 292100 w 304800"/>
              <a:gd name="connsiteY3" fmla="*/ 139700 h 304800"/>
              <a:gd name="connsiteX4" fmla="*/ 215900 w 304800"/>
              <a:gd name="connsiteY4" fmla="*/ 177800 h 304800"/>
              <a:gd name="connsiteX5" fmla="*/ 190500 w 304800"/>
              <a:gd name="connsiteY5" fmla="*/ 215900 h 304800"/>
              <a:gd name="connsiteX6" fmla="*/ 114300 w 304800"/>
              <a:gd name="connsiteY6" fmla="*/ 241300 h 304800"/>
              <a:gd name="connsiteX7" fmla="*/ 76200 w 304800"/>
              <a:gd name="connsiteY7" fmla="*/ 254000 h 304800"/>
              <a:gd name="connsiteX8" fmla="*/ 0 w 304800"/>
              <a:gd name="connsiteY8"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 h="304800">
                <a:moveTo>
                  <a:pt x="215900" y="0"/>
                </a:moveTo>
                <a:cubicBezTo>
                  <a:pt x="237067" y="4233"/>
                  <a:pt x="264136" y="-2564"/>
                  <a:pt x="279400" y="12700"/>
                </a:cubicBezTo>
                <a:cubicBezTo>
                  <a:pt x="298332" y="31632"/>
                  <a:pt x="304800" y="88900"/>
                  <a:pt x="304800" y="88900"/>
                </a:cubicBezTo>
                <a:cubicBezTo>
                  <a:pt x="300567" y="105833"/>
                  <a:pt x="301782" y="125177"/>
                  <a:pt x="292100" y="139700"/>
                </a:cubicBezTo>
                <a:cubicBezTo>
                  <a:pt x="278032" y="160802"/>
                  <a:pt x="237634" y="170555"/>
                  <a:pt x="215900" y="177800"/>
                </a:cubicBezTo>
                <a:cubicBezTo>
                  <a:pt x="207433" y="190500"/>
                  <a:pt x="203443" y="207810"/>
                  <a:pt x="190500" y="215900"/>
                </a:cubicBezTo>
                <a:cubicBezTo>
                  <a:pt x="167796" y="230090"/>
                  <a:pt x="139700" y="232833"/>
                  <a:pt x="114300" y="241300"/>
                </a:cubicBezTo>
                <a:cubicBezTo>
                  <a:pt x="101600" y="245533"/>
                  <a:pt x="87339" y="246574"/>
                  <a:pt x="76200" y="254000"/>
                </a:cubicBezTo>
                <a:lnTo>
                  <a:pt x="0" y="304800"/>
                </a:lnTo>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562600" y="1892300"/>
            <a:ext cx="266700" cy="139700"/>
          </a:xfrm>
          <a:custGeom>
            <a:avLst/>
            <a:gdLst>
              <a:gd name="connsiteX0" fmla="*/ 0 w 266700"/>
              <a:gd name="connsiteY0" fmla="*/ 139700 h 139700"/>
              <a:gd name="connsiteX1" fmla="*/ 139700 w 266700"/>
              <a:gd name="connsiteY1" fmla="*/ 114300 h 139700"/>
              <a:gd name="connsiteX2" fmla="*/ 215900 w 266700"/>
              <a:gd name="connsiteY2" fmla="*/ 63500 h 139700"/>
              <a:gd name="connsiteX3" fmla="*/ 254000 w 266700"/>
              <a:gd name="connsiteY3" fmla="*/ 38100 h 139700"/>
              <a:gd name="connsiteX4" fmla="*/ 266700 w 2667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139700">
                <a:moveTo>
                  <a:pt x="0" y="139700"/>
                </a:moveTo>
                <a:cubicBezTo>
                  <a:pt x="10331" y="138224"/>
                  <a:pt x="115748" y="126276"/>
                  <a:pt x="139700" y="114300"/>
                </a:cubicBezTo>
                <a:cubicBezTo>
                  <a:pt x="167004" y="100648"/>
                  <a:pt x="190500" y="80433"/>
                  <a:pt x="215900" y="63500"/>
                </a:cubicBezTo>
                <a:lnTo>
                  <a:pt x="254000" y="38100"/>
                </a:lnTo>
                <a:lnTo>
                  <a:pt x="266700" y="0"/>
                </a:lnTo>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702300" y="2806700"/>
            <a:ext cx="127000" cy="152400"/>
          </a:xfrm>
          <a:custGeom>
            <a:avLst/>
            <a:gdLst>
              <a:gd name="connsiteX0" fmla="*/ 0 w 127000"/>
              <a:gd name="connsiteY0" fmla="*/ 0 h 152400"/>
              <a:gd name="connsiteX1" fmla="*/ 63500 w 127000"/>
              <a:gd name="connsiteY1" fmla="*/ 12700 h 152400"/>
              <a:gd name="connsiteX2" fmla="*/ 101600 w 127000"/>
              <a:gd name="connsiteY2" fmla="*/ 25400 h 152400"/>
              <a:gd name="connsiteX3" fmla="*/ 127000 w 127000"/>
              <a:gd name="connsiteY3" fmla="*/ 101600 h 152400"/>
              <a:gd name="connsiteX4" fmla="*/ 88900 w 127000"/>
              <a:gd name="connsiteY4" fmla="*/ 1524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0" h="152400">
                <a:moveTo>
                  <a:pt x="0" y="0"/>
                </a:moveTo>
                <a:cubicBezTo>
                  <a:pt x="21167" y="4233"/>
                  <a:pt x="42559" y="7465"/>
                  <a:pt x="63500" y="12700"/>
                </a:cubicBezTo>
                <a:cubicBezTo>
                  <a:pt x="76487" y="15947"/>
                  <a:pt x="93819" y="14507"/>
                  <a:pt x="101600" y="25400"/>
                </a:cubicBezTo>
                <a:cubicBezTo>
                  <a:pt x="117162" y="47187"/>
                  <a:pt x="127000" y="101600"/>
                  <a:pt x="127000" y="101600"/>
                </a:cubicBezTo>
                <a:cubicBezTo>
                  <a:pt x="111307" y="148680"/>
                  <a:pt x="126274" y="133713"/>
                  <a:pt x="88900" y="152400"/>
                </a:cubicBezTo>
              </a:path>
            </a:pathLst>
          </a:custGeom>
          <a:noFill/>
          <a:ln w="190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663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89921"/>
            <a:ext cx="10515600" cy="746598"/>
          </a:xfrm>
        </p:spPr>
        <p:txBody>
          <a:bodyPr/>
          <a:lstStyle/>
          <a:p>
            <a:r>
              <a:rPr lang="en-US" dirty="0"/>
              <a:t>Installation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5556043" y="179739"/>
            <a:ext cx="1113783" cy="12225867"/>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0100" y="0"/>
            <a:ext cx="4758255" cy="3566950"/>
          </a:xfrm>
          <a:prstGeom prst="rect">
            <a:avLst/>
          </a:prstGeom>
        </p:spPr>
      </p:pic>
      <p:pic>
        <p:nvPicPr>
          <p:cNvPr id="8" name="LBSM-draining-01-2020-11-09_hgkhXo.mp4" descr="LBSM-draining-01-2020-11-09_hgkhXo.mp4">
            <a:hlinkClick r:id="" action="ppaction://media"/>
            <a:extLst>
              <a:ext uri="{FF2B5EF4-FFF2-40B4-BE49-F238E27FC236}">
                <a16:creationId xmlns:a16="http://schemas.microsoft.com/office/drawing/2014/main" id="{9CC87656-BF96-294A-AA9B-8231278C8CE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18357" y="-72536"/>
            <a:ext cx="3915588" cy="69602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64830" y="2861764"/>
            <a:ext cx="4562796" cy="4025900"/>
          </a:xfrm>
          <a:prstGeom prst="rect">
            <a:avLst/>
          </a:prstGeom>
        </p:spPr>
      </p:pic>
      <p:pic>
        <p:nvPicPr>
          <p:cNvPr id="17" name="Picture 1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55778" y="1676400"/>
            <a:ext cx="3820607" cy="5181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785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93" y="221431"/>
            <a:ext cx="9265184" cy="1331324"/>
          </a:xfrm>
        </p:spPr>
        <p:txBody>
          <a:bodyPr>
            <a:normAutofit/>
          </a:bodyPr>
          <a:lstStyle/>
          <a:p>
            <a:r>
              <a:rPr lang="en-US" dirty="0"/>
              <a:t>Initial runnel results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sp>
        <p:nvSpPr>
          <p:cNvPr id="15" name="Content Placeholder 2"/>
          <p:cNvSpPr txBox="1">
            <a:spLocks/>
          </p:cNvSpPr>
          <p:nvPr/>
        </p:nvSpPr>
        <p:spPr>
          <a:xfrm>
            <a:off x="451692" y="1355076"/>
            <a:ext cx="6301647" cy="4627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889" y="1238057"/>
            <a:ext cx="5643777" cy="3886200"/>
          </a:xfrm>
          <a:prstGeom prst="rect">
            <a:avLst/>
          </a:prstGeom>
        </p:spPr>
      </p:pic>
      <p:cxnSp>
        <p:nvCxnSpPr>
          <p:cNvPr id="37" name="Straight Arrow Connector 36"/>
          <p:cNvCxnSpPr/>
          <p:nvPr/>
        </p:nvCxnSpPr>
        <p:spPr>
          <a:xfrm flipH="1">
            <a:off x="6057900" y="3510555"/>
            <a:ext cx="5247242" cy="3305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9" name="TextBox 38"/>
          <p:cNvSpPr txBox="1"/>
          <p:nvPr/>
        </p:nvSpPr>
        <p:spPr>
          <a:xfrm rot="16200000">
            <a:off x="10454578" y="2940298"/>
            <a:ext cx="2291509" cy="369332"/>
          </a:xfrm>
          <a:prstGeom prst="rect">
            <a:avLst/>
          </a:prstGeom>
          <a:noFill/>
        </p:spPr>
        <p:txBody>
          <a:bodyPr wrap="square" rtlCol="0">
            <a:spAutoFit/>
          </a:bodyPr>
          <a:lstStyle/>
          <a:p>
            <a:r>
              <a:rPr lang="en-US" dirty="0"/>
              <a:t>Marsh surface</a:t>
            </a:r>
          </a:p>
        </p:txBody>
      </p:sp>
    </p:spTree>
    <p:extLst>
      <p:ext uri="{BB962C8B-B14F-4D97-AF65-F5344CB8AC3E}">
        <p14:creationId xmlns:p14="http://schemas.microsoft.com/office/powerpoint/2010/main" val="12063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Salt Marshes in the Landscape</a:t>
            </a:r>
          </a:p>
        </p:txBody>
      </p:sp>
      <p:sp>
        <p:nvSpPr>
          <p:cNvPr id="3" name="Content Placeholder 2"/>
          <p:cNvSpPr>
            <a:spLocks noGrp="1"/>
          </p:cNvSpPr>
          <p:nvPr>
            <p:ph idx="1"/>
          </p:nvPr>
        </p:nvSpPr>
        <p:spPr>
          <a:xfrm>
            <a:off x="838200" y="1361210"/>
            <a:ext cx="6927376" cy="4184219"/>
          </a:xfrm>
        </p:spPr>
        <p:txBody>
          <a:bodyPr>
            <a:normAutofit/>
          </a:bodyPr>
          <a:lstStyle/>
          <a:p>
            <a:r>
              <a:rPr lang="en-US" dirty="0"/>
              <a:t>Very productive areas of estuaries (store carbon)</a:t>
            </a:r>
          </a:p>
          <a:p>
            <a:r>
              <a:rPr lang="en-US" dirty="0"/>
              <a:t>Act like ‘filters’ converting dissolved nutrients into vegetation</a:t>
            </a:r>
          </a:p>
          <a:p>
            <a:r>
              <a:rPr lang="en-US" dirty="0"/>
              <a:t>Provide physical barrier to buffer storm impacts, flooding, and coastal erosion</a:t>
            </a:r>
          </a:p>
          <a:p>
            <a:r>
              <a:rPr lang="en-US" dirty="0"/>
              <a:t>Valuable habitat for variety of organisms including mussels, crabs, shrimp, striped bass, osprey, etc.</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8"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9" name="TextBox 8"/>
          <p:cNvSpPr txBox="1"/>
          <p:nvPr/>
        </p:nvSpPr>
        <p:spPr>
          <a:xfrm>
            <a:off x="8793985" y="61294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1824" y="1180092"/>
            <a:ext cx="5306864" cy="4643289"/>
          </a:xfrm>
          <a:prstGeom prst="rect">
            <a:avLst/>
          </a:prstGeom>
        </p:spPr>
      </p:pic>
    </p:spTree>
    <p:extLst>
      <p:ext uri="{BB962C8B-B14F-4D97-AF65-F5344CB8AC3E}">
        <p14:creationId xmlns:p14="http://schemas.microsoft.com/office/powerpoint/2010/main" val="3724956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93" y="221431"/>
            <a:ext cx="9265184" cy="1331324"/>
          </a:xfrm>
        </p:spPr>
        <p:txBody>
          <a:bodyPr>
            <a:normAutofit/>
          </a:bodyPr>
          <a:lstStyle/>
          <a:p>
            <a:r>
              <a:rPr lang="en-US" dirty="0"/>
              <a:t>Initial runnel results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sp>
        <p:nvSpPr>
          <p:cNvPr id="15" name="Content Placeholder 2"/>
          <p:cNvSpPr txBox="1">
            <a:spLocks/>
          </p:cNvSpPr>
          <p:nvPr/>
        </p:nvSpPr>
        <p:spPr>
          <a:xfrm>
            <a:off x="451692" y="1355076"/>
            <a:ext cx="6301647" cy="4627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889" y="1238057"/>
            <a:ext cx="5643777" cy="3886200"/>
          </a:xfrm>
          <a:prstGeom prst="rect">
            <a:avLst/>
          </a:prstGeom>
        </p:spPr>
      </p:pic>
      <p:sp>
        <p:nvSpPr>
          <p:cNvPr id="5" name="Oval 4"/>
          <p:cNvSpPr/>
          <p:nvPr/>
        </p:nvSpPr>
        <p:spPr>
          <a:xfrm>
            <a:off x="1189822" y="3124967"/>
            <a:ext cx="903383" cy="418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290556" y="3124965"/>
            <a:ext cx="1311960" cy="418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108339" y="3124966"/>
            <a:ext cx="632994" cy="418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741333" y="3135832"/>
            <a:ext cx="700047" cy="418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07508" y="5453100"/>
            <a:ext cx="3833872" cy="646331"/>
          </a:xfrm>
          <a:prstGeom prst="rect">
            <a:avLst/>
          </a:prstGeom>
          <a:noFill/>
        </p:spPr>
        <p:txBody>
          <a:bodyPr wrap="square" rtlCol="0">
            <a:spAutoFit/>
          </a:bodyPr>
          <a:lstStyle/>
          <a:p>
            <a:pPr algn="ctr"/>
            <a:r>
              <a:rPr lang="en-US" dirty="0"/>
              <a:t>Before the runnel – extended periods of standing water</a:t>
            </a:r>
          </a:p>
        </p:txBody>
      </p:sp>
      <p:cxnSp>
        <p:nvCxnSpPr>
          <p:cNvPr id="13" name="Straight Arrow Connector 12"/>
          <p:cNvCxnSpPr>
            <a:stCxn id="10" idx="0"/>
          </p:cNvCxnSpPr>
          <p:nvPr/>
        </p:nvCxnSpPr>
        <p:spPr>
          <a:xfrm flipH="1" flipV="1">
            <a:off x="1591938" y="3645665"/>
            <a:ext cx="1932506" cy="18074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0"/>
          </p:cNvCxnSpPr>
          <p:nvPr/>
        </p:nvCxnSpPr>
        <p:spPr>
          <a:xfrm flipH="1" flipV="1">
            <a:off x="2827982" y="3610394"/>
            <a:ext cx="696462" cy="18427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0"/>
          </p:cNvCxnSpPr>
          <p:nvPr/>
        </p:nvCxnSpPr>
        <p:spPr>
          <a:xfrm flipV="1">
            <a:off x="3524444" y="3677182"/>
            <a:ext cx="1550982" cy="17759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0" idx="0"/>
          </p:cNvCxnSpPr>
          <p:nvPr/>
        </p:nvCxnSpPr>
        <p:spPr>
          <a:xfrm flipV="1">
            <a:off x="3524444" y="3677182"/>
            <a:ext cx="1020899" cy="17759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057900" y="3510555"/>
            <a:ext cx="5247242" cy="3305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9" name="TextBox 38"/>
          <p:cNvSpPr txBox="1"/>
          <p:nvPr/>
        </p:nvSpPr>
        <p:spPr>
          <a:xfrm rot="16200000">
            <a:off x="10454578" y="2940298"/>
            <a:ext cx="2291509" cy="369332"/>
          </a:xfrm>
          <a:prstGeom prst="rect">
            <a:avLst/>
          </a:prstGeom>
          <a:noFill/>
        </p:spPr>
        <p:txBody>
          <a:bodyPr wrap="square" rtlCol="0">
            <a:spAutoFit/>
          </a:bodyPr>
          <a:lstStyle/>
          <a:p>
            <a:r>
              <a:rPr lang="en-US" dirty="0"/>
              <a:t>Marsh surface</a:t>
            </a:r>
          </a:p>
        </p:txBody>
      </p:sp>
    </p:spTree>
    <p:extLst>
      <p:ext uri="{BB962C8B-B14F-4D97-AF65-F5344CB8AC3E}">
        <p14:creationId xmlns:p14="http://schemas.microsoft.com/office/powerpoint/2010/main" val="2966430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93" y="221431"/>
            <a:ext cx="9265184" cy="1331324"/>
          </a:xfrm>
        </p:spPr>
        <p:txBody>
          <a:bodyPr>
            <a:normAutofit/>
          </a:bodyPr>
          <a:lstStyle/>
          <a:p>
            <a:r>
              <a:rPr lang="en-US" dirty="0"/>
              <a:t>Initial runnel results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sp>
        <p:nvSpPr>
          <p:cNvPr id="15" name="Content Placeholder 2"/>
          <p:cNvSpPr txBox="1">
            <a:spLocks/>
          </p:cNvSpPr>
          <p:nvPr/>
        </p:nvSpPr>
        <p:spPr>
          <a:xfrm>
            <a:off x="451692" y="1355076"/>
            <a:ext cx="6301647" cy="4627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889" y="1238057"/>
            <a:ext cx="5643777" cy="3886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71888" y="1229621"/>
            <a:ext cx="5643778" cy="3886200"/>
          </a:xfrm>
          <a:prstGeom prst="rect">
            <a:avLst/>
          </a:prstGeom>
        </p:spPr>
      </p:pic>
      <p:sp>
        <p:nvSpPr>
          <p:cNvPr id="5" name="Oval 4"/>
          <p:cNvSpPr/>
          <p:nvPr/>
        </p:nvSpPr>
        <p:spPr>
          <a:xfrm>
            <a:off x="1189822" y="3124967"/>
            <a:ext cx="903383" cy="418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290556" y="3124965"/>
            <a:ext cx="1311960" cy="418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108339" y="3124966"/>
            <a:ext cx="632994" cy="418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741333" y="3135832"/>
            <a:ext cx="700047" cy="418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07508" y="5453100"/>
            <a:ext cx="3833872" cy="646331"/>
          </a:xfrm>
          <a:prstGeom prst="rect">
            <a:avLst/>
          </a:prstGeom>
          <a:noFill/>
        </p:spPr>
        <p:txBody>
          <a:bodyPr wrap="square" rtlCol="0">
            <a:spAutoFit/>
          </a:bodyPr>
          <a:lstStyle/>
          <a:p>
            <a:pPr algn="ctr"/>
            <a:r>
              <a:rPr lang="en-US" dirty="0"/>
              <a:t>Before the runnel – extended periods of standing water</a:t>
            </a:r>
          </a:p>
        </p:txBody>
      </p:sp>
      <p:cxnSp>
        <p:nvCxnSpPr>
          <p:cNvPr id="13" name="Straight Arrow Connector 12"/>
          <p:cNvCxnSpPr>
            <a:stCxn id="10" idx="0"/>
          </p:cNvCxnSpPr>
          <p:nvPr/>
        </p:nvCxnSpPr>
        <p:spPr>
          <a:xfrm flipH="1" flipV="1">
            <a:off x="1591938" y="3645665"/>
            <a:ext cx="1932506" cy="18074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0"/>
          </p:cNvCxnSpPr>
          <p:nvPr/>
        </p:nvCxnSpPr>
        <p:spPr>
          <a:xfrm flipH="1" flipV="1">
            <a:off x="2827982" y="3610394"/>
            <a:ext cx="696462" cy="18427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0"/>
          </p:cNvCxnSpPr>
          <p:nvPr/>
        </p:nvCxnSpPr>
        <p:spPr>
          <a:xfrm flipV="1">
            <a:off x="3524444" y="3677182"/>
            <a:ext cx="1550982" cy="17759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0" idx="0"/>
          </p:cNvCxnSpPr>
          <p:nvPr/>
        </p:nvCxnSpPr>
        <p:spPr>
          <a:xfrm flipV="1">
            <a:off x="3524444" y="3677182"/>
            <a:ext cx="1020899" cy="17759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85510" y="5129934"/>
            <a:ext cx="3833872" cy="646331"/>
          </a:xfrm>
          <a:prstGeom prst="rect">
            <a:avLst/>
          </a:prstGeom>
          <a:noFill/>
        </p:spPr>
        <p:txBody>
          <a:bodyPr wrap="square" rtlCol="0">
            <a:spAutoFit/>
          </a:bodyPr>
          <a:lstStyle/>
          <a:p>
            <a:pPr algn="ctr"/>
            <a:r>
              <a:rPr lang="en-US" dirty="0"/>
              <a:t>After the runnel – tidal flooding but no standing water</a:t>
            </a:r>
          </a:p>
        </p:txBody>
      </p:sp>
      <p:cxnSp>
        <p:nvCxnSpPr>
          <p:cNvPr id="37" name="Straight Arrow Connector 36"/>
          <p:cNvCxnSpPr/>
          <p:nvPr/>
        </p:nvCxnSpPr>
        <p:spPr>
          <a:xfrm flipH="1">
            <a:off x="11228377" y="3510555"/>
            <a:ext cx="229164" cy="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9" name="TextBox 38"/>
          <p:cNvSpPr txBox="1"/>
          <p:nvPr/>
        </p:nvSpPr>
        <p:spPr>
          <a:xfrm rot="16200000">
            <a:off x="10454578" y="2940298"/>
            <a:ext cx="2291509" cy="369332"/>
          </a:xfrm>
          <a:prstGeom prst="rect">
            <a:avLst/>
          </a:prstGeom>
          <a:noFill/>
        </p:spPr>
        <p:txBody>
          <a:bodyPr wrap="square" rtlCol="0">
            <a:spAutoFit/>
          </a:bodyPr>
          <a:lstStyle/>
          <a:p>
            <a:r>
              <a:rPr lang="en-US" dirty="0"/>
              <a:t>Marsh surface</a:t>
            </a:r>
          </a:p>
        </p:txBody>
      </p:sp>
    </p:spTree>
    <p:extLst>
      <p:ext uri="{BB962C8B-B14F-4D97-AF65-F5344CB8AC3E}">
        <p14:creationId xmlns:p14="http://schemas.microsoft.com/office/powerpoint/2010/main" val="2122456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runnel results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sp>
        <p:nvSpPr>
          <p:cNvPr id="15" name="Content Placeholder 2"/>
          <p:cNvSpPr txBox="1">
            <a:spLocks/>
          </p:cNvSpPr>
          <p:nvPr/>
        </p:nvSpPr>
        <p:spPr>
          <a:xfrm>
            <a:off x="451692" y="1355076"/>
            <a:ext cx="6301647" cy="4627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21" name="Group 20"/>
          <p:cNvGrpSpPr>
            <a:grpSpLocks noChangeAspect="1"/>
          </p:cNvGrpSpPr>
          <p:nvPr/>
        </p:nvGrpSpPr>
        <p:grpSpPr>
          <a:xfrm>
            <a:off x="170130" y="1636412"/>
            <a:ext cx="11851740" cy="3737166"/>
            <a:chOff x="0" y="19884"/>
            <a:chExt cx="6252627" cy="1971476"/>
          </a:xfrm>
        </p:grpSpPr>
        <p:grpSp>
          <p:nvGrpSpPr>
            <p:cNvPr id="23" name="Group 22"/>
            <p:cNvGrpSpPr>
              <a:grpSpLocks noChangeAspect="1"/>
            </p:cNvGrpSpPr>
            <p:nvPr/>
          </p:nvGrpSpPr>
          <p:grpSpPr>
            <a:xfrm>
              <a:off x="0" y="46719"/>
              <a:ext cx="3108960" cy="1943102"/>
              <a:chOff x="0" y="-7"/>
              <a:chExt cx="10771810" cy="6733184"/>
            </a:xfrm>
          </p:grpSpPr>
          <p:pic>
            <p:nvPicPr>
              <p:cNvPr id="40" name="Picture 3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0771810" cy="3383281"/>
              </a:xfrm>
              <a:prstGeom prst="rect">
                <a:avLst/>
              </a:prstGeom>
            </p:spPr>
          </p:pic>
          <p:pic>
            <p:nvPicPr>
              <p:cNvPr id="41" name="Picture 4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349897"/>
                <a:ext cx="10771810" cy="3383280"/>
              </a:xfrm>
              <a:prstGeom prst="rect">
                <a:avLst/>
              </a:prstGeom>
            </p:spPr>
          </p:pic>
          <p:sp>
            <p:nvSpPr>
              <p:cNvPr id="42" name="TextBox 10"/>
              <p:cNvSpPr txBox="1"/>
              <p:nvPr/>
            </p:nvSpPr>
            <p:spPr>
              <a:xfrm>
                <a:off x="138345" y="-7"/>
                <a:ext cx="4119269" cy="788677"/>
              </a:xfrm>
              <a:prstGeom prst="rect">
                <a:avLst/>
              </a:prstGeom>
              <a:solidFill>
                <a:srgbClr val="FFFFFF"/>
              </a:solidFill>
              <a:ln>
                <a:solidFill>
                  <a:schemeClr val="tx1"/>
                </a:solidFill>
              </a:ln>
            </p:spPr>
            <p:txBody>
              <a:bodyPr wrap="square" rtlCol="0">
                <a:noAutofit/>
              </a:bodyPr>
              <a:lstStyle/>
              <a:p>
                <a:pPr marL="0" marR="0">
                  <a:lnSpc>
                    <a:spcPct val="107000"/>
                  </a:lnSpc>
                  <a:spcBef>
                    <a:spcPts val="0"/>
                  </a:spcBef>
                  <a:spcAft>
                    <a:spcPts val="800"/>
                  </a:spcAft>
                </a:pPr>
                <a:r>
                  <a:rPr lang="en-US" sz="2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Ocean View Farm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Box 11"/>
              <p:cNvSpPr txBox="1"/>
              <p:nvPr/>
            </p:nvSpPr>
            <p:spPr>
              <a:xfrm>
                <a:off x="8826210" y="9"/>
                <a:ext cx="1696849" cy="788661"/>
              </a:xfrm>
              <a:prstGeom prst="rect">
                <a:avLst/>
              </a:prstGeom>
              <a:solidFill>
                <a:srgbClr val="FFFFFF"/>
              </a:solidFill>
              <a:ln>
                <a:solidFill>
                  <a:schemeClr val="tx1"/>
                </a:solidFill>
              </a:ln>
            </p:spPr>
            <p:txBody>
              <a:bodyPr wrap="square" rtlCol="0">
                <a:noAutofit/>
              </a:bodyPr>
              <a:lstStyle/>
              <a:p>
                <a:pPr marL="0" marR="0" algn="ctr">
                  <a:lnSpc>
                    <a:spcPct val="107000"/>
                  </a:lnSpc>
                  <a:spcBef>
                    <a:spcPts val="0"/>
                  </a:spcBef>
                  <a:spcAft>
                    <a:spcPts val="800"/>
                  </a:spcAft>
                </a:pPr>
                <a:r>
                  <a:rPr lang="en-US"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Before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Group 29"/>
            <p:cNvGrpSpPr>
              <a:grpSpLocks noChangeAspect="1"/>
            </p:cNvGrpSpPr>
            <p:nvPr/>
          </p:nvGrpSpPr>
          <p:grpSpPr>
            <a:xfrm>
              <a:off x="3143667" y="19884"/>
              <a:ext cx="3108960" cy="1971476"/>
              <a:chOff x="0" y="67327"/>
              <a:chExt cx="10521863" cy="6675120"/>
            </a:xfrm>
          </p:grpSpPr>
          <p:grpSp>
            <p:nvGrpSpPr>
              <p:cNvPr id="31" name="Group 30"/>
              <p:cNvGrpSpPr/>
              <p:nvPr/>
            </p:nvGrpSpPr>
            <p:grpSpPr>
              <a:xfrm>
                <a:off x="0" y="67327"/>
                <a:ext cx="10521863" cy="6675120"/>
                <a:chOff x="0" y="67327"/>
                <a:chExt cx="10521863" cy="6675120"/>
              </a:xfrm>
            </p:grpSpPr>
            <p:pic>
              <p:nvPicPr>
                <p:cNvPr id="36" name="Picture 3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872" y="67327"/>
                  <a:ext cx="10466120" cy="3337560"/>
                </a:xfrm>
                <a:prstGeom prst="rect">
                  <a:avLst/>
                </a:prstGeom>
              </p:spPr>
            </p:pic>
            <p:pic>
              <p:nvPicPr>
                <p:cNvPr id="38" name="Picture 3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3404887"/>
                  <a:ext cx="10521863" cy="3337560"/>
                </a:xfrm>
                <a:prstGeom prst="rect">
                  <a:avLst/>
                </a:prstGeom>
              </p:spPr>
            </p:pic>
          </p:grpSp>
          <p:sp>
            <p:nvSpPr>
              <p:cNvPr id="32" name="TextBox 11"/>
              <p:cNvSpPr txBox="1"/>
              <p:nvPr/>
            </p:nvSpPr>
            <p:spPr>
              <a:xfrm>
                <a:off x="185995" y="110734"/>
                <a:ext cx="2340310" cy="818076"/>
              </a:xfrm>
              <a:prstGeom prst="rect">
                <a:avLst/>
              </a:prstGeom>
              <a:solidFill>
                <a:srgbClr val="FFFFFF"/>
              </a:solidFill>
              <a:ln>
                <a:solidFill>
                  <a:schemeClr val="tx1"/>
                </a:solidFill>
              </a:ln>
            </p:spPr>
            <p:txBody>
              <a:bodyPr wrap="square" rtlCol="0">
                <a:noAutofit/>
              </a:bodyPr>
              <a:lstStyle/>
              <a:p>
                <a:pPr marL="0" marR="0">
                  <a:lnSpc>
                    <a:spcPct val="107000"/>
                  </a:lnSpc>
                  <a:spcBef>
                    <a:spcPts val="0"/>
                  </a:spcBef>
                  <a:spcAft>
                    <a:spcPts val="800"/>
                  </a:spcAft>
                </a:pPr>
                <a:r>
                  <a:rPr lang="en-US" sz="20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Little Bay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45" name="TextBox 11"/>
          <p:cNvSpPr txBox="1"/>
          <p:nvPr/>
        </p:nvSpPr>
        <p:spPr>
          <a:xfrm>
            <a:off x="10908314" y="1618153"/>
            <a:ext cx="928302" cy="431436"/>
          </a:xfrm>
          <a:prstGeom prst="rect">
            <a:avLst/>
          </a:prstGeom>
          <a:solidFill>
            <a:srgbClr val="FFFFFF"/>
          </a:solidFill>
          <a:ln>
            <a:solidFill>
              <a:schemeClr val="tx1"/>
            </a:solidFill>
          </a:ln>
        </p:spPr>
        <p:txBody>
          <a:bodyPr wrap="square" rtlCol="0">
            <a:noAutofit/>
          </a:bodyPr>
          <a:lstStyle/>
          <a:p>
            <a:pPr marL="0" marR="0" algn="ctr">
              <a:lnSpc>
                <a:spcPct val="107000"/>
              </a:lnSpc>
              <a:spcBef>
                <a:spcPts val="0"/>
              </a:spcBef>
              <a:spcAft>
                <a:spcPts val="800"/>
              </a:spcAft>
            </a:pPr>
            <a:r>
              <a:rPr lang="en-US"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Before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Box 11"/>
          <p:cNvSpPr txBox="1"/>
          <p:nvPr/>
        </p:nvSpPr>
        <p:spPr>
          <a:xfrm>
            <a:off x="4998720" y="3501493"/>
            <a:ext cx="928302" cy="431436"/>
          </a:xfrm>
          <a:prstGeom prst="rect">
            <a:avLst/>
          </a:prstGeom>
          <a:solidFill>
            <a:srgbClr val="FFFFFF"/>
          </a:solidFill>
          <a:ln>
            <a:solidFill>
              <a:schemeClr val="tx1"/>
            </a:solidFill>
          </a:ln>
        </p:spPr>
        <p:txBody>
          <a:bodyPr wrap="square" rtlCol="0">
            <a:noAutofit/>
          </a:bodyPr>
          <a:lstStyle/>
          <a:p>
            <a:pPr algn="ctr">
              <a:lnSpc>
                <a:spcPct val="107000"/>
              </a:lnSpc>
              <a:spcAft>
                <a:spcPts val="800"/>
              </a:spcAft>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After</a:t>
            </a:r>
          </a:p>
        </p:txBody>
      </p:sp>
      <p:sp>
        <p:nvSpPr>
          <p:cNvPr id="47" name="TextBox 11"/>
          <p:cNvSpPr txBox="1"/>
          <p:nvPr/>
        </p:nvSpPr>
        <p:spPr>
          <a:xfrm>
            <a:off x="10908314" y="3486470"/>
            <a:ext cx="928302" cy="431436"/>
          </a:xfrm>
          <a:prstGeom prst="rect">
            <a:avLst/>
          </a:prstGeom>
          <a:solidFill>
            <a:srgbClr val="FFFFFF"/>
          </a:solidFill>
          <a:ln>
            <a:solidFill>
              <a:schemeClr val="tx1"/>
            </a:solidFill>
          </a:ln>
        </p:spPr>
        <p:txBody>
          <a:bodyPr wrap="square" rtlCol="0">
            <a:noAutofit/>
          </a:bodyPr>
          <a:lstStyle/>
          <a:p>
            <a:pPr algn="ctr">
              <a:lnSpc>
                <a:spcPct val="107000"/>
              </a:lnSpc>
              <a:spcAft>
                <a:spcPts val="800"/>
              </a:spcAft>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After</a:t>
            </a:r>
          </a:p>
        </p:txBody>
      </p:sp>
      <p:pic>
        <p:nvPicPr>
          <p:cNvPr id="48" name="Content Placeholder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49" name="TextBox 48"/>
          <p:cNvSpPr txBox="1"/>
          <p:nvPr/>
        </p:nvSpPr>
        <p:spPr>
          <a:xfrm>
            <a:off x="8793985" y="61294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spTree>
    <p:extLst>
      <p:ext uri="{BB962C8B-B14F-4D97-AF65-F5344CB8AC3E}">
        <p14:creationId xmlns:p14="http://schemas.microsoft.com/office/powerpoint/2010/main" val="3434981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Goals</a:t>
            </a:r>
          </a:p>
        </p:txBody>
      </p:sp>
      <p:sp>
        <p:nvSpPr>
          <p:cNvPr id="3" name="Content Placeholder 2"/>
          <p:cNvSpPr>
            <a:spLocks noGrp="1"/>
          </p:cNvSpPr>
          <p:nvPr>
            <p:ph idx="1"/>
          </p:nvPr>
        </p:nvSpPr>
        <p:spPr>
          <a:xfrm>
            <a:off x="838200" y="1361210"/>
            <a:ext cx="8934308" cy="3019716"/>
          </a:xfrm>
        </p:spPr>
        <p:txBody>
          <a:bodyPr/>
          <a:lstStyle/>
          <a:p>
            <a:r>
              <a:rPr lang="en-US" dirty="0"/>
              <a:t>Synthesize and communicate existing knowledge on runnels</a:t>
            </a:r>
          </a:p>
          <a:p>
            <a:r>
              <a:rPr lang="en-US" dirty="0"/>
              <a:t>Test pilot runnels in Buzzards Bay</a:t>
            </a:r>
          </a:p>
          <a:p>
            <a:r>
              <a:rPr lang="en-US" dirty="0"/>
              <a:t>Identify where and when runnels are most effective in the context of marsh loss patterns and environmental conditions in Buzzards Bay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5"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6" name="TextBox 5"/>
          <p:cNvSpPr txBox="1"/>
          <p:nvPr/>
        </p:nvSpPr>
        <p:spPr>
          <a:xfrm>
            <a:off x="8793985" y="61294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pic>
        <p:nvPicPr>
          <p:cNvPr id="7" name="Picture 6">
            <a:extLst>
              <a:ext uri="{FF2B5EF4-FFF2-40B4-BE49-F238E27FC236}">
                <a16:creationId xmlns:a16="http://schemas.microsoft.com/office/drawing/2014/main" id="{A0B1EF91-0E30-2E49-85FD-448128A084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6951" y="4364429"/>
            <a:ext cx="1146822" cy="1086246"/>
          </a:xfrm>
          <a:prstGeom prst="rect">
            <a:avLst/>
          </a:prstGeom>
        </p:spPr>
      </p:pic>
      <p:grpSp>
        <p:nvGrpSpPr>
          <p:cNvPr id="8" name="Group 7"/>
          <p:cNvGrpSpPr>
            <a:grpSpLocks noChangeAspect="1"/>
          </p:cNvGrpSpPr>
          <p:nvPr/>
        </p:nvGrpSpPr>
        <p:grpSpPr>
          <a:xfrm>
            <a:off x="2782876" y="4368500"/>
            <a:ext cx="2080246" cy="981525"/>
            <a:chOff x="5683487" y="6595584"/>
            <a:chExt cx="3202362" cy="1510974"/>
          </a:xfrm>
        </p:grpSpPr>
        <p:sp>
          <p:nvSpPr>
            <p:cNvPr id="9" name="Rectangle 8"/>
            <p:cNvSpPr/>
            <p:nvPr/>
          </p:nvSpPr>
          <p:spPr>
            <a:xfrm>
              <a:off x="5737111" y="6697704"/>
              <a:ext cx="3074187" cy="139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3487" y="6595584"/>
              <a:ext cx="3202362" cy="1510974"/>
            </a:xfrm>
            <a:prstGeom prst="rect">
              <a:avLst/>
            </a:prstGeom>
          </p:spPr>
        </p:pic>
      </p:grpSp>
      <p:grpSp>
        <p:nvGrpSpPr>
          <p:cNvPr id="11" name="Group 10"/>
          <p:cNvGrpSpPr>
            <a:grpSpLocks noChangeAspect="1"/>
          </p:cNvGrpSpPr>
          <p:nvPr/>
        </p:nvGrpSpPr>
        <p:grpSpPr>
          <a:xfrm>
            <a:off x="9527407" y="4292236"/>
            <a:ext cx="1492219" cy="1230632"/>
            <a:chOff x="9478581" y="6696550"/>
            <a:chExt cx="2449862" cy="2020400"/>
          </a:xfrm>
        </p:grpSpPr>
        <p:sp>
          <p:nvSpPr>
            <p:cNvPr id="12" name="Rectangle 11"/>
            <p:cNvSpPr/>
            <p:nvPr/>
          </p:nvSpPr>
          <p:spPr>
            <a:xfrm>
              <a:off x="9478581" y="6696550"/>
              <a:ext cx="2449862" cy="202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7119" y="6875620"/>
              <a:ext cx="2192785" cy="1737360"/>
            </a:xfrm>
            <a:prstGeom prst="rect">
              <a:avLst/>
            </a:prstGeom>
            <a:ln>
              <a:solidFill>
                <a:schemeClr val="bg1"/>
              </a:solidFill>
            </a:ln>
          </p:spPr>
        </p:pic>
      </p:gr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93820" y="4132389"/>
            <a:ext cx="980098" cy="1802116"/>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04443" y="4368500"/>
            <a:ext cx="1250299" cy="1078508"/>
          </a:xfrm>
          <a:prstGeom prst="rect">
            <a:avLst/>
          </a:prstGeom>
        </p:spPr>
      </p:pic>
      <p:grpSp>
        <p:nvGrpSpPr>
          <p:cNvPr id="16" name="Group 15"/>
          <p:cNvGrpSpPr>
            <a:grpSpLocks noChangeAspect="1"/>
          </p:cNvGrpSpPr>
          <p:nvPr/>
        </p:nvGrpSpPr>
        <p:grpSpPr>
          <a:xfrm>
            <a:off x="7435655" y="4392931"/>
            <a:ext cx="1939870" cy="824346"/>
            <a:chOff x="8675644" y="6921139"/>
            <a:chExt cx="2629425" cy="1117372"/>
          </a:xfrm>
        </p:grpSpPr>
        <p:sp>
          <p:nvSpPr>
            <p:cNvPr id="17" name="Rectangle 16"/>
            <p:cNvSpPr/>
            <p:nvPr/>
          </p:nvSpPr>
          <p:spPr>
            <a:xfrm>
              <a:off x="8675644" y="6921139"/>
              <a:ext cx="2629425" cy="1117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71050" y="7067756"/>
              <a:ext cx="2438611" cy="899238"/>
            </a:xfrm>
            <a:prstGeom prst="rect">
              <a:avLst/>
            </a:prstGeom>
          </p:spPr>
        </p:pic>
      </p:grpSp>
      <p:pic>
        <p:nvPicPr>
          <p:cNvPr id="19" name="Picture 1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772507" y="313140"/>
            <a:ext cx="2045729" cy="1431689"/>
          </a:xfrm>
          <a:prstGeom prst="rect">
            <a:avLst/>
          </a:prstGeom>
        </p:spPr>
      </p:pic>
      <p:pic>
        <p:nvPicPr>
          <p:cNvPr id="20" name="Picture 1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004549" y="1896904"/>
            <a:ext cx="1581644" cy="1402672"/>
          </a:xfrm>
          <a:prstGeom prst="rect">
            <a:avLst/>
          </a:prstGeom>
        </p:spPr>
      </p:pic>
    </p:spTree>
    <p:extLst>
      <p:ext uri="{BB962C8B-B14F-4D97-AF65-F5344CB8AC3E}">
        <p14:creationId xmlns:p14="http://schemas.microsoft.com/office/powerpoint/2010/main" val="4040088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a:t>
            </a:r>
          </a:p>
        </p:txBody>
      </p:sp>
      <p:sp>
        <p:nvSpPr>
          <p:cNvPr id="3" name="Content Placeholder 2"/>
          <p:cNvSpPr>
            <a:spLocks noGrp="1"/>
          </p:cNvSpPr>
          <p:nvPr>
            <p:ph idx="1"/>
          </p:nvPr>
        </p:nvSpPr>
        <p:spPr>
          <a:xfrm>
            <a:off x="838200" y="1361210"/>
            <a:ext cx="10515600" cy="4327320"/>
          </a:xfrm>
        </p:spPr>
        <p:txBody>
          <a:bodyPr>
            <a:normAutofit/>
          </a:bodyPr>
          <a:lstStyle/>
          <a:p>
            <a:r>
              <a:rPr lang="en-US" dirty="0"/>
              <a:t>Small scale features that target specific areas of die-back.  </a:t>
            </a:r>
          </a:p>
          <a:p>
            <a:r>
              <a:rPr lang="en-US" dirty="0"/>
              <a:t>Runnels are a valuable tool in an overall marsh management scheme.</a:t>
            </a:r>
          </a:p>
          <a:p>
            <a:r>
              <a:rPr lang="en-US" dirty="0"/>
              <a:t>Project design is still highly context-specific, so we recommend future runnel projects include individuals with training and experience using the technique, or similar hydrologic management tools. </a:t>
            </a:r>
          </a:p>
          <a:p>
            <a:r>
              <a:rPr lang="en-US" dirty="0"/>
              <a:t>Multiple partners provided </a:t>
            </a:r>
            <a:r>
              <a:rPr lang="en-US"/>
              <a:t>key support.</a:t>
            </a:r>
            <a:endParaRPr lang="en-US" dirty="0"/>
          </a:p>
          <a:p>
            <a:r>
              <a:rPr lang="en-US" dirty="0"/>
              <a:t>Continued monitoring will be useful for characterizing potential sites.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5"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6" name="TextBox 5"/>
          <p:cNvSpPr txBox="1"/>
          <p:nvPr/>
        </p:nvSpPr>
        <p:spPr>
          <a:xfrm>
            <a:off x="8793985" y="61294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spTree>
    <p:extLst>
      <p:ext uri="{BB962C8B-B14F-4D97-AF65-F5344CB8AC3E}">
        <p14:creationId xmlns:p14="http://schemas.microsoft.com/office/powerpoint/2010/main" val="2803422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a:xfrm>
            <a:off x="838200" y="1361210"/>
            <a:ext cx="4127500" cy="2596889"/>
          </a:xfrm>
        </p:spPr>
        <p:txBody>
          <a:bodyPr>
            <a:normAutofit fontScale="92500" lnSpcReduction="20000"/>
          </a:bodyPr>
          <a:lstStyle/>
          <a:p>
            <a:r>
              <a:rPr lang="en-US" dirty="0"/>
              <a:t>Alice Besterman</a:t>
            </a:r>
          </a:p>
          <a:p>
            <a:r>
              <a:rPr lang="en-US" dirty="0"/>
              <a:t>Joe Costa</a:t>
            </a:r>
          </a:p>
          <a:p>
            <a:r>
              <a:rPr lang="en-US" dirty="0"/>
              <a:t>Wenley Ferguson</a:t>
            </a:r>
          </a:p>
          <a:p>
            <a:r>
              <a:rPr lang="en-US" dirty="0"/>
              <a:t>Linda Deegan</a:t>
            </a:r>
          </a:p>
          <a:p>
            <a:r>
              <a:rPr lang="en-US" dirty="0"/>
              <a:t>Diana Brennan</a:t>
            </a:r>
          </a:p>
          <a:p>
            <a:r>
              <a:rPr lang="en-US" dirty="0"/>
              <a:t>Neil Ganju</a:t>
            </a:r>
          </a:p>
          <a:p>
            <a:pPr marL="0" indent="0">
              <a:buNone/>
            </a:pPr>
            <a:endParaRPr lang="en-US" dirty="0"/>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grpSp>
        <p:nvGrpSpPr>
          <p:cNvPr id="13" name="Group 12"/>
          <p:cNvGrpSpPr/>
          <p:nvPr/>
        </p:nvGrpSpPr>
        <p:grpSpPr>
          <a:xfrm>
            <a:off x="28528" y="3958099"/>
            <a:ext cx="5032124" cy="2544301"/>
            <a:chOff x="5302324" y="1046766"/>
            <a:chExt cx="5688826" cy="2891465"/>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1644" y="1046766"/>
              <a:ext cx="5479506" cy="2891465"/>
            </a:xfrm>
            <a:prstGeom prst="rect">
              <a:avLst/>
            </a:prstGeom>
          </p:spPr>
        </p:pic>
        <p:sp>
          <p:nvSpPr>
            <p:cNvPr id="4" name="Rectangle 3"/>
            <p:cNvSpPr/>
            <p:nvPr/>
          </p:nvSpPr>
          <p:spPr>
            <a:xfrm>
              <a:off x="5302324" y="1046766"/>
              <a:ext cx="3855903" cy="1503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16D2CD7-1109-3F4C-A994-6E691DD682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33896" y="1173462"/>
              <a:ext cx="1320178" cy="1319036"/>
            </a:xfrm>
            <a:prstGeom prst="rect">
              <a:avLst/>
            </a:prstGeom>
          </p:spPr>
        </p:pic>
      </p:grpSp>
      <p:pic>
        <p:nvPicPr>
          <p:cNvPr id="8" name="Content Placeholder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8513" y="4092966"/>
            <a:ext cx="1030289" cy="888625"/>
          </a:xfrm>
          <a:prstGeom prst="rect">
            <a:avLst/>
          </a:prstGeom>
        </p:spPr>
      </p:pic>
      <p:sp>
        <p:nvSpPr>
          <p:cNvPr id="9" name="TextBox 8"/>
          <p:cNvSpPr txBox="1"/>
          <p:nvPr/>
        </p:nvSpPr>
        <p:spPr>
          <a:xfrm>
            <a:off x="8793985" y="61294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07443" y="272533"/>
            <a:ext cx="4014417" cy="1496558"/>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68518" y="1841653"/>
            <a:ext cx="4328484" cy="1233671"/>
          </a:xfrm>
          <a:prstGeom prst="rect">
            <a:avLst/>
          </a:prstGeom>
        </p:spPr>
      </p:pic>
      <p:sp>
        <p:nvSpPr>
          <p:cNvPr id="5" name="TextBox 4"/>
          <p:cNvSpPr txBox="1"/>
          <p:nvPr/>
        </p:nvSpPr>
        <p:spPr>
          <a:xfrm>
            <a:off x="5615081" y="3266510"/>
            <a:ext cx="6475319" cy="1138773"/>
          </a:xfrm>
          <a:prstGeom prst="rect">
            <a:avLst/>
          </a:prstGeom>
          <a:noFill/>
        </p:spPr>
        <p:txBody>
          <a:bodyPr wrap="square" rtlCol="0">
            <a:spAutoFit/>
          </a:bodyPr>
          <a:lstStyle/>
          <a:p>
            <a:r>
              <a:rPr lang="en-US" sz="2400" u="sng" dirty="0"/>
              <a:t>Landowners, Collaborators, Students/Interns </a:t>
            </a:r>
          </a:p>
          <a:p>
            <a:r>
              <a:rPr lang="en-US" sz="2200" dirty="0"/>
              <a:t>Linda Vanderveer (Dartmouth Natural Resource Trust)</a:t>
            </a:r>
          </a:p>
          <a:p>
            <a:r>
              <a:rPr lang="en-US" sz="2200" dirty="0"/>
              <a:t>Whitney McClees (Town of Fairhaven)</a:t>
            </a:r>
          </a:p>
        </p:txBody>
      </p:sp>
      <p:sp>
        <p:nvSpPr>
          <p:cNvPr id="14" name="TextBox 13"/>
          <p:cNvSpPr txBox="1"/>
          <p:nvPr/>
        </p:nvSpPr>
        <p:spPr>
          <a:xfrm>
            <a:off x="5615081" y="4333660"/>
            <a:ext cx="6297519" cy="1446550"/>
          </a:xfrm>
          <a:prstGeom prst="rect">
            <a:avLst/>
          </a:prstGeom>
          <a:noFill/>
        </p:spPr>
        <p:txBody>
          <a:bodyPr wrap="square" numCol="3" rtlCol="0">
            <a:spAutoFit/>
          </a:bodyPr>
          <a:lstStyle/>
          <a:p>
            <a:r>
              <a:rPr lang="en-US" sz="2200" dirty="0"/>
              <a:t>Hillary Sullivan</a:t>
            </a:r>
          </a:p>
          <a:p>
            <a:r>
              <a:rPr lang="en-US" sz="2200" dirty="0"/>
              <a:t>Melissa Herring</a:t>
            </a:r>
          </a:p>
          <a:p>
            <a:r>
              <a:rPr lang="en-US" sz="2200" dirty="0"/>
              <a:t>Gizella Spencer</a:t>
            </a:r>
          </a:p>
          <a:p>
            <a:r>
              <a:rPr lang="en-US" sz="2200" dirty="0"/>
              <a:t>Julia </a:t>
            </a:r>
            <a:r>
              <a:rPr lang="en-US" sz="2200" dirty="0" err="1"/>
              <a:t>Holtzer</a:t>
            </a:r>
            <a:endParaRPr lang="en-US" sz="2200" dirty="0"/>
          </a:p>
          <a:p>
            <a:r>
              <a:rPr lang="en-US" sz="2200" dirty="0"/>
              <a:t>Kara Falvey</a:t>
            </a:r>
          </a:p>
          <a:p>
            <a:r>
              <a:rPr lang="en-US" sz="2200" dirty="0"/>
              <a:t>Nico Gentile</a:t>
            </a:r>
          </a:p>
          <a:p>
            <a:r>
              <a:rPr lang="en-US" sz="2200" dirty="0"/>
              <a:t>Lillie Hoffart</a:t>
            </a:r>
          </a:p>
          <a:p>
            <a:r>
              <a:rPr lang="en-US" sz="2200" dirty="0"/>
              <a:t>Shea Stobaugh</a:t>
            </a:r>
          </a:p>
          <a:p>
            <a:r>
              <a:rPr lang="en-US" sz="2200" dirty="0"/>
              <a:t>Dawson Little  Jennifer Sepanara</a:t>
            </a:r>
          </a:p>
          <a:p>
            <a:endParaRPr lang="en-US" sz="2200" dirty="0"/>
          </a:p>
        </p:txBody>
      </p:sp>
    </p:spTree>
    <p:extLst>
      <p:ext uri="{BB962C8B-B14F-4D97-AF65-F5344CB8AC3E}">
        <p14:creationId xmlns:p14="http://schemas.microsoft.com/office/powerpoint/2010/main" val="2911907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1"/>
          <p:cNvSpPr/>
          <p:nvPr/>
        </p:nvSpPr>
        <p:spPr>
          <a:xfrm>
            <a:off x="-6840" y="1998720"/>
            <a:ext cx="12182400" cy="2429640"/>
          </a:xfrm>
          <a:prstGeom prst="rect">
            <a:avLst/>
          </a:prstGeom>
          <a:solidFill>
            <a:srgbClr val="FFFFFF"/>
          </a:solidFill>
          <a:ln w="38160" cap="sq">
            <a:solidFill>
              <a:srgbClr val="40404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a:p>
            <a:pPr algn="ctr">
              <a:lnSpc>
                <a:spcPct val="100000"/>
              </a:lnSpc>
            </a:pPr>
            <a:r>
              <a:rPr lang="en-US" sz="2600" b="0" strike="noStrike" spc="-1">
                <a:solidFill>
                  <a:srgbClr val="000000"/>
                </a:solidFill>
                <a:latin typeface="Arial"/>
                <a:ea typeface="DejaVu Sans"/>
              </a:rPr>
              <a:t>Marstons Mills River Headwaters Cranberry Bog Restoration Project</a:t>
            </a:r>
            <a:endParaRPr lang="en-US" sz="2600" b="0" strike="noStrike" spc="-1">
              <a:latin typeface="Arial"/>
            </a:endParaRPr>
          </a:p>
        </p:txBody>
      </p:sp>
      <p:sp>
        <p:nvSpPr>
          <p:cNvPr id="115" name="CustomShape 2"/>
          <p:cNvSpPr/>
          <p:nvPr/>
        </p:nvSpPr>
        <p:spPr>
          <a:xfrm>
            <a:off x="182880" y="4811760"/>
            <a:ext cx="12090960" cy="1551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algn="ctr">
              <a:lnSpc>
                <a:spcPct val="100000"/>
              </a:lnSpc>
            </a:pPr>
            <a:r>
              <a:rPr lang="en-US" sz="3200" b="0" strike="noStrike" spc="-1">
                <a:solidFill>
                  <a:srgbClr val="FFFFFF"/>
                </a:solidFill>
                <a:latin typeface="Gill Sans MT"/>
                <a:ea typeface="Gill Sans MT"/>
              </a:rPr>
              <a:t>Casey D. Chatelain</a:t>
            </a:r>
            <a:endParaRPr lang="en-US" sz="3200" b="0" strike="noStrike" spc="-1">
              <a:latin typeface="Arial"/>
            </a:endParaRPr>
          </a:p>
          <a:p>
            <a:pPr algn="ctr">
              <a:lnSpc>
                <a:spcPct val="100000"/>
              </a:lnSpc>
            </a:pPr>
            <a:r>
              <a:rPr lang="en-US" sz="3200" b="0" strike="noStrike" spc="-1">
                <a:solidFill>
                  <a:srgbClr val="FFFFFF"/>
                </a:solidFill>
                <a:latin typeface="Gill Sans MT"/>
                <a:ea typeface="Gill Sans MT"/>
              </a:rPr>
              <a:t>cchatelain@bcleanwater.org </a:t>
            </a:r>
            <a:endParaRPr lang="en-US" sz="3200" b="0" strike="noStrike" spc="-1">
              <a:latin typeface="Arial"/>
            </a:endParaRPr>
          </a:p>
          <a:p>
            <a:pPr algn="ctr">
              <a:lnSpc>
                <a:spcPct val="100000"/>
              </a:lnSpc>
            </a:pPr>
            <a:endParaRPr lang="en-US" sz="3200" b="0" strike="noStrike" spc="-1">
              <a:latin typeface="Arial"/>
            </a:endParaRPr>
          </a:p>
        </p:txBody>
      </p:sp>
      <p:pic>
        <p:nvPicPr>
          <p:cNvPr id="116" name="Picture 115"/>
          <p:cNvPicPr/>
          <p:nvPr/>
        </p:nvPicPr>
        <p:blipFill>
          <a:blip r:embed="rId2"/>
          <a:stretch/>
        </p:blipFill>
        <p:spPr>
          <a:xfrm>
            <a:off x="4167720" y="6087960"/>
            <a:ext cx="486720" cy="486720"/>
          </a:xfrm>
          <a:prstGeom prst="rect">
            <a:avLst/>
          </a:prstGeom>
          <a:ln>
            <a:noFill/>
          </a:ln>
        </p:spPr>
      </p:pic>
      <p:sp>
        <p:nvSpPr>
          <p:cNvPr id="117" name="CustomShape 3"/>
          <p:cNvSpPr/>
          <p:nvPr/>
        </p:nvSpPr>
        <p:spPr>
          <a:xfrm>
            <a:off x="4608000" y="6201360"/>
            <a:ext cx="4288680" cy="33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FFFFFF"/>
                </a:solidFill>
                <a:latin typeface="Arial"/>
                <a:ea typeface="DejaVu Sans"/>
              </a:rPr>
              <a:t>linkedin.com/in/caseydchatelain</a:t>
            </a:r>
            <a:endParaRPr lang="en-US" sz="1800" b="0" strike="noStrike" spc="-1">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p:cNvPicPr/>
          <p:nvPr/>
        </p:nvPicPr>
        <p:blipFill>
          <a:blip r:embed="rId2"/>
          <a:stretch/>
        </p:blipFill>
        <p:spPr>
          <a:xfrm>
            <a:off x="3006360" y="2091960"/>
            <a:ext cx="6173640" cy="2668680"/>
          </a:xfrm>
          <a:prstGeom prst="rect">
            <a:avLst/>
          </a:prstGeom>
          <a:ln>
            <a:solidFill>
              <a:srgbClr val="000000"/>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p:cNvPicPr/>
          <p:nvPr/>
        </p:nvPicPr>
        <p:blipFill>
          <a:blip r:embed="rId2" cstate="screen">
            <a:extLst>
              <a:ext uri="{28A0092B-C50C-407E-A947-70E740481C1C}">
                <a14:useLocalDpi xmlns:a14="http://schemas.microsoft.com/office/drawing/2010/main"/>
              </a:ext>
            </a:extLst>
          </a:blip>
          <a:srcRect t="7693" b="6967"/>
          <a:stretch/>
        </p:blipFill>
        <p:spPr>
          <a:xfrm>
            <a:off x="2667240" y="503280"/>
            <a:ext cx="6854760" cy="5848920"/>
          </a:xfrm>
          <a:prstGeom prst="rect">
            <a:avLst/>
          </a:prstGeom>
          <a:ln>
            <a:solidFill>
              <a:srgbClr val="000000"/>
            </a:solidFill>
          </a:ln>
        </p:spPr>
      </p:pic>
      <p:sp>
        <p:nvSpPr>
          <p:cNvPr id="120" name="CustomShape 1"/>
          <p:cNvSpPr/>
          <p:nvPr/>
        </p:nvSpPr>
        <p:spPr>
          <a:xfrm>
            <a:off x="5120640" y="4480560"/>
            <a:ext cx="454320" cy="454320"/>
          </a:xfrm>
          <a:custGeom>
            <a:avLst/>
            <a:gdLst/>
            <a:ahLst/>
            <a:cxnLst/>
            <a:rect l="l" t="t" r="r" b="b"/>
            <a:pathLst>
              <a:path w="21600" h="2160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F10D0C"/>
          </a:solidFill>
          <a:ln>
            <a:solidFill>
              <a:srgbClr val="3465A4"/>
            </a:solidFill>
          </a:ln>
        </p:spPr>
        <p:style>
          <a:lnRef idx="0">
            <a:scrgbClr r="0" g="0" b="0"/>
          </a:lnRef>
          <a:fillRef idx="0">
            <a:scrgbClr r="0" g="0" b="0"/>
          </a:fillRef>
          <a:effectRef idx="0">
            <a:scrgbClr r="0" g="0" b="0"/>
          </a:effectRef>
          <a:fontRef idx="minor"/>
        </p:style>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p:cNvPicPr/>
          <p:nvPr/>
        </p:nvPicPr>
        <p:blipFill>
          <a:blip r:embed="rId2"/>
          <a:stretch/>
        </p:blipFill>
        <p:spPr>
          <a:xfrm>
            <a:off x="463680" y="385200"/>
            <a:ext cx="6079320" cy="6086880"/>
          </a:xfrm>
          <a:prstGeom prst="rect">
            <a:avLst/>
          </a:prstGeom>
          <a:ln w="18360">
            <a:solidFill>
              <a:srgbClr val="000000"/>
            </a:solidFill>
            <a:round/>
          </a:ln>
        </p:spPr>
      </p:pic>
      <p:pic>
        <p:nvPicPr>
          <p:cNvPr id="122" name="Picture 121"/>
          <p:cNvPicPr/>
          <p:nvPr/>
        </p:nvPicPr>
        <p:blipFill>
          <a:blip r:embed="rId3"/>
          <a:stretch/>
        </p:blipFill>
        <p:spPr>
          <a:xfrm>
            <a:off x="6874560" y="170640"/>
            <a:ext cx="5137200" cy="6515640"/>
          </a:xfrm>
          <a:prstGeom prst="rect">
            <a:avLst/>
          </a:prstGeom>
          <a:ln w="18360">
            <a:solidFill>
              <a:srgbClr val="000000"/>
            </a:solidFill>
            <a:rou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93" y="221431"/>
            <a:ext cx="5750486" cy="1331324"/>
          </a:xfrm>
        </p:spPr>
        <p:txBody>
          <a:bodyPr>
            <a:normAutofit/>
          </a:bodyPr>
          <a:lstStyle/>
          <a:p>
            <a:r>
              <a:rPr lang="en-US" dirty="0"/>
              <a:t>Marsh Loss around Buzzards Bay</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179739"/>
            <a:ext cx="1113783" cy="12225867"/>
          </a:xfrm>
          <a:prstGeom prst="rect">
            <a:avLst/>
          </a:prstGeom>
        </p:spPr>
      </p:pic>
      <p:pic>
        <p:nvPicPr>
          <p:cNvPr id="8"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45429"/>
            <a:ext cx="1030289" cy="888625"/>
          </a:xfrm>
          <a:prstGeom prst="rect">
            <a:avLst/>
          </a:prstGeom>
        </p:spPr>
      </p:pic>
      <p:sp>
        <p:nvSpPr>
          <p:cNvPr id="9" name="TextBox 8"/>
          <p:cNvSpPr txBox="1"/>
          <p:nvPr/>
        </p:nvSpPr>
        <p:spPr>
          <a:xfrm>
            <a:off x="8793985" y="61040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2178" y="2839004"/>
            <a:ext cx="6096000" cy="4053840"/>
          </a:xfrm>
          <a:prstGeom prst="rect">
            <a:avLst/>
          </a:prstGeom>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2965220"/>
            <a:ext cx="6202178" cy="3897044"/>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3867129" y="8822102"/>
            <a:ext cx="6858000" cy="5143500"/>
          </a:xfrm>
          <a:prstGeom prst="rect">
            <a:avLst/>
          </a:prstGeom>
        </p:spPr>
      </p:pic>
      <p:sp>
        <p:nvSpPr>
          <p:cNvPr id="18" name="TextBox 17"/>
          <p:cNvSpPr txBox="1"/>
          <p:nvPr/>
        </p:nvSpPr>
        <p:spPr>
          <a:xfrm>
            <a:off x="6591279" y="6108006"/>
            <a:ext cx="4080294" cy="369332"/>
          </a:xfrm>
          <a:prstGeom prst="rect">
            <a:avLst/>
          </a:prstGeom>
          <a:noFill/>
        </p:spPr>
        <p:txBody>
          <a:bodyPr wrap="square" rtlCol="0">
            <a:spAutoFit/>
          </a:bodyPr>
          <a:lstStyle/>
          <a:p>
            <a:r>
              <a:rPr lang="en-US" b="1" dirty="0">
                <a:solidFill>
                  <a:schemeClr val="bg1"/>
                </a:solidFill>
              </a:rPr>
              <a:t>Westport River</a:t>
            </a:r>
          </a:p>
        </p:txBody>
      </p:sp>
      <p:sp>
        <p:nvSpPr>
          <p:cNvPr id="19" name="TextBox 18"/>
          <p:cNvSpPr txBox="1"/>
          <p:nvPr/>
        </p:nvSpPr>
        <p:spPr>
          <a:xfrm>
            <a:off x="373764" y="6108006"/>
            <a:ext cx="4080294" cy="369332"/>
          </a:xfrm>
          <a:prstGeom prst="rect">
            <a:avLst/>
          </a:prstGeom>
          <a:noFill/>
        </p:spPr>
        <p:txBody>
          <a:bodyPr wrap="square" rtlCol="0">
            <a:spAutoFit/>
          </a:bodyPr>
          <a:lstStyle/>
          <a:p>
            <a:r>
              <a:rPr lang="en-US" b="1" dirty="0">
                <a:solidFill>
                  <a:schemeClr val="bg1"/>
                </a:solidFill>
              </a:rPr>
              <a:t>Mattapoisett</a:t>
            </a:r>
          </a:p>
        </p:txBody>
      </p:sp>
      <p:pic>
        <p:nvPicPr>
          <p:cNvPr id="20" name="Picture 1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02179" y="-1177686"/>
            <a:ext cx="6096000" cy="4343580"/>
          </a:xfrm>
          <a:prstGeom prst="rect">
            <a:avLst/>
          </a:prstGeom>
        </p:spPr>
      </p:pic>
      <p:sp>
        <p:nvSpPr>
          <p:cNvPr id="21" name="TextBox 20"/>
          <p:cNvSpPr txBox="1"/>
          <p:nvPr/>
        </p:nvSpPr>
        <p:spPr>
          <a:xfrm>
            <a:off x="6591279" y="2469672"/>
            <a:ext cx="4080294" cy="369332"/>
          </a:xfrm>
          <a:prstGeom prst="rect">
            <a:avLst/>
          </a:prstGeom>
          <a:noFill/>
        </p:spPr>
        <p:txBody>
          <a:bodyPr wrap="square" rtlCol="0">
            <a:spAutoFit/>
          </a:bodyPr>
          <a:lstStyle/>
          <a:p>
            <a:r>
              <a:rPr lang="en-US" b="1" dirty="0">
                <a:solidFill>
                  <a:schemeClr val="bg1"/>
                </a:solidFill>
              </a:rPr>
              <a:t>Dartmouth</a:t>
            </a:r>
          </a:p>
        </p:txBody>
      </p:sp>
    </p:spTree>
    <p:extLst>
      <p:ext uri="{BB962C8B-B14F-4D97-AF65-F5344CB8AC3E}">
        <p14:creationId xmlns:p14="http://schemas.microsoft.com/office/powerpoint/2010/main" val="862177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stomShape 1"/>
          <p:cNvSpPr/>
          <p:nvPr/>
        </p:nvSpPr>
        <p:spPr>
          <a:xfrm rot="5388000">
            <a:off x="7260840" y="2226960"/>
            <a:ext cx="2926440" cy="2919960"/>
          </a:xfrm>
          <a:prstGeom prst="wedgeRectCallout">
            <a:avLst>
              <a:gd name="adj1" fmla="val -35217"/>
              <a:gd name="adj2" fmla="val 117689"/>
            </a:avLst>
          </a:prstGeom>
          <a:blipFill rotWithShape="0">
            <a:blip r:embed="rId2"/>
            <a:tile/>
          </a:blipFill>
          <a:ln w="36720">
            <a:solidFill>
              <a:srgbClr val="000000"/>
            </a:solidFill>
            <a:round/>
          </a:ln>
        </p:spPr>
        <p:style>
          <a:lnRef idx="0">
            <a:scrgbClr r="0" g="0" b="0"/>
          </a:lnRef>
          <a:fillRef idx="0">
            <a:scrgbClr r="0" g="0" b="0"/>
          </a:fillRef>
          <a:effectRef idx="0">
            <a:scrgbClr r="0" g="0" b="0"/>
          </a:effectRef>
          <a:fontRef idx="minor"/>
        </p:style>
      </p:sp>
      <p:sp>
        <p:nvSpPr>
          <p:cNvPr id="124" name="CustomShape 2"/>
          <p:cNvSpPr/>
          <p:nvPr/>
        </p:nvSpPr>
        <p:spPr>
          <a:xfrm>
            <a:off x="2651760" y="6234840"/>
            <a:ext cx="9619920" cy="60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FFFFFF"/>
                </a:solidFill>
                <a:latin typeface="Arial"/>
                <a:ea typeface="DejaVu Sans"/>
              </a:rPr>
              <a:t>Watershed Loading Data Courtesy of 2021 Town of Barnstable 208 Compliance Report; Cranberry Bog Data Courtesy of SMAST 2019 Technical Report and BCWC Data Collection </a:t>
            </a:r>
            <a:endParaRPr lang="en-US" sz="1800" b="0" strike="noStrike" spc="-1">
              <a:latin typeface="Arial"/>
            </a:endParaRPr>
          </a:p>
        </p:txBody>
      </p:sp>
      <p:sp>
        <p:nvSpPr>
          <p:cNvPr id="125" name="CustomShape 3"/>
          <p:cNvSpPr/>
          <p:nvPr/>
        </p:nvSpPr>
        <p:spPr>
          <a:xfrm>
            <a:off x="2291040" y="2150640"/>
            <a:ext cx="2925720" cy="2925720"/>
          </a:xfrm>
          <a:prstGeom prst="rect">
            <a:avLst/>
          </a:prstGeom>
          <a:solidFill>
            <a:srgbClr val="FFFFFF"/>
          </a:solidFill>
          <a:ln w="36720">
            <a:solidFill>
              <a:srgbClr val="000000"/>
            </a:solidFill>
            <a:round/>
          </a:ln>
        </p:spPr>
        <p:style>
          <a:lnRef idx="0">
            <a:scrgbClr r="0" g="0" b="0"/>
          </a:lnRef>
          <a:fillRef idx="0">
            <a:scrgbClr r="0" g="0" b="0"/>
          </a:fillRef>
          <a:effectRef idx="0">
            <a:scrgbClr r="0" g="0" b="0"/>
          </a:effectRef>
          <a:fontRef idx="minor"/>
        </p:style>
      </p:sp>
      <p:sp>
        <p:nvSpPr>
          <p:cNvPr id="126" name="CustomShape 4"/>
          <p:cNvSpPr/>
          <p:nvPr/>
        </p:nvSpPr>
        <p:spPr>
          <a:xfrm>
            <a:off x="1650960" y="1000800"/>
            <a:ext cx="4205880" cy="110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400" b="0" strike="noStrike" spc="-1">
                <a:solidFill>
                  <a:srgbClr val="FFFFFF"/>
                </a:solidFill>
                <a:latin typeface="Arial"/>
              </a:rPr>
              <a:t>Current Attenuated Watershed Load</a:t>
            </a:r>
            <a:endParaRPr lang="en-US" sz="2400" b="0" strike="noStrike" spc="-1">
              <a:latin typeface="Arial"/>
            </a:endParaRPr>
          </a:p>
          <a:p>
            <a:pPr algn="ctr">
              <a:lnSpc>
                <a:spcPct val="100000"/>
              </a:lnSpc>
            </a:pPr>
            <a:r>
              <a:rPr lang="en-US" sz="2400" b="0" strike="noStrike" spc="-1">
                <a:solidFill>
                  <a:srgbClr val="FFFFFF"/>
                </a:solidFill>
                <a:latin typeface="Arial"/>
              </a:rPr>
              <a:t>46,221 kg N</a:t>
            </a:r>
            <a:endParaRPr lang="en-US" sz="2400" b="0" strike="noStrike" spc="-1">
              <a:latin typeface="Arial"/>
            </a:endParaRPr>
          </a:p>
        </p:txBody>
      </p:sp>
      <p:sp>
        <p:nvSpPr>
          <p:cNvPr id="127" name="CustomShape 5"/>
          <p:cNvSpPr/>
          <p:nvPr/>
        </p:nvSpPr>
        <p:spPr>
          <a:xfrm>
            <a:off x="-870480" y="3045600"/>
            <a:ext cx="4205880" cy="85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400" b="0" strike="noStrike" spc="-1">
                <a:solidFill>
                  <a:srgbClr val="FFFFFF"/>
                </a:solidFill>
                <a:latin typeface="Arial"/>
              </a:rPr>
              <a:t>TMDL</a:t>
            </a:r>
            <a:endParaRPr lang="en-US" sz="2400" b="0" strike="noStrike" spc="-1">
              <a:latin typeface="Arial"/>
            </a:endParaRPr>
          </a:p>
          <a:p>
            <a:pPr algn="ctr">
              <a:lnSpc>
                <a:spcPct val="100000"/>
              </a:lnSpc>
            </a:pPr>
            <a:r>
              <a:rPr lang="en-US" sz="2400" b="0" strike="noStrike" spc="-1">
                <a:solidFill>
                  <a:srgbClr val="FFFFFF"/>
                </a:solidFill>
                <a:latin typeface="Arial"/>
              </a:rPr>
              <a:t>25,643 kg N</a:t>
            </a:r>
            <a:endParaRPr lang="en-US" sz="2400" b="0" strike="noStrike" spc="-1">
              <a:latin typeface="Arial"/>
            </a:endParaRPr>
          </a:p>
        </p:txBody>
      </p:sp>
      <p:sp>
        <p:nvSpPr>
          <p:cNvPr id="128" name="CustomShape 6"/>
          <p:cNvSpPr/>
          <p:nvPr/>
        </p:nvSpPr>
        <p:spPr>
          <a:xfrm>
            <a:off x="2082960" y="3737160"/>
            <a:ext cx="3377880" cy="85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400" b="1" strike="noStrike" spc="-1">
                <a:latin typeface="Arial"/>
              </a:rPr>
              <a:t>Natural Ecosystem Function</a:t>
            </a:r>
            <a:endParaRPr lang="en-US" sz="2400" b="0" strike="noStrike" spc="-1">
              <a:latin typeface="Arial"/>
            </a:endParaRPr>
          </a:p>
        </p:txBody>
      </p:sp>
      <p:sp>
        <p:nvSpPr>
          <p:cNvPr id="129" name="CustomShape 7"/>
          <p:cNvSpPr/>
          <p:nvPr/>
        </p:nvSpPr>
        <p:spPr>
          <a:xfrm>
            <a:off x="2291040" y="2150640"/>
            <a:ext cx="2925720" cy="1196640"/>
          </a:xfrm>
          <a:prstGeom prst="rect">
            <a:avLst/>
          </a:prstGeom>
          <a:blipFill rotWithShape="0">
            <a:blip r:embed="rId3"/>
            <a:tile/>
          </a:blipFill>
          <a:ln w="36720">
            <a:solidFill>
              <a:srgbClr val="000000"/>
            </a:solidFill>
            <a:round/>
          </a:ln>
        </p:spPr>
        <p:style>
          <a:lnRef idx="0">
            <a:scrgbClr r="0" g="0" b="0"/>
          </a:lnRef>
          <a:fillRef idx="0">
            <a:scrgbClr r="0" g="0" b="0"/>
          </a:fillRef>
          <a:effectRef idx="0">
            <a:scrgbClr r="0" g="0" b="0"/>
          </a:effectRef>
          <a:fontRef idx="minor"/>
        </p:style>
      </p:sp>
      <p:sp>
        <p:nvSpPr>
          <p:cNvPr id="130" name="Line 8"/>
          <p:cNvSpPr/>
          <p:nvPr/>
        </p:nvSpPr>
        <p:spPr>
          <a:xfrm>
            <a:off x="2291040" y="3347640"/>
            <a:ext cx="2926080" cy="0"/>
          </a:xfrm>
          <a:prstGeom prst="line">
            <a:avLst/>
          </a:prstGeom>
          <a:ln w="73080">
            <a:solidFill>
              <a:srgbClr val="000000"/>
            </a:solidFill>
            <a:round/>
          </a:ln>
        </p:spPr>
        <p:style>
          <a:lnRef idx="0">
            <a:scrgbClr r="0" g="0" b="0"/>
          </a:lnRef>
          <a:fillRef idx="0">
            <a:scrgbClr r="0" g="0" b="0"/>
          </a:fillRef>
          <a:effectRef idx="0">
            <a:scrgbClr r="0" g="0" b="0"/>
          </a:effectRef>
          <a:fontRef idx="minor"/>
        </p:style>
      </p:sp>
      <p:sp>
        <p:nvSpPr>
          <p:cNvPr id="131" name="CustomShape 9"/>
          <p:cNvSpPr/>
          <p:nvPr/>
        </p:nvSpPr>
        <p:spPr>
          <a:xfrm>
            <a:off x="6593040" y="1036800"/>
            <a:ext cx="4205880" cy="110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400" b="0" strike="noStrike" spc="-1">
                <a:solidFill>
                  <a:srgbClr val="FFFFFF"/>
                </a:solidFill>
                <a:latin typeface="Arial"/>
              </a:rPr>
              <a:t>Reduction Required to Meet TMDL</a:t>
            </a:r>
            <a:endParaRPr lang="en-US" sz="2400" b="0" strike="noStrike" spc="-1">
              <a:latin typeface="Arial"/>
            </a:endParaRPr>
          </a:p>
          <a:p>
            <a:pPr algn="ctr">
              <a:lnSpc>
                <a:spcPct val="100000"/>
              </a:lnSpc>
            </a:pPr>
            <a:r>
              <a:rPr lang="en-US" sz="2400" b="0" strike="noStrike" spc="-1">
                <a:solidFill>
                  <a:srgbClr val="FFFFFF"/>
                </a:solidFill>
                <a:latin typeface="Arial"/>
              </a:rPr>
              <a:t>20,578 kg N</a:t>
            </a:r>
            <a:endParaRPr lang="en-US" sz="2400" b="0" strike="noStrike" spc="-1">
              <a:latin typeface="Arial"/>
            </a:endParaRPr>
          </a:p>
        </p:txBody>
      </p:sp>
      <p:sp>
        <p:nvSpPr>
          <p:cNvPr id="132" name="Line 10"/>
          <p:cNvSpPr/>
          <p:nvPr/>
        </p:nvSpPr>
        <p:spPr>
          <a:xfrm>
            <a:off x="7259040" y="3239640"/>
            <a:ext cx="2926080" cy="0"/>
          </a:xfrm>
          <a:prstGeom prst="line">
            <a:avLst/>
          </a:prstGeom>
          <a:ln w="73080">
            <a:solidFill>
              <a:srgbClr val="000000"/>
            </a:solidFill>
            <a:roun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133" name="Formula 11"/>
              <p:cNvSpPr txBox="1"/>
              <p:nvPr/>
            </p:nvSpPr>
            <p:spPr>
              <a:xfrm>
                <a:off x="6609600" y="2580120"/>
                <a:ext cx="719280" cy="359280"/>
              </a:xfrm>
              <a:prstGeom prst="rect">
                <a:avLst/>
              </a:prstGeom>
            </p:spPr>
            <p:txBody>
              <a:bodyPr/>
              <a:lstStyle/>
              <a:p>
                <a:endParaRPr/>
              </a:p>
            </p:txBody>
          </p:sp>
        </mc:Choice>
        <mc:Fallback xmlns="" xmlns:p14="http://schemas.microsoft.com/office/powerpoint/2010/main" xmlns:p15="http://schemas.microsoft.com/office/powerpoint/2012/main"/>
      </mc:AlternateContent>
      <p:sp>
        <p:nvSpPr>
          <p:cNvPr id="134" name="CustomShape 12"/>
          <p:cNvSpPr/>
          <p:nvPr/>
        </p:nvSpPr>
        <p:spPr>
          <a:xfrm>
            <a:off x="6581520" y="2325600"/>
            <a:ext cx="4205880" cy="85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2400" b="1" strike="noStrike" spc="-1">
                <a:solidFill>
                  <a:srgbClr val="FFFFFF"/>
                </a:solidFill>
                <a:latin typeface="Arial"/>
              </a:rPr>
              <a:t>Cranberry bogs</a:t>
            </a:r>
            <a:endParaRPr lang="en-US" sz="2400" b="0" strike="noStrike" spc="-1">
              <a:solidFill>
                <a:srgbClr val="FFFFFF"/>
              </a:solidFill>
              <a:latin typeface="Arial"/>
            </a:endParaRPr>
          </a:p>
          <a:p>
            <a:pPr algn="ctr">
              <a:lnSpc>
                <a:spcPct val="100000"/>
              </a:lnSpc>
            </a:pPr>
            <a:r>
              <a:rPr lang="en-US" sz="2400" b="1" strike="noStrike" spc="-1">
                <a:solidFill>
                  <a:srgbClr val="FFFFFF"/>
                </a:solidFill>
                <a:latin typeface="Arial"/>
              </a:rPr>
              <a:t>7,602 kg N</a:t>
            </a:r>
            <a:endParaRPr lang="en-US" sz="2400" b="0" strike="noStrike" spc="-1">
              <a:solidFill>
                <a:srgbClr val="FFFFFF"/>
              </a:solidFill>
              <a:latin typeface="Arial"/>
            </a:endParaRPr>
          </a:p>
        </p:txBody>
      </p:sp>
      <p:sp>
        <p:nvSpPr>
          <p:cNvPr id="135" name="Line 13"/>
          <p:cNvSpPr/>
          <p:nvPr/>
        </p:nvSpPr>
        <p:spPr>
          <a:xfrm>
            <a:off x="7259040" y="2699280"/>
            <a:ext cx="0" cy="822960"/>
          </a:xfrm>
          <a:prstGeom prst="line">
            <a:avLst/>
          </a:prstGeom>
          <a:ln w="36720">
            <a:solidFill>
              <a:srgbClr val="000000"/>
            </a:solidFill>
            <a:round/>
          </a:ln>
        </p:spPr>
        <p:style>
          <a:lnRef idx="0">
            <a:scrgbClr r="0" g="0" b="0"/>
          </a:lnRef>
          <a:fillRef idx="0">
            <a:scrgbClr r="0" g="0" b="0"/>
          </a:fillRef>
          <a:effectRef idx="0">
            <a:scrgbClr r="0" g="0" b="0"/>
          </a:effectRef>
          <a:fontRef idx="minor"/>
        </p:style>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ustomShape 1"/>
          <p:cNvSpPr/>
          <p:nvPr/>
        </p:nvSpPr>
        <p:spPr>
          <a:xfrm>
            <a:off x="9663120" y="6250320"/>
            <a:ext cx="2125800" cy="417960"/>
          </a:xfrm>
          <a:prstGeom prst="rect">
            <a:avLst/>
          </a:prstGeom>
          <a:noFill/>
          <a:ln>
            <a:noFill/>
          </a:ln>
        </p:spPr>
        <p:style>
          <a:lnRef idx="0">
            <a:scrgbClr r="0" g="0" b="0"/>
          </a:lnRef>
          <a:fillRef idx="0">
            <a:scrgbClr r="0" g="0" b="0"/>
          </a:fillRef>
          <a:effectRef idx="0">
            <a:scrgbClr r="0" g="0" b="0"/>
          </a:effectRef>
          <a:fontRef idx="minor"/>
        </p:style>
      </p:sp>
      <p:pic>
        <p:nvPicPr>
          <p:cNvPr id="137" name="Picture 136"/>
          <p:cNvPicPr/>
          <p:nvPr/>
        </p:nvPicPr>
        <p:blipFill>
          <a:blip r:embed="rId2"/>
          <a:stretch/>
        </p:blipFill>
        <p:spPr>
          <a:xfrm>
            <a:off x="2194560" y="379440"/>
            <a:ext cx="7102440" cy="6068160"/>
          </a:xfrm>
          <a:prstGeom prst="rect">
            <a:avLst/>
          </a:prstGeom>
          <a:ln w="18360">
            <a:solidFill>
              <a:srgbClr val="000000"/>
            </a:solidFill>
            <a:round/>
          </a:ln>
        </p:spPr>
      </p:pic>
      <p:sp>
        <p:nvSpPr>
          <p:cNvPr id="138" name="CustomShape 2"/>
          <p:cNvSpPr/>
          <p:nvPr/>
        </p:nvSpPr>
        <p:spPr>
          <a:xfrm>
            <a:off x="3900600" y="1958760"/>
            <a:ext cx="1294200" cy="1313280"/>
          </a:xfrm>
          <a:prstGeom prst="rect">
            <a:avLst/>
          </a:prstGeom>
          <a:noFill/>
          <a:ln w="73080">
            <a:solidFill>
              <a:srgbClr val="FFFFFF"/>
            </a:solidFill>
            <a:round/>
          </a:ln>
        </p:spPr>
        <p:style>
          <a:lnRef idx="0">
            <a:scrgbClr r="0" g="0" b="0"/>
          </a:lnRef>
          <a:fillRef idx="0">
            <a:scrgbClr r="0" g="0" b="0"/>
          </a:fillRef>
          <a:effectRef idx="0">
            <a:scrgbClr r="0" g="0" b="0"/>
          </a:effectRef>
          <a:fontRef idx="minor"/>
        </p:style>
      </p:sp>
      <p:sp>
        <p:nvSpPr>
          <p:cNvPr id="139" name="CustomShape 3"/>
          <p:cNvSpPr/>
          <p:nvPr/>
        </p:nvSpPr>
        <p:spPr>
          <a:xfrm>
            <a:off x="7087680" y="6450480"/>
            <a:ext cx="5575680" cy="60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FFFFFF"/>
                </a:solidFill>
                <a:latin typeface="Arial"/>
                <a:ea typeface="DejaVu Sans"/>
              </a:rPr>
              <a:t>Map courtesy of Marstons Mills Historical Society</a:t>
            </a:r>
            <a:endParaRPr lang="en-US" sz="1800" b="0" strike="noStrike"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CustomShape 1"/>
          <p:cNvSpPr/>
          <p:nvPr/>
        </p:nvSpPr>
        <p:spPr>
          <a:xfrm>
            <a:off x="9663120" y="6250320"/>
            <a:ext cx="2125800" cy="417960"/>
          </a:xfrm>
          <a:prstGeom prst="rect">
            <a:avLst/>
          </a:prstGeom>
          <a:noFill/>
          <a:ln>
            <a:noFill/>
          </a:ln>
        </p:spPr>
        <p:style>
          <a:lnRef idx="0">
            <a:scrgbClr r="0" g="0" b="0"/>
          </a:lnRef>
          <a:fillRef idx="0">
            <a:scrgbClr r="0" g="0" b="0"/>
          </a:fillRef>
          <a:effectRef idx="0">
            <a:scrgbClr r="0" g="0" b="0"/>
          </a:effectRef>
          <a:fontRef idx="minor"/>
        </p:style>
      </p:sp>
      <p:pic>
        <p:nvPicPr>
          <p:cNvPr id="141" name="Picture 140"/>
          <p:cNvPicPr/>
          <p:nvPr/>
        </p:nvPicPr>
        <p:blipFill>
          <a:blip r:embed="rId2"/>
          <a:stretch/>
        </p:blipFill>
        <p:spPr>
          <a:xfrm>
            <a:off x="2086920" y="366840"/>
            <a:ext cx="8017560" cy="6124320"/>
          </a:xfrm>
          <a:prstGeom prst="rect">
            <a:avLst/>
          </a:prstGeom>
          <a:ln w="18360">
            <a:solidFill>
              <a:srgbClr val="000000"/>
            </a:solidFill>
            <a:round/>
          </a:ln>
        </p:spPr>
      </p:pic>
      <p:sp>
        <p:nvSpPr>
          <p:cNvPr id="142" name="CustomShape 2"/>
          <p:cNvSpPr/>
          <p:nvPr/>
        </p:nvSpPr>
        <p:spPr>
          <a:xfrm>
            <a:off x="7483680" y="6522840"/>
            <a:ext cx="5575680" cy="60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FFFFFF"/>
                </a:solidFill>
                <a:latin typeface="Arial"/>
                <a:ea typeface="DejaVu Sans"/>
              </a:rPr>
              <a:t>Thermal Imagery courtesy of EPA Region 1</a:t>
            </a:r>
            <a:endParaRPr lang="en-US" sz="1800" b="0" strike="noStrike" spc="-1">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1"/>
          <p:cNvSpPr/>
          <p:nvPr/>
        </p:nvSpPr>
        <p:spPr>
          <a:xfrm>
            <a:off x="9663120" y="6250320"/>
            <a:ext cx="2125800" cy="417960"/>
          </a:xfrm>
          <a:prstGeom prst="rect">
            <a:avLst/>
          </a:prstGeom>
          <a:noFill/>
          <a:ln>
            <a:noFill/>
          </a:ln>
        </p:spPr>
        <p:style>
          <a:lnRef idx="0">
            <a:scrgbClr r="0" g="0" b="0"/>
          </a:lnRef>
          <a:fillRef idx="0">
            <a:scrgbClr r="0" g="0" b="0"/>
          </a:fillRef>
          <a:effectRef idx="0">
            <a:scrgbClr r="0" g="0" b="0"/>
          </a:effectRef>
          <a:fontRef idx="minor"/>
        </p:style>
      </p:sp>
      <p:pic>
        <p:nvPicPr>
          <p:cNvPr id="144" name="Picture 143"/>
          <p:cNvPicPr/>
          <p:nvPr/>
        </p:nvPicPr>
        <p:blipFill>
          <a:blip r:embed="rId2"/>
          <a:stretch/>
        </p:blipFill>
        <p:spPr>
          <a:xfrm>
            <a:off x="3446640" y="55800"/>
            <a:ext cx="5210640" cy="6744240"/>
          </a:xfrm>
          <a:prstGeom prst="rect">
            <a:avLst/>
          </a:prstGeom>
          <a:ln w="18360">
            <a:solidFill>
              <a:srgbClr val="000000"/>
            </a:solidFill>
            <a:rou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144"/>
          <p:cNvPicPr/>
          <p:nvPr/>
        </p:nvPicPr>
        <p:blipFill>
          <a:blip r:embed="rId2"/>
          <a:stretch/>
        </p:blipFill>
        <p:spPr>
          <a:xfrm>
            <a:off x="3737880" y="624960"/>
            <a:ext cx="4713840" cy="5605560"/>
          </a:xfrm>
          <a:prstGeom prst="rect">
            <a:avLst/>
          </a:prstGeom>
          <a:ln w="18360">
            <a:solidFill>
              <a:srgbClr val="000000"/>
            </a:solidFill>
            <a:rou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45"/>
          <p:cNvPicPr/>
          <p:nvPr/>
        </p:nvPicPr>
        <p:blipFill>
          <a:blip r:embed="rId2"/>
          <a:stretch/>
        </p:blipFill>
        <p:spPr>
          <a:xfrm>
            <a:off x="3737880" y="624960"/>
            <a:ext cx="4713840" cy="5605560"/>
          </a:xfrm>
          <a:prstGeom prst="rect">
            <a:avLst/>
          </a:prstGeom>
          <a:ln w="18360">
            <a:solidFill>
              <a:srgbClr val="000000"/>
            </a:solidFill>
            <a:round/>
          </a:ln>
        </p:spPr>
      </p:pic>
      <p:pic>
        <p:nvPicPr>
          <p:cNvPr id="147" name="Picture 146"/>
          <p:cNvPicPr/>
          <p:nvPr/>
        </p:nvPicPr>
        <p:blipFill>
          <a:blip r:embed="rId3"/>
          <a:stretch/>
        </p:blipFill>
        <p:spPr>
          <a:xfrm>
            <a:off x="255240" y="190440"/>
            <a:ext cx="11756520" cy="6514200"/>
          </a:xfrm>
          <a:prstGeom prst="rect">
            <a:avLst/>
          </a:prstGeom>
          <a:ln w="18360">
            <a:solidFill>
              <a:srgbClr val="000000"/>
            </a:solidFill>
            <a:rou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147"/>
          <p:cNvPicPr/>
          <p:nvPr/>
        </p:nvPicPr>
        <p:blipFill>
          <a:blip r:embed="rId2" cstate="screen">
            <a:extLst>
              <a:ext uri="{28A0092B-C50C-407E-A947-70E740481C1C}">
                <a14:useLocalDpi xmlns:a14="http://schemas.microsoft.com/office/drawing/2010/main"/>
              </a:ext>
            </a:extLst>
          </a:blip>
          <a:stretch/>
        </p:blipFill>
        <p:spPr>
          <a:xfrm>
            <a:off x="1941120" y="421920"/>
            <a:ext cx="8309880" cy="6014160"/>
          </a:xfrm>
          <a:prstGeom prst="rect">
            <a:avLst/>
          </a:prstGeom>
          <a:ln w="18360">
            <a:solidFill>
              <a:srgbClr val="000000"/>
            </a:solidFill>
            <a:rou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 name="Table 1"/>
          <p:cNvGraphicFramePr/>
          <p:nvPr/>
        </p:nvGraphicFramePr>
        <p:xfrm>
          <a:off x="777240" y="1437480"/>
          <a:ext cx="10637280" cy="341640"/>
        </p:xfrm>
        <a:graphic>
          <a:graphicData uri="http://schemas.openxmlformats.org/drawingml/2006/table">
            <a:tbl>
              <a:tblPr/>
              <a:tblGrid>
                <a:gridCol w="2661840">
                  <a:extLst>
                    <a:ext uri="{9D8B030D-6E8A-4147-A177-3AD203B41FA5}">
                      <a16:colId xmlns:a16="http://schemas.microsoft.com/office/drawing/2014/main" val="20000"/>
                    </a:ext>
                  </a:extLst>
                </a:gridCol>
                <a:gridCol w="2153880">
                  <a:extLst>
                    <a:ext uri="{9D8B030D-6E8A-4147-A177-3AD203B41FA5}">
                      <a16:colId xmlns:a16="http://schemas.microsoft.com/office/drawing/2014/main" val="20001"/>
                    </a:ext>
                  </a:extLst>
                </a:gridCol>
                <a:gridCol w="1940760">
                  <a:extLst>
                    <a:ext uri="{9D8B030D-6E8A-4147-A177-3AD203B41FA5}">
                      <a16:colId xmlns:a16="http://schemas.microsoft.com/office/drawing/2014/main" val="20002"/>
                    </a:ext>
                  </a:extLst>
                </a:gridCol>
                <a:gridCol w="1910160">
                  <a:extLst>
                    <a:ext uri="{9D8B030D-6E8A-4147-A177-3AD203B41FA5}">
                      <a16:colId xmlns:a16="http://schemas.microsoft.com/office/drawing/2014/main" val="20003"/>
                    </a:ext>
                  </a:extLst>
                </a:gridCol>
                <a:gridCol w="1971000">
                  <a:extLst>
                    <a:ext uri="{9D8B030D-6E8A-4147-A177-3AD203B41FA5}">
                      <a16:colId xmlns:a16="http://schemas.microsoft.com/office/drawing/2014/main" val="20004"/>
                    </a:ext>
                  </a:extLst>
                </a:gridCol>
              </a:tblGrid>
              <a:tr h="347760">
                <a:tc>
                  <a:txBody>
                    <a:bodyPr/>
                    <a:lstStyle/>
                    <a:p>
                      <a:pPr algn="ctr">
                        <a:lnSpc>
                          <a:spcPct val="100000"/>
                        </a:lnSpc>
                      </a:pPr>
                      <a:r>
                        <a:rPr lang="en-US" sz="1800" b="0" strike="noStrike" spc="-1">
                          <a:latin typeface="Arial"/>
                        </a:rPr>
                        <a:t>2021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en-US" sz="1800" b="0" strike="noStrike" spc="-1">
                          <a:latin typeface="Arial"/>
                        </a:rPr>
                        <a:t>2022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en-US" sz="1800" b="0" strike="noStrike" spc="-1">
                          <a:latin typeface="Arial"/>
                        </a:rPr>
                        <a:t>2023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en-US" sz="1800" b="0" strike="noStrike" spc="-1">
                          <a:latin typeface="Arial"/>
                        </a:rPr>
                        <a:t>2024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en-US" sz="1800" b="0" strike="noStrike" spc="-1">
                          <a:latin typeface="Arial"/>
                        </a:rPr>
                        <a:t>2025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47760">
                <a:tc>
                  <a:txBody>
                    <a:bodyPr/>
                    <a:lstStyle/>
                    <a:p>
                      <a:pPr>
                        <a:lnSpc>
                          <a:spcPct val="100000"/>
                        </a:lnSpc>
                      </a:pPr>
                      <a:r>
                        <a:rPr lang="en-US" sz="1800" b="0" strike="noStrike" spc="-1">
                          <a:latin typeface="Arial"/>
                        </a:rPr>
                        <a:t>QAPP Approval</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47760">
                <a:tc>
                  <a:txBody>
                    <a:bodyPr/>
                    <a:lstStyle/>
                    <a:p>
                      <a:pPr>
                        <a:lnSpc>
                          <a:spcPct val="100000"/>
                        </a:lnSpc>
                      </a:pPr>
                      <a:r>
                        <a:rPr lang="en-US" sz="1800" b="0" strike="noStrike" spc="-1">
                          <a:latin typeface="Arial"/>
                        </a:rPr>
                        <a:t>Feasibility Study</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47760">
                <a:tc gridSpan="2">
                  <a:txBody>
                    <a:bodyPr/>
                    <a:lstStyle/>
                    <a:p>
                      <a:pPr algn="ctr">
                        <a:lnSpc>
                          <a:spcPct val="100000"/>
                        </a:lnSpc>
                      </a:pPr>
                      <a:r>
                        <a:rPr lang="en-US" sz="1800" b="0" strike="noStrike" spc="-1">
                          <a:latin typeface="Arial"/>
                        </a:rPr>
                        <a:t>Conceptual Design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en-US"/>
                    </a:p>
                  </a:txBody>
                  <a:tcPr marL="90000" marR="90000">
                    <a:solidFill>
                      <a:srgbClr val="729FCF"/>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347760">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gridSpan="2">
                  <a:txBody>
                    <a:bodyPr/>
                    <a:lstStyle/>
                    <a:p>
                      <a:pPr algn="ctr">
                        <a:lnSpc>
                          <a:spcPct val="100000"/>
                        </a:lnSpc>
                      </a:pPr>
                      <a:r>
                        <a:rPr lang="en-US" sz="1800" b="0" strike="noStrike" spc="-1">
                          <a:latin typeface="Arial"/>
                        </a:rPr>
                        <a:t>Design and permitting</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hMerge="1">
                  <a:txBody>
                    <a:bodyPr/>
                    <a:lstStyle/>
                    <a:p>
                      <a:endParaRPr lang="en-US"/>
                    </a:p>
                  </a:txBody>
                  <a:tcPr marL="90000" marR="90000">
                    <a:solidFill>
                      <a:srgbClr val="729FCF"/>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347760">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endParaRPr lang="en-US"/>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gridSpan="2">
                  <a:txBody>
                    <a:bodyPr/>
                    <a:lstStyle/>
                    <a:p>
                      <a:pPr algn="ctr">
                        <a:lnSpc>
                          <a:spcPct val="100000"/>
                        </a:lnSpc>
                      </a:pPr>
                      <a:r>
                        <a:rPr lang="en-US" sz="1800" b="0" strike="noStrike" spc="-1">
                          <a:latin typeface="Arial"/>
                        </a:rPr>
                        <a:t>Construction</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5"/>
                  </a:ext>
                </a:extLst>
              </a:tr>
              <a:tr h="347760">
                <a:tc gridSpan="5">
                  <a:txBody>
                    <a:bodyPr/>
                    <a:lstStyle/>
                    <a:p>
                      <a:pPr algn="ctr">
                        <a:lnSpc>
                          <a:spcPct val="100000"/>
                        </a:lnSpc>
                      </a:pPr>
                      <a:r>
                        <a:rPr lang="en-US" sz="1800" b="0" strike="noStrike" spc="-1">
                          <a:latin typeface="Arial"/>
                        </a:rPr>
                        <a:t>Monitoring</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4_0" descr="Picture 4"/>
          <p:cNvPicPr/>
          <p:nvPr/>
        </p:nvPicPr>
        <p:blipFill>
          <a:blip r:embed="rId2" cstate="screen">
            <a:extLst>
              <a:ext uri="{28A0092B-C50C-407E-A947-70E740481C1C}">
                <a14:useLocalDpi xmlns:a14="http://schemas.microsoft.com/office/drawing/2010/main"/>
              </a:ext>
            </a:extLst>
          </a:blip>
          <a:stretch/>
        </p:blipFill>
        <p:spPr>
          <a:xfrm>
            <a:off x="1558440" y="692640"/>
            <a:ext cx="4016160" cy="1151640"/>
          </a:xfrm>
          <a:prstGeom prst="rect">
            <a:avLst/>
          </a:prstGeom>
          <a:ln w="12600">
            <a:noFill/>
          </a:ln>
        </p:spPr>
      </p:pic>
      <p:pic>
        <p:nvPicPr>
          <p:cNvPr id="151" name="Picture 5_2" descr="Picture 5"/>
          <p:cNvPicPr/>
          <p:nvPr/>
        </p:nvPicPr>
        <p:blipFill>
          <a:blip r:embed="rId3" cstate="screen">
            <a:extLst>
              <a:ext uri="{28A0092B-C50C-407E-A947-70E740481C1C}">
                <a14:useLocalDpi xmlns:a14="http://schemas.microsoft.com/office/drawing/2010/main"/>
              </a:ext>
            </a:extLst>
          </a:blip>
          <a:stretch/>
        </p:blipFill>
        <p:spPr>
          <a:xfrm>
            <a:off x="7190640" y="4660560"/>
            <a:ext cx="1924920" cy="1954800"/>
          </a:xfrm>
          <a:prstGeom prst="rect">
            <a:avLst/>
          </a:prstGeom>
          <a:ln w="12600">
            <a:noFill/>
          </a:ln>
        </p:spPr>
      </p:pic>
      <p:pic>
        <p:nvPicPr>
          <p:cNvPr id="152" name="Picture 151"/>
          <p:cNvPicPr/>
          <p:nvPr/>
        </p:nvPicPr>
        <p:blipFill>
          <a:blip r:embed="rId4" cstate="screen">
            <a:extLst>
              <a:ext uri="{28A0092B-C50C-407E-A947-70E740481C1C}">
                <a14:useLocalDpi xmlns:a14="http://schemas.microsoft.com/office/drawing/2010/main"/>
              </a:ext>
            </a:extLst>
          </a:blip>
          <a:stretch/>
        </p:blipFill>
        <p:spPr>
          <a:xfrm>
            <a:off x="1937520" y="2554560"/>
            <a:ext cx="2007000" cy="2009160"/>
          </a:xfrm>
          <a:prstGeom prst="rect">
            <a:avLst/>
          </a:prstGeom>
          <a:ln>
            <a:noFill/>
          </a:ln>
        </p:spPr>
      </p:pic>
      <p:pic>
        <p:nvPicPr>
          <p:cNvPr id="153" name="Picture 152"/>
          <p:cNvPicPr/>
          <p:nvPr/>
        </p:nvPicPr>
        <p:blipFill>
          <a:blip r:embed="rId5" cstate="screen">
            <a:extLst>
              <a:ext uri="{28A0092B-C50C-407E-A947-70E740481C1C}">
                <a14:useLocalDpi xmlns:a14="http://schemas.microsoft.com/office/drawing/2010/main"/>
              </a:ext>
            </a:extLst>
          </a:blip>
          <a:stretch/>
        </p:blipFill>
        <p:spPr>
          <a:xfrm>
            <a:off x="3008880" y="4771440"/>
            <a:ext cx="3045600" cy="1826280"/>
          </a:xfrm>
          <a:prstGeom prst="rect">
            <a:avLst/>
          </a:prstGeom>
          <a:ln>
            <a:noFill/>
          </a:ln>
        </p:spPr>
      </p:pic>
      <p:pic>
        <p:nvPicPr>
          <p:cNvPr id="154" name="Picture 153"/>
          <p:cNvPicPr/>
          <p:nvPr/>
        </p:nvPicPr>
        <p:blipFill>
          <a:blip r:embed="rId6" cstate="screen">
            <a:extLst>
              <a:ext uri="{28A0092B-C50C-407E-A947-70E740481C1C}">
                <a14:useLocalDpi xmlns:a14="http://schemas.microsoft.com/office/drawing/2010/main"/>
              </a:ext>
            </a:extLst>
          </a:blip>
          <a:stretch/>
        </p:blipFill>
        <p:spPr>
          <a:xfrm>
            <a:off x="6546960" y="673200"/>
            <a:ext cx="3470760" cy="1277640"/>
          </a:xfrm>
          <a:prstGeom prst="rect">
            <a:avLst/>
          </a:prstGeom>
          <a:ln>
            <a:noFill/>
          </a:ln>
        </p:spPr>
      </p:pic>
      <p:pic>
        <p:nvPicPr>
          <p:cNvPr id="155" name="Picture 154"/>
          <p:cNvPicPr/>
          <p:nvPr/>
        </p:nvPicPr>
        <p:blipFill>
          <a:blip r:embed="rId7"/>
          <a:stretch/>
        </p:blipFill>
        <p:spPr>
          <a:xfrm>
            <a:off x="8071200" y="2337120"/>
            <a:ext cx="2264760" cy="2312280"/>
          </a:xfrm>
          <a:prstGeom prst="rect">
            <a:avLst/>
          </a:prstGeom>
          <a:ln>
            <a:noFill/>
          </a:ln>
        </p:spPr>
      </p:pic>
      <p:pic>
        <p:nvPicPr>
          <p:cNvPr id="156" name="Picture 155"/>
          <p:cNvPicPr/>
          <p:nvPr/>
        </p:nvPicPr>
        <p:blipFill>
          <a:blip r:embed="rId8"/>
          <a:stretch/>
        </p:blipFill>
        <p:spPr>
          <a:xfrm>
            <a:off x="4723200" y="2450880"/>
            <a:ext cx="2745000" cy="1955520"/>
          </a:xfrm>
          <a:prstGeom prst="rect">
            <a:avLst/>
          </a:prstGeom>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6840" y="1998720"/>
            <a:ext cx="12182400" cy="2429640"/>
          </a:xfrm>
          <a:prstGeom prst="rect">
            <a:avLst/>
          </a:prstGeom>
          <a:solidFill>
            <a:srgbClr val="FFFFFF"/>
          </a:solidFill>
          <a:ln w="38160" cap="sq">
            <a:solidFill>
              <a:srgbClr val="404040"/>
            </a:solidFill>
            <a:miter/>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a:p>
            <a:pPr algn="ctr">
              <a:lnSpc>
                <a:spcPct val="100000"/>
              </a:lnSpc>
            </a:pPr>
            <a:r>
              <a:rPr lang="en-US" sz="2600" b="0" strike="noStrike" spc="-1">
                <a:solidFill>
                  <a:srgbClr val="000000"/>
                </a:solidFill>
                <a:latin typeface="Arial"/>
                <a:ea typeface="DejaVu Sans"/>
              </a:rPr>
              <a:t>Marstons Mills River Headwaters Cranberry Bog Restoration Project</a:t>
            </a:r>
            <a:endParaRPr lang="en-US" sz="2600" b="0" strike="noStrike" spc="-1">
              <a:latin typeface="Arial"/>
            </a:endParaRPr>
          </a:p>
        </p:txBody>
      </p:sp>
      <p:sp>
        <p:nvSpPr>
          <p:cNvPr id="158" name="CustomShape 2"/>
          <p:cNvSpPr/>
          <p:nvPr/>
        </p:nvSpPr>
        <p:spPr>
          <a:xfrm>
            <a:off x="182880" y="4811760"/>
            <a:ext cx="12090960" cy="15519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algn="ctr">
              <a:lnSpc>
                <a:spcPct val="100000"/>
              </a:lnSpc>
            </a:pPr>
            <a:r>
              <a:rPr lang="en-US" sz="3200" b="0" strike="noStrike" spc="-1">
                <a:solidFill>
                  <a:srgbClr val="FFFFFF"/>
                </a:solidFill>
                <a:latin typeface="Gill Sans MT"/>
                <a:ea typeface="Gill Sans MT"/>
              </a:rPr>
              <a:t>Casey D. Chatelain</a:t>
            </a:r>
            <a:endParaRPr lang="en-US" sz="3200" b="0" strike="noStrike" spc="-1">
              <a:latin typeface="Arial"/>
            </a:endParaRPr>
          </a:p>
          <a:p>
            <a:pPr algn="ctr">
              <a:lnSpc>
                <a:spcPct val="100000"/>
              </a:lnSpc>
            </a:pPr>
            <a:r>
              <a:rPr lang="en-US" sz="3200" b="0" strike="noStrike" spc="-1">
                <a:solidFill>
                  <a:srgbClr val="FFFFFF"/>
                </a:solidFill>
                <a:latin typeface="Gill Sans MT"/>
                <a:ea typeface="Gill Sans MT"/>
              </a:rPr>
              <a:t>cchatelain@bcleanwater.org </a:t>
            </a:r>
            <a:endParaRPr lang="en-US" sz="3200" b="0" strike="noStrike" spc="-1">
              <a:latin typeface="Arial"/>
            </a:endParaRPr>
          </a:p>
          <a:p>
            <a:pPr algn="ctr">
              <a:lnSpc>
                <a:spcPct val="100000"/>
              </a:lnSpc>
            </a:pPr>
            <a:endParaRPr lang="en-US" sz="3200" b="0" strike="noStrike" spc="-1">
              <a:latin typeface="Arial"/>
            </a:endParaRPr>
          </a:p>
        </p:txBody>
      </p:sp>
      <p:pic>
        <p:nvPicPr>
          <p:cNvPr id="159" name="Picture 158"/>
          <p:cNvPicPr/>
          <p:nvPr/>
        </p:nvPicPr>
        <p:blipFill>
          <a:blip r:embed="rId2"/>
          <a:stretch/>
        </p:blipFill>
        <p:spPr>
          <a:xfrm>
            <a:off x="4167720" y="6087960"/>
            <a:ext cx="486720" cy="486720"/>
          </a:xfrm>
          <a:prstGeom prst="rect">
            <a:avLst/>
          </a:prstGeom>
          <a:ln>
            <a:noFill/>
          </a:ln>
        </p:spPr>
      </p:pic>
      <p:sp>
        <p:nvSpPr>
          <p:cNvPr id="160" name="CustomShape 3"/>
          <p:cNvSpPr/>
          <p:nvPr/>
        </p:nvSpPr>
        <p:spPr>
          <a:xfrm>
            <a:off x="4608000" y="6201360"/>
            <a:ext cx="4288680" cy="33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FFFFFF"/>
                </a:solidFill>
                <a:latin typeface="Arial"/>
                <a:ea typeface="DejaVu Sans"/>
              </a:rPr>
              <a:t>linkedin.com/in/caseydchatelain</a:t>
            </a:r>
            <a:endParaRPr lang="en-US" sz="18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Understanding Buzzards Bay marsh loss</a:t>
            </a:r>
          </a:p>
        </p:txBody>
      </p:sp>
      <p:sp>
        <p:nvSpPr>
          <p:cNvPr id="3" name="Content Placeholder 2"/>
          <p:cNvSpPr>
            <a:spLocks noGrp="1"/>
          </p:cNvSpPr>
          <p:nvPr>
            <p:ph idx="1"/>
          </p:nvPr>
        </p:nvSpPr>
        <p:spPr>
          <a:xfrm>
            <a:off x="838200" y="1267692"/>
            <a:ext cx="5915139" cy="4641401"/>
          </a:xfrm>
        </p:spPr>
        <p:txBody>
          <a:bodyPr>
            <a:normAutofit/>
          </a:bodyPr>
          <a:lstStyle/>
          <a:p>
            <a:r>
              <a:rPr lang="en-US" dirty="0"/>
              <a:t>26 - 66% of salt marsh area lost between 1938 and 2016 </a:t>
            </a:r>
          </a:p>
          <a:p>
            <a:r>
              <a:rPr lang="en-US" dirty="0"/>
              <a:t>Rate of loss increasing</a:t>
            </a:r>
          </a:p>
          <a:p>
            <a:r>
              <a:rPr lang="en-US" dirty="0"/>
              <a:t>On each island, much of the marsh areas lost were the lowest elevation parts of that island</a:t>
            </a:r>
          </a:p>
          <a:p>
            <a:r>
              <a:rPr lang="en-US" dirty="0"/>
              <a:t>Relatively low root density at all sites suggests vulnerability to loss due to nitrogen pollution </a:t>
            </a:r>
          </a:p>
          <a:p>
            <a:endParaRPr lang="en-US" dirty="0"/>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8"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9" name="TextBox 8"/>
          <p:cNvSpPr txBox="1"/>
          <p:nvPr/>
        </p:nvSpPr>
        <p:spPr>
          <a:xfrm>
            <a:off x="8618099" y="61040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pic>
        <p:nvPicPr>
          <p:cNvPr id="10" name="Picture 9"/>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22055" y="1267692"/>
            <a:ext cx="4796182" cy="3221700"/>
          </a:xfrm>
          <a:prstGeom prst="rect">
            <a:avLst/>
          </a:prstGeom>
          <a:noFill/>
        </p:spPr>
      </p:pic>
      <p:pic>
        <p:nvPicPr>
          <p:cNvPr id="11" name="Content Placeholder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96618" y="4527933"/>
            <a:ext cx="2724622" cy="2233496"/>
          </a:xfrm>
          <a:prstGeom prst="rect">
            <a:avLst/>
          </a:prstGeom>
        </p:spPr>
      </p:pic>
      <p:pic>
        <p:nvPicPr>
          <p:cNvPr id="13" name="Picture 12" descr="mbl logo"/>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55832" y="4820458"/>
            <a:ext cx="953699" cy="914400"/>
          </a:xfrm>
          <a:prstGeom prst="rect">
            <a:avLst/>
          </a:prstGeom>
          <a:noFill/>
          <a:ln>
            <a:noFill/>
          </a:ln>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56726" y="5875879"/>
            <a:ext cx="1782879" cy="778434"/>
          </a:xfrm>
          <a:prstGeom prst="rect">
            <a:avLst/>
          </a:prstGeom>
        </p:spPr>
      </p:pic>
      <p:pic>
        <p:nvPicPr>
          <p:cNvPr id="20" name="Picture 19">
            <a:extLst>
              <a:ext uri="{FF2B5EF4-FFF2-40B4-BE49-F238E27FC236}">
                <a16:creationId xmlns:a16="http://schemas.microsoft.com/office/drawing/2014/main" id="{A16D2CD7-1109-3F4C-A994-6E691DD6828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40426" y="4857924"/>
            <a:ext cx="919328" cy="918533"/>
          </a:xfrm>
          <a:prstGeom prst="rect">
            <a:avLst/>
          </a:prstGeom>
        </p:spPr>
      </p:pic>
      <p:pic>
        <p:nvPicPr>
          <p:cNvPr id="12" name="Picture 11" descr="http://buzzardsbay.org/images/bbplog2b.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5956301" y="5011473"/>
            <a:ext cx="847980" cy="1649156"/>
          </a:xfrm>
          <a:prstGeom prst="rect">
            <a:avLst/>
          </a:prstGeom>
          <a:noFill/>
          <a:ln>
            <a:noFill/>
          </a:ln>
        </p:spPr>
      </p:pic>
    </p:spTree>
    <p:extLst>
      <p:ext uri="{BB962C8B-B14F-4D97-AF65-F5344CB8AC3E}">
        <p14:creationId xmlns:p14="http://schemas.microsoft.com/office/powerpoint/2010/main" val="3309453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mall pond surrounded by grass and trees&#10;&#10;Description automatically generated with low confidence">
            <a:extLst>
              <a:ext uri="{FF2B5EF4-FFF2-40B4-BE49-F238E27FC236}">
                <a16:creationId xmlns:a16="http://schemas.microsoft.com/office/drawing/2014/main" id="{731C08C7-959C-466F-912C-E614542875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p:cNvSpPr txBox="1">
            <a:spLocks/>
          </p:cNvSpPr>
          <p:nvPr/>
        </p:nvSpPr>
        <p:spPr>
          <a:xfrm>
            <a:off x="641028" y="457201"/>
            <a:ext cx="8880341" cy="1233715"/>
          </a:xfrm>
          <a:prstGeom prst="rect">
            <a:avLst/>
          </a:prstGeom>
          <a:solidFill>
            <a:schemeClr val="bg2">
              <a:lumMod val="25000"/>
              <a:alpha val="30000"/>
            </a:schemeClr>
          </a:solidFill>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1"/>
                </a:solidFill>
                <a:latin typeface="Arial" panose="020B0604020202020204" pitchFamily="34" charset="0"/>
                <a:cs typeface="Arial" panose="020B0604020202020204" pitchFamily="34" charset="0"/>
              </a:rPr>
              <a:t>Teaneck Creek Park Habitat Restoration:</a:t>
            </a:r>
          </a:p>
          <a:p>
            <a:pPr algn="l"/>
            <a:r>
              <a:rPr lang="en-US" sz="2800" dirty="0">
                <a:solidFill>
                  <a:schemeClr val="bg1"/>
                </a:solidFill>
                <a:latin typeface="Arial" panose="020B0604020202020204" pitchFamily="34" charset="0"/>
                <a:cs typeface="Arial" panose="020B0604020202020204" pitchFamily="34" charset="0"/>
              </a:rPr>
              <a:t>Regenerative Stormwater Conveyance &amp;</a:t>
            </a:r>
          </a:p>
          <a:p>
            <a:pPr algn="l"/>
            <a:r>
              <a:rPr lang="en-US" sz="2800" dirty="0">
                <a:solidFill>
                  <a:schemeClr val="bg1"/>
                </a:solidFill>
                <a:latin typeface="Arial" panose="020B0604020202020204" pitchFamily="34" charset="0"/>
                <a:cs typeface="Arial" panose="020B0604020202020204" pitchFamily="34" charset="0"/>
              </a:rPr>
              <a:t>Sand Seepage Wetlands</a:t>
            </a:r>
          </a:p>
        </p:txBody>
      </p:sp>
      <p:sp>
        <p:nvSpPr>
          <p:cNvPr id="4" name="Subtitle 2"/>
          <p:cNvSpPr txBox="1">
            <a:spLocks/>
          </p:cNvSpPr>
          <p:nvPr/>
        </p:nvSpPr>
        <p:spPr>
          <a:xfrm>
            <a:off x="641028" y="1959430"/>
            <a:ext cx="8498978" cy="2523118"/>
          </a:xfrm>
          <a:prstGeom prst="rect">
            <a:avLst/>
          </a:prstGeom>
          <a:solidFill>
            <a:schemeClr val="bg2">
              <a:lumMod val="25000"/>
              <a:alpha val="30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rPr>
              <a:t>Southeast New England Program 2022 Symposium</a:t>
            </a:r>
          </a:p>
          <a:p>
            <a:r>
              <a:rPr lang="en-US" b="1" dirty="0">
                <a:solidFill>
                  <a:schemeClr val="bg1"/>
                </a:solidFill>
              </a:rPr>
              <a:t>Virtual</a:t>
            </a:r>
          </a:p>
          <a:p>
            <a:r>
              <a:rPr lang="en-US" b="1" dirty="0">
                <a:solidFill>
                  <a:schemeClr val="bg1"/>
                </a:solidFill>
              </a:rPr>
              <a:t>May 18, 2022</a:t>
            </a:r>
          </a:p>
          <a:p>
            <a:endParaRPr lang="en-US" b="1" dirty="0">
              <a:solidFill>
                <a:schemeClr val="bg1"/>
              </a:solidFill>
            </a:endParaRPr>
          </a:p>
          <a:p>
            <a:r>
              <a:rPr lang="en-US" b="1" dirty="0">
                <a:solidFill>
                  <a:schemeClr val="bg1"/>
                </a:solidFill>
              </a:rPr>
              <a:t>KEVIN DAHMS, PE</a:t>
            </a:r>
          </a:p>
          <a:p>
            <a:r>
              <a:rPr lang="en-US" b="1" dirty="0">
                <a:solidFill>
                  <a:schemeClr val="bg1"/>
                </a:solidFill>
              </a:rPr>
              <a:t>WATER RESOURCES ENGINEER</a:t>
            </a:r>
          </a:p>
          <a:p>
            <a:r>
              <a:rPr lang="en-US" b="1" dirty="0">
                <a:solidFill>
                  <a:schemeClr val="bg1"/>
                </a:solidFill>
              </a:rPr>
              <a:t>BIOHABITATS, INC.</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028" y="6247333"/>
            <a:ext cx="1673984" cy="496616"/>
          </a:xfrm>
          <a:prstGeom prst="rect">
            <a:avLst/>
          </a:prstGeom>
        </p:spPr>
      </p:pic>
    </p:spTree>
    <p:extLst>
      <p:ext uri="{BB962C8B-B14F-4D97-AF65-F5344CB8AC3E}">
        <p14:creationId xmlns:p14="http://schemas.microsoft.com/office/powerpoint/2010/main" val="4237983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1823" y="6083559"/>
            <a:ext cx="11978190" cy="676149"/>
            <a:chOff x="333562" y="6277666"/>
            <a:chExt cx="8539506" cy="482041"/>
          </a:xfrm>
        </p:grpSpPr>
        <p:sp>
          <p:nvSpPr>
            <p:cNvPr id="18" name="Subtitle 2"/>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OVERVIEW</a:t>
              </a:r>
            </a:p>
          </p:txBody>
        </p:sp>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0" name="Straight Connector 19"/>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sp>
        <p:nvSpPr>
          <p:cNvPr id="80" name="object 2">
            <a:extLst>
              <a:ext uri="{FF2B5EF4-FFF2-40B4-BE49-F238E27FC236}">
                <a16:creationId xmlns:a16="http://schemas.microsoft.com/office/drawing/2014/main" id="{D875ADE9-41F4-4689-8C36-3F4CC00F511E}"/>
              </a:ext>
            </a:extLst>
          </p:cNvPr>
          <p:cNvSpPr/>
          <p:nvPr/>
        </p:nvSpPr>
        <p:spPr>
          <a:xfrm>
            <a:off x="242711" y="5562601"/>
            <a:ext cx="2971800" cy="283845"/>
          </a:xfrm>
          <a:custGeom>
            <a:avLst/>
            <a:gdLst/>
            <a:ahLst/>
            <a:cxnLst/>
            <a:rect l="l" t="t" r="r" b="b"/>
            <a:pathLst>
              <a:path w="2326005" h="283845">
                <a:moveTo>
                  <a:pt x="2183908" y="0"/>
                </a:moveTo>
                <a:lnTo>
                  <a:pt x="0" y="0"/>
                </a:lnTo>
                <a:lnTo>
                  <a:pt x="0" y="283769"/>
                </a:lnTo>
                <a:lnTo>
                  <a:pt x="2183908" y="283769"/>
                </a:lnTo>
                <a:lnTo>
                  <a:pt x="2325790" y="141885"/>
                </a:lnTo>
                <a:lnTo>
                  <a:pt x="2183908" y="0"/>
                </a:lnTo>
                <a:close/>
              </a:path>
            </a:pathLst>
          </a:custGeom>
          <a:solidFill>
            <a:srgbClr val="80827A"/>
          </a:solidFill>
        </p:spPr>
        <p:txBody>
          <a:bodyPr wrap="square" lIns="0" tIns="0" rIns="0" bIns="0" rtlCol="0"/>
          <a:lstStyle/>
          <a:p>
            <a:endParaRPr dirty="0">
              <a:highlight>
                <a:srgbClr val="80827A"/>
              </a:highlight>
            </a:endParaRPr>
          </a:p>
        </p:txBody>
      </p:sp>
      <p:sp>
        <p:nvSpPr>
          <p:cNvPr id="5" name="Content Placeholder 2"/>
          <p:cNvSpPr>
            <a:spLocks noGrp="1"/>
          </p:cNvSpPr>
          <p:nvPr>
            <p:ph idx="4294967295" hasCustomPrompt="1"/>
          </p:nvPr>
        </p:nvSpPr>
        <p:spPr>
          <a:xfrm>
            <a:off x="129916" y="136599"/>
            <a:ext cx="8287204" cy="286338"/>
          </a:xfrm>
          <a:prstGeom prst="rect">
            <a:avLst/>
          </a:prstGeom>
        </p:spPr>
        <p:txBody>
          <a:bodyPr>
            <a:normAutofit fontScale="92500" lnSpcReduction="1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lvl="0"/>
            <a:r>
              <a:rPr lang="en-US" sz="1600" b="1" dirty="0">
                <a:solidFill>
                  <a:schemeClr val="bg2">
                    <a:lumMod val="75000"/>
                  </a:schemeClr>
                </a:solidFill>
              </a:rPr>
              <a:t>OVERVIEW</a:t>
            </a:r>
            <a:endParaRPr lang="en-US" sz="1600" dirty="0">
              <a:solidFill>
                <a:schemeClr val="bg2">
                  <a:lumMod val="75000"/>
                </a:schemeClr>
              </a:solidFill>
            </a:endParaRPr>
          </a:p>
          <a:p>
            <a:endParaRPr lang="en-US" sz="1600" dirty="0"/>
          </a:p>
          <a:p>
            <a:endParaRPr lang="en-US" sz="2000" dirty="0"/>
          </a:p>
          <a:p>
            <a:endParaRPr lang="en-US" sz="2000" dirty="0"/>
          </a:p>
        </p:txBody>
      </p:sp>
      <p:sp>
        <p:nvSpPr>
          <p:cNvPr id="56" name="object 3">
            <a:extLst>
              <a:ext uri="{FF2B5EF4-FFF2-40B4-BE49-F238E27FC236}">
                <a16:creationId xmlns:a16="http://schemas.microsoft.com/office/drawing/2014/main" id="{6209B7C6-5B1B-4DF8-95C0-3A9FC2D3B664}"/>
              </a:ext>
            </a:extLst>
          </p:cNvPr>
          <p:cNvSpPr txBox="1"/>
          <p:nvPr/>
        </p:nvSpPr>
        <p:spPr>
          <a:xfrm>
            <a:off x="821139" y="5612281"/>
            <a:ext cx="1858342" cy="169277"/>
          </a:xfrm>
          <a:prstGeom prst="rect">
            <a:avLst/>
          </a:prstGeom>
        </p:spPr>
        <p:txBody>
          <a:bodyPr vert="horz" wrap="square" lIns="0" tIns="0" rIns="0" bIns="0" rtlCol="0">
            <a:spAutoFit/>
          </a:bodyPr>
          <a:lstStyle/>
          <a:p>
            <a:pPr marL="12700"/>
            <a:r>
              <a:rPr lang="en-US" sz="1100" b="1" dirty="0">
                <a:solidFill>
                  <a:srgbClr val="FFFFFF"/>
                </a:solidFill>
                <a:latin typeface="Arial"/>
                <a:cs typeface="Arial"/>
              </a:rPr>
              <a:t>PROJECT BACKGROUND</a:t>
            </a:r>
            <a:endParaRPr sz="1100" dirty="0">
              <a:latin typeface="Arial"/>
              <a:cs typeface="Arial"/>
            </a:endParaRPr>
          </a:p>
        </p:txBody>
      </p:sp>
      <p:sp>
        <p:nvSpPr>
          <p:cNvPr id="57" name="object 4">
            <a:extLst>
              <a:ext uri="{FF2B5EF4-FFF2-40B4-BE49-F238E27FC236}">
                <a16:creationId xmlns:a16="http://schemas.microsoft.com/office/drawing/2014/main" id="{969BA9EA-7A31-4F57-A4FA-27DD67CC30CD}"/>
              </a:ext>
            </a:extLst>
          </p:cNvPr>
          <p:cNvSpPr/>
          <p:nvPr/>
        </p:nvSpPr>
        <p:spPr>
          <a:xfrm>
            <a:off x="3182005" y="5562601"/>
            <a:ext cx="2971800" cy="283845"/>
          </a:xfrm>
          <a:custGeom>
            <a:avLst/>
            <a:gdLst/>
            <a:ahLst/>
            <a:cxnLst/>
            <a:rect l="l" t="t" r="r" b="b"/>
            <a:pathLst>
              <a:path w="2326004" h="283845">
                <a:moveTo>
                  <a:pt x="2183908" y="0"/>
                </a:moveTo>
                <a:lnTo>
                  <a:pt x="0" y="0"/>
                </a:lnTo>
                <a:lnTo>
                  <a:pt x="141884" y="141885"/>
                </a:lnTo>
                <a:lnTo>
                  <a:pt x="0" y="283769"/>
                </a:lnTo>
                <a:lnTo>
                  <a:pt x="2183908" y="283769"/>
                </a:lnTo>
                <a:lnTo>
                  <a:pt x="2325790" y="141885"/>
                </a:lnTo>
                <a:lnTo>
                  <a:pt x="2183908" y="0"/>
                </a:lnTo>
                <a:close/>
              </a:path>
            </a:pathLst>
          </a:custGeom>
          <a:solidFill>
            <a:srgbClr val="80827A"/>
          </a:solidFill>
        </p:spPr>
        <p:txBody>
          <a:bodyPr wrap="square" lIns="0" tIns="0" rIns="0" bIns="0" rtlCol="0"/>
          <a:lstStyle/>
          <a:p>
            <a:endParaRPr dirty="0"/>
          </a:p>
        </p:txBody>
      </p:sp>
      <p:sp>
        <p:nvSpPr>
          <p:cNvPr id="58" name="object 5">
            <a:extLst>
              <a:ext uri="{FF2B5EF4-FFF2-40B4-BE49-F238E27FC236}">
                <a16:creationId xmlns:a16="http://schemas.microsoft.com/office/drawing/2014/main" id="{145754EC-99D3-476C-9D7D-41C390B07ACC}"/>
              </a:ext>
            </a:extLst>
          </p:cNvPr>
          <p:cNvSpPr txBox="1"/>
          <p:nvPr/>
        </p:nvSpPr>
        <p:spPr>
          <a:xfrm>
            <a:off x="3633366" y="5612280"/>
            <a:ext cx="1858010" cy="169277"/>
          </a:xfrm>
          <a:prstGeom prst="rect">
            <a:avLst/>
          </a:prstGeom>
        </p:spPr>
        <p:txBody>
          <a:bodyPr vert="horz" wrap="square" lIns="0" tIns="0" rIns="0" bIns="0" rtlCol="0">
            <a:spAutoFit/>
          </a:bodyPr>
          <a:lstStyle/>
          <a:p>
            <a:pPr marL="12700" algn="ctr"/>
            <a:r>
              <a:rPr lang="en-US" sz="1100" b="1" spc="-5" dirty="0">
                <a:solidFill>
                  <a:srgbClr val="FFFFFF"/>
                </a:solidFill>
                <a:latin typeface="Arial"/>
                <a:cs typeface="Arial"/>
              </a:rPr>
              <a:t>PROJECT DRIVERS</a:t>
            </a:r>
            <a:endParaRPr sz="1100" dirty="0">
              <a:latin typeface="Arial"/>
              <a:cs typeface="Arial"/>
            </a:endParaRPr>
          </a:p>
        </p:txBody>
      </p:sp>
      <p:sp>
        <p:nvSpPr>
          <p:cNvPr id="59" name="object 8">
            <a:extLst>
              <a:ext uri="{FF2B5EF4-FFF2-40B4-BE49-F238E27FC236}">
                <a16:creationId xmlns:a16="http://schemas.microsoft.com/office/drawing/2014/main" id="{BCD52A56-136E-4F06-B6D7-FDD3F479A1EE}"/>
              </a:ext>
            </a:extLst>
          </p:cNvPr>
          <p:cNvSpPr/>
          <p:nvPr/>
        </p:nvSpPr>
        <p:spPr>
          <a:xfrm>
            <a:off x="6139118" y="5562599"/>
            <a:ext cx="2971800" cy="283845"/>
          </a:xfrm>
          <a:custGeom>
            <a:avLst/>
            <a:gdLst/>
            <a:ahLst/>
            <a:cxnLst/>
            <a:rect l="l" t="t" r="r" b="b"/>
            <a:pathLst>
              <a:path w="2326004" h="283845">
                <a:moveTo>
                  <a:pt x="2183908" y="0"/>
                </a:moveTo>
                <a:lnTo>
                  <a:pt x="0" y="0"/>
                </a:lnTo>
                <a:lnTo>
                  <a:pt x="141885" y="141886"/>
                </a:lnTo>
                <a:lnTo>
                  <a:pt x="0" y="283769"/>
                </a:lnTo>
                <a:lnTo>
                  <a:pt x="2183908" y="283769"/>
                </a:lnTo>
                <a:lnTo>
                  <a:pt x="2325791" y="141886"/>
                </a:lnTo>
                <a:lnTo>
                  <a:pt x="2183908" y="0"/>
                </a:lnTo>
                <a:close/>
              </a:path>
            </a:pathLst>
          </a:custGeom>
          <a:solidFill>
            <a:srgbClr val="80827A"/>
          </a:solidFill>
        </p:spPr>
        <p:txBody>
          <a:bodyPr wrap="square" lIns="0" tIns="0" rIns="0" bIns="0" rtlCol="0"/>
          <a:lstStyle/>
          <a:p>
            <a:pPr algn="ctr"/>
            <a:endParaRPr dirty="0"/>
          </a:p>
        </p:txBody>
      </p:sp>
      <p:sp>
        <p:nvSpPr>
          <p:cNvPr id="60" name="object 9">
            <a:extLst>
              <a:ext uri="{FF2B5EF4-FFF2-40B4-BE49-F238E27FC236}">
                <a16:creationId xmlns:a16="http://schemas.microsoft.com/office/drawing/2014/main" id="{05182927-9F15-4AAC-A4F5-FAB49FAC6A9B}"/>
              </a:ext>
            </a:extLst>
          </p:cNvPr>
          <p:cNvSpPr txBox="1"/>
          <p:nvPr/>
        </p:nvSpPr>
        <p:spPr>
          <a:xfrm>
            <a:off x="6697959" y="5612280"/>
            <a:ext cx="1868805" cy="169277"/>
          </a:xfrm>
          <a:prstGeom prst="rect">
            <a:avLst/>
          </a:prstGeom>
        </p:spPr>
        <p:txBody>
          <a:bodyPr vert="horz" wrap="square" lIns="0" tIns="0" rIns="0" bIns="0" rtlCol="0">
            <a:spAutoFit/>
          </a:bodyPr>
          <a:lstStyle/>
          <a:p>
            <a:pPr marL="12700" algn="ctr"/>
            <a:r>
              <a:rPr lang="en-US" sz="1100" b="1" spc="-5" dirty="0">
                <a:solidFill>
                  <a:srgbClr val="FFFFFF"/>
                </a:solidFill>
                <a:latin typeface="Arial"/>
                <a:cs typeface="Arial"/>
              </a:rPr>
              <a:t>PROJECT APPROACH</a:t>
            </a:r>
            <a:endParaRPr sz="1100" dirty="0">
              <a:latin typeface="Arial"/>
              <a:cs typeface="Arial"/>
            </a:endParaRPr>
          </a:p>
        </p:txBody>
      </p:sp>
      <p:sp>
        <p:nvSpPr>
          <p:cNvPr id="61" name="object 10">
            <a:extLst>
              <a:ext uri="{FF2B5EF4-FFF2-40B4-BE49-F238E27FC236}">
                <a16:creationId xmlns:a16="http://schemas.microsoft.com/office/drawing/2014/main" id="{DA63C174-F3CC-4F46-9468-29EB96C09401}"/>
              </a:ext>
            </a:extLst>
          </p:cNvPr>
          <p:cNvSpPr/>
          <p:nvPr/>
        </p:nvSpPr>
        <p:spPr>
          <a:xfrm>
            <a:off x="9078411" y="5562599"/>
            <a:ext cx="2971800" cy="283845"/>
          </a:xfrm>
          <a:custGeom>
            <a:avLst/>
            <a:gdLst/>
            <a:ahLst/>
            <a:cxnLst/>
            <a:rect l="l" t="t" r="r" b="b"/>
            <a:pathLst>
              <a:path w="2326004" h="283845">
                <a:moveTo>
                  <a:pt x="2183908" y="0"/>
                </a:moveTo>
                <a:lnTo>
                  <a:pt x="0" y="0"/>
                </a:lnTo>
                <a:lnTo>
                  <a:pt x="141884" y="141886"/>
                </a:lnTo>
                <a:lnTo>
                  <a:pt x="0" y="283769"/>
                </a:lnTo>
                <a:lnTo>
                  <a:pt x="2183908" y="283769"/>
                </a:lnTo>
                <a:lnTo>
                  <a:pt x="2325790" y="141886"/>
                </a:lnTo>
                <a:lnTo>
                  <a:pt x="2183908" y="0"/>
                </a:lnTo>
                <a:close/>
              </a:path>
            </a:pathLst>
          </a:custGeom>
          <a:solidFill>
            <a:srgbClr val="80827A"/>
          </a:solidFill>
        </p:spPr>
        <p:txBody>
          <a:bodyPr wrap="square" lIns="0" tIns="0" rIns="0" bIns="0" rtlCol="0"/>
          <a:lstStyle/>
          <a:p>
            <a:endParaRPr dirty="0"/>
          </a:p>
        </p:txBody>
      </p:sp>
      <p:sp>
        <p:nvSpPr>
          <p:cNvPr id="62" name="object 11">
            <a:extLst>
              <a:ext uri="{FF2B5EF4-FFF2-40B4-BE49-F238E27FC236}">
                <a16:creationId xmlns:a16="http://schemas.microsoft.com/office/drawing/2014/main" id="{0CF84A00-AAA3-47F4-AD10-87F9028C4E19}"/>
              </a:ext>
            </a:extLst>
          </p:cNvPr>
          <p:cNvSpPr txBox="1"/>
          <p:nvPr/>
        </p:nvSpPr>
        <p:spPr>
          <a:xfrm>
            <a:off x="9850198" y="5613206"/>
            <a:ext cx="1545520" cy="169277"/>
          </a:xfrm>
          <a:prstGeom prst="rect">
            <a:avLst/>
          </a:prstGeom>
        </p:spPr>
        <p:txBody>
          <a:bodyPr vert="horz" wrap="square" lIns="0" tIns="0" rIns="0" bIns="0" rtlCol="0">
            <a:spAutoFit/>
          </a:bodyPr>
          <a:lstStyle/>
          <a:p>
            <a:pPr marL="12700"/>
            <a:r>
              <a:rPr lang="en-US" sz="1100" b="1" dirty="0">
                <a:solidFill>
                  <a:srgbClr val="FFFFFF"/>
                </a:solidFill>
                <a:latin typeface="Arial"/>
                <a:cs typeface="Arial"/>
              </a:rPr>
              <a:t>LESSONS LEARNED</a:t>
            </a:r>
            <a:endParaRPr sz="1100" dirty="0">
              <a:latin typeface="Arial"/>
              <a:cs typeface="Arial"/>
            </a:endParaRPr>
          </a:p>
        </p:txBody>
      </p:sp>
      <p:pic>
        <p:nvPicPr>
          <p:cNvPr id="15" name="Picture 14">
            <a:extLst>
              <a:ext uri="{FF2B5EF4-FFF2-40B4-BE49-F238E27FC236}">
                <a16:creationId xmlns:a16="http://schemas.microsoft.com/office/drawing/2014/main" id="{F907925D-EA05-48A1-8501-2E2D304BD3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8856" y="3731988"/>
            <a:ext cx="1978485" cy="1318990"/>
          </a:xfrm>
          <a:prstGeom prst="rect">
            <a:avLst/>
          </a:prstGeom>
        </p:spPr>
      </p:pic>
      <p:pic>
        <p:nvPicPr>
          <p:cNvPr id="16" name="Picture 15">
            <a:extLst>
              <a:ext uri="{FF2B5EF4-FFF2-40B4-BE49-F238E27FC236}">
                <a16:creationId xmlns:a16="http://schemas.microsoft.com/office/drawing/2014/main" id="{132F6347-5C75-4D49-8617-DF92A262A1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98800" y="716879"/>
            <a:ext cx="1938209" cy="1486475"/>
          </a:xfrm>
          <a:prstGeom prst="rect">
            <a:avLst/>
          </a:prstGeom>
        </p:spPr>
      </p:pic>
      <p:pic>
        <p:nvPicPr>
          <p:cNvPr id="21" name="Picture 20" descr="A picture containing tree, outdoor, ground, forest&#10;&#10;Description automatically generated">
            <a:extLst>
              <a:ext uri="{FF2B5EF4-FFF2-40B4-BE49-F238E27FC236}">
                <a16:creationId xmlns:a16="http://schemas.microsoft.com/office/drawing/2014/main" id="{DFF4B91B-0A00-4969-B301-16D388DC66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61390" y="2149592"/>
            <a:ext cx="1646865" cy="1646865"/>
          </a:xfrm>
          <a:prstGeom prst="rect">
            <a:avLst/>
          </a:prstGeom>
        </p:spPr>
      </p:pic>
      <p:pic>
        <p:nvPicPr>
          <p:cNvPr id="23" name="Picture 22" descr="A picture containing tree, outdoor, giraffe, grass&#10;&#10;Description automatically generated">
            <a:extLst>
              <a:ext uri="{FF2B5EF4-FFF2-40B4-BE49-F238E27FC236}">
                <a16:creationId xmlns:a16="http://schemas.microsoft.com/office/drawing/2014/main" id="{D7907EFA-9B89-4C42-A9B8-8B62F1AE8A0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3274" y="2238228"/>
            <a:ext cx="2141956" cy="1720308"/>
          </a:xfrm>
          <a:prstGeom prst="rect">
            <a:avLst/>
          </a:prstGeom>
        </p:spPr>
      </p:pic>
      <p:pic>
        <p:nvPicPr>
          <p:cNvPr id="22" name="Picture 21" descr="A picture containing clipart&#10;&#10;Description automatically generated">
            <a:extLst>
              <a:ext uri="{FF2B5EF4-FFF2-40B4-BE49-F238E27FC236}">
                <a16:creationId xmlns:a16="http://schemas.microsoft.com/office/drawing/2014/main" id="{06823EDF-DBA1-4EF8-A08D-27EC7D2757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2280" y="1076442"/>
            <a:ext cx="1278030" cy="1278030"/>
          </a:xfrm>
          <a:prstGeom prst="rect">
            <a:avLst/>
          </a:prstGeom>
        </p:spPr>
      </p:pic>
      <p:pic>
        <p:nvPicPr>
          <p:cNvPr id="24" name="Picture 23">
            <a:extLst>
              <a:ext uri="{FF2B5EF4-FFF2-40B4-BE49-F238E27FC236}">
                <a16:creationId xmlns:a16="http://schemas.microsoft.com/office/drawing/2014/main" id="{578E99B6-BA78-465A-891A-0A0997BE8E03}"/>
              </a:ext>
            </a:extLst>
          </p:cNvPr>
          <p:cNvPicPr>
            <a:picLocks noChangeAspect="1"/>
          </p:cNvPicPr>
          <p:nvPr/>
        </p:nvPicPr>
        <p:blipFill>
          <a:blip r:embed="rId9"/>
          <a:stretch>
            <a:fillRect/>
          </a:stretch>
        </p:blipFill>
        <p:spPr>
          <a:xfrm>
            <a:off x="499558" y="3752477"/>
            <a:ext cx="1467172" cy="1475017"/>
          </a:xfrm>
          <a:prstGeom prst="rect">
            <a:avLst/>
          </a:prstGeom>
        </p:spPr>
      </p:pic>
      <p:pic>
        <p:nvPicPr>
          <p:cNvPr id="25" name="Picture 24">
            <a:extLst>
              <a:ext uri="{FF2B5EF4-FFF2-40B4-BE49-F238E27FC236}">
                <a16:creationId xmlns:a16="http://schemas.microsoft.com/office/drawing/2014/main" id="{E123988C-F732-493E-8F39-6E6855404C3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178239" y="3447431"/>
            <a:ext cx="2433663" cy="1908393"/>
          </a:xfrm>
          <a:prstGeom prst="rect">
            <a:avLst/>
          </a:prstGeom>
          <a:noFill/>
          <a:ln w="9525">
            <a:noFill/>
            <a:miter lim="800000"/>
            <a:headEnd/>
            <a:tailEnd/>
          </a:ln>
        </p:spPr>
      </p:pic>
      <p:pic>
        <p:nvPicPr>
          <p:cNvPr id="27" name="Picture 26">
            <a:extLst>
              <a:ext uri="{FF2B5EF4-FFF2-40B4-BE49-F238E27FC236}">
                <a16:creationId xmlns:a16="http://schemas.microsoft.com/office/drawing/2014/main" id="{7FC6987E-C612-446F-AE63-3EB5114B36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00868" y="612978"/>
            <a:ext cx="2044411" cy="2066573"/>
          </a:xfrm>
          <a:prstGeom prst="rect">
            <a:avLst/>
          </a:prstGeom>
        </p:spPr>
      </p:pic>
      <p:pic>
        <p:nvPicPr>
          <p:cNvPr id="26" name="Picture 25" descr="A tree in a forest&#10;&#10;Description automatically generated">
            <a:extLst>
              <a:ext uri="{FF2B5EF4-FFF2-40B4-BE49-F238E27FC236}">
                <a16:creationId xmlns:a16="http://schemas.microsoft.com/office/drawing/2014/main" id="{4E46B4E5-54D4-4F0F-830D-4BC81052097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21752" y="2197849"/>
            <a:ext cx="2454123" cy="1475030"/>
          </a:xfrm>
          <a:prstGeom prst="rect">
            <a:avLst/>
          </a:prstGeom>
        </p:spPr>
      </p:pic>
      <p:pic>
        <p:nvPicPr>
          <p:cNvPr id="28" name="E13D8664-1041-463D-845B-8893A2F8EC3E">
            <a:extLst>
              <a:ext uri="{FF2B5EF4-FFF2-40B4-BE49-F238E27FC236}">
                <a16:creationId xmlns:a16="http://schemas.microsoft.com/office/drawing/2014/main" id="{98D526A9-83D8-4B3E-93D0-1F6BC44F401C}"/>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9563277" y="3166777"/>
            <a:ext cx="2486736" cy="173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picture containing outdoor, tree, rock, ground&#10;&#10;Description automatically generated">
            <a:extLst>
              <a:ext uri="{FF2B5EF4-FFF2-40B4-BE49-F238E27FC236}">
                <a16:creationId xmlns:a16="http://schemas.microsoft.com/office/drawing/2014/main" id="{96188502-934D-4598-A52E-3A007EBDB07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335704" y="1309679"/>
            <a:ext cx="2476130" cy="1857098"/>
          </a:xfrm>
          <a:prstGeom prst="rect">
            <a:avLst/>
          </a:prstGeom>
        </p:spPr>
      </p:pic>
      <p:sp>
        <p:nvSpPr>
          <p:cNvPr id="2" name="TextBox 1">
            <a:extLst>
              <a:ext uri="{FF2B5EF4-FFF2-40B4-BE49-F238E27FC236}">
                <a16:creationId xmlns:a16="http://schemas.microsoft.com/office/drawing/2014/main" id="{BBF625AA-FD6B-4D3D-A885-3457C025DCD6}"/>
              </a:ext>
            </a:extLst>
          </p:cNvPr>
          <p:cNvSpPr txBox="1"/>
          <p:nvPr/>
        </p:nvSpPr>
        <p:spPr>
          <a:xfrm>
            <a:off x="11395718" y="6358069"/>
            <a:ext cx="267746" cy="276999"/>
          </a:xfrm>
          <a:prstGeom prst="rect">
            <a:avLst/>
          </a:prstGeom>
          <a:noFill/>
        </p:spPr>
        <p:txBody>
          <a:bodyPr wrap="square" rtlCol="0">
            <a:spAutoFit/>
          </a:bodyPr>
          <a:lstStyle/>
          <a:p>
            <a:fld id="{3F1C7C74-8990-42E0-B317-FA900E15140C}" type="slidenum">
              <a:rPr lang="en-US" sz="1200" smtClean="0"/>
              <a:t>41</a:t>
            </a:fld>
            <a:endParaRPr lang="en-US" sz="1200" dirty="0"/>
          </a:p>
        </p:txBody>
      </p:sp>
    </p:spTree>
    <p:extLst>
      <p:ext uri="{BB962C8B-B14F-4D97-AF65-F5344CB8AC3E}">
        <p14:creationId xmlns:p14="http://schemas.microsoft.com/office/powerpoint/2010/main" val="4055688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6" y="371331"/>
            <a:ext cx="3855104" cy="468256"/>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PARTNERS</a:t>
            </a:r>
            <a:endParaRPr lang="en-US" sz="2000" dirty="0"/>
          </a:p>
          <a:p>
            <a:pPr>
              <a:spcBef>
                <a:spcPts val="400"/>
              </a:spcBef>
            </a:pPr>
            <a:endParaRPr lang="en-US" sz="2000" dirty="0"/>
          </a:p>
        </p:txBody>
      </p:sp>
      <p:sp>
        <p:nvSpPr>
          <p:cNvPr id="9" name="Rectangle 8">
            <a:extLst>
              <a:ext uri="{FF2B5EF4-FFF2-40B4-BE49-F238E27FC236}">
                <a16:creationId xmlns:a16="http://schemas.microsoft.com/office/drawing/2014/main" id="{4106BD71-41E3-4EDC-BD13-F0C629D724A3}"/>
              </a:ext>
            </a:extLst>
          </p:cNvPr>
          <p:cNvSpPr/>
          <p:nvPr/>
        </p:nvSpPr>
        <p:spPr>
          <a:xfrm>
            <a:off x="546630" y="1124464"/>
            <a:ext cx="2355840" cy="3366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90000"/>
              </a:lnSpc>
              <a:spcBef>
                <a:spcPts val="400"/>
              </a:spcBef>
            </a:pPr>
            <a:r>
              <a:rPr lang="en-US" sz="1600" b="1" dirty="0">
                <a:solidFill>
                  <a:schemeClr val="bg2">
                    <a:lumMod val="75000"/>
                  </a:schemeClr>
                </a:solidFill>
                <a:latin typeface="Arial" panose="020B0604020202020204" pitchFamily="34" charset="0"/>
                <a:cs typeface="Arial" panose="020B0604020202020204" pitchFamily="34" charset="0"/>
              </a:rPr>
              <a:t>PROJECT LEAD</a:t>
            </a:r>
          </a:p>
        </p:txBody>
      </p:sp>
      <p:pic>
        <p:nvPicPr>
          <p:cNvPr id="10" name="Picture 9">
            <a:extLst>
              <a:ext uri="{FF2B5EF4-FFF2-40B4-BE49-F238E27FC236}">
                <a16:creationId xmlns:a16="http://schemas.microsoft.com/office/drawing/2014/main" id="{9D79F18D-291E-42C8-BB94-CA5A66E60018}"/>
              </a:ext>
            </a:extLst>
          </p:cNvPr>
          <p:cNvPicPr>
            <a:picLocks noChangeAspect="1"/>
          </p:cNvPicPr>
          <p:nvPr/>
        </p:nvPicPr>
        <p:blipFill>
          <a:blip r:embed="rId3"/>
          <a:stretch>
            <a:fillRect/>
          </a:stretch>
        </p:blipFill>
        <p:spPr>
          <a:xfrm>
            <a:off x="586194" y="1632998"/>
            <a:ext cx="1939949" cy="1950322"/>
          </a:xfrm>
          <a:prstGeom prst="rect">
            <a:avLst/>
          </a:prstGeom>
        </p:spPr>
      </p:pic>
      <p:sp>
        <p:nvSpPr>
          <p:cNvPr id="11" name="Rectangle 10">
            <a:extLst>
              <a:ext uri="{FF2B5EF4-FFF2-40B4-BE49-F238E27FC236}">
                <a16:creationId xmlns:a16="http://schemas.microsoft.com/office/drawing/2014/main" id="{4A78A614-2BDA-4709-901E-3D504B5AEF3F}"/>
              </a:ext>
            </a:extLst>
          </p:cNvPr>
          <p:cNvSpPr/>
          <p:nvPr/>
        </p:nvSpPr>
        <p:spPr>
          <a:xfrm>
            <a:off x="4678893" y="1124464"/>
            <a:ext cx="2355840" cy="3366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90000"/>
              </a:lnSpc>
              <a:spcBef>
                <a:spcPts val="400"/>
              </a:spcBef>
            </a:pPr>
            <a:r>
              <a:rPr lang="en-US" sz="1600" b="1" dirty="0">
                <a:solidFill>
                  <a:schemeClr val="bg2">
                    <a:lumMod val="75000"/>
                  </a:schemeClr>
                </a:solidFill>
                <a:latin typeface="Arial" panose="020B0604020202020204" pitchFamily="34" charset="0"/>
                <a:cs typeface="Arial" panose="020B0604020202020204" pitchFamily="34" charset="0"/>
              </a:rPr>
              <a:t>DESIGN</a:t>
            </a:r>
          </a:p>
        </p:txBody>
      </p:sp>
      <p:pic>
        <p:nvPicPr>
          <p:cNvPr id="12" name="Picture 11" descr="Logo, company name&#10;&#10;Description automatically generated">
            <a:extLst>
              <a:ext uri="{FF2B5EF4-FFF2-40B4-BE49-F238E27FC236}">
                <a16:creationId xmlns:a16="http://schemas.microsoft.com/office/drawing/2014/main" id="{2EC47F4E-7BED-431D-BD50-3C641ACE09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3547" b="33849"/>
          <a:stretch/>
        </p:blipFill>
        <p:spPr>
          <a:xfrm>
            <a:off x="3488938" y="2002017"/>
            <a:ext cx="2562161" cy="835362"/>
          </a:xfrm>
          <a:prstGeom prst="rect">
            <a:avLst/>
          </a:prstGeom>
        </p:spPr>
      </p:pic>
      <p:pic>
        <p:nvPicPr>
          <p:cNvPr id="13" name="Picture 12">
            <a:extLst>
              <a:ext uri="{FF2B5EF4-FFF2-40B4-BE49-F238E27FC236}">
                <a16:creationId xmlns:a16="http://schemas.microsoft.com/office/drawing/2014/main" id="{DFF6F071-C49C-49E0-ABC6-62C2E41B3152}"/>
              </a:ext>
            </a:extLst>
          </p:cNvPr>
          <p:cNvPicPr>
            <a:picLocks noChangeAspect="1"/>
          </p:cNvPicPr>
          <p:nvPr/>
        </p:nvPicPr>
        <p:blipFill>
          <a:blip r:embed="rId5"/>
          <a:stretch>
            <a:fillRect/>
          </a:stretch>
        </p:blipFill>
        <p:spPr>
          <a:xfrm>
            <a:off x="6248070" y="1641411"/>
            <a:ext cx="1573326" cy="1573326"/>
          </a:xfrm>
          <a:prstGeom prst="rect">
            <a:avLst/>
          </a:prstGeom>
        </p:spPr>
      </p:pic>
      <p:sp>
        <p:nvSpPr>
          <p:cNvPr id="14" name="Rectangle 13">
            <a:extLst>
              <a:ext uri="{FF2B5EF4-FFF2-40B4-BE49-F238E27FC236}">
                <a16:creationId xmlns:a16="http://schemas.microsoft.com/office/drawing/2014/main" id="{418DC900-3B13-4B36-A290-BF063AAF0149}"/>
              </a:ext>
            </a:extLst>
          </p:cNvPr>
          <p:cNvSpPr/>
          <p:nvPr/>
        </p:nvSpPr>
        <p:spPr>
          <a:xfrm>
            <a:off x="9397690" y="959803"/>
            <a:ext cx="2355840" cy="6306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90000"/>
              </a:lnSpc>
              <a:spcBef>
                <a:spcPts val="400"/>
              </a:spcBef>
            </a:pPr>
            <a:r>
              <a:rPr lang="en-US" sz="1600" b="1" dirty="0">
                <a:solidFill>
                  <a:schemeClr val="bg2">
                    <a:lumMod val="75000"/>
                  </a:schemeClr>
                </a:solidFill>
                <a:latin typeface="Arial" panose="020B0604020202020204" pitchFamily="34" charset="0"/>
                <a:cs typeface="Arial" panose="020B0604020202020204" pitchFamily="34" charset="0"/>
              </a:rPr>
              <a:t>CONSTRUCTION MANAGEMENT</a:t>
            </a:r>
          </a:p>
        </p:txBody>
      </p:sp>
      <p:sp>
        <p:nvSpPr>
          <p:cNvPr id="15" name="Rectangle 14">
            <a:extLst>
              <a:ext uri="{FF2B5EF4-FFF2-40B4-BE49-F238E27FC236}">
                <a16:creationId xmlns:a16="http://schemas.microsoft.com/office/drawing/2014/main" id="{77329CC0-31C6-4B49-B551-70682304BAD0}"/>
              </a:ext>
            </a:extLst>
          </p:cNvPr>
          <p:cNvSpPr/>
          <p:nvPr/>
        </p:nvSpPr>
        <p:spPr>
          <a:xfrm>
            <a:off x="812288" y="4121234"/>
            <a:ext cx="2355840" cy="3366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90000"/>
              </a:lnSpc>
              <a:spcBef>
                <a:spcPts val="400"/>
              </a:spcBef>
            </a:pPr>
            <a:r>
              <a:rPr lang="en-US" sz="1600" b="1" dirty="0">
                <a:solidFill>
                  <a:schemeClr val="bg2">
                    <a:lumMod val="75000"/>
                  </a:schemeClr>
                </a:solidFill>
                <a:latin typeface="Arial" panose="020B0604020202020204" pitchFamily="34" charset="0"/>
                <a:cs typeface="Arial" panose="020B0604020202020204" pitchFamily="34" charset="0"/>
              </a:rPr>
              <a:t>CONTRACTOR</a:t>
            </a:r>
          </a:p>
        </p:txBody>
      </p:sp>
      <p:pic>
        <p:nvPicPr>
          <p:cNvPr id="16" name="Graphic 14">
            <a:extLst>
              <a:ext uri="{FF2B5EF4-FFF2-40B4-BE49-F238E27FC236}">
                <a16:creationId xmlns:a16="http://schemas.microsoft.com/office/drawing/2014/main" id="{EF548CCB-DF43-4F80-8C3D-4F41A83353E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3842" y="4603720"/>
            <a:ext cx="2994287" cy="1062188"/>
          </a:xfrm>
          <a:prstGeom prst="rect">
            <a:avLst/>
          </a:prstGeom>
        </p:spPr>
      </p:pic>
      <p:sp>
        <p:nvSpPr>
          <p:cNvPr id="17" name="Rectangle 16">
            <a:extLst>
              <a:ext uri="{FF2B5EF4-FFF2-40B4-BE49-F238E27FC236}">
                <a16:creationId xmlns:a16="http://schemas.microsoft.com/office/drawing/2014/main" id="{29B2A76E-9967-4293-91D9-5565EA30C3B4}"/>
              </a:ext>
            </a:extLst>
          </p:cNvPr>
          <p:cNvSpPr/>
          <p:nvPr/>
        </p:nvSpPr>
        <p:spPr>
          <a:xfrm>
            <a:off x="6494220" y="4068987"/>
            <a:ext cx="4106247" cy="3366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90000"/>
              </a:lnSpc>
              <a:spcBef>
                <a:spcPts val="400"/>
              </a:spcBef>
            </a:pPr>
            <a:r>
              <a:rPr lang="en-US" sz="1600" b="1" dirty="0">
                <a:solidFill>
                  <a:schemeClr val="bg2">
                    <a:lumMod val="75000"/>
                  </a:schemeClr>
                </a:solidFill>
                <a:latin typeface="Arial" panose="020B0604020202020204" pitchFamily="34" charset="0"/>
                <a:cs typeface="Arial" panose="020B0604020202020204" pitchFamily="34" charset="0"/>
              </a:rPr>
              <a:t>PARTNERS &amp; FUNDING</a:t>
            </a:r>
          </a:p>
        </p:txBody>
      </p:sp>
      <p:pic>
        <p:nvPicPr>
          <p:cNvPr id="18" name="Picture 17" descr="A picture containing clipart&#10;&#10;Description automatically generated">
            <a:extLst>
              <a:ext uri="{FF2B5EF4-FFF2-40B4-BE49-F238E27FC236}">
                <a16:creationId xmlns:a16="http://schemas.microsoft.com/office/drawing/2014/main" id="{B08606BA-CBE3-43E5-B3DA-2B64A0747E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21062" y="4620168"/>
            <a:ext cx="1278030" cy="1278030"/>
          </a:xfrm>
          <a:prstGeom prst="rect">
            <a:avLst/>
          </a:prstGeom>
        </p:spPr>
      </p:pic>
      <p:pic>
        <p:nvPicPr>
          <p:cNvPr id="19" name="Picture 18" descr="Diagram&#10;&#10;Description automatically generated">
            <a:extLst>
              <a:ext uri="{FF2B5EF4-FFF2-40B4-BE49-F238E27FC236}">
                <a16:creationId xmlns:a16="http://schemas.microsoft.com/office/drawing/2014/main" id="{02DB7FF7-0B08-4C13-B838-DF70B66D764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447402" y="4603720"/>
            <a:ext cx="2306128" cy="1245134"/>
          </a:xfrm>
          <a:prstGeom prst="rect">
            <a:avLst/>
          </a:prstGeom>
        </p:spPr>
      </p:pic>
      <p:pic>
        <p:nvPicPr>
          <p:cNvPr id="20" name="Picture 19" descr="Logo&#10;&#10;Description automatically generated with medium confidence">
            <a:extLst>
              <a:ext uri="{FF2B5EF4-FFF2-40B4-BE49-F238E27FC236}">
                <a16:creationId xmlns:a16="http://schemas.microsoft.com/office/drawing/2014/main" id="{EB7479BC-776F-41B6-ADFB-42076DD28D5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0678" b="30678"/>
          <a:stretch/>
        </p:blipFill>
        <p:spPr>
          <a:xfrm>
            <a:off x="6985055" y="4786447"/>
            <a:ext cx="2276385" cy="879680"/>
          </a:xfrm>
          <a:prstGeom prst="rect">
            <a:avLst/>
          </a:prstGeom>
        </p:spPr>
      </p:pic>
      <p:pic>
        <p:nvPicPr>
          <p:cNvPr id="21" name="Picture 20" descr="Icon&#10;&#10;Description automatically generated">
            <a:extLst>
              <a:ext uri="{FF2B5EF4-FFF2-40B4-BE49-F238E27FC236}">
                <a16:creationId xmlns:a16="http://schemas.microsoft.com/office/drawing/2014/main" id="{1ACAEE1A-5054-47A6-A564-9D38D4CA343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47343" y="2153880"/>
            <a:ext cx="3470817" cy="548389"/>
          </a:xfrm>
          <a:prstGeom prst="rect">
            <a:avLst/>
          </a:prstGeom>
        </p:spPr>
      </p:pic>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BACKGROUND</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sp>
        <p:nvSpPr>
          <p:cNvPr id="22" name="TextBox 21">
            <a:extLst>
              <a:ext uri="{FF2B5EF4-FFF2-40B4-BE49-F238E27FC236}">
                <a16:creationId xmlns:a16="http://schemas.microsoft.com/office/drawing/2014/main" id="{6DDB0BD6-8ABB-4CA6-8089-2A6EB2006D22}"/>
              </a:ext>
            </a:extLst>
          </p:cNvPr>
          <p:cNvSpPr txBox="1"/>
          <p:nvPr/>
        </p:nvSpPr>
        <p:spPr>
          <a:xfrm>
            <a:off x="11395718" y="6358069"/>
            <a:ext cx="267746" cy="276999"/>
          </a:xfrm>
          <a:prstGeom prst="rect">
            <a:avLst/>
          </a:prstGeom>
          <a:noFill/>
        </p:spPr>
        <p:txBody>
          <a:bodyPr wrap="square" rtlCol="0">
            <a:spAutoFit/>
          </a:bodyPr>
          <a:lstStyle/>
          <a:p>
            <a:fld id="{3F1C7C74-8990-42E0-B317-FA900E15140C}" type="slidenum">
              <a:rPr lang="en-US" sz="1200" smtClean="0"/>
              <a:t>42</a:t>
            </a:fld>
            <a:endParaRPr lang="en-US" sz="1200" dirty="0"/>
          </a:p>
        </p:txBody>
      </p:sp>
    </p:spTree>
    <p:extLst>
      <p:ext uri="{BB962C8B-B14F-4D97-AF65-F5344CB8AC3E}">
        <p14:creationId xmlns:p14="http://schemas.microsoft.com/office/powerpoint/2010/main" val="676841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6" y="371331"/>
            <a:ext cx="3855104" cy="468256"/>
          </a:xfrm>
          <a:prstGeom prst="rect">
            <a:avLst/>
          </a:prstGeom>
        </p:spPr>
        <p:txBody>
          <a:bodyPr>
            <a:normAutofit fontScale="475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LOCATION</a:t>
            </a:r>
          </a:p>
          <a:p>
            <a:pPr>
              <a:spcBef>
                <a:spcPts val="400"/>
              </a:spcBef>
            </a:pPr>
            <a:endParaRPr lang="en-US" sz="1800" b="1" dirty="0">
              <a:solidFill>
                <a:schemeClr val="bg2">
                  <a:lumMod val="75000"/>
                </a:schemeClr>
              </a:solidFill>
            </a:endParaRPr>
          </a:p>
          <a:p>
            <a:pPr>
              <a:spcBef>
                <a:spcPts val="400"/>
              </a:spcBef>
            </a:pPr>
            <a:r>
              <a:rPr lang="en-US" sz="1400" b="1" dirty="0">
                <a:solidFill>
                  <a:schemeClr val="bg2">
                    <a:lumMod val="75000"/>
                  </a:schemeClr>
                </a:solidFill>
              </a:rPr>
              <a:t>Teaneck Creek Park, Teaneck, NJ</a:t>
            </a:r>
            <a:endParaRPr lang="en-US" sz="1400" dirty="0"/>
          </a:p>
          <a:p>
            <a:pPr>
              <a:spcBef>
                <a:spcPts val="400"/>
              </a:spcBef>
            </a:pPr>
            <a:endParaRPr lang="en-US" sz="2000" dirty="0"/>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BACKGROUND</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6" name="Picture 5">
            <a:extLst>
              <a:ext uri="{FF2B5EF4-FFF2-40B4-BE49-F238E27FC236}">
                <a16:creationId xmlns:a16="http://schemas.microsoft.com/office/drawing/2014/main" id="{F8223CD1-D12C-42CF-AF32-C567084DD5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246" y="1635605"/>
            <a:ext cx="5928640" cy="3586790"/>
          </a:xfrm>
          <a:prstGeom prst="rect">
            <a:avLst/>
          </a:prstGeom>
        </p:spPr>
      </p:pic>
      <p:cxnSp>
        <p:nvCxnSpPr>
          <p:cNvPr id="8" name="Straight Connector 7">
            <a:extLst>
              <a:ext uri="{FF2B5EF4-FFF2-40B4-BE49-F238E27FC236}">
                <a16:creationId xmlns:a16="http://schemas.microsoft.com/office/drawing/2014/main" id="{BADEFBC7-792F-4530-92B2-D6C93E692E95}"/>
              </a:ext>
            </a:extLst>
          </p:cNvPr>
          <p:cNvCxnSpPr>
            <a:cxnSpLocks/>
          </p:cNvCxnSpPr>
          <p:nvPr/>
        </p:nvCxnSpPr>
        <p:spPr>
          <a:xfrm flipV="1">
            <a:off x="1763486" y="136599"/>
            <a:ext cx="5542025" cy="260660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CC79E17-D845-4D5D-AC86-746AD8438A9E}"/>
              </a:ext>
            </a:extLst>
          </p:cNvPr>
          <p:cNvCxnSpPr>
            <a:cxnSpLocks/>
          </p:cNvCxnSpPr>
          <p:nvPr/>
        </p:nvCxnSpPr>
        <p:spPr>
          <a:xfrm>
            <a:off x="1763486" y="2819400"/>
            <a:ext cx="5542025" cy="3774139"/>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703BBF4-EF5A-46E6-A208-FAE2D8F98DA0}"/>
              </a:ext>
            </a:extLst>
          </p:cNvPr>
          <p:cNvPicPr>
            <a:picLocks noChangeAspect="1"/>
          </p:cNvPicPr>
          <p:nvPr/>
        </p:nvPicPr>
        <p:blipFill>
          <a:blip r:embed="rId5"/>
          <a:stretch>
            <a:fillRect/>
          </a:stretch>
        </p:blipFill>
        <p:spPr>
          <a:xfrm>
            <a:off x="7327162" y="56874"/>
            <a:ext cx="4695368" cy="6623109"/>
          </a:xfrm>
          <a:prstGeom prst="rect">
            <a:avLst/>
          </a:prstGeom>
        </p:spPr>
      </p:pic>
      <p:sp>
        <p:nvSpPr>
          <p:cNvPr id="19" name="TextBox 18">
            <a:extLst>
              <a:ext uri="{FF2B5EF4-FFF2-40B4-BE49-F238E27FC236}">
                <a16:creationId xmlns:a16="http://schemas.microsoft.com/office/drawing/2014/main" id="{BB16C0C9-066D-4CD1-9F1C-5E3447AAF6B4}"/>
              </a:ext>
            </a:extLst>
          </p:cNvPr>
          <p:cNvSpPr txBox="1"/>
          <p:nvPr/>
        </p:nvSpPr>
        <p:spPr>
          <a:xfrm>
            <a:off x="11395718" y="6358069"/>
            <a:ext cx="267746" cy="276999"/>
          </a:xfrm>
          <a:prstGeom prst="rect">
            <a:avLst/>
          </a:prstGeom>
          <a:noFill/>
        </p:spPr>
        <p:txBody>
          <a:bodyPr wrap="square" rtlCol="0">
            <a:spAutoFit/>
          </a:bodyPr>
          <a:lstStyle/>
          <a:p>
            <a:fld id="{3F1C7C74-8990-42E0-B317-FA900E15140C}" type="slidenum">
              <a:rPr lang="en-US" sz="1200" smtClean="0"/>
              <a:t>43</a:t>
            </a:fld>
            <a:endParaRPr lang="en-US" sz="1200" dirty="0"/>
          </a:p>
        </p:txBody>
      </p:sp>
    </p:spTree>
    <p:extLst>
      <p:ext uri="{BB962C8B-B14F-4D97-AF65-F5344CB8AC3E}">
        <p14:creationId xmlns:p14="http://schemas.microsoft.com/office/powerpoint/2010/main" val="687967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6" y="371331"/>
            <a:ext cx="3855104" cy="468256"/>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PROJECT/SITE HISTORY</a:t>
            </a:r>
          </a:p>
          <a:p>
            <a:pPr>
              <a:spcBef>
                <a:spcPts val="400"/>
              </a:spcBef>
            </a:pPr>
            <a:endParaRPr lang="en-US" sz="1800" b="1" dirty="0">
              <a:solidFill>
                <a:schemeClr val="bg2">
                  <a:lumMod val="75000"/>
                </a:schemeClr>
              </a:solidFill>
            </a:endParaRPr>
          </a:p>
          <a:p>
            <a:pPr>
              <a:spcBef>
                <a:spcPts val="400"/>
              </a:spcBef>
            </a:pPr>
            <a:endParaRPr lang="en-US" sz="2000" dirty="0"/>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BACKGROUND</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graphicFrame>
        <p:nvGraphicFramePr>
          <p:cNvPr id="4" name="Diagram 3">
            <a:extLst>
              <a:ext uri="{FF2B5EF4-FFF2-40B4-BE49-F238E27FC236}">
                <a16:creationId xmlns:a16="http://schemas.microsoft.com/office/drawing/2014/main" id="{066CD1D3-6840-4155-8FBA-69DB06569982}"/>
              </a:ext>
            </a:extLst>
          </p:cNvPr>
          <p:cNvGraphicFramePr/>
          <p:nvPr/>
        </p:nvGraphicFramePr>
        <p:xfrm>
          <a:off x="226617" y="869786"/>
          <a:ext cx="11738766" cy="5213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9BC45632-2E0F-4F77-BDC7-8A868BA914BD}"/>
              </a:ext>
            </a:extLst>
          </p:cNvPr>
          <p:cNvSpPr txBox="1"/>
          <p:nvPr/>
        </p:nvSpPr>
        <p:spPr>
          <a:xfrm>
            <a:off x="226617" y="2733040"/>
            <a:ext cx="1652983" cy="369332"/>
          </a:xfrm>
          <a:prstGeom prst="rect">
            <a:avLst/>
          </a:prstGeom>
          <a:noFill/>
        </p:spPr>
        <p:txBody>
          <a:bodyPr wrap="square" rtlCol="0">
            <a:spAutoFit/>
          </a:bodyPr>
          <a:lstStyle/>
          <a:p>
            <a:pPr algn="ctr"/>
            <a:r>
              <a:rPr lang="en-US" dirty="0">
                <a:solidFill>
                  <a:schemeClr val="accent5">
                    <a:lumMod val="50000"/>
                  </a:schemeClr>
                </a:solidFill>
              </a:rPr>
              <a:t>2001</a:t>
            </a:r>
          </a:p>
        </p:txBody>
      </p:sp>
      <p:sp>
        <p:nvSpPr>
          <p:cNvPr id="15" name="TextBox 14">
            <a:extLst>
              <a:ext uri="{FF2B5EF4-FFF2-40B4-BE49-F238E27FC236}">
                <a16:creationId xmlns:a16="http://schemas.microsoft.com/office/drawing/2014/main" id="{3925A592-507D-491A-B5C7-68343F136C2F}"/>
              </a:ext>
            </a:extLst>
          </p:cNvPr>
          <p:cNvSpPr txBox="1"/>
          <p:nvPr/>
        </p:nvSpPr>
        <p:spPr>
          <a:xfrm>
            <a:off x="2034394" y="2733040"/>
            <a:ext cx="1652983" cy="369332"/>
          </a:xfrm>
          <a:prstGeom prst="rect">
            <a:avLst/>
          </a:prstGeom>
          <a:noFill/>
        </p:spPr>
        <p:txBody>
          <a:bodyPr wrap="square" rtlCol="0">
            <a:spAutoFit/>
          </a:bodyPr>
          <a:lstStyle/>
          <a:p>
            <a:pPr algn="ctr"/>
            <a:r>
              <a:rPr lang="en-US" dirty="0">
                <a:solidFill>
                  <a:schemeClr val="accent5">
                    <a:lumMod val="50000"/>
                  </a:schemeClr>
                </a:solidFill>
              </a:rPr>
              <a:t>2006</a:t>
            </a:r>
          </a:p>
        </p:txBody>
      </p:sp>
      <p:sp>
        <p:nvSpPr>
          <p:cNvPr id="16" name="TextBox 15">
            <a:extLst>
              <a:ext uri="{FF2B5EF4-FFF2-40B4-BE49-F238E27FC236}">
                <a16:creationId xmlns:a16="http://schemas.microsoft.com/office/drawing/2014/main" id="{E9DE3B87-1865-4DB0-80E2-D975F52CBBAE}"/>
              </a:ext>
            </a:extLst>
          </p:cNvPr>
          <p:cNvSpPr txBox="1"/>
          <p:nvPr/>
        </p:nvSpPr>
        <p:spPr>
          <a:xfrm>
            <a:off x="3687377" y="2733040"/>
            <a:ext cx="1652983" cy="369332"/>
          </a:xfrm>
          <a:prstGeom prst="rect">
            <a:avLst/>
          </a:prstGeom>
          <a:noFill/>
        </p:spPr>
        <p:txBody>
          <a:bodyPr wrap="square" rtlCol="0">
            <a:spAutoFit/>
          </a:bodyPr>
          <a:lstStyle/>
          <a:p>
            <a:pPr algn="ctr"/>
            <a:r>
              <a:rPr lang="en-US" dirty="0">
                <a:solidFill>
                  <a:schemeClr val="accent5">
                    <a:lumMod val="50000"/>
                  </a:schemeClr>
                </a:solidFill>
              </a:rPr>
              <a:t>2008</a:t>
            </a:r>
          </a:p>
        </p:txBody>
      </p:sp>
      <p:sp>
        <p:nvSpPr>
          <p:cNvPr id="17" name="TextBox 16">
            <a:extLst>
              <a:ext uri="{FF2B5EF4-FFF2-40B4-BE49-F238E27FC236}">
                <a16:creationId xmlns:a16="http://schemas.microsoft.com/office/drawing/2014/main" id="{D7A489CE-BE31-4014-9891-2BA0A00B9C17}"/>
              </a:ext>
            </a:extLst>
          </p:cNvPr>
          <p:cNvSpPr txBox="1"/>
          <p:nvPr/>
        </p:nvSpPr>
        <p:spPr>
          <a:xfrm>
            <a:off x="5269508" y="2733040"/>
            <a:ext cx="1652983" cy="369332"/>
          </a:xfrm>
          <a:prstGeom prst="rect">
            <a:avLst/>
          </a:prstGeom>
          <a:noFill/>
        </p:spPr>
        <p:txBody>
          <a:bodyPr wrap="square" rtlCol="0">
            <a:spAutoFit/>
          </a:bodyPr>
          <a:lstStyle/>
          <a:p>
            <a:pPr algn="ctr"/>
            <a:r>
              <a:rPr lang="en-US" dirty="0">
                <a:solidFill>
                  <a:schemeClr val="accent5">
                    <a:lumMod val="50000"/>
                  </a:schemeClr>
                </a:solidFill>
              </a:rPr>
              <a:t>2010</a:t>
            </a:r>
          </a:p>
        </p:txBody>
      </p:sp>
      <p:sp>
        <p:nvSpPr>
          <p:cNvPr id="18" name="TextBox 17">
            <a:extLst>
              <a:ext uri="{FF2B5EF4-FFF2-40B4-BE49-F238E27FC236}">
                <a16:creationId xmlns:a16="http://schemas.microsoft.com/office/drawing/2014/main" id="{9EC56105-9D4A-4CAF-99E7-22A31BD1F857}"/>
              </a:ext>
            </a:extLst>
          </p:cNvPr>
          <p:cNvSpPr txBox="1"/>
          <p:nvPr/>
        </p:nvSpPr>
        <p:spPr>
          <a:xfrm>
            <a:off x="6851639" y="2733040"/>
            <a:ext cx="1652983" cy="369332"/>
          </a:xfrm>
          <a:prstGeom prst="rect">
            <a:avLst/>
          </a:prstGeom>
          <a:noFill/>
        </p:spPr>
        <p:txBody>
          <a:bodyPr wrap="square" rtlCol="0">
            <a:spAutoFit/>
          </a:bodyPr>
          <a:lstStyle/>
          <a:p>
            <a:pPr algn="ctr"/>
            <a:r>
              <a:rPr lang="en-US" dirty="0">
                <a:solidFill>
                  <a:schemeClr val="accent5">
                    <a:lumMod val="50000"/>
                  </a:schemeClr>
                </a:solidFill>
              </a:rPr>
              <a:t>2018</a:t>
            </a:r>
          </a:p>
        </p:txBody>
      </p:sp>
      <p:sp>
        <p:nvSpPr>
          <p:cNvPr id="19" name="TextBox 18">
            <a:extLst>
              <a:ext uri="{FF2B5EF4-FFF2-40B4-BE49-F238E27FC236}">
                <a16:creationId xmlns:a16="http://schemas.microsoft.com/office/drawing/2014/main" id="{74007E21-5302-499E-A968-9829BC13B0BA}"/>
              </a:ext>
            </a:extLst>
          </p:cNvPr>
          <p:cNvSpPr txBox="1"/>
          <p:nvPr/>
        </p:nvSpPr>
        <p:spPr>
          <a:xfrm>
            <a:off x="8491198" y="2733040"/>
            <a:ext cx="1652983" cy="369332"/>
          </a:xfrm>
          <a:prstGeom prst="rect">
            <a:avLst/>
          </a:prstGeom>
          <a:noFill/>
        </p:spPr>
        <p:txBody>
          <a:bodyPr wrap="square" rtlCol="0">
            <a:spAutoFit/>
          </a:bodyPr>
          <a:lstStyle/>
          <a:p>
            <a:pPr algn="ctr"/>
            <a:r>
              <a:rPr lang="en-US" dirty="0">
                <a:solidFill>
                  <a:schemeClr val="accent5">
                    <a:lumMod val="50000"/>
                  </a:schemeClr>
                </a:solidFill>
              </a:rPr>
              <a:t>2020</a:t>
            </a:r>
          </a:p>
        </p:txBody>
      </p:sp>
      <p:sp>
        <p:nvSpPr>
          <p:cNvPr id="20" name="TextBox 19">
            <a:extLst>
              <a:ext uri="{FF2B5EF4-FFF2-40B4-BE49-F238E27FC236}">
                <a16:creationId xmlns:a16="http://schemas.microsoft.com/office/drawing/2014/main" id="{D0DFE08C-14F9-417D-8E3F-2BAD49A8A8ED}"/>
              </a:ext>
            </a:extLst>
          </p:cNvPr>
          <p:cNvSpPr txBox="1"/>
          <p:nvPr/>
        </p:nvSpPr>
        <p:spPr>
          <a:xfrm>
            <a:off x="10144181" y="2733040"/>
            <a:ext cx="1652983" cy="369332"/>
          </a:xfrm>
          <a:prstGeom prst="rect">
            <a:avLst/>
          </a:prstGeom>
          <a:noFill/>
        </p:spPr>
        <p:txBody>
          <a:bodyPr wrap="square" rtlCol="0">
            <a:spAutoFit/>
          </a:bodyPr>
          <a:lstStyle/>
          <a:p>
            <a:pPr algn="ctr"/>
            <a:r>
              <a:rPr lang="en-US" dirty="0">
                <a:solidFill>
                  <a:schemeClr val="accent5">
                    <a:lumMod val="50000"/>
                  </a:schemeClr>
                </a:solidFill>
              </a:rPr>
              <a:t>2022</a:t>
            </a:r>
          </a:p>
        </p:txBody>
      </p:sp>
      <p:sp>
        <p:nvSpPr>
          <p:cNvPr id="21" name="TextBox 20">
            <a:extLst>
              <a:ext uri="{FF2B5EF4-FFF2-40B4-BE49-F238E27FC236}">
                <a16:creationId xmlns:a16="http://schemas.microsoft.com/office/drawing/2014/main" id="{9320D93E-365F-48BE-8AEC-24374BE063DD}"/>
              </a:ext>
            </a:extLst>
          </p:cNvPr>
          <p:cNvSpPr txBox="1"/>
          <p:nvPr/>
        </p:nvSpPr>
        <p:spPr>
          <a:xfrm>
            <a:off x="11395718" y="6358069"/>
            <a:ext cx="267746" cy="276999"/>
          </a:xfrm>
          <a:prstGeom prst="rect">
            <a:avLst/>
          </a:prstGeom>
          <a:noFill/>
        </p:spPr>
        <p:txBody>
          <a:bodyPr wrap="square" rtlCol="0">
            <a:spAutoFit/>
          </a:bodyPr>
          <a:lstStyle/>
          <a:p>
            <a:fld id="{3F1C7C74-8990-42E0-B317-FA900E15140C}" type="slidenum">
              <a:rPr lang="en-US" sz="1200" smtClean="0"/>
              <a:t>44</a:t>
            </a:fld>
            <a:endParaRPr lang="en-US" sz="1200" dirty="0"/>
          </a:p>
        </p:txBody>
      </p:sp>
    </p:spTree>
    <p:extLst>
      <p:ext uri="{BB962C8B-B14F-4D97-AF65-F5344CB8AC3E}">
        <p14:creationId xmlns:p14="http://schemas.microsoft.com/office/powerpoint/2010/main" val="1039220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6" y="371331"/>
            <a:ext cx="4402994"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PRE-RESTORATION CONDITIONS</a:t>
            </a:r>
            <a:endParaRPr lang="en-US" sz="2000" dirty="0"/>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BACKGROUND</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3" name="Picture 2" descr="A picture containing tree, outdoor, giraffe, grass&#10;&#10;Description automatically generated">
            <a:extLst>
              <a:ext uri="{FF2B5EF4-FFF2-40B4-BE49-F238E27FC236}">
                <a16:creationId xmlns:a16="http://schemas.microsoft.com/office/drawing/2014/main" id="{E9256D8B-7B29-4186-BF24-2007B31555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00861" y="1802165"/>
            <a:ext cx="3790279" cy="3044155"/>
          </a:xfrm>
          <a:prstGeom prst="rect">
            <a:avLst/>
          </a:prstGeom>
        </p:spPr>
      </p:pic>
      <p:pic>
        <p:nvPicPr>
          <p:cNvPr id="6" name="Picture 5" descr="A wooden bridge in the woods&#10;&#10;Description automatically generated with low confidence">
            <a:extLst>
              <a:ext uri="{FF2B5EF4-FFF2-40B4-BE49-F238E27FC236}">
                <a16:creationId xmlns:a16="http://schemas.microsoft.com/office/drawing/2014/main" id="{57808CC7-8F6F-49FD-8C3B-895F6F9E23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1987" y="1802165"/>
            <a:ext cx="3850893" cy="3044155"/>
          </a:xfrm>
          <a:prstGeom prst="rect">
            <a:avLst/>
          </a:prstGeom>
        </p:spPr>
      </p:pic>
      <p:pic>
        <p:nvPicPr>
          <p:cNvPr id="8" name="Picture 7" descr="A picture containing grass, outdoor, ground, tree&#10;&#10;Description automatically generated">
            <a:extLst>
              <a:ext uri="{FF2B5EF4-FFF2-40B4-BE49-F238E27FC236}">
                <a16:creationId xmlns:a16="http://schemas.microsoft.com/office/drawing/2014/main" id="{EC199812-0FB6-47BC-B241-83E7A126B16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99121" y="1802165"/>
            <a:ext cx="3850892" cy="3044155"/>
          </a:xfrm>
          <a:prstGeom prst="rect">
            <a:avLst/>
          </a:prstGeom>
        </p:spPr>
      </p:pic>
      <p:sp>
        <p:nvSpPr>
          <p:cNvPr id="10" name="TextBox 9">
            <a:extLst>
              <a:ext uri="{FF2B5EF4-FFF2-40B4-BE49-F238E27FC236}">
                <a16:creationId xmlns:a16="http://schemas.microsoft.com/office/drawing/2014/main" id="{9E81F634-1D85-4D06-8E82-C9627B372F69}"/>
              </a:ext>
            </a:extLst>
          </p:cNvPr>
          <p:cNvSpPr txBox="1"/>
          <p:nvPr/>
        </p:nvSpPr>
        <p:spPr>
          <a:xfrm>
            <a:off x="11395718" y="6358069"/>
            <a:ext cx="267746" cy="276999"/>
          </a:xfrm>
          <a:prstGeom prst="rect">
            <a:avLst/>
          </a:prstGeom>
          <a:noFill/>
        </p:spPr>
        <p:txBody>
          <a:bodyPr wrap="square" rtlCol="0">
            <a:spAutoFit/>
          </a:bodyPr>
          <a:lstStyle/>
          <a:p>
            <a:fld id="{3F1C7C74-8990-42E0-B317-FA900E15140C}" type="slidenum">
              <a:rPr lang="en-US" sz="1200" smtClean="0"/>
              <a:t>45</a:t>
            </a:fld>
            <a:endParaRPr lang="en-US" sz="1200" dirty="0"/>
          </a:p>
        </p:txBody>
      </p:sp>
    </p:spTree>
    <p:extLst>
      <p:ext uri="{BB962C8B-B14F-4D97-AF65-F5344CB8AC3E}">
        <p14:creationId xmlns:p14="http://schemas.microsoft.com/office/powerpoint/2010/main" val="2373808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grass, outdoor, plant, tree&#10;&#10;Description automatically generated">
            <a:extLst>
              <a:ext uri="{FF2B5EF4-FFF2-40B4-BE49-F238E27FC236}">
                <a16:creationId xmlns:a16="http://schemas.microsoft.com/office/drawing/2014/main" id="{0E1A795F-2101-4AD0-849D-0738BF74C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86577" y="1434843"/>
            <a:ext cx="2669045" cy="1779363"/>
          </a:xfrm>
          <a:prstGeom prst="rect">
            <a:avLst/>
          </a:prstGeom>
        </p:spPr>
      </p:pic>
      <p:pic>
        <p:nvPicPr>
          <p:cNvPr id="41" name="Picture 40" descr="A picture containing snow, outdoor, tree, covered&#10;&#10;Description automatically generated">
            <a:extLst>
              <a:ext uri="{FF2B5EF4-FFF2-40B4-BE49-F238E27FC236}">
                <a16:creationId xmlns:a16="http://schemas.microsoft.com/office/drawing/2014/main" id="{4B1AFF09-744F-4E03-8AF1-DF909ED020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1016" y="3928792"/>
            <a:ext cx="2824431" cy="2109606"/>
          </a:xfrm>
          <a:prstGeom prst="rect">
            <a:avLst/>
          </a:prstGeom>
        </p:spPr>
      </p:pic>
      <p:sp>
        <p:nvSpPr>
          <p:cNvPr id="5" name="Content Placeholder 2"/>
          <p:cNvSpPr>
            <a:spLocks noGrp="1"/>
          </p:cNvSpPr>
          <p:nvPr>
            <p:ph idx="4294967295" hasCustomPrompt="1"/>
          </p:nvPr>
        </p:nvSpPr>
        <p:spPr>
          <a:xfrm>
            <a:off x="311246" y="371331"/>
            <a:ext cx="4402994"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PRE-RESTORATION CONDITIONS</a:t>
            </a:r>
            <a:endParaRPr lang="en-US" sz="2000" dirty="0"/>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BACKGROUND</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10" name="Group 9">
            <a:extLst>
              <a:ext uri="{FF2B5EF4-FFF2-40B4-BE49-F238E27FC236}">
                <a16:creationId xmlns:a16="http://schemas.microsoft.com/office/drawing/2014/main" id="{80737A3A-A227-4D30-AB97-F86AA7BFD880}"/>
              </a:ext>
            </a:extLst>
          </p:cNvPr>
          <p:cNvGrpSpPr/>
          <p:nvPr/>
        </p:nvGrpSpPr>
        <p:grpSpPr>
          <a:xfrm>
            <a:off x="5562469" y="90253"/>
            <a:ext cx="6456415" cy="6631148"/>
            <a:chOff x="5562469" y="90253"/>
            <a:chExt cx="6456415" cy="6631148"/>
          </a:xfrm>
        </p:grpSpPr>
        <p:pic>
          <p:nvPicPr>
            <p:cNvPr id="11" name="Picture 10">
              <a:extLst>
                <a:ext uri="{FF2B5EF4-FFF2-40B4-BE49-F238E27FC236}">
                  <a16:creationId xmlns:a16="http://schemas.microsoft.com/office/drawing/2014/main" id="{3A30881A-FF94-48BE-879B-C82E584814B5}"/>
                </a:ext>
              </a:extLst>
            </p:cNvPr>
            <p:cNvPicPr>
              <a:picLocks noChangeAspect="1"/>
            </p:cNvPicPr>
            <p:nvPr/>
          </p:nvPicPr>
          <p:blipFill>
            <a:blip r:embed="rId6"/>
            <a:stretch>
              <a:fillRect/>
            </a:stretch>
          </p:blipFill>
          <p:spPr>
            <a:xfrm>
              <a:off x="5562469" y="90253"/>
              <a:ext cx="6456415" cy="6631148"/>
            </a:xfrm>
            <a:prstGeom prst="rect">
              <a:avLst/>
            </a:prstGeom>
          </p:spPr>
        </p:pic>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B6F1C192-D474-471F-9684-52EF320EA8AC}"/>
                    </a:ext>
                  </a:extLst>
                </p14:cNvPr>
                <p14:cNvContentPartPr/>
                <p14:nvPr/>
              </p14:nvContentPartPr>
              <p14:xfrm>
                <a:off x="7009920" y="3139440"/>
                <a:ext cx="1492560" cy="610560"/>
              </p14:xfrm>
            </p:contentPart>
          </mc:Choice>
          <mc:Fallback xmlns="">
            <p:pic>
              <p:nvPicPr>
                <p:cNvPr id="12" name="Ink 11">
                  <a:extLst>
                    <a:ext uri="{FF2B5EF4-FFF2-40B4-BE49-F238E27FC236}">
                      <a16:creationId xmlns:a16="http://schemas.microsoft.com/office/drawing/2014/main" id="{B6F1C192-D474-471F-9684-52EF320EA8AC}"/>
                    </a:ext>
                  </a:extLst>
                </p:cNvPr>
                <p:cNvPicPr/>
                <p:nvPr/>
              </p:nvPicPr>
              <p:blipFill>
                <a:blip r:embed="rId8"/>
                <a:stretch>
                  <a:fillRect/>
                </a:stretch>
              </p:blipFill>
              <p:spPr>
                <a:xfrm>
                  <a:off x="7007040" y="3136200"/>
                  <a:ext cx="1498320"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231516E1-72CD-4BB8-BC4D-8B2606308C5C}"/>
                    </a:ext>
                  </a:extLst>
                </p14:cNvPr>
                <p14:cNvContentPartPr/>
                <p14:nvPr/>
              </p14:nvContentPartPr>
              <p14:xfrm>
                <a:off x="6532400" y="4378760"/>
                <a:ext cx="3426840" cy="1485360"/>
              </p14:xfrm>
            </p:contentPart>
          </mc:Choice>
          <mc:Fallback xmlns="">
            <p:pic>
              <p:nvPicPr>
                <p:cNvPr id="13" name="Ink 12">
                  <a:extLst>
                    <a:ext uri="{FF2B5EF4-FFF2-40B4-BE49-F238E27FC236}">
                      <a16:creationId xmlns:a16="http://schemas.microsoft.com/office/drawing/2014/main" id="{231516E1-72CD-4BB8-BC4D-8B2606308C5C}"/>
                    </a:ext>
                  </a:extLst>
                </p:cNvPr>
                <p:cNvPicPr/>
                <p:nvPr/>
              </p:nvPicPr>
              <p:blipFill>
                <a:blip r:embed="rId10"/>
                <a:stretch>
                  <a:fillRect/>
                </a:stretch>
              </p:blipFill>
              <p:spPr>
                <a:xfrm>
                  <a:off x="6529520" y="4375880"/>
                  <a:ext cx="3432600" cy="1491480"/>
                </a:xfrm>
                <a:prstGeom prst="rect">
                  <a:avLst/>
                </a:prstGeom>
              </p:spPr>
            </p:pic>
          </mc:Fallback>
        </mc:AlternateContent>
      </p:grpSp>
      <p:sp>
        <p:nvSpPr>
          <p:cNvPr id="14" name="TextBox 13">
            <a:extLst>
              <a:ext uri="{FF2B5EF4-FFF2-40B4-BE49-F238E27FC236}">
                <a16:creationId xmlns:a16="http://schemas.microsoft.com/office/drawing/2014/main" id="{9BB16951-2546-45FB-8690-955EE51C7E15}"/>
              </a:ext>
            </a:extLst>
          </p:cNvPr>
          <p:cNvSpPr txBox="1"/>
          <p:nvPr/>
        </p:nvSpPr>
        <p:spPr>
          <a:xfrm>
            <a:off x="2511583" y="2042160"/>
            <a:ext cx="2537938" cy="307777"/>
          </a:xfrm>
          <a:prstGeom prst="rect">
            <a:avLst/>
          </a:prstGeom>
          <a:noFill/>
        </p:spPr>
        <p:txBody>
          <a:bodyPr wrap="square" rtlCol="0">
            <a:spAutoFit/>
          </a:bodyPr>
          <a:lstStyle/>
          <a:p>
            <a:pPr algn="r"/>
            <a:r>
              <a:rPr lang="en-US" sz="1400" dirty="0">
                <a:solidFill>
                  <a:srgbClr val="FF0000"/>
                </a:solidFill>
                <a:latin typeface="Arial" panose="020B0604020202020204" pitchFamily="34" charset="0"/>
                <a:cs typeface="Arial" panose="020B0604020202020204" pitchFamily="34" charset="0"/>
              </a:rPr>
              <a:t>Trail system</a:t>
            </a:r>
          </a:p>
        </p:txBody>
      </p:sp>
      <p:cxnSp>
        <p:nvCxnSpPr>
          <p:cNvPr id="15" name="Straight Arrow Connector 14">
            <a:extLst>
              <a:ext uri="{FF2B5EF4-FFF2-40B4-BE49-F238E27FC236}">
                <a16:creationId xmlns:a16="http://schemas.microsoft.com/office/drawing/2014/main" id="{5E5DBC83-D5CD-4C97-B229-12140DB85025}"/>
              </a:ext>
            </a:extLst>
          </p:cNvPr>
          <p:cNvCxnSpPr>
            <a:cxnSpLocks/>
          </p:cNvCxnSpPr>
          <p:nvPr/>
        </p:nvCxnSpPr>
        <p:spPr>
          <a:xfrm>
            <a:off x="5065292" y="2196048"/>
            <a:ext cx="2226331" cy="5471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8E7CAD-06B7-493B-A4FC-A91BE2CFA764}"/>
              </a:ext>
            </a:extLst>
          </p:cNvPr>
          <p:cNvCxnSpPr>
            <a:cxnSpLocks/>
          </p:cNvCxnSpPr>
          <p:nvPr/>
        </p:nvCxnSpPr>
        <p:spPr>
          <a:xfrm>
            <a:off x="5049521" y="3525062"/>
            <a:ext cx="3849152" cy="96297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EFB9DF-E502-4CD5-A587-D2F23BFFBB87}"/>
              </a:ext>
            </a:extLst>
          </p:cNvPr>
          <p:cNvCxnSpPr>
            <a:cxnSpLocks/>
          </p:cNvCxnSpPr>
          <p:nvPr/>
        </p:nvCxnSpPr>
        <p:spPr>
          <a:xfrm flipV="1">
            <a:off x="5065292" y="2962257"/>
            <a:ext cx="5305342" cy="52449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756359F-AB20-4552-A02B-EC03A0EF4013}"/>
              </a:ext>
            </a:extLst>
          </p:cNvPr>
          <p:cNvSpPr txBox="1"/>
          <p:nvPr/>
        </p:nvSpPr>
        <p:spPr>
          <a:xfrm>
            <a:off x="2533234" y="3244299"/>
            <a:ext cx="2537938" cy="523220"/>
          </a:xfrm>
          <a:prstGeom prst="rect">
            <a:avLst/>
          </a:prstGeom>
          <a:noFill/>
        </p:spPr>
        <p:txBody>
          <a:bodyPr wrap="square" rtlCol="0">
            <a:spAutoFit/>
          </a:bodyPr>
          <a:lstStyle/>
          <a:p>
            <a:pPr algn="r"/>
            <a:r>
              <a:rPr lang="en-US" sz="1400" dirty="0">
                <a:solidFill>
                  <a:srgbClr val="FF0000"/>
                </a:solidFill>
                <a:latin typeface="Arial" panose="020B0604020202020204" pitchFamily="34" charset="0"/>
                <a:cs typeface="Arial" panose="020B0604020202020204" pitchFamily="34" charset="0"/>
              </a:rPr>
              <a:t>Art and educational programming</a:t>
            </a:r>
          </a:p>
        </p:txBody>
      </p:sp>
      <p:sp>
        <p:nvSpPr>
          <p:cNvPr id="23" name="TextBox 22">
            <a:extLst>
              <a:ext uri="{FF2B5EF4-FFF2-40B4-BE49-F238E27FC236}">
                <a16:creationId xmlns:a16="http://schemas.microsoft.com/office/drawing/2014/main" id="{99CDAC75-02DD-486C-886D-139E39618133}"/>
              </a:ext>
            </a:extLst>
          </p:cNvPr>
          <p:cNvSpPr txBox="1"/>
          <p:nvPr/>
        </p:nvSpPr>
        <p:spPr>
          <a:xfrm>
            <a:off x="2533234" y="1278401"/>
            <a:ext cx="2537938" cy="307777"/>
          </a:xfrm>
          <a:prstGeom prst="rect">
            <a:avLst/>
          </a:prstGeom>
          <a:noFill/>
        </p:spPr>
        <p:txBody>
          <a:bodyPr wrap="square" rtlCol="0">
            <a:spAutoFit/>
          </a:bodyPr>
          <a:lstStyle/>
          <a:p>
            <a:pPr algn="r"/>
            <a:r>
              <a:rPr lang="en-US" sz="1400" dirty="0">
                <a:solidFill>
                  <a:srgbClr val="FF0000"/>
                </a:solidFill>
                <a:latin typeface="Arial" panose="020B0604020202020204" pitchFamily="34" charset="0"/>
                <a:cs typeface="Arial" panose="020B0604020202020204" pitchFamily="34" charset="0"/>
              </a:rPr>
              <a:t>Clay liner</a:t>
            </a:r>
          </a:p>
        </p:txBody>
      </p:sp>
      <p:cxnSp>
        <p:nvCxnSpPr>
          <p:cNvPr id="24" name="Straight Arrow Connector 23">
            <a:extLst>
              <a:ext uri="{FF2B5EF4-FFF2-40B4-BE49-F238E27FC236}">
                <a16:creationId xmlns:a16="http://schemas.microsoft.com/office/drawing/2014/main" id="{439DAD61-441D-4C57-9E39-F97E8535F34F}"/>
              </a:ext>
            </a:extLst>
          </p:cNvPr>
          <p:cNvCxnSpPr>
            <a:cxnSpLocks/>
          </p:cNvCxnSpPr>
          <p:nvPr/>
        </p:nvCxnSpPr>
        <p:spPr>
          <a:xfrm>
            <a:off x="5065292" y="1450387"/>
            <a:ext cx="3437188" cy="7645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AD53284-20C4-49BE-AAA7-ED41BFE73DF4}"/>
              </a:ext>
            </a:extLst>
          </p:cNvPr>
          <p:cNvCxnSpPr>
            <a:cxnSpLocks/>
          </p:cNvCxnSpPr>
          <p:nvPr/>
        </p:nvCxnSpPr>
        <p:spPr>
          <a:xfrm>
            <a:off x="5049521" y="3499214"/>
            <a:ext cx="2410645" cy="108209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A picture containing tree, outdoor, green, plant&#10;&#10;Description automatically generated">
            <a:extLst>
              <a:ext uri="{FF2B5EF4-FFF2-40B4-BE49-F238E27FC236}">
                <a16:creationId xmlns:a16="http://schemas.microsoft.com/office/drawing/2014/main" id="{38C1D4F6-4ABF-406F-9718-6B17F6C9058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3116" y="4014108"/>
            <a:ext cx="1602439" cy="1850012"/>
          </a:xfrm>
          <a:prstGeom prst="rect">
            <a:avLst/>
          </a:prstGeom>
        </p:spPr>
      </p:pic>
      <p:pic>
        <p:nvPicPr>
          <p:cNvPr id="37" name="Picture 36" descr="A group of people outside&#10;&#10;Description automatically generated with low confidence">
            <a:extLst>
              <a:ext uri="{FF2B5EF4-FFF2-40B4-BE49-F238E27FC236}">
                <a16:creationId xmlns:a16="http://schemas.microsoft.com/office/drawing/2014/main" id="{43783B81-BB72-44BE-9404-F645B430F6C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3938" y="1391670"/>
            <a:ext cx="2635930" cy="1711608"/>
          </a:xfrm>
          <a:prstGeom prst="rect">
            <a:avLst/>
          </a:prstGeom>
        </p:spPr>
      </p:pic>
      <p:sp>
        <p:nvSpPr>
          <p:cNvPr id="42" name="TextBox 41">
            <a:extLst>
              <a:ext uri="{FF2B5EF4-FFF2-40B4-BE49-F238E27FC236}">
                <a16:creationId xmlns:a16="http://schemas.microsoft.com/office/drawing/2014/main" id="{8DA8601D-A4C1-42B6-8725-A17CEB1BB60F}"/>
              </a:ext>
            </a:extLst>
          </p:cNvPr>
          <p:cNvSpPr txBox="1"/>
          <p:nvPr/>
        </p:nvSpPr>
        <p:spPr>
          <a:xfrm>
            <a:off x="11395718" y="6358069"/>
            <a:ext cx="267746" cy="276999"/>
          </a:xfrm>
          <a:prstGeom prst="rect">
            <a:avLst/>
          </a:prstGeom>
          <a:solidFill>
            <a:schemeClr val="bg1"/>
          </a:solidFill>
        </p:spPr>
        <p:txBody>
          <a:bodyPr wrap="square" rtlCol="0">
            <a:spAutoFit/>
          </a:bodyPr>
          <a:lstStyle/>
          <a:p>
            <a:fld id="{3F1C7C74-8990-42E0-B317-FA900E15140C}" type="slidenum">
              <a:rPr lang="en-US" sz="1200" smtClean="0"/>
              <a:t>46</a:t>
            </a:fld>
            <a:endParaRPr lang="en-US" sz="1200" dirty="0"/>
          </a:p>
        </p:txBody>
      </p:sp>
    </p:spTree>
    <p:extLst>
      <p:ext uri="{BB962C8B-B14F-4D97-AF65-F5344CB8AC3E}">
        <p14:creationId xmlns:p14="http://schemas.microsoft.com/office/powerpoint/2010/main" val="1503570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6069235" cy="401640"/>
          </a:xfrm>
          <a:prstGeom prst="rect">
            <a:avLst/>
          </a:prstGeom>
        </p:spPr>
        <p:txBody>
          <a:bodyPr>
            <a:normAutofit fontScale="250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DRIVERS</a:t>
            </a:r>
          </a:p>
          <a:p>
            <a:pPr>
              <a:spcBef>
                <a:spcPts val="400"/>
              </a:spcBef>
            </a:pPr>
            <a:endParaRPr lang="en-US" sz="18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Public experience: noise from adjacent roads, degraded paths, debris piles</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Impaired water quality (Dragonfly Pond, Teaneck Creek)</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Erosion from stormwater</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Infestation of invasive species</a:t>
            </a:r>
          </a:p>
          <a:p>
            <a:pPr>
              <a:spcBef>
                <a:spcPts val="400"/>
              </a:spcBef>
            </a:pPr>
            <a:endParaRPr lang="en-US" sz="1600" dirty="0"/>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DRIVERS</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9" name="Picture 8">
            <a:extLst>
              <a:ext uri="{FF2B5EF4-FFF2-40B4-BE49-F238E27FC236}">
                <a16:creationId xmlns:a16="http://schemas.microsoft.com/office/drawing/2014/main" id="{1D9C9503-8372-4645-B87D-14637B1284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1662" y="3278506"/>
            <a:ext cx="3568015" cy="2736426"/>
          </a:xfrm>
          <a:prstGeom prst="rect">
            <a:avLst/>
          </a:prstGeom>
        </p:spPr>
      </p:pic>
      <p:pic>
        <p:nvPicPr>
          <p:cNvPr id="10" name="Picture 9">
            <a:extLst>
              <a:ext uri="{FF2B5EF4-FFF2-40B4-BE49-F238E27FC236}">
                <a16:creationId xmlns:a16="http://schemas.microsoft.com/office/drawing/2014/main" id="{6E8AE8B7-EA16-4874-8AD1-7A3A5E6B98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6794" y="3278506"/>
            <a:ext cx="4104639" cy="2736426"/>
          </a:xfrm>
          <a:prstGeom prst="rect">
            <a:avLst/>
          </a:prstGeom>
        </p:spPr>
      </p:pic>
      <p:pic>
        <p:nvPicPr>
          <p:cNvPr id="11" name="Picture 10">
            <a:extLst>
              <a:ext uri="{FF2B5EF4-FFF2-40B4-BE49-F238E27FC236}">
                <a16:creationId xmlns:a16="http://schemas.microsoft.com/office/drawing/2014/main" id="{29321F3C-D758-45E0-88C3-E72BCFA8BD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6116" y="370512"/>
            <a:ext cx="4104639" cy="2736426"/>
          </a:xfrm>
          <a:prstGeom prst="rect">
            <a:avLst/>
          </a:prstGeom>
        </p:spPr>
      </p:pic>
      <p:pic>
        <p:nvPicPr>
          <p:cNvPr id="12" name="Picture 11">
            <a:extLst>
              <a:ext uri="{FF2B5EF4-FFF2-40B4-BE49-F238E27FC236}">
                <a16:creationId xmlns:a16="http://schemas.microsoft.com/office/drawing/2014/main" id="{50BFFC6D-2415-4088-98A4-CF2ADC54F7C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28550" y="3278506"/>
            <a:ext cx="3752205" cy="2736426"/>
          </a:xfrm>
          <a:prstGeom prst="rect">
            <a:avLst/>
          </a:prstGeom>
        </p:spPr>
      </p:pic>
      <p:sp>
        <p:nvSpPr>
          <p:cNvPr id="13" name="TextBox 12">
            <a:extLst>
              <a:ext uri="{FF2B5EF4-FFF2-40B4-BE49-F238E27FC236}">
                <a16:creationId xmlns:a16="http://schemas.microsoft.com/office/drawing/2014/main" id="{2B5BDFE1-376A-44E0-A4A7-0D4EE9705EBC}"/>
              </a:ext>
            </a:extLst>
          </p:cNvPr>
          <p:cNvSpPr txBox="1"/>
          <p:nvPr/>
        </p:nvSpPr>
        <p:spPr>
          <a:xfrm>
            <a:off x="11395718" y="6358069"/>
            <a:ext cx="267746" cy="276999"/>
          </a:xfrm>
          <a:prstGeom prst="rect">
            <a:avLst/>
          </a:prstGeom>
          <a:noFill/>
        </p:spPr>
        <p:txBody>
          <a:bodyPr wrap="square" rtlCol="0">
            <a:spAutoFit/>
          </a:bodyPr>
          <a:lstStyle/>
          <a:p>
            <a:fld id="{3F1C7C74-8990-42E0-B317-FA900E15140C}" type="slidenum">
              <a:rPr lang="en-US" sz="1200" smtClean="0"/>
              <a:t>47</a:t>
            </a:fld>
            <a:endParaRPr lang="en-US" sz="1200" dirty="0"/>
          </a:p>
        </p:txBody>
      </p:sp>
    </p:spTree>
    <p:extLst>
      <p:ext uri="{BB962C8B-B14F-4D97-AF65-F5344CB8AC3E}">
        <p14:creationId xmlns:p14="http://schemas.microsoft.com/office/powerpoint/2010/main" val="19968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E953149-7EE2-4745-8F8E-13A81F464FB3}"/>
              </a:ext>
            </a:extLst>
          </p:cNvPr>
          <p:cNvGrpSpPr/>
          <p:nvPr/>
        </p:nvGrpSpPr>
        <p:grpSpPr>
          <a:xfrm>
            <a:off x="5562469" y="90253"/>
            <a:ext cx="6456415" cy="6631148"/>
            <a:chOff x="5562469" y="90253"/>
            <a:chExt cx="6456415" cy="6631148"/>
          </a:xfrm>
        </p:grpSpPr>
        <p:pic>
          <p:nvPicPr>
            <p:cNvPr id="6" name="Picture 5">
              <a:extLst>
                <a:ext uri="{FF2B5EF4-FFF2-40B4-BE49-F238E27FC236}">
                  <a16:creationId xmlns:a16="http://schemas.microsoft.com/office/drawing/2014/main" id="{AAACD19B-F7BC-456F-A8E6-7D5E118226B9}"/>
                </a:ext>
              </a:extLst>
            </p:cNvPr>
            <p:cNvPicPr>
              <a:picLocks noChangeAspect="1"/>
            </p:cNvPicPr>
            <p:nvPr/>
          </p:nvPicPr>
          <p:blipFill>
            <a:blip r:embed="rId3"/>
            <a:stretch>
              <a:fillRect/>
            </a:stretch>
          </p:blipFill>
          <p:spPr>
            <a:xfrm>
              <a:off x="5562469" y="90253"/>
              <a:ext cx="6456415" cy="6631148"/>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DD47D8D7-DEE2-4F89-A16F-68D232A15873}"/>
                    </a:ext>
                  </a:extLst>
                </p14:cNvPr>
                <p14:cNvContentPartPr/>
                <p14:nvPr/>
              </p14:nvContentPartPr>
              <p14:xfrm>
                <a:off x="7009920" y="3139440"/>
                <a:ext cx="1492560" cy="610560"/>
              </p14:xfrm>
            </p:contentPart>
          </mc:Choice>
          <mc:Fallback xmlns="">
            <p:pic>
              <p:nvPicPr>
                <p:cNvPr id="16" name="Ink 15">
                  <a:extLst>
                    <a:ext uri="{FF2B5EF4-FFF2-40B4-BE49-F238E27FC236}">
                      <a16:creationId xmlns:a16="http://schemas.microsoft.com/office/drawing/2014/main" id="{DD47D8D7-DEE2-4F89-A16F-68D232A15873}"/>
                    </a:ext>
                  </a:extLst>
                </p:cNvPr>
                <p:cNvPicPr/>
                <p:nvPr/>
              </p:nvPicPr>
              <p:blipFill>
                <a:blip r:embed="rId5"/>
                <a:stretch>
                  <a:fillRect/>
                </a:stretch>
              </p:blipFill>
              <p:spPr>
                <a:xfrm>
                  <a:off x="7007040" y="3136200"/>
                  <a:ext cx="1498320"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5E45202-E683-4023-A214-5CA595972AB1}"/>
                    </a:ext>
                  </a:extLst>
                </p14:cNvPr>
                <p14:cNvContentPartPr/>
                <p14:nvPr/>
              </p14:nvContentPartPr>
              <p14:xfrm>
                <a:off x="6532400" y="4378760"/>
                <a:ext cx="3426840" cy="1485360"/>
              </p14:xfrm>
            </p:contentPart>
          </mc:Choice>
          <mc:Fallback xmlns="">
            <p:pic>
              <p:nvPicPr>
                <p:cNvPr id="19" name="Ink 18">
                  <a:extLst>
                    <a:ext uri="{FF2B5EF4-FFF2-40B4-BE49-F238E27FC236}">
                      <a16:creationId xmlns:a16="http://schemas.microsoft.com/office/drawing/2014/main" id="{95E45202-E683-4023-A214-5CA595972AB1}"/>
                    </a:ext>
                  </a:extLst>
                </p:cNvPr>
                <p:cNvPicPr/>
                <p:nvPr/>
              </p:nvPicPr>
              <p:blipFill>
                <a:blip r:embed="rId7"/>
                <a:stretch>
                  <a:fillRect/>
                </a:stretch>
              </p:blipFill>
              <p:spPr>
                <a:xfrm>
                  <a:off x="6529520" y="4375880"/>
                  <a:ext cx="3432600" cy="1491480"/>
                </a:xfrm>
                <a:prstGeom prst="rect">
                  <a:avLst/>
                </a:prstGeom>
              </p:spPr>
            </p:pic>
          </mc:Fallback>
        </mc:AlternateContent>
      </p:grpSp>
      <p:sp>
        <p:nvSpPr>
          <p:cNvPr id="5" name="Content Placeholder 2"/>
          <p:cNvSpPr>
            <a:spLocks noGrp="1"/>
          </p:cNvSpPr>
          <p:nvPr>
            <p:ph idx="4294967295" hasCustomPrompt="1"/>
          </p:nvPr>
        </p:nvSpPr>
        <p:spPr>
          <a:xfrm>
            <a:off x="311245" y="371331"/>
            <a:ext cx="60692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DRIVERS</a:t>
            </a: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DRIVERS</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sp>
        <p:nvSpPr>
          <p:cNvPr id="2" name="TextBox 1">
            <a:extLst>
              <a:ext uri="{FF2B5EF4-FFF2-40B4-BE49-F238E27FC236}">
                <a16:creationId xmlns:a16="http://schemas.microsoft.com/office/drawing/2014/main" id="{04387972-583D-4E02-BB41-1A3080125F45}"/>
              </a:ext>
            </a:extLst>
          </p:cNvPr>
          <p:cNvSpPr txBox="1"/>
          <p:nvPr/>
        </p:nvSpPr>
        <p:spPr>
          <a:xfrm>
            <a:off x="2743199" y="2042160"/>
            <a:ext cx="2306321" cy="307777"/>
          </a:xfrm>
          <a:prstGeom prst="rect">
            <a:avLst/>
          </a:prstGeom>
          <a:noFill/>
        </p:spPr>
        <p:txBody>
          <a:bodyPr wrap="square" rtlCol="0">
            <a:spAutoFit/>
          </a:bodyPr>
          <a:lstStyle/>
          <a:p>
            <a:pPr algn="r"/>
            <a:r>
              <a:rPr lang="en-US" sz="1400" dirty="0">
                <a:solidFill>
                  <a:srgbClr val="FF0000"/>
                </a:solidFill>
                <a:latin typeface="Arial" panose="020B0604020202020204" pitchFamily="34" charset="0"/>
                <a:cs typeface="Arial" panose="020B0604020202020204" pitchFamily="34" charset="0"/>
              </a:rPr>
              <a:t>Eroding stormwater gullies</a:t>
            </a:r>
          </a:p>
        </p:txBody>
      </p:sp>
      <p:cxnSp>
        <p:nvCxnSpPr>
          <p:cNvPr id="4" name="Straight Arrow Connector 3">
            <a:extLst>
              <a:ext uri="{FF2B5EF4-FFF2-40B4-BE49-F238E27FC236}">
                <a16:creationId xmlns:a16="http://schemas.microsoft.com/office/drawing/2014/main" id="{EDD7F930-02FA-49B5-BC55-88F2346104C3}"/>
              </a:ext>
            </a:extLst>
          </p:cNvPr>
          <p:cNvCxnSpPr>
            <a:cxnSpLocks/>
            <a:stCxn id="2" idx="3"/>
          </p:cNvCxnSpPr>
          <p:nvPr/>
        </p:nvCxnSpPr>
        <p:spPr>
          <a:xfrm>
            <a:off x="5049520" y="2196049"/>
            <a:ext cx="1952840" cy="231201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B4D0761-64A4-4414-8629-17BE57A7E06E}"/>
              </a:ext>
            </a:extLst>
          </p:cNvPr>
          <p:cNvSpPr txBox="1"/>
          <p:nvPr/>
        </p:nvSpPr>
        <p:spPr>
          <a:xfrm>
            <a:off x="3698239" y="895525"/>
            <a:ext cx="1341120" cy="307777"/>
          </a:xfrm>
          <a:prstGeom prst="rect">
            <a:avLst/>
          </a:prstGeom>
          <a:noFill/>
        </p:spPr>
        <p:txBody>
          <a:bodyPr wrap="square" rtlCol="0">
            <a:spAutoFit/>
          </a:bodyPr>
          <a:lstStyle/>
          <a:p>
            <a:pPr algn="r"/>
            <a:r>
              <a:rPr lang="en-US" sz="1400" dirty="0">
                <a:solidFill>
                  <a:srgbClr val="FF0000"/>
                </a:solidFill>
                <a:latin typeface="Arial" panose="020B0604020202020204" pitchFamily="34" charset="0"/>
                <a:cs typeface="Arial" panose="020B0604020202020204" pitchFamily="34" charset="0"/>
              </a:rPr>
              <a:t>Eroding brook</a:t>
            </a:r>
          </a:p>
        </p:txBody>
      </p:sp>
      <p:cxnSp>
        <p:nvCxnSpPr>
          <p:cNvPr id="21" name="Straight Arrow Connector 20">
            <a:extLst>
              <a:ext uri="{FF2B5EF4-FFF2-40B4-BE49-F238E27FC236}">
                <a16:creationId xmlns:a16="http://schemas.microsoft.com/office/drawing/2014/main" id="{DCF42205-AA7D-4938-8053-7D015F416C9C}"/>
              </a:ext>
            </a:extLst>
          </p:cNvPr>
          <p:cNvCxnSpPr>
            <a:cxnSpLocks/>
          </p:cNvCxnSpPr>
          <p:nvPr/>
        </p:nvCxnSpPr>
        <p:spPr>
          <a:xfrm>
            <a:off x="5049519" y="1039533"/>
            <a:ext cx="3035115" cy="4881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F892A54-43FD-43BB-8C7E-5AA9D20C4A4A}"/>
              </a:ext>
            </a:extLst>
          </p:cNvPr>
          <p:cNvCxnSpPr>
            <a:cxnSpLocks/>
            <a:stCxn id="2" idx="3"/>
          </p:cNvCxnSpPr>
          <p:nvPr/>
        </p:nvCxnSpPr>
        <p:spPr>
          <a:xfrm>
            <a:off x="5049520" y="2196049"/>
            <a:ext cx="1960400" cy="9509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83223851-8F76-43D7-9351-909085EBAB43}"/>
                  </a:ext>
                </a:extLst>
              </p14:cNvPr>
              <p14:cNvContentPartPr/>
              <p14:nvPr/>
            </p14:nvContentPartPr>
            <p14:xfrm>
              <a:off x="7002360" y="3147000"/>
              <a:ext cx="360" cy="360"/>
            </p14:xfrm>
          </p:contentPart>
        </mc:Choice>
        <mc:Fallback xmlns="">
          <p:pic>
            <p:nvPicPr>
              <p:cNvPr id="13" name="Ink 12">
                <a:extLst>
                  <a:ext uri="{FF2B5EF4-FFF2-40B4-BE49-F238E27FC236}">
                    <a16:creationId xmlns:a16="http://schemas.microsoft.com/office/drawing/2014/main" id="{83223851-8F76-43D7-9351-909085EBAB43}"/>
                  </a:ext>
                </a:extLst>
              </p:cNvPr>
              <p:cNvPicPr/>
              <p:nvPr/>
            </p:nvPicPr>
            <p:blipFill>
              <a:blip r:embed="rId10"/>
              <a:stretch>
                <a:fillRect/>
              </a:stretch>
            </p:blipFill>
            <p:spPr>
              <a:xfrm>
                <a:off x="6993360" y="3138000"/>
                <a:ext cx="18000" cy="18000"/>
              </a:xfrm>
              <a:prstGeom prst="rect">
                <a:avLst/>
              </a:prstGeom>
            </p:spPr>
          </p:pic>
        </mc:Fallback>
      </mc:AlternateContent>
      <p:pic>
        <p:nvPicPr>
          <p:cNvPr id="32" name="Picture 31" descr="A picture containing outdoor, ground, tree, rock&#10;&#10;Description automatically generated">
            <a:extLst>
              <a:ext uri="{FF2B5EF4-FFF2-40B4-BE49-F238E27FC236}">
                <a16:creationId xmlns:a16="http://schemas.microsoft.com/office/drawing/2014/main" id="{7DAC0DD8-ABCF-43AF-A4CB-9923630F29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48533" y="3585243"/>
            <a:ext cx="3082686" cy="2312015"/>
          </a:xfrm>
          <a:prstGeom prst="rect">
            <a:avLst/>
          </a:prstGeom>
        </p:spPr>
      </p:pic>
      <p:pic>
        <p:nvPicPr>
          <p:cNvPr id="34" name="Picture 33" descr="A hole in the ground with plants around it&#10;&#10;Description automatically generated with medium confidence">
            <a:extLst>
              <a:ext uri="{FF2B5EF4-FFF2-40B4-BE49-F238E27FC236}">
                <a16:creationId xmlns:a16="http://schemas.microsoft.com/office/drawing/2014/main" id="{0639B01B-E812-43CA-82EE-24E007DD46E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66006" y="1225884"/>
            <a:ext cx="2794943" cy="2096207"/>
          </a:xfrm>
          <a:prstGeom prst="rect">
            <a:avLst/>
          </a:prstGeom>
        </p:spPr>
      </p:pic>
      <p:sp>
        <p:nvSpPr>
          <p:cNvPr id="35" name="TextBox 34">
            <a:extLst>
              <a:ext uri="{FF2B5EF4-FFF2-40B4-BE49-F238E27FC236}">
                <a16:creationId xmlns:a16="http://schemas.microsoft.com/office/drawing/2014/main" id="{342376BB-134F-464A-8119-4BF6B0321064}"/>
              </a:ext>
            </a:extLst>
          </p:cNvPr>
          <p:cNvSpPr txBox="1"/>
          <p:nvPr/>
        </p:nvSpPr>
        <p:spPr>
          <a:xfrm>
            <a:off x="11395718" y="6358069"/>
            <a:ext cx="267746" cy="276999"/>
          </a:xfrm>
          <a:prstGeom prst="rect">
            <a:avLst/>
          </a:prstGeom>
          <a:noFill/>
        </p:spPr>
        <p:txBody>
          <a:bodyPr wrap="square" rtlCol="0">
            <a:spAutoFit/>
          </a:bodyPr>
          <a:lstStyle/>
          <a:p>
            <a:fld id="{3F1C7C74-8990-42E0-B317-FA900E15140C}" type="slidenum">
              <a:rPr lang="en-US" sz="1200" smtClean="0"/>
              <a:t>48</a:t>
            </a:fld>
            <a:endParaRPr lang="en-US" sz="1200" dirty="0"/>
          </a:p>
        </p:txBody>
      </p:sp>
    </p:spTree>
    <p:extLst>
      <p:ext uri="{BB962C8B-B14F-4D97-AF65-F5344CB8AC3E}">
        <p14:creationId xmlns:p14="http://schemas.microsoft.com/office/powerpoint/2010/main" val="328622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E953149-7EE2-4745-8F8E-13A81F464FB3}"/>
              </a:ext>
            </a:extLst>
          </p:cNvPr>
          <p:cNvGrpSpPr/>
          <p:nvPr/>
        </p:nvGrpSpPr>
        <p:grpSpPr>
          <a:xfrm>
            <a:off x="5562469" y="90253"/>
            <a:ext cx="6456415" cy="6631148"/>
            <a:chOff x="5562469" y="90253"/>
            <a:chExt cx="6456415" cy="6631148"/>
          </a:xfrm>
        </p:grpSpPr>
        <p:pic>
          <p:nvPicPr>
            <p:cNvPr id="6" name="Picture 5">
              <a:extLst>
                <a:ext uri="{FF2B5EF4-FFF2-40B4-BE49-F238E27FC236}">
                  <a16:creationId xmlns:a16="http://schemas.microsoft.com/office/drawing/2014/main" id="{AAACD19B-F7BC-456F-A8E6-7D5E118226B9}"/>
                </a:ext>
              </a:extLst>
            </p:cNvPr>
            <p:cNvPicPr>
              <a:picLocks noChangeAspect="1"/>
            </p:cNvPicPr>
            <p:nvPr/>
          </p:nvPicPr>
          <p:blipFill>
            <a:blip r:embed="rId3"/>
            <a:stretch>
              <a:fillRect/>
            </a:stretch>
          </p:blipFill>
          <p:spPr>
            <a:xfrm>
              <a:off x="5562469" y="90253"/>
              <a:ext cx="6456415" cy="6631148"/>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DD47D8D7-DEE2-4F89-A16F-68D232A15873}"/>
                    </a:ext>
                  </a:extLst>
                </p14:cNvPr>
                <p14:cNvContentPartPr/>
                <p14:nvPr/>
              </p14:nvContentPartPr>
              <p14:xfrm>
                <a:off x="7009920" y="3139440"/>
                <a:ext cx="1492560" cy="610560"/>
              </p14:xfrm>
            </p:contentPart>
          </mc:Choice>
          <mc:Fallback xmlns="">
            <p:pic>
              <p:nvPicPr>
                <p:cNvPr id="16" name="Ink 15">
                  <a:extLst>
                    <a:ext uri="{FF2B5EF4-FFF2-40B4-BE49-F238E27FC236}">
                      <a16:creationId xmlns:a16="http://schemas.microsoft.com/office/drawing/2014/main" id="{DD47D8D7-DEE2-4F89-A16F-68D232A15873}"/>
                    </a:ext>
                  </a:extLst>
                </p:cNvPr>
                <p:cNvPicPr/>
                <p:nvPr/>
              </p:nvPicPr>
              <p:blipFill>
                <a:blip r:embed="rId5"/>
                <a:stretch>
                  <a:fillRect/>
                </a:stretch>
              </p:blipFill>
              <p:spPr>
                <a:xfrm>
                  <a:off x="7006679" y="3136200"/>
                  <a:ext cx="1498681"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5E45202-E683-4023-A214-5CA595972AB1}"/>
                    </a:ext>
                  </a:extLst>
                </p14:cNvPr>
                <p14:cNvContentPartPr/>
                <p14:nvPr/>
              </p14:nvContentPartPr>
              <p14:xfrm>
                <a:off x="6532400" y="4378760"/>
                <a:ext cx="3426840" cy="1485360"/>
              </p14:xfrm>
            </p:contentPart>
          </mc:Choice>
          <mc:Fallback xmlns="">
            <p:pic>
              <p:nvPicPr>
                <p:cNvPr id="19" name="Ink 18">
                  <a:extLst>
                    <a:ext uri="{FF2B5EF4-FFF2-40B4-BE49-F238E27FC236}">
                      <a16:creationId xmlns:a16="http://schemas.microsoft.com/office/drawing/2014/main" id="{95E45202-E683-4023-A214-5CA595972AB1}"/>
                    </a:ext>
                  </a:extLst>
                </p:cNvPr>
                <p:cNvPicPr/>
                <p:nvPr/>
              </p:nvPicPr>
              <p:blipFill>
                <a:blip r:embed="rId7"/>
                <a:stretch>
                  <a:fillRect/>
                </a:stretch>
              </p:blipFill>
              <p:spPr>
                <a:xfrm>
                  <a:off x="6529160" y="4375520"/>
                  <a:ext cx="3432960" cy="1491480"/>
                </a:xfrm>
                <a:prstGeom prst="rect">
                  <a:avLst/>
                </a:prstGeom>
              </p:spPr>
            </p:pic>
          </mc:Fallback>
        </mc:AlternateContent>
      </p:grpSp>
      <p:sp>
        <p:nvSpPr>
          <p:cNvPr id="5" name="Content Placeholder 2"/>
          <p:cNvSpPr>
            <a:spLocks noGrp="1"/>
          </p:cNvSpPr>
          <p:nvPr>
            <p:ph idx="4294967295" hasCustomPrompt="1"/>
          </p:nvPr>
        </p:nvSpPr>
        <p:spPr>
          <a:xfrm>
            <a:off x="311245" y="371331"/>
            <a:ext cx="60692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DRIVERS</a:t>
            </a: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DRIVERS</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83223851-8F76-43D7-9351-909085EBAB43}"/>
                  </a:ext>
                </a:extLst>
              </p14:cNvPr>
              <p14:cNvContentPartPr/>
              <p14:nvPr/>
            </p14:nvContentPartPr>
            <p14:xfrm>
              <a:off x="7002360" y="3147000"/>
              <a:ext cx="360" cy="360"/>
            </p14:xfrm>
          </p:contentPart>
        </mc:Choice>
        <mc:Fallback xmlns="">
          <p:pic>
            <p:nvPicPr>
              <p:cNvPr id="13" name="Ink 12">
                <a:extLst>
                  <a:ext uri="{FF2B5EF4-FFF2-40B4-BE49-F238E27FC236}">
                    <a16:creationId xmlns:a16="http://schemas.microsoft.com/office/drawing/2014/main" id="{83223851-8F76-43D7-9351-909085EBAB43}"/>
                  </a:ext>
                </a:extLst>
              </p:cNvPr>
              <p:cNvPicPr/>
              <p:nvPr/>
            </p:nvPicPr>
            <p:blipFill>
              <a:blip r:embed="rId10"/>
              <a:stretch>
                <a:fillRect/>
              </a:stretch>
            </p:blipFill>
            <p:spPr>
              <a:xfrm>
                <a:off x="6993360" y="3138000"/>
                <a:ext cx="18000" cy="18000"/>
              </a:xfrm>
              <a:prstGeom prst="rect">
                <a:avLst/>
              </a:prstGeom>
            </p:spPr>
          </p:pic>
        </mc:Fallback>
      </mc:AlternateContent>
      <p:sp>
        <p:nvSpPr>
          <p:cNvPr id="17" name="TextBox 16">
            <a:extLst>
              <a:ext uri="{FF2B5EF4-FFF2-40B4-BE49-F238E27FC236}">
                <a16:creationId xmlns:a16="http://schemas.microsoft.com/office/drawing/2014/main" id="{F62A970B-B437-4AFA-9990-342A04A1377B}"/>
              </a:ext>
            </a:extLst>
          </p:cNvPr>
          <p:cNvSpPr txBox="1"/>
          <p:nvPr/>
        </p:nvSpPr>
        <p:spPr>
          <a:xfrm>
            <a:off x="3075941" y="1222908"/>
            <a:ext cx="1963418" cy="738664"/>
          </a:xfrm>
          <a:prstGeom prst="rect">
            <a:avLst/>
          </a:prstGeom>
          <a:noFill/>
        </p:spPr>
        <p:txBody>
          <a:bodyPr wrap="square" rtlCol="0">
            <a:spAutoFit/>
          </a:bodyPr>
          <a:lstStyle/>
          <a:p>
            <a:pPr algn="r"/>
            <a:r>
              <a:rPr lang="en-US" sz="1400" dirty="0">
                <a:solidFill>
                  <a:srgbClr val="00B0F0"/>
                </a:solidFill>
                <a:latin typeface="Arial" panose="020B0604020202020204" pitchFamily="34" charset="0"/>
                <a:cs typeface="Arial" panose="020B0604020202020204" pitchFamily="34" charset="0"/>
              </a:rPr>
              <a:t>Poor WQ in Dragonfly Pond and Teaneck Creek</a:t>
            </a:r>
          </a:p>
        </p:txBody>
      </p:sp>
      <p:cxnSp>
        <p:nvCxnSpPr>
          <p:cNvPr id="18" name="Straight Arrow Connector 17">
            <a:extLst>
              <a:ext uri="{FF2B5EF4-FFF2-40B4-BE49-F238E27FC236}">
                <a16:creationId xmlns:a16="http://schemas.microsoft.com/office/drawing/2014/main" id="{AF326E32-7286-4E95-A8AE-24A127A21AD6}"/>
              </a:ext>
            </a:extLst>
          </p:cNvPr>
          <p:cNvCxnSpPr>
            <a:cxnSpLocks/>
          </p:cNvCxnSpPr>
          <p:nvPr/>
        </p:nvCxnSpPr>
        <p:spPr>
          <a:xfrm>
            <a:off x="5049519" y="1592240"/>
            <a:ext cx="3938364" cy="183676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1CE7CD-4CC8-4BED-B581-182DD30A6CF2}"/>
              </a:ext>
            </a:extLst>
          </p:cNvPr>
          <p:cNvCxnSpPr>
            <a:cxnSpLocks/>
          </p:cNvCxnSpPr>
          <p:nvPr/>
        </p:nvCxnSpPr>
        <p:spPr>
          <a:xfrm>
            <a:off x="5039359" y="1592240"/>
            <a:ext cx="5442787" cy="682609"/>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picture containing outdoor, tree, grass, field&#10;&#10;Description automatically generated">
            <a:extLst>
              <a:ext uri="{FF2B5EF4-FFF2-40B4-BE49-F238E27FC236}">
                <a16:creationId xmlns:a16="http://schemas.microsoft.com/office/drawing/2014/main" id="{43012AC1-98E0-41CC-AAD2-1EAFD5CD53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1245" y="2411509"/>
            <a:ext cx="4714582" cy="3143055"/>
          </a:xfrm>
          <a:prstGeom prst="rect">
            <a:avLst/>
          </a:prstGeom>
        </p:spPr>
      </p:pic>
      <p:sp>
        <p:nvSpPr>
          <p:cNvPr id="31" name="TextBox 30">
            <a:extLst>
              <a:ext uri="{FF2B5EF4-FFF2-40B4-BE49-F238E27FC236}">
                <a16:creationId xmlns:a16="http://schemas.microsoft.com/office/drawing/2014/main" id="{928E0DAD-2C21-46E4-AA96-32772B0E2A24}"/>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49</a:t>
            </a:fld>
            <a:endParaRPr lang="en-US" sz="1200" dirty="0"/>
          </a:p>
        </p:txBody>
      </p:sp>
    </p:spTree>
    <p:extLst>
      <p:ext uri="{BB962C8B-B14F-4D97-AF65-F5344CB8AC3E}">
        <p14:creationId xmlns:p14="http://schemas.microsoft.com/office/powerpoint/2010/main" val="426906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 Concern for Marshes</a:t>
            </a:r>
          </a:p>
        </p:txBody>
      </p:sp>
      <p:sp>
        <p:nvSpPr>
          <p:cNvPr id="3" name="Content Placeholder 2"/>
          <p:cNvSpPr>
            <a:spLocks noGrp="1"/>
          </p:cNvSpPr>
          <p:nvPr>
            <p:ph idx="1"/>
          </p:nvPr>
        </p:nvSpPr>
        <p:spPr>
          <a:xfrm>
            <a:off x="838200" y="1361209"/>
            <a:ext cx="10668000" cy="4184219"/>
          </a:xfrm>
        </p:spPr>
        <p:txBody>
          <a:bodyPr>
            <a:normAutofit fontScale="92500"/>
          </a:bodyPr>
          <a:lstStyle/>
          <a:p>
            <a:pPr marL="0" indent="0">
              <a:buNone/>
            </a:pPr>
            <a:r>
              <a:rPr lang="en-US" dirty="0"/>
              <a:t>From an email to the Buzzards Bay Coalition:</a:t>
            </a:r>
          </a:p>
          <a:p>
            <a:pPr marL="0" indent="0">
              <a:buNone/>
            </a:pPr>
            <a:r>
              <a:rPr lang="en-US" dirty="0"/>
              <a:t>“The marsh grass is dying off in patches, leaving just mud that the water now flows into and is creating new smaller canals/rivulets when the tides are high.</a:t>
            </a:r>
          </a:p>
          <a:p>
            <a:pPr marL="0" indent="0">
              <a:buNone/>
            </a:pPr>
            <a:r>
              <a:rPr lang="en-US" dirty="0"/>
              <a:t>The grass die-off is [a] …recent phenomenon, within the last year from what I've seen. </a:t>
            </a:r>
          </a:p>
          <a:p>
            <a:pPr marL="0" indent="0">
              <a:buNone/>
            </a:pPr>
            <a:r>
              <a:rPr lang="en-US" dirty="0"/>
              <a:t>The shoreline itself, which my property abuts, has not changed or been affected yet, though once the marsh goes I would imagine that would soon follow.</a:t>
            </a:r>
          </a:p>
          <a:p>
            <a:pPr marL="0" indent="0">
              <a:buNone/>
            </a:pPr>
            <a:r>
              <a:rPr lang="en-US" dirty="0"/>
              <a:t>This area has brought us so much peace and joy; we are willing to do quite a lot to save it.”</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8"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9" name="TextBox 8"/>
          <p:cNvSpPr txBox="1"/>
          <p:nvPr/>
        </p:nvSpPr>
        <p:spPr>
          <a:xfrm>
            <a:off x="8793985" y="61294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spTree>
    <p:extLst>
      <p:ext uri="{BB962C8B-B14F-4D97-AF65-F5344CB8AC3E}">
        <p14:creationId xmlns:p14="http://schemas.microsoft.com/office/powerpoint/2010/main" val="130485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E953149-7EE2-4745-8F8E-13A81F464FB3}"/>
              </a:ext>
            </a:extLst>
          </p:cNvPr>
          <p:cNvGrpSpPr/>
          <p:nvPr/>
        </p:nvGrpSpPr>
        <p:grpSpPr>
          <a:xfrm>
            <a:off x="5562469" y="90253"/>
            <a:ext cx="6456415" cy="6631148"/>
            <a:chOff x="5562469" y="90253"/>
            <a:chExt cx="6456415" cy="6631148"/>
          </a:xfrm>
        </p:grpSpPr>
        <p:pic>
          <p:nvPicPr>
            <p:cNvPr id="6" name="Picture 5">
              <a:extLst>
                <a:ext uri="{FF2B5EF4-FFF2-40B4-BE49-F238E27FC236}">
                  <a16:creationId xmlns:a16="http://schemas.microsoft.com/office/drawing/2014/main" id="{AAACD19B-F7BC-456F-A8E6-7D5E118226B9}"/>
                </a:ext>
              </a:extLst>
            </p:cNvPr>
            <p:cNvPicPr>
              <a:picLocks noChangeAspect="1"/>
            </p:cNvPicPr>
            <p:nvPr/>
          </p:nvPicPr>
          <p:blipFill>
            <a:blip r:embed="rId3"/>
            <a:stretch>
              <a:fillRect/>
            </a:stretch>
          </p:blipFill>
          <p:spPr>
            <a:xfrm>
              <a:off x="5562469" y="90253"/>
              <a:ext cx="6456415" cy="6631148"/>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DD47D8D7-DEE2-4F89-A16F-68D232A15873}"/>
                    </a:ext>
                  </a:extLst>
                </p14:cNvPr>
                <p14:cNvContentPartPr/>
                <p14:nvPr/>
              </p14:nvContentPartPr>
              <p14:xfrm>
                <a:off x="7009920" y="3139440"/>
                <a:ext cx="1492560" cy="610560"/>
              </p14:xfrm>
            </p:contentPart>
          </mc:Choice>
          <mc:Fallback xmlns="">
            <p:pic>
              <p:nvPicPr>
                <p:cNvPr id="16" name="Ink 15">
                  <a:extLst>
                    <a:ext uri="{FF2B5EF4-FFF2-40B4-BE49-F238E27FC236}">
                      <a16:creationId xmlns:a16="http://schemas.microsoft.com/office/drawing/2014/main" id="{DD47D8D7-DEE2-4F89-A16F-68D232A15873}"/>
                    </a:ext>
                  </a:extLst>
                </p:cNvPr>
                <p:cNvPicPr/>
                <p:nvPr/>
              </p:nvPicPr>
              <p:blipFill>
                <a:blip r:embed="rId5"/>
                <a:stretch>
                  <a:fillRect/>
                </a:stretch>
              </p:blipFill>
              <p:spPr>
                <a:xfrm>
                  <a:off x="7006679" y="3136200"/>
                  <a:ext cx="1498681"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5E45202-E683-4023-A214-5CA595972AB1}"/>
                    </a:ext>
                  </a:extLst>
                </p14:cNvPr>
                <p14:cNvContentPartPr/>
                <p14:nvPr/>
              </p14:nvContentPartPr>
              <p14:xfrm>
                <a:off x="6532400" y="4378760"/>
                <a:ext cx="3426840" cy="1485360"/>
              </p14:xfrm>
            </p:contentPart>
          </mc:Choice>
          <mc:Fallback xmlns="">
            <p:pic>
              <p:nvPicPr>
                <p:cNvPr id="19" name="Ink 18">
                  <a:extLst>
                    <a:ext uri="{FF2B5EF4-FFF2-40B4-BE49-F238E27FC236}">
                      <a16:creationId xmlns:a16="http://schemas.microsoft.com/office/drawing/2014/main" id="{95E45202-E683-4023-A214-5CA595972AB1}"/>
                    </a:ext>
                  </a:extLst>
                </p:cNvPr>
                <p:cNvPicPr/>
                <p:nvPr/>
              </p:nvPicPr>
              <p:blipFill>
                <a:blip r:embed="rId7"/>
                <a:stretch>
                  <a:fillRect/>
                </a:stretch>
              </p:blipFill>
              <p:spPr>
                <a:xfrm>
                  <a:off x="6529160" y="4375520"/>
                  <a:ext cx="3432960" cy="1491480"/>
                </a:xfrm>
                <a:prstGeom prst="rect">
                  <a:avLst/>
                </a:prstGeom>
              </p:spPr>
            </p:pic>
          </mc:Fallback>
        </mc:AlternateContent>
      </p:grpSp>
      <p:sp>
        <p:nvSpPr>
          <p:cNvPr id="5" name="Content Placeholder 2"/>
          <p:cNvSpPr>
            <a:spLocks noGrp="1"/>
          </p:cNvSpPr>
          <p:nvPr>
            <p:ph idx="4294967295" hasCustomPrompt="1"/>
          </p:nvPr>
        </p:nvSpPr>
        <p:spPr>
          <a:xfrm>
            <a:off x="311245" y="371331"/>
            <a:ext cx="60692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DRIVERS</a:t>
            </a: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DRIVERS</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83223851-8F76-43D7-9351-909085EBAB43}"/>
                  </a:ext>
                </a:extLst>
              </p14:cNvPr>
              <p14:cNvContentPartPr/>
              <p14:nvPr/>
            </p14:nvContentPartPr>
            <p14:xfrm>
              <a:off x="7002360" y="3147000"/>
              <a:ext cx="360" cy="360"/>
            </p14:xfrm>
          </p:contentPart>
        </mc:Choice>
        <mc:Fallback xmlns="">
          <p:pic>
            <p:nvPicPr>
              <p:cNvPr id="13" name="Ink 12">
                <a:extLst>
                  <a:ext uri="{FF2B5EF4-FFF2-40B4-BE49-F238E27FC236}">
                    <a16:creationId xmlns:a16="http://schemas.microsoft.com/office/drawing/2014/main" id="{83223851-8F76-43D7-9351-909085EBAB43}"/>
                  </a:ext>
                </a:extLst>
              </p:cNvPr>
              <p:cNvPicPr/>
              <p:nvPr/>
            </p:nvPicPr>
            <p:blipFill>
              <a:blip r:embed="rId10"/>
              <a:stretch>
                <a:fillRect/>
              </a:stretch>
            </p:blipFill>
            <p:spPr>
              <a:xfrm>
                <a:off x="6993360" y="3138000"/>
                <a:ext cx="18000" cy="18000"/>
              </a:xfrm>
              <a:prstGeom prst="rect">
                <a:avLst/>
              </a:prstGeom>
            </p:spPr>
          </p:pic>
        </mc:Fallback>
      </mc:AlternateContent>
      <p:sp>
        <p:nvSpPr>
          <p:cNvPr id="15" name="TextBox 14">
            <a:extLst>
              <a:ext uri="{FF2B5EF4-FFF2-40B4-BE49-F238E27FC236}">
                <a16:creationId xmlns:a16="http://schemas.microsoft.com/office/drawing/2014/main" id="{18D558C8-2404-4152-A384-6FD28ACFD31E}"/>
              </a:ext>
            </a:extLst>
          </p:cNvPr>
          <p:cNvSpPr txBox="1"/>
          <p:nvPr/>
        </p:nvSpPr>
        <p:spPr>
          <a:xfrm>
            <a:off x="2533234" y="4310321"/>
            <a:ext cx="2537936" cy="307777"/>
          </a:xfrm>
          <a:prstGeom prst="rect">
            <a:avLst/>
          </a:prstGeom>
          <a:noFill/>
        </p:spPr>
        <p:txBody>
          <a:bodyPr wrap="square" rtlCol="0">
            <a:spAutoFit/>
          </a:bodyPr>
          <a:lstStyle/>
          <a:p>
            <a:pPr algn="r"/>
            <a:r>
              <a:rPr lang="en-US" sz="1400" dirty="0">
                <a:solidFill>
                  <a:schemeClr val="accent2"/>
                </a:solidFill>
                <a:latin typeface="Arial" panose="020B0604020202020204" pitchFamily="34" charset="0"/>
                <a:cs typeface="Arial" panose="020B0604020202020204" pitchFamily="34" charset="0"/>
              </a:rPr>
              <a:t>Invasive species (throughout)</a:t>
            </a:r>
          </a:p>
        </p:txBody>
      </p:sp>
      <p:cxnSp>
        <p:nvCxnSpPr>
          <p:cNvPr id="20" name="Straight Arrow Connector 19">
            <a:extLst>
              <a:ext uri="{FF2B5EF4-FFF2-40B4-BE49-F238E27FC236}">
                <a16:creationId xmlns:a16="http://schemas.microsoft.com/office/drawing/2014/main" id="{AFC3F787-48B6-450D-A1C4-A4B7AF72DE1F}"/>
              </a:ext>
            </a:extLst>
          </p:cNvPr>
          <p:cNvCxnSpPr>
            <a:cxnSpLocks/>
            <a:stCxn id="15" idx="3"/>
          </p:cNvCxnSpPr>
          <p:nvPr/>
        </p:nvCxnSpPr>
        <p:spPr>
          <a:xfrm>
            <a:off x="5071170" y="4464210"/>
            <a:ext cx="2433601" cy="330814"/>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ACE2B3A-A530-44F6-AFD9-2B39EC87CD7B}"/>
              </a:ext>
            </a:extLst>
          </p:cNvPr>
          <p:cNvCxnSpPr>
            <a:cxnSpLocks/>
            <a:stCxn id="15" idx="3"/>
          </p:cNvCxnSpPr>
          <p:nvPr/>
        </p:nvCxnSpPr>
        <p:spPr>
          <a:xfrm flipV="1">
            <a:off x="5071170" y="2263698"/>
            <a:ext cx="3637932" cy="2200512"/>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E404267-9AC2-401F-8084-6502F7D85939}"/>
              </a:ext>
            </a:extLst>
          </p:cNvPr>
          <p:cNvCxnSpPr>
            <a:cxnSpLocks/>
          </p:cNvCxnSpPr>
          <p:nvPr/>
        </p:nvCxnSpPr>
        <p:spPr>
          <a:xfrm flipV="1">
            <a:off x="5071170" y="3750000"/>
            <a:ext cx="5098742" cy="71421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cture containing tree, outdoor, plant, standing&#10;&#10;Description automatically generated">
            <a:extLst>
              <a:ext uri="{FF2B5EF4-FFF2-40B4-BE49-F238E27FC236}">
                <a16:creationId xmlns:a16="http://schemas.microsoft.com/office/drawing/2014/main" id="{8263D845-2A94-4010-92E2-B83AD7CA077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16582" y="940252"/>
            <a:ext cx="2787555" cy="2082063"/>
          </a:xfrm>
          <a:prstGeom prst="rect">
            <a:avLst/>
          </a:prstGeom>
        </p:spPr>
      </p:pic>
      <p:pic>
        <p:nvPicPr>
          <p:cNvPr id="10" name="Picture 9" descr="A close-up of some plants&#10;&#10;Description automatically generated with low confidence">
            <a:extLst>
              <a:ext uri="{FF2B5EF4-FFF2-40B4-BE49-F238E27FC236}">
                <a16:creationId xmlns:a16="http://schemas.microsoft.com/office/drawing/2014/main" id="{9CBECEB0-E83A-438D-B39C-F4A0D3D3DA4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9323" y="2263698"/>
            <a:ext cx="2276476" cy="3414715"/>
          </a:xfrm>
          <a:prstGeom prst="rect">
            <a:avLst/>
          </a:prstGeom>
        </p:spPr>
      </p:pic>
      <p:sp>
        <p:nvSpPr>
          <p:cNvPr id="30" name="TextBox 29">
            <a:extLst>
              <a:ext uri="{FF2B5EF4-FFF2-40B4-BE49-F238E27FC236}">
                <a16:creationId xmlns:a16="http://schemas.microsoft.com/office/drawing/2014/main" id="{81AE136A-F48B-46A8-9DE0-6AADF80220CD}"/>
              </a:ext>
            </a:extLst>
          </p:cNvPr>
          <p:cNvSpPr txBox="1"/>
          <p:nvPr/>
        </p:nvSpPr>
        <p:spPr>
          <a:xfrm>
            <a:off x="11284085" y="6358069"/>
            <a:ext cx="379379" cy="276999"/>
          </a:xfrm>
          <a:prstGeom prst="rect">
            <a:avLst/>
          </a:prstGeom>
          <a:noFill/>
        </p:spPr>
        <p:txBody>
          <a:bodyPr wrap="square" rtlCol="0">
            <a:spAutoFit/>
          </a:bodyPr>
          <a:lstStyle/>
          <a:p>
            <a:fld id="{3F1C7C74-8990-42E0-B317-FA900E15140C}" type="slidenum">
              <a:rPr lang="en-US" sz="1200" smtClean="0"/>
              <a:t>50</a:t>
            </a:fld>
            <a:endParaRPr lang="en-US" sz="1200" dirty="0"/>
          </a:p>
        </p:txBody>
      </p:sp>
    </p:spTree>
    <p:extLst>
      <p:ext uri="{BB962C8B-B14F-4D97-AF65-F5344CB8AC3E}">
        <p14:creationId xmlns:p14="http://schemas.microsoft.com/office/powerpoint/2010/main" val="7309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E953149-7EE2-4745-8F8E-13A81F464FB3}"/>
              </a:ext>
            </a:extLst>
          </p:cNvPr>
          <p:cNvGrpSpPr/>
          <p:nvPr/>
        </p:nvGrpSpPr>
        <p:grpSpPr>
          <a:xfrm>
            <a:off x="5562469" y="90253"/>
            <a:ext cx="6456415" cy="6631148"/>
            <a:chOff x="5562469" y="90253"/>
            <a:chExt cx="6456415" cy="6631148"/>
          </a:xfrm>
        </p:grpSpPr>
        <p:pic>
          <p:nvPicPr>
            <p:cNvPr id="6" name="Picture 5">
              <a:extLst>
                <a:ext uri="{FF2B5EF4-FFF2-40B4-BE49-F238E27FC236}">
                  <a16:creationId xmlns:a16="http://schemas.microsoft.com/office/drawing/2014/main" id="{AAACD19B-F7BC-456F-A8E6-7D5E118226B9}"/>
                </a:ext>
              </a:extLst>
            </p:cNvPr>
            <p:cNvPicPr>
              <a:picLocks noChangeAspect="1"/>
            </p:cNvPicPr>
            <p:nvPr/>
          </p:nvPicPr>
          <p:blipFill>
            <a:blip r:embed="rId3"/>
            <a:stretch>
              <a:fillRect/>
            </a:stretch>
          </p:blipFill>
          <p:spPr>
            <a:xfrm>
              <a:off x="5562469" y="90253"/>
              <a:ext cx="6456415" cy="6631148"/>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DD47D8D7-DEE2-4F89-A16F-68D232A15873}"/>
                    </a:ext>
                  </a:extLst>
                </p14:cNvPr>
                <p14:cNvContentPartPr/>
                <p14:nvPr/>
              </p14:nvContentPartPr>
              <p14:xfrm>
                <a:off x="7009920" y="3139440"/>
                <a:ext cx="1492560" cy="610560"/>
              </p14:xfrm>
            </p:contentPart>
          </mc:Choice>
          <mc:Fallback xmlns="">
            <p:pic>
              <p:nvPicPr>
                <p:cNvPr id="16" name="Ink 15">
                  <a:extLst>
                    <a:ext uri="{FF2B5EF4-FFF2-40B4-BE49-F238E27FC236}">
                      <a16:creationId xmlns:a16="http://schemas.microsoft.com/office/drawing/2014/main" id="{DD47D8D7-DEE2-4F89-A16F-68D232A15873}"/>
                    </a:ext>
                  </a:extLst>
                </p:cNvPr>
                <p:cNvPicPr/>
                <p:nvPr/>
              </p:nvPicPr>
              <p:blipFill>
                <a:blip r:embed="rId5"/>
                <a:stretch>
                  <a:fillRect/>
                </a:stretch>
              </p:blipFill>
              <p:spPr>
                <a:xfrm>
                  <a:off x="7006679" y="3136200"/>
                  <a:ext cx="1498681"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5E45202-E683-4023-A214-5CA595972AB1}"/>
                    </a:ext>
                  </a:extLst>
                </p14:cNvPr>
                <p14:cNvContentPartPr/>
                <p14:nvPr/>
              </p14:nvContentPartPr>
              <p14:xfrm>
                <a:off x="6532400" y="4378760"/>
                <a:ext cx="3426840" cy="1485360"/>
              </p14:xfrm>
            </p:contentPart>
          </mc:Choice>
          <mc:Fallback xmlns="">
            <p:pic>
              <p:nvPicPr>
                <p:cNvPr id="19" name="Ink 18">
                  <a:extLst>
                    <a:ext uri="{FF2B5EF4-FFF2-40B4-BE49-F238E27FC236}">
                      <a16:creationId xmlns:a16="http://schemas.microsoft.com/office/drawing/2014/main" id="{95E45202-E683-4023-A214-5CA595972AB1}"/>
                    </a:ext>
                  </a:extLst>
                </p:cNvPr>
                <p:cNvPicPr/>
                <p:nvPr/>
              </p:nvPicPr>
              <p:blipFill>
                <a:blip r:embed="rId7"/>
                <a:stretch>
                  <a:fillRect/>
                </a:stretch>
              </p:blipFill>
              <p:spPr>
                <a:xfrm>
                  <a:off x="6529160" y="4375520"/>
                  <a:ext cx="3432960" cy="1491480"/>
                </a:xfrm>
                <a:prstGeom prst="rect">
                  <a:avLst/>
                </a:prstGeom>
              </p:spPr>
            </p:pic>
          </mc:Fallback>
        </mc:AlternateContent>
      </p:grpSp>
      <p:sp>
        <p:nvSpPr>
          <p:cNvPr id="5" name="Content Placeholder 2"/>
          <p:cNvSpPr>
            <a:spLocks noGrp="1"/>
          </p:cNvSpPr>
          <p:nvPr>
            <p:ph idx="4294967295" hasCustomPrompt="1"/>
          </p:nvPr>
        </p:nvSpPr>
        <p:spPr>
          <a:xfrm>
            <a:off x="311245" y="371331"/>
            <a:ext cx="60692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DRIVERS</a:t>
            </a: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DRIVERS</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83223851-8F76-43D7-9351-909085EBAB43}"/>
                  </a:ext>
                </a:extLst>
              </p14:cNvPr>
              <p14:cNvContentPartPr/>
              <p14:nvPr/>
            </p14:nvContentPartPr>
            <p14:xfrm>
              <a:off x="7002360" y="3147000"/>
              <a:ext cx="360" cy="360"/>
            </p14:xfrm>
          </p:contentPart>
        </mc:Choice>
        <mc:Fallback xmlns="">
          <p:pic>
            <p:nvPicPr>
              <p:cNvPr id="13" name="Ink 12">
                <a:extLst>
                  <a:ext uri="{FF2B5EF4-FFF2-40B4-BE49-F238E27FC236}">
                    <a16:creationId xmlns:a16="http://schemas.microsoft.com/office/drawing/2014/main" id="{83223851-8F76-43D7-9351-909085EBAB43}"/>
                  </a:ext>
                </a:extLst>
              </p:cNvPr>
              <p:cNvPicPr/>
              <p:nvPr/>
            </p:nvPicPr>
            <p:blipFill>
              <a:blip r:embed="rId10"/>
              <a:stretch>
                <a:fillRect/>
              </a:stretch>
            </p:blipFill>
            <p:spPr>
              <a:xfrm>
                <a:off x="6993360" y="3138000"/>
                <a:ext cx="18000" cy="18000"/>
              </a:xfrm>
              <a:prstGeom prst="rect">
                <a:avLst/>
              </a:prstGeom>
            </p:spPr>
          </p:pic>
        </mc:Fallback>
      </mc:AlternateContent>
      <p:sp>
        <p:nvSpPr>
          <p:cNvPr id="17" name="TextBox 16">
            <a:extLst>
              <a:ext uri="{FF2B5EF4-FFF2-40B4-BE49-F238E27FC236}">
                <a16:creationId xmlns:a16="http://schemas.microsoft.com/office/drawing/2014/main" id="{B20BF97F-CF49-4843-B196-DE9129C5C48C}"/>
              </a:ext>
            </a:extLst>
          </p:cNvPr>
          <p:cNvSpPr txBox="1"/>
          <p:nvPr/>
        </p:nvSpPr>
        <p:spPr>
          <a:xfrm>
            <a:off x="2511582" y="4925949"/>
            <a:ext cx="2537936" cy="307777"/>
          </a:xfrm>
          <a:prstGeom prst="rect">
            <a:avLst/>
          </a:prstGeom>
          <a:noFill/>
        </p:spPr>
        <p:txBody>
          <a:bodyPr wrap="square" rtlCol="0">
            <a:spAutoFit/>
          </a:bodyPr>
          <a:lstStyle/>
          <a:p>
            <a:pPr algn="r"/>
            <a:r>
              <a:rPr lang="en-US" sz="1400" dirty="0">
                <a:solidFill>
                  <a:srgbClr val="7030A0"/>
                </a:solidFill>
                <a:latin typeface="Arial" panose="020B0604020202020204" pitchFamily="34" charset="0"/>
                <a:cs typeface="Arial" panose="020B0604020202020204" pitchFamily="34" charset="0"/>
              </a:rPr>
              <a:t>Debris piles (throughout)</a:t>
            </a:r>
          </a:p>
        </p:txBody>
      </p:sp>
      <p:cxnSp>
        <p:nvCxnSpPr>
          <p:cNvPr id="18" name="Straight Arrow Connector 17">
            <a:extLst>
              <a:ext uri="{FF2B5EF4-FFF2-40B4-BE49-F238E27FC236}">
                <a16:creationId xmlns:a16="http://schemas.microsoft.com/office/drawing/2014/main" id="{38128D7E-C9B9-4A1B-9AC7-08714E4576AD}"/>
              </a:ext>
            </a:extLst>
          </p:cNvPr>
          <p:cNvCxnSpPr>
            <a:cxnSpLocks/>
          </p:cNvCxnSpPr>
          <p:nvPr/>
        </p:nvCxnSpPr>
        <p:spPr>
          <a:xfrm>
            <a:off x="5049518" y="5061020"/>
            <a:ext cx="2444102" cy="581497"/>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76A3BA2-805B-49D9-B302-CA9AEFAD961C}"/>
              </a:ext>
            </a:extLst>
          </p:cNvPr>
          <p:cNvCxnSpPr>
            <a:cxnSpLocks/>
            <a:stCxn id="17" idx="3"/>
          </p:cNvCxnSpPr>
          <p:nvPr/>
        </p:nvCxnSpPr>
        <p:spPr>
          <a:xfrm flipV="1">
            <a:off x="5049518" y="4683512"/>
            <a:ext cx="3246989" cy="396326"/>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D5E253F-DE8C-4A4A-A96C-524EB5D04058}"/>
              </a:ext>
            </a:extLst>
          </p:cNvPr>
          <p:cNvCxnSpPr>
            <a:cxnSpLocks/>
            <a:stCxn id="17" idx="3"/>
          </p:cNvCxnSpPr>
          <p:nvPr/>
        </p:nvCxnSpPr>
        <p:spPr>
          <a:xfrm flipV="1">
            <a:off x="5049518" y="3662639"/>
            <a:ext cx="3938365" cy="1417199"/>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picture containing outdoor, grass, sky, tree&#10;&#10;Description automatically generated">
            <a:extLst>
              <a:ext uri="{FF2B5EF4-FFF2-40B4-BE49-F238E27FC236}">
                <a16:creationId xmlns:a16="http://schemas.microsoft.com/office/drawing/2014/main" id="{A7FE9EFC-D41C-4294-8C83-928269B8357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3623" y="1092003"/>
            <a:ext cx="3425418" cy="2283612"/>
          </a:xfrm>
          <a:prstGeom prst="rect">
            <a:avLst/>
          </a:prstGeom>
        </p:spPr>
      </p:pic>
      <p:sp>
        <p:nvSpPr>
          <p:cNvPr id="33" name="TextBox 32">
            <a:extLst>
              <a:ext uri="{FF2B5EF4-FFF2-40B4-BE49-F238E27FC236}">
                <a16:creationId xmlns:a16="http://schemas.microsoft.com/office/drawing/2014/main" id="{FB5F32C4-ACDC-4441-866A-FA3C0E2E9DC1}"/>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51</a:t>
            </a:fld>
            <a:endParaRPr lang="en-US" sz="1200" dirty="0"/>
          </a:p>
        </p:txBody>
      </p:sp>
    </p:spTree>
    <p:extLst>
      <p:ext uri="{BB962C8B-B14F-4D97-AF65-F5344CB8AC3E}">
        <p14:creationId xmlns:p14="http://schemas.microsoft.com/office/powerpoint/2010/main" val="848954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E953149-7EE2-4745-8F8E-13A81F464FB3}"/>
              </a:ext>
            </a:extLst>
          </p:cNvPr>
          <p:cNvGrpSpPr/>
          <p:nvPr/>
        </p:nvGrpSpPr>
        <p:grpSpPr>
          <a:xfrm>
            <a:off x="5562469" y="90253"/>
            <a:ext cx="6456415" cy="6631148"/>
            <a:chOff x="5562469" y="90253"/>
            <a:chExt cx="6456415" cy="6631148"/>
          </a:xfrm>
        </p:grpSpPr>
        <p:pic>
          <p:nvPicPr>
            <p:cNvPr id="6" name="Picture 5">
              <a:extLst>
                <a:ext uri="{FF2B5EF4-FFF2-40B4-BE49-F238E27FC236}">
                  <a16:creationId xmlns:a16="http://schemas.microsoft.com/office/drawing/2014/main" id="{AAACD19B-F7BC-456F-A8E6-7D5E118226B9}"/>
                </a:ext>
              </a:extLst>
            </p:cNvPr>
            <p:cNvPicPr>
              <a:picLocks noChangeAspect="1"/>
            </p:cNvPicPr>
            <p:nvPr/>
          </p:nvPicPr>
          <p:blipFill>
            <a:blip r:embed="rId3"/>
            <a:stretch>
              <a:fillRect/>
            </a:stretch>
          </p:blipFill>
          <p:spPr>
            <a:xfrm>
              <a:off x="5562469" y="90253"/>
              <a:ext cx="6456415" cy="6631148"/>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DD47D8D7-DEE2-4F89-A16F-68D232A15873}"/>
                    </a:ext>
                  </a:extLst>
                </p14:cNvPr>
                <p14:cNvContentPartPr/>
                <p14:nvPr/>
              </p14:nvContentPartPr>
              <p14:xfrm>
                <a:off x="7009920" y="3139440"/>
                <a:ext cx="1492560" cy="610560"/>
              </p14:xfrm>
            </p:contentPart>
          </mc:Choice>
          <mc:Fallback xmlns="">
            <p:pic>
              <p:nvPicPr>
                <p:cNvPr id="16" name="Ink 15">
                  <a:extLst>
                    <a:ext uri="{FF2B5EF4-FFF2-40B4-BE49-F238E27FC236}">
                      <a16:creationId xmlns:a16="http://schemas.microsoft.com/office/drawing/2014/main" id="{DD47D8D7-DEE2-4F89-A16F-68D232A15873}"/>
                    </a:ext>
                  </a:extLst>
                </p:cNvPr>
                <p:cNvPicPr/>
                <p:nvPr/>
              </p:nvPicPr>
              <p:blipFill>
                <a:blip r:embed="rId5"/>
                <a:stretch>
                  <a:fillRect/>
                </a:stretch>
              </p:blipFill>
              <p:spPr>
                <a:xfrm>
                  <a:off x="7006679" y="3136200"/>
                  <a:ext cx="1498681"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5E45202-E683-4023-A214-5CA595972AB1}"/>
                    </a:ext>
                  </a:extLst>
                </p14:cNvPr>
                <p14:cNvContentPartPr/>
                <p14:nvPr/>
              </p14:nvContentPartPr>
              <p14:xfrm>
                <a:off x="6532400" y="4378760"/>
                <a:ext cx="3426840" cy="1485360"/>
              </p14:xfrm>
            </p:contentPart>
          </mc:Choice>
          <mc:Fallback xmlns="">
            <p:pic>
              <p:nvPicPr>
                <p:cNvPr id="19" name="Ink 18">
                  <a:extLst>
                    <a:ext uri="{FF2B5EF4-FFF2-40B4-BE49-F238E27FC236}">
                      <a16:creationId xmlns:a16="http://schemas.microsoft.com/office/drawing/2014/main" id="{95E45202-E683-4023-A214-5CA595972AB1}"/>
                    </a:ext>
                  </a:extLst>
                </p:cNvPr>
                <p:cNvPicPr/>
                <p:nvPr/>
              </p:nvPicPr>
              <p:blipFill>
                <a:blip r:embed="rId7"/>
                <a:stretch>
                  <a:fillRect/>
                </a:stretch>
              </p:blipFill>
              <p:spPr>
                <a:xfrm>
                  <a:off x="6529160" y="4375520"/>
                  <a:ext cx="3432960" cy="1491480"/>
                </a:xfrm>
                <a:prstGeom prst="rect">
                  <a:avLst/>
                </a:prstGeom>
              </p:spPr>
            </p:pic>
          </mc:Fallback>
        </mc:AlternateContent>
      </p:grpSp>
      <p:sp>
        <p:nvSpPr>
          <p:cNvPr id="5" name="Content Placeholder 2"/>
          <p:cNvSpPr>
            <a:spLocks noGrp="1"/>
          </p:cNvSpPr>
          <p:nvPr>
            <p:ph idx="4294967295" hasCustomPrompt="1"/>
          </p:nvPr>
        </p:nvSpPr>
        <p:spPr>
          <a:xfrm>
            <a:off x="311245" y="371331"/>
            <a:ext cx="60692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DRIVERS</a:t>
            </a: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DRIVERS</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83223851-8F76-43D7-9351-909085EBAB43}"/>
                  </a:ext>
                </a:extLst>
              </p14:cNvPr>
              <p14:cNvContentPartPr/>
              <p14:nvPr/>
            </p14:nvContentPartPr>
            <p14:xfrm>
              <a:off x="7002360" y="3147000"/>
              <a:ext cx="360" cy="360"/>
            </p14:xfrm>
          </p:contentPart>
        </mc:Choice>
        <mc:Fallback xmlns="">
          <p:pic>
            <p:nvPicPr>
              <p:cNvPr id="13" name="Ink 12">
                <a:extLst>
                  <a:ext uri="{FF2B5EF4-FFF2-40B4-BE49-F238E27FC236}">
                    <a16:creationId xmlns:a16="http://schemas.microsoft.com/office/drawing/2014/main" id="{83223851-8F76-43D7-9351-909085EBAB43}"/>
                  </a:ext>
                </a:extLst>
              </p:cNvPr>
              <p:cNvPicPr/>
              <p:nvPr/>
            </p:nvPicPr>
            <p:blipFill>
              <a:blip r:embed="rId10"/>
              <a:stretch>
                <a:fillRect/>
              </a:stretch>
            </p:blipFill>
            <p:spPr>
              <a:xfrm>
                <a:off x="6993360" y="3138000"/>
                <a:ext cx="18000" cy="18000"/>
              </a:xfrm>
              <a:prstGeom prst="rect">
                <a:avLst/>
              </a:prstGeom>
            </p:spPr>
          </p:pic>
        </mc:Fallback>
      </mc:AlternateContent>
      <p:sp>
        <p:nvSpPr>
          <p:cNvPr id="17" name="TextBox 16">
            <a:extLst>
              <a:ext uri="{FF2B5EF4-FFF2-40B4-BE49-F238E27FC236}">
                <a16:creationId xmlns:a16="http://schemas.microsoft.com/office/drawing/2014/main" id="{B20BF97F-CF49-4843-B196-DE9129C5C48C}"/>
              </a:ext>
            </a:extLst>
          </p:cNvPr>
          <p:cNvSpPr txBox="1"/>
          <p:nvPr/>
        </p:nvSpPr>
        <p:spPr>
          <a:xfrm>
            <a:off x="2511582" y="5572289"/>
            <a:ext cx="2537936" cy="307777"/>
          </a:xfrm>
          <a:prstGeom prst="rect">
            <a:avLst/>
          </a:prstGeom>
          <a:noFill/>
        </p:spPr>
        <p:txBody>
          <a:bodyPr wrap="square" rtlCol="0">
            <a:spAutoFit/>
          </a:bodyPr>
          <a:lstStyle/>
          <a:p>
            <a:pPr algn="r"/>
            <a:r>
              <a:rPr lang="en-US" sz="1400" dirty="0">
                <a:solidFill>
                  <a:schemeClr val="accent4">
                    <a:lumMod val="50000"/>
                  </a:schemeClr>
                </a:solidFill>
                <a:latin typeface="Arial" panose="020B0604020202020204" pitchFamily="34" charset="0"/>
                <a:cs typeface="Arial" panose="020B0604020202020204" pitchFamily="34" charset="0"/>
              </a:rPr>
              <a:t>Noise from </a:t>
            </a:r>
            <a:r>
              <a:rPr lang="en-US" sz="1400" dirty="0" err="1">
                <a:solidFill>
                  <a:schemeClr val="accent4">
                    <a:lumMod val="50000"/>
                  </a:schemeClr>
                </a:solidFill>
                <a:latin typeface="Arial" panose="020B0604020202020204" pitchFamily="34" charset="0"/>
                <a:cs typeface="Arial" panose="020B0604020202020204" pitchFamily="34" charset="0"/>
              </a:rPr>
              <a:t>Degraw</a:t>
            </a:r>
            <a:r>
              <a:rPr lang="en-US" sz="1400" dirty="0">
                <a:solidFill>
                  <a:schemeClr val="accent4">
                    <a:lumMod val="50000"/>
                  </a:schemeClr>
                </a:solidFill>
                <a:latin typeface="Arial" panose="020B0604020202020204" pitchFamily="34" charset="0"/>
                <a:cs typeface="Arial" panose="020B0604020202020204" pitchFamily="34" charset="0"/>
              </a:rPr>
              <a:t> Ave</a:t>
            </a:r>
          </a:p>
        </p:txBody>
      </p:sp>
      <p:cxnSp>
        <p:nvCxnSpPr>
          <p:cNvPr id="18" name="Straight Arrow Connector 17">
            <a:extLst>
              <a:ext uri="{FF2B5EF4-FFF2-40B4-BE49-F238E27FC236}">
                <a16:creationId xmlns:a16="http://schemas.microsoft.com/office/drawing/2014/main" id="{38128D7E-C9B9-4A1B-9AC7-08714E4576AD}"/>
              </a:ext>
            </a:extLst>
          </p:cNvPr>
          <p:cNvCxnSpPr>
            <a:cxnSpLocks/>
            <a:stCxn id="17" idx="3"/>
          </p:cNvCxnSpPr>
          <p:nvPr/>
        </p:nvCxnSpPr>
        <p:spPr>
          <a:xfrm>
            <a:off x="5049518" y="5726178"/>
            <a:ext cx="2092966" cy="357381"/>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E6FFE7D-D8BF-4534-B1A2-7C5929418D6C}"/>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52</a:t>
            </a:fld>
            <a:endParaRPr lang="en-US" sz="1200" dirty="0"/>
          </a:p>
        </p:txBody>
      </p:sp>
    </p:spTree>
    <p:extLst>
      <p:ext uri="{BB962C8B-B14F-4D97-AF65-F5344CB8AC3E}">
        <p14:creationId xmlns:p14="http://schemas.microsoft.com/office/powerpoint/2010/main" val="2276773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E953149-7EE2-4745-8F8E-13A81F464FB3}"/>
              </a:ext>
            </a:extLst>
          </p:cNvPr>
          <p:cNvGrpSpPr/>
          <p:nvPr/>
        </p:nvGrpSpPr>
        <p:grpSpPr>
          <a:xfrm>
            <a:off x="5562469" y="90253"/>
            <a:ext cx="6456415" cy="6631148"/>
            <a:chOff x="5562469" y="90253"/>
            <a:chExt cx="6456415" cy="6631148"/>
          </a:xfrm>
        </p:grpSpPr>
        <p:pic>
          <p:nvPicPr>
            <p:cNvPr id="6" name="Picture 5">
              <a:extLst>
                <a:ext uri="{FF2B5EF4-FFF2-40B4-BE49-F238E27FC236}">
                  <a16:creationId xmlns:a16="http://schemas.microsoft.com/office/drawing/2014/main" id="{AAACD19B-F7BC-456F-A8E6-7D5E118226B9}"/>
                </a:ext>
              </a:extLst>
            </p:cNvPr>
            <p:cNvPicPr>
              <a:picLocks noChangeAspect="1"/>
            </p:cNvPicPr>
            <p:nvPr/>
          </p:nvPicPr>
          <p:blipFill>
            <a:blip r:embed="rId3"/>
            <a:stretch>
              <a:fillRect/>
            </a:stretch>
          </p:blipFill>
          <p:spPr>
            <a:xfrm>
              <a:off x="5562469" y="90253"/>
              <a:ext cx="6456415" cy="6631148"/>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DD47D8D7-DEE2-4F89-A16F-68D232A15873}"/>
                    </a:ext>
                  </a:extLst>
                </p14:cNvPr>
                <p14:cNvContentPartPr/>
                <p14:nvPr/>
              </p14:nvContentPartPr>
              <p14:xfrm>
                <a:off x="7009920" y="3139440"/>
                <a:ext cx="1492560" cy="610560"/>
              </p14:xfrm>
            </p:contentPart>
          </mc:Choice>
          <mc:Fallback xmlns="">
            <p:pic>
              <p:nvPicPr>
                <p:cNvPr id="16" name="Ink 15">
                  <a:extLst>
                    <a:ext uri="{FF2B5EF4-FFF2-40B4-BE49-F238E27FC236}">
                      <a16:creationId xmlns:a16="http://schemas.microsoft.com/office/drawing/2014/main" id="{DD47D8D7-DEE2-4F89-A16F-68D232A15873}"/>
                    </a:ext>
                  </a:extLst>
                </p:cNvPr>
                <p:cNvPicPr/>
                <p:nvPr/>
              </p:nvPicPr>
              <p:blipFill>
                <a:blip r:embed="rId5"/>
                <a:stretch>
                  <a:fillRect/>
                </a:stretch>
              </p:blipFill>
              <p:spPr>
                <a:xfrm>
                  <a:off x="7006679" y="3136200"/>
                  <a:ext cx="1498681"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5E45202-E683-4023-A214-5CA595972AB1}"/>
                    </a:ext>
                  </a:extLst>
                </p14:cNvPr>
                <p14:cNvContentPartPr/>
                <p14:nvPr/>
              </p14:nvContentPartPr>
              <p14:xfrm>
                <a:off x="6532400" y="4378760"/>
                <a:ext cx="3426840" cy="1485360"/>
              </p14:xfrm>
            </p:contentPart>
          </mc:Choice>
          <mc:Fallback xmlns="">
            <p:pic>
              <p:nvPicPr>
                <p:cNvPr id="19" name="Ink 18">
                  <a:extLst>
                    <a:ext uri="{FF2B5EF4-FFF2-40B4-BE49-F238E27FC236}">
                      <a16:creationId xmlns:a16="http://schemas.microsoft.com/office/drawing/2014/main" id="{95E45202-E683-4023-A214-5CA595972AB1}"/>
                    </a:ext>
                  </a:extLst>
                </p:cNvPr>
                <p:cNvPicPr/>
                <p:nvPr/>
              </p:nvPicPr>
              <p:blipFill>
                <a:blip r:embed="rId7"/>
                <a:stretch>
                  <a:fillRect/>
                </a:stretch>
              </p:blipFill>
              <p:spPr>
                <a:xfrm>
                  <a:off x="6529160" y="4375520"/>
                  <a:ext cx="3432960" cy="1491480"/>
                </a:xfrm>
                <a:prstGeom prst="rect">
                  <a:avLst/>
                </a:prstGeom>
              </p:spPr>
            </p:pic>
          </mc:Fallback>
        </mc:AlternateContent>
      </p:grpSp>
      <p:sp>
        <p:nvSpPr>
          <p:cNvPr id="5" name="Content Placeholder 2"/>
          <p:cNvSpPr>
            <a:spLocks noGrp="1"/>
          </p:cNvSpPr>
          <p:nvPr>
            <p:ph idx="4294967295" hasCustomPrompt="1"/>
          </p:nvPr>
        </p:nvSpPr>
        <p:spPr>
          <a:xfrm>
            <a:off x="311245" y="371331"/>
            <a:ext cx="60692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DRIVERS</a:t>
            </a: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DRIVERS</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83223851-8F76-43D7-9351-909085EBAB43}"/>
                  </a:ext>
                </a:extLst>
              </p14:cNvPr>
              <p14:cNvContentPartPr/>
              <p14:nvPr/>
            </p14:nvContentPartPr>
            <p14:xfrm>
              <a:off x="7002360" y="3147000"/>
              <a:ext cx="360" cy="360"/>
            </p14:xfrm>
          </p:contentPart>
        </mc:Choice>
        <mc:Fallback xmlns="">
          <p:pic>
            <p:nvPicPr>
              <p:cNvPr id="13" name="Ink 12">
                <a:extLst>
                  <a:ext uri="{FF2B5EF4-FFF2-40B4-BE49-F238E27FC236}">
                    <a16:creationId xmlns:a16="http://schemas.microsoft.com/office/drawing/2014/main" id="{83223851-8F76-43D7-9351-909085EBAB43}"/>
                  </a:ext>
                </a:extLst>
              </p:cNvPr>
              <p:cNvPicPr/>
              <p:nvPr/>
            </p:nvPicPr>
            <p:blipFill>
              <a:blip r:embed="rId10"/>
              <a:stretch>
                <a:fillRect/>
              </a:stretch>
            </p:blipFill>
            <p:spPr>
              <a:xfrm>
                <a:off x="6993360" y="3138000"/>
                <a:ext cx="18000" cy="18000"/>
              </a:xfrm>
              <a:prstGeom prst="rect">
                <a:avLst/>
              </a:prstGeom>
            </p:spPr>
          </p:pic>
        </mc:Fallback>
      </mc:AlternateContent>
      <p:sp>
        <p:nvSpPr>
          <p:cNvPr id="17" name="TextBox 16">
            <a:extLst>
              <a:ext uri="{FF2B5EF4-FFF2-40B4-BE49-F238E27FC236}">
                <a16:creationId xmlns:a16="http://schemas.microsoft.com/office/drawing/2014/main" id="{B20BF97F-CF49-4843-B196-DE9129C5C48C}"/>
              </a:ext>
            </a:extLst>
          </p:cNvPr>
          <p:cNvSpPr txBox="1"/>
          <p:nvPr/>
        </p:nvSpPr>
        <p:spPr>
          <a:xfrm>
            <a:off x="2511582" y="5572289"/>
            <a:ext cx="2537936" cy="307777"/>
          </a:xfrm>
          <a:prstGeom prst="rect">
            <a:avLst/>
          </a:prstGeom>
          <a:noFill/>
        </p:spPr>
        <p:txBody>
          <a:bodyPr wrap="square" rtlCol="0">
            <a:spAutoFit/>
          </a:bodyPr>
          <a:lstStyle/>
          <a:p>
            <a:pPr algn="r"/>
            <a:r>
              <a:rPr lang="en-US" sz="1400" dirty="0">
                <a:solidFill>
                  <a:schemeClr val="accent4">
                    <a:lumMod val="50000"/>
                  </a:schemeClr>
                </a:solidFill>
                <a:latin typeface="Arial" panose="020B0604020202020204" pitchFamily="34" charset="0"/>
                <a:cs typeface="Arial" panose="020B0604020202020204" pitchFamily="34" charset="0"/>
              </a:rPr>
              <a:t>Noise from </a:t>
            </a:r>
            <a:r>
              <a:rPr lang="en-US" sz="1400" dirty="0" err="1">
                <a:solidFill>
                  <a:schemeClr val="accent4">
                    <a:lumMod val="50000"/>
                  </a:schemeClr>
                </a:solidFill>
                <a:latin typeface="Arial" panose="020B0604020202020204" pitchFamily="34" charset="0"/>
                <a:cs typeface="Arial" panose="020B0604020202020204" pitchFamily="34" charset="0"/>
              </a:rPr>
              <a:t>Degraw</a:t>
            </a:r>
            <a:r>
              <a:rPr lang="en-US" sz="1400" dirty="0">
                <a:solidFill>
                  <a:schemeClr val="accent4">
                    <a:lumMod val="50000"/>
                  </a:schemeClr>
                </a:solidFill>
                <a:latin typeface="Arial" panose="020B0604020202020204" pitchFamily="34" charset="0"/>
                <a:cs typeface="Arial" panose="020B0604020202020204" pitchFamily="34" charset="0"/>
              </a:rPr>
              <a:t> Ave</a:t>
            </a:r>
          </a:p>
        </p:txBody>
      </p:sp>
      <p:cxnSp>
        <p:nvCxnSpPr>
          <p:cNvPr id="18" name="Straight Arrow Connector 17">
            <a:extLst>
              <a:ext uri="{FF2B5EF4-FFF2-40B4-BE49-F238E27FC236}">
                <a16:creationId xmlns:a16="http://schemas.microsoft.com/office/drawing/2014/main" id="{38128D7E-C9B9-4A1B-9AC7-08714E4576AD}"/>
              </a:ext>
            </a:extLst>
          </p:cNvPr>
          <p:cNvCxnSpPr>
            <a:cxnSpLocks/>
            <a:stCxn id="17" idx="3"/>
          </p:cNvCxnSpPr>
          <p:nvPr/>
        </p:nvCxnSpPr>
        <p:spPr>
          <a:xfrm>
            <a:off x="5049518" y="5726178"/>
            <a:ext cx="2092966" cy="357381"/>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81ADAE7-58B1-4FD6-8F39-75A0DE1B8991}"/>
              </a:ext>
            </a:extLst>
          </p:cNvPr>
          <p:cNvSpPr txBox="1"/>
          <p:nvPr/>
        </p:nvSpPr>
        <p:spPr>
          <a:xfrm>
            <a:off x="2511582" y="4925949"/>
            <a:ext cx="2537936" cy="307777"/>
          </a:xfrm>
          <a:prstGeom prst="rect">
            <a:avLst/>
          </a:prstGeom>
          <a:noFill/>
        </p:spPr>
        <p:txBody>
          <a:bodyPr wrap="square" rtlCol="0">
            <a:spAutoFit/>
          </a:bodyPr>
          <a:lstStyle/>
          <a:p>
            <a:pPr algn="r"/>
            <a:r>
              <a:rPr lang="en-US" sz="1400" dirty="0">
                <a:solidFill>
                  <a:srgbClr val="7030A0"/>
                </a:solidFill>
                <a:latin typeface="Arial" panose="020B0604020202020204" pitchFamily="34" charset="0"/>
                <a:cs typeface="Arial" panose="020B0604020202020204" pitchFamily="34" charset="0"/>
              </a:rPr>
              <a:t>Debris piles (throughout)</a:t>
            </a:r>
          </a:p>
        </p:txBody>
      </p:sp>
      <p:cxnSp>
        <p:nvCxnSpPr>
          <p:cNvPr id="15" name="Straight Arrow Connector 14">
            <a:extLst>
              <a:ext uri="{FF2B5EF4-FFF2-40B4-BE49-F238E27FC236}">
                <a16:creationId xmlns:a16="http://schemas.microsoft.com/office/drawing/2014/main" id="{D6395730-6504-41BC-AD32-AB68219E8B0C}"/>
              </a:ext>
            </a:extLst>
          </p:cNvPr>
          <p:cNvCxnSpPr>
            <a:cxnSpLocks/>
          </p:cNvCxnSpPr>
          <p:nvPr/>
        </p:nvCxnSpPr>
        <p:spPr>
          <a:xfrm>
            <a:off x="5049518" y="5061020"/>
            <a:ext cx="2444102" cy="581497"/>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B74D502-72A7-49A5-8F8C-758DEE22985B}"/>
              </a:ext>
            </a:extLst>
          </p:cNvPr>
          <p:cNvCxnSpPr>
            <a:cxnSpLocks/>
            <a:stCxn id="14" idx="3"/>
          </p:cNvCxnSpPr>
          <p:nvPr/>
        </p:nvCxnSpPr>
        <p:spPr>
          <a:xfrm flipV="1">
            <a:off x="5049518" y="4683512"/>
            <a:ext cx="3246989" cy="396326"/>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F78D353-2233-4C51-9901-4C630FF21528}"/>
              </a:ext>
            </a:extLst>
          </p:cNvPr>
          <p:cNvCxnSpPr>
            <a:cxnSpLocks/>
            <a:stCxn id="14" idx="3"/>
          </p:cNvCxnSpPr>
          <p:nvPr/>
        </p:nvCxnSpPr>
        <p:spPr>
          <a:xfrm flipV="1">
            <a:off x="5049518" y="3662639"/>
            <a:ext cx="3938365" cy="1417199"/>
          </a:xfrm>
          <a:prstGeom prst="straightConnector1">
            <a:avLst/>
          </a:prstGeom>
          <a:ln w="254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9459D8D-4FEC-43D9-AF38-5CBB546A3203}"/>
              </a:ext>
            </a:extLst>
          </p:cNvPr>
          <p:cNvSpPr txBox="1"/>
          <p:nvPr/>
        </p:nvSpPr>
        <p:spPr>
          <a:xfrm>
            <a:off x="2533234" y="4310321"/>
            <a:ext cx="2537936" cy="307777"/>
          </a:xfrm>
          <a:prstGeom prst="rect">
            <a:avLst/>
          </a:prstGeom>
          <a:noFill/>
        </p:spPr>
        <p:txBody>
          <a:bodyPr wrap="square" rtlCol="0">
            <a:spAutoFit/>
          </a:bodyPr>
          <a:lstStyle/>
          <a:p>
            <a:pPr algn="r"/>
            <a:r>
              <a:rPr lang="en-US" sz="1400" dirty="0">
                <a:solidFill>
                  <a:schemeClr val="accent2"/>
                </a:solidFill>
                <a:latin typeface="Arial" panose="020B0604020202020204" pitchFamily="34" charset="0"/>
                <a:cs typeface="Arial" panose="020B0604020202020204" pitchFamily="34" charset="0"/>
              </a:rPr>
              <a:t>Invasive species (throughout)</a:t>
            </a:r>
          </a:p>
        </p:txBody>
      </p:sp>
      <p:cxnSp>
        <p:nvCxnSpPr>
          <p:cNvPr id="24" name="Straight Arrow Connector 23">
            <a:extLst>
              <a:ext uri="{FF2B5EF4-FFF2-40B4-BE49-F238E27FC236}">
                <a16:creationId xmlns:a16="http://schemas.microsoft.com/office/drawing/2014/main" id="{C07F676E-4710-4143-9DE7-9AB766ACE3BD}"/>
              </a:ext>
            </a:extLst>
          </p:cNvPr>
          <p:cNvCxnSpPr>
            <a:cxnSpLocks/>
            <a:stCxn id="22" idx="3"/>
          </p:cNvCxnSpPr>
          <p:nvPr/>
        </p:nvCxnSpPr>
        <p:spPr>
          <a:xfrm>
            <a:off x="5071170" y="4464210"/>
            <a:ext cx="2422450" cy="153888"/>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3C8ED9F-6B82-42C5-B6EB-0A43544EE823}"/>
              </a:ext>
            </a:extLst>
          </p:cNvPr>
          <p:cNvCxnSpPr>
            <a:cxnSpLocks/>
            <a:stCxn id="22" idx="3"/>
          </p:cNvCxnSpPr>
          <p:nvPr/>
        </p:nvCxnSpPr>
        <p:spPr>
          <a:xfrm flipV="1">
            <a:off x="5071170" y="2263698"/>
            <a:ext cx="3637932" cy="2200512"/>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686736B-E6BD-481D-9C76-6FE435BAFFEA}"/>
              </a:ext>
            </a:extLst>
          </p:cNvPr>
          <p:cNvCxnSpPr>
            <a:cxnSpLocks/>
          </p:cNvCxnSpPr>
          <p:nvPr/>
        </p:nvCxnSpPr>
        <p:spPr>
          <a:xfrm flipV="1">
            <a:off x="5071170" y="3750000"/>
            <a:ext cx="5098742" cy="71421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914E7B6-5A1B-4586-9F6F-A03A1FD9BB70}"/>
              </a:ext>
            </a:extLst>
          </p:cNvPr>
          <p:cNvSpPr txBox="1"/>
          <p:nvPr/>
        </p:nvSpPr>
        <p:spPr>
          <a:xfrm>
            <a:off x="3075941" y="1222908"/>
            <a:ext cx="1963418" cy="738664"/>
          </a:xfrm>
          <a:prstGeom prst="rect">
            <a:avLst/>
          </a:prstGeom>
          <a:noFill/>
        </p:spPr>
        <p:txBody>
          <a:bodyPr wrap="square" rtlCol="0">
            <a:spAutoFit/>
          </a:bodyPr>
          <a:lstStyle/>
          <a:p>
            <a:pPr algn="r"/>
            <a:r>
              <a:rPr lang="en-US" sz="1400" dirty="0">
                <a:solidFill>
                  <a:srgbClr val="00B0F0"/>
                </a:solidFill>
                <a:latin typeface="Arial" panose="020B0604020202020204" pitchFamily="34" charset="0"/>
                <a:cs typeface="Arial" panose="020B0604020202020204" pitchFamily="34" charset="0"/>
              </a:rPr>
              <a:t>Poor WQ in Dragonfly Pond and Teaneck Creek</a:t>
            </a:r>
          </a:p>
        </p:txBody>
      </p:sp>
      <p:cxnSp>
        <p:nvCxnSpPr>
          <p:cNvPr id="32" name="Straight Arrow Connector 31">
            <a:extLst>
              <a:ext uri="{FF2B5EF4-FFF2-40B4-BE49-F238E27FC236}">
                <a16:creationId xmlns:a16="http://schemas.microsoft.com/office/drawing/2014/main" id="{43769DD6-6D7E-49E8-A24A-FADD6915F703}"/>
              </a:ext>
            </a:extLst>
          </p:cNvPr>
          <p:cNvCxnSpPr>
            <a:cxnSpLocks/>
          </p:cNvCxnSpPr>
          <p:nvPr/>
        </p:nvCxnSpPr>
        <p:spPr>
          <a:xfrm>
            <a:off x="5049519" y="1592240"/>
            <a:ext cx="3938364" cy="183676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A8C74C9-FF7A-485D-987D-FE210D01AE20}"/>
              </a:ext>
            </a:extLst>
          </p:cNvPr>
          <p:cNvCxnSpPr>
            <a:cxnSpLocks/>
          </p:cNvCxnSpPr>
          <p:nvPr/>
        </p:nvCxnSpPr>
        <p:spPr>
          <a:xfrm>
            <a:off x="5039359" y="1592240"/>
            <a:ext cx="5442787" cy="682609"/>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06F08D7-CA50-4EAB-A99D-A2C2802BD013}"/>
              </a:ext>
            </a:extLst>
          </p:cNvPr>
          <p:cNvSpPr txBox="1"/>
          <p:nvPr/>
        </p:nvSpPr>
        <p:spPr>
          <a:xfrm>
            <a:off x="2743199" y="2042160"/>
            <a:ext cx="2306321" cy="307777"/>
          </a:xfrm>
          <a:prstGeom prst="rect">
            <a:avLst/>
          </a:prstGeom>
          <a:noFill/>
        </p:spPr>
        <p:txBody>
          <a:bodyPr wrap="square" rtlCol="0">
            <a:spAutoFit/>
          </a:bodyPr>
          <a:lstStyle/>
          <a:p>
            <a:pPr algn="r"/>
            <a:r>
              <a:rPr lang="en-US" sz="1400" dirty="0">
                <a:solidFill>
                  <a:srgbClr val="FF0000"/>
                </a:solidFill>
                <a:latin typeface="Arial" panose="020B0604020202020204" pitchFamily="34" charset="0"/>
                <a:cs typeface="Arial" panose="020B0604020202020204" pitchFamily="34" charset="0"/>
              </a:rPr>
              <a:t>Eroding stormwater gullies</a:t>
            </a:r>
          </a:p>
        </p:txBody>
      </p:sp>
      <p:cxnSp>
        <p:nvCxnSpPr>
          <p:cNvPr id="35" name="Straight Arrow Connector 34">
            <a:extLst>
              <a:ext uri="{FF2B5EF4-FFF2-40B4-BE49-F238E27FC236}">
                <a16:creationId xmlns:a16="http://schemas.microsoft.com/office/drawing/2014/main" id="{C86F073E-4C0B-44E1-915E-EC866544619B}"/>
              </a:ext>
            </a:extLst>
          </p:cNvPr>
          <p:cNvCxnSpPr>
            <a:cxnSpLocks/>
            <a:stCxn id="34" idx="3"/>
          </p:cNvCxnSpPr>
          <p:nvPr/>
        </p:nvCxnSpPr>
        <p:spPr>
          <a:xfrm>
            <a:off x="5049520" y="2196049"/>
            <a:ext cx="1952840" cy="231201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4BEC003-AD8E-4220-829F-AD14A5452274}"/>
              </a:ext>
            </a:extLst>
          </p:cNvPr>
          <p:cNvSpPr txBox="1"/>
          <p:nvPr/>
        </p:nvSpPr>
        <p:spPr>
          <a:xfrm>
            <a:off x="3698239" y="895525"/>
            <a:ext cx="1341120" cy="307777"/>
          </a:xfrm>
          <a:prstGeom prst="rect">
            <a:avLst/>
          </a:prstGeom>
          <a:noFill/>
        </p:spPr>
        <p:txBody>
          <a:bodyPr wrap="square" rtlCol="0">
            <a:spAutoFit/>
          </a:bodyPr>
          <a:lstStyle/>
          <a:p>
            <a:pPr algn="r"/>
            <a:r>
              <a:rPr lang="en-US" sz="1400" dirty="0">
                <a:solidFill>
                  <a:srgbClr val="FF0000"/>
                </a:solidFill>
                <a:latin typeface="Arial" panose="020B0604020202020204" pitchFamily="34" charset="0"/>
                <a:cs typeface="Arial" panose="020B0604020202020204" pitchFamily="34" charset="0"/>
              </a:rPr>
              <a:t>Eroding brook</a:t>
            </a:r>
          </a:p>
        </p:txBody>
      </p:sp>
      <p:cxnSp>
        <p:nvCxnSpPr>
          <p:cNvPr id="37" name="Straight Arrow Connector 36">
            <a:extLst>
              <a:ext uri="{FF2B5EF4-FFF2-40B4-BE49-F238E27FC236}">
                <a16:creationId xmlns:a16="http://schemas.microsoft.com/office/drawing/2014/main" id="{D18DCBA1-40F9-446A-9635-F45B38C28AF9}"/>
              </a:ext>
            </a:extLst>
          </p:cNvPr>
          <p:cNvCxnSpPr>
            <a:cxnSpLocks/>
          </p:cNvCxnSpPr>
          <p:nvPr/>
        </p:nvCxnSpPr>
        <p:spPr>
          <a:xfrm>
            <a:off x="5049519" y="1039533"/>
            <a:ext cx="3035115" cy="4881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487F995-9AD0-49DA-97C0-4884AF71B345}"/>
              </a:ext>
            </a:extLst>
          </p:cNvPr>
          <p:cNvCxnSpPr>
            <a:cxnSpLocks/>
            <a:stCxn id="34" idx="3"/>
          </p:cNvCxnSpPr>
          <p:nvPr/>
        </p:nvCxnSpPr>
        <p:spPr>
          <a:xfrm>
            <a:off x="5049520" y="2196049"/>
            <a:ext cx="1960400" cy="9509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2350380-65FE-4791-A57E-C2CE98DCAF62}"/>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53</a:t>
            </a:fld>
            <a:endParaRPr lang="en-US" sz="1200" dirty="0"/>
          </a:p>
        </p:txBody>
      </p:sp>
    </p:spTree>
    <p:extLst>
      <p:ext uri="{BB962C8B-B14F-4D97-AF65-F5344CB8AC3E}">
        <p14:creationId xmlns:p14="http://schemas.microsoft.com/office/powerpoint/2010/main" val="2477999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6069235" cy="401640"/>
          </a:xfrm>
          <a:prstGeom prst="rect">
            <a:avLst/>
          </a:prstGeom>
        </p:spPr>
        <p:txBody>
          <a:bodyPr>
            <a:normAutofit fontScale="250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GOALS</a:t>
            </a:r>
          </a:p>
          <a:p>
            <a:pPr>
              <a:spcBef>
                <a:spcPts val="400"/>
              </a:spcBef>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Enhance the site’s natural resources</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Increase biodiversity</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Mitigate erosive forces of stormwater throughout the site</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Improve public access and visitor experience</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Improve community health and well-being</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Educate the public about the park’s habitat and ecology</a:t>
            </a: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DRIVERS</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39" name="Picture 38">
            <a:extLst>
              <a:ext uri="{FF2B5EF4-FFF2-40B4-BE49-F238E27FC236}">
                <a16:creationId xmlns:a16="http://schemas.microsoft.com/office/drawing/2014/main" id="{23F5E30F-FADF-47E2-A36A-EEAFDD0E63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80723" y="0"/>
            <a:ext cx="4611277" cy="3485336"/>
          </a:xfrm>
          <a:prstGeom prst="rect">
            <a:avLst/>
          </a:prstGeom>
        </p:spPr>
      </p:pic>
      <p:pic>
        <p:nvPicPr>
          <p:cNvPr id="41" name="Picture 40">
            <a:extLst>
              <a:ext uri="{FF2B5EF4-FFF2-40B4-BE49-F238E27FC236}">
                <a16:creationId xmlns:a16="http://schemas.microsoft.com/office/drawing/2014/main" id="{10E1F898-70C0-4D3C-93B8-0496DD6903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0723" y="3668765"/>
            <a:ext cx="4608059" cy="2743200"/>
          </a:xfrm>
          <a:prstGeom prst="rect">
            <a:avLst/>
          </a:prstGeom>
        </p:spPr>
      </p:pic>
      <p:sp>
        <p:nvSpPr>
          <p:cNvPr id="9" name="TextBox 8">
            <a:extLst>
              <a:ext uri="{FF2B5EF4-FFF2-40B4-BE49-F238E27FC236}">
                <a16:creationId xmlns:a16="http://schemas.microsoft.com/office/drawing/2014/main" id="{1EEB8259-DD9D-4421-9F42-8994A504B0FF}"/>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54</a:t>
            </a:fld>
            <a:endParaRPr lang="en-US" sz="1200" dirty="0"/>
          </a:p>
        </p:txBody>
      </p:sp>
    </p:spTree>
    <p:extLst>
      <p:ext uri="{BB962C8B-B14F-4D97-AF65-F5344CB8AC3E}">
        <p14:creationId xmlns:p14="http://schemas.microsoft.com/office/powerpoint/2010/main" val="3997840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6069235" cy="401640"/>
          </a:xfrm>
          <a:prstGeom prst="rect">
            <a:avLst/>
          </a:prstGeom>
        </p:spPr>
        <p:txBody>
          <a:bodyPr>
            <a:normAutofit fontScale="250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METRICS</a:t>
            </a:r>
          </a:p>
          <a:p>
            <a:pPr>
              <a:spcBef>
                <a:spcPts val="400"/>
              </a:spcBef>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Over 20 acres of habitat restoration</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430 linear feet of stormwater channel restoration</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300 linear feet of trail realignment</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16 debris piles removed or capped</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a:spcBef>
                <a:spcPts val="400"/>
              </a:spcBef>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9" name="Picture 8">
            <a:extLst>
              <a:ext uri="{FF2B5EF4-FFF2-40B4-BE49-F238E27FC236}">
                <a16:creationId xmlns:a16="http://schemas.microsoft.com/office/drawing/2014/main" id="{86BFA517-1C9E-4E7F-95AE-A1A266C7C8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1275" y="3212390"/>
            <a:ext cx="4920726" cy="3280484"/>
          </a:xfrm>
          <a:prstGeom prst="rect">
            <a:avLst/>
          </a:prstGeom>
        </p:spPr>
      </p:pic>
      <p:pic>
        <p:nvPicPr>
          <p:cNvPr id="10" name="Picture 2" descr="V:\14408.01 Teaneck Creek Park Wetland Restoration\2-3-15\IMG_5179.JPG">
            <a:extLst>
              <a:ext uri="{FF2B5EF4-FFF2-40B4-BE49-F238E27FC236}">
                <a16:creationId xmlns:a16="http://schemas.microsoft.com/office/drawing/2014/main" id="{C31E7A38-1E47-465E-8554-76C37BC7D6C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271275" y="0"/>
            <a:ext cx="4920725" cy="3049553"/>
          </a:xfrm>
          <a:prstGeom prst="rect">
            <a:avLst/>
          </a:prstGeom>
          <a:noFill/>
        </p:spPr>
      </p:pic>
      <p:sp>
        <p:nvSpPr>
          <p:cNvPr id="11" name="TextBox 10">
            <a:extLst>
              <a:ext uri="{FF2B5EF4-FFF2-40B4-BE49-F238E27FC236}">
                <a16:creationId xmlns:a16="http://schemas.microsoft.com/office/drawing/2014/main" id="{9EF37607-40B5-4928-B6AE-41D597FD7D96}"/>
              </a:ext>
            </a:extLst>
          </p:cNvPr>
          <p:cNvSpPr txBox="1"/>
          <p:nvPr/>
        </p:nvSpPr>
        <p:spPr>
          <a:xfrm>
            <a:off x="11313268" y="6444402"/>
            <a:ext cx="350196" cy="276999"/>
          </a:xfrm>
          <a:prstGeom prst="rect">
            <a:avLst/>
          </a:prstGeom>
          <a:noFill/>
        </p:spPr>
        <p:txBody>
          <a:bodyPr wrap="square" rtlCol="0">
            <a:spAutoFit/>
          </a:bodyPr>
          <a:lstStyle/>
          <a:p>
            <a:fld id="{3F1C7C74-8990-42E0-B317-FA900E15140C}" type="slidenum">
              <a:rPr lang="en-US" sz="1200" smtClean="0"/>
              <a:t>55</a:t>
            </a:fld>
            <a:endParaRPr lang="en-US" sz="1200" dirty="0"/>
          </a:p>
        </p:txBody>
      </p:sp>
    </p:spTree>
    <p:extLst>
      <p:ext uri="{BB962C8B-B14F-4D97-AF65-F5344CB8AC3E}">
        <p14:creationId xmlns:p14="http://schemas.microsoft.com/office/powerpoint/2010/main" val="1225891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6" y="371331"/>
            <a:ext cx="5146580" cy="401640"/>
          </a:xfrm>
          <a:prstGeom prst="rect">
            <a:avLst/>
          </a:prstGeom>
        </p:spPr>
        <p:txBody>
          <a:bodyPr>
            <a:normAutofit fontScale="250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PLANS</a:t>
            </a:r>
          </a:p>
          <a:p>
            <a:pPr>
              <a:spcBef>
                <a:spcPts val="400"/>
              </a:spcBef>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Regenerative stormwater conveyance</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Sand seepage wetlands</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Invasive species management (mechanical/chemical)</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Native plantings</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Trail rehabilitation</a:t>
            </a:r>
          </a:p>
          <a:p>
            <a:pPr>
              <a:spcBef>
                <a:spcPts val="400"/>
              </a:spcBef>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Debris pile removal</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Lookout berm creation</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3" name="Picture 2">
            <a:extLst>
              <a:ext uri="{FF2B5EF4-FFF2-40B4-BE49-F238E27FC236}">
                <a16:creationId xmlns:a16="http://schemas.microsoft.com/office/drawing/2014/main" id="{F030A18E-640D-428F-9ED0-0629B70A969E}"/>
              </a:ext>
            </a:extLst>
          </p:cNvPr>
          <p:cNvPicPr>
            <a:picLocks noChangeAspect="1"/>
          </p:cNvPicPr>
          <p:nvPr/>
        </p:nvPicPr>
        <p:blipFill>
          <a:blip r:embed="rId4"/>
          <a:stretch>
            <a:fillRect/>
          </a:stretch>
        </p:blipFill>
        <p:spPr>
          <a:xfrm>
            <a:off x="5417534" y="77011"/>
            <a:ext cx="6592187" cy="6663647"/>
          </a:xfrm>
          <a:prstGeom prst="rect">
            <a:avLst/>
          </a:prstGeom>
        </p:spPr>
      </p:pic>
      <p:sp>
        <p:nvSpPr>
          <p:cNvPr id="8" name="TextBox 7">
            <a:extLst>
              <a:ext uri="{FF2B5EF4-FFF2-40B4-BE49-F238E27FC236}">
                <a16:creationId xmlns:a16="http://schemas.microsoft.com/office/drawing/2014/main" id="{A4BDAFF1-D2CD-46B7-B5E0-DA34AF446695}"/>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56</a:t>
            </a:fld>
            <a:endParaRPr lang="en-US" sz="1200" dirty="0"/>
          </a:p>
        </p:txBody>
      </p:sp>
    </p:spTree>
    <p:extLst>
      <p:ext uri="{BB962C8B-B14F-4D97-AF65-F5344CB8AC3E}">
        <p14:creationId xmlns:p14="http://schemas.microsoft.com/office/powerpoint/2010/main" val="7608824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6" y="371331"/>
            <a:ext cx="5146580" cy="401640"/>
          </a:xfrm>
          <a:prstGeom prst="rect">
            <a:avLst/>
          </a:prstGeom>
        </p:spPr>
        <p:txBody>
          <a:bodyPr>
            <a:normAutofit fontScale="250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PLANS</a:t>
            </a:r>
          </a:p>
          <a:p>
            <a:pPr>
              <a:spcBef>
                <a:spcPts val="400"/>
              </a:spcBef>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Regenerative stormwater conveyance</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Sand seepage wetlands</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90000"/>
                  </a:schemeClr>
                </a:solidFill>
              </a:rPr>
              <a:t>Invasive species management (mechanical/chemical)</a:t>
            </a:r>
          </a:p>
          <a:p>
            <a:pPr marL="285750" indent="-285750">
              <a:spcBef>
                <a:spcPts val="400"/>
              </a:spcBef>
              <a:buFont typeface="Arial" panose="020B0604020202020204" pitchFamily="34" charset="0"/>
              <a:buChar char="•"/>
            </a:pPr>
            <a:endParaRPr lang="en-US" sz="1600" b="1" dirty="0">
              <a:solidFill>
                <a:schemeClr val="bg2">
                  <a:lumMod val="90000"/>
                </a:schemeClr>
              </a:solidFill>
            </a:endParaRPr>
          </a:p>
          <a:p>
            <a:pPr marL="285750" indent="-285750">
              <a:spcBef>
                <a:spcPts val="400"/>
              </a:spcBef>
              <a:buFont typeface="Arial" panose="020B0604020202020204" pitchFamily="34" charset="0"/>
              <a:buChar char="•"/>
            </a:pPr>
            <a:r>
              <a:rPr lang="en-US" sz="1600" b="1" dirty="0">
                <a:solidFill>
                  <a:schemeClr val="bg2">
                    <a:lumMod val="90000"/>
                  </a:schemeClr>
                </a:solidFill>
              </a:rPr>
              <a:t>Native plantings</a:t>
            </a:r>
          </a:p>
          <a:p>
            <a:pPr marL="285750" indent="-285750">
              <a:spcBef>
                <a:spcPts val="400"/>
              </a:spcBef>
              <a:buFont typeface="Arial" panose="020B0604020202020204" pitchFamily="34" charset="0"/>
              <a:buChar char="•"/>
            </a:pPr>
            <a:endParaRPr lang="en-US" sz="1600" b="1" dirty="0">
              <a:solidFill>
                <a:schemeClr val="bg2">
                  <a:lumMod val="90000"/>
                </a:schemeClr>
              </a:solidFill>
            </a:endParaRPr>
          </a:p>
          <a:p>
            <a:pPr marL="285750" indent="-285750">
              <a:spcBef>
                <a:spcPts val="400"/>
              </a:spcBef>
              <a:buFont typeface="Arial" panose="020B0604020202020204" pitchFamily="34" charset="0"/>
              <a:buChar char="•"/>
            </a:pPr>
            <a:r>
              <a:rPr lang="en-US" sz="1600" b="1" dirty="0">
                <a:solidFill>
                  <a:schemeClr val="bg2">
                    <a:lumMod val="90000"/>
                  </a:schemeClr>
                </a:solidFill>
              </a:rPr>
              <a:t>Trail rehabilitation</a:t>
            </a:r>
          </a:p>
          <a:p>
            <a:pPr>
              <a:spcBef>
                <a:spcPts val="400"/>
              </a:spcBef>
            </a:pPr>
            <a:endParaRPr lang="en-US" sz="1600" b="1" dirty="0">
              <a:solidFill>
                <a:schemeClr val="bg2">
                  <a:lumMod val="90000"/>
                </a:schemeClr>
              </a:solidFill>
            </a:endParaRPr>
          </a:p>
          <a:p>
            <a:pPr marL="285750" indent="-285750">
              <a:spcBef>
                <a:spcPts val="400"/>
              </a:spcBef>
              <a:buFont typeface="Arial" panose="020B0604020202020204" pitchFamily="34" charset="0"/>
              <a:buChar char="•"/>
            </a:pPr>
            <a:r>
              <a:rPr lang="en-US" sz="1600" b="1" dirty="0">
                <a:solidFill>
                  <a:schemeClr val="bg2">
                    <a:lumMod val="90000"/>
                  </a:schemeClr>
                </a:solidFill>
              </a:rPr>
              <a:t>Debris pile removal</a:t>
            </a:r>
          </a:p>
          <a:p>
            <a:pPr marL="285750" indent="-285750">
              <a:spcBef>
                <a:spcPts val="400"/>
              </a:spcBef>
              <a:buFont typeface="Arial" panose="020B0604020202020204" pitchFamily="34" charset="0"/>
              <a:buChar char="•"/>
            </a:pPr>
            <a:endParaRPr lang="en-US" sz="1600" b="1" dirty="0">
              <a:solidFill>
                <a:schemeClr val="bg2">
                  <a:lumMod val="90000"/>
                </a:schemeClr>
              </a:solidFill>
            </a:endParaRPr>
          </a:p>
          <a:p>
            <a:pPr marL="285750" indent="-285750">
              <a:spcBef>
                <a:spcPts val="400"/>
              </a:spcBef>
              <a:buFont typeface="Arial" panose="020B0604020202020204" pitchFamily="34" charset="0"/>
              <a:buChar char="•"/>
            </a:pPr>
            <a:r>
              <a:rPr lang="en-US" sz="1600" b="1" dirty="0">
                <a:solidFill>
                  <a:schemeClr val="bg2">
                    <a:lumMod val="90000"/>
                  </a:schemeClr>
                </a:solidFill>
              </a:rPr>
              <a:t>Lookout berm creation</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3" name="Picture 2">
            <a:extLst>
              <a:ext uri="{FF2B5EF4-FFF2-40B4-BE49-F238E27FC236}">
                <a16:creationId xmlns:a16="http://schemas.microsoft.com/office/drawing/2014/main" id="{F030A18E-640D-428F-9ED0-0629B70A969E}"/>
              </a:ext>
            </a:extLst>
          </p:cNvPr>
          <p:cNvPicPr>
            <a:picLocks noChangeAspect="1"/>
          </p:cNvPicPr>
          <p:nvPr/>
        </p:nvPicPr>
        <p:blipFill>
          <a:blip r:embed="rId4"/>
          <a:stretch>
            <a:fillRect/>
          </a:stretch>
        </p:blipFill>
        <p:spPr>
          <a:xfrm>
            <a:off x="5417534" y="77011"/>
            <a:ext cx="6592187" cy="6663647"/>
          </a:xfrm>
          <a:prstGeom prst="rect">
            <a:avLst/>
          </a:prstGeom>
        </p:spPr>
      </p:pic>
      <p:sp>
        <p:nvSpPr>
          <p:cNvPr id="8" name="TextBox 7">
            <a:extLst>
              <a:ext uri="{FF2B5EF4-FFF2-40B4-BE49-F238E27FC236}">
                <a16:creationId xmlns:a16="http://schemas.microsoft.com/office/drawing/2014/main" id="{8F4D3D35-F3D3-4124-8B46-8BA58CA191EF}"/>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57</a:t>
            </a:fld>
            <a:endParaRPr lang="en-US" sz="1200" dirty="0"/>
          </a:p>
        </p:txBody>
      </p:sp>
    </p:spTree>
    <p:extLst>
      <p:ext uri="{BB962C8B-B14F-4D97-AF65-F5344CB8AC3E}">
        <p14:creationId xmlns:p14="http://schemas.microsoft.com/office/powerpoint/2010/main" val="3114077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REGENERATIVE STORMWATER CONVEYANCE</a:t>
            </a:r>
            <a:endParaRPr lang="en-US" sz="1600" b="1" dirty="0">
              <a:solidFill>
                <a:schemeClr val="bg2">
                  <a:lumMod val="75000"/>
                </a:schemeClr>
              </a:solidFill>
            </a:endParaRP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3" name="Picture 2">
            <a:extLst>
              <a:ext uri="{FF2B5EF4-FFF2-40B4-BE49-F238E27FC236}">
                <a16:creationId xmlns:a16="http://schemas.microsoft.com/office/drawing/2014/main" id="{B5D7EA44-5FA4-4969-89AC-69C5E8B9F308}"/>
              </a:ext>
            </a:extLst>
          </p:cNvPr>
          <p:cNvPicPr>
            <a:picLocks noChangeAspect="1"/>
          </p:cNvPicPr>
          <p:nvPr/>
        </p:nvPicPr>
        <p:blipFill>
          <a:blip r:embed="rId4"/>
          <a:stretch>
            <a:fillRect/>
          </a:stretch>
        </p:blipFill>
        <p:spPr>
          <a:xfrm>
            <a:off x="2880080" y="893146"/>
            <a:ext cx="6800338" cy="5344747"/>
          </a:xfrm>
          <a:prstGeom prst="rect">
            <a:avLst/>
          </a:prstGeom>
        </p:spPr>
      </p:pic>
      <p:sp>
        <p:nvSpPr>
          <p:cNvPr id="8" name="TextBox 7">
            <a:extLst>
              <a:ext uri="{FF2B5EF4-FFF2-40B4-BE49-F238E27FC236}">
                <a16:creationId xmlns:a16="http://schemas.microsoft.com/office/drawing/2014/main" id="{CE4AD36C-9A65-4D30-B18F-2A4CFFF5F626}"/>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58</a:t>
            </a:fld>
            <a:endParaRPr lang="en-US" sz="1200" dirty="0"/>
          </a:p>
        </p:txBody>
      </p:sp>
    </p:spTree>
    <p:extLst>
      <p:ext uri="{BB962C8B-B14F-4D97-AF65-F5344CB8AC3E}">
        <p14:creationId xmlns:p14="http://schemas.microsoft.com/office/powerpoint/2010/main" val="2353453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REGENERATIVE STORMWATER CONVEYANCE</a:t>
            </a:r>
            <a:endParaRPr lang="en-US" sz="1600" b="1" dirty="0">
              <a:solidFill>
                <a:schemeClr val="bg2">
                  <a:lumMod val="75000"/>
                </a:schemeClr>
              </a:solidFill>
            </a:endParaRP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8" name="Picture 7">
            <a:extLst>
              <a:ext uri="{FF2B5EF4-FFF2-40B4-BE49-F238E27FC236}">
                <a16:creationId xmlns:a16="http://schemas.microsoft.com/office/drawing/2014/main" id="{0D325747-5607-47BD-9485-FEF4279AB8B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596" y="1604012"/>
            <a:ext cx="6377795" cy="3504923"/>
          </a:xfrm>
          <a:prstGeom prst="rect">
            <a:avLst/>
          </a:prstGeom>
          <a:noFill/>
          <a:ln w="9525">
            <a:noFill/>
            <a:miter lim="800000"/>
            <a:headEnd/>
            <a:tailEnd/>
          </a:ln>
        </p:spPr>
      </p:pic>
      <p:pic>
        <p:nvPicPr>
          <p:cNvPr id="9" name="Picture 8">
            <a:extLst>
              <a:ext uri="{FF2B5EF4-FFF2-40B4-BE49-F238E27FC236}">
                <a16:creationId xmlns:a16="http://schemas.microsoft.com/office/drawing/2014/main" id="{E453A8CA-5809-49B2-B501-A83956CD8EC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44934" y="1458961"/>
            <a:ext cx="5605079" cy="3649974"/>
          </a:xfrm>
          <a:prstGeom prst="rect">
            <a:avLst/>
          </a:prstGeom>
          <a:noFill/>
          <a:ln w="9525">
            <a:noFill/>
            <a:miter lim="800000"/>
            <a:headEnd/>
            <a:tailEnd/>
          </a:ln>
        </p:spPr>
      </p:pic>
      <p:sp>
        <p:nvSpPr>
          <p:cNvPr id="10" name="TextBox 9">
            <a:extLst>
              <a:ext uri="{FF2B5EF4-FFF2-40B4-BE49-F238E27FC236}">
                <a16:creationId xmlns:a16="http://schemas.microsoft.com/office/drawing/2014/main" id="{EF8D20A6-DC98-4EE3-93E9-14B67528124F}"/>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59</a:t>
            </a:fld>
            <a:endParaRPr lang="en-US" sz="1200" dirty="0"/>
          </a:p>
        </p:txBody>
      </p:sp>
    </p:spTree>
    <p:extLst>
      <p:ext uri="{BB962C8B-B14F-4D97-AF65-F5344CB8AC3E}">
        <p14:creationId xmlns:p14="http://schemas.microsoft.com/office/powerpoint/2010/main" val="3454035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93" y="221431"/>
            <a:ext cx="5750486" cy="1331324"/>
          </a:xfrm>
        </p:spPr>
        <p:txBody>
          <a:bodyPr>
            <a:normAutofit/>
          </a:bodyPr>
          <a:lstStyle/>
          <a:p>
            <a:r>
              <a:rPr lang="en-US" dirty="0"/>
              <a:t>Marsh Loss around Buzzards Bay</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8"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9" name="TextBox 8"/>
          <p:cNvSpPr txBox="1"/>
          <p:nvPr/>
        </p:nvSpPr>
        <p:spPr>
          <a:xfrm>
            <a:off x="8793985" y="61294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pic>
        <p:nvPicPr>
          <p:cNvPr id="20" name="Picture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84322" y="-1177686"/>
            <a:ext cx="7213857" cy="5140086"/>
          </a:xfrm>
          <a:prstGeom prst="rect">
            <a:avLst/>
          </a:prstGeom>
        </p:spPr>
      </p:pic>
      <p:sp>
        <p:nvSpPr>
          <p:cNvPr id="21" name="TextBox 20"/>
          <p:cNvSpPr txBox="1"/>
          <p:nvPr/>
        </p:nvSpPr>
        <p:spPr>
          <a:xfrm>
            <a:off x="5314929" y="3411891"/>
            <a:ext cx="4080294" cy="369332"/>
          </a:xfrm>
          <a:prstGeom prst="rect">
            <a:avLst/>
          </a:prstGeom>
          <a:noFill/>
        </p:spPr>
        <p:txBody>
          <a:bodyPr wrap="square" rtlCol="0">
            <a:spAutoFit/>
          </a:bodyPr>
          <a:lstStyle/>
          <a:p>
            <a:r>
              <a:rPr lang="en-US" b="1" dirty="0">
                <a:solidFill>
                  <a:schemeClr val="bg1"/>
                </a:solidFill>
              </a:rPr>
              <a:t>Dartmouth</a:t>
            </a:r>
          </a:p>
        </p:txBody>
      </p:sp>
      <p:sp>
        <p:nvSpPr>
          <p:cNvPr id="3" name="Content Placeholder 2"/>
          <p:cNvSpPr>
            <a:spLocks noGrp="1"/>
          </p:cNvSpPr>
          <p:nvPr>
            <p:ph idx="1"/>
          </p:nvPr>
        </p:nvSpPr>
        <p:spPr>
          <a:xfrm>
            <a:off x="451693" y="4048504"/>
            <a:ext cx="11416457" cy="2347102"/>
          </a:xfrm>
        </p:spPr>
        <p:txBody>
          <a:bodyPr>
            <a:normAutofit/>
          </a:bodyPr>
          <a:lstStyle/>
          <a:p>
            <a:pPr marL="0" indent="0">
              <a:buNone/>
            </a:pPr>
            <a:r>
              <a:rPr lang="en-US" sz="3000" dirty="0"/>
              <a:t>If the water stays on the marsh for too long, it drowns the plants. Shallow water areas have the potential to expand outward rapidly, killing vegetation and converting interior marsh platform into open water. </a:t>
            </a:r>
          </a:p>
          <a:p>
            <a:endParaRPr lang="en-US" sz="3000" dirty="0"/>
          </a:p>
        </p:txBody>
      </p:sp>
    </p:spTree>
    <p:extLst>
      <p:ext uri="{BB962C8B-B14F-4D97-AF65-F5344CB8AC3E}">
        <p14:creationId xmlns:p14="http://schemas.microsoft.com/office/powerpoint/2010/main" val="28654563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REGENERATIVE STORMWATER CONVEYANCE</a:t>
            </a:r>
            <a:endParaRPr lang="en-US" sz="1600" b="1" dirty="0">
              <a:solidFill>
                <a:schemeClr val="bg2">
                  <a:lumMod val="75000"/>
                </a:schemeClr>
              </a:solidFill>
            </a:endParaRP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10" name="Picture 9">
            <a:extLst>
              <a:ext uri="{FF2B5EF4-FFF2-40B4-BE49-F238E27FC236}">
                <a16:creationId xmlns:a16="http://schemas.microsoft.com/office/drawing/2014/main" id="{8F06C257-974E-4264-8D4A-C159A84A9E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107" y="1587241"/>
            <a:ext cx="6634905" cy="3332397"/>
          </a:xfrm>
          <a:prstGeom prst="rect">
            <a:avLst/>
          </a:prstGeom>
        </p:spPr>
      </p:pic>
      <p:pic>
        <p:nvPicPr>
          <p:cNvPr id="11" name="Picture 10">
            <a:extLst>
              <a:ext uri="{FF2B5EF4-FFF2-40B4-BE49-F238E27FC236}">
                <a16:creationId xmlns:a16="http://schemas.microsoft.com/office/drawing/2014/main" id="{6BDE39E5-49C1-4053-BE73-B815402AF8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6165" y="772971"/>
            <a:ext cx="6227320" cy="3523314"/>
          </a:xfrm>
          <a:prstGeom prst="rect">
            <a:avLst/>
          </a:prstGeom>
        </p:spPr>
      </p:pic>
      <p:pic>
        <p:nvPicPr>
          <p:cNvPr id="9" name="Picture 8">
            <a:extLst>
              <a:ext uri="{FF2B5EF4-FFF2-40B4-BE49-F238E27FC236}">
                <a16:creationId xmlns:a16="http://schemas.microsoft.com/office/drawing/2014/main" id="{F6B0125C-6FBA-4DAE-A5DB-5D153B2150A1}"/>
              </a:ext>
            </a:extLst>
          </p:cNvPr>
          <p:cNvPicPr>
            <a:picLocks noChangeAspect="1"/>
          </p:cNvPicPr>
          <p:nvPr/>
        </p:nvPicPr>
        <p:blipFill>
          <a:blip r:embed="rId6"/>
          <a:stretch>
            <a:fillRect/>
          </a:stretch>
        </p:blipFill>
        <p:spPr>
          <a:xfrm>
            <a:off x="5412404" y="4424885"/>
            <a:ext cx="6330402" cy="2061784"/>
          </a:xfrm>
          <a:prstGeom prst="rect">
            <a:avLst/>
          </a:prstGeom>
        </p:spPr>
      </p:pic>
      <p:sp>
        <p:nvSpPr>
          <p:cNvPr id="12" name="TextBox 11">
            <a:extLst>
              <a:ext uri="{FF2B5EF4-FFF2-40B4-BE49-F238E27FC236}">
                <a16:creationId xmlns:a16="http://schemas.microsoft.com/office/drawing/2014/main" id="{D2831B77-BDD0-4CDC-9D42-E5A4EFACC1F9}"/>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60</a:t>
            </a:fld>
            <a:endParaRPr lang="en-US" sz="1200" dirty="0"/>
          </a:p>
        </p:txBody>
      </p:sp>
    </p:spTree>
    <p:extLst>
      <p:ext uri="{BB962C8B-B14F-4D97-AF65-F5344CB8AC3E}">
        <p14:creationId xmlns:p14="http://schemas.microsoft.com/office/powerpoint/2010/main" val="2823833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normAutofit fontScale="325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REGENERATIVE STORMWATER CONVEYANCE</a:t>
            </a:r>
          </a:p>
          <a:p>
            <a:pPr>
              <a:spcBef>
                <a:spcPts val="400"/>
              </a:spcBef>
            </a:pPr>
            <a:endParaRPr lang="en-US" sz="1800" b="1" dirty="0">
              <a:solidFill>
                <a:schemeClr val="bg2">
                  <a:lumMod val="75000"/>
                </a:schemeClr>
              </a:solidFill>
            </a:endParaRPr>
          </a:p>
          <a:p>
            <a:pPr>
              <a:spcBef>
                <a:spcPts val="400"/>
              </a:spcBef>
            </a:pPr>
            <a:r>
              <a:rPr lang="en-US" sz="1600" b="1" dirty="0">
                <a:solidFill>
                  <a:schemeClr val="bg2">
                    <a:lumMod val="75000"/>
                  </a:schemeClr>
                </a:solidFill>
              </a:rPr>
              <a:t>Hillside RSC - Before</a:t>
            </a: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3" name="Picture 2" descr="A picture containing outdoor, tree, grass, dry&#10;&#10;Description automatically generated">
            <a:extLst>
              <a:ext uri="{FF2B5EF4-FFF2-40B4-BE49-F238E27FC236}">
                <a16:creationId xmlns:a16="http://schemas.microsoft.com/office/drawing/2014/main" id="{D16AF353-86A0-4A88-86D6-6E7A8360FD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156043" y="1707749"/>
            <a:ext cx="5504527" cy="3893127"/>
          </a:xfrm>
          <a:prstGeom prst="rect">
            <a:avLst/>
          </a:prstGeom>
        </p:spPr>
      </p:pic>
      <p:pic>
        <p:nvPicPr>
          <p:cNvPr id="9" name="Picture 8">
            <a:extLst>
              <a:ext uri="{FF2B5EF4-FFF2-40B4-BE49-F238E27FC236}">
                <a16:creationId xmlns:a16="http://schemas.microsoft.com/office/drawing/2014/main" id="{C5A36FFD-48EE-43F2-A40A-E07C958251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78093" y="1707749"/>
            <a:ext cx="5839691" cy="3893127"/>
          </a:xfrm>
          <a:prstGeom prst="rect">
            <a:avLst/>
          </a:prstGeom>
        </p:spPr>
      </p:pic>
      <p:sp>
        <p:nvSpPr>
          <p:cNvPr id="10" name="TextBox 9">
            <a:extLst>
              <a:ext uri="{FF2B5EF4-FFF2-40B4-BE49-F238E27FC236}">
                <a16:creationId xmlns:a16="http://schemas.microsoft.com/office/drawing/2014/main" id="{9C7F22F0-265F-48F9-8DBC-986C745D0482}"/>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61</a:t>
            </a:fld>
            <a:endParaRPr lang="en-US" sz="1200" dirty="0"/>
          </a:p>
        </p:txBody>
      </p:sp>
    </p:spTree>
    <p:extLst>
      <p:ext uri="{BB962C8B-B14F-4D97-AF65-F5344CB8AC3E}">
        <p14:creationId xmlns:p14="http://schemas.microsoft.com/office/powerpoint/2010/main" val="3933801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normAutofit fontScale="325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REGENERATIVE STORMWATER CONVEYANCE</a:t>
            </a:r>
          </a:p>
          <a:p>
            <a:pPr>
              <a:spcBef>
                <a:spcPts val="400"/>
              </a:spcBef>
            </a:pPr>
            <a:endParaRPr lang="en-US" sz="1800" b="1" dirty="0">
              <a:solidFill>
                <a:schemeClr val="bg2">
                  <a:lumMod val="75000"/>
                </a:schemeClr>
              </a:solidFill>
            </a:endParaRPr>
          </a:p>
          <a:p>
            <a:pPr>
              <a:spcBef>
                <a:spcPts val="400"/>
              </a:spcBef>
            </a:pPr>
            <a:r>
              <a:rPr lang="en-US" sz="1600" b="1" dirty="0">
                <a:solidFill>
                  <a:schemeClr val="bg2">
                    <a:lumMod val="75000"/>
                  </a:schemeClr>
                </a:solidFill>
              </a:rPr>
              <a:t>Hillside RSC - After</a:t>
            </a: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8" name="Picture 7" descr="A small pond in a rocky area&#10;&#10;Description automatically generated with medium confidence">
            <a:extLst>
              <a:ext uri="{FF2B5EF4-FFF2-40B4-BE49-F238E27FC236}">
                <a16:creationId xmlns:a16="http://schemas.microsoft.com/office/drawing/2014/main" id="{3E9D76EF-B418-47C2-9F7F-634C625F15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7024" y="1433392"/>
            <a:ext cx="5842989" cy="4382242"/>
          </a:xfrm>
          <a:prstGeom prst="rect">
            <a:avLst/>
          </a:prstGeom>
        </p:spPr>
      </p:pic>
      <p:pic>
        <p:nvPicPr>
          <p:cNvPr id="10" name="Picture 9" descr="A picture containing outdoor, tree, rock, ground&#10;&#10;Description automatically generated">
            <a:extLst>
              <a:ext uri="{FF2B5EF4-FFF2-40B4-BE49-F238E27FC236}">
                <a16:creationId xmlns:a16="http://schemas.microsoft.com/office/drawing/2014/main" id="{08C5E518-74D2-4CAC-929D-4F60DAF26D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136" y="1433391"/>
            <a:ext cx="5842990" cy="4382243"/>
          </a:xfrm>
          <a:prstGeom prst="rect">
            <a:avLst/>
          </a:prstGeom>
        </p:spPr>
      </p:pic>
      <p:sp>
        <p:nvSpPr>
          <p:cNvPr id="9" name="TextBox 8">
            <a:extLst>
              <a:ext uri="{FF2B5EF4-FFF2-40B4-BE49-F238E27FC236}">
                <a16:creationId xmlns:a16="http://schemas.microsoft.com/office/drawing/2014/main" id="{E053CA53-CFE5-4A5B-92BF-0987690C2C6E}"/>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62</a:t>
            </a:fld>
            <a:endParaRPr lang="en-US" sz="1200" dirty="0"/>
          </a:p>
        </p:txBody>
      </p:sp>
    </p:spTree>
    <p:extLst>
      <p:ext uri="{BB962C8B-B14F-4D97-AF65-F5344CB8AC3E}">
        <p14:creationId xmlns:p14="http://schemas.microsoft.com/office/powerpoint/2010/main" val="1483335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normAutofit fontScale="325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REGENERATIVE STORMWATER CONVEYANCE</a:t>
            </a:r>
          </a:p>
          <a:p>
            <a:pPr>
              <a:spcBef>
                <a:spcPts val="400"/>
              </a:spcBef>
            </a:pPr>
            <a:endParaRPr lang="en-US" sz="1800" b="1" dirty="0">
              <a:solidFill>
                <a:schemeClr val="bg2">
                  <a:lumMod val="75000"/>
                </a:schemeClr>
              </a:solidFill>
            </a:endParaRPr>
          </a:p>
          <a:p>
            <a:pPr>
              <a:spcBef>
                <a:spcPts val="400"/>
              </a:spcBef>
            </a:pPr>
            <a:r>
              <a:rPr lang="en-US" sz="1600" b="1" dirty="0">
                <a:solidFill>
                  <a:schemeClr val="bg2">
                    <a:lumMod val="75000"/>
                  </a:schemeClr>
                </a:solidFill>
              </a:rPr>
              <a:t>Hillside RSC - After</a:t>
            </a: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9" name="Picture 8" descr="A picture containing tree, ground, outdoor, grass&#10;&#10;Description automatically generated">
            <a:extLst>
              <a:ext uri="{FF2B5EF4-FFF2-40B4-BE49-F238E27FC236}">
                <a16:creationId xmlns:a16="http://schemas.microsoft.com/office/drawing/2014/main" id="{E9626983-6B96-4E63-96F8-7A59526E6A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07502" y="1296366"/>
            <a:ext cx="8410654" cy="4567112"/>
          </a:xfrm>
          <a:prstGeom prst="rect">
            <a:avLst/>
          </a:prstGeom>
        </p:spPr>
      </p:pic>
      <p:sp>
        <p:nvSpPr>
          <p:cNvPr id="8" name="TextBox 7">
            <a:extLst>
              <a:ext uri="{FF2B5EF4-FFF2-40B4-BE49-F238E27FC236}">
                <a16:creationId xmlns:a16="http://schemas.microsoft.com/office/drawing/2014/main" id="{C1FB1547-D9B9-4496-A479-B42847E8BA7B}"/>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63</a:t>
            </a:fld>
            <a:endParaRPr lang="en-US" sz="1200" dirty="0"/>
          </a:p>
        </p:txBody>
      </p:sp>
    </p:spTree>
    <p:extLst>
      <p:ext uri="{BB962C8B-B14F-4D97-AF65-F5344CB8AC3E}">
        <p14:creationId xmlns:p14="http://schemas.microsoft.com/office/powerpoint/2010/main" val="4014240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normAutofit fontScale="325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REGENERATIVE STORMWATER CONVEYANCE</a:t>
            </a:r>
          </a:p>
          <a:p>
            <a:pPr>
              <a:spcBef>
                <a:spcPts val="400"/>
              </a:spcBef>
            </a:pPr>
            <a:endParaRPr lang="en-US" sz="1800" b="1" dirty="0">
              <a:solidFill>
                <a:schemeClr val="bg2">
                  <a:lumMod val="75000"/>
                </a:schemeClr>
              </a:solidFill>
            </a:endParaRPr>
          </a:p>
          <a:p>
            <a:pPr>
              <a:spcBef>
                <a:spcPts val="400"/>
              </a:spcBef>
            </a:pPr>
            <a:r>
              <a:rPr lang="en-US" sz="1600" b="1" dirty="0" err="1">
                <a:solidFill>
                  <a:schemeClr val="bg2">
                    <a:lumMod val="75000"/>
                  </a:schemeClr>
                </a:solidFill>
              </a:rPr>
              <a:t>Oakdene</a:t>
            </a:r>
            <a:r>
              <a:rPr lang="en-US" sz="1600" b="1" dirty="0">
                <a:solidFill>
                  <a:schemeClr val="bg2">
                    <a:lumMod val="75000"/>
                  </a:schemeClr>
                </a:solidFill>
              </a:rPr>
              <a:t> RSC - Before</a:t>
            </a: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3" name="Picture 2" descr="A hole in the ground with plants around it&#10;&#10;Description automatically generated with medium confidence">
            <a:extLst>
              <a:ext uri="{FF2B5EF4-FFF2-40B4-BE49-F238E27FC236}">
                <a16:creationId xmlns:a16="http://schemas.microsoft.com/office/drawing/2014/main" id="{D9A38B3E-220F-4DFB-B7D8-5D278D4F5C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718174" y="1604731"/>
            <a:ext cx="5228771" cy="3921578"/>
          </a:xfrm>
          <a:prstGeom prst="rect">
            <a:avLst/>
          </a:prstGeom>
        </p:spPr>
      </p:pic>
      <p:pic>
        <p:nvPicPr>
          <p:cNvPr id="6" name="Picture 5" descr="A picture containing tree, outdoor, ground, wood&#10;&#10;Description automatically generated">
            <a:extLst>
              <a:ext uri="{FF2B5EF4-FFF2-40B4-BE49-F238E27FC236}">
                <a16:creationId xmlns:a16="http://schemas.microsoft.com/office/drawing/2014/main" id="{F0D01C14-10AA-4795-873F-CC64C4BED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058" y="1636485"/>
            <a:ext cx="5529942" cy="4147457"/>
          </a:xfrm>
          <a:prstGeom prst="rect">
            <a:avLst/>
          </a:prstGeom>
        </p:spPr>
      </p:pic>
      <p:sp>
        <p:nvSpPr>
          <p:cNvPr id="9" name="TextBox 8">
            <a:extLst>
              <a:ext uri="{FF2B5EF4-FFF2-40B4-BE49-F238E27FC236}">
                <a16:creationId xmlns:a16="http://schemas.microsoft.com/office/drawing/2014/main" id="{E950DBE8-4936-443E-99B8-637390B390FF}"/>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64</a:t>
            </a:fld>
            <a:endParaRPr lang="en-US" sz="1200" dirty="0"/>
          </a:p>
        </p:txBody>
      </p:sp>
    </p:spTree>
    <p:extLst>
      <p:ext uri="{BB962C8B-B14F-4D97-AF65-F5344CB8AC3E}">
        <p14:creationId xmlns:p14="http://schemas.microsoft.com/office/powerpoint/2010/main" val="2200575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normAutofit fontScale="325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REGENERATIVE STORMWATER CONVEYANCE</a:t>
            </a:r>
          </a:p>
          <a:p>
            <a:pPr>
              <a:spcBef>
                <a:spcPts val="400"/>
              </a:spcBef>
            </a:pPr>
            <a:endParaRPr lang="en-US" sz="1800" b="1" dirty="0">
              <a:solidFill>
                <a:schemeClr val="bg2">
                  <a:lumMod val="75000"/>
                </a:schemeClr>
              </a:solidFill>
            </a:endParaRPr>
          </a:p>
          <a:p>
            <a:pPr>
              <a:spcBef>
                <a:spcPts val="400"/>
              </a:spcBef>
            </a:pPr>
            <a:r>
              <a:rPr lang="en-US" sz="1600" b="1" dirty="0" err="1">
                <a:solidFill>
                  <a:schemeClr val="bg2">
                    <a:lumMod val="75000"/>
                  </a:schemeClr>
                </a:solidFill>
              </a:rPr>
              <a:t>Oakdene</a:t>
            </a:r>
            <a:r>
              <a:rPr lang="en-US" sz="1600" b="1" dirty="0">
                <a:solidFill>
                  <a:schemeClr val="bg2">
                    <a:lumMod val="75000"/>
                  </a:schemeClr>
                </a:solidFill>
              </a:rPr>
              <a:t> RSC - After</a:t>
            </a: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3" name="Picture 2" descr="A picture containing tree, outdoor, grass, rock&#10;&#10;Description automatically generated">
            <a:extLst>
              <a:ext uri="{FF2B5EF4-FFF2-40B4-BE49-F238E27FC236}">
                <a16:creationId xmlns:a16="http://schemas.microsoft.com/office/drawing/2014/main" id="{32C3013C-F729-491E-B19A-E572D6D7E7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4388" y="838415"/>
            <a:ext cx="4090657" cy="5454209"/>
          </a:xfrm>
          <a:prstGeom prst="rect">
            <a:avLst/>
          </a:prstGeom>
        </p:spPr>
      </p:pic>
      <p:pic>
        <p:nvPicPr>
          <p:cNvPr id="6" name="Picture 5" descr="A picture containing outdoor, tree&#10;&#10;Description automatically generated">
            <a:extLst>
              <a:ext uri="{FF2B5EF4-FFF2-40B4-BE49-F238E27FC236}">
                <a16:creationId xmlns:a16="http://schemas.microsoft.com/office/drawing/2014/main" id="{12973C3A-E450-41DE-9212-8AD003239A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509285" y="1406494"/>
            <a:ext cx="6032997" cy="4524748"/>
          </a:xfrm>
          <a:prstGeom prst="rect">
            <a:avLst/>
          </a:prstGeom>
        </p:spPr>
      </p:pic>
      <p:sp>
        <p:nvSpPr>
          <p:cNvPr id="9" name="TextBox 8">
            <a:extLst>
              <a:ext uri="{FF2B5EF4-FFF2-40B4-BE49-F238E27FC236}">
                <a16:creationId xmlns:a16="http://schemas.microsoft.com/office/drawing/2014/main" id="{E92B8C78-3F97-4E58-B5B5-310669173D0F}"/>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65</a:t>
            </a:fld>
            <a:endParaRPr lang="en-US" sz="1200" dirty="0"/>
          </a:p>
        </p:txBody>
      </p:sp>
    </p:spTree>
    <p:extLst>
      <p:ext uri="{BB962C8B-B14F-4D97-AF65-F5344CB8AC3E}">
        <p14:creationId xmlns:p14="http://schemas.microsoft.com/office/powerpoint/2010/main" val="4217111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SAND SEEPAGE WETLANDS</a:t>
            </a:r>
            <a:endParaRPr lang="en-US" sz="1600" b="1" dirty="0">
              <a:solidFill>
                <a:schemeClr val="bg2">
                  <a:lumMod val="75000"/>
                </a:schemeClr>
              </a:solidFill>
            </a:endParaRP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4" name="Picture 3">
            <a:extLst>
              <a:ext uri="{FF2B5EF4-FFF2-40B4-BE49-F238E27FC236}">
                <a16:creationId xmlns:a16="http://schemas.microsoft.com/office/drawing/2014/main" id="{2A2E2866-10BC-41B8-89F3-651D9E22ADBB}"/>
              </a:ext>
            </a:extLst>
          </p:cNvPr>
          <p:cNvPicPr>
            <a:picLocks noChangeAspect="1"/>
          </p:cNvPicPr>
          <p:nvPr/>
        </p:nvPicPr>
        <p:blipFill>
          <a:blip r:embed="rId4"/>
          <a:stretch>
            <a:fillRect/>
          </a:stretch>
        </p:blipFill>
        <p:spPr>
          <a:xfrm>
            <a:off x="3056021" y="772971"/>
            <a:ext cx="7162800" cy="5438775"/>
          </a:xfrm>
          <a:prstGeom prst="rect">
            <a:avLst/>
          </a:prstGeom>
        </p:spPr>
      </p:pic>
      <p:sp>
        <p:nvSpPr>
          <p:cNvPr id="8" name="TextBox 7">
            <a:extLst>
              <a:ext uri="{FF2B5EF4-FFF2-40B4-BE49-F238E27FC236}">
                <a16:creationId xmlns:a16="http://schemas.microsoft.com/office/drawing/2014/main" id="{26A630EE-034B-4C72-92D9-96EB8F889681}"/>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66</a:t>
            </a:fld>
            <a:endParaRPr lang="en-US" sz="1200" dirty="0"/>
          </a:p>
        </p:txBody>
      </p:sp>
    </p:spTree>
    <p:extLst>
      <p:ext uri="{BB962C8B-B14F-4D97-AF65-F5344CB8AC3E}">
        <p14:creationId xmlns:p14="http://schemas.microsoft.com/office/powerpoint/2010/main" val="467259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SAND SEEPAGE WETLANDS</a:t>
            </a:r>
            <a:endParaRPr lang="en-US" sz="1600" b="1" dirty="0">
              <a:solidFill>
                <a:schemeClr val="bg2">
                  <a:lumMod val="75000"/>
                </a:schemeClr>
              </a:solidFill>
            </a:endParaRP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10" name="Picture 9">
            <a:extLst>
              <a:ext uri="{FF2B5EF4-FFF2-40B4-BE49-F238E27FC236}">
                <a16:creationId xmlns:a16="http://schemas.microsoft.com/office/drawing/2014/main" id="{2E74316D-6F85-4A63-AB04-868F7D4C7DB2}"/>
              </a:ext>
            </a:extLst>
          </p:cNvPr>
          <p:cNvPicPr>
            <a:picLocks noChangeAspect="1" noChangeArrowheads="1"/>
          </p:cNvPicPr>
          <p:nvPr/>
        </p:nvPicPr>
        <p:blipFill>
          <a:blip r:embed="rId4" cstate="print"/>
          <a:srcRect/>
          <a:stretch>
            <a:fillRect/>
          </a:stretch>
        </p:blipFill>
        <p:spPr bwMode="auto">
          <a:xfrm>
            <a:off x="5807169" y="1408134"/>
            <a:ext cx="5931750" cy="4041731"/>
          </a:xfrm>
          <a:prstGeom prst="rect">
            <a:avLst/>
          </a:prstGeom>
          <a:noFill/>
          <a:ln w="9525">
            <a:noFill/>
            <a:miter lim="800000"/>
            <a:headEnd/>
            <a:tailEnd/>
          </a:ln>
        </p:spPr>
      </p:pic>
      <p:pic>
        <p:nvPicPr>
          <p:cNvPr id="11" name="Picture 10" descr="A tree in a forest&#10;&#10;Description automatically generated">
            <a:extLst>
              <a:ext uri="{FF2B5EF4-FFF2-40B4-BE49-F238E27FC236}">
                <a16:creationId xmlns:a16="http://schemas.microsoft.com/office/drawing/2014/main" id="{FD801416-9FD5-4E2C-9871-C37373C5DE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081" y="1555347"/>
            <a:ext cx="5571466" cy="3348683"/>
          </a:xfrm>
          <a:prstGeom prst="rect">
            <a:avLst/>
          </a:prstGeom>
        </p:spPr>
      </p:pic>
      <p:sp>
        <p:nvSpPr>
          <p:cNvPr id="9" name="TextBox 8">
            <a:extLst>
              <a:ext uri="{FF2B5EF4-FFF2-40B4-BE49-F238E27FC236}">
                <a16:creationId xmlns:a16="http://schemas.microsoft.com/office/drawing/2014/main" id="{365553BE-FAF5-46B9-8CE9-26C0EF3AD352}"/>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67</a:t>
            </a:fld>
            <a:endParaRPr lang="en-US" sz="1200" dirty="0"/>
          </a:p>
        </p:txBody>
      </p:sp>
    </p:spTree>
    <p:extLst>
      <p:ext uri="{BB962C8B-B14F-4D97-AF65-F5344CB8AC3E}">
        <p14:creationId xmlns:p14="http://schemas.microsoft.com/office/powerpoint/2010/main" val="1449195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normAutofit fontScale="325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SAND SEEPAGE WETLANDS</a:t>
            </a:r>
          </a:p>
          <a:p>
            <a:pPr>
              <a:spcBef>
                <a:spcPts val="400"/>
              </a:spcBef>
            </a:pPr>
            <a:endParaRPr lang="en-US" sz="1800" b="1" dirty="0">
              <a:solidFill>
                <a:schemeClr val="bg2">
                  <a:lumMod val="75000"/>
                </a:schemeClr>
              </a:solidFill>
            </a:endParaRPr>
          </a:p>
          <a:p>
            <a:pPr>
              <a:spcBef>
                <a:spcPts val="400"/>
              </a:spcBef>
            </a:pPr>
            <a:r>
              <a:rPr lang="en-US" sz="1600" b="1" dirty="0">
                <a:solidFill>
                  <a:schemeClr val="bg2">
                    <a:lumMod val="75000"/>
                  </a:schemeClr>
                </a:solidFill>
              </a:rPr>
              <a:t>Upper Sand Seepage - Before</a:t>
            </a: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4" name="Picture 3" descr="A picture containing tree, outdoor, grass, plant&#10;&#10;Description automatically generated">
            <a:extLst>
              <a:ext uri="{FF2B5EF4-FFF2-40B4-BE49-F238E27FC236}">
                <a16:creationId xmlns:a16="http://schemas.microsoft.com/office/drawing/2014/main" id="{1BE503DE-DF87-4B67-A806-E1DAEA5DA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4390" y="1518364"/>
            <a:ext cx="5733998" cy="4300499"/>
          </a:xfrm>
          <a:prstGeom prst="rect">
            <a:avLst/>
          </a:prstGeom>
        </p:spPr>
      </p:pic>
      <p:pic>
        <p:nvPicPr>
          <p:cNvPr id="8" name="Picture 7" descr="A picture containing tree, outdoor, forest, wood&#10;&#10;Description automatically generated">
            <a:extLst>
              <a:ext uri="{FF2B5EF4-FFF2-40B4-BE49-F238E27FC236}">
                <a16:creationId xmlns:a16="http://schemas.microsoft.com/office/drawing/2014/main" id="{6BDECA3A-0FC0-4118-82F8-965CE008CE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543" y="1518364"/>
            <a:ext cx="5734000" cy="4300499"/>
          </a:xfrm>
          <a:prstGeom prst="rect">
            <a:avLst/>
          </a:prstGeom>
        </p:spPr>
      </p:pic>
      <p:sp>
        <p:nvSpPr>
          <p:cNvPr id="9" name="TextBox 8">
            <a:extLst>
              <a:ext uri="{FF2B5EF4-FFF2-40B4-BE49-F238E27FC236}">
                <a16:creationId xmlns:a16="http://schemas.microsoft.com/office/drawing/2014/main" id="{D1DB5E4D-4C4E-4858-9456-22ACADC088F3}"/>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68</a:t>
            </a:fld>
            <a:endParaRPr lang="en-US" sz="1200" dirty="0"/>
          </a:p>
        </p:txBody>
      </p:sp>
    </p:spTree>
    <p:extLst>
      <p:ext uri="{BB962C8B-B14F-4D97-AF65-F5344CB8AC3E}">
        <p14:creationId xmlns:p14="http://schemas.microsoft.com/office/powerpoint/2010/main" val="411592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normAutofit fontScale="325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SAND SEEPAGE WETLANDS</a:t>
            </a:r>
          </a:p>
          <a:p>
            <a:pPr>
              <a:spcBef>
                <a:spcPts val="400"/>
              </a:spcBef>
            </a:pPr>
            <a:endParaRPr lang="en-US" sz="1800" b="1" dirty="0">
              <a:solidFill>
                <a:schemeClr val="bg2">
                  <a:lumMod val="75000"/>
                </a:schemeClr>
              </a:solidFill>
            </a:endParaRPr>
          </a:p>
          <a:p>
            <a:pPr>
              <a:spcBef>
                <a:spcPts val="400"/>
              </a:spcBef>
            </a:pPr>
            <a:r>
              <a:rPr lang="en-US" sz="1600" b="1" dirty="0">
                <a:solidFill>
                  <a:schemeClr val="bg2">
                    <a:lumMod val="75000"/>
                  </a:schemeClr>
                </a:solidFill>
              </a:rPr>
              <a:t>Upper Sand Seepage - After</a:t>
            </a: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4" name="Picture 3" descr="A picture containing outdoor, nature, mountain, rock&#10;&#10;Description automatically generated">
            <a:extLst>
              <a:ext uri="{FF2B5EF4-FFF2-40B4-BE49-F238E27FC236}">
                <a16:creationId xmlns:a16="http://schemas.microsoft.com/office/drawing/2014/main" id="{3D63A512-4BF5-48D4-9C1B-C7957F1083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2298" y="1354973"/>
            <a:ext cx="6024177" cy="4518132"/>
          </a:xfrm>
          <a:prstGeom prst="rect">
            <a:avLst/>
          </a:prstGeom>
        </p:spPr>
      </p:pic>
      <p:pic>
        <p:nvPicPr>
          <p:cNvPr id="7" name="Picture 6" descr="A high angle view of a road&#10;&#10;Description automatically generated with low confidence">
            <a:extLst>
              <a:ext uri="{FF2B5EF4-FFF2-40B4-BE49-F238E27FC236}">
                <a16:creationId xmlns:a16="http://schemas.microsoft.com/office/drawing/2014/main" id="{F31DA03E-D323-4DE5-96D2-89262EB56F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823" y="1354973"/>
            <a:ext cx="6024177" cy="4518133"/>
          </a:xfrm>
          <a:prstGeom prst="rect">
            <a:avLst/>
          </a:prstGeom>
        </p:spPr>
      </p:pic>
      <p:sp>
        <p:nvSpPr>
          <p:cNvPr id="14" name="Content Placeholder 2">
            <a:extLst>
              <a:ext uri="{FF2B5EF4-FFF2-40B4-BE49-F238E27FC236}">
                <a16:creationId xmlns:a16="http://schemas.microsoft.com/office/drawing/2014/main" id="{23772B92-F888-4010-9EE4-1470810C6709}"/>
              </a:ext>
            </a:extLst>
          </p:cNvPr>
          <p:cNvSpPr txBox="1">
            <a:spLocks/>
          </p:cNvSpPr>
          <p:nvPr/>
        </p:nvSpPr>
        <p:spPr>
          <a:xfrm>
            <a:off x="5335931" y="1354973"/>
            <a:ext cx="2233910" cy="191185"/>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800" kern="1200" baseline="0">
                <a:solidFill>
                  <a:srgbClr val="6F766C"/>
                </a:solidFill>
                <a:latin typeface="Arial" panose="020B0604020202020204" pitchFamily="34" charset="0"/>
                <a:ea typeface="+mn-ea"/>
                <a:cs typeface="Arial" panose="020B0604020202020204" pitchFamily="34" charset="0"/>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rgbClr val="6F766C"/>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6F766C"/>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6F766C"/>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6F766C"/>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1200" dirty="0">
                <a:solidFill>
                  <a:schemeClr val="bg2">
                    <a:lumMod val="75000"/>
                  </a:schemeClr>
                </a:solidFill>
              </a:rPr>
              <a:t>Photo Credit: SiteWorks</a:t>
            </a:r>
          </a:p>
          <a:p>
            <a:pPr marL="285750" indent="-285750">
              <a:spcBef>
                <a:spcPts val="400"/>
              </a:spcBef>
              <a:buFont typeface="Arial" panose="020B0604020202020204" pitchFamily="34" charset="0"/>
              <a:buChar char="•"/>
            </a:pPr>
            <a:endParaRPr lang="en-US" sz="1200" dirty="0">
              <a:solidFill>
                <a:schemeClr val="bg2">
                  <a:lumMod val="75000"/>
                </a:schemeClr>
              </a:solidFill>
            </a:endParaRPr>
          </a:p>
        </p:txBody>
      </p:sp>
      <p:sp>
        <p:nvSpPr>
          <p:cNvPr id="10" name="TextBox 9">
            <a:extLst>
              <a:ext uri="{FF2B5EF4-FFF2-40B4-BE49-F238E27FC236}">
                <a16:creationId xmlns:a16="http://schemas.microsoft.com/office/drawing/2014/main" id="{6809FC5D-4BC2-4654-BB16-795C24039116}"/>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69</a:t>
            </a:fld>
            <a:endParaRPr lang="en-US" sz="1200" dirty="0"/>
          </a:p>
        </p:txBody>
      </p:sp>
    </p:spTree>
    <p:extLst>
      <p:ext uri="{BB962C8B-B14F-4D97-AF65-F5344CB8AC3E}">
        <p14:creationId xmlns:p14="http://schemas.microsoft.com/office/powerpoint/2010/main" val="86319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Runnels: Adaptation strategy catching speed</a:t>
            </a:r>
          </a:p>
        </p:txBody>
      </p:sp>
      <p:sp>
        <p:nvSpPr>
          <p:cNvPr id="3" name="Content Placeholder 2"/>
          <p:cNvSpPr>
            <a:spLocks noGrp="1"/>
          </p:cNvSpPr>
          <p:nvPr>
            <p:ph sz="half" idx="1"/>
          </p:nvPr>
        </p:nvSpPr>
        <p:spPr/>
        <p:txBody>
          <a:bodyPr>
            <a:normAutofit/>
          </a:bodyPr>
          <a:lstStyle/>
          <a:p>
            <a:pPr marL="0" indent="0">
              <a:buNone/>
            </a:pPr>
            <a:endParaRPr lang="en-US" dirty="0"/>
          </a:p>
          <a:p>
            <a:endParaRPr lang="en-US" dirty="0"/>
          </a:p>
        </p:txBody>
      </p:sp>
      <p:sp>
        <p:nvSpPr>
          <p:cNvPr id="4" name="Content Placeholder 3"/>
          <p:cNvSpPr>
            <a:spLocks noGrp="1"/>
          </p:cNvSpPr>
          <p:nvPr>
            <p:ph sz="half" idx="2"/>
          </p:nvPr>
        </p:nvSpPr>
        <p:spPr>
          <a:xfrm>
            <a:off x="838200" y="1376009"/>
            <a:ext cx="6146494" cy="4800954"/>
          </a:xfrm>
        </p:spPr>
        <p:txBody>
          <a:bodyPr>
            <a:normAutofit/>
          </a:bodyPr>
          <a:lstStyle/>
          <a:p>
            <a:r>
              <a:rPr lang="en-US" dirty="0"/>
              <a:t>Runnels are small channels to create tidal connection between shallow water on the marsh surface and a creek or ditch, following topographical low areas or existing flow paths, and draining root zone</a:t>
            </a:r>
          </a:p>
          <a:p>
            <a:r>
              <a:rPr lang="en-US" dirty="0"/>
              <a:t>Wenley Ferguson, Save the Bay, RI began piloting runnels for salt marsh adaptation around 2010</a:t>
            </a:r>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8"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9" name="TextBox 8"/>
          <p:cNvSpPr txBox="1"/>
          <p:nvPr/>
        </p:nvSpPr>
        <p:spPr>
          <a:xfrm>
            <a:off x="8793985" y="61040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pic>
        <p:nvPicPr>
          <p:cNvPr id="10" name="Picture 9">
            <a:extLst>
              <a:ext uri="{FF2B5EF4-FFF2-40B4-BE49-F238E27FC236}">
                <a16:creationId xmlns:a16="http://schemas.microsoft.com/office/drawing/2014/main" id="{8D326632-6036-A040-831B-BBE1341833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97197" y="1295400"/>
            <a:ext cx="4828671" cy="6100586"/>
          </a:xfrm>
          <a:prstGeom prst="rect">
            <a:avLst/>
          </a:prstGeom>
        </p:spPr>
      </p:pic>
    </p:spTree>
    <p:extLst>
      <p:ext uri="{BB962C8B-B14F-4D97-AF65-F5344CB8AC3E}">
        <p14:creationId xmlns:p14="http://schemas.microsoft.com/office/powerpoint/2010/main" val="2148813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normAutofit fontScale="325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SAND SEEPAGE WETLANDS</a:t>
            </a:r>
          </a:p>
          <a:p>
            <a:pPr>
              <a:spcBef>
                <a:spcPts val="400"/>
              </a:spcBef>
            </a:pPr>
            <a:endParaRPr lang="en-US" sz="1800" b="1" dirty="0">
              <a:solidFill>
                <a:schemeClr val="bg2">
                  <a:lumMod val="75000"/>
                </a:schemeClr>
              </a:solidFill>
            </a:endParaRPr>
          </a:p>
          <a:p>
            <a:pPr>
              <a:spcBef>
                <a:spcPts val="400"/>
              </a:spcBef>
            </a:pPr>
            <a:r>
              <a:rPr lang="en-US" sz="1600" b="1" dirty="0">
                <a:solidFill>
                  <a:schemeClr val="bg2">
                    <a:lumMod val="75000"/>
                  </a:schemeClr>
                </a:solidFill>
              </a:rPr>
              <a:t>Lower Sand Seepage - After</a:t>
            </a: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3" name="Picture 2" descr="A body of water with trees around it&#10;&#10;Description automatically generated with medium confidence">
            <a:extLst>
              <a:ext uri="{FF2B5EF4-FFF2-40B4-BE49-F238E27FC236}">
                <a16:creationId xmlns:a16="http://schemas.microsoft.com/office/drawing/2014/main" id="{0A8ECFD6-C58B-4341-941D-C69614658F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044" y="1383691"/>
            <a:ext cx="5671594" cy="4253696"/>
          </a:xfrm>
          <a:prstGeom prst="rect">
            <a:avLst/>
          </a:prstGeom>
        </p:spPr>
      </p:pic>
      <p:pic>
        <p:nvPicPr>
          <p:cNvPr id="8" name="Picture 7" descr="A small pond surrounded by grass and trees&#10;&#10;Description automatically generated with low confidence">
            <a:extLst>
              <a:ext uri="{FF2B5EF4-FFF2-40B4-BE49-F238E27FC236}">
                <a16:creationId xmlns:a16="http://schemas.microsoft.com/office/drawing/2014/main" id="{9A16758D-45FA-44EF-88B1-186781E33C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3402" y="1383691"/>
            <a:ext cx="5671594" cy="4253696"/>
          </a:xfrm>
          <a:prstGeom prst="rect">
            <a:avLst/>
          </a:prstGeom>
        </p:spPr>
      </p:pic>
      <p:sp>
        <p:nvSpPr>
          <p:cNvPr id="9" name="TextBox 8">
            <a:extLst>
              <a:ext uri="{FF2B5EF4-FFF2-40B4-BE49-F238E27FC236}">
                <a16:creationId xmlns:a16="http://schemas.microsoft.com/office/drawing/2014/main" id="{87D28027-501E-4CE2-A707-E595D4650DE1}"/>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70</a:t>
            </a:fld>
            <a:endParaRPr lang="en-US" sz="1200" dirty="0"/>
          </a:p>
        </p:txBody>
      </p:sp>
    </p:spTree>
    <p:extLst>
      <p:ext uri="{BB962C8B-B14F-4D97-AF65-F5344CB8AC3E}">
        <p14:creationId xmlns:p14="http://schemas.microsoft.com/office/powerpoint/2010/main" val="756982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7716335" cy="401640"/>
          </a:xfrm>
          <a:prstGeom prst="rect">
            <a:avLst/>
          </a:prstGeom>
        </p:spPr>
        <p:txBody>
          <a:bodyPr>
            <a:normAutofit fontScale="325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PROJECT DETAILS – SAND SEEPAGE WETLANDS</a:t>
            </a:r>
          </a:p>
          <a:p>
            <a:pPr>
              <a:spcBef>
                <a:spcPts val="400"/>
              </a:spcBef>
            </a:pPr>
            <a:endParaRPr lang="en-US" sz="1800" b="1" dirty="0">
              <a:solidFill>
                <a:schemeClr val="bg2">
                  <a:lumMod val="75000"/>
                </a:schemeClr>
              </a:solidFill>
            </a:endParaRPr>
          </a:p>
          <a:p>
            <a:pPr>
              <a:spcBef>
                <a:spcPts val="400"/>
              </a:spcBef>
            </a:pPr>
            <a:r>
              <a:rPr lang="en-US" sz="1600" b="1" dirty="0">
                <a:solidFill>
                  <a:schemeClr val="bg2">
                    <a:lumMod val="75000"/>
                  </a:schemeClr>
                </a:solidFill>
              </a:rPr>
              <a:t>Precedent Project - Maryland</a:t>
            </a:r>
          </a:p>
          <a:p>
            <a:pPr marL="285750" indent="-285750">
              <a:spcBef>
                <a:spcPts val="400"/>
              </a:spcBef>
              <a:buFont typeface="Arial" panose="020B0604020202020204" pitchFamily="34" charset="0"/>
              <a:buChar char="•"/>
            </a:pPr>
            <a:endParaRPr lang="en-US" sz="18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PROJECT APPROACH</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9" name="Picture 8" descr="DSC04373">
            <a:extLst>
              <a:ext uri="{FF2B5EF4-FFF2-40B4-BE49-F238E27FC236}">
                <a16:creationId xmlns:a16="http://schemas.microsoft.com/office/drawing/2014/main" id="{7558AF34-C0CD-4868-8546-156FB7AC376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666" y="2350115"/>
            <a:ext cx="4218848" cy="215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SC00470">
            <a:extLst>
              <a:ext uri="{FF2B5EF4-FFF2-40B4-BE49-F238E27FC236}">
                <a16:creationId xmlns:a16="http://schemas.microsoft.com/office/drawing/2014/main" id="{854326A3-1C0B-45D5-BDB6-15BEA0CF985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a:xfrm>
            <a:off x="4403092" y="2349842"/>
            <a:ext cx="3921211" cy="2158315"/>
          </a:xfrm>
          <a:prstGeom prst="rect">
            <a:avLst/>
          </a:prstGeom>
        </p:spPr>
      </p:pic>
      <p:pic>
        <p:nvPicPr>
          <p:cNvPr id="11" name="Picture 10" descr="cdr bog complx">
            <a:extLst>
              <a:ext uri="{FF2B5EF4-FFF2-40B4-BE49-F238E27FC236}">
                <a16:creationId xmlns:a16="http://schemas.microsoft.com/office/drawing/2014/main" id="{BB6E42D4-257E-4EAC-812B-165E3079949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408882" y="2349842"/>
            <a:ext cx="3683452" cy="215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0034F8C9-A745-4F9F-AB70-A524DEB1CBBC}"/>
              </a:ext>
            </a:extLst>
          </p:cNvPr>
          <p:cNvSpPr txBox="1">
            <a:spLocks/>
          </p:cNvSpPr>
          <p:nvPr/>
        </p:nvSpPr>
        <p:spPr>
          <a:xfrm>
            <a:off x="1092135" y="4508157"/>
            <a:ext cx="2233910" cy="191185"/>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800" kern="1200" baseline="0">
                <a:solidFill>
                  <a:srgbClr val="6F766C"/>
                </a:solidFill>
                <a:latin typeface="Arial" panose="020B0604020202020204" pitchFamily="34" charset="0"/>
                <a:ea typeface="+mn-ea"/>
                <a:cs typeface="Arial" panose="020B0604020202020204" pitchFamily="34" charset="0"/>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rgbClr val="6F766C"/>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6F766C"/>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6F766C"/>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6F766C"/>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00"/>
              </a:spcBef>
            </a:pPr>
            <a:r>
              <a:rPr lang="en-US" sz="1200" b="1" dirty="0">
                <a:solidFill>
                  <a:schemeClr val="bg2">
                    <a:lumMod val="75000"/>
                  </a:schemeClr>
                </a:solidFill>
              </a:rPr>
              <a:t>Post-Earthwork</a:t>
            </a:r>
          </a:p>
          <a:p>
            <a:pPr marL="285750" indent="-285750" algn="ctr">
              <a:spcBef>
                <a:spcPts val="400"/>
              </a:spcBef>
              <a:buFont typeface="Arial" panose="020B0604020202020204" pitchFamily="34" charset="0"/>
              <a:buChar char="•"/>
            </a:pPr>
            <a:endParaRPr lang="en-US" sz="1200" b="1" dirty="0">
              <a:solidFill>
                <a:schemeClr val="bg2">
                  <a:lumMod val="75000"/>
                </a:schemeClr>
              </a:solidFill>
            </a:endParaRPr>
          </a:p>
        </p:txBody>
      </p:sp>
      <p:sp>
        <p:nvSpPr>
          <p:cNvPr id="13" name="Content Placeholder 2">
            <a:extLst>
              <a:ext uri="{FF2B5EF4-FFF2-40B4-BE49-F238E27FC236}">
                <a16:creationId xmlns:a16="http://schemas.microsoft.com/office/drawing/2014/main" id="{EB82F1FD-A62A-4B51-8159-D0EB1C228F1E}"/>
              </a:ext>
            </a:extLst>
          </p:cNvPr>
          <p:cNvSpPr txBox="1">
            <a:spLocks/>
          </p:cNvSpPr>
          <p:nvPr/>
        </p:nvSpPr>
        <p:spPr>
          <a:xfrm>
            <a:off x="5246742" y="4508156"/>
            <a:ext cx="2233910" cy="191185"/>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800" kern="1200" baseline="0">
                <a:solidFill>
                  <a:srgbClr val="6F766C"/>
                </a:solidFill>
                <a:latin typeface="Arial" panose="020B0604020202020204" pitchFamily="34" charset="0"/>
                <a:ea typeface="+mn-ea"/>
                <a:cs typeface="Arial" panose="020B0604020202020204" pitchFamily="34" charset="0"/>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rgbClr val="6F766C"/>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6F766C"/>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6F766C"/>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6F766C"/>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00"/>
              </a:spcBef>
            </a:pPr>
            <a:r>
              <a:rPr lang="en-US" sz="1200" b="1" dirty="0">
                <a:solidFill>
                  <a:schemeClr val="bg2">
                    <a:lumMod val="75000"/>
                  </a:schemeClr>
                </a:solidFill>
              </a:rPr>
              <a:t>Post-Planting</a:t>
            </a:r>
          </a:p>
          <a:p>
            <a:pPr marL="285750" indent="-285750" algn="ctr">
              <a:spcBef>
                <a:spcPts val="400"/>
              </a:spcBef>
              <a:buFont typeface="Arial" panose="020B0604020202020204" pitchFamily="34" charset="0"/>
              <a:buChar char="•"/>
            </a:pPr>
            <a:endParaRPr lang="en-US" sz="1200" b="1" dirty="0">
              <a:solidFill>
                <a:schemeClr val="bg2">
                  <a:lumMod val="75000"/>
                </a:schemeClr>
              </a:solidFill>
            </a:endParaRPr>
          </a:p>
        </p:txBody>
      </p:sp>
      <p:sp>
        <p:nvSpPr>
          <p:cNvPr id="14" name="Content Placeholder 2">
            <a:extLst>
              <a:ext uri="{FF2B5EF4-FFF2-40B4-BE49-F238E27FC236}">
                <a16:creationId xmlns:a16="http://schemas.microsoft.com/office/drawing/2014/main" id="{BB612E8B-3ECC-4B03-A4FF-2B14AD16C434}"/>
              </a:ext>
            </a:extLst>
          </p:cNvPr>
          <p:cNvSpPr txBox="1">
            <a:spLocks/>
          </p:cNvSpPr>
          <p:nvPr/>
        </p:nvSpPr>
        <p:spPr>
          <a:xfrm>
            <a:off x="9128045" y="4508155"/>
            <a:ext cx="2233910" cy="191185"/>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800" kern="1200" baseline="0">
                <a:solidFill>
                  <a:srgbClr val="6F766C"/>
                </a:solidFill>
                <a:latin typeface="Arial" panose="020B0604020202020204" pitchFamily="34" charset="0"/>
                <a:ea typeface="+mn-ea"/>
                <a:cs typeface="Arial" panose="020B0604020202020204" pitchFamily="34" charset="0"/>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rgbClr val="6F766C"/>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6F766C"/>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6F766C"/>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6F766C"/>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00"/>
              </a:spcBef>
            </a:pPr>
            <a:r>
              <a:rPr lang="en-US" sz="1200" b="1" dirty="0">
                <a:solidFill>
                  <a:schemeClr val="bg2">
                    <a:lumMod val="75000"/>
                  </a:schemeClr>
                </a:solidFill>
              </a:rPr>
              <a:t>10 Years After Construction</a:t>
            </a:r>
          </a:p>
          <a:p>
            <a:pPr marL="285750" indent="-285750" algn="ctr">
              <a:spcBef>
                <a:spcPts val="400"/>
              </a:spcBef>
              <a:buFont typeface="Arial" panose="020B0604020202020204" pitchFamily="34" charset="0"/>
              <a:buChar char="•"/>
            </a:pPr>
            <a:endParaRPr lang="en-US" sz="1200" b="1" dirty="0">
              <a:solidFill>
                <a:schemeClr val="bg2">
                  <a:lumMod val="75000"/>
                </a:schemeClr>
              </a:solidFill>
            </a:endParaRPr>
          </a:p>
        </p:txBody>
      </p:sp>
      <p:sp>
        <p:nvSpPr>
          <p:cNvPr id="15" name="TextBox 14">
            <a:extLst>
              <a:ext uri="{FF2B5EF4-FFF2-40B4-BE49-F238E27FC236}">
                <a16:creationId xmlns:a16="http://schemas.microsoft.com/office/drawing/2014/main" id="{46D18E44-853F-43DA-941B-CAD8DBE2F6C3}"/>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71</a:t>
            </a:fld>
            <a:endParaRPr lang="en-US" sz="1200" dirty="0"/>
          </a:p>
        </p:txBody>
      </p:sp>
    </p:spTree>
    <p:extLst>
      <p:ext uri="{BB962C8B-B14F-4D97-AF65-F5344CB8AC3E}">
        <p14:creationId xmlns:p14="http://schemas.microsoft.com/office/powerpoint/2010/main" val="24827216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hasCustomPrompt="1"/>
          </p:nvPr>
        </p:nvSpPr>
        <p:spPr>
          <a:xfrm>
            <a:off x="311245" y="371331"/>
            <a:ext cx="6069235" cy="401640"/>
          </a:xfrm>
          <a:prstGeom prst="rect">
            <a:avLst/>
          </a:prstGeom>
        </p:spPr>
        <p:txBody>
          <a:bodyPr>
            <a:normAutofit fontScale="25000" lnSpcReduction="20000"/>
          </a:bodyPr>
          <a:lstStyle>
            <a:lvl1pPr marL="0" indent="0">
              <a:buNone/>
              <a:defRPr baseline="0">
                <a:solidFill>
                  <a:srgbClr val="6F766C"/>
                </a:solidFill>
                <a:latin typeface="Arial" panose="020B0604020202020204" pitchFamily="34" charset="0"/>
                <a:cs typeface="Arial" panose="020B0604020202020204" pitchFamily="34" charset="0"/>
              </a:defRPr>
            </a:lvl1pPr>
            <a:lvl2pPr marL="457200" indent="0">
              <a:buNone/>
              <a:defRPr>
                <a:solidFill>
                  <a:srgbClr val="6F766C"/>
                </a:solidFill>
                <a:latin typeface="Arial" panose="020B0604020202020204" pitchFamily="34" charset="0"/>
                <a:cs typeface="Arial" panose="020B0604020202020204" pitchFamily="34" charset="0"/>
              </a:defRPr>
            </a:lvl2pPr>
            <a:lvl3pPr>
              <a:defRPr>
                <a:solidFill>
                  <a:srgbClr val="6F766C"/>
                </a:solidFill>
                <a:latin typeface="Arial" panose="020B0604020202020204" pitchFamily="34" charset="0"/>
                <a:cs typeface="Arial" panose="020B0604020202020204" pitchFamily="34" charset="0"/>
              </a:defRPr>
            </a:lvl3pPr>
            <a:lvl4pPr>
              <a:defRPr>
                <a:solidFill>
                  <a:srgbClr val="6F766C"/>
                </a:solidFill>
                <a:latin typeface="Arial" panose="020B0604020202020204" pitchFamily="34" charset="0"/>
                <a:cs typeface="Arial" panose="020B0604020202020204" pitchFamily="34" charset="0"/>
              </a:defRPr>
            </a:lvl4pPr>
            <a:lvl5pPr>
              <a:defRPr>
                <a:solidFill>
                  <a:srgbClr val="6F766C"/>
                </a:solidFill>
                <a:latin typeface="Arial" panose="020B0604020202020204" pitchFamily="34" charset="0"/>
                <a:cs typeface="Arial" panose="020B0604020202020204" pitchFamily="34" charset="0"/>
              </a:defRPr>
            </a:lvl5pPr>
          </a:lstStyle>
          <a:p>
            <a:pPr>
              <a:spcBef>
                <a:spcPts val="400"/>
              </a:spcBef>
            </a:pPr>
            <a:r>
              <a:rPr lang="en-US" sz="1800" b="1" dirty="0">
                <a:solidFill>
                  <a:schemeClr val="bg2">
                    <a:lumMod val="75000"/>
                  </a:schemeClr>
                </a:solidFill>
              </a:rPr>
              <a:t>LESSONS LEARNED</a:t>
            </a:r>
          </a:p>
          <a:p>
            <a:pPr>
              <a:spcBef>
                <a:spcPts val="400"/>
              </a:spcBef>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Communication to stakeholders</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Understanding timeline and schedule</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Collaboration between project partners</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Phasing of large projects</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Site stabilization and vegetation establishment</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Multi-pronged invasive species control (and long-term stewardship)</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a:p>
            <a:pPr marL="285750" indent="-285750">
              <a:spcBef>
                <a:spcPts val="400"/>
              </a:spcBef>
              <a:buFont typeface="Arial" panose="020B0604020202020204" pitchFamily="34" charset="0"/>
              <a:buChar char="•"/>
            </a:pPr>
            <a:r>
              <a:rPr lang="en-US" sz="1600" b="1" dirty="0">
                <a:solidFill>
                  <a:schemeClr val="bg2">
                    <a:lumMod val="75000"/>
                  </a:schemeClr>
                </a:solidFill>
              </a:rPr>
              <a:t>Maintenance of structures</a:t>
            </a:r>
          </a:p>
          <a:p>
            <a:pPr marL="285750" indent="-285750">
              <a:spcBef>
                <a:spcPts val="400"/>
              </a:spcBef>
              <a:buFont typeface="Arial" panose="020B0604020202020204" pitchFamily="34" charset="0"/>
              <a:buChar char="•"/>
            </a:pPr>
            <a:endParaRPr lang="en-US" sz="1600" b="1" dirty="0">
              <a:solidFill>
                <a:schemeClr val="bg2">
                  <a:lumMod val="75000"/>
                </a:schemeClr>
              </a:solidFill>
            </a:endParaRPr>
          </a:p>
        </p:txBody>
      </p:sp>
      <p:grpSp>
        <p:nvGrpSpPr>
          <p:cNvPr id="26" name="Group 25">
            <a:extLst>
              <a:ext uri="{FF2B5EF4-FFF2-40B4-BE49-F238E27FC236}">
                <a16:creationId xmlns:a16="http://schemas.microsoft.com/office/drawing/2014/main" id="{881444B0-AEAE-4CF4-B34D-A657240C6868}"/>
              </a:ext>
            </a:extLst>
          </p:cNvPr>
          <p:cNvGrpSpPr/>
          <p:nvPr/>
        </p:nvGrpSpPr>
        <p:grpSpPr>
          <a:xfrm>
            <a:off x="71823" y="6083559"/>
            <a:ext cx="11978190" cy="676149"/>
            <a:chOff x="333562" y="6277666"/>
            <a:chExt cx="8539506" cy="482041"/>
          </a:xfrm>
        </p:grpSpPr>
        <p:sp>
          <p:nvSpPr>
            <p:cNvPr id="27" name="Subtitle 2">
              <a:extLst>
                <a:ext uri="{FF2B5EF4-FFF2-40B4-BE49-F238E27FC236}">
                  <a16:creationId xmlns:a16="http://schemas.microsoft.com/office/drawing/2014/main" id="{1CD34943-251B-4A92-BC1D-D30D04E97282}"/>
                </a:ext>
              </a:extLst>
            </p:cNvPr>
            <p:cNvSpPr txBox="1">
              <a:spLocks/>
            </p:cNvSpPr>
            <p:nvPr/>
          </p:nvSpPr>
          <p:spPr>
            <a:xfrm>
              <a:off x="2088354" y="6473370"/>
              <a:ext cx="6784714" cy="2863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rgbClr val="6F766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F766C"/>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F766C"/>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F766C"/>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lumMod val="50000"/>
                      <a:lumOff val="50000"/>
                    </a:schemeClr>
                  </a:solidFill>
                </a:rPr>
                <a:t>LESSONS LEARNED</a:t>
              </a:r>
            </a:p>
          </p:txBody>
        </p:sp>
        <p:pic>
          <p:nvPicPr>
            <p:cNvPr id="28" name="Picture 27">
              <a:extLst>
                <a:ext uri="{FF2B5EF4-FFF2-40B4-BE49-F238E27FC236}">
                  <a16:creationId xmlns:a16="http://schemas.microsoft.com/office/drawing/2014/main" id="{2FCA83AA-3174-4256-9EA6-D191807761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562" y="6277666"/>
              <a:ext cx="1655861" cy="468256"/>
            </a:xfrm>
            <a:prstGeom prst="rect">
              <a:avLst/>
            </a:prstGeom>
          </p:spPr>
        </p:pic>
        <p:cxnSp>
          <p:nvCxnSpPr>
            <p:cNvPr id="29" name="Straight Connector 28">
              <a:extLst>
                <a:ext uri="{FF2B5EF4-FFF2-40B4-BE49-F238E27FC236}">
                  <a16:creationId xmlns:a16="http://schemas.microsoft.com/office/drawing/2014/main" id="{DCD9DBF3-BC64-4B04-B730-9F4B0ECAC38F}"/>
                </a:ext>
              </a:extLst>
            </p:cNvPr>
            <p:cNvCxnSpPr>
              <a:cxnSpLocks/>
            </p:cNvCxnSpPr>
            <p:nvPr/>
          </p:nvCxnSpPr>
          <p:spPr>
            <a:xfrm>
              <a:off x="2072918" y="6277666"/>
              <a:ext cx="0" cy="454731"/>
            </a:xfrm>
            <a:prstGeom prst="line">
              <a:avLst/>
            </a:prstGeom>
          </p:spPr>
          <p:style>
            <a:lnRef idx="1">
              <a:schemeClr val="accent4"/>
            </a:lnRef>
            <a:fillRef idx="0">
              <a:schemeClr val="accent4"/>
            </a:fillRef>
            <a:effectRef idx="0">
              <a:schemeClr val="accent4"/>
            </a:effectRef>
            <a:fontRef idx="minor">
              <a:schemeClr val="tx1"/>
            </a:fontRef>
          </p:style>
        </p:cxnSp>
      </p:grpSp>
      <p:pic>
        <p:nvPicPr>
          <p:cNvPr id="9" name="E13D8664-1041-463D-845B-8893A2F8EC3E">
            <a:extLst>
              <a:ext uri="{FF2B5EF4-FFF2-40B4-BE49-F238E27FC236}">
                <a16:creationId xmlns:a16="http://schemas.microsoft.com/office/drawing/2014/main" id="{82F676C3-4CC9-4E2F-953F-1BDA8D47723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29063" y="43338"/>
            <a:ext cx="4537277" cy="316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ree, outdoor, grass, plant&#10;&#10;Description automatically generated">
            <a:extLst>
              <a:ext uri="{FF2B5EF4-FFF2-40B4-BE49-F238E27FC236}">
                <a16:creationId xmlns:a16="http://schemas.microsoft.com/office/drawing/2014/main" id="{50AF5114-EC51-4661-84F3-7B664AE59C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9063" y="3283718"/>
            <a:ext cx="4537277" cy="3402958"/>
          </a:xfrm>
          <a:prstGeom prst="rect">
            <a:avLst/>
          </a:prstGeom>
        </p:spPr>
      </p:pic>
      <p:sp>
        <p:nvSpPr>
          <p:cNvPr id="10" name="TextBox 9">
            <a:extLst>
              <a:ext uri="{FF2B5EF4-FFF2-40B4-BE49-F238E27FC236}">
                <a16:creationId xmlns:a16="http://schemas.microsoft.com/office/drawing/2014/main" id="{A0B37754-9096-4445-95EF-2E51E499F138}"/>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72</a:t>
            </a:fld>
            <a:endParaRPr lang="en-US" sz="1200" dirty="0"/>
          </a:p>
        </p:txBody>
      </p:sp>
    </p:spTree>
    <p:extLst>
      <p:ext uri="{BB962C8B-B14F-4D97-AF65-F5344CB8AC3E}">
        <p14:creationId xmlns:p14="http://schemas.microsoft.com/office/powerpoint/2010/main" val="5607311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nd with a building in the background&#10;&#10;Description automatically generated with low confidence">
            <a:extLst>
              <a:ext uri="{FF2B5EF4-FFF2-40B4-BE49-F238E27FC236}">
                <a16:creationId xmlns:a16="http://schemas.microsoft.com/office/drawing/2014/main" id="{566A3697-E661-46F2-BE66-FCAE4A0245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p:cNvSpPr txBox="1">
            <a:spLocks/>
          </p:cNvSpPr>
          <p:nvPr/>
        </p:nvSpPr>
        <p:spPr>
          <a:xfrm>
            <a:off x="0" y="0"/>
            <a:ext cx="12192000" cy="4902507"/>
          </a:xfrm>
          <a:prstGeom prst="rect">
            <a:avLst/>
          </a:prstGeom>
          <a:solidFill>
            <a:schemeClr val="bg2">
              <a:lumMod val="50000"/>
              <a:alpha val="25000"/>
            </a:schemeClr>
          </a:solidFill>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		Thank You</a:t>
            </a:r>
          </a:p>
          <a:p>
            <a:pPr algn="l"/>
            <a:endParaRPr lang="en-US" sz="4000" dirty="0">
              <a:solidFill>
                <a:schemeClr val="bg1"/>
              </a:solidFill>
              <a:latin typeface="Arial" panose="020B0604020202020204" pitchFamily="34" charset="0"/>
              <a:cs typeface="Arial" panose="020B0604020202020204" pitchFamily="34" charset="0"/>
            </a:endParaRPr>
          </a:p>
          <a:p>
            <a:pPr algn="l"/>
            <a:r>
              <a:rPr lang="en-US" sz="4000" dirty="0">
                <a:solidFill>
                  <a:schemeClr val="bg1"/>
                </a:solidFill>
                <a:latin typeface="Arial" panose="020B0604020202020204" pitchFamily="34" charset="0"/>
                <a:cs typeface="Arial" panose="020B0604020202020204" pitchFamily="34" charset="0"/>
              </a:rPr>
              <a:t>		Questions?	</a:t>
            </a:r>
          </a:p>
          <a:p>
            <a:pPr algn="l"/>
            <a:endParaRPr lang="en-US" sz="4000" dirty="0">
              <a:solidFill>
                <a:schemeClr val="bg1"/>
              </a:solidFill>
              <a:latin typeface="Arial" panose="020B0604020202020204" pitchFamily="34" charset="0"/>
              <a:cs typeface="Arial" panose="020B0604020202020204" pitchFamily="34" charset="0"/>
            </a:endParaRPr>
          </a:p>
          <a:p>
            <a:pPr algn="l"/>
            <a:r>
              <a:rPr lang="en-US" sz="2800" dirty="0">
                <a:solidFill>
                  <a:schemeClr val="bg1"/>
                </a:solidFill>
                <a:latin typeface="Arial" panose="020B0604020202020204" pitchFamily="34" charset="0"/>
                <a:cs typeface="Arial" panose="020B0604020202020204" pitchFamily="34" charset="0"/>
              </a:rPr>
              <a:t>		Contact: </a:t>
            </a:r>
            <a:r>
              <a:rPr lang="en-US" sz="28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kdahms@biohabitats.com</a:t>
            </a:r>
            <a:r>
              <a:rPr lang="en-US" sz="2800" dirty="0">
                <a:solidFill>
                  <a:schemeClr val="bg1"/>
                </a:solidFill>
                <a:latin typeface="Arial" panose="020B0604020202020204" pitchFamily="34" charset="0"/>
                <a:cs typeface="Arial" panose="020B0604020202020204" pitchFamily="34" charset="0"/>
              </a:rPr>
              <a:t> </a:t>
            </a:r>
            <a:endParaRPr lang="en-US" sz="4000" dirty="0">
              <a:solidFill>
                <a:schemeClr val="bg1"/>
              </a:solidFill>
              <a:latin typeface="Arial" panose="020B0604020202020204" pitchFamily="34" charset="0"/>
              <a:cs typeface="Arial" panose="020B0604020202020204" pitchFamily="34" charset="0"/>
            </a:endParaRPr>
          </a:p>
          <a:p>
            <a:pPr algn="l"/>
            <a:endParaRPr lang="en-US" sz="4000" dirty="0">
              <a:solidFill>
                <a:schemeClr val="bg1"/>
              </a:solidFill>
              <a:latin typeface="Arial" panose="020B0604020202020204" pitchFamily="34" charset="0"/>
              <a:cs typeface="Arial" panose="020B0604020202020204" pitchFamily="34" charset="0"/>
            </a:endParaRPr>
          </a:p>
          <a:p>
            <a:pPr algn="l"/>
            <a:endParaRPr lang="en-US" sz="4000" dirty="0">
              <a:solidFill>
                <a:schemeClr val="bg1"/>
              </a:solidFill>
              <a:latin typeface="Arial" panose="020B0604020202020204" pitchFamily="34" charset="0"/>
              <a:cs typeface="Arial" panose="020B0604020202020204" pitchFamily="34" charset="0"/>
            </a:endParaRPr>
          </a:p>
          <a:p>
            <a:pPr algn="l"/>
            <a:endParaRPr lang="en-US" sz="40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831" y="6280345"/>
            <a:ext cx="1673984" cy="496616"/>
          </a:xfrm>
          <a:prstGeom prst="rect">
            <a:avLst/>
          </a:prstGeom>
        </p:spPr>
      </p:pic>
      <p:sp>
        <p:nvSpPr>
          <p:cNvPr id="5" name="TextBox 4">
            <a:extLst>
              <a:ext uri="{FF2B5EF4-FFF2-40B4-BE49-F238E27FC236}">
                <a16:creationId xmlns:a16="http://schemas.microsoft.com/office/drawing/2014/main" id="{A75D2283-7B48-4E6B-AAF9-90B84CFADB2E}"/>
              </a:ext>
            </a:extLst>
          </p:cNvPr>
          <p:cNvSpPr txBox="1"/>
          <p:nvPr/>
        </p:nvSpPr>
        <p:spPr>
          <a:xfrm>
            <a:off x="11313268" y="6358069"/>
            <a:ext cx="350196" cy="276999"/>
          </a:xfrm>
          <a:prstGeom prst="rect">
            <a:avLst/>
          </a:prstGeom>
          <a:noFill/>
        </p:spPr>
        <p:txBody>
          <a:bodyPr wrap="square" rtlCol="0">
            <a:spAutoFit/>
          </a:bodyPr>
          <a:lstStyle/>
          <a:p>
            <a:fld id="{3F1C7C74-8990-42E0-B317-FA900E15140C}" type="slidenum">
              <a:rPr lang="en-US" sz="1200" smtClean="0"/>
              <a:t>73</a:t>
            </a:fld>
            <a:endParaRPr lang="en-US" sz="1200" dirty="0"/>
          </a:p>
        </p:txBody>
      </p:sp>
    </p:spTree>
    <p:extLst>
      <p:ext uri="{BB962C8B-B14F-4D97-AF65-F5344CB8AC3E}">
        <p14:creationId xmlns:p14="http://schemas.microsoft.com/office/powerpoint/2010/main" val="743847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Goals</a:t>
            </a:r>
          </a:p>
        </p:txBody>
      </p:sp>
      <p:sp>
        <p:nvSpPr>
          <p:cNvPr id="3" name="Content Placeholder 2"/>
          <p:cNvSpPr>
            <a:spLocks noGrp="1"/>
          </p:cNvSpPr>
          <p:nvPr>
            <p:ph idx="1"/>
          </p:nvPr>
        </p:nvSpPr>
        <p:spPr>
          <a:xfrm>
            <a:off x="838200" y="1361210"/>
            <a:ext cx="8934308" cy="3019716"/>
          </a:xfrm>
        </p:spPr>
        <p:txBody>
          <a:bodyPr/>
          <a:lstStyle/>
          <a:p>
            <a:r>
              <a:rPr lang="en-US" dirty="0"/>
              <a:t>Synthesize and communicate existing knowledge on runnels</a:t>
            </a:r>
          </a:p>
          <a:p>
            <a:r>
              <a:rPr lang="en-US" dirty="0"/>
              <a:t>Test pilot runnels in Buzzards Bay</a:t>
            </a:r>
          </a:p>
          <a:p>
            <a:r>
              <a:rPr lang="en-US" dirty="0"/>
              <a:t>Identify where and when runnels are most effective in the context of marsh loss patterns and environmental conditions in Buzzards Bay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5"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4" y="5570829"/>
            <a:ext cx="1030289" cy="888625"/>
          </a:xfrm>
          <a:prstGeom prst="rect">
            <a:avLst/>
          </a:prstGeom>
        </p:spPr>
      </p:pic>
      <p:sp>
        <p:nvSpPr>
          <p:cNvPr id="6" name="TextBox 5"/>
          <p:cNvSpPr txBox="1"/>
          <p:nvPr/>
        </p:nvSpPr>
        <p:spPr>
          <a:xfrm>
            <a:off x="8793985" y="6129440"/>
            <a:ext cx="2864615" cy="253916"/>
          </a:xfrm>
          <a:prstGeom prst="rect">
            <a:avLst/>
          </a:prstGeom>
          <a:noFill/>
        </p:spPr>
        <p:txBody>
          <a:bodyPr wrap="square" rtlCol="0">
            <a:spAutoFit/>
          </a:bodyPr>
          <a:lstStyle/>
          <a:p>
            <a:pPr algn="r"/>
            <a:r>
              <a:rPr lang="en-US" sz="1050" dirty="0">
                <a:solidFill>
                  <a:schemeClr val="bg1"/>
                </a:solidFill>
                <a:latin typeface="GothamMedium" pitchFamily="50" charset="0"/>
              </a:rPr>
              <a:t>savebuzzardsbay.org</a:t>
            </a:r>
          </a:p>
        </p:txBody>
      </p:sp>
      <p:pic>
        <p:nvPicPr>
          <p:cNvPr id="7" name="Picture 6">
            <a:extLst>
              <a:ext uri="{FF2B5EF4-FFF2-40B4-BE49-F238E27FC236}">
                <a16:creationId xmlns:a16="http://schemas.microsoft.com/office/drawing/2014/main" id="{A0B1EF91-0E30-2E49-85FD-448128A084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6951" y="4364429"/>
            <a:ext cx="1146822" cy="1086246"/>
          </a:xfrm>
          <a:prstGeom prst="rect">
            <a:avLst/>
          </a:prstGeom>
        </p:spPr>
      </p:pic>
      <p:grpSp>
        <p:nvGrpSpPr>
          <p:cNvPr id="8" name="Group 7"/>
          <p:cNvGrpSpPr>
            <a:grpSpLocks noChangeAspect="1"/>
          </p:cNvGrpSpPr>
          <p:nvPr/>
        </p:nvGrpSpPr>
        <p:grpSpPr>
          <a:xfrm>
            <a:off x="2782876" y="4368500"/>
            <a:ext cx="2080246" cy="981525"/>
            <a:chOff x="5683487" y="6595584"/>
            <a:chExt cx="3202362" cy="1510974"/>
          </a:xfrm>
        </p:grpSpPr>
        <p:sp>
          <p:nvSpPr>
            <p:cNvPr id="9" name="Rectangle 8"/>
            <p:cNvSpPr/>
            <p:nvPr/>
          </p:nvSpPr>
          <p:spPr>
            <a:xfrm>
              <a:off x="5737111" y="6697704"/>
              <a:ext cx="3074187" cy="139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3487" y="6595584"/>
              <a:ext cx="3202362" cy="1510974"/>
            </a:xfrm>
            <a:prstGeom prst="rect">
              <a:avLst/>
            </a:prstGeom>
          </p:spPr>
        </p:pic>
      </p:grpSp>
      <p:grpSp>
        <p:nvGrpSpPr>
          <p:cNvPr id="11" name="Group 10"/>
          <p:cNvGrpSpPr>
            <a:grpSpLocks noChangeAspect="1"/>
          </p:cNvGrpSpPr>
          <p:nvPr/>
        </p:nvGrpSpPr>
        <p:grpSpPr>
          <a:xfrm>
            <a:off x="9527407" y="4292236"/>
            <a:ext cx="1492219" cy="1230632"/>
            <a:chOff x="9478581" y="6696550"/>
            <a:chExt cx="2449862" cy="2020400"/>
          </a:xfrm>
        </p:grpSpPr>
        <p:sp>
          <p:nvSpPr>
            <p:cNvPr id="12" name="Rectangle 11"/>
            <p:cNvSpPr/>
            <p:nvPr/>
          </p:nvSpPr>
          <p:spPr>
            <a:xfrm>
              <a:off x="9478581" y="6696550"/>
              <a:ext cx="2449862" cy="202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7119" y="6875620"/>
              <a:ext cx="2192785" cy="1737360"/>
            </a:xfrm>
            <a:prstGeom prst="rect">
              <a:avLst/>
            </a:prstGeom>
            <a:ln>
              <a:solidFill>
                <a:schemeClr val="bg1"/>
              </a:solidFill>
            </a:ln>
          </p:spPr>
        </p:pic>
      </p:gr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93820" y="4132389"/>
            <a:ext cx="980098" cy="1802116"/>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04443" y="4368500"/>
            <a:ext cx="1250299" cy="1078508"/>
          </a:xfrm>
          <a:prstGeom prst="rect">
            <a:avLst/>
          </a:prstGeom>
        </p:spPr>
      </p:pic>
      <p:grpSp>
        <p:nvGrpSpPr>
          <p:cNvPr id="16" name="Group 15"/>
          <p:cNvGrpSpPr>
            <a:grpSpLocks noChangeAspect="1"/>
          </p:cNvGrpSpPr>
          <p:nvPr/>
        </p:nvGrpSpPr>
        <p:grpSpPr>
          <a:xfrm>
            <a:off x="7435655" y="4392931"/>
            <a:ext cx="1939870" cy="824346"/>
            <a:chOff x="8675644" y="6921139"/>
            <a:chExt cx="2629425" cy="1117372"/>
          </a:xfrm>
        </p:grpSpPr>
        <p:sp>
          <p:nvSpPr>
            <p:cNvPr id="17" name="Rectangle 16"/>
            <p:cNvSpPr/>
            <p:nvPr/>
          </p:nvSpPr>
          <p:spPr>
            <a:xfrm>
              <a:off x="8675644" y="6921139"/>
              <a:ext cx="2629425" cy="1117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71050" y="7067756"/>
              <a:ext cx="2438611" cy="899238"/>
            </a:xfrm>
            <a:prstGeom prst="rect">
              <a:avLst/>
            </a:prstGeom>
          </p:spPr>
        </p:pic>
      </p:grpSp>
      <p:pic>
        <p:nvPicPr>
          <p:cNvPr id="19" name="Picture 1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772507" y="313140"/>
            <a:ext cx="2045729" cy="1431689"/>
          </a:xfrm>
          <a:prstGeom prst="rect">
            <a:avLst/>
          </a:prstGeom>
        </p:spPr>
      </p:pic>
      <p:pic>
        <p:nvPicPr>
          <p:cNvPr id="20" name="Picture 1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004549" y="1896904"/>
            <a:ext cx="1581644" cy="1402672"/>
          </a:xfrm>
          <a:prstGeom prst="rect">
            <a:avLst/>
          </a:prstGeom>
        </p:spPr>
      </p:pic>
    </p:spTree>
    <p:extLst>
      <p:ext uri="{BB962C8B-B14F-4D97-AF65-F5344CB8AC3E}">
        <p14:creationId xmlns:p14="http://schemas.microsoft.com/office/powerpoint/2010/main" val="2209972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Runnel Workshop</a:t>
            </a:r>
          </a:p>
        </p:txBody>
      </p:sp>
      <p:sp>
        <p:nvSpPr>
          <p:cNvPr id="3" name="Content Placeholder 2"/>
          <p:cNvSpPr>
            <a:spLocks noGrp="1"/>
          </p:cNvSpPr>
          <p:nvPr>
            <p:ph idx="1"/>
          </p:nvPr>
        </p:nvSpPr>
        <p:spPr/>
        <p:txBody>
          <a:bodyPr/>
          <a:lstStyle/>
          <a:p>
            <a:r>
              <a:rPr lang="en-US" dirty="0"/>
              <a:t>More than 70 scientists, practitioners, resource managers, regulators and other stakeholders </a:t>
            </a:r>
          </a:p>
          <a:p>
            <a:r>
              <a:rPr lang="en-US" dirty="0"/>
              <a:t>Opportunity to develop common understanding of potential use for runnels in our region</a:t>
            </a:r>
          </a:p>
          <a:p>
            <a:r>
              <a:rPr lang="en-US" dirty="0"/>
              <a:t>Break out sessions to examine and rank potential runnel sites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5556043" y="205139"/>
            <a:ext cx="1113783" cy="12225867"/>
          </a:xfrm>
          <a:prstGeom prst="rect">
            <a:avLst/>
          </a:prstGeom>
        </p:spPr>
      </p:pic>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r="-198"/>
          <a:stretch/>
        </p:blipFill>
        <p:spPr>
          <a:xfrm>
            <a:off x="496473" y="3883035"/>
            <a:ext cx="5999577" cy="2803515"/>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0041" y="3883035"/>
            <a:ext cx="4997570" cy="2803515"/>
          </a:xfrm>
          <a:prstGeom prst="rect">
            <a:avLst/>
          </a:prstGeom>
        </p:spPr>
      </p:pic>
    </p:spTree>
    <p:extLst>
      <p:ext uri="{BB962C8B-B14F-4D97-AF65-F5344CB8AC3E}">
        <p14:creationId xmlns:p14="http://schemas.microsoft.com/office/powerpoint/2010/main" val="874625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1578</TotalTime>
  <Words>1728</Words>
  <Application>Microsoft Office PowerPoint</Application>
  <PresentationFormat>Widescreen</PresentationFormat>
  <Paragraphs>504</Paragraphs>
  <Slides>73</Slides>
  <Notes>54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Calibri</vt:lpstr>
      <vt:lpstr>Calibri Light</vt:lpstr>
      <vt:lpstr>Gill Sans MT</vt:lpstr>
      <vt:lpstr>GothamMedium</vt:lpstr>
      <vt:lpstr>Office Theme</vt:lpstr>
      <vt:lpstr>Evaluating Management Actions to Promote Salt Marsh Resilience </vt:lpstr>
      <vt:lpstr>Salt Marshes in the Landscape</vt:lpstr>
      <vt:lpstr>Marsh Loss around Buzzards Bay</vt:lpstr>
      <vt:lpstr>Understanding Buzzards Bay marsh loss</vt:lpstr>
      <vt:lpstr>Community Concern for Marshes</vt:lpstr>
      <vt:lpstr>Marsh Loss around Buzzards Bay</vt:lpstr>
      <vt:lpstr>Runnels: Adaptation strategy catching speed</vt:lpstr>
      <vt:lpstr>Project Goals</vt:lpstr>
      <vt:lpstr>Runnel Workshop</vt:lpstr>
      <vt:lpstr>Journal article</vt:lpstr>
      <vt:lpstr>Site Visits to Runnels</vt:lpstr>
      <vt:lpstr>Project Goals</vt:lpstr>
      <vt:lpstr>PowerPoint Presentation</vt:lpstr>
      <vt:lpstr>PowerPoint Presentation</vt:lpstr>
      <vt:lpstr>PowerPoint Presentation</vt:lpstr>
      <vt:lpstr>PowerPoint Presentation</vt:lpstr>
      <vt:lpstr>PowerPoint Presentation</vt:lpstr>
      <vt:lpstr>Installation</vt:lpstr>
      <vt:lpstr>Initial runnel results</vt:lpstr>
      <vt:lpstr>Initial runnel results</vt:lpstr>
      <vt:lpstr>Initial runnel results</vt:lpstr>
      <vt:lpstr>Initial runnel results</vt:lpstr>
      <vt:lpstr>Project Goals</vt:lpstr>
      <vt:lpstr>Lessons Learned</vt:lpstr>
      <vt:lpstr>Acknowledgements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Jakuba</dc:creator>
  <cp:lastModifiedBy>jng</cp:lastModifiedBy>
  <cp:revision>114</cp:revision>
  <cp:lastPrinted>2021-07-15T14:35:12Z</cp:lastPrinted>
  <dcterms:created xsi:type="dcterms:W3CDTF">2020-10-21T13:08:18Z</dcterms:created>
  <dcterms:modified xsi:type="dcterms:W3CDTF">2022-06-23T12:44:32Z</dcterms:modified>
</cp:coreProperties>
</file>