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5"/>
  </p:sldMasterIdLst>
  <p:notesMasterIdLst>
    <p:notesMasterId r:id="rId22"/>
  </p:notesMasterIdLst>
  <p:sldIdLst>
    <p:sldId id="256" r:id="rId6"/>
    <p:sldId id="520" r:id="rId7"/>
    <p:sldId id="331" r:id="rId8"/>
    <p:sldId id="513" r:id="rId9"/>
    <p:sldId id="522" r:id="rId10"/>
    <p:sldId id="523" r:id="rId11"/>
    <p:sldId id="514" r:id="rId12"/>
    <p:sldId id="515" r:id="rId13"/>
    <p:sldId id="516" r:id="rId14"/>
    <p:sldId id="517" r:id="rId15"/>
    <p:sldId id="518" r:id="rId16"/>
    <p:sldId id="519" r:id="rId17"/>
    <p:sldId id="524" r:id="rId18"/>
    <p:sldId id="525" r:id="rId19"/>
    <p:sldId id="521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7C"/>
    <a:srgbClr val="114783"/>
    <a:srgbClr val="0E3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852DF-3319-4828-9D9E-ABB651E7540B}" type="datetimeFigureOut">
              <a:rPr lang="en-US"/>
              <a:t>10/27/2022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C811-CC14-4521-99CF-FC62A8F6541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7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9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3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2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4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5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1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8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2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8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4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2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2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00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914400"/>
            <a:ext cx="5714228" cy="8070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Threshold &amp; eligibility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385FB-D04C-40D2-A005-7FB0C93B8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238" y="1631828"/>
            <a:ext cx="6906127" cy="1077219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endParaRPr lang="en-US" sz="9600" dirty="0"/>
          </a:p>
          <a:p>
            <a:r>
              <a:rPr lang="en-US" sz="9600" dirty="0"/>
              <a:t>For Assessment, cleanup  </a:t>
            </a:r>
          </a:p>
          <a:p>
            <a:r>
              <a:rPr lang="en-US" sz="9600" dirty="0"/>
              <a:t>Multipurpose &amp; RLF Grants </a:t>
            </a:r>
          </a:p>
          <a:p>
            <a:pPr>
              <a:spcAft>
                <a:spcPts val="0"/>
              </a:spcAft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B09434-6675-4D36-A293-336F63196CCA}"/>
              </a:ext>
            </a:extLst>
          </p:cNvPr>
          <p:cNvSpPr txBox="1"/>
          <p:nvPr/>
        </p:nvSpPr>
        <p:spPr>
          <a:xfrm>
            <a:off x="824366" y="3426475"/>
            <a:ext cx="7497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EPA Region 6</a:t>
            </a:r>
          </a:p>
          <a:p>
            <a:r>
              <a:rPr lang="en-US" sz="3200" dirty="0"/>
              <a:t>2023 Brownfields Grant Competition</a:t>
            </a:r>
          </a:p>
          <a:p>
            <a:endParaRPr lang="en-US" sz="3200" dirty="0"/>
          </a:p>
          <a:p>
            <a:r>
              <a:rPr lang="en-US" sz="2800" dirty="0">
                <a:solidFill>
                  <a:schemeClr val="accent2"/>
                </a:solidFill>
              </a:rPr>
              <a:t>Paul L. Johnson – Competition Co-Lead</a:t>
            </a:r>
          </a:p>
        </p:txBody>
      </p:sp>
    </p:spTree>
    <p:extLst>
      <p:ext uri="{BB962C8B-B14F-4D97-AF65-F5344CB8AC3E}">
        <p14:creationId xmlns:p14="http://schemas.microsoft.com/office/powerpoint/2010/main" val="28781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Cleanup </a:t>
            </a:r>
            <a:r>
              <a:rPr lang="en-US" sz="2200" dirty="0">
                <a:latin typeface="+mn-lt"/>
              </a:rPr>
              <a:t>continued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08383" y="1618697"/>
            <a:ext cx="73363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Applicants can not submit multiple cleanup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Applicants can apply for more than one site in the same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Applicants applying for an FY23 Cleanup Grant can not apply for an FY23 Multipurpose Grant</a:t>
            </a:r>
          </a:p>
        </p:txBody>
      </p:sp>
    </p:spTree>
    <p:extLst>
      <p:ext uri="{BB962C8B-B14F-4D97-AF65-F5344CB8AC3E}">
        <p14:creationId xmlns:p14="http://schemas.microsoft.com/office/powerpoint/2010/main" val="376196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903825" y="2080954"/>
            <a:ext cx="73363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Applicant Eligibility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Community Involvement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Target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Affirmation of Brownfields Site 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 of Grant Funds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Expenditure of Existing Grant Funds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Contractors and Named Subrecipients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660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Multipurpose </a:t>
            </a:r>
            <a:r>
              <a:rPr lang="en-US" sz="2200" dirty="0">
                <a:latin typeface="+mn-lt"/>
              </a:rPr>
              <a:t>continued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703608" y="2885522"/>
            <a:ext cx="7336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Entities applying for an FY23 Multipurpose Grant can’t apply for an Fy23 Assessment or Cleanup Grant</a:t>
            </a:r>
          </a:p>
        </p:txBody>
      </p:sp>
    </p:spTree>
    <p:extLst>
      <p:ext uri="{BB962C8B-B14F-4D97-AF65-F5344CB8AC3E}">
        <p14:creationId xmlns:p14="http://schemas.microsoft.com/office/powerpoint/2010/main" val="36822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Revolving loan fund (RLF)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08383" y="1228397"/>
            <a:ext cx="7336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Applicant Eligibility </a:t>
            </a:r>
            <a:r>
              <a:rPr lang="en-US" sz="2000" dirty="0">
                <a:solidFill>
                  <a:srgbClr val="FFFF00"/>
                </a:solidFill>
              </a:rPr>
              <a:t>(including coalition members)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Demonstration of Previous RLF Grant Status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Description of RLF Boundaries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Oversight Structure and Legal Authority to Manage an RLF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Contractors and Named Subrecipients </a:t>
            </a:r>
            <a:r>
              <a:rPr lang="en-US" sz="2000" dirty="0">
                <a:solidFill>
                  <a:srgbClr val="FFFF00"/>
                </a:solidFill>
              </a:rPr>
              <a:t>(excluding borrowers and site cleanup subgrantees)</a:t>
            </a:r>
          </a:p>
        </p:txBody>
      </p:sp>
    </p:spTree>
    <p:extLst>
      <p:ext uri="{BB962C8B-B14F-4D97-AF65-F5344CB8AC3E}">
        <p14:creationId xmlns:p14="http://schemas.microsoft.com/office/powerpoint/2010/main" val="273429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Revolving loan fund (RLF) </a:t>
            </a:r>
            <a:r>
              <a:rPr lang="en-US" sz="3100" dirty="0">
                <a:latin typeface="+mn-lt"/>
              </a:rPr>
              <a:t>continued</a:t>
            </a:r>
            <a:endParaRPr lang="en-US" sz="3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3506E-1103-48E2-AF68-3130B5007E9E}"/>
              </a:ext>
            </a:extLst>
          </p:cNvPr>
          <p:cNvSpPr txBox="1"/>
          <p:nvPr/>
        </p:nvSpPr>
        <p:spPr>
          <a:xfrm>
            <a:off x="990600" y="2252960"/>
            <a:ext cx="74961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Entities applying for an FY23 RLF Grant may not apply for an FY23 Cleanup Grant</a:t>
            </a:r>
          </a:p>
        </p:txBody>
      </p:sp>
    </p:spTree>
    <p:extLst>
      <p:ext uri="{BB962C8B-B14F-4D97-AF65-F5344CB8AC3E}">
        <p14:creationId xmlns:p14="http://schemas.microsoft.com/office/powerpoint/2010/main" val="15563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REMINDERS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08383" y="1618697"/>
            <a:ext cx="73363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Deadline is November 22, 2022 </a:t>
            </a:r>
            <a:r>
              <a:rPr lang="en-US" sz="2000" dirty="0">
                <a:solidFill>
                  <a:srgbClr val="FFFF00"/>
                </a:solidFill>
              </a:rPr>
              <a:t>11:59 pm ET</a:t>
            </a:r>
          </a:p>
          <a:p>
            <a:endParaRPr lang="en-US" sz="2800" dirty="0"/>
          </a:p>
          <a:p>
            <a:r>
              <a:rPr lang="en-US" sz="2800" dirty="0"/>
              <a:t>KSUTAB Resources and Registration</a:t>
            </a:r>
          </a:p>
          <a:p>
            <a:endParaRPr lang="en-US" sz="2800" dirty="0"/>
          </a:p>
          <a:p>
            <a:r>
              <a:rPr lang="en-US" sz="2800" dirty="0"/>
              <a:t>STATE LETTERS </a:t>
            </a:r>
          </a:p>
          <a:p>
            <a:endParaRPr lang="en-US" sz="2800" dirty="0"/>
          </a:p>
          <a:p>
            <a:r>
              <a:rPr lang="en-US" sz="2800" dirty="0"/>
              <a:t>Grants.gov Registration</a:t>
            </a:r>
          </a:p>
          <a:p>
            <a:endParaRPr lang="en-US" sz="2800" dirty="0"/>
          </a:p>
          <a:p>
            <a:r>
              <a:rPr lang="en-US" sz="2800" dirty="0"/>
              <a:t>SAM.gov 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120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E15B-5E1D-4822-88E3-4B68B7E2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0696"/>
            <a:ext cx="7772400" cy="82549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1CEBB-71E9-475F-8196-B7A4FFA95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57200" y="6207522"/>
            <a:ext cx="1183743" cy="383936"/>
          </a:xfrm>
          <a:prstGeom prst="rect">
            <a:avLst/>
          </a:prstGeom>
        </p:spPr>
      </p:pic>
      <p:pic>
        <p:nvPicPr>
          <p:cNvPr id="8" name="Content Placeholder 7" descr="A person and person&#10;&#10;Description automatically generated with medium confidence">
            <a:extLst>
              <a:ext uri="{FF2B5EF4-FFF2-40B4-BE49-F238E27FC236}">
                <a16:creationId xmlns:a16="http://schemas.microsoft.com/office/drawing/2014/main" id="{55E39A4C-7972-4D6E-BD1F-F0AD2A67A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7543" y="2141538"/>
            <a:ext cx="5311714" cy="3649662"/>
          </a:xfrm>
        </p:spPr>
      </p:pic>
    </p:spTree>
    <p:extLst>
      <p:ext uri="{BB962C8B-B14F-4D97-AF65-F5344CB8AC3E}">
        <p14:creationId xmlns:p14="http://schemas.microsoft.com/office/powerpoint/2010/main" val="220469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01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Applicant eligibility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8F86BC-C522-422D-A7FC-3F2B807D5428}"/>
              </a:ext>
            </a:extLst>
          </p:cNvPr>
          <p:cNvSpPr/>
          <p:nvPr/>
        </p:nvSpPr>
        <p:spPr>
          <a:xfrm>
            <a:off x="1143772" y="1859340"/>
            <a:ext cx="7000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General Purpose Unit of Local Government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Land Clearance Authority or another quasi-governmental entity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Government Entity Created by State Legislature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Regional Councils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Redevelopment Agency, chartered/sanctioned by a state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Indian tribe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Nonprofit organization (501(c)(3)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Limited liability Corp/Partnership (nonprofit members)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Qualified Community Development Entity </a:t>
            </a:r>
            <a:r>
              <a:rPr lang="en-US" dirty="0">
                <a:solidFill>
                  <a:srgbClr val="FFFF00"/>
                </a:solidFill>
                <a:latin typeface="Garamond" panose="02020404030301010803" pitchFamily="18" charset="0"/>
              </a:rPr>
              <a:t>**New**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Garamond" panose="02020404030301010803" pitchFamily="18" charset="0"/>
              </a:rPr>
              <a:t>PLEASE READ INDIVIDUAL GUIDELINES FOR ELIGIBILITY TO THAT SPECIFC GRANT!</a:t>
            </a:r>
          </a:p>
        </p:txBody>
      </p:sp>
    </p:spTree>
    <p:extLst>
      <p:ext uri="{BB962C8B-B14F-4D97-AF65-F5344CB8AC3E}">
        <p14:creationId xmlns:p14="http://schemas.microsoft.com/office/powerpoint/2010/main" val="204424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2"/>
            <a:ext cx="5714228" cy="117806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threshold eligibility criteria </a:t>
            </a:r>
            <a:r>
              <a:rPr lang="en-US" sz="2700" b="1" dirty="0">
                <a:latin typeface="+mn-lt"/>
              </a:rPr>
              <a:t>(purpose)</a:t>
            </a:r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21635" y="2374071"/>
            <a:ext cx="73363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Ensure applicants are eligible to receive EPA Brownfields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Are pass/fail and based on certain requests for information identified in the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Responses are used by EPA solely to make eligibility determinations</a:t>
            </a:r>
          </a:p>
        </p:txBody>
      </p:sp>
    </p:spTree>
    <p:extLst>
      <p:ext uri="{BB962C8B-B14F-4D97-AF65-F5344CB8AC3E}">
        <p14:creationId xmlns:p14="http://schemas.microsoft.com/office/powerpoint/2010/main" val="181867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Assessment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FFFF00"/>
                </a:solidFill>
                <a:latin typeface="+mn-lt"/>
              </a:rPr>
              <a:t>Community-wide</a:t>
            </a:r>
            <a:r>
              <a:rPr lang="en-US" dirty="0">
                <a:latin typeface="+mn-lt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08383" y="2029514"/>
            <a:ext cx="73363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Applicant Eligibility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Community Involvement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Expenditure of Existing Grant Funds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Contractors and Named Subrecipients</a:t>
            </a:r>
          </a:p>
        </p:txBody>
      </p:sp>
    </p:spTree>
    <p:extLst>
      <p:ext uri="{BB962C8B-B14F-4D97-AF65-F5344CB8AC3E}">
        <p14:creationId xmlns:p14="http://schemas.microsoft.com/office/powerpoint/2010/main" val="15494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Assessment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FFFF00"/>
                </a:solidFill>
                <a:latin typeface="+mn-lt"/>
              </a:rPr>
              <a:t>Coalition</a:t>
            </a:r>
            <a:r>
              <a:rPr lang="en-US" dirty="0">
                <a:latin typeface="+mn-lt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08383" y="2029514"/>
            <a:ext cx="73363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Applicant Eligibility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Number of Non-lead Members &amp; Target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Eligibility of Non-lead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Existing Brownfields Grants to Non-lead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Coalition Agreement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Community Involvement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Expenditure of Existing Grant Funds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Contractors and Named Subrecipients</a:t>
            </a:r>
          </a:p>
        </p:txBody>
      </p:sp>
    </p:spTree>
    <p:extLst>
      <p:ext uri="{BB962C8B-B14F-4D97-AF65-F5344CB8AC3E}">
        <p14:creationId xmlns:p14="http://schemas.microsoft.com/office/powerpoint/2010/main" val="2790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Assessment</a:t>
            </a:r>
            <a:br>
              <a:rPr lang="en-US" dirty="0">
                <a:latin typeface="+mn-lt"/>
              </a:rPr>
            </a:br>
            <a:r>
              <a:rPr lang="en-US" dirty="0" err="1">
                <a:solidFill>
                  <a:srgbClr val="FFFF00"/>
                </a:solidFill>
                <a:latin typeface="+mn-lt"/>
              </a:rPr>
              <a:t>Cwagst</a:t>
            </a:r>
            <a:r>
              <a:rPr lang="en-US" dirty="0">
                <a:latin typeface="+mn-lt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08383" y="2029514"/>
            <a:ext cx="73363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Applicant Eligibility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Community Involvement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Target Areas and Priority Sites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Contractors and Named Subrecipients</a:t>
            </a:r>
          </a:p>
        </p:txBody>
      </p:sp>
    </p:spTree>
    <p:extLst>
      <p:ext uri="{BB962C8B-B14F-4D97-AF65-F5344CB8AC3E}">
        <p14:creationId xmlns:p14="http://schemas.microsoft.com/office/powerpoint/2010/main" val="359262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Assessment </a:t>
            </a:r>
            <a:r>
              <a:rPr lang="en-US" sz="2200" dirty="0">
                <a:latin typeface="+mn-lt"/>
              </a:rPr>
              <a:t>continued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903825" y="1375430"/>
            <a:ext cx="73363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Entities applying for an FY23 Assessment Grant can’t apply for an FY23 Multipurpose Grant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Coalition members may not be members of other coalitions, nor submit an individual FY23 Assessment application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Your application MUST substantially comply with the submission instructions and requirements in the Guidelines </a:t>
            </a:r>
          </a:p>
        </p:txBody>
      </p:sp>
    </p:spTree>
    <p:extLst>
      <p:ext uri="{BB962C8B-B14F-4D97-AF65-F5344CB8AC3E}">
        <p14:creationId xmlns:p14="http://schemas.microsoft.com/office/powerpoint/2010/main" val="290781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cleanup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08383" y="1618697"/>
            <a:ext cx="73363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Applicant Eligibility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Previously Awarded Cleanup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Expenditure of Existing Multipurpose Funds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Site 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Basic Site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Status and History of Contamination at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Brownfields Site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Environmental Assessment Required for Cleanup – Phase II (ASTM E1903-19) or equivalent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303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288-C726-46C6-9B6F-0CFA10635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137" y="478453"/>
            <a:ext cx="5714228" cy="714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Cleanup </a:t>
            </a:r>
            <a:r>
              <a:rPr lang="en-US" sz="2200" dirty="0">
                <a:latin typeface="+mn-lt"/>
              </a:rPr>
              <a:t>continued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50109-E751-48CF-A56D-7F497190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385"/>
          <a:stretch/>
        </p:blipFill>
        <p:spPr>
          <a:xfrm>
            <a:off x="469899" y="6207522"/>
            <a:ext cx="1183743" cy="383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B3EDA-C15F-4DEF-A7A0-5BE063CD3B96}"/>
              </a:ext>
            </a:extLst>
          </p:cNvPr>
          <p:cNvSpPr/>
          <p:nvPr/>
        </p:nvSpPr>
        <p:spPr>
          <a:xfrm>
            <a:off x="808382" y="1618697"/>
            <a:ext cx="79355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endParaRPr lang="en-US" sz="2800" dirty="0"/>
          </a:p>
          <a:p>
            <a:pPr marL="514350" indent="-514350">
              <a:buAutoNum type="arabicPeriod" startAt="9"/>
            </a:pPr>
            <a:r>
              <a:rPr lang="en-US" sz="2800" dirty="0"/>
              <a:t>Site Characterization</a:t>
            </a:r>
          </a:p>
          <a:p>
            <a:pPr marL="514350" indent="-514350">
              <a:buAutoNum type="arabicPeriod" startAt="9"/>
            </a:pPr>
            <a:r>
              <a:rPr lang="en-US" sz="2800" dirty="0"/>
              <a:t>Enforcement or Other Actions</a:t>
            </a:r>
          </a:p>
          <a:p>
            <a:r>
              <a:rPr lang="en-US" sz="2800" dirty="0"/>
              <a:t>11.	 Sites Requiring a Property-Specific Determination</a:t>
            </a:r>
          </a:p>
          <a:p>
            <a:pPr marL="514350" indent="-514350">
              <a:buAutoNum type="arabicPeriod" startAt="12"/>
            </a:pPr>
            <a:r>
              <a:rPr lang="en-US" sz="2800" dirty="0"/>
              <a:t>CERCLA/Petroleum Liability</a:t>
            </a:r>
          </a:p>
          <a:p>
            <a:r>
              <a:rPr lang="en-US" sz="2800" dirty="0"/>
              <a:t>13. Cleanup Authority and Oversight Structure</a:t>
            </a:r>
          </a:p>
          <a:p>
            <a:pPr marL="514350" indent="-514350">
              <a:buAutoNum type="arabicPeriod" startAt="14"/>
            </a:pPr>
            <a:r>
              <a:rPr lang="en-US" sz="2800" dirty="0"/>
              <a:t>Community Notification (Draft ABCA, </a:t>
            </a:r>
            <a:r>
              <a:rPr lang="en-US" sz="2800" b="1" dirty="0">
                <a:solidFill>
                  <a:srgbClr val="FFFF00"/>
                </a:solidFill>
              </a:rPr>
              <a:t>Ad –no later than two weeks (Nov 8)</a:t>
            </a:r>
            <a:r>
              <a:rPr lang="en-US" sz="2800" dirty="0"/>
              <a:t> and Public Meeting)</a:t>
            </a:r>
          </a:p>
          <a:p>
            <a:pPr marL="514350" indent="-514350">
              <a:buAutoNum type="arabicPeriod" startAt="14"/>
            </a:pPr>
            <a:r>
              <a:rPr lang="en-US" sz="2800" dirty="0"/>
              <a:t>Contractors and Named Subrecipients</a:t>
            </a:r>
          </a:p>
          <a:p>
            <a:pPr marL="514350" indent="-514350">
              <a:buFont typeface="+mj-lt"/>
              <a:buAutoNum type="arabicPeriod" startAt="8"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17168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2596C230B894BBF0DF582D3AA23B0" ma:contentTypeVersion="37" ma:contentTypeDescription="Create a new document." ma:contentTypeScope="" ma:versionID="a7cddfa5eb1b8d2e63886d4644b4152b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930af129-3ae9-41d0-9d09-7dae7ca65259" xmlns:ns7="b5fdd22c-5e35-401d-9264-3a61a4b629a7" targetNamespace="http://schemas.microsoft.com/office/2006/metadata/properties" ma:root="true" ma:fieldsID="db885155b681bcc331e036ac4f038e23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0af129-3ae9-41d0-9d09-7dae7ca65259"/>
    <xsd:import namespace="b5fdd22c-5e35-401d-9264-3a61a4b629a7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KeyPoints" minOccurs="0"/>
                <xsd:element ref="ns7:MediaServiceKeyPoints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DateTaken" minOccurs="0"/>
                <xsd:element ref="ns7:MediaServiceLocation" minOccurs="0"/>
                <xsd:element ref="ns7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562482f9-ebc8-4340-bfc7-01885571f177}" ma:internalName="TaxCatchAllLabel" ma:readOnly="true" ma:showField="CatchAllDataLabel" ma:web="930af129-3ae9-41d0-9d09-7dae7ca652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562482f9-ebc8-4340-bfc7-01885571f177}" ma:internalName="TaxCatchAll" ma:showField="CatchAllData" ma:web="930af129-3ae9-41d0-9d09-7dae7ca652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af129-3ae9-41d0-9d09-7dae7ca65259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dd22c-5e35-401d-9264-3a61a4b62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Records_x0020_Status xmlns="930af129-3ae9-41d0-9d09-7dae7ca65259">Pending</Records_x0020_Status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2020-05-18T19:44:41+00:00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930af129-3ae9-41d0-9d09-7dae7ca65259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54150DD8-FB40-4413-B4EA-B09B6F7BE6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AF1FB7-DD66-4FB3-B959-2245347ED34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EDAC4A7-D357-4437-8757-370FB6E44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930af129-3ae9-41d0-9d09-7dae7ca65259"/>
    <ds:schemaRef ds:uri="b5fdd22c-5e35-401d-9264-3a61a4b62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0055D71-B7ED-447A-A0FF-E938BD4DB48F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930af129-3ae9-41d0-9d09-7dae7ca65259"/>
    <ds:schemaRef ds:uri="http://schemas.microsoft.com/sharepoint.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515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Celestial</vt:lpstr>
      <vt:lpstr>Threshold &amp; eligibility</vt:lpstr>
      <vt:lpstr>Applicant eligibility </vt:lpstr>
      <vt:lpstr>threshold eligibility criteria (purpose)</vt:lpstr>
      <vt:lpstr>Assessment Community-wide </vt:lpstr>
      <vt:lpstr>Assessment Coalition </vt:lpstr>
      <vt:lpstr>Assessment Cwagst </vt:lpstr>
      <vt:lpstr>Assessment continued</vt:lpstr>
      <vt:lpstr>cleanup</vt:lpstr>
      <vt:lpstr>Cleanup continued</vt:lpstr>
      <vt:lpstr>Cleanup continued</vt:lpstr>
      <vt:lpstr>multipurpose</vt:lpstr>
      <vt:lpstr>Multipurpose continued</vt:lpstr>
      <vt:lpstr>Revolving loan fund (RLF)</vt:lpstr>
      <vt:lpstr>Revolving loan fund (RLF) continued</vt:lpstr>
      <vt:lpstr>REMINDERS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basics</dc:title>
  <dc:creator>Piehl, Jacob</dc:creator>
  <cp:lastModifiedBy>Kennedy, Michael</cp:lastModifiedBy>
  <cp:revision>29</cp:revision>
  <dcterms:created xsi:type="dcterms:W3CDTF">2020-08-21T18:35:48Z</dcterms:created>
  <dcterms:modified xsi:type="dcterms:W3CDTF">2022-10-27T17:31:46Z</dcterms:modified>
</cp:coreProperties>
</file>