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8" r:id="rId2"/>
  </p:sldMasterIdLst>
  <p:notesMasterIdLst>
    <p:notesMasterId r:id="rId39"/>
  </p:notesMasterIdLst>
  <p:sldIdLst>
    <p:sldId id="256" r:id="rId3"/>
    <p:sldId id="257" r:id="rId4"/>
    <p:sldId id="345" r:id="rId5"/>
    <p:sldId id="346" r:id="rId6"/>
    <p:sldId id="347" r:id="rId7"/>
    <p:sldId id="350" r:id="rId8"/>
    <p:sldId id="429" r:id="rId9"/>
    <p:sldId id="425" r:id="rId10"/>
    <p:sldId id="430" r:id="rId11"/>
    <p:sldId id="431" r:id="rId12"/>
    <p:sldId id="432" r:id="rId13"/>
    <p:sldId id="433" r:id="rId14"/>
    <p:sldId id="434" r:id="rId15"/>
    <p:sldId id="435" r:id="rId16"/>
    <p:sldId id="436" r:id="rId17"/>
    <p:sldId id="437" r:id="rId18"/>
    <p:sldId id="438" r:id="rId19"/>
    <p:sldId id="439" r:id="rId20"/>
    <p:sldId id="428" r:id="rId21"/>
    <p:sldId id="361" r:id="rId22"/>
    <p:sldId id="362" r:id="rId23"/>
    <p:sldId id="378" r:id="rId24"/>
    <p:sldId id="440" r:id="rId25"/>
    <p:sldId id="363" r:id="rId26"/>
    <p:sldId id="364" r:id="rId27"/>
    <p:sldId id="441" r:id="rId28"/>
    <p:sldId id="442" r:id="rId29"/>
    <p:sldId id="443" r:id="rId30"/>
    <p:sldId id="365" r:id="rId31"/>
    <p:sldId id="426" r:id="rId32"/>
    <p:sldId id="427" r:id="rId33"/>
    <p:sldId id="445" r:id="rId34"/>
    <p:sldId id="446" r:id="rId35"/>
    <p:sldId id="447" r:id="rId36"/>
    <p:sldId id="340" r:id="rId37"/>
    <p:sldId id="27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1A12B-8F7E-80DF-06A7-A494C35DF3FC}" name="Devito, Steve" initials="DS" userId="S::Devito.Steve@epa.gov::50585699-eab5-4e74-900c-e40c6befcecd" providerId="AD"/>
  <p188:author id="{E2F03E3D-9E9F-2CA1-EDCB-99D40140FBEF}" name="Devito, Steve" initials="DS" userId="S::devito.steve@epa.gov::50585699-eab5-4e74-900c-e40c6befcecd" providerId="AD"/>
  <p188:author id="{A6F4FEA1-9716-081D-AAC1-FE01D421119F}" name="Snyder, Charlie (she/her)" initials="SC" userId="Snyder, Charlie (she/her)" providerId="None"/>
  <p188:author id="{B22D33F0-BD6B-FB2F-4E0B-10C6A861E7F2}" name="Gaona, Sandra" initials="GS" userId="S::Gaona.Sandra@epa.gov::7eb00263-7b41-4c06-b21c-50eab6376e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2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503" autoAdjust="0"/>
  </p:normalViewPr>
  <p:slideViewPr>
    <p:cSldViewPr snapToGrid="0">
      <p:cViewPr varScale="1">
        <p:scale>
          <a:sx n="83" d="100"/>
          <a:sy n="83" d="100"/>
        </p:scale>
        <p:origin x="610" y="82"/>
      </p:cViewPr>
      <p:guideLst/>
    </p:cSldViewPr>
  </p:slideViewPr>
  <p:outlineViewPr>
    <p:cViewPr>
      <p:scale>
        <a:sx n="33" d="100"/>
        <a:sy n="33" d="100"/>
      </p:scale>
      <p:origin x="0" y="-27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83C9FE-7BFA-490A-99BB-274621C335FA}" type="datetimeFigureOut">
              <a:rPr lang="en-US" smtClean="0"/>
              <a:t>6/16/2023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DD1226-62D7-48F4-B13B-BDEEDB8CF87E}" type="slidenum">
              <a:rPr lang="en-US" smtClean="0"/>
              <a:t>‹#›</a:t>
            </a:fld>
            <a:endParaRPr lang="en-US"/>
          </a:p>
        </p:txBody>
      </p:sp>
    </p:spTree>
    <p:extLst>
      <p:ext uri="{BB962C8B-B14F-4D97-AF65-F5344CB8AC3E}">
        <p14:creationId xmlns:p14="http://schemas.microsoft.com/office/powerpoint/2010/main" val="171705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a:t>
            </a:fld>
            <a:endParaRPr lang="en-US"/>
          </a:p>
        </p:txBody>
      </p:sp>
    </p:spTree>
    <p:extLst>
      <p:ext uri="{BB962C8B-B14F-4D97-AF65-F5344CB8AC3E}">
        <p14:creationId xmlns:p14="http://schemas.microsoft.com/office/powerpoint/2010/main" val="174557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category is product modifications</a:t>
            </a:r>
          </a:p>
          <a:p>
            <a:pPr marL="171450" indent="-171450">
              <a:buFont typeface="Arial" panose="020B0604020202020204" pitchFamily="34" charset="0"/>
              <a:buChar char="•"/>
            </a:pPr>
            <a:r>
              <a:rPr lang="en-US" dirty="0"/>
              <a:t>This category relates to pollution prevention strategies that start with the product design, and are more focused on the final product than the inputs</a:t>
            </a:r>
          </a:p>
          <a:p>
            <a:pPr marL="628650" lvl="1" indent="-171450">
              <a:buFont typeface="Arial" panose="020B0604020202020204" pitchFamily="34" charset="0"/>
              <a:buChar char="•"/>
            </a:pPr>
            <a:r>
              <a:rPr lang="en-US" dirty="0"/>
              <a:t>S11 should be used more for formulated products and covers finding new formulations for these products or developing completely new products</a:t>
            </a:r>
          </a:p>
          <a:p>
            <a:pPr marL="628650" lvl="1" indent="-171450">
              <a:buFont typeface="Arial" panose="020B0604020202020204" pitchFamily="34" charset="0"/>
              <a:buChar char="•"/>
            </a:pPr>
            <a:r>
              <a:rPr lang="en-US" dirty="0"/>
              <a:t>S12 relates to changing the design of other types of products that might be assembled or fabricated, for instance</a:t>
            </a:r>
          </a:p>
          <a:p>
            <a:pPr marL="628650" lvl="1" indent="-171450">
              <a:buFont typeface="Arial" panose="020B0604020202020204" pitchFamily="34" charset="0"/>
              <a:buChar char="•"/>
            </a:pPr>
            <a:r>
              <a:rPr lang="en-US" dirty="0"/>
              <a:t>And S13 is for cases where facilities change the packaging of their products as a source reduction strategy</a:t>
            </a:r>
          </a:p>
        </p:txBody>
      </p:sp>
      <p:sp>
        <p:nvSpPr>
          <p:cNvPr id="4" name="Slide Number Placeholder 3"/>
          <p:cNvSpPr>
            <a:spLocks noGrp="1"/>
          </p:cNvSpPr>
          <p:nvPr>
            <p:ph type="sldNum" sz="quarter" idx="5"/>
          </p:nvPr>
        </p:nvSpPr>
        <p:spPr/>
        <p:txBody>
          <a:bodyPr/>
          <a:lstStyle/>
          <a:p>
            <a:fld id="{12DD1226-62D7-48F4-B13B-BDEEDB8CF87E}" type="slidenum">
              <a:rPr lang="en-US" smtClean="0"/>
              <a:t>11</a:t>
            </a:fld>
            <a:endParaRPr lang="en-US"/>
          </a:p>
        </p:txBody>
      </p:sp>
    </p:spTree>
    <p:extLst>
      <p:ext uri="{BB962C8B-B14F-4D97-AF65-F5344CB8AC3E}">
        <p14:creationId xmlns:p14="http://schemas.microsoft.com/office/powerpoint/2010/main" val="186487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12</a:t>
            </a:fld>
            <a:endParaRPr lang="en-US"/>
          </a:p>
        </p:txBody>
      </p:sp>
    </p:spTree>
    <p:extLst>
      <p:ext uri="{BB962C8B-B14F-4D97-AF65-F5344CB8AC3E}">
        <p14:creationId xmlns:p14="http://schemas.microsoft.com/office/powerpoint/2010/main" val="218756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13</a:t>
            </a:fld>
            <a:endParaRPr lang="en-US"/>
          </a:p>
        </p:txBody>
      </p:sp>
    </p:spTree>
    <p:extLst>
      <p:ext uri="{BB962C8B-B14F-4D97-AF65-F5344CB8AC3E}">
        <p14:creationId xmlns:p14="http://schemas.microsoft.com/office/powerpoint/2010/main" val="179454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14</a:t>
            </a:fld>
            <a:endParaRPr lang="en-US"/>
          </a:p>
        </p:txBody>
      </p:sp>
    </p:spTree>
    <p:extLst>
      <p:ext uri="{BB962C8B-B14F-4D97-AF65-F5344CB8AC3E}">
        <p14:creationId xmlns:p14="http://schemas.microsoft.com/office/powerpoint/2010/main" val="407350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15</a:t>
            </a:fld>
            <a:endParaRPr lang="en-US"/>
          </a:p>
        </p:txBody>
      </p:sp>
    </p:spTree>
    <p:extLst>
      <p:ext uri="{BB962C8B-B14F-4D97-AF65-F5344CB8AC3E}">
        <p14:creationId xmlns:p14="http://schemas.microsoft.com/office/powerpoint/2010/main" val="126420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16</a:t>
            </a:fld>
            <a:endParaRPr lang="en-US"/>
          </a:p>
        </p:txBody>
      </p:sp>
    </p:spTree>
    <p:extLst>
      <p:ext uri="{BB962C8B-B14F-4D97-AF65-F5344CB8AC3E}">
        <p14:creationId xmlns:p14="http://schemas.microsoft.com/office/powerpoint/2010/main" val="127727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17</a:t>
            </a:fld>
            <a:endParaRPr lang="en-US"/>
          </a:p>
        </p:txBody>
      </p:sp>
    </p:spTree>
    <p:extLst>
      <p:ext uri="{BB962C8B-B14F-4D97-AF65-F5344CB8AC3E}">
        <p14:creationId xmlns:p14="http://schemas.microsoft.com/office/powerpoint/2010/main" val="355706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18</a:t>
            </a:fld>
            <a:endParaRPr lang="en-US"/>
          </a:p>
        </p:txBody>
      </p:sp>
    </p:spTree>
    <p:extLst>
      <p:ext uri="{BB962C8B-B14F-4D97-AF65-F5344CB8AC3E}">
        <p14:creationId xmlns:p14="http://schemas.microsoft.com/office/powerpoint/2010/main" val="51299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19</a:t>
            </a:fld>
            <a:endParaRPr lang="en-US"/>
          </a:p>
        </p:txBody>
      </p:sp>
    </p:spTree>
    <p:extLst>
      <p:ext uri="{BB962C8B-B14F-4D97-AF65-F5344CB8AC3E}">
        <p14:creationId xmlns:p14="http://schemas.microsoft.com/office/powerpoint/2010/main" val="199602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20</a:t>
            </a:fld>
            <a:endParaRPr lang="en-US"/>
          </a:p>
        </p:txBody>
      </p:sp>
    </p:spTree>
    <p:extLst>
      <p:ext uri="{BB962C8B-B14F-4D97-AF65-F5344CB8AC3E}">
        <p14:creationId xmlns:p14="http://schemas.microsoft.com/office/powerpoint/2010/main" val="96276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lvl="1"/>
            <a:endParaRPr lang="en-US" dirty="0"/>
          </a:p>
          <a:p>
            <a:pPr lvl="1"/>
            <a:endParaRPr lang="en-US" dirty="0"/>
          </a:p>
        </p:txBody>
      </p:sp>
    </p:spTree>
    <p:extLst>
      <p:ext uri="{BB962C8B-B14F-4D97-AF65-F5344CB8AC3E}">
        <p14:creationId xmlns:p14="http://schemas.microsoft.com/office/powerpoint/2010/main" val="1316281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21</a:t>
            </a:fld>
            <a:endParaRPr lang="en-US"/>
          </a:p>
        </p:txBody>
      </p:sp>
    </p:spTree>
    <p:extLst>
      <p:ext uri="{BB962C8B-B14F-4D97-AF65-F5344CB8AC3E}">
        <p14:creationId xmlns:p14="http://schemas.microsoft.com/office/powerpoint/2010/main" val="176812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5561260" y="7064296"/>
            <a:ext cx="4253300" cy="372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922">
              <a:defRPr sz="2400">
                <a:solidFill>
                  <a:schemeClr val="tx1"/>
                </a:solidFill>
                <a:latin typeface="Arial" panose="020B0604020202020204" pitchFamily="34" charset="0"/>
                <a:ea typeface="ＭＳ Ｐゴシック" panose="020B0600070205080204" pitchFamily="34" charset="-128"/>
              </a:defRPr>
            </a:lvl1pPr>
            <a:lvl2pPr marL="757066" indent="-291179" defTabSz="981922">
              <a:defRPr sz="2400">
                <a:solidFill>
                  <a:schemeClr val="tx1"/>
                </a:solidFill>
                <a:latin typeface="Arial" panose="020B0604020202020204" pitchFamily="34" charset="0"/>
                <a:ea typeface="ＭＳ Ｐゴシック" panose="020B0600070205080204" pitchFamily="34" charset="-128"/>
              </a:defRPr>
            </a:lvl2pPr>
            <a:lvl3pPr marL="1164717" indent="-232943" defTabSz="981922">
              <a:defRPr sz="2400">
                <a:solidFill>
                  <a:schemeClr val="tx1"/>
                </a:solidFill>
                <a:latin typeface="Arial" panose="020B0604020202020204" pitchFamily="34" charset="0"/>
                <a:ea typeface="ＭＳ Ｐゴシック" panose="020B0600070205080204" pitchFamily="34" charset="-128"/>
              </a:defRPr>
            </a:lvl3pPr>
            <a:lvl4pPr marL="1630604" indent="-232943" defTabSz="981922">
              <a:defRPr sz="2400">
                <a:solidFill>
                  <a:schemeClr val="tx1"/>
                </a:solidFill>
                <a:latin typeface="Arial" panose="020B0604020202020204" pitchFamily="34" charset="0"/>
                <a:ea typeface="ＭＳ Ｐゴシック" panose="020B0600070205080204" pitchFamily="34" charset="-128"/>
              </a:defRPr>
            </a:lvl4pPr>
            <a:lvl5pPr marL="2096491" indent="-232943" defTabSz="981922">
              <a:defRPr sz="2400">
                <a:solidFill>
                  <a:schemeClr val="tx1"/>
                </a:solidFill>
                <a:latin typeface="Arial" panose="020B0604020202020204" pitchFamily="34" charset="0"/>
                <a:ea typeface="ＭＳ Ｐゴシック" panose="020B0600070205080204" pitchFamily="34" charset="-128"/>
              </a:defRPr>
            </a:lvl5pPr>
            <a:lvl6pPr marL="2562377"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4FB6EB-067C-4B2E-B9CE-BC7CC5EC80E3}" type="slidenum">
              <a:rPr lang="en-US" altLang="en-US"/>
              <a:pPr/>
              <a:t>22</a:t>
            </a:fld>
            <a:endParaRPr lang="en-US" altLang="en-US"/>
          </a:p>
        </p:txBody>
      </p:sp>
      <p:sp>
        <p:nvSpPr>
          <p:cNvPr id="229379" name="Notes Placeholder 2"/>
          <p:cNvSpPr>
            <a:spLocks noGrp="1"/>
          </p:cNvSpPr>
          <p:nvPr>
            <p:ph type="body" idx="1"/>
          </p:nvPr>
        </p:nvSpPr>
        <p:spPr>
          <a:xfrm>
            <a:off x="1557867" y="3486151"/>
            <a:ext cx="6945489" cy="22902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23"/>
              </a:spcBef>
            </a:pP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1718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5561260" y="7064296"/>
            <a:ext cx="4253300" cy="372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922">
              <a:defRPr sz="2400">
                <a:solidFill>
                  <a:schemeClr val="tx1"/>
                </a:solidFill>
                <a:latin typeface="Arial" panose="020B0604020202020204" pitchFamily="34" charset="0"/>
                <a:ea typeface="ＭＳ Ｐゴシック" panose="020B0600070205080204" pitchFamily="34" charset="-128"/>
              </a:defRPr>
            </a:lvl1pPr>
            <a:lvl2pPr marL="757066" indent="-291179" defTabSz="981922">
              <a:defRPr sz="2400">
                <a:solidFill>
                  <a:schemeClr val="tx1"/>
                </a:solidFill>
                <a:latin typeface="Arial" panose="020B0604020202020204" pitchFamily="34" charset="0"/>
                <a:ea typeface="ＭＳ Ｐゴシック" panose="020B0600070205080204" pitchFamily="34" charset="-128"/>
              </a:defRPr>
            </a:lvl2pPr>
            <a:lvl3pPr marL="1164717" indent="-232943" defTabSz="981922">
              <a:defRPr sz="2400">
                <a:solidFill>
                  <a:schemeClr val="tx1"/>
                </a:solidFill>
                <a:latin typeface="Arial" panose="020B0604020202020204" pitchFamily="34" charset="0"/>
                <a:ea typeface="ＭＳ Ｐゴシック" panose="020B0600070205080204" pitchFamily="34" charset="-128"/>
              </a:defRPr>
            </a:lvl3pPr>
            <a:lvl4pPr marL="1630604" indent="-232943" defTabSz="981922">
              <a:defRPr sz="2400">
                <a:solidFill>
                  <a:schemeClr val="tx1"/>
                </a:solidFill>
                <a:latin typeface="Arial" panose="020B0604020202020204" pitchFamily="34" charset="0"/>
                <a:ea typeface="ＭＳ Ｐゴシック" panose="020B0600070205080204" pitchFamily="34" charset="-128"/>
              </a:defRPr>
            </a:lvl4pPr>
            <a:lvl5pPr marL="2096491" indent="-232943" defTabSz="981922">
              <a:defRPr sz="2400">
                <a:solidFill>
                  <a:schemeClr val="tx1"/>
                </a:solidFill>
                <a:latin typeface="Arial" panose="020B0604020202020204" pitchFamily="34" charset="0"/>
                <a:ea typeface="ＭＳ Ｐゴシック" panose="020B0600070205080204" pitchFamily="34" charset="-128"/>
              </a:defRPr>
            </a:lvl5pPr>
            <a:lvl6pPr marL="2562377"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defTabSz="98192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F18CFE-53FC-4626-A90D-99AF5BD93A64}" type="slidenum">
              <a:rPr lang="en-US" altLang="en-US"/>
              <a:pPr/>
              <a:t>23</a:t>
            </a:fld>
            <a:endParaRPr lang="en-US" altLang="en-US"/>
          </a:p>
        </p:txBody>
      </p:sp>
      <p:sp>
        <p:nvSpPr>
          <p:cNvPr id="231427" name="Notes Placeholder 2"/>
          <p:cNvSpPr>
            <a:spLocks noGrp="1"/>
          </p:cNvSpPr>
          <p:nvPr>
            <p:ph type="body" idx="1"/>
          </p:nvPr>
        </p:nvSpPr>
        <p:spPr>
          <a:xfrm>
            <a:off x="1557867" y="3486151"/>
            <a:ext cx="6945489" cy="1507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23"/>
              </a:spcBef>
            </a:pP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872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24</a:t>
            </a:fld>
            <a:endParaRPr lang="en-US"/>
          </a:p>
        </p:txBody>
      </p:sp>
    </p:spTree>
    <p:extLst>
      <p:ext uri="{BB962C8B-B14F-4D97-AF65-F5344CB8AC3E}">
        <p14:creationId xmlns:p14="http://schemas.microsoft.com/office/powerpoint/2010/main" val="292303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25</a:t>
            </a:fld>
            <a:endParaRPr lang="en-US"/>
          </a:p>
        </p:txBody>
      </p:sp>
    </p:spTree>
    <p:extLst>
      <p:ext uri="{BB962C8B-B14F-4D97-AF65-F5344CB8AC3E}">
        <p14:creationId xmlns:p14="http://schemas.microsoft.com/office/powerpoint/2010/main" val="91234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26</a:t>
            </a:fld>
            <a:endParaRPr lang="en-US"/>
          </a:p>
        </p:txBody>
      </p:sp>
    </p:spTree>
    <p:extLst>
      <p:ext uri="{BB962C8B-B14F-4D97-AF65-F5344CB8AC3E}">
        <p14:creationId xmlns:p14="http://schemas.microsoft.com/office/powerpoint/2010/main" val="232639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27</a:t>
            </a:fld>
            <a:endParaRPr lang="en-US"/>
          </a:p>
        </p:txBody>
      </p:sp>
    </p:spTree>
    <p:extLst>
      <p:ext uri="{BB962C8B-B14F-4D97-AF65-F5344CB8AC3E}">
        <p14:creationId xmlns:p14="http://schemas.microsoft.com/office/powerpoint/2010/main" val="341890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move onto section 8.11, facilities have the opportunity to provide comments on a few other topics</a:t>
            </a:r>
          </a:p>
          <a:p>
            <a:r>
              <a:rPr lang="en-US" dirty="0"/>
              <a:t>This includes general comments on source reduction or barriers at the top, </a:t>
            </a:r>
          </a:p>
          <a:p>
            <a:r>
              <a:rPr lang="en-US" dirty="0"/>
              <a:t>The other waste management activities at the facility like recycling, combustion for energy recovery, or treatment for destruction</a:t>
            </a:r>
          </a:p>
          <a:p>
            <a:r>
              <a:rPr lang="en-US" dirty="0"/>
              <a:t>And lastly, comments on some other topics of interest to EPA</a:t>
            </a:r>
          </a:p>
          <a:p>
            <a:r>
              <a:rPr lang="en-US" dirty="0"/>
              <a:t>Such as general environmental management at the facility or climate change adaptation</a:t>
            </a:r>
          </a:p>
          <a:p>
            <a:endParaRPr lang="en-US" dirty="0"/>
          </a:p>
          <a:p>
            <a:r>
              <a:rPr lang="en-US" dirty="0"/>
              <a:t>Then, </a:t>
            </a:r>
            <a:r>
              <a:rPr lang="en-US" dirty="0" err="1"/>
              <a:t>scolling</a:t>
            </a:r>
            <a:r>
              <a:rPr lang="en-US" dirty="0"/>
              <a:t> further down in </a:t>
            </a:r>
            <a:r>
              <a:rPr lang="en-US" dirty="0" err="1"/>
              <a:t>TRIMeWeb</a:t>
            </a:r>
            <a:r>
              <a:rPr lang="en-US" dirty="0"/>
              <a:t>, facilities can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previous comments on source reduction activities or barriers will appear, which is what we see on the right</a:t>
            </a:r>
          </a:p>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28</a:t>
            </a:fld>
            <a:endParaRPr lang="en-US"/>
          </a:p>
        </p:txBody>
      </p:sp>
    </p:spTree>
    <p:extLst>
      <p:ext uri="{BB962C8B-B14F-4D97-AF65-F5344CB8AC3E}">
        <p14:creationId xmlns:p14="http://schemas.microsoft.com/office/powerpoint/2010/main" val="2247280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29</a:t>
            </a:fld>
            <a:endParaRPr lang="en-US"/>
          </a:p>
        </p:txBody>
      </p:sp>
    </p:spTree>
    <p:extLst>
      <p:ext uri="{BB962C8B-B14F-4D97-AF65-F5344CB8AC3E}">
        <p14:creationId xmlns:p14="http://schemas.microsoft.com/office/powerpoint/2010/main" val="1372566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30</a:t>
            </a:fld>
            <a:endParaRPr lang="en-US"/>
          </a:p>
        </p:txBody>
      </p:sp>
    </p:spTree>
    <p:extLst>
      <p:ext uri="{BB962C8B-B14F-4D97-AF65-F5344CB8AC3E}">
        <p14:creationId xmlns:p14="http://schemas.microsoft.com/office/powerpoint/2010/main" val="71945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4</a:t>
            </a:fld>
            <a:endParaRPr lang="en-US"/>
          </a:p>
        </p:txBody>
      </p:sp>
    </p:spTree>
    <p:extLst>
      <p:ext uri="{BB962C8B-B14F-4D97-AF65-F5344CB8AC3E}">
        <p14:creationId xmlns:p14="http://schemas.microsoft.com/office/powerpoint/2010/main" val="474120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31</a:t>
            </a:fld>
            <a:endParaRPr lang="en-US"/>
          </a:p>
        </p:txBody>
      </p:sp>
    </p:spTree>
    <p:extLst>
      <p:ext uri="{BB962C8B-B14F-4D97-AF65-F5344CB8AC3E}">
        <p14:creationId xmlns:p14="http://schemas.microsoft.com/office/powerpoint/2010/main" val="3172378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US"/>
          </a:p>
        </p:txBody>
      </p:sp>
    </p:spTree>
    <p:extLst>
      <p:ext uri="{BB962C8B-B14F-4D97-AF65-F5344CB8AC3E}">
        <p14:creationId xmlns:p14="http://schemas.microsoft.com/office/powerpoint/2010/main" val="1147972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pPr>
            <a:endParaRPr lang="en-US"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36</a:t>
            </a:fld>
            <a:endParaRPr lang="en-US"/>
          </a:p>
        </p:txBody>
      </p:sp>
    </p:spTree>
    <p:extLst>
      <p:ext uri="{BB962C8B-B14F-4D97-AF65-F5344CB8AC3E}">
        <p14:creationId xmlns:p14="http://schemas.microsoft.com/office/powerpoint/2010/main" val="303553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5</a:t>
            </a:fld>
            <a:endParaRPr lang="en-US"/>
          </a:p>
        </p:txBody>
      </p:sp>
    </p:spTree>
    <p:extLst>
      <p:ext uri="{BB962C8B-B14F-4D97-AF65-F5344CB8AC3E}">
        <p14:creationId xmlns:p14="http://schemas.microsoft.com/office/powerpoint/2010/main" val="400700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6</a:t>
            </a:fld>
            <a:endParaRPr lang="en-US"/>
          </a:p>
        </p:txBody>
      </p:sp>
    </p:spTree>
    <p:extLst>
      <p:ext uri="{BB962C8B-B14F-4D97-AF65-F5344CB8AC3E}">
        <p14:creationId xmlns:p14="http://schemas.microsoft.com/office/powerpoint/2010/main" val="179162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7</a:t>
            </a:fld>
            <a:endParaRPr lang="en-US"/>
          </a:p>
        </p:txBody>
      </p:sp>
    </p:spTree>
    <p:extLst>
      <p:ext uri="{BB962C8B-B14F-4D97-AF65-F5344CB8AC3E}">
        <p14:creationId xmlns:p14="http://schemas.microsoft.com/office/powerpoint/2010/main" val="288184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8</a:t>
            </a:fld>
            <a:endParaRPr lang="en-US"/>
          </a:p>
        </p:txBody>
      </p:sp>
    </p:spTree>
    <p:extLst>
      <p:ext uri="{BB962C8B-B14F-4D97-AF65-F5344CB8AC3E}">
        <p14:creationId xmlns:p14="http://schemas.microsoft.com/office/powerpoint/2010/main" val="429001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D1226-62D7-48F4-B13B-BDEEDB8CF87E}" type="slidenum">
              <a:rPr lang="en-US" smtClean="0"/>
              <a:t>9</a:t>
            </a:fld>
            <a:endParaRPr lang="en-US"/>
          </a:p>
        </p:txBody>
      </p:sp>
    </p:spTree>
    <p:extLst>
      <p:ext uri="{BB962C8B-B14F-4D97-AF65-F5344CB8AC3E}">
        <p14:creationId xmlns:p14="http://schemas.microsoft.com/office/powerpoint/2010/main" val="3003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12DD1226-62D7-48F4-B13B-BDEEDB8CF87E}" type="slidenum">
              <a:rPr lang="en-US" smtClean="0"/>
              <a:t>10</a:t>
            </a:fld>
            <a:endParaRPr lang="en-US"/>
          </a:p>
        </p:txBody>
      </p:sp>
    </p:spTree>
    <p:extLst>
      <p:ext uri="{BB962C8B-B14F-4D97-AF65-F5344CB8AC3E}">
        <p14:creationId xmlns:p14="http://schemas.microsoft.com/office/powerpoint/2010/main" val="118120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3BDA8F-4F96-9C42-9018-192B14980657}"/>
              </a:ext>
            </a:extLst>
          </p:cNvPr>
          <p:cNvSpPr/>
          <p:nvPr userDrawn="1"/>
        </p:nvSpPr>
        <p:spPr>
          <a:xfrm>
            <a:off x="0" y="6148683"/>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
            <a:ext cx="12192001" cy="6314396"/>
            <a:chOff x="-1" y="-5038"/>
            <a:chExt cx="12192001" cy="6316190"/>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7"/>
            <a:stretch/>
          </p:blipFill>
          <p:spPr>
            <a:xfrm>
              <a:off x="7543798" y="-5038"/>
              <a:ext cx="4648202" cy="6316189"/>
            </a:xfrm>
            <a:prstGeom prst="rect">
              <a:avLst/>
            </a:prstGeom>
          </p:spPr>
        </p:pic>
      </p:gr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3599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B2CE72C8-2108-2F4A-9E2B-17D8284F1E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16357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5150"/>
            <a:ext cx="12192001" cy="6306205"/>
            <a:chOff x="-1" y="4901"/>
            <a:chExt cx="12192001" cy="6307996"/>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4901"/>
              <a:ext cx="4648202" cy="6307996"/>
            </a:xfrm>
            <a:prstGeom prst="rect">
              <a:avLst/>
            </a:prstGeom>
          </p:spPr>
        </p:pic>
      </p:grpSp>
      <p:sp>
        <p:nvSpPr>
          <p:cNvPr id="10" name="Text Placeholder 2">
            <a:extLst>
              <a:ext uri="{FF2B5EF4-FFF2-40B4-BE49-F238E27FC236}">
                <a16:creationId xmlns:a16="http://schemas.microsoft.com/office/drawing/2014/main" id="{F6F680E5-1176-4645-9227-FBBE345B94F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2"/>
            <a:endParaRPr lang="en-US"/>
          </a:p>
        </p:txBody>
      </p:sp>
      <p:pic>
        <p:nvPicPr>
          <p:cNvPr id="12" name="Picture 11">
            <a:extLst>
              <a:ext uri="{FF2B5EF4-FFF2-40B4-BE49-F238E27FC236}">
                <a16:creationId xmlns:a16="http://schemas.microsoft.com/office/drawing/2014/main" id="{D2D0517F-8E87-564A-869F-78185514C7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220871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ody 3">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pic>
        <p:nvPicPr>
          <p:cNvPr id="12" name="Picture 11">
            <a:extLst>
              <a:ext uri="{FF2B5EF4-FFF2-40B4-BE49-F238E27FC236}">
                <a16:creationId xmlns:a16="http://schemas.microsoft.com/office/drawing/2014/main" id="{9C1B49F6-3CB6-3242-B005-71648EA9CC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grpSp>
        <p:nvGrpSpPr>
          <p:cNvPr id="16" name="Group 15">
            <a:extLst>
              <a:ext uri="{FF2B5EF4-FFF2-40B4-BE49-F238E27FC236}">
                <a16:creationId xmlns:a16="http://schemas.microsoft.com/office/drawing/2014/main" id="{8079C0F1-7F53-A94C-AD8C-62404D555325}"/>
              </a:ext>
            </a:extLst>
          </p:cNvPr>
          <p:cNvGrpSpPr/>
          <p:nvPr userDrawn="1"/>
        </p:nvGrpSpPr>
        <p:grpSpPr>
          <a:xfrm>
            <a:off x="0" y="1"/>
            <a:ext cx="12191999" cy="6309610"/>
            <a:chOff x="-1" y="-250"/>
            <a:chExt cx="12191999" cy="6311402"/>
          </a:xfrm>
          <a:effectLst>
            <a:outerShdw blurRad="50800" dist="50800" dir="2040000" sx="101000" sy="101000" algn="ctr" rotWithShape="0">
              <a:srgbClr val="000000">
                <a:alpha val="16000"/>
              </a:srgbClr>
            </a:outerShdw>
          </a:effectLst>
        </p:grpSpPr>
        <p:sp>
          <p:nvSpPr>
            <p:cNvPr id="17" name="Rectangle 16">
              <a:extLst>
                <a:ext uri="{FF2B5EF4-FFF2-40B4-BE49-F238E27FC236}">
                  <a16:creationId xmlns:a16="http://schemas.microsoft.com/office/drawing/2014/main" id="{890B9B3B-DDDC-674C-87F2-27DA99B61C89}"/>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8DFCC66-9CEE-C440-8ADD-E43330DBAB6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43797" y="-250"/>
              <a:ext cx="4648201" cy="6311402"/>
            </a:xfrm>
            <a:prstGeom prst="rect">
              <a:avLst/>
            </a:prstGeom>
          </p:spPr>
        </p:pic>
      </p:gr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0" name="Text Placeholder 2">
            <a:extLst>
              <a:ext uri="{FF2B5EF4-FFF2-40B4-BE49-F238E27FC236}">
                <a16:creationId xmlns:a16="http://schemas.microsoft.com/office/drawing/2014/main" id="{F6F680E5-1176-4645-9227-FBBE345B94F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2"/>
            <a:endParaRPr lang="en-US"/>
          </a:p>
        </p:txBody>
      </p:sp>
    </p:spTree>
    <p:extLst>
      <p:ext uri="{BB962C8B-B14F-4D97-AF65-F5344CB8AC3E}">
        <p14:creationId xmlns:p14="http://schemas.microsoft.com/office/powerpoint/2010/main" val="352321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3709"/>
            <a:ext cx="12192001" cy="6308169"/>
            <a:chOff x="-1" y="1191"/>
            <a:chExt cx="12192001" cy="6309961"/>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1191"/>
              <a:ext cx="4648202" cy="6304380"/>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FBF5B0DF-1C53-BE45-9DFF-A862DA88AB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24672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1777"/>
            <a:ext cx="12192001" cy="6313011"/>
            <a:chOff x="-1" y="3124"/>
            <a:chExt cx="12192001" cy="6314804"/>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3124"/>
              <a:ext cx="4648202" cy="6314804"/>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6" name="Picture 15">
            <a:extLst>
              <a:ext uri="{FF2B5EF4-FFF2-40B4-BE49-F238E27FC236}">
                <a16:creationId xmlns:a16="http://schemas.microsoft.com/office/drawing/2014/main" id="{8400AB21-D477-3442-A429-B79087FBFC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20384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ody 3">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326488D-0631-3849-B1C4-38FE100DAA3D}"/>
              </a:ext>
            </a:extLst>
          </p:cNvPr>
          <p:cNvGrpSpPr/>
          <p:nvPr userDrawn="1"/>
        </p:nvGrpSpPr>
        <p:grpSpPr>
          <a:xfrm>
            <a:off x="0" y="1"/>
            <a:ext cx="12192000" cy="6304460"/>
            <a:chOff x="-1" y="4902"/>
            <a:chExt cx="12192000" cy="6306251"/>
          </a:xfrm>
          <a:effectLst>
            <a:outerShdw blurRad="50800" dist="50800" dir="2040000" sx="101000" sy="101000" algn="ctr" rotWithShape="0">
              <a:srgbClr val="000000">
                <a:alpha val="16000"/>
              </a:srgbClr>
            </a:outerShdw>
          </a:effectLst>
        </p:grpSpPr>
        <p:sp>
          <p:nvSpPr>
            <p:cNvPr id="19" name="Rectangle 18">
              <a:extLst>
                <a:ext uri="{FF2B5EF4-FFF2-40B4-BE49-F238E27FC236}">
                  <a16:creationId xmlns:a16="http://schemas.microsoft.com/office/drawing/2014/main" id="{B863B4D5-6F1F-E349-A945-ABFF647C1D89}"/>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BFF880A-7E36-244A-956C-069A1EAA66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4902"/>
              <a:ext cx="4648201" cy="6306251"/>
            </a:xfrm>
            <a:prstGeom prst="rect">
              <a:avLst/>
            </a:prstGeom>
          </p:spPr>
        </p:pic>
      </p:grpSp>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F42911A5-600C-2147-B1B3-385EDBA914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533206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2063"/>
            <a:ext cx="12192001" cy="6305973"/>
            <a:chOff x="-1" y="6965"/>
            <a:chExt cx="12192001" cy="6307764"/>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6965"/>
              <a:ext cx="4648202" cy="6307764"/>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D971079D-2E4F-AF4C-953C-A3FE0F3021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271211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5743"/>
            <a:ext cx="12192001" cy="6302000"/>
            <a:chOff x="-1" y="10646"/>
            <a:chExt cx="12192001" cy="6303790"/>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10646"/>
              <a:ext cx="4648202" cy="6303790"/>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A334BB21-104D-7B4E-ACC3-50D62EBB0D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66893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3938"/>
            <a:ext cx="12192001" cy="6308398"/>
            <a:chOff x="-1" y="962"/>
            <a:chExt cx="12192001" cy="6310190"/>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57884" y="962"/>
              <a:ext cx="4734116" cy="6309458"/>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08322C52-3F10-EA4E-9B69-485DF057AA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19152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5450"/>
            <a:ext cx="12192001" cy="6299199"/>
            <a:chOff x="-1" y="10353"/>
            <a:chExt cx="12192001" cy="6300988"/>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10353"/>
              <a:ext cx="4648202" cy="6300988"/>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08322C52-3F10-EA4E-9B69-485DF057AA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14335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0"/>
            <a:ext cx="12192001" cy="6304460"/>
            <a:chOff x="-1" y="4901"/>
            <a:chExt cx="12192001" cy="6306251"/>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4901"/>
              <a:ext cx="4648202" cy="6306251"/>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7DE614FF-8868-F14E-A188-87F29EEA26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84088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472F534-4AD8-9C49-B430-327752419613}"/>
              </a:ext>
            </a:extLst>
          </p:cNvPr>
          <p:cNvGrpSpPr/>
          <p:nvPr userDrawn="1"/>
        </p:nvGrpSpPr>
        <p:grpSpPr>
          <a:xfrm>
            <a:off x="-1" y="4429"/>
            <a:ext cx="12192002" cy="6304462"/>
            <a:chOff x="-1" y="4899"/>
            <a:chExt cx="12192002" cy="6306253"/>
          </a:xfrm>
          <a:effectLst>
            <a:outerShdw blurRad="50800" dist="50800" dir="2040000" sx="101000" sy="101000" algn="ctr" rotWithShape="0">
              <a:srgbClr val="000000">
                <a:alpha val="16000"/>
              </a:srgbClr>
            </a:outerShdw>
          </a:effectLst>
        </p:grpSpPr>
        <p:sp>
          <p:nvSpPr>
            <p:cNvPr id="18" name="Rectangle 17">
              <a:extLst>
                <a:ext uri="{FF2B5EF4-FFF2-40B4-BE49-F238E27FC236}">
                  <a16:creationId xmlns:a16="http://schemas.microsoft.com/office/drawing/2014/main" id="{7D282FF4-4A08-CF4F-86A9-CE43BA1A96A8}"/>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5A45FB2-7D8E-9F4D-B427-81B22D9CDF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4899"/>
              <a:ext cx="4648203" cy="6306252"/>
            </a:xfrm>
            <a:prstGeom prst="rect">
              <a:avLst/>
            </a:prstGeom>
          </p:spPr>
        </p:pic>
      </p:grpSp>
      <p:sp>
        <p:nvSpPr>
          <p:cNvPr id="11" name="Rectangle 10">
            <a:extLst>
              <a:ext uri="{FF2B5EF4-FFF2-40B4-BE49-F238E27FC236}">
                <a16:creationId xmlns:a16="http://schemas.microsoft.com/office/drawing/2014/main" id="{4C80F259-60FA-A34B-BD88-8F57BE7C5091}"/>
              </a:ext>
            </a:extLst>
          </p:cNvPr>
          <p:cNvSpPr/>
          <p:nvPr userDrawn="1"/>
        </p:nvSpPr>
        <p:spPr>
          <a:xfrm>
            <a:off x="0" y="6148683"/>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1421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6" name="Title Placeholder 3">
            <a:extLst>
              <a:ext uri="{FF2B5EF4-FFF2-40B4-BE49-F238E27FC236}">
                <a16:creationId xmlns:a16="http://schemas.microsoft.com/office/drawing/2014/main" id="{EB9E22DC-C48F-E14E-B281-B1DFFC66B412}"/>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7" name="Text Placeholder 2">
            <a:extLst>
              <a:ext uri="{FF2B5EF4-FFF2-40B4-BE49-F238E27FC236}">
                <a16:creationId xmlns:a16="http://schemas.microsoft.com/office/drawing/2014/main" id="{EAD71E88-4148-CC48-89FE-25707E7B621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CD89320D-04D6-5145-8B56-98B2753D66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241121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1930"/>
            <a:ext cx="12192001" cy="6306390"/>
            <a:chOff x="-1" y="2971"/>
            <a:chExt cx="12192001" cy="6308181"/>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7" y="2971"/>
              <a:ext cx="4648203" cy="6308181"/>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BE90710C-8820-3C4E-86D0-396DD10E548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252294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3066"/>
            <a:ext cx="12192001" cy="6301394"/>
            <a:chOff x="-1" y="7968"/>
            <a:chExt cx="12192001" cy="6303184"/>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6"/>
            <a:stretch/>
          </p:blipFill>
          <p:spPr>
            <a:xfrm>
              <a:off x="7543798" y="7968"/>
              <a:ext cx="4648202" cy="6303183"/>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BB71A3C8-B067-3944-8070-00D09009F7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0889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7968"/>
            <a:ext cx="12192001" cy="6320079"/>
            <a:chOff x="-1" y="-3069"/>
            <a:chExt cx="12192001" cy="6321874"/>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3069"/>
              <a:ext cx="4648202" cy="6321874"/>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3DDF0F9A-E99C-1B45-9567-A54EBAC1EF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97927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7968"/>
            <a:ext cx="12192001" cy="6320079"/>
            <a:chOff x="-1" y="-3069"/>
            <a:chExt cx="12192001" cy="6321874"/>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3069"/>
              <a:ext cx="4648202" cy="6321874"/>
            </a:xfrm>
            <a:prstGeom prst="rect">
              <a:avLst/>
            </a:prstGeom>
          </p:spPr>
        </p:pic>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3DDF0F9A-E99C-1B45-9567-A54EBAC1EF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pic>
        <p:nvPicPr>
          <p:cNvPr id="16" name="Picture 15">
            <a:extLst>
              <a:ext uri="{FF2B5EF4-FFF2-40B4-BE49-F238E27FC236}">
                <a16:creationId xmlns:a16="http://schemas.microsoft.com/office/drawing/2014/main" id="{D34F6342-4328-4AE2-ACE7-B6DF3ED811E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43798" y="0"/>
            <a:ext cx="4648202" cy="6314394"/>
          </a:xfrm>
          <a:prstGeom prst="rect">
            <a:avLst/>
          </a:prstGeom>
        </p:spPr>
      </p:pic>
    </p:spTree>
    <p:extLst>
      <p:ext uri="{BB962C8B-B14F-4D97-AF65-F5344CB8AC3E}">
        <p14:creationId xmlns:p14="http://schemas.microsoft.com/office/powerpoint/2010/main" val="177597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0"/>
            <a:ext cx="12192000" cy="6304460"/>
            <a:chOff x="-193041" y="4901"/>
            <a:chExt cx="12192000" cy="6306251"/>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93041" y="1398493"/>
              <a:ext cx="773683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3344D3-E178-C84B-8398-84806312BC5F}"/>
                </a:ext>
              </a:extLst>
            </p:cNvPr>
            <p:cNvSpPr/>
            <p:nvPr userDrawn="1"/>
          </p:nvSpPr>
          <p:spPr>
            <a:xfrm>
              <a:off x="7543797" y="4901"/>
              <a:ext cx="4455162" cy="630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Placeholder 3">
            <a:extLst>
              <a:ext uri="{FF2B5EF4-FFF2-40B4-BE49-F238E27FC236}">
                <a16:creationId xmlns:a16="http://schemas.microsoft.com/office/drawing/2014/main" id="{29A4C2BA-03E3-624C-9E03-ED0CFA1C4BD5}"/>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8" name="Text Placeholder 2">
            <a:extLst>
              <a:ext uri="{FF2B5EF4-FFF2-40B4-BE49-F238E27FC236}">
                <a16:creationId xmlns:a16="http://schemas.microsoft.com/office/drawing/2014/main" id="{3E7B0C79-270C-2A48-84DB-5F31434313B8}"/>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6" name="Picture 15">
            <a:extLst>
              <a:ext uri="{FF2B5EF4-FFF2-40B4-BE49-F238E27FC236}">
                <a16:creationId xmlns:a16="http://schemas.microsoft.com/office/drawing/2014/main" id="{1AB55224-A2A5-6D4D-B4E8-41B6537706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19635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A78C45-BA85-A844-ADB7-7D74C9AD29FF}"/>
              </a:ext>
            </a:extLst>
          </p:cNvPr>
          <p:cNvSpPr/>
          <p:nvPr userDrawn="1"/>
        </p:nvSpPr>
        <p:spPr>
          <a:xfrm>
            <a:off x="0" y="6309611"/>
            <a:ext cx="12192000" cy="548390"/>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5938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pic>
        <p:nvPicPr>
          <p:cNvPr id="6" name="Picture 5">
            <a:extLst>
              <a:ext uri="{FF2B5EF4-FFF2-40B4-BE49-F238E27FC236}">
                <a16:creationId xmlns:a16="http://schemas.microsoft.com/office/drawing/2014/main" id="{5BF5ADE2-8327-E04D-AB19-ADE8A43CA1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910785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006C4AE-8B09-4DB6-88B0-BB45674F09F9}" type="datetime1">
              <a:rPr lang="en-US" smtClean="0"/>
              <a:t>6/16/2023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645396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2792F-A570-4493-9BF9-87BB3F83BAAE}"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3654318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DDF8D-D8A8-404C-B319-E5B0237B8A72}"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347600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FD4E0-6782-4715-8871-9DA130CAE352}" type="datetime1">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0596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3938"/>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4506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1" y="-1"/>
            <a:ext cx="12192001" cy="6309360"/>
            <a:chOff x="-1" y="0"/>
            <a:chExt cx="12192001" cy="6311152"/>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0"/>
              <a:ext cx="4648202" cy="6311151"/>
            </a:xfrm>
            <a:prstGeom prst="rect">
              <a:avLst/>
            </a:prstGeom>
          </p:spPr>
        </p:pic>
      </p:grpSp>
      <p:sp>
        <p:nvSpPr>
          <p:cNvPr id="18" name="Title Placeholder 3">
            <a:extLst>
              <a:ext uri="{FF2B5EF4-FFF2-40B4-BE49-F238E27FC236}">
                <a16:creationId xmlns:a16="http://schemas.microsoft.com/office/drawing/2014/main" id="{4C22EC77-AC6D-1F40-805D-F36A3252D76E}"/>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9" name="Text Placeholder 2">
            <a:extLst>
              <a:ext uri="{FF2B5EF4-FFF2-40B4-BE49-F238E27FC236}">
                <a16:creationId xmlns:a16="http://schemas.microsoft.com/office/drawing/2014/main" id="{088F6652-C5D2-5B4F-9308-4E6146BA7CCE}"/>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462F6262-1AAC-4341-8BDB-07D63AF6D7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4235672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0CB25-D86C-4C81-8668-0F88A366E3C6}" type="datetime1">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2464279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4CF30F-EE92-4FF9-944B-9E593235EA00}" type="datetime1">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967821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10BDF-1997-4E2F-ACDE-274EEAF76736}" type="datetime1">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333845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6BA11-3BB1-44B0-A462-E41F99B36FEE}" type="datetime1">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316656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1109A-FB26-4EA7-9597-8D9C1BC14673}" type="datetime1">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2390403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C8E80-68F4-459C-9E4D-D8CE4AEBB481}" type="datetime1">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544048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D1D4C3-002E-44F5-992B-946F8661783D}"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27028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DE1182A-DA6F-46B9-8C03-41B4D6D20D49}"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2377547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BA4C0-9B31-4786-BB27-72CA657B8683}"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049526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E3CD07-8D6D-4AA9-B566-BB83B88FCA99}" type="datetime1">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277757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309610"/>
            <a:ext cx="12192000" cy="558901"/>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1"/>
            <a:ext cx="12192001" cy="6309609"/>
            <a:chOff x="-1" y="-249"/>
            <a:chExt cx="12192001" cy="6311401"/>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7543798" y="-249"/>
              <a:ext cx="4648202" cy="6311401"/>
            </a:xfrm>
            <a:prstGeom prst="rect">
              <a:avLst/>
            </a:prstGeom>
          </p:spPr>
        </p:pic>
      </p:grpSp>
      <p:sp>
        <p:nvSpPr>
          <p:cNvPr id="16" name="Title Placeholder 3">
            <a:extLst>
              <a:ext uri="{FF2B5EF4-FFF2-40B4-BE49-F238E27FC236}">
                <a16:creationId xmlns:a16="http://schemas.microsoft.com/office/drawing/2014/main" id="{4DD00A90-116A-E447-B27E-65EC6F2E209A}"/>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7" name="Text Placeholder 2">
            <a:extLst>
              <a:ext uri="{FF2B5EF4-FFF2-40B4-BE49-F238E27FC236}">
                <a16:creationId xmlns:a16="http://schemas.microsoft.com/office/drawing/2014/main" id="{77F8C9C3-54E1-6047-BCAC-BDF40EE9A1C5}"/>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D6CDF1FE-3A3D-5C4F-A1F5-C3D9B71EA8A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55920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ED2DEC-6290-48F4-8860-45EB8B067CD7}" type="datetime1">
              <a:rPr lang="en-US" smtClean="0"/>
              <a:t>6/16/2023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1451866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71463B6-108B-4070-918E-CEA865DBB0AD}"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4091313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6521AB1-2388-45FB-AD40-5BEE9C2B6FC1}" type="datetime1">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3B81AF-EA18-4A73-9431-D0B0052DD32A}" type="slidenum">
              <a:rPr lang="en-US" smtClean="0"/>
              <a:t>‹#›</a:t>
            </a:fld>
            <a:endParaRPr lang="en-US"/>
          </a:p>
        </p:txBody>
      </p:sp>
    </p:spTree>
    <p:extLst>
      <p:ext uri="{BB962C8B-B14F-4D97-AF65-F5344CB8AC3E}">
        <p14:creationId xmlns:p14="http://schemas.microsoft.com/office/powerpoint/2010/main" val="4288125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ody 3">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a:t>Title </a:t>
            </a:r>
          </a:p>
        </p:txBody>
      </p:sp>
      <p:sp>
        <p:nvSpPr>
          <p:cNvPr id="9" name="Rectangle 8">
            <a:extLst>
              <a:ext uri="{FF2B5EF4-FFF2-40B4-BE49-F238E27FC236}">
                <a16:creationId xmlns:a16="http://schemas.microsoft.com/office/drawing/2014/main" id="{4E103DA9-6434-5245-8E43-87EFF77DDF5E}"/>
              </a:ext>
            </a:extLst>
          </p:cNvPr>
          <p:cNvSpPr/>
          <p:nvPr userDrawn="1"/>
        </p:nvSpPr>
        <p:spPr>
          <a:xfrm>
            <a:off x="0" y="6309610"/>
            <a:ext cx="12192000" cy="548390"/>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F30BBD-A5EF-5E41-8929-2B19B8A91CE2}"/>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1" name="TextBox 10">
            <a:extLst>
              <a:ext uri="{FF2B5EF4-FFF2-40B4-BE49-F238E27FC236}">
                <a16:creationId xmlns:a16="http://schemas.microsoft.com/office/drawing/2014/main" id="{F59617FC-09E7-E44F-9DE5-757A2B1CB5AE}"/>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2" name="Picture 11">
            <a:extLst>
              <a:ext uri="{FF2B5EF4-FFF2-40B4-BE49-F238E27FC236}">
                <a16:creationId xmlns:a16="http://schemas.microsoft.com/office/drawing/2014/main" id="{1D2B5613-D0E4-A548-ABC3-89D55B44CC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0045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1"/>
            <a:ext cx="12192001" cy="6309611"/>
            <a:chOff x="-1" y="-251"/>
            <a:chExt cx="12192001" cy="6311403"/>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251"/>
              <a:ext cx="4648202" cy="6311403"/>
            </a:xfrm>
            <a:prstGeom prst="rect">
              <a:avLst/>
            </a:prstGeom>
          </p:spPr>
        </p:pic>
      </p:grpSp>
      <p:sp>
        <p:nvSpPr>
          <p:cNvPr id="12" name="Title Placeholder 3">
            <a:extLst>
              <a:ext uri="{FF2B5EF4-FFF2-40B4-BE49-F238E27FC236}">
                <a16:creationId xmlns:a16="http://schemas.microsoft.com/office/drawing/2014/main" id="{60552B3E-CE3F-754D-9BC9-825B6B9B4694}"/>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DC17F837-C651-FF46-9E3D-DD84F478C67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5EC86ACD-75A8-694E-8B4E-04F18A2572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41957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25450"/>
            <a:ext cx="12192001" cy="6335060"/>
            <a:chOff x="-1" y="-25707"/>
            <a:chExt cx="12192001" cy="6336859"/>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25707"/>
              <a:ext cx="4648202" cy="6329024"/>
            </a:xfrm>
            <a:prstGeom prst="rect">
              <a:avLst/>
            </a:prstGeom>
          </p:spPr>
        </p:pic>
      </p:grpSp>
      <p:sp>
        <p:nvSpPr>
          <p:cNvPr id="12" name="Title Placeholder 3">
            <a:extLst>
              <a:ext uri="{FF2B5EF4-FFF2-40B4-BE49-F238E27FC236}">
                <a16:creationId xmlns:a16="http://schemas.microsoft.com/office/drawing/2014/main" id="{A94C5282-B4B0-1E40-9161-7937EB59B634}"/>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B2B28707-32B4-D249-B9FB-9304FB63B343}"/>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6EB0FE02-82BD-8C4D-B382-6FB9C4AC95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22104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Body 3">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8712481-7304-634C-AD85-BF481CF705F1}"/>
              </a:ext>
            </a:extLst>
          </p:cNvPr>
          <p:cNvGrpSpPr/>
          <p:nvPr userDrawn="1"/>
        </p:nvGrpSpPr>
        <p:grpSpPr>
          <a:xfrm>
            <a:off x="0" y="2109"/>
            <a:ext cx="12192001" cy="6312912"/>
            <a:chOff x="-1" y="1859"/>
            <a:chExt cx="12192001" cy="6314706"/>
          </a:xfrm>
          <a:effectLst>
            <a:outerShdw blurRad="50800" dist="50800" dir="2040000" sx="101000" sy="101000" algn="ctr" rotWithShape="0">
              <a:srgbClr val="000000">
                <a:alpha val="16000"/>
              </a:srgbClr>
            </a:outerShdw>
          </a:effectLst>
        </p:grpSpPr>
        <p:sp>
          <p:nvSpPr>
            <p:cNvPr id="19" name="Rectangle 18">
              <a:extLst>
                <a:ext uri="{FF2B5EF4-FFF2-40B4-BE49-F238E27FC236}">
                  <a16:creationId xmlns:a16="http://schemas.microsoft.com/office/drawing/2014/main" id="{9E9894CD-B9C7-8B41-9BF6-03BEAB1B583D}"/>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8A9C76B-12DB-154F-9F8B-ACD7C545A5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1859"/>
              <a:ext cx="4648202" cy="6314706"/>
            </a:xfrm>
            <a:prstGeom prst="rect">
              <a:avLst/>
            </a:prstGeom>
          </p:spPr>
        </p:pic>
      </p:grpSp>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sp>
        <p:nvSpPr>
          <p:cNvPr id="12" name="Title Placeholder 3">
            <a:extLst>
              <a:ext uri="{FF2B5EF4-FFF2-40B4-BE49-F238E27FC236}">
                <a16:creationId xmlns:a16="http://schemas.microsoft.com/office/drawing/2014/main" id="{A94C5282-B4B0-1E40-9161-7937EB59B634}"/>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B2B28707-32B4-D249-B9FB-9304FB63B343}"/>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D50CC871-F052-A144-AE06-52AC2CE431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92245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1503"/>
            <a:ext cx="12192001" cy="6315491"/>
            <a:chOff x="-1" y="-6133"/>
            <a:chExt cx="12192001" cy="6317285"/>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6133"/>
              <a:ext cx="4648202" cy="6312547"/>
            </a:xfrm>
            <a:prstGeom prst="rect">
              <a:avLst/>
            </a:prstGeom>
          </p:spPr>
        </p:pic>
      </p:grpSp>
      <p:sp>
        <p:nvSpPr>
          <p:cNvPr id="12" name="Title Placeholder 3">
            <a:extLst>
              <a:ext uri="{FF2B5EF4-FFF2-40B4-BE49-F238E27FC236}">
                <a16:creationId xmlns:a16="http://schemas.microsoft.com/office/drawing/2014/main" id="{62B5EB69-6255-5646-B1BF-1FD3BC390BE9}"/>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884881EF-5A4D-FE4E-884F-D6EE51DD20BB}"/>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ED9D698B-CA29-B442-AF46-05FA9079E4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894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ody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4B0373-964F-C24F-B051-3B317852D5C5}"/>
              </a:ext>
            </a:extLst>
          </p:cNvPr>
          <p:cNvSpPr/>
          <p:nvPr userDrawn="1"/>
        </p:nvSpPr>
        <p:spPr>
          <a:xfrm>
            <a:off x="0" y="6159194"/>
            <a:ext cx="12192000" cy="709317"/>
          </a:xfrm>
          <a:prstGeom prst="rect">
            <a:avLst/>
          </a:prstGeom>
          <a:solidFill>
            <a:srgbClr val="008752">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6495859" cy="3996343"/>
          </a:xfrm>
          <a:prstGeom prst="rect">
            <a:avLst/>
          </a:prstGeom>
        </p:spPr>
        <p:txBody>
          <a:bodyPr/>
          <a:lstStyle>
            <a:lvl1pPr marL="0" indent="0">
              <a:lnSpc>
                <a:spcPct val="100000"/>
              </a:lnSpc>
              <a:buNone/>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88802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a:solidFill>
                  <a:schemeClr val="tx1">
                    <a:lumMod val="65000"/>
                    <a:lumOff val="35000"/>
                  </a:schemeClr>
                </a:solidFill>
                <a:latin typeface="Arial" panose="020B0604020202020204" pitchFamily="34" charset="0"/>
                <a:cs typeface="Arial" panose="020B0604020202020204" pitchFamily="34" charset="0"/>
              </a:rPr>
              <a:t>: BASIC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a:solidFill>
                <a:schemeClr val="tx1">
                  <a:lumMod val="65000"/>
                  <a:lumOff val="35000"/>
                </a:schemeClr>
              </a:solidFill>
            </a:endParaRPr>
          </a:p>
        </p:txBody>
      </p:sp>
      <p:grpSp>
        <p:nvGrpSpPr>
          <p:cNvPr id="6" name="Group 5">
            <a:extLst>
              <a:ext uri="{FF2B5EF4-FFF2-40B4-BE49-F238E27FC236}">
                <a16:creationId xmlns:a16="http://schemas.microsoft.com/office/drawing/2014/main" id="{847C117D-DBEF-F641-B13B-25402CB4D993}"/>
              </a:ext>
            </a:extLst>
          </p:cNvPr>
          <p:cNvGrpSpPr/>
          <p:nvPr userDrawn="1"/>
        </p:nvGrpSpPr>
        <p:grpSpPr>
          <a:xfrm>
            <a:off x="0" y="4275"/>
            <a:ext cx="12192001" cy="6306207"/>
            <a:chOff x="-1" y="4026"/>
            <a:chExt cx="12192001" cy="6307998"/>
          </a:xfrm>
          <a:effectLst>
            <a:outerShdw blurRad="50800" dist="50800" dir="2040000" sx="101000" sy="101000" algn="ctr" rotWithShape="0">
              <a:srgbClr val="000000">
                <a:alpha val="16000"/>
              </a:srgbClr>
            </a:outerShdw>
          </a:effectLst>
        </p:grpSpPr>
        <p:sp>
          <p:nvSpPr>
            <p:cNvPr id="11" name="Rectangle 10">
              <a:extLst>
                <a:ext uri="{FF2B5EF4-FFF2-40B4-BE49-F238E27FC236}">
                  <a16:creationId xmlns:a16="http://schemas.microsoft.com/office/drawing/2014/main" id="{2F8591FD-F60C-CC4E-9B82-D966CE9BF6FF}"/>
                </a:ext>
              </a:extLst>
            </p:cNvPr>
            <p:cNvSpPr/>
            <p:nvPr userDrawn="1"/>
          </p:nvSpPr>
          <p:spPr>
            <a:xfrm>
              <a:off x="-1" y="1398493"/>
              <a:ext cx="7543799" cy="4912659"/>
            </a:xfrm>
            <a:prstGeom prst="rect">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95199-1678-6D4E-9945-7274AD7986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3798" y="4026"/>
              <a:ext cx="4648202" cy="6307998"/>
            </a:xfrm>
            <a:prstGeom prst="rect">
              <a:avLst/>
            </a:prstGeom>
          </p:spPr>
        </p:pic>
      </p:grpSp>
      <p:sp>
        <p:nvSpPr>
          <p:cNvPr id="12" name="Title Placeholder 3">
            <a:extLst>
              <a:ext uri="{FF2B5EF4-FFF2-40B4-BE49-F238E27FC236}">
                <a16:creationId xmlns:a16="http://schemas.microsoft.com/office/drawing/2014/main" id="{6CDECDB5-ED40-D64C-8C70-C5A6E7705554}"/>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lvl1pPr>
          </a:lstStyle>
          <a:p>
            <a:r>
              <a:rPr lang="en-US"/>
              <a:t>Title </a:t>
            </a:r>
          </a:p>
        </p:txBody>
      </p:sp>
      <p:sp>
        <p:nvSpPr>
          <p:cNvPr id="16" name="Text Placeholder 2">
            <a:extLst>
              <a:ext uri="{FF2B5EF4-FFF2-40B4-BE49-F238E27FC236}">
                <a16:creationId xmlns:a16="http://schemas.microsoft.com/office/drawing/2014/main" id="{EE715080-DF53-224D-A8E7-26870557CCF7}"/>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BDB36620-26E3-4143-B557-EF8DE530EB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239" y="6471502"/>
            <a:ext cx="176201" cy="227206"/>
          </a:xfrm>
          <a:prstGeom prst="rect">
            <a:avLst/>
          </a:prstGeom>
        </p:spPr>
      </p:pic>
    </p:spTree>
    <p:extLst>
      <p:ext uri="{BB962C8B-B14F-4D97-AF65-F5344CB8AC3E}">
        <p14:creationId xmlns:p14="http://schemas.microsoft.com/office/powerpoint/2010/main" val="322941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25.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711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p:hf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320EB48-BE14-4EEF-A614-AB03CB9C801E}" type="datetime1">
              <a:rPr lang="en-US" smtClean="0"/>
              <a:t>6/16/2023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3B81AF-EA18-4A73-9431-D0B0052DD32A}" type="slidenum">
              <a:rPr lang="en-US" smtClean="0"/>
              <a:t>‹#›</a:t>
            </a:fld>
            <a:endParaRPr lang="en-US"/>
          </a:p>
        </p:txBody>
      </p:sp>
    </p:spTree>
    <p:extLst>
      <p:ext uri="{BB962C8B-B14F-4D97-AF65-F5344CB8AC3E}">
        <p14:creationId xmlns:p14="http://schemas.microsoft.com/office/powerpoint/2010/main" val="9006244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4.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www.epa.gov/toxics-release-inventory-tri-program/pollution-prevention-p2-analyses-and-publications#tab-1" TargetMode="External"/><Relationship Id="rId7" Type="http://schemas.openxmlformats.org/officeDocument/2006/relationships/hyperlink" Target="https://www.epa.gov/toxics-release-inventory-tri-program/pollution-prevention-p2-analyses-and-publications#tab-2" TargetMode="External"/><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openxmlformats.org/officeDocument/2006/relationships/hyperlink" Target="https://www.epa.gov/trinationalanalysis/pollution-prevention" TargetMode="External"/><Relationship Id="rId5" Type="http://schemas.openxmlformats.org/officeDocument/2006/relationships/hyperlink" Target="https://www.epa.gov/toxics-release-inventory-tri-program/measuring-impact-source-reduction" TargetMode="External"/><Relationship Id="rId4" Type="http://schemas.openxmlformats.org/officeDocument/2006/relationships/hyperlink" Target="https://prtr.unitar.org/site/document/131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dap.epa.gov/public/extensions/TRIToxicsTracker/TRIToxicsTracker.html#continue" TargetMode="External"/><Relationship Id="rId2" Type="http://schemas.openxmlformats.org/officeDocument/2006/relationships/hyperlink" Target="https://enviro.epa.gov/facts/tri/p2.html?#{%22P2%22:[%22FacOnly%22],%22IndSector%22:[],%22Chem%22:[],%22Years%22:[%222021%22],%22ParentCo%22:[],%22States%22:[%22AL%22]}" TargetMode="External"/><Relationship Id="rId1" Type="http://schemas.openxmlformats.org/officeDocument/2006/relationships/slideLayout" Target="../slideLayouts/slideLayout33.xml"/><Relationship Id="rId4" Type="http://schemas.openxmlformats.org/officeDocument/2006/relationships/hyperlink" Target="https://www.epa.gov/toxics-release-inventory-tri-program/solvent-substitutions-reported-tr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uideme.epa.gov/ords/guideme_ext/f?p=guideme:rfi:::::rfi:4#rfi_4_8_10" TargetMode="External"/><Relationship Id="rId7" Type="http://schemas.openxmlformats.org/officeDocument/2006/relationships/hyperlink" Target="https://www.epa.gov/sites/default/files/documents/tri_p2_tipsheet.pdf" TargetMode="External"/><Relationship Id="rId2" Type="http://schemas.openxmlformats.org/officeDocument/2006/relationships/hyperlink" Target="https://guideme.epa.gov/ords/guideme_ext/f?p=guideme:home" TargetMode="External"/><Relationship Id="rId1" Type="http://schemas.openxmlformats.org/officeDocument/2006/relationships/slideLayout" Target="../slideLayouts/slideLayout31.xml"/><Relationship Id="rId6" Type="http://schemas.openxmlformats.org/officeDocument/2006/relationships/hyperlink" Target="https://guideme.epa.gov/ords/guideme_ext/f?p=guideme:gd-title:::::title:p2_reporting_guide" TargetMode="External"/><Relationship Id="rId5" Type="http://schemas.openxmlformats.org/officeDocument/2006/relationships/hyperlink" Target="https://www3.epa.gov/tri/tutorials/TRIT-27/index.html" TargetMode="External"/><Relationship Id="rId4" Type="http://schemas.openxmlformats.org/officeDocument/2006/relationships/hyperlink" Target="https://www3.epa.gov/tri/tutorials/TRIT-92/index.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pa.gov/toxics-release-inventory-tri-program/tri-green-chemistry-and-green-engineering-reporting" TargetMode="External"/><Relationship Id="rId2" Type="http://schemas.openxmlformats.org/officeDocument/2006/relationships/hyperlink" Target="https://www.epa.gov/toxics-release-inventory-tri-program/tri-source-reduction-reporting" TargetMode="External"/><Relationship Id="rId1" Type="http://schemas.openxmlformats.org/officeDocument/2006/relationships/slideLayout" Target="../slideLayouts/slideLayout31.xml"/><Relationship Id="rId4" Type="http://schemas.openxmlformats.org/officeDocument/2006/relationships/hyperlink" Target="https://www.epa.gov/sites/default/files/2019-10/documents/tri_p2_source_reduction_reporting_fact_sheet_final.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pa.gov/toxics-release-inventory-tri-program" TargetMode="External"/><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hyperlink" Target="mailto:snyder.charlotte@epa.gov" TargetMode="External"/><Relationship Id="rId5" Type="http://schemas.openxmlformats.org/officeDocument/2006/relationships/hyperlink" Target="mailto:TRI.Help@epa.gov" TargetMode="External"/><Relationship Id="rId4" Type="http://schemas.openxmlformats.org/officeDocument/2006/relationships/hyperlink" Target="https://www.epa.gov/toxics-release-inventory-tri-program/pollution-prevention-p2-and-tri"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98FB-4B68-FB3F-2B97-23E6FE08584C}"/>
              </a:ext>
            </a:extLst>
          </p:cNvPr>
          <p:cNvSpPr>
            <a:spLocks noGrp="1"/>
          </p:cNvSpPr>
          <p:nvPr>
            <p:ph type="ctrTitle"/>
          </p:nvPr>
        </p:nvSpPr>
        <p:spPr>
          <a:xfrm>
            <a:off x="1154955" y="2099733"/>
            <a:ext cx="10284984" cy="2677648"/>
          </a:xfrm>
        </p:spPr>
        <p:txBody>
          <a:bodyPr>
            <a:normAutofit/>
          </a:bodyPr>
          <a:lstStyle/>
          <a:p>
            <a:r>
              <a:rPr lang="en-US" sz="5000" b="1" dirty="0"/>
              <a:t>Reporting Source Reduction </a:t>
            </a:r>
            <a:br>
              <a:rPr lang="en-US" sz="5000" dirty="0"/>
            </a:br>
            <a:r>
              <a:rPr lang="en-US" sz="2500" dirty="0"/>
              <a:t>to the </a:t>
            </a:r>
            <a:br>
              <a:rPr lang="en-US" sz="5000" dirty="0"/>
            </a:br>
            <a:r>
              <a:rPr lang="en-US" sz="5000" b="1" dirty="0"/>
              <a:t>Toxics Release Inventory</a:t>
            </a:r>
          </a:p>
        </p:txBody>
      </p:sp>
      <p:sp>
        <p:nvSpPr>
          <p:cNvPr id="3" name="Subtitle 2">
            <a:extLst>
              <a:ext uri="{FF2B5EF4-FFF2-40B4-BE49-F238E27FC236}">
                <a16:creationId xmlns:a16="http://schemas.microsoft.com/office/drawing/2014/main" id="{6E9742E5-ECAB-8760-F19B-0A2717C26A86}"/>
              </a:ext>
            </a:extLst>
          </p:cNvPr>
          <p:cNvSpPr>
            <a:spLocks noGrp="1"/>
          </p:cNvSpPr>
          <p:nvPr>
            <p:ph type="subTitle" idx="1"/>
          </p:nvPr>
        </p:nvSpPr>
        <p:spPr/>
        <p:txBody>
          <a:bodyPr>
            <a:normAutofit fontScale="77500" lnSpcReduction="20000"/>
          </a:bodyPr>
          <a:lstStyle/>
          <a:p>
            <a:r>
              <a:rPr lang="en-US" b="1" dirty="0"/>
              <a:t>Charlie Snyder</a:t>
            </a:r>
          </a:p>
          <a:p>
            <a:r>
              <a:rPr lang="en-US" dirty="0"/>
              <a:t>US EPA</a:t>
            </a:r>
          </a:p>
          <a:p>
            <a:r>
              <a:rPr lang="en-US" dirty="0"/>
              <a:t>June 14, 2023</a:t>
            </a:r>
          </a:p>
        </p:txBody>
      </p:sp>
      <p:sp>
        <p:nvSpPr>
          <p:cNvPr id="4" name="Slide Number Placeholder 3">
            <a:extLst>
              <a:ext uri="{FF2B5EF4-FFF2-40B4-BE49-F238E27FC236}">
                <a16:creationId xmlns:a16="http://schemas.microsoft.com/office/drawing/2014/main" id="{66372E8D-BC87-9D4E-533B-B2853BE904D6}"/>
              </a:ext>
            </a:extLst>
          </p:cNvPr>
          <p:cNvSpPr>
            <a:spLocks noGrp="1"/>
          </p:cNvSpPr>
          <p:nvPr>
            <p:ph type="sldNum" sz="quarter" idx="12"/>
          </p:nvPr>
        </p:nvSpPr>
        <p:spPr/>
        <p:txBody>
          <a:bodyPr/>
          <a:lstStyle/>
          <a:p>
            <a:fld id="{A73B81AF-EA18-4A73-9431-D0B0052DD32A}" type="slidenum">
              <a:rPr lang="en-US" smtClean="0"/>
              <a:t>1</a:t>
            </a:fld>
            <a:endParaRPr lang="en-US"/>
          </a:p>
        </p:txBody>
      </p:sp>
    </p:spTree>
    <p:extLst>
      <p:ext uri="{BB962C8B-B14F-4D97-AF65-F5344CB8AC3E}">
        <p14:creationId xmlns:p14="http://schemas.microsoft.com/office/powerpoint/2010/main" val="108413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023154"/>
            <a:ext cx="10593866" cy="1020232"/>
          </a:xfrm>
        </p:spPr>
        <p:txBody>
          <a:bodyPr>
            <a:noAutofit/>
          </a:bodyPr>
          <a:lstStyle/>
          <a:p>
            <a:pPr>
              <a:lnSpc>
                <a:spcPct val="90000"/>
              </a:lnSpc>
            </a:pPr>
            <a:r>
              <a:rPr lang="en-US" sz="2400">
                <a:solidFill>
                  <a:schemeClr val="tx1"/>
                </a:solidFill>
              </a:rPr>
              <a:t>Examples</a:t>
            </a:r>
            <a:br>
              <a:rPr lang="en-US" sz="3200" b="1">
                <a:solidFill>
                  <a:schemeClr val="tx1"/>
                </a:solidFill>
              </a:rPr>
            </a:br>
            <a:r>
              <a:rPr lang="en-US" sz="3200" b="1">
                <a:solidFill>
                  <a:schemeClr val="tx1"/>
                </a:solidFill>
              </a:rPr>
              <a:t>Material Substitutions and Modifications</a:t>
            </a:r>
            <a:br>
              <a:rPr lang="en-US" sz="3200" b="1">
                <a:solidFill>
                  <a:schemeClr val="tx1"/>
                </a:solidFill>
              </a:rPr>
            </a:br>
            <a:endParaRPr lang="en-US" sz="1800">
              <a:solidFill>
                <a:schemeClr val="tx1"/>
              </a:solidFill>
            </a:endParaRPr>
          </a:p>
        </p:txBody>
      </p:sp>
      <p:sp>
        <p:nvSpPr>
          <p:cNvPr id="10" name="TextBox 9">
            <a:extLst>
              <a:ext uri="{FF2B5EF4-FFF2-40B4-BE49-F238E27FC236}">
                <a16:creationId xmlns:a16="http://schemas.microsoft.com/office/drawing/2014/main" id="{B7F8BEF8-FDF7-8E01-5C55-98AE91D7F58B}"/>
              </a:ext>
            </a:extLst>
          </p:cNvPr>
          <p:cNvSpPr txBox="1"/>
          <p:nvPr/>
        </p:nvSpPr>
        <p:spPr>
          <a:xfrm>
            <a:off x="922277" y="2091323"/>
            <a:ext cx="10442614" cy="3447098"/>
          </a:xfrm>
          <a:prstGeom prst="rect">
            <a:avLst/>
          </a:prstGeom>
          <a:noFill/>
        </p:spPr>
        <p:txBody>
          <a:bodyPr wrap="square">
            <a:spAutoFit/>
          </a:bodyPr>
          <a:lstStyle/>
          <a:p>
            <a:r>
              <a:rPr lang="en-US" b="1" dirty="0"/>
              <a:t>S03 Substituted raw materials, feedstock, or reactant chemical</a:t>
            </a:r>
          </a:p>
          <a:p>
            <a:pPr marL="285750" indent="-285750">
              <a:buFont typeface="Arial" panose="020B0604020202020204" pitchFamily="34" charset="0"/>
              <a:buChar char="•"/>
            </a:pPr>
            <a:r>
              <a:rPr lang="en-US" sz="1600" dirty="0"/>
              <a:t>Switching from chromium compounds to synthetic tannins or another mineral tannage for the leather tanning process</a:t>
            </a:r>
          </a:p>
          <a:p>
            <a:pPr marL="285750" indent="-285750">
              <a:buFont typeface="Arial" panose="020B0604020202020204" pitchFamily="34" charset="0"/>
              <a:buChar char="•"/>
            </a:pPr>
            <a:r>
              <a:rPr lang="en-US" sz="1600" dirty="0"/>
              <a:t>Switching to lead-free solder for manufacturing of printed circuit boards to eliminate generation of lead waste at the facility</a:t>
            </a:r>
          </a:p>
          <a:p>
            <a:endParaRPr lang="en-US" dirty="0"/>
          </a:p>
          <a:p>
            <a:r>
              <a:rPr lang="en-US" b="1" dirty="0"/>
              <a:t>S04 Substituted manufacturing aid, processing aid, or other ancillary chemical</a:t>
            </a:r>
          </a:p>
          <a:p>
            <a:pPr marL="285750" indent="-285750">
              <a:buFont typeface="Arial" panose="020B0604020202020204" pitchFamily="34" charset="0"/>
              <a:buChar char="•"/>
            </a:pPr>
            <a:r>
              <a:rPr lang="en-US" sz="1600" dirty="0"/>
              <a:t>Switching to a new homogeneous nickel catalyst for production of adiponitrile, increasing reaction efficiency and minimizing the amount of unreacted 1,3-butadiene managed as waste</a:t>
            </a:r>
          </a:p>
          <a:p>
            <a:endParaRPr lang="en-US" dirty="0"/>
          </a:p>
          <a:p>
            <a:r>
              <a:rPr lang="en-US" b="1" dirty="0"/>
              <a:t>S05 Modified content, grade, or purity of a chemical input</a:t>
            </a:r>
          </a:p>
          <a:p>
            <a:pPr marL="285750" indent="-285750">
              <a:buFont typeface="Arial" panose="020B0604020202020204" pitchFamily="34" charset="0"/>
              <a:buChar char="•"/>
            </a:pPr>
            <a:r>
              <a:rPr lang="en-US" sz="1600" dirty="0"/>
              <a:t>Switching from zinc that has 1% lead content to a higher-grade zinc with 0.003% lead content, to reduce the amount of lead waste generated</a:t>
            </a:r>
          </a:p>
        </p:txBody>
      </p:sp>
      <p:sp>
        <p:nvSpPr>
          <p:cNvPr id="12" name="Slide Number Placeholder 11">
            <a:extLst>
              <a:ext uri="{FF2B5EF4-FFF2-40B4-BE49-F238E27FC236}">
                <a16:creationId xmlns:a16="http://schemas.microsoft.com/office/drawing/2014/main" id="{26993B0B-29EE-11FB-47FD-6ABE5D07FE0B}"/>
              </a:ext>
            </a:extLst>
          </p:cNvPr>
          <p:cNvSpPr>
            <a:spLocks noGrp="1"/>
          </p:cNvSpPr>
          <p:nvPr>
            <p:ph type="sldNum" sz="quarter" idx="12"/>
          </p:nvPr>
        </p:nvSpPr>
        <p:spPr/>
        <p:txBody>
          <a:bodyPr/>
          <a:lstStyle/>
          <a:p>
            <a:fld id="{A73B81AF-EA18-4A73-9431-D0B0052DD32A}" type="slidenum">
              <a:rPr lang="en-US" smtClean="0"/>
              <a:t>10</a:t>
            </a:fld>
            <a:endParaRPr lang="en-US"/>
          </a:p>
        </p:txBody>
      </p:sp>
    </p:spTree>
    <p:extLst>
      <p:ext uri="{BB962C8B-B14F-4D97-AF65-F5344CB8AC3E}">
        <p14:creationId xmlns:p14="http://schemas.microsoft.com/office/powerpoint/2010/main" val="39466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3CA40E-037C-FBB8-3DC9-1E40602D4031}"/>
              </a:ext>
            </a:extLst>
          </p:cNvPr>
          <p:cNvSpPr>
            <a:spLocks noGrp="1"/>
          </p:cNvSpPr>
          <p:nvPr>
            <p:ph type="title"/>
          </p:nvPr>
        </p:nvSpPr>
        <p:spPr>
          <a:xfrm>
            <a:off x="685507" y="482136"/>
            <a:ext cx="5539150" cy="1020232"/>
          </a:xfrm>
        </p:spPr>
        <p:txBody>
          <a:bodyPr>
            <a:noAutofit/>
          </a:bodyPr>
          <a:lstStyle/>
          <a:p>
            <a:pPr>
              <a:lnSpc>
                <a:spcPct val="90000"/>
              </a:lnSpc>
            </a:pPr>
            <a:r>
              <a:rPr lang="en-US" sz="3200" b="1" dirty="0">
                <a:solidFill>
                  <a:schemeClr val="tx1"/>
                </a:solidFill>
              </a:rPr>
              <a:t>Source Reduction Codes</a:t>
            </a:r>
          </a:p>
        </p:txBody>
      </p:sp>
      <p:sp>
        <p:nvSpPr>
          <p:cNvPr id="2" name="Title 1">
            <a:extLst>
              <a:ext uri="{FF2B5EF4-FFF2-40B4-BE49-F238E27FC236}">
                <a16:creationId xmlns:a16="http://schemas.microsoft.com/office/drawing/2014/main" id="{E44188D2-CD12-6749-B1BB-DC4F4E49BE45}"/>
              </a:ext>
            </a:extLst>
          </p:cNvPr>
          <p:cNvSpPr txBox="1">
            <a:spLocks/>
          </p:cNvSpPr>
          <p:nvPr/>
        </p:nvSpPr>
        <p:spPr bwMode="gray">
          <a:xfrm>
            <a:off x="148177" y="2531122"/>
            <a:ext cx="4060333" cy="31073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br>
              <a:rPr lang="en-US" sz="3300" b="1">
                <a:solidFill>
                  <a:schemeClr val="tx1"/>
                </a:solidFill>
              </a:rPr>
            </a:br>
            <a:r>
              <a:rPr lang="en-US" sz="3300" b="1">
                <a:solidFill>
                  <a:schemeClr val="tx1"/>
                </a:solidFill>
              </a:rPr>
              <a:t>Product Modifications</a:t>
            </a:r>
          </a:p>
        </p:txBody>
      </p:sp>
      <p:sp>
        <p:nvSpPr>
          <p:cNvPr id="6" name="Content Placeholder 2">
            <a:extLst>
              <a:ext uri="{FF2B5EF4-FFF2-40B4-BE49-F238E27FC236}">
                <a16:creationId xmlns:a16="http://schemas.microsoft.com/office/drawing/2014/main" id="{4D986925-46ED-B411-3EAF-8726686DBD9A}"/>
              </a:ext>
            </a:extLst>
          </p:cNvPr>
          <p:cNvSpPr>
            <a:spLocks noGrp="1"/>
          </p:cNvSpPr>
          <p:nvPr>
            <p:ph idx="1"/>
          </p:nvPr>
        </p:nvSpPr>
        <p:spPr>
          <a:xfrm>
            <a:off x="4521914" y="1752446"/>
            <a:ext cx="6034042" cy="3992372"/>
          </a:xfrm>
        </p:spPr>
        <p:txBody>
          <a:bodyPr anchor="t">
            <a:normAutofit/>
          </a:bodyPr>
          <a:lstStyle/>
          <a:p>
            <a:pPr marL="0" indent="0">
              <a:buNone/>
            </a:pPr>
            <a:r>
              <a:rPr lang="en-US" sz="1900" b="1" i="0">
                <a:solidFill>
                  <a:srgbClr val="1B1B1B"/>
                </a:solidFill>
                <a:effectLst/>
              </a:rPr>
              <a:t>Product Modifications </a:t>
            </a:r>
            <a:r>
              <a:rPr lang="en-US" sz="1900" i="0">
                <a:solidFill>
                  <a:srgbClr val="1B1B1B"/>
                </a:solidFill>
                <a:effectLst/>
              </a:rPr>
              <a:t>refer to changing the end product through design, composition, formulation, or packaging changes, as well as full final product replacements that reduce the generation of waste.</a:t>
            </a:r>
          </a:p>
          <a:p>
            <a:pPr>
              <a:buFont typeface="Arial" panose="020B0604020202020204" pitchFamily="34" charset="0"/>
              <a:buChar char="•"/>
            </a:pPr>
            <a:endParaRPr lang="en-US" sz="1400" b="1">
              <a:solidFill>
                <a:srgbClr val="1B1B1B"/>
              </a:solidFill>
            </a:endParaRPr>
          </a:p>
          <a:p>
            <a:pPr indent="-227013">
              <a:buFont typeface="Arial" panose="020B0604020202020204" pitchFamily="34" charset="0"/>
              <a:buChar char="•"/>
            </a:pPr>
            <a:r>
              <a:rPr lang="en-US" sz="1600" b="1" i="0">
                <a:solidFill>
                  <a:srgbClr val="262626"/>
                </a:solidFill>
                <a:effectLst/>
              </a:rPr>
              <a:t>S11</a:t>
            </a:r>
            <a:r>
              <a:rPr lang="en-US" sz="1600" b="0" i="0">
                <a:solidFill>
                  <a:srgbClr val="262626"/>
                </a:solidFill>
                <a:effectLst/>
              </a:rPr>
              <a:t> 	Reformulated or developed new product line</a:t>
            </a:r>
          </a:p>
          <a:p>
            <a:pPr indent="-227013">
              <a:buFont typeface="Arial" panose="020B0604020202020204" pitchFamily="34" charset="0"/>
              <a:buChar char="•"/>
            </a:pPr>
            <a:r>
              <a:rPr lang="en-US" sz="1600" b="1" i="0">
                <a:solidFill>
                  <a:srgbClr val="262626"/>
                </a:solidFill>
                <a:effectLst/>
              </a:rPr>
              <a:t>S12</a:t>
            </a:r>
            <a:r>
              <a:rPr lang="en-US" sz="1600" b="0" i="0">
                <a:solidFill>
                  <a:srgbClr val="262626"/>
                </a:solidFill>
                <a:effectLst/>
              </a:rPr>
              <a:t> 	Altered dimensions, components, or final design 		of product</a:t>
            </a:r>
          </a:p>
          <a:p>
            <a:pPr indent="-227013">
              <a:buFont typeface="Arial" panose="020B0604020202020204" pitchFamily="34" charset="0"/>
              <a:buChar char="•"/>
            </a:pPr>
            <a:r>
              <a:rPr lang="en-US" sz="1600" b="1" i="0">
                <a:solidFill>
                  <a:srgbClr val="262626"/>
                </a:solidFill>
                <a:effectLst/>
              </a:rPr>
              <a:t>S13</a:t>
            </a:r>
            <a:r>
              <a:rPr lang="en-US" sz="1600" b="0" i="0">
                <a:solidFill>
                  <a:srgbClr val="262626"/>
                </a:solidFill>
                <a:effectLst/>
              </a:rPr>
              <a:t> 	Modified product packaging</a:t>
            </a:r>
          </a:p>
          <a:p>
            <a:pPr indent="-227013">
              <a:buFont typeface="Arial" panose="020B0604020202020204" pitchFamily="34" charset="0"/>
              <a:buChar char="•"/>
            </a:pPr>
            <a:r>
              <a:rPr lang="en-US" sz="1600" b="1" i="0">
                <a:solidFill>
                  <a:srgbClr val="262626"/>
                </a:solidFill>
                <a:effectLst/>
              </a:rPr>
              <a:t>S14</a:t>
            </a:r>
            <a:r>
              <a:rPr lang="en-US" sz="1600" b="0" i="0">
                <a:solidFill>
                  <a:srgbClr val="262626"/>
                </a:solidFill>
                <a:effectLst/>
              </a:rPr>
              <a:t> 	Other product modifications made</a:t>
            </a:r>
          </a:p>
          <a:p>
            <a:pPr marL="0" indent="0">
              <a:buNone/>
            </a:pPr>
            <a:endParaRPr lang="en-US" sz="2200"/>
          </a:p>
        </p:txBody>
      </p:sp>
      <p:sp>
        <p:nvSpPr>
          <p:cNvPr id="7" name="Slide Number Placeholder 6">
            <a:extLst>
              <a:ext uri="{FF2B5EF4-FFF2-40B4-BE49-F238E27FC236}">
                <a16:creationId xmlns:a16="http://schemas.microsoft.com/office/drawing/2014/main" id="{C9647D86-5370-6566-66F9-E5945CB2B879}"/>
              </a:ext>
            </a:extLst>
          </p:cNvPr>
          <p:cNvSpPr>
            <a:spLocks noGrp="1"/>
          </p:cNvSpPr>
          <p:nvPr>
            <p:ph type="sldNum" sz="quarter" idx="12"/>
          </p:nvPr>
        </p:nvSpPr>
        <p:spPr/>
        <p:txBody>
          <a:bodyPr/>
          <a:lstStyle/>
          <a:p>
            <a:fld id="{A73B81AF-EA18-4A73-9431-D0B0052DD32A}" type="slidenum">
              <a:rPr lang="en-US" smtClean="0"/>
              <a:t>11</a:t>
            </a:fld>
            <a:endParaRPr lang="en-US"/>
          </a:p>
        </p:txBody>
      </p:sp>
    </p:spTree>
    <p:extLst>
      <p:ext uri="{BB962C8B-B14F-4D97-AF65-F5344CB8AC3E}">
        <p14:creationId xmlns:p14="http://schemas.microsoft.com/office/powerpoint/2010/main" val="219509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023154"/>
            <a:ext cx="8494731" cy="1020232"/>
          </a:xfrm>
        </p:spPr>
        <p:txBody>
          <a:bodyPr>
            <a:noAutofit/>
          </a:bodyPr>
          <a:lstStyle/>
          <a:p>
            <a:pPr>
              <a:lnSpc>
                <a:spcPct val="90000"/>
              </a:lnSpc>
            </a:pPr>
            <a:r>
              <a:rPr lang="en-US" sz="2400">
                <a:solidFill>
                  <a:schemeClr val="tx1"/>
                </a:solidFill>
              </a:rPr>
              <a:t>Examples</a:t>
            </a:r>
            <a:br>
              <a:rPr lang="en-US" sz="3200">
                <a:solidFill>
                  <a:schemeClr val="tx1"/>
                </a:solidFill>
              </a:rPr>
            </a:br>
            <a:r>
              <a:rPr lang="en-US" sz="3200" b="1">
                <a:solidFill>
                  <a:schemeClr val="tx1"/>
                </a:solidFill>
              </a:rPr>
              <a:t>Product Modifications</a:t>
            </a:r>
            <a:br>
              <a:rPr lang="en-US" sz="3200" b="1">
                <a:solidFill>
                  <a:schemeClr val="tx1"/>
                </a:solidFill>
              </a:rPr>
            </a:br>
            <a:endParaRPr lang="en-US" sz="3200" b="1">
              <a:solidFill>
                <a:schemeClr val="tx1"/>
              </a:solidFill>
            </a:endParaRPr>
          </a:p>
        </p:txBody>
      </p:sp>
      <p:sp>
        <p:nvSpPr>
          <p:cNvPr id="10" name="TextBox 9">
            <a:extLst>
              <a:ext uri="{FF2B5EF4-FFF2-40B4-BE49-F238E27FC236}">
                <a16:creationId xmlns:a16="http://schemas.microsoft.com/office/drawing/2014/main" id="{B7F8BEF8-FDF7-8E01-5C55-98AE91D7F58B}"/>
              </a:ext>
            </a:extLst>
          </p:cNvPr>
          <p:cNvSpPr txBox="1"/>
          <p:nvPr/>
        </p:nvSpPr>
        <p:spPr>
          <a:xfrm>
            <a:off x="874693" y="2043386"/>
            <a:ext cx="10550052" cy="3262432"/>
          </a:xfrm>
          <a:prstGeom prst="rect">
            <a:avLst/>
          </a:prstGeom>
          <a:noFill/>
        </p:spPr>
        <p:txBody>
          <a:bodyPr wrap="square">
            <a:spAutoFit/>
          </a:bodyPr>
          <a:lstStyle/>
          <a:p>
            <a:pPr algn="l"/>
            <a:r>
              <a:rPr lang="en-US" b="1" i="0" dirty="0">
                <a:solidFill>
                  <a:srgbClr val="262626"/>
                </a:solidFill>
                <a:effectLst/>
                <a:latin typeface="Century Gothic" panose="020B0502020202020204" pitchFamily="34" charset="0"/>
              </a:rPr>
              <a:t>S11 Reformulated or developed new product line</a:t>
            </a:r>
          </a:p>
          <a:p>
            <a:pPr marL="285750" indent="-285750" algn="l">
              <a:buFont typeface="Arial" panose="020B0604020202020204" pitchFamily="34" charset="0"/>
              <a:buChar char="•"/>
            </a:pPr>
            <a:r>
              <a:rPr lang="en-US" sz="1600" b="0" i="0" dirty="0">
                <a:solidFill>
                  <a:srgbClr val="262626"/>
                </a:solidFill>
                <a:effectLst/>
                <a:latin typeface="Century Gothic" panose="020B0502020202020204" pitchFamily="34" charset="0"/>
              </a:rPr>
              <a:t>Reformulating a paint product to develop a paint product free of volatile organic compounds</a:t>
            </a:r>
          </a:p>
          <a:p>
            <a:pPr marL="0" indent="0" algn="l">
              <a:buNone/>
            </a:pPr>
            <a:endParaRPr lang="en-US" sz="2800" b="0" i="0" dirty="0">
              <a:solidFill>
                <a:srgbClr val="262626"/>
              </a:solidFill>
              <a:effectLst/>
              <a:latin typeface="Century Gothic" panose="020B0502020202020204" pitchFamily="34" charset="0"/>
            </a:endParaRPr>
          </a:p>
          <a:p>
            <a:pPr algn="l"/>
            <a:r>
              <a:rPr lang="en-US" b="1" i="0" dirty="0">
                <a:solidFill>
                  <a:srgbClr val="262626"/>
                </a:solidFill>
                <a:effectLst/>
                <a:latin typeface="Century Gothic" panose="020B0502020202020204" pitchFamily="34" charset="0"/>
              </a:rPr>
              <a:t>S12 Altered dimensions, components, or final design of product</a:t>
            </a:r>
          </a:p>
          <a:p>
            <a:pPr marL="285750" indent="-285750" algn="l">
              <a:buFont typeface="Arial" panose="020B0604020202020204" pitchFamily="34" charset="0"/>
              <a:buChar char="•"/>
            </a:pPr>
            <a:r>
              <a:rPr lang="en-US" sz="1600" b="0" i="0" dirty="0">
                <a:solidFill>
                  <a:srgbClr val="262626"/>
                </a:solidFill>
                <a:effectLst/>
                <a:latin typeface="Century Gothic" panose="020B0502020202020204" pitchFamily="34" charset="0"/>
              </a:rPr>
              <a:t>Altering product components to design a new product line, such as formaldehyde-free particleboard</a:t>
            </a:r>
          </a:p>
          <a:p>
            <a:pPr marL="285750" indent="-285750" algn="l">
              <a:buFont typeface="Arial" panose="020B0604020202020204" pitchFamily="34" charset="0"/>
              <a:buChar char="•"/>
            </a:pPr>
            <a:r>
              <a:rPr lang="en-US" sz="1600" b="0" i="0" dirty="0">
                <a:solidFill>
                  <a:srgbClr val="262626"/>
                </a:solidFill>
                <a:effectLst/>
                <a:latin typeface="Century Gothic" panose="020B0502020202020204" pitchFamily="34" charset="0"/>
              </a:rPr>
              <a:t>Changing dimensions of a machined part to minimize scrap generation</a:t>
            </a:r>
          </a:p>
          <a:p>
            <a:pPr marL="0" indent="0" algn="l">
              <a:buNone/>
            </a:pPr>
            <a:endParaRPr lang="en-US" sz="2800" b="0" i="0" dirty="0">
              <a:solidFill>
                <a:srgbClr val="262626"/>
              </a:solidFill>
              <a:effectLst/>
              <a:latin typeface="Century Gothic" panose="020B0502020202020204" pitchFamily="34" charset="0"/>
            </a:endParaRPr>
          </a:p>
          <a:p>
            <a:pPr algn="l"/>
            <a:r>
              <a:rPr lang="en-US" b="1" i="0" dirty="0">
                <a:solidFill>
                  <a:srgbClr val="262626"/>
                </a:solidFill>
                <a:effectLst/>
                <a:latin typeface="Century Gothic" panose="020B0502020202020204" pitchFamily="34" charset="0"/>
              </a:rPr>
              <a:t>S13 Modified product packaging</a:t>
            </a:r>
          </a:p>
          <a:p>
            <a:pPr marL="285750" indent="-285750" algn="l">
              <a:buFont typeface="Arial" panose="020B0604020202020204" pitchFamily="34" charset="0"/>
              <a:buChar char="•"/>
            </a:pPr>
            <a:r>
              <a:rPr lang="en-US" sz="1600" b="0" i="0" dirty="0">
                <a:solidFill>
                  <a:srgbClr val="262626"/>
                </a:solidFill>
                <a:effectLst/>
                <a:latin typeface="Century Gothic" panose="020B0502020202020204" pitchFamily="34" charset="0"/>
              </a:rPr>
              <a:t>Switching the ethylene-vinyl acetate adhesive used to seal food packaging to an adhesive formulation containing less vinyl acetate</a:t>
            </a:r>
          </a:p>
          <a:p>
            <a:pPr marL="285750" indent="-285750" algn="l">
              <a:buFont typeface="Arial" panose="020B0604020202020204" pitchFamily="34" charset="0"/>
              <a:buChar char="•"/>
            </a:pPr>
            <a:r>
              <a:rPr lang="en-US" sz="1600" b="0" i="0" dirty="0">
                <a:solidFill>
                  <a:srgbClr val="262626"/>
                </a:solidFill>
                <a:effectLst/>
                <a:latin typeface="Century Gothic" panose="020B0502020202020204" pitchFamily="34" charset="0"/>
              </a:rPr>
              <a:t>Switching to glycol ether-free ink for printing product labels to reduce fugitive releases of glycol ethers</a:t>
            </a:r>
          </a:p>
        </p:txBody>
      </p:sp>
      <p:sp>
        <p:nvSpPr>
          <p:cNvPr id="2" name="Slide Number Placeholder 1">
            <a:extLst>
              <a:ext uri="{FF2B5EF4-FFF2-40B4-BE49-F238E27FC236}">
                <a16:creationId xmlns:a16="http://schemas.microsoft.com/office/drawing/2014/main" id="{AAD7783F-28B4-A1B6-DEAC-743EC9BEBF89}"/>
              </a:ext>
            </a:extLst>
          </p:cNvPr>
          <p:cNvSpPr>
            <a:spLocks noGrp="1"/>
          </p:cNvSpPr>
          <p:nvPr>
            <p:ph type="sldNum" sz="quarter" idx="12"/>
          </p:nvPr>
        </p:nvSpPr>
        <p:spPr/>
        <p:txBody>
          <a:bodyPr/>
          <a:lstStyle/>
          <a:p>
            <a:fld id="{A73B81AF-EA18-4A73-9431-D0B0052DD32A}" type="slidenum">
              <a:rPr lang="en-US" smtClean="0"/>
              <a:t>12</a:t>
            </a:fld>
            <a:endParaRPr lang="en-US"/>
          </a:p>
        </p:txBody>
      </p:sp>
    </p:spTree>
    <p:extLst>
      <p:ext uri="{BB962C8B-B14F-4D97-AF65-F5344CB8AC3E}">
        <p14:creationId xmlns:p14="http://schemas.microsoft.com/office/powerpoint/2010/main" val="263580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3CA40E-037C-FBB8-3DC9-1E40602D4031}"/>
              </a:ext>
            </a:extLst>
          </p:cNvPr>
          <p:cNvSpPr>
            <a:spLocks noGrp="1"/>
          </p:cNvSpPr>
          <p:nvPr>
            <p:ph type="title"/>
          </p:nvPr>
        </p:nvSpPr>
        <p:spPr>
          <a:xfrm>
            <a:off x="685507" y="482136"/>
            <a:ext cx="5539150" cy="1020232"/>
          </a:xfrm>
        </p:spPr>
        <p:txBody>
          <a:bodyPr>
            <a:noAutofit/>
          </a:bodyPr>
          <a:lstStyle/>
          <a:p>
            <a:pPr>
              <a:lnSpc>
                <a:spcPct val="90000"/>
              </a:lnSpc>
            </a:pPr>
            <a:r>
              <a:rPr lang="en-US" sz="3200" b="1" dirty="0">
                <a:solidFill>
                  <a:schemeClr val="tx1"/>
                </a:solidFill>
              </a:rPr>
              <a:t>Source Reduction Codes</a:t>
            </a:r>
          </a:p>
        </p:txBody>
      </p:sp>
      <p:sp>
        <p:nvSpPr>
          <p:cNvPr id="2" name="Title 1">
            <a:extLst>
              <a:ext uri="{FF2B5EF4-FFF2-40B4-BE49-F238E27FC236}">
                <a16:creationId xmlns:a16="http://schemas.microsoft.com/office/drawing/2014/main" id="{E44188D2-CD12-6749-B1BB-DC4F4E49BE45}"/>
              </a:ext>
            </a:extLst>
          </p:cNvPr>
          <p:cNvSpPr txBox="1">
            <a:spLocks/>
          </p:cNvSpPr>
          <p:nvPr/>
        </p:nvSpPr>
        <p:spPr bwMode="gray">
          <a:xfrm>
            <a:off x="148177" y="2531122"/>
            <a:ext cx="4060333" cy="31073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prstClr val="black"/>
                </a:solidFill>
                <a:effectLst/>
                <a:uLnTx/>
                <a:uFillTx/>
                <a:latin typeface="Century Gothic" panose="020B0502020202020204"/>
                <a:ea typeface="+mj-ea"/>
                <a:cs typeface="+mj-cs"/>
              </a:rPr>
              <a:t>Process and Equipment Modifications</a:t>
            </a:r>
          </a:p>
        </p:txBody>
      </p:sp>
      <p:sp>
        <p:nvSpPr>
          <p:cNvPr id="6" name="Content Placeholder 2">
            <a:extLst>
              <a:ext uri="{FF2B5EF4-FFF2-40B4-BE49-F238E27FC236}">
                <a16:creationId xmlns:a16="http://schemas.microsoft.com/office/drawing/2014/main" id="{4D986925-46ED-B411-3EAF-8726686DBD9A}"/>
              </a:ext>
            </a:extLst>
          </p:cNvPr>
          <p:cNvSpPr>
            <a:spLocks noGrp="1"/>
          </p:cNvSpPr>
          <p:nvPr>
            <p:ph idx="1"/>
          </p:nvPr>
        </p:nvSpPr>
        <p:spPr>
          <a:xfrm>
            <a:off x="4568963" y="1502367"/>
            <a:ext cx="6300397" cy="4699649"/>
          </a:xfrm>
        </p:spPr>
        <p:txBody>
          <a:bodyPr anchor="t">
            <a:normAutofit/>
          </a:bodyPr>
          <a:lstStyle/>
          <a:p>
            <a:pPr marL="0" indent="0">
              <a:buNone/>
            </a:pPr>
            <a:r>
              <a:rPr lang="en-US" sz="1900" b="1" i="0">
                <a:solidFill>
                  <a:srgbClr val="1B1B1B"/>
                </a:solidFill>
                <a:effectLst/>
              </a:rPr>
              <a:t>Process and Equipment Modifications </a:t>
            </a:r>
            <a:r>
              <a:rPr lang="en-US" sz="1900" i="0">
                <a:solidFill>
                  <a:srgbClr val="1B1B1B"/>
                </a:solidFill>
                <a:effectLst/>
              </a:rPr>
              <a:t>refer to improvements to industrial processes and/or associated equipment including implementation of new processes that produce less waste, direct reuse of chemicals, or technological changes impacting synthesis, formulation, fabrication, and assembly, and surface treatment such as cleaning, degreasing, surface preparation, and finishing.</a:t>
            </a:r>
          </a:p>
          <a:p>
            <a:pPr marL="0" indent="0">
              <a:buNone/>
            </a:pPr>
            <a:endParaRPr lang="en-US" sz="100" b="1" i="0">
              <a:solidFill>
                <a:srgbClr val="1B1B1B"/>
              </a:solidFill>
              <a:effectLst/>
            </a:endParaRPr>
          </a:p>
          <a:p>
            <a:pPr>
              <a:buFont typeface="Arial" panose="020B0604020202020204" pitchFamily="34" charset="0"/>
              <a:buChar char="•"/>
            </a:pPr>
            <a:r>
              <a:rPr lang="en-US" sz="1600" b="1" i="0">
                <a:solidFill>
                  <a:srgbClr val="1B1B1B"/>
                </a:solidFill>
                <a:effectLst/>
              </a:rPr>
              <a:t>S21</a:t>
            </a:r>
            <a:r>
              <a:rPr lang="en-US" sz="1600" i="0">
                <a:solidFill>
                  <a:srgbClr val="1B1B1B"/>
                </a:solidFill>
                <a:effectLst/>
              </a:rPr>
              <a:t> 	Optimized process conditions to increase efficiency</a:t>
            </a:r>
          </a:p>
          <a:p>
            <a:pPr>
              <a:buFont typeface="Arial" panose="020B0604020202020204" pitchFamily="34" charset="0"/>
              <a:buChar char="•"/>
            </a:pPr>
            <a:r>
              <a:rPr lang="en-US" sz="1600" b="1" i="0">
                <a:solidFill>
                  <a:srgbClr val="1B1B1B"/>
                </a:solidFill>
                <a:effectLst/>
              </a:rPr>
              <a:t>S22</a:t>
            </a:r>
            <a:r>
              <a:rPr lang="en-US" sz="1600" i="0">
                <a:solidFill>
                  <a:srgbClr val="1B1B1B"/>
                </a:solidFill>
                <a:effectLst/>
              </a:rPr>
              <a:t> 	Instituted recirculation within a process</a:t>
            </a:r>
          </a:p>
          <a:p>
            <a:pPr>
              <a:buFont typeface="Arial" panose="020B0604020202020204" pitchFamily="34" charset="0"/>
              <a:buChar char="•"/>
            </a:pPr>
            <a:r>
              <a:rPr lang="en-US" sz="1600" b="1" i="0">
                <a:solidFill>
                  <a:srgbClr val="1B1B1B"/>
                </a:solidFill>
                <a:effectLst/>
              </a:rPr>
              <a:t>S23</a:t>
            </a:r>
            <a:r>
              <a:rPr lang="en-US" sz="1600" i="0">
                <a:solidFill>
                  <a:srgbClr val="1B1B1B"/>
                </a:solidFill>
                <a:effectLst/>
              </a:rPr>
              <a:t> 	Implemented new technology, technique, or 				process</a:t>
            </a:r>
          </a:p>
          <a:p>
            <a:pPr>
              <a:buFont typeface="Arial" panose="020B0604020202020204" pitchFamily="34" charset="0"/>
              <a:buChar char="•"/>
            </a:pPr>
            <a:r>
              <a:rPr lang="en-US" sz="1600" b="1" i="0">
                <a:solidFill>
                  <a:srgbClr val="1B1B1B"/>
                </a:solidFill>
                <a:effectLst/>
              </a:rPr>
              <a:t>S24</a:t>
            </a:r>
            <a:r>
              <a:rPr lang="en-US" sz="1600" i="0">
                <a:solidFill>
                  <a:srgbClr val="1B1B1B"/>
                </a:solidFill>
                <a:effectLst/>
              </a:rPr>
              <a:t> 	Modified or updated equipment or layout</a:t>
            </a:r>
          </a:p>
          <a:p>
            <a:pPr>
              <a:buFont typeface="Arial" panose="020B0604020202020204" pitchFamily="34" charset="0"/>
              <a:buChar char="•"/>
            </a:pPr>
            <a:r>
              <a:rPr lang="en-US" sz="1600" b="1" i="0">
                <a:solidFill>
                  <a:srgbClr val="1B1B1B"/>
                </a:solidFill>
                <a:effectLst/>
              </a:rPr>
              <a:t>S25</a:t>
            </a:r>
            <a:r>
              <a:rPr lang="en-US" sz="1600" i="0">
                <a:solidFill>
                  <a:srgbClr val="1B1B1B"/>
                </a:solidFill>
                <a:effectLst/>
              </a:rPr>
              <a:t> 	Other process modifications made</a:t>
            </a:r>
          </a:p>
          <a:p>
            <a:pPr marL="0" indent="0">
              <a:buNone/>
            </a:pPr>
            <a:endParaRPr lang="en-US" sz="2200"/>
          </a:p>
        </p:txBody>
      </p:sp>
      <p:sp>
        <p:nvSpPr>
          <p:cNvPr id="3" name="Slide Number Placeholder 2">
            <a:extLst>
              <a:ext uri="{FF2B5EF4-FFF2-40B4-BE49-F238E27FC236}">
                <a16:creationId xmlns:a16="http://schemas.microsoft.com/office/drawing/2014/main" id="{7097EE00-D1F5-3F5B-F7F1-3FD70E73EBE6}"/>
              </a:ext>
            </a:extLst>
          </p:cNvPr>
          <p:cNvSpPr>
            <a:spLocks noGrp="1"/>
          </p:cNvSpPr>
          <p:nvPr>
            <p:ph type="sldNum" sz="quarter" idx="12"/>
          </p:nvPr>
        </p:nvSpPr>
        <p:spPr/>
        <p:txBody>
          <a:bodyPr/>
          <a:lstStyle/>
          <a:p>
            <a:fld id="{A73B81AF-EA18-4A73-9431-D0B0052DD32A}" type="slidenum">
              <a:rPr lang="en-US" smtClean="0"/>
              <a:t>13</a:t>
            </a:fld>
            <a:endParaRPr lang="en-US"/>
          </a:p>
        </p:txBody>
      </p:sp>
    </p:spTree>
    <p:extLst>
      <p:ext uri="{BB962C8B-B14F-4D97-AF65-F5344CB8AC3E}">
        <p14:creationId xmlns:p14="http://schemas.microsoft.com/office/powerpoint/2010/main" val="61279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023154"/>
            <a:ext cx="8494731" cy="1020232"/>
          </a:xfrm>
        </p:spPr>
        <p:txBody>
          <a:bodyPr>
            <a:noAutofit/>
          </a:bodyPr>
          <a:lstStyle/>
          <a:p>
            <a:pPr>
              <a:lnSpc>
                <a:spcPct val="90000"/>
              </a:lnSpc>
            </a:pPr>
            <a:r>
              <a:rPr lang="en-US" sz="2400">
                <a:solidFill>
                  <a:schemeClr val="tx1"/>
                </a:solidFill>
              </a:rPr>
              <a:t>Examples</a:t>
            </a:r>
            <a:br>
              <a:rPr lang="en-US" sz="3200">
                <a:solidFill>
                  <a:schemeClr val="tx1"/>
                </a:solidFill>
              </a:rPr>
            </a:br>
            <a:r>
              <a:rPr lang="en-US" sz="3200" b="1">
                <a:solidFill>
                  <a:schemeClr val="tx1"/>
                </a:solidFill>
              </a:rPr>
              <a:t>Process and Equipment Modifications</a:t>
            </a:r>
            <a:br>
              <a:rPr lang="en-US" sz="3200" b="1">
                <a:solidFill>
                  <a:schemeClr val="tx1"/>
                </a:solidFill>
              </a:rPr>
            </a:br>
            <a:endParaRPr lang="en-US" sz="3200" b="1">
              <a:solidFill>
                <a:schemeClr val="tx1"/>
              </a:solidFill>
            </a:endParaRPr>
          </a:p>
        </p:txBody>
      </p:sp>
      <p:sp>
        <p:nvSpPr>
          <p:cNvPr id="10" name="TextBox 9">
            <a:extLst>
              <a:ext uri="{FF2B5EF4-FFF2-40B4-BE49-F238E27FC236}">
                <a16:creationId xmlns:a16="http://schemas.microsoft.com/office/drawing/2014/main" id="{B7F8BEF8-FDF7-8E01-5C55-98AE91D7F58B}"/>
              </a:ext>
            </a:extLst>
          </p:cNvPr>
          <p:cNvSpPr txBox="1"/>
          <p:nvPr/>
        </p:nvSpPr>
        <p:spPr>
          <a:xfrm>
            <a:off x="905054" y="1779075"/>
            <a:ext cx="10550052" cy="42319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S21 Optimized process conditions to increase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Increasing bath temperature and decreasing withdrawal rate of parts from plating bath to reduce the amount of chromium compounds remaining in exhausted plating baths that must be managed as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S22 Instituted recirculation within a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Installing a closed loop recirculation system on a vapor degreaser to directly reuse 1‑bromopropane until solvent is completely spent, minimizing the amount of 1‑bromopropane used and managed as waste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200" i="1"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Note: To qualify as source reduction, recirculation should be integral to the process and would not involve mechanical, chemical, or other reclamation steps to allow for reuse. For additional guidance on distinctions between recirculation and recycling, see the Interpretations of Waste Management Activities.</a:t>
            </a:r>
          </a:p>
          <a:p>
            <a:pPr marR="0" lvl="0" algn="l"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S23 Implemented new technology, technique, or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Switching from spray painting metal parts to electrostatic powder coating to eliminate air emissions of toluene from the original coating material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S24 Modified or updated equipment or layout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Relocating cold solvent cleaning tanks to a location where air turbulence and temperature do not promote vapor loss of cleaning solvent</a:t>
            </a:r>
          </a:p>
        </p:txBody>
      </p:sp>
      <p:sp>
        <p:nvSpPr>
          <p:cNvPr id="2" name="Slide Number Placeholder 1">
            <a:extLst>
              <a:ext uri="{FF2B5EF4-FFF2-40B4-BE49-F238E27FC236}">
                <a16:creationId xmlns:a16="http://schemas.microsoft.com/office/drawing/2014/main" id="{BF7A5A0B-AA5D-1EFA-2673-41E5A0105FCB}"/>
              </a:ext>
            </a:extLst>
          </p:cNvPr>
          <p:cNvSpPr>
            <a:spLocks noGrp="1"/>
          </p:cNvSpPr>
          <p:nvPr>
            <p:ph type="sldNum" sz="quarter" idx="12"/>
          </p:nvPr>
        </p:nvSpPr>
        <p:spPr/>
        <p:txBody>
          <a:bodyPr/>
          <a:lstStyle/>
          <a:p>
            <a:fld id="{A73B81AF-EA18-4A73-9431-D0B0052DD32A}" type="slidenum">
              <a:rPr lang="en-US" smtClean="0"/>
              <a:t>14</a:t>
            </a:fld>
            <a:endParaRPr lang="en-US"/>
          </a:p>
        </p:txBody>
      </p:sp>
    </p:spTree>
    <p:extLst>
      <p:ext uri="{BB962C8B-B14F-4D97-AF65-F5344CB8AC3E}">
        <p14:creationId xmlns:p14="http://schemas.microsoft.com/office/powerpoint/2010/main" val="400805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3CA40E-037C-FBB8-3DC9-1E40602D4031}"/>
              </a:ext>
            </a:extLst>
          </p:cNvPr>
          <p:cNvSpPr>
            <a:spLocks noGrp="1"/>
          </p:cNvSpPr>
          <p:nvPr>
            <p:ph type="title"/>
          </p:nvPr>
        </p:nvSpPr>
        <p:spPr>
          <a:xfrm>
            <a:off x="685507" y="482136"/>
            <a:ext cx="5539150" cy="1020232"/>
          </a:xfrm>
        </p:spPr>
        <p:txBody>
          <a:bodyPr>
            <a:noAutofit/>
          </a:bodyPr>
          <a:lstStyle/>
          <a:p>
            <a:pPr>
              <a:lnSpc>
                <a:spcPct val="90000"/>
              </a:lnSpc>
            </a:pPr>
            <a:r>
              <a:rPr lang="en-US" sz="3200" b="1">
                <a:solidFill>
                  <a:schemeClr val="tx1"/>
                </a:solidFill>
              </a:rPr>
              <a:t>Source Reduction Codes</a:t>
            </a:r>
          </a:p>
        </p:txBody>
      </p:sp>
      <p:sp>
        <p:nvSpPr>
          <p:cNvPr id="2" name="Title 1">
            <a:extLst>
              <a:ext uri="{FF2B5EF4-FFF2-40B4-BE49-F238E27FC236}">
                <a16:creationId xmlns:a16="http://schemas.microsoft.com/office/drawing/2014/main" id="{E44188D2-CD12-6749-B1BB-DC4F4E49BE45}"/>
              </a:ext>
            </a:extLst>
          </p:cNvPr>
          <p:cNvSpPr txBox="1">
            <a:spLocks/>
          </p:cNvSpPr>
          <p:nvPr/>
        </p:nvSpPr>
        <p:spPr bwMode="gray">
          <a:xfrm>
            <a:off x="148177" y="2531122"/>
            <a:ext cx="4060333" cy="31073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prstClr val="black"/>
                </a:solidFill>
                <a:effectLst/>
                <a:uLnTx/>
                <a:uFillTx/>
                <a:latin typeface="Century Gothic" panose="020B0502020202020204"/>
                <a:ea typeface="+mj-ea"/>
                <a:cs typeface="+mj-cs"/>
              </a:rPr>
              <a:t>Inventory and Material Management </a:t>
            </a:r>
          </a:p>
        </p:txBody>
      </p:sp>
      <p:sp>
        <p:nvSpPr>
          <p:cNvPr id="6" name="Content Placeholder 2">
            <a:extLst>
              <a:ext uri="{FF2B5EF4-FFF2-40B4-BE49-F238E27FC236}">
                <a16:creationId xmlns:a16="http://schemas.microsoft.com/office/drawing/2014/main" id="{4D986925-46ED-B411-3EAF-8726686DBD9A}"/>
              </a:ext>
            </a:extLst>
          </p:cNvPr>
          <p:cNvSpPr>
            <a:spLocks noGrp="1"/>
          </p:cNvSpPr>
          <p:nvPr>
            <p:ph idx="1"/>
          </p:nvPr>
        </p:nvSpPr>
        <p:spPr>
          <a:xfrm>
            <a:off x="4504865" y="1660023"/>
            <a:ext cx="6364496" cy="4587154"/>
          </a:xfrm>
        </p:spPr>
        <p:txBody>
          <a:bodyPr anchor="t">
            <a:normAutofit lnSpcReduction="10000"/>
          </a:bodyPr>
          <a:lstStyle/>
          <a:p>
            <a:pPr marL="0" indent="0">
              <a:buNone/>
            </a:pPr>
            <a:r>
              <a:rPr lang="en-US" sz="1900" b="1" i="0" dirty="0">
                <a:solidFill>
                  <a:srgbClr val="1B1B1B"/>
                </a:solidFill>
                <a:effectLst/>
              </a:rPr>
              <a:t>Inventory and Material Management </a:t>
            </a:r>
            <a:r>
              <a:rPr lang="en-US" sz="1900" i="0" dirty="0">
                <a:solidFill>
                  <a:srgbClr val="1B1B1B"/>
                </a:solidFill>
                <a:effectLst/>
              </a:rPr>
              <a:t>refers to improvements in procurement, inventory tracking, preventative monitoring, and storage and handling of chemicals and materials as they move through a facility to optimize their use and prevent spills and leaks during operation.</a:t>
            </a:r>
          </a:p>
          <a:p>
            <a:pPr marL="0" indent="0">
              <a:buNone/>
            </a:pPr>
            <a:endParaRPr lang="en-US" sz="1000" b="1" i="0" dirty="0">
              <a:solidFill>
                <a:srgbClr val="1B1B1B"/>
              </a:solidFill>
              <a:effectLst/>
            </a:endParaRPr>
          </a:p>
          <a:p>
            <a:pPr>
              <a:buFont typeface="Arial" panose="020B0604020202020204" pitchFamily="34" charset="0"/>
              <a:buChar char="•"/>
            </a:pPr>
            <a:r>
              <a:rPr lang="en-US" sz="1600" b="1" i="0" dirty="0">
                <a:solidFill>
                  <a:srgbClr val="1B1B1B"/>
                </a:solidFill>
                <a:effectLst/>
              </a:rPr>
              <a:t>S31</a:t>
            </a:r>
            <a:r>
              <a:rPr lang="en-US" sz="1600" i="0" dirty="0">
                <a:solidFill>
                  <a:srgbClr val="1B1B1B"/>
                </a:solidFill>
                <a:effectLst/>
              </a:rPr>
              <a:t> 	Instituted better labeling, testing, or other inventory 		management practices</a:t>
            </a:r>
          </a:p>
          <a:p>
            <a:pPr>
              <a:buFont typeface="Arial" panose="020B0604020202020204" pitchFamily="34" charset="0"/>
              <a:buChar char="•"/>
            </a:pPr>
            <a:r>
              <a:rPr lang="en-US" sz="1600" b="1" i="0" dirty="0">
                <a:solidFill>
                  <a:srgbClr val="1B1B1B"/>
                </a:solidFill>
                <a:effectLst/>
              </a:rPr>
              <a:t>S32	</a:t>
            </a:r>
            <a:r>
              <a:rPr lang="en-US" sz="1600" i="0" dirty="0">
                <a:solidFill>
                  <a:srgbClr val="1B1B1B"/>
                </a:solidFill>
                <a:effectLst/>
              </a:rPr>
              <a:t>Changed size or type of containers procured</a:t>
            </a:r>
          </a:p>
          <a:p>
            <a:pPr>
              <a:buFont typeface="Arial" panose="020B0604020202020204" pitchFamily="34" charset="0"/>
              <a:buChar char="•"/>
            </a:pPr>
            <a:r>
              <a:rPr lang="en-US" sz="1600" b="1" i="0" dirty="0">
                <a:solidFill>
                  <a:srgbClr val="1B1B1B"/>
                </a:solidFill>
                <a:effectLst/>
              </a:rPr>
              <a:t>S33</a:t>
            </a:r>
            <a:r>
              <a:rPr lang="en-US" sz="1600" i="0" dirty="0">
                <a:solidFill>
                  <a:srgbClr val="1B1B1B"/>
                </a:solidFill>
                <a:effectLst/>
              </a:rPr>
              <a:t> 	Improved containment or material handling 				operations </a:t>
            </a:r>
          </a:p>
          <a:p>
            <a:pPr>
              <a:buFont typeface="Arial" panose="020B0604020202020204" pitchFamily="34" charset="0"/>
              <a:buChar char="•"/>
            </a:pPr>
            <a:r>
              <a:rPr lang="en-US" sz="1600" b="1" i="0" dirty="0">
                <a:solidFill>
                  <a:srgbClr val="1B1B1B"/>
                </a:solidFill>
                <a:effectLst/>
              </a:rPr>
              <a:t>S34</a:t>
            </a:r>
            <a:r>
              <a:rPr lang="en-US" sz="1600" i="0" dirty="0">
                <a:solidFill>
                  <a:srgbClr val="1B1B1B"/>
                </a:solidFill>
                <a:effectLst/>
              </a:rPr>
              <a:t> 	Improved monitoring system of potential spill or leak 		sources</a:t>
            </a:r>
          </a:p>
          <a:p>
            <a:pPr>
              <a:buFont typeface="Arial" panose="020B0604020202020204" pitchFamily="34" charset="0"/>
              <a:buChar char="•"/>
            </a:pPr>
            <a:r>
              <a:rPr lang="en-US" sz="1600" b="1" i="0" dirty="0">
                <a:solidFill>
                  <a:srgbClr val="1B1B1B"/>
                </a:solidFill>
                <a:effectLst/>
              </a:rPr>
              <a:t>S35</a:t>
            </a:r>
            <a:r>
              <a:rPr lang="en-US" sz="1600" i="0" dirty="0">
                <a:solidFill>
                  <a:srgbClr val="1B1B1B"/>
                </a:solidFill>
                <a:effectLst/>
              </a:rPr>
              <a:t> 	Other improvements to inventory and material 			management</a:t>
            </a:r>
          </a:p>
        </p:txBody>
      </p:sp>
      <p:sp>
        <p:nvSpPr>
          <p:cNvPr id="3" name="Slide Number Placeholder 2">
            <a:extLst>
              <a:ext uri="{FF2B5EF4-FFF2-40B4-BE49-F238E27FC236}">
                <a16:creationId xmlns:a16="http://schemas.microsoft.com/office/drawing/2014/main" id="{CAC10B2F-85BE-D5BD-FD9B-39B8A7C6491F}"/>
              </a:ext>
            </a:extLst>
          </p:cNvPr>
          <p:cNvSpPr>
            <a:spLocks noGrp="1"/>
          </p:cNvSpPr>
          <p:nvPr>
            <p:ph type="sldNum" sz="quarter" idx="12"/>
          </p:nvPr>
        </p:nvSpPr>
        <p:spPr/>
        <p:txBody>
          <a:bodyPr/>
          <a:lstStyle/>
          <a:p>
            <a:fld id="{A73B81AF-EA18-4A73-9431-D0B0052DD32A}" type="slidenum">
              <a:rPr lang="en-US" smtClean="0"/>
              <a:t>15</a:t>
            </a:fld>
            <a:endParaRPr lang="en-US"/>
          </a:p>
        </p:txBody>
      </p:sp>
    </p:spTree>
    <p:extLst>
      <p:ext uri="{BB962C8B-B14F-4D97-AF65-F5344CB8AC3E}">
        <p14:creationId xmlns:p14="http://schemas.microsoft.com/office/powerpoint/2010/main" val="10516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023154"/>
            <a:ext cx="8494731" cy="1020232"/>
          </a:xfrm>
        </p:spPr>
        <p:txBody>
          <a:bodyPr>
            <a:noAutofit/>
          </a:bodyPr>
          <a:lstStyle/>
          <a:p>
            <a:pPr>
              <a:lnSpc>
                <a:spcPct val="90000"/>
              </a:lnSpc>
            </a:pPr>
            <a:r>
              <a:rPr lang="en-US" sz="2400">
                <a:solidFill>
                  <a:schemeClr val="tx1"/>
                </a:solidFill>
              </a:rPr>
              <a:t>Examples</a:t>
            </a:r>
            <a:br>
              <a:rPr lang="en-US" sz="3200">
                <a:solidFill>
                  <a:schemeClr val="tx1"/>
                </a:solidFill>
              </a:rPr>
            </a:br>
            <a:r>
              <a:rPr lang="en-US" sz="3200" b="1">
                <a:solidFill>
                  <a:schemeClr val="tx1"/>
                </a:solidFill>
              </a:rPr>
              <a:t>Inventory and Material Management</a:t>
            </a:r>
            <a:br>
              <a:rPr lang="en-US" sz="3200" b="1">
                <a:solidFill>
                  <a:schemeClr val="tx1"/>
                </a:solidFill>
              </a:rPr>
            </a:br>
            <a:endParaRPr lang="en-US" sz="3200" b="1">
              <a:solidFill>
                <a:schemeClr val="tx1"/>
              </a:solidFill>
            </a:endParaRPr>
          </a:p>
        </p:txBody>
      </p:sp>
      <p:sp>
        <p:nvSpPr>
          <p:cNvPr id="5" name="TextBox 4">
            <a:extLst>
              <a:ext uri="{FF2B5EF4-FFF2-40B4-BE49-F238E27FC236}">
                <a16:creationId xmlns:a16="http://schemas.microsoft.com/office/drawing/2014/main" id="{98D8049A-C550-43F3-5C05-47F6186C7449}"/>
              </a:ext>
            </a:extLst>
          </p:cNvPr>
          <p:cNvSpPr txBox="1"/>
          <p:nvPr/>
        </p:nvSpPr>
        <p:spPr>
          <a:xfrm>
            <a:off x="874693" y="1928152"/>
            <a:ext cx="10539541" cy="3785652"/>
          </a:xfrm>
          <a:prstGeom prst="rect">
            <a:avLst/>
          </a:prstGeom>
          <a:noFill/>
        </p:spPr>
        <p:txBody>
          <a:bodyPr wrap="square">
            <a:spAutoFit/>
          </a:bodyPr>
          <a:lstStyle/>
          <a:p>
            <a:pPr algn="l"/>
            <a:r>
              <a:rPr lang="en-US" b="1" i="0">
                <a:solidFill>
                  <a:srgbClr val="262626"/>
                </a:solidFill>
                <a:effectLst/>
                <a:latin typeface="Century Gothic" panose="020B0502020202020204" pitchFamily="34" charset="0"/>
              </a:rPr>
              <a:t>S31 Instituted better labeling, testing, or other inventory management practices</a:t>
            </a:r>
          </a:p>
          <a:p>
            <a:pPr marL="285750" indent="-285750" algn="l">
              <a:buFont typeface="Arial" panose="020B0604020202020204" pitchFamily="34" charset="0"/>
              <a:buChar char="•"/>
            </a:pPr>
            <a:r>
              <a:rPr lang="en-US" sz="1400" i="0">
                <a:solidFill>
                  <a:srgbClr val="262626"/>
                </a:solidFill>
                <a:effectLst/>
                <a:latin typeface="Century Gothic" panose="020B0502020202020204" pitchFamily="34" charset="0"/>
              </a:rPr>
              <a:t>Implementing a system to track quantities of custom-mixed resin formulations in inventory to avoid expiration on shelves and minimize generation of formaldehyde-containing waste when expired resin is discarded</a:t>
            </a:r>
          </a:p>
          <a:p>
            <a:pPr marL="285750" indent="-285750" algn="l">
              <a:buFont typeface="Arial" panose="020B0604020202020204" pitchFamily="34" charset="0"/>
              <a:buChar char="•"/>
            </a:pPr>
            <a:r>
              <a:rPr lang="en-US" sz="1400" i="0">
                <a:solidFill>
                  <a:srgbClr val="262626"/>
                </a:solidFill>
                <a:effectLst/>
                <a:latin typeface="Century Gothic" panose="020B0502020202020204" pitchFamily="34" charset="0"/>
              </a:rPr>
              <a:t>Testing diethanolamine in inventory past its shelf life to determine if it is still suitable for use in production of detergents</a:t>
            </a:r>
          </a:p>
          <a:p>
            <a:pPr algn="l"/>
            <a:endParaRPr lang="en-US" sz="1400" i="0">
              <a:solidFill>
                <a:srgbClr val="262626"/>
              </a:solidFill>
              <a:effectLst/>
              <a:latin typeface="Century Gothic" panose="020B0502020202020204" pitchFamily="34" charset="0"/>
            </a:endParaRPr>
          </a:p>
          <a:p>
            <a:pPr algn="l"/>
            <a:r>
              <a:rPr lang="en-US" b="1" i="0">
                <a:solidFill>
                  <a:srgbClr val="262626"/>
                </a:solidFill>
                <a:effectLst/>
                <a:latin typeface="Century Gothic" panose="020B0502020202020204" pitchFamily="34" charset="0"/>
              </a:rPr>
              <a:t>S32 Changed size or type of containers procured</a:t>
            </a:r>
          </a:p>
          <a:p>
            <a:pPr marL="285750" indent="-285750" algn="l">
              <a:buFont typeface="Arial" panose="020B0604020202020204" pitchFamily="34" charset="0"/>
              <a:buChar char="•"/>
            </a:pPr>
            <a:r>
              <a:rPr lang="en-US" sz="1400" i="0">
                <a:solidFill>
                  <a:srgbClr val="262626"/>
                </a:solidFill>
                <a:effectLst/>
                <a:latin typeface="Century Gothic" panose="020B0502020202020204" pitchFamily="34" charset="0"/>
              </a:rPr>
              <a:t>Switching from ordering 55-gallon drums to 350-gallon reusable totes of nitric acid, which can be returned to the supplier and refilled to minimize generation of empty containers for disposal</a:t>
            </a:r>
          </a:p>
          <a:p>
            <a:pPr algn="l"/>
            <a:endParaRPr lang="en-US" sz="1400" i="0">
              <a:solidFill>
                <a:srgbClr val="262626"/>
              </a:solidFill>
              <a:effectLst/>
              <a:latin typeface="Century Gothic" panose="020B0502020202020204" pitchFamily="34" charset="0"/>
            </a:endParaRPr>
          </a:p>
          <a:p>
            <a:pPr algn="l"/>
            <a:r>
              <a:rPr lang="en-US" b="1" i="0">
                <a:solidFill>
                  <a:srgbClr val="262626"/>
                </a:solidFill>
                <a:effectLst/>
                <a:latin typeface="Century Gothic" panose="020B0502020202020204" pitchFamily="34" charset="0"/>
              </a:rPr>
              <a:t>S33 Improved containment or material handling operations </a:t>
            </a:r>
          </a:p>
          <a:p>
            <a:pPr marL="285750" indent="-285750" algn="l">
              <a:buFont typeface="Arial" panose="020B0604020202020204" pitchFamily="34" charset="0"/>
              <a:buChar char="•"/>
            </a:pPr>
            <a:r>
              <a:rPr lang="en-US" sz="1400" i="0">
                <a:solidFill>
                  <a:srgbClr val="262626"/>
                </a:solidFill>
                <a:effectLst/>
                <a:latin typeface="Century Gothic" panose="020B0502020202020204" pitchFamily="34" charset="0"/>
              </a:rPr>
              <a:t>Using a specialized drum-lifting attachment on a forklift to minimize spills while lifting barrels of acetophenone into and out of hot water baths during the manufacturing of specialty chemicals</a:t>
            </a:r>
          </a:p>
          <a:p>
            <a:pPr algn="l"/>
            <a:endParaRPr lang="en-US" sz="1400" i="0">
              <a:solidFill>
                <a:srgbClr val="262626"/>
              </a:solidFill>
              <a:effectLst/>
              <a:latin typeface="Century Gothic" panose="020B0502020202020204" pitchFamily="34" charset="0"/>
            </a:endParaRPr>
          </a:p>
          <a:p>
            <a:pPr algn="l"/>
            <a:r>
              <a:rPr lang="en-US" b="1" i="0">
                <a:solidFill>
                  <a:srgbClr val="262626"/>
                </a:solidFill>
                <a:effectLst/>
                <a:latin typeface="Century Gothic" panose="020B0502020202020204" pitchFamily="34" charset="0"/>
              </a:rPr>
              <a:t>S34 Improved monitoring system of potential spill or leak sources</a:t>
            </a:r>
          </a:p>
          <a:p>
            <a:pPr marL="285750" indent="-285750" algn="l">
              <a:buFont typeface="Arial" panose="020B0604020202020204" pitchFamily="34" charset="0"/>
              <a:buChar char="•"/>
            </a:pPr>
            <a:r>
              <a:rPr lang="en-US" sz="1400" i="0">
                <a:solidFill>
                  <a:srgbClr val="262626"/>
                </a:solidFill>
                <a:effectLst/>
                <a:latin typeface="Century Gothic" panose="020B0502020202020204" pitchFamily="34" charset="0"/>
              </a:rPr>
              <a:t>Installing a leak detection system to automatically stop ozone generation if a leak to atmosphere is detected while ozone clean-in-place procedures are used to clean equipment used for flavor compound synthesis</a:t>
            </a:r>
          </a:p>
        </p:txBody>
      </p:sp>
      <p:sp>
        <p:nvSpPr>
          <p:cNvPr id="6" name="Slide Number Placeholder 5">
            <a:extLst>
              <a:ext uri="{FF2B5EF4-FFF2-40B4-BE49-F238E27FC236}">
                <a16:creationId xmlns:a16="http://schemas.microsoft.com/office/drawing/2014/main" id="{197BC27A-1448-4FDF-64C8-8AFD6A77E45C}"/>
              </a:ext>
            </a:extLst>
          </p:cNvPr>
          <p:cNvSpPr>
            <a:spLocks noGrp="1"/>
          </p:cNvSpPr>
          <p:nvPr>
            <p:ph type="sldNum" sz="quarter" idx="12"/>
          </p:nvPr>
        </p:nvSpPr>
        <p:spPr/>
        <p:txBody>
          <a:bodyPr/>
          <a:lstStyle/>
          <a:p>
            <a:fld id="{A73B81AF-EA18-4A73-9431-D0B0052DD32A}" type="slidenum">
              <a:rPr lang="en-US" smtClean="0"/>
              <a:t>16</a:t>
            </a:fld>
            <a:endParaRPr lang="en-US"/>
          </a:p>
        </p:txBody>
      </p:sp>
    </p:spTree>
    <p:extLst>
      <p:ext uri="{BB962C8B-B14F-4D97-AF65-F5344CB8AC3E}">
        <p14:creationId xmlns:p14="http://schemas.microsoft.com/office/powerpoint/2010/main" val="57950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3CA40E-037C-FBB8-3DC9-1E40602D4031}"/>
              </a:ext>
            </a:extLst>
          </p:cNvPr>
          <p:cNvSpPr>
            <a:spLocks noGrp="1"/>
          </p:cNvSpPr>
          <p:nvPr>
            <p:ph type="title"/>
          </p:nvPr>
        </p:nvSpPr>
        <p:spPr>
          <a:xfrm>
            <a:off x="685507" y="482136"/>
            <a:ext cx="5539150" cy="1020232"/>
          </a:xfrm>
        </p:spPr>
        <p:txBody>
          <a:bodyPr>
            <a:noAutofit/>
          </a:bodyPr>
          <a:lstStyle/>
          <a:p>
            <a:pPr>
              <a:lnSpc>
                <a:spcPct val="90000"/>
              </a:lnSpc>
            </a:pPr>
            <a:r>
              <a:rPr lang="en-US" sz="3200" b="1">
                <a:solidFill>
                  <a:schemeClr val="tx1"/>
                </a:solidFill>
              </a:rPr>
              <a:t>Source Reduction Codes</a:t>
            </a:r>
          </a:p>
        </p:txBody>
      </p:sp>
      <p:sp>
        <p:nvSpPr>
          <p:cNvPr id="2" name="Title 1">
            <a:extLst>
              <a:ext uri="{FF2B5EF4-FFF2-40B4-BE49-F238E27FC236}">
                <a16:creationId xmlns:a16="http://schemas.microsoft.com/office/drawing/2014/main" id="{E44188D2-CD12-6749-B1BB-DC4F4E49BE45}"/>
              </a:ext>
            </a:extLst>
          </p:cNvPr>
          <p:cNvSpPr txBox="1">
            <a:spLocks/>
          </p:cNvSpPr>
          <p:nvPr/>
        </p:nvSpPr>
        <p:spPr bwMode="gray">
          <a:xfrm>
            <a:off x="148177" y="2531122"/>
            <a:ext cx="4060333" cy="31073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prstClr val="black"/>
                </a:solidFill>
                <a:effectLst/>
                <a:uLnTx/>
                <a:uFillTx/>
                <a:latin typeface="Century Gothic" panose="020B0502020202020204"/>
                <a:ea typeface="+mj-ea"/>
                <a:cs typeface="+mj-cs"/>
              </a:rPr>
              <a:t>Operating Practices and Training</a:t>
            </a:r>
          </a:p>
        </p:txBody>
      </p:sp>
      <p:sp>
        <p:nvSpPr>
          <p:cNvPr id="6" name="Content Placeholder 2">
            <a:extLst>
              <a:ext uri="{FF2B5EF4-FFF2-40B4-BE49-F238E27FC236}">
                <a16:creationId xmlns:a16="http://schemas.microsoft.com/office/drawing/2014/main" id="{4D986925-46ED-B411-3EAF-8726686DBD9A}"/>
              </a:ext>
            </a:extLst>
          </p:cNvPr>
          <p:cNvSpPr>
            <a:spLocks noGrp="1"/>
          </p:cNvSpPr>
          <p:nvPr>
            <p:ph idx="1"/>
          </p:nvPr>
        </p:nvSpPr>
        <p:spPr>
          <a:xfrm>
            <a:off x="4504865" y="1660023"/>
            <a:ext cx="6364496" cy="4587154"/>
          </a:xfrm>
        </p:spPr>
        <p:txBody>
          <a:bodyPr anchor="t">
            <a:normAutofit lnSpcReduction="10000"/>
          </a:bodyPr>
          <a:lstStyle/>
          <a:p>
            <a:pPr marL="0" indent="0">
              <a:buNone/>
            </a:pPr>
            <a:r>
              <a:rPr lang="en-US" sz="1900" i="0">
                <a:solidFill>
                  <a:srgbClr val="1B1B1B"/>
                </a:solidFill>
                <a:effectLst/>
              </a:rPr>
              <a:t>Operating Practices and Training refers to improvements in maintenance, production scheduling, process monitoring, and other practices that enhance operator expertise and housekeeping measures that eliminate or minimize waste.</a:t>
            </a:r>
          </a:p>
          <a:p>
            <a:pPr marL="0" indent="0">
              <a:buNone/>
            </a:pPr>
            <a:endParaRPr lang="en-US" i="0">
              <a:solidFill>
                <a:srgbClr val="1B1B1B"/>
              </a:solidFill>
              <a:effectLst/>
            </a:endParaRPr>
          </a:p>
          <a:p>
            <a:pPr>
              <a:buFont typeface="Arial" panose="020B0604020202020204" pitchFamily="34" charset="0"/>
              <a:buChar char="•"/>
            </a:pPr>
            <a:r>
              <a:rPr lang="en-US" sz="1600" b="1" i="0">
                <a:solidFill>
                  <a:srgbClr val="1B1B1B"/>
                </a:solidFill>
                <a:effectLst/>
              </a:rPr>
              <a:t>S41</a:t>
            </a:r>
            <a:r>
              <a:rPr lang="en-US" sz="1600" i="0">
                <a:solidFill>
                  <a:srgbClr val="1B1B1B"/>
                </a:solidFill>
                <a:effectLst/>
              </a:rPr>
              <a:t> 	Improved scheduling, record keeping, or 					procedures for operations, cleaning, and 					maintenance</a:t>
            </a:r>
          </a:p>
          <a:p>
            <a:pPr>
              <a:buFont typeface="Arial" panose="020B0604020202020204" pitchFamily="34" charset="0"/>
              <a:buChar char="•"/>
            </a:pPr>
            <a:r>
              <a:rPr lang="en-US" sz="1600" b="1" i="0">
                <a:solidFill>
                  <a:srgbClr val="1B1B1B"/>
                </a:solidFill>
                <a:effectLst/>
              </a:rPr>
              <a:t>S42</a:t>
            </a:r>
            <a:r>
              <a:rPr lang="en-US" sz="1600" i="0">
                <a:solidFill>
                  <a:srgbClr val="1B1B1B"/>
                </a:solidFill>
                <a:effectLst/>
              </a:rPr>
              <a:t> 	Changed production schedule to minimize 				equipment and material changeovers</a:t>
            </a:r>
          </a:p>
          <a:p>
            <a:pPr>
              <a:buFont typeface="Arial" panose="020B0604020202020204" pitchFamily="34" charset="0"/>
              <a:buChar char="•"/>
            </a:pPr>
            <a:r>
              <a:rPr lang="en-US" sz="1600" b="1" i="0">
                <a:solidFill>
                  <a:srgbClr val="1B1B1B"/>
                </a:solidFill>
                <a:effectLst/>
              </a:rPr>
              <a:t>S43</a:t>
            </a:r>
            <a:r>
              <a:rPr lang="en-US" sz="1600" i="0">
                <a:solidFill>
                  <a:srgbClr val="1B1B1B"/>
                </a:solidFill>
                <a:effectLst/>
              </a:rPr>
              <a:t> 	Introduced in-line product quality monitoring or other 		process analysis system</a:t>
            </a:r>
          </a:p>
          <a:p>
            <a:pPr>
              <a:buFont typeface="Arial" panose="020B0604020202020204" pitchFamily="34" charset="0"/>
              <a:buChar char="•"/>
            </a:pPr>
            <a:r>
              <a:rPr lang="en-US" sz="1600" b="1" i="0">
                <a:solidFill>
                  <a:srgbClr val="1B1B1B"/>
                </a:solidFill>
                <a:effectLst/>
              </a:rPr>
              <a:t>S44</a:t>
            </a:r>
            <a:r>
              <a:rPr lang="en-US" sz="1600" i="0">
                <a:solidFill>
                  <a:srgbClr val="1B1B1B"/>
                </a:solidFill>
                <a:effectLst/>
              </a:rPr>
              <a:t> 	Other changes made in operating practices or 			operator training</a:t>
            </a:r>
          </a:p>
          <a:p>
            <a:pPr marL="0" indent="0">
              <a:buNone/>
            </a:pPr>
            <a:endParaRPr lang="en-US" sz="2200"/>
          </a:p>
        </p:txBody>
      </p:sp>
      <p:sp>
        <p:nvSpPr>
          <p:cNvPr id="3" name="Slide Number Placeholder 2">
            <a:extLst>
              <a:ext uri="{FF2B5EF4-FFF2-40B4-BE49-F238E27FC236}">
                <a16:creationId xmlns:a16="http://schemas.microsoft.com/office/drawing/2014/main" id="{17628BFB-CF72-DEE2-C49F-695D6116D075}"/>
              </a:ext>
            </a:extLst>
          </p:cNvPr>
          <p:cNvSpPr>
            <a:spLocks noGrp="1"/>
          </p:cNvSpPr>
          <p:nvPr>
            <p:ph type="sldNum" sz="quarter" idx="12"/>
          </p:nvPr>
        </p:nvSpPr>
        <p:spPr/>
        <p:txBody>
          <a:bodyPr/>
          <a:lstStyle/>
          <a:p>
            <a:fld id="{A73B81AF-EA18-4A73-9431-D0B0052DD32A}" type="slidenum">
              <a:rPr lang="en-US" smtClean="0"/>
              <a:t>17</a:t>
            </a:fld>
            <a:endParaRPr lang="en-US"/>
          </a:p>
        </p:txBody>
      </p:sp>
    </p:spTree>
    <p:extLst>
      <p:ext uri="{BB962C8B-B14F-4D97-AF65-F5344CB8AC3E}">
        <p14:creationId xmlns:p14="http://schemas.microsoft.com/office/powerpoint/2010/main" val="8961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023154"/>
            <a:ext cx="8494731" cy="1020232"/>
          </a:xfrm>
        </p:spPr>
        <p:txBody>
          <a:bodyPr>
            <a:noAutofit/>
          </a:bodyPr>
          <a:lstStyle/>
          <a:p>
            <a:pPr>
              <a:lnSpc>
                <a:spcPct val="90000"/>
              </a:lnSpc>
            </a:pPr>
            <a:r>
              <a:rPr lang="en-US" sz="2400">
                <a:solidFill>
                  <a:schemeClr val="tx1"/>
                </a:solidFill>
              </a:rPr>
              <a:t>Examples</a:t>
            </a:r>
            <a:br>
              <a:rPr lang="en-US" sz="3200">
                <a:solidFill>
                  <a:schemeClr val="tx1"/>
                </a:solidFill>
              </a:rPr>
            </a:br>
            <a:r>
              <a:rPr lang="en-US" sz="3200" b="1">
                <a:solidFill>
                  <a:schemeClr val="tx1"/>
                </a:solidFill>
              </a:rPr>
              <a:t>Operating Practices and Training</a:t>
            </a:r>
            <a:br>
              <a:rPr lang="en-US" sz="3200" b="1">
                <a:solidFill>
                  <a:schemeClr val="tx1"/>
                </a:solidFill>
              </a:rPr>
            </a:br>
            <a:endParaRPr lang="en-US" sz="3200" b="1">
              <a:solidFill>
                <a:schemeClr val="tx1"/>
              </a:solidFill>
            </a:endParaRPr>
          </a:p>
        </p:txBody>
      </p:sp>
      <p:sp>
        <p:nvSpPr>
          <p:cNvPr id="5" name="TextBox 4">
            <a:extLst>
              <a:ext uri="{FF2B5EF4-FFF2-40B4-BE49-F238E27FC236}">
                <a16:creationId xmlns:a16="http://schemas.microsoft.com/office/drawing/2014/main" id="{98D8049A-C550-43F3-5C05-47F6186C7449}"/>
              </a:ext>
            </a:extLst>
          </p:cNvPr>
          <p:cNvSpPr txBox="1"/>
          <p:nvPr/>
        </p:nvSpPr>
        <p:spPr>
          <a:xfrm>
            <a:off x="826229" y="2045158"/>
            <a:ext cx="10539541"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S41 Improved scheduling, record keeping, or procedures for operations, cleaning, and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Scheduling regular preventative maintenance of batch reactors to minimize fugitive emissions of dichloromethane during synthesis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S42 Changed production schedule to minimize equipment and material changeovers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Switching changeout of aluminum etch baths from time-based to throughput-based, ensuring better bath exhaustion and reducing the amount of nitric acid managed as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S43 Introduced in-line product quality monitoring or other process analysis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262626"/>
                </a:solidFill>
                <a:effectLst/>
                <a:uLnTx/>
                <a:uFillTx/>
                <a:latin typeface="Century Gothic" panose="020B0502020202020204" pitchFamily="34" charset="0"/>
                <a:ea typeface="+mn-ea"/>
                <a:cs typeface="+mn-cs"/>
              </a:rPr>
              <a:t>Monitoring cyanide baths used in copper plating to ensure the minimum amount of cyanide compounds are added, resulting in smaller amounts of cyanide and copper compounds managed as waste</a:t>
            </a:r>
          </a:p>
        </p:txBody>
      </p:sp>
      <p:sp>
        <p:nvSpPr>
          <p:cNvPr id="2" name="Slide Number Placeholder 1">
            <a:extLst>
              <a:ext uri="{FF2B5EF4-FFF2-40B4-BE49-F238E27FC236}">
                <a16:creationId xmlns:a16="http://schemas.microsoft.com/office/drawing/2014/main" id="{9C3C18DA-C92C-4702-B781-BE71BB169F37}"/>
              </a:ext>
            </a:extLst>
          </p:cNvPr>
          <p:cNvSpPr>
            <a:spLocks noGrp="1"/>
          </p:cNvSpPr>
          <p:nvPr>
            <p:ph type="sldNum" sz="quarter" idx="12"/>
          </p:nvPr>
        </p:nvSpPr>
        <p:spPr/>
        <p:txBody>
          <a:bodyPr/>
          <a:lstStyle/>
          <a:p>
            <a:fld id="{A73B81AF-EA18-4A73-9431-D0B0052DD32A}" type="slidenum">
              <a:rPr lang="en-US" smtClean="0"/>
              <a:t>18</a:t>
            </a:fld>
            <a:endParaRPr lang="en-US"/>
          </a:p>
        </p:txBody>
      </p:sp>
    </p:spTree>
    <p:extLst>
      <p:ext uri="{BB962C8B-B14F-4D97-AF65-F5344CB8AC3E}">
        <p14:creationId xmlns:p14="http://schemas.microsoft.com/office/powerpoint/2010/main" val="141171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BF31-CFF2-AE90-6ADB-A708FF2608A9}"/>
              </a:ext>
            </a:extLst>
          </p:cNvPr>
          <p:cNvSpPr>
            <a:spLocks noGrp="1"/>
          </p:cNvSpPr>
          <p:nvPr>
            <p:ph type="title"/>
          </p:nvPr>
        </p:nvSpPr>
        <p:spPr>
          <a:xfrm>
            <a:off x="846482" y="740456"/>
            <a:ext cx="3593315" cy="2388824"/>
          </a:xfrm>
        </p:spPr>
        <p:txBody>
          <a:bodyPr/>
          <a:lstStyle/>
          <a:p>
            <a:r>
              <a:rPr lang="en-US" sz="3600" b="1" dirty="0">
                <a:solidFill>
                  <a:schemeClr val="accent4">
                    <a:lumMod val="40000"/>
                    <a:lumOff val="60000"/>
                  </a:schemeClr>
                </a:solidFill>
              </a:rPr>
              <a:t>Green Chemistry and Engineering Codes</a:t>
            </a:r>
          </a:p>
        </p:txBody>
      </p:sp>
      <p:sp>
        <p:nvSpPr>
          <p:cNvPr id="4" name="Text Placeholder 3">
            <a:extLst>
              <a:ext uri="{FF2B5EF4-FFF2-40B4-BE49-F238E27FC236}">
                <a16:creationId xmlns:a16="http://schemas.microsoft.com/office/drawing/2014/main" id="{26FF93A1-47DE-2748-7E6E-9138714619A6}"/>
              </a:ext>
            </a:extLst>
          </p:cNvPr>
          <p:cNvSpPr>
            <a:spLocks noGrp="1"/>
          </p:cNvSpPr>
          <p:nvPr>
            <p:ph type="body" sz="half" idx="2"/>
          </p:nvPr>
        </p:nvSpPr>
        <p:spPr>
          <a:xfrm>
            <a:off x="846482" y="3140787"/>
            <a:ext cx="3428063" cy="2895599"/>
          </a:xfrm>
        </p:spPr>
        <p:txBody>
          <a:bodyPr>
            <a:normAutofit/>
          </a:bodyPr>
          <a:lstStyle/>
          <a:p>
            <a:r>
              <a:rPr lang="en-US" sz="1800" dirty="0">
                <a:solidFill>
                  <a:schemeClr val="accent4">
                    <a:lumMod val="20000"/>
                    <a:lumOff val="80000"/>
                  </a:schemeClr>
                </a:solidFill>
              </a:rPr>
              <a:t>TRI tracks industrial implementation of green chemistry and green engineering practices using 10 codes. </a:t>
            </a:r>
          </a:p>
          <a:p>
            <a:r>
              <a:rPr lang="en-US" sz="1800" dirty="0">
                <a:solidFill>
                  <a:schemeClr val="accent4">
                    <a:lumMod val="20000"/>
                    <a:lumOff val="80000"/>
                  </a:schemeClr>
                </a:solidFill>
              </a:rPr>
              <a:t>These codes relate primarily to material substitution and process and equipment modification practices.</a:t>
            </a:r>
          </a:p>
        </p:txBody>
      </p:sp>
      <p:sp>
        <p:nvSpPr>
          <p:cNvPr id="3" name="Content Placeholder 2">
            <a:extLst>
              <a:ext uri="{FF2B5EF4-FFF2-40B4-BE49-F238E27FC236}">
                <a16:creationId xmlns:a16="http://schemas.microsoft.com/office/drawing/2014/main" id="{201B496E-A0A1-6227-B5FC-DC3B3391F34F}"/>
              </a:ext>
            </a:extLst>
          </p:cNvPr>
          <p:cNvSpPr>
            <a:spLocks noGrp="1"/>
          </p:cNvSpPr>
          <p:nvPr>
            <p:ph idx="1"/>
          </p:nvPr>
        </p:nvSpPr>
        <p:spPr>
          <a:xfrm>
            <a:off x="4995499" y="366311"/>
            <a:ext cx="6682381" cy="6125378"/>
          </a:xfrm>
        </p:spPr>
        <p:txBody>
          <a:bodyPr>
            <a:noAutofit/>
          </a:bodyPr>
          <a:lstStyle/>
          <a:p>
            <a:pPr>
              <a:buFont typeface="Arial" panose="020B0604020202020204" pitchFamily="34" charset="0"/>
              <a:buChar char="•"/>
            </a:pPr>
            <a:r>
              <a:rPr lang="en-US" b="1" dirty="0">
                <a:solidFill>
                  <a:srgbClr val="00B050"/>
                </a:solidFill>
              </a:rPr>
              <a:t>S01</a:t>
            </a:r>
            <a:r>
              <a:rPr lang="en-US" dirty="0"/>
              <a:t>	Substituted a fuel</a:t>
            </a:r>
          </a:p>
          <a:p>
            <a:pPr>
              <a:buFont typeface="Arial" panose="020B0604020202020204" pitchFamily="34" charset="0"/>
              <a:buChar char="•"/>
            </a:pPr>
            <a:r>
              <a:rPr lang="en-US" b="1" dirty="0">
                <a:solidFill>
                  <a:srgbClr val="00B050"/>
                </a:solidFill>
              </a:rPr>
              <a:t>S02</a:t>
            </a:r>
            <a:r>
              <a:rPr lang="en-US" dirty="0"/>
              <a:t>	Substituted an organic solvent</a:t>
            </a:r>
          </a:p>
          <a:p>
            <a:pPr>
              <a:buFont typeface="Arial" panose="020B0604020202020204" pitchFamily="34" charset="0"/>
              <a:buChar char="•"/>
            </a:pPr>
            <a:r>
              <a:rPr lang="en-US" b="1" dirty="0">
                <a:solidFill>
                  <a:srgbClr val="00B050"/>
                </a:solidFill>
              </a:rPr>
              <a:t>S03</a:t>
            </a:r>
            <a:r>
              <a:rPr lang="en-US" dirty="0"/>
              <a:t>	Substituted raw materials, feedstock, or reactant 			chemical</a:t>
            </a:r>
          </a:p>
          <a:p>
            <a:pPr>
              <a:buFont typeface="Arial" panose="020B0604020202020204" pitchFamily="34" charset="0"/>
              <a:buChar char="•"/>
            </a:pPr>
            <a:r>
              <a:rPr lang="en-US" b="1" dirty="0">
                <a:solidFill>
                  <a:srgbClr val="00B050"/>
                </a:solidFill>
              </a:rPr>
              <a:t>S04</a:t>
            </a:r>
            <a:r>
              <a:rPr lang="en-US" dirty="0"/>
              <a:t>	Substituted manufacturing aid, processing aid, or 		other ancillary chemical</a:t>
            </a:r>
          </a:p>
          <a:p>
            <a:pPr>
              <a:buFont typeface="Arial" panose="020B0604020202020204" pitchFamily="34" charset="0"/>
              <a:buChar char="•"/>
            </a:pPr>
            <a:r>
              <a:rPr lang="en-US" b="1" dirty="0">
                <a:solidFill>
                  <a:srgbClr val="00B050"/>
                </a:solidFill>
              </a:rPr>
              <a:t>S05</a:t>
            </a:r>
            <a:r>
              <a:rPr lang="en-US" dirty="0"/>
              <a:t>	Modified content, grade, or purity of a chemical 			input</a:t>
            </a:r>
          </a:p>
          <a:p>
            <a:pPr>
              <a:buFont typeface="Arial" panose="020B0604020202020204" pitchFamily="34" charset="0"/>
              <a:buChar char="•"/>
            </a:pPr>
            <a:r>
              <a:rPr lang="en-US" b="1" dirty="0">
                <a:solidFill>
                  <a:srgbClr val="00B050"/>
                </a:solidFill>
              </a:rPr>
              <a:t>S11</a:t>
            </a:r>
            <a:r>
              <a:rPr lang="en-US" dirty="0"/>
              <a:t>	Reformulated or developed new product line</a:t>
            </a:r>
          </a:p>
          <a:p>
            <a:pPr>
              <a:buFont typeface="Arial" panose="020B0604020202020204" pitchFamily="34" charset="0"/>
              <a:buChar char="•"/>
            </a:pPr>
            <a:r>
              <a:rPr lang="en-US" b="1" dirty="0">
                <a:solidFill>
                  <a:srgbClr val="00B050"/>
                </a:solidFill>
              </a:rPr>
              <a:t>S21</a:t>
            </a:r>
            <a:r>
              <a:rPr lang="en-US" dirty="0"/>
              <a:t>	Optimized process conditions to increase 				efficiency</a:t>
            </a:r>
          </a:p>
          <a:p>
            <a:pPr>
              <a:buFont typeface="Arial" panose="020B0604020202020204" pitchFamily="34" charset="0"/>
              <a:buChar char="•"/>
            </a:pPr>
            <a:r>
              <a:rPr lang="en-US" b="1" dirty="0">
                <a:solidFill>
                  <a:srgbClr val="00B050"/>
                </a:solidFill>
              </a:rPr>
              <a:t>S22</a:t>
            </a:r>
            <a:r>
              <a:rPr lang="en-US" dirty="0"/>
              <a:t>	Instituted recirculation within a process</a:t>
            </a:r>
          </a:p>
          <a:p>
            <a:pPr>
              <a:buFont typeface="Arial" panose="020B0604020202020204" pitchFamily="34" charset="0"/>
              <a:buChar char="•"/>
            </a:pPr>
            <a:r>
              <a:rPr lang="en-US" b="1" dirty="0">
                <a:solidFill>
                  <a:srgbClr val="00B050"/>
                </a:solidFill>
              </a:rPr>
              <a:t>S23</a:t>
            </a:r>
            <a:r>
              <a:rPr lang="en-US" dirty="0"/>
              <a:t>	Implemented new technology, technique, or 			process</a:t>
            </a:r>
          </a:p>
          <a:p>
            <a:pPr>
              <a:buFont typeface="Arial" panose="020B0604020202020204" pitchFamily="34" charset="0"/>
              <a:buChar char="•"/>
            </a:pPr>
            <a:r>
              <a:rPr lang="en-US" b="1" dirty="0">
                <a:solidFill>
                  <a:srgbClr val="00B050"/>
                </a:solidFill>
              </a:rPr>
              <a:t>S43</a:t>
            </a:r>
            <a:r>
              <a:rPr lang="en-US" dirty="0"/>
              <a:t>	Introduced in-line product quality monitoring or 			other process analysis system</a:t>
            </a:r>
          </a:p>
        </p:txBody>
      </p:sp>
      <p:sp>
        <p:nvSpPr>
          <p:cNvPr id="5" name="Slide Number Placeholder 4">
            <a:extLst>
              <a:ext uri="{FF2B5EF4-FFF2-40B4-BE49-F238E27FC236}">
                <a16:creationId xmlns:a16="http://schemas.microsoft.com/office/drawing/2014/main" id="{F7DAE905-A7DE-9BCF-A2D0-C915FA996760}"/>
              </a:ext>
            </a:extLst>
          </p:cNvPr>
          <p:cNvSpPr>
            <a:spLocks noGrp="1"/>
          </p:cNvSpPr>
          <p:nvPr>
            <p:ph type="sldNum" sz="quarter" idx="12"/>
          </p:nvPr>
        </p:nvSpPr>
        <p:spPr/>
        <p:txBody>
          <a:bodyPr/>
          <a:lstStyle/>
          <a:p>
            <a:fld id="{A73B81AF-EA18-4A73-9431-D0B0052DD32A}" type="slidenum">
              <a:rPr lang="en-US" smtClean="0"/>
              <a:t>19</a:t>
            </a:fld>
            <a:endParaRPr lang="en-US"/>
          </a:p>
        </p:txBody>
      </p:sp>
    </p:spTree>
    <p:extLst>
      <p:ext uri="{BB962C8B-B14F-4D97-AF65-F5344CB8AC3E}">
        <p14:creationId xmlns:p14="http://schemas.microsoft.com/office/powerpoint/2010/main" val="342636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3CE6A052-E1A7-87EE-7192-F2B0758BB75E}"/>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rPr>
              <a:t>Overview</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FA014627-99D5-7615-B0D1-4CE7004AB8CE}"/>
              </a:ext>
            </a:extLst>
          </p:cNvPr>
          <p:cNvSpPr>
            <a:spLocks noGrp="1"/>
          </p:cNvSpPr>
          <p:nvPr>
            <p:ph idx="1"/>
          </p:nvPr>
        </p:nvSpPr>
        <p:spPr>
          <a:xfrm>
            <a:off x="4678424" y="1059025"/>
            <a:ext cx="6251345" cy="4739950"/>
          </a:xfrm>
        </p:spPr>
        <p:txBody>
          <a:bodyPr anchor="ctr">
            <a:normAutofit/>
          </a:bodyPr>
          <a:lstStyle/>
          <a:p>
            <a:pPr>
              <a:buFont typeface="Arial" panose="020B0604020202020204" pitchFamily="34" charset="0"/>
              <a:buChar char="•"/>
            </a:pPr>
            <a:r>
              <a:rPr lang="en-US" dirty="0">
                <a:solidFill>
                  <a:schemeClr val="tx1"/>
                </a:solidFill>
              </a:rPr>
              <a:t>What is source reduction?</a:t>
            </a:r>
          </a:p>
          <a:p>
            <a:pPr>
              <a:buFont typeface="Arial" panose="020B0604020202020204" pitchFamily="34" charset="0"/>
              <a:buChar char="•"/>
            </a:pPr>
            <a:r>
              <a:rPr lang="en-US" dirty="0">
                <a:solidFill>
                  <a:schemeClr val="tx1"/>
                </a:solidFill>
              </a:rPr>
              <a:t>Why report source reduction?</a:t>
            </a:r>
          </a:p>
          <a:p>
            <a:pPr>
              <a:buFont typeface="Arial" panose="020B0604020202020204" pitchFamily="34" charset="0"/>
              <a:buChar char="•"/>
            </a:pPr>
            <a:r>
              <a:rPr lang="en-US" dirty="0">
                <a:solidFill>
                  <a:schemeClr val="tx1"/>
                </a:solidFill>
              </a:rPr>
              <a:t>How do I report source reduction activities on the Form R?</a:t>
            </a:r>
          </a:p>
          <a:p>
            <a:pPr lvl="1">
              <a:buFont typeface="Arial" panose="020B0604020202020204" pitchFamily="34" charset="0"/>
              <a:buChar char="•"/>
            </a:pPr>
            <a:r>
              <a:rPr lang="en-US" dirty="0">
                <a:solidFill>
                  <a:schemeClr val="tx1"/>
                </a:solidFill>
              </a:rPr>
              <a:t>Section 8.10</a:t>
            </a:r>
          </a:p>
          <a:p>
            <a:pPr lvl="1">
              <a:buFont typeface="Arial" panose="020B0604020202020204" pitchFamily="34" charset="0"/>
              <a:buChar char="•"/>
            </a:pPr>
            <a:r>
              <a:rPr lang="en-US" dirty="0">
                <a:solidFill>
                  <a:schemeClr val="tx1"/>
                </a:solidFill>
              </a:rPr>
              <a:t>Section 8.11</a:t>
            </a:r>
          </a:p>
          <a:p>
            <a:pPr>
              <a:buFont typeface="Arial" panose="020B0604020202020204" pitchFamily="34" charset="0"/>
              <a:buChar char="•"/>
            </a:pPr>
            <a:r>
              <a:rPr lang="en-US" dirty="0">
                <a:solidFill>
                  <a:schemeClr val="tx1"/>
                </a:solidFill>
              </a:rPr>
              <a:t>How does TRI categorize source reduction?</a:t>
            </a:r>
          </a:p>
          <a:p>
            <a:pPr>
              <a:buFont typeface="Arial" panose="020B0604020202020204" pitchFamily="34" charset="0"/>
              <a:buChar char="•"/>
            </a:pPr>
            <a:r>
              <a:rPr lang="en-US" dirty="0">
                <a:solidFill>
                  <a:schemeClr val="tx1"/>
                </a:solidFill>
              </a:rPr>
              <a:t>Source reduction examples</a:t>
            </a:r>
          </a:p>
          <a:p>
            <a:pPr>
              <a:buFont typeface="Arial" panose="020B0604020202020204" pitchFamily="34" charset="0"/>
              <a:buChar char="•"/>
            </a:pPr>
            <a:r>
              <a:rPr lang="en-US" dirty="0">
                <a:solidFill>
                  <a:schemeClr val="tx1"/>
                </a:solidFill>
              </a:rPr>
              <a:t>Writing optional comments</a:t>
            </a:r>
          </a:p>
          <a:p>
            <a:pPr>
              <a:buFont typeface="Arial" panose="020B0604020202020204" pitchFamily="34" charset="0"/>
              <a:buChar char="•"/>
            </a:pPr>
            <a:r>
              <a:rPr lang="en-US" dirty="0">
                <a:solidFill>
                  <a:schemeClr val="tx1"/>
                </a:solidFill>
              </a:rPr>
              <a:t>How is source reduction information used?</a:t>
            </a:r>
          </a:p>
        </p:txBody>
      </p:sp>
      <p:sp>
        <p:nvSpPr>
          <p:cNvPr id="4" name="Slide Number Placeholder 3">
            <a:extLst>
              <a:ext uri="{FF2B5EF4-FFF2-40B4-BE49-F238E27FC236}">
                <a16:creationId xmlns:a16="http://schemas.microsoft.com/office/drawing/2014/main" id="{EEAE821E-7205-C37E-2812-9D9AF3116042}"/>
              </a:ext>
            </a:extLst>
          </p:cNvPr>
          <p:cNvSpPr>
            <a:spLocks noGrp="1"/>
          </p:cNvSpPr>
          <p:nvPr>
            <p:ph type="sldNum" sz="quarter" idx="12"/>
          </p:nvPr>
        </p:nvSpPr>
        <p:spPr/>
        <p:txBody>
          <a:bodyPr/>
          <a:lstStyle/>
          <a:p>
            <a:fld id="{A73B81AF-EA18-4A73-9431-D0B0052DD32A}" type="slidenum">
              <a:rPr lang="en-US" smtClean="0"/>
              <a:t>2</a:t>
            </a:fld>
            <a:endParaRPr lang="en-US"/>
          </a:p>
        </p:txBody>
      </p:sp>
    </p:spTree>
    <p:extLst>
      <p:ext uri="{BB962C8B-B14F-4D97-AF65-F5344CB8AC3E}">
        <p14:creationId xmlns:p14="http://schemas.microsoft.com/office/powerpoint/2010/main" val="226224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306E-92BC-F0F9-C6CE-248433CE6177}"/>
              </a:ext>
            </a:extLst>
          </p:cNvPr>
          <p:cNvSpPr>
            <a:spLocks noGrp="1"/>
          </p:cNvSpPr>
          <p:nvPr>
            <p:ph type="title"/>
          </p:nvPr>
        </p:nvSpPr>
        <p:spPr>
          <a:xfrm>
            <a:off x="846768" y="805735"/>
            <a:ext cx="4064634" cy="2939774"/>
          </a:xfrm>
        </p:spPr>
        <p:txBody>
          <a:bodyPr anchor="b">
            <a:normAutofit/>
          </a:bodyPr>
          <a:lstStyle/>
          <a:p>
            <a:r>
              <a:rPr lang="en-US" sz="1800" dirty="0">
                <a:solidFill>
                  <a:schemeClr val="bg1"/>
                </a:solidFill>
              </a:rPr>
              <a:t>Section 8.10</a:t>
            </a:r>
            <a:br>
              <a:rPr lang="en-US" sz="1800" dirty="0">
                <a:solidFill>
                  <a:schemeClr val="bg1"/>
                </a:solidFill>
              </a:rPr>
            </a:br>
            <a:r>
              <a:rPr lang="en-US" sz="3400" b="1" dirty="0">
                <a:solidFill>
                  <a:schemeClr val="bg1"/>
                </a:solidFill>
              </a:rPr>
              <a:t>Methods to Identify Source Reduction Activities</a:t>
            </a:r>
            <a:endParaRPr lang="en-US" sz="3400" b="1" strike="sngStrike" dirty="0">
              <a:solidFill>
                <a:schemeClr val="bg1"/>
              </a:solidFill>
            </a:endParaRPr>
          </a:p>
        </p:txBody>
      </p:sp>
      <p:sp>
        <p:nvSpPr>
          <p:cNvPr id="4" name="Text Placeholder 3">
            <a:extLst>
              <a:ext uri="{FF2B5EF4-FFF2-40B4-BE49-F238E27FC236}">
                <a16:creationId xmlns:a16="http://schemas.microsoft.com/office/drawing/2014/main" id="{FEBA6174-88D3-3A76-3568-56A3EC7A1101}"/>
              </a:ext>
            </a:extLst>
          </p:cNvPr>
          <p:cNvSpPr>
            <a:spLocks noGrp="1"/>
          </p:cNvSpPr>
          <p:nvPr>
            <p:ph type="body" sz="half" idx="2"/>
          </p:nvPr>
        </p:nvSpPr>
        <p:spPr>
          <a:xfrm>
            <a:off x="846768" y="4003190"/>
            <a:ext cx="3420431" cy="1462598"/>
          </a:xfrm>
        </p:spPr>
        <p:txBody>
          <a:bodyPr>
            <a:normAutofit fontScale="92500"/>
          </a:bodyPr>
          <a:lstStyle/>
          <a:p>
            <a:r>
              <a:rPr lang="en-US" sz="1800">
                <a:solidFill>
                  <a:schemeClr val="bg1"/>
                </a:solidFill>
                <a:latin typeface="Century Gothic" panose="020B0502020202020204" pitchFamily="34" charset="0"/>
              </a:rPr>
              <a:t>Facilities are required to describe how the opportunity for source reduction was identified by selecting from 11 codes (T codes).</a:t>
            </a:r>
            <a:endParaRPr lang="en-US">
              <a:solidFill>
                <a:schemeClr val="bg1"/>
              </a:solidFill>
            </a:endParaRPr>
          </a:p>
        </p:txBody>
      </p:sp>
      <p:sp>
        <p:nvSpPr>
          <p:cNvPr id="3" name="Content Placeholder 2">
            <a:extLst>
              <a:ext uri="{FF2B5EF4-FFF2-40B4-BE49-F238E27FC236}">
                <a16:creationId xmlns:a16="http://schemas.microsoft.com/office/drawing/2014/main" id="{1C891094-BCB4-A180-5D2B-FBB4BBD01EFC}"/>
              </a:ext>
            </a:extLst>
          </p:cNvPr>
          <p:cNvSpPr>
            <a:spLocks noGrp="1"/>
          </p:cNvSpPr>
          <p:nvPr>
            <p:ph idx="1"/>
          </p:nvPr>
        </p:nvSpPr>
        <p:spPr>
          <a:xfrm>
            <a:off x="5148469" y="1378226"/>
            <a:ext cx="6927573" cy="4572000"/>
          </a:xfrm>
        </p:spPr>
        <p:txBody>
          <a:bodyPr anchor="t">
            <a:normAutofit lnSpcReduction="10000"/>
          </a:bodyPr>
          <a:lstStyle/>
          <a:p>
            <a:pPr>
              <a:buFont typeface="Arial" panose="020B0604020202020204" pitchFamily="34" charset="0"/>
              <a:buChar char="•"/>
            </a:pPr>
            <a:r>
              <a:rPr lang="en-US" sz="1600" b="1" i="0">
                <a:solidFill>
                  <a:srgbClr val="262626"/>
                </a:solidFill>
                <a:effectLst/>
                <a:latin typeface="Century Gothic" panose="020B0502020202020204" pitchFamily="34" charset="0"/>
              </a:rPr>
              <a:t>T01</a:t>
            </a:r>
            <a:r>
              <a:rPr lang="en-US" sz="1600" b="0" i="0">
                <a:solidFill>
                  <a:srgbClr val="262626"/>
                </a:solidFill>
                <a:effectLst/>
                <a:latin typeface="Century Gothic" panose="020B0502020202020204" pitchFamily="34" charset="0"/>
              </a:rPr>
              <a:t>	Internal pollution prevention opportunity audit(s)</a:t>
            </a:r>
          </a:p>
          <a:p>
            <a:pPr>
              <a:buFont typeface="Arial" panose="020B0604020202020204" pitchFamily="34" charset="0"/>
              <a:buChar char="•"/>
            </a:pPr>
            <a:r>
              <a:rPr lang="en-US" sz="1600" b="1" i="0">
                <a:solidFill>
                  <a:srgbClr val="262626"/>
                </a:solidFill>
                <a:effectLst/>
                <a:latin typeface="Century Gothic" panose="020B0502020202020204" pitchFamily="34" charset="0"/>
              </a:rPr>
              <a:t>T02</a:t>
            </a:r>
            <a:r>
              <a:rPr lang="en-US" sz="1600" b="0" i="0">
                <a:solidFill>
                  <a:srgbClr val="262626"/>
                </a:solidFill>
                <a:effectLst/>
                <a:latin typeface="Century Gothic" panose="020B0502020202020204" pitchFamily="34" charset="0"/>
              </a:rPr>
              <a:t>	External pollution prevention opportunity audit(s)</a:t>
            </a:r>
          </a:p>
          <a:p>
            <a:pPr>
              <a:buFont typeface="Arial" panose="020B0604020202020204" pitchFamily="34" charset="0"/>
              <a:buChar char="•"/>
            </a:pPr>
            <a:r>
              <a:rPr lang="en-US" sz="1600" b="1" i="0">
                <a:solidFill>
                  <a:srgbClr val="262626"/>
                </a:solidFill>
                <a:effectLst/>
                <a:latin typeface="Century Gothic" panose="020B0502020202020204" pitchFamily="34" charset="0"/>
              </a:rPr>
              <a:t>T03</a:t>
            </a:r>
            <a:r>
              <a:rPr lang="en-US" sz="1600" b="0" i="0">
                <a:solidFill>
                  <a:srgbClr val="262626"/>
                </a:solidFill>
                <a:effectLst/>
                <a:latin typeface="Century Gothic" panose="020B0502020202020204" pitchFamily="34" charset="0"/>
              </a:rPr>
              <a:t>	Materials balance audits</a:t>
            </a:r>
            <a:endParaRPr lang="en-US" sz="1600">
              <a:latin typeface="Century Gothic" panose="020B0502020202020204" pitchFamily="34" charset="0"/>
            </a:endParaRPr>
          </a:p>
          <a:p>
            <a:pPr>
              <a:buFont typeface="Arial" panose="020B0604020202020204" pitchFamily="34" charset="0"/>
              <a:buChar char="•"/>
            </a:pPr>
            <a:r>
              <a:rPr lang="en-US" sz="1600" b="1" i="0">
                <a:solidFill>
                  <a:srgbClr val="262626"/>
                </a:solidFill>
                <a:effectLst/>
                <a:latin typeface="Century Gothic" panose="020B0502020202020204" pitchFamily="34" charset="0"/>
              </a:rPr>
              <a:t>T04</a:t>
            </a:r>
            <a:r>
              <a:rPr lang="en-US" sz="1600" b="0" i="0">
                <a:solidFill>
                  <a:srgbClr val="262626"/>
                </a:solidFill>
                <a:effectLst/>
                <a:latin typeface="Century Gothic" panose="020B0502020202020204" pitchFamily="34" charset="0"/>
              </a:rPr>
              <a:t>	Participative team management</a:t>
            </a:r>
            <a:endParaRPr lang="en-US" sz="1600">
              <a:latin typeface="Century Gothic" panose="020B0502020202020204" pitchFamily="34" charset="0"/>
            </a:endParaRPr>
          </a:p>
          <a:p>
            <a:pPr>
              <a:buFont typeface="Arial" panose="020B0604020202020204" pitchFamily="34" charset="0"/>
              <a:buChar char="•"/>
            </a:pPr>
            <a:r>
              <a:rPr lang="en-US" sz="1600" b="1" i="0">
                <a:solidFill>
                  <a:srgbClr val="262626"/>
                </a:solidFill>
                <a:effectLst/>
                <a:latin typeface="Century Gothic" panose="020B0502020202020204" pitchFamily="34" charset="0"/>
              </a:rPr>
              <a:t>T05</a:t>
            </a:r>
            <a:r>
              <a:rPr lang="en-US" sz="1600" b="0" i="0">
                <a:solidFill>
                  <a:srgbClr val="262626"/>
                </a:solidFill>
                <a:effectLst/>
                <a:latin typeface="Century Gothic" panose="020B0502020202020204" pitchFamily="34" charset="0"/>
              </a:rPr>
              <a:t>	Employee recommendation (independent of a formal 			company program)</a:t>
            </a:r>
          </a:p>
          <a:p>
            <a:pPr>
              <a:buFont typeface="Arial" panose="020B0604020202020204" pitchFamily="34" charset="0"/>
              <a:buChar char="•"/>
            </a:pPr>
            <a:r>
              <a:rPr lang="en-US" sz="1600" b="1" i="0">
                <a:solidFill>
                  <a:srgbClr val="262626"/>
                </a:solidFill>
                <a:effectLst/>
                <a:latin typeface="Century Gothic" panose="020B0502020202020204" pitchFamily="34" charset="0"/>
              </a:rPr>
              <a:t>T06</a:t>
            </a:r>
            <a:r>
              <a:rPr lang="en-US" sz="1600" b="0" i="0">
                <a:solidFill>
                  <a:srgbClr val="262626"/>
                </a:solidFill>
                <a:effectLst/>
                <a:latin typeface="Century Gothic" panose="020B0502020202020204" pitchFamily="34" charset="0"/>
              </a:rPr>
              <a:t>	Employee recommendation (under a formal company 			program)</a:t>
            </a:r>
          </a:p>
          <a:p>
            <a:pPr>
              <a:buFont typeface="Arial" panose="020B0604020202020204" pitchFamily="34" charset="0"/>
              <a:buChar char="•"/>
            </a:pPr>
            <a:r>
              <a:rPr lang="en-US" sz="1600" b="1" i="0">
                <a:solidFill>
                  <a:srgbClr val="262626"/>
                </a:solidFill>
                <a:effectLst/>
                <a:latin typeface="Century Gothic" panose="020B0502020202020204" pitchFamily="34" charset="0"/>
              </a:rPr>
              <a:t>T07</a:t>
            </a:r>
            <a:r>
              <a:rPr lang="en-US" sz="1600" b="0" i="0">
                <a:solidFill>
                  <a:srgbClr val="262626"/>
                </a:solidFill>
                <a:effectLst/>
                <a:latin typeface="Century Gothic" panose="020B0502020202020204" pitchFamily="34" charset="0"/>
              </a:rPr>
              <a:t>	State government technical assistance program</a:t>
            </a:r>
          </a:p>
          <a:p>
            <a:pPr>
              <a:buFont typeface="Arial" panose="020B0604020202020204" pitchFamily="34" charset="0"/>
              <a:buChar char="•"/>
            </a:pPr>
            <a:r>
              <a:rPr lang="en-US" sz="1600" b="1" i="0">
                <a:solidFill>
                  <a:srgbClr val="262626"/>
                </a:solidFill>
                <a:effectLst/>
                <a:latin typeface="Century Gothic" panose="020B0502020202020204" pitchFamily="34" charset="0"/>
              </a:rPr>
              <a:t>T08</a:t>
            </a:r>
            <a:r>
              <a:rPr lang="en-US" sz="1600" b="0" i="0">
                <a:solidFill>
                  <a:srgbClr val="262626"/>
                </a:solidFill>
                <a:effectLst/>
                <a:latin typeface="Century Gothic" panose="020B0502020202020204" pitchFamily="34" charset="0"/>
              </a:rPr>
              <a:t>	Federal government technical assistance program</a:t>
            </a:r>
          </a:p>
          <a:p>
            <a:pPr>
              <a:buFont typeface="Arial" panose="020B0604020202020204" pitchFamily="34" charset="0"/>
              <a:buChar char="•"/>
            </a:pPr>
            <a:r>
              <a:rPr lang="en-US" sz="1600" b="1" i="0">
                <a:solidFill>
                  <a:srgbClr val="262626"/>
                </a:solidFill>
                <a:effectLst/>
                <a:latin typeface="Century Gothic" panose="020B0502020202020204" pitchFamily="34" charset="0"/>
              </a:rPr>
              <a:t>T09</a:t>
            </a:r>
            <a:r>
              <a:rPr lang="en-US" sz="1600" b="0" i="0">
                <a:solidFill>
                  <a:srgbClr val="262626"/>
                </a:solidFill>
                <a:effectLst/>
                <a:latin typeface="Century Gothic" panose="020B0502020202020204" pitchFamily="34" charset="0"/>
              </a:rPr>
              <a:t>	Trade association/industry technical assistance program</a:t>
            </a:r>
          </a:p>
          <a:p>
            <a:pPr>
              <a:buFont typeface="Arial" panose="020B0604020202020204" pitchFamily="34" charset="0"/>
              <a:buChar char="•"/>
            </a:pPr>
            <a:r>
              <a:rPr lang="en-US" sz="1600" b="1" i="0">
                <a:solidFill>
                  <a:srgbClr val="262626"/>
                </a:solidFill>
                <a:effectLst/>
                <a:latin typeface="Century Gothic" panose="020B0502020202020204" pitchFamily="34" charset="0"/>
              </a:rPr>
              <a:t>T10</a:t>
            </a:r>
            <a:r>
              <a:rPr lang="en-US" sz="1600" b="0" i="0">
                <a:solidFill>
                  <a:srgbClr val="262626"/>
                </a:solidFill>
                <a:effectLst/>
                <a:latin typeface="Century Gothic" panose="020B0502020202020204" pitchFamily="34" charset="0"/>
              </a:rPr>
              <a:t>	Vendor assistance</a:t>
            </a:r>
          </a:p>
          <a:p>
            <a:pPr>
              <a:buFont typeface="Arial" panose="020B0604020202020204" pitchFamily="34" charset="0"/>
              <a:buChar char="•"/>
            </a:pPr>
            <a:r>
              <a:rPr lang="en-US" sz="1600" b="1" i="0">
                <a:solidFill>
                  <a:srgbClr val="262626"/>
                </a:solidFill>
                <a:effectLst/>
                <a:latin typeface="Century Gothic" panose="020B0502020202020204" pitchFamily="34" charset="0"/>
              </a:rPr>
              <a:t>T11</a:t>
            </a:r>
            <a:r>
              <a:rPr lang="en-US" sz="1600" b="0" i="0">
                <a:solidFill>
                  <a:srgbClr val="262626"/>
                </a:solidFill>
                <a:effectLst/>
                <a:latin typeface="Century Gothic" panose="020B0502020202020204" pitchFamily="34" charset="0"/>
              </a:rPr>
              <a:t>	Other</a:t>
            </a:r>
            <a:r>
              <a:rPr lang="en-US" sz="2200" b="1">
                <a:latin typeface="Century Gothic" panose="020B0502020202020204" pitchFamily="34" charset="0"/>
              </a:rPr>
              <a:t> </a:t>
            </a:r>
          </a:p>
          <a:p>
            <a:pPr marL="0" indent="0">
              <a:buNone/>
            </a:pPr>
            <a:endParaRPr lang="en-US" sz="220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2270630-9945-B469-67AF-F6309BE04862}"/>
              </a:ext>
            </a:extLst>
          </p:cNvPr>
          <p:cNvSpPr>
            <a:spLocks noGrp="1"/>
          </p:cNvSpPr>
          <p:nvPr>
            <p:ph type="sldNum" sz="quarter" idx="12"/>
          </p:nvPr>
        </p:nvSpPr>
        <p:spPr/>
        <p:txBody>
          <a:bodyPr/>
          <a:lstStyle/>
          <a:p>
            <a:fld id="{A73B81AF-EA18-4A73-9431-D0B0052DD32A}" type="slidenum">
              <a:rPr lang="en-US" smtClean="0"/>
              <a:t>20</a:t>
            </a:fld>
            <a:endParaRPr lang="en-US"/>
          </a:p>
        </p:txBody>
      </p:sp>
    </p:spTree>
    <p:extLst>
      <p:ext uri="{BB962C8B-B14F-4D97-AF65-F5344CB8AC3E}">
        <p14:creationId xmlns:p14="http://schemas.microsoft.com/office/powerpoint/2010/main" val="114581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306E-92BC-F0F9-C6CE-248433CE6177}"/>
              </a:ext>
            </a:extLst>
          </p:cNvPr>
          <p:cNvSpPr>
            <a:spLocks noGrp="1"/>
          </p:cNvSpPr>
          <p:nvPr>
            <p:ph type="title"/>
          </p:nvPr>
        </p:nvSpPr>
        <p:spPr>
          <a:xfrm>
            <a:off x="799354" y="648311"/>
            <a:ext cx="3738779" cy="2365584"/>
          </a:xfrm>
        </p:spPr>
        <p:txBody>
          <a:bodyPr anchor="b">
            <a:normAutofit fontScale="90000"/>
          </a:bodyPr>
          <a:lstStyle/>
          <a:p>
            <a:r>
              <a:rPr lang="en-US" sz="2000">
                <a:solidFill>
                  <a:schemeClr val="bg1"/>
                </a:solidFill>
              </a:rPr>
              <a:t>Section 8.10  </a:t>
            </a:r>
            <a:br>
              <a:rPr lang="en-US" sz="2000">
                <a:solidFill>
                  <a:schemeClr val="bg1"/>
                </a:solidFill>
              </a:rPr>
            </a:br>
            <a:r>
              <a:rPr lang="en-US" sz="3400" b="1">
                <a:solidFill>
                  <a:schemeClr val="bg1"/>
                </a:solidFill>
              </a:rPr>
              <a:t>Estimated Annual Reduction Ranges</a:t>
            </a:r>
          </a:p>
        </p:txBody>
      </p:sp>
      <p:sp>
        <p:nvSpPr>
          <p:cNvPr id="3" name="Content Placeholder 2">
            <a:extLst>
              <a:ext uri="{FF2B5EF4-FFF2-40B4-BE49-F238E27FC236}">
                <a16:creationId xmlns:a16="http://schemas.microsoft.com/office/drawing/2014/main" id="{1C891094-BCB4-A180-5D2B-FBB4BBD01EFC}"/>
              </a:ext>
            </a:extLst>
          </p:cNvPr>
          <p:cNvSpPr>
            <a:spLocks noGrp="1"/>
          </p:cNvSpPr>
          <p:nvPr>
            <p:ph type="body" sz="half" idx="2"/>
          </p:nvPr>
        </p:nvSpPr>
        <p:spPr>
          <a:xfrm>
            <a:off x="799355" y="3191695"/>
            <a:ext cx="3011380" cy="2895599"/>
          </a:xfrm>
        </p:spPr>
        <p:txBody>
          <a:bodyPr anchor="t">
            <a:normAutofit/>
          </a:bodyPr>
          <a:lstStyle/>
          <a:p>
            <a:pPr marL="0" indent="0">
              <a:buNone/>
            </a:pPr>
            <a:r>
              <a:rPr lang="en-US" sz="1800" b="1">
                <a:solidFill>
                  <a:schemeClr val="bg1">
                    <a:lumMod val="95000"/>
                  </a:schemeClr>
                </a:solidFill>
              </a:rPr>
              <a:t>OPTIONAL</a:t>
            </a:r>
          </a:p>
          <a:p>
            <a:pPr marL="0" indent="0">
              <a:buNone/>
            </a:pPr>
            <a:r>
              <a:rPr lang="en-US" sz="1800">
                <a:solidFill>
                  <a:schemeClr val="bg1">
                    <a:lumMod val="95000"/>
                  </a:schemeClr>
                </a:solidFill>
              </a:rPr>
              <a:t>Select from 6 range codes to provide an estimated annual reduction in the quantity of the TRI chemical managed as waste.</a:t>
            </a:r>
          </a:p>
        </p:txBody>
      </p:sp>
      <p:sp>
        <p:nvSpPr>
          <p:cNvPr id="6" name="TextBox 5">
            <a:extLst>
              <a:ext uri="{FF2B5EF4-FFF2-40B4-BE49-F238E27FC236}">
                <a16:creationId xmlns:a16="http://schemas.microsoft.com/office/drawing/2014/main" id="{62EB3915-13D7-8373-83BD-D6C9060E52B8}"/>
              </a:ext>
            </a:extLst>
          </p:cNvPr>
          <p:cNvSpPr txBox="1"/>
          <p:nvPr/>
        </p:nvSpPr>
        <p:spPr>
          <a:xfrm>
            <a:off x="5218043" y="2253663"/>
            <a:ext cx="6818244" cy="2139047"/>
          </a:xfrm>
          <a:prstGeom prst="rect">
            <a:avLst/>
          </a:prstGeom>
          <a:noFill/>
        </p:spPr>
        <p:txBody>
          <a:bodyPr wrap="square">
            <a:spAutoFit/>
          </a:bodyPr>
          <a:lstStyle/>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R1</a:t>
            </a:r>
            <a:r>
              <a:rPr lang="en-US" sz="1800" b="0" i="0">
                <a:solidFill>
                  <a:srgbClr val="262626"/>
                </a:solidFill>
                <a:effectLst/>
                <a:latin typeface="Century Gothic" panose="020B0502020202020204" pitchFamily="34" charset="0"/>
              </a:rPr>
              <a:t>	100% (elimination of the chemical)</a:t>
            </a:r>
          </a:p>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R2</a:t>
            </a:r>
            <a:r>
              <a:rPr lang="en-US" sz="1800" b="0" i="0">
                <a:solidFill>
                  <a:srgbClr val="262626"/>
                </a:solidFill>
                <a:effectLst/>
                <a:latin typeface="Century Gothic" panose="020B0502020202020204" pitchFamily="34" charset="0"/>
              </a:rPr>
              <a:t>	Greater than or equal to 50%, but less than 100%</a:t>
            </a:r>
          </a:p>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R3</a:t>
            </a:r>
            <a:r>
              <a:rPr lang="en-US" sz="1800" b="0" i="0">
                <a:solidFill>
                  <a:srgbClr val="262626"/>
                </a:solidFill>
                <a:effectLst/>
                <a:latin typeface="Century Gothic" panose="020B0502020202020204" pitchFamily="34" charset="0"/>
              </a:rPr>
              <a:t>	Greater than or equal to 25%, but less than 50%</a:t>
            </a:r>
          </a:p>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R4</a:t>
            </a:r>
            <a:r>
              <a:rPr lang="en-US" sz="1800" b="0" i="0">
                <a:solidFill>
                  <a:srgbClr val="262626"/>
                </a:solidFill>
                <a:effectLst/>
                <a:latin typeface="Century Gothic" panose="020B0502020202020204" pitchFamily="34" charset="0"/>
              </a:rPr>
              <a:t>	Greater than or equal to 15%, but less than 25%</a:t>
            </a:r>
          </a:p>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R5</a:t>
            </a:r>
            <a:r>
              <a:rPr lang="en-US" sz="1800" b="0" i="0">
                <a:solidFill>
                  <a:srgbClr val="262626"/>
                </a:solidFill>
                <a:effectLst/>
                <a:latin typeface="Century Gothic" panose="020B0502020202020204" pitchFamily="34" charset="0"/>
              </a:rPr>
              <a:t>	greater than or equal to 5%, but less than 15%</a:t>
            </a:r>
          </a:p>
          <a:p>
            <a:pPr marL="285750" indent="-285750">
              <a:spcAft>
                <a:spcPts val="600"/>
              </a:spcAft>
              <a:buClr>
                <a:srgbClr val="0070C0"/>
              </a:buClr>
              <a:buFont typeface="Arial" panose="020B0604020202020204" pitchFamily="34" charset="0"/>
              <a:buChar char="•"/>
            </a:pPr>
            <a:r>
              <a:rPr lang="en-US" sz="1800" b="1" i="0">
                <a:solidFill>
                  <a:srgbClr val="262626"/>
                </a:solidFill>
                <a:effectLst/>
                <a:latin typeface="Century Gothic" panose="020B0502020202020204" pitchFamily="34" charset="0"/>
              </a:rPr>
              <a:t>R6</a:t>
            </a:r>
            <a:r>
              <a:rPr lang="en-US" sz="1800" b="0" i="0">
                <a:solidFill>
                  <a:srgbClr val="262626"/>
                </a:solidFill>
                <a:effectLst/>
                <a:latin typeface="Century Gothic" panose="020B0502020202020204" pitchFamily="34" charset="0"/>
              </a:rPr>
              <a:t>	greater than 0%, but less than 5%</a:t>
            </a:r>
            <a:endParaRPr lang="en-US" sz="400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5C04FA76-E779-944F-EC05-2CBA05437BAD}"/>
              </a:ext>
            </a:extLst>
          </p:cNvPr>
          <p:cNvSpPr>
            <a:spLocks noGrp="1"/>
          </p:cNvSpPr>
          <p:nvPr>
            <p:ph type="sldNum" sz="quarter" idx="12"/>
          </p:nvPr>
        </p:nvSpPr>
        <p:spPr/>
        <p:txBody>
          <a:bodyPr/>
          <a:lstStyle/>
          <a:p>
            <a:fld id="{A73B81AF-EA18-4A73-9431-D0B0052DD32A}" type="slidenum">
              <a:rPr lang="en-US" smtClean="0"/>
              <a:t>21</a:t>
            </a:fld>
            <a:endParaRPr lang="en-US"/>
          </a:p>
        </p:txBody>
      </p:sp>
    </p:spTree>
    <p:extLst>
      <p:ext uri="{BB962C8B-B14F-4D97-AF65-F5344CB8AC3E}">
        <p14:creationId xmlns:p14="http://schemas.microsoft.com/office/powerpoint/2010/main" val="410530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3"/>
          <p:cNvSpPr>
            <a:spLocks noGrp="1" noChangeArrowheads="1"/>
          </p:cNvSpPr>
          <p:nvPr>
            <p:ph type="title"/>
          </p:nvPr>
        </p:nvSpPr>
        <p:spPr>
          <a:xfrm>
            <a:off x="886013" y="833818"/>
            <a:ext cx="8761413" cy="706964"/>
          </a:xfrm>
        </p:spPr>
        <p:txBody>
          <a:bodyPr/>
          <a:lstStyle/>
          <a:p>
            <a:r>
              <a:rPr lang="en-US" altLang="en-US" b="1"/>
              <a:t>Reporting Source Reduction Activities</a:t>
            </a:r>
          </a:p>
        </p:txBody>
      </p:sp>
      <p:sp>
        <p:nvSpPr>
          <p:cNvPr id="109572" name="Rectangle 2"/>
          <p:cNvSpPr>
            <a:spLocks noGrp="1" noChangeArrowheads="1"/>
          </p:cNvSpPr>
          <p:nvPr>
            <p:ph type="body" sz="quarter" idx="4294967295"/>
          </p:nvPr>
        </p:nvSpPr>
        <p:spPr>
          <a:xfrm>
            <a:off x="484187" y="2322232"/>
            <a:ext cx="11223625" cy="4315236"/>
          </a:xfrm>
        </p:spPr>
        <p:txBody>
          <a:bodyPr>
            <a:normAutofit lnSpcReduction="10000"/>
          </a:bodyPr>
          <a:lstStyle/>
          <a:p>
            <a:pPr marL="0" indent="0">
              <a:spcBef>
                <a:spcPts val="0"/>
              </a:spcBef>
              <a:buNone/>
            </a:pPr>
            <a:r>
              <a:rPr lang="en-US" sz="2400" b="1">
                <a:latin typeface="Century Gothic" panose="020B0502020202020204" pitchFamily="34" charset="0"/>
              </a:rPr>
              <a:t>Report Source Reduction activities implemented for the chemical and the methods used to identify those activities (Section 8.10).</a:t>
            </a:r>
          </a:p>
          <a:p>
            <a:pPr lvl="1">
              <a:spcBef>
                <a:spcPts val="0"/>
              </a:spcBef>
              <a:buFont typeface="Arial" panose="020B0604020202020204" pitchFamily="34" charset="0"/>
              <a:buChar char="•"/>
            </a:pPr>
            <a:r>
              <a:rPr lang="en-US">
                <a:latin typeface="Century Gothic" panose="020B0502020202020204" pitchFamily="34" charset="0"/>
              </a:rPr>
              <a:t>Use listed codes to report source reduction activities. Codes are organized into five categories.</a:t>
            </a:r>
          </a:p>
          <a:p>
            <a:pPr lvl="1">
              <a:spcBef>
                <a:spcPts val="0"/>
              </a:spcBef>
              <a:buFont typeface="Arial" panose="020B0604020202020204" pitchFamily="34" charset="0"/>
              <a:buChar char="•"/>
            </a:pPr>
            <a:r>
              <a:rPr lang="en-US">
                <a:latin typeface="Century Gothic" panose="020B0502020202020204" pitchFamily="34" charset="0"/>
              </a:rPr>
              <a:t>Use codes to report how opportunity for source reduction was identified.</a:t>
            </a:r>
          </a:p>
          <a:p>
            <a:pPr lvl="1">
              <a:spcBef>
                <a:spcPts val="0"/>
              </a:spcBef>
              <a:buFont typeface="Arial" panose="020B0604020202020204" pitchFamily="34" charset="0"/>
              <a:buChar char="•"/>
            </a:pPr>
            <a:r>
              <a:rPr lang="en-US">
                <a:latin typeface="Century Gothic" panose="020B0502020202020204" pitchFamily="34" charset="0"/>
              </a:rPr>
              <a:t>Include only new source reduction activities implemented started or completed during the reporting year</a:t>
            </a:r>
          </a:p>
          <a:p>
            <a:pPr marL="0" indent="0">
              <a:spcBef>
                <a:spcPts val="0"/>
              </a:spcBef>
              <a:buNone/>
            </a:pPr>
            <a:endParaRPr lang="en-US">
              <a:latin typeface="Century Gothic" panose="020B0502020202020204" pitchFamily="34" charset="0"/>
            </a:endParaRPr>
          </a:p>
          <a:p>
            <a:pPr marL="0" indent="0">
              <a:spcBef>
                <a:spcPts val="0"/>
              </a:spcBef>
              <a:buNone/>
            </a:pPr>
            <a:r>
              <a:rPr lang="en-US" sz="2400" b="1">
                <a:latin typeface="Century Gothic" panose="020B0502020202020204" pitchFamily="34" charset="0"/>
              </a:rPr>
              <a:t>You may also report the estimated annual reduction associated with each activity.</a:t>
            </a:r>
            <a:endParaRPr lang="en-US" sz="2400" b="1" strike="sngStrike">
              <a:latin typeface="Century Gothic" panose="020B0502020202020204" pitchFamily="34" charset="0"/>
            </a:endParaRPr>
          </a:p>
          <a:p>
            <a:pPr lvl="1">
              <a:spcBef>
                <a:spcPts val="0"/>
              </a:spcBef>
              <a:buFont typeface="Arial" panose="020B0604020202020204" pitchFamily="34" charset="0"/>
              <a:buChar char="•"/>
            </a:pPr>
            <a:r>
              <a:rPr lang="en-US">
                <a:latin typeface="Century Gothic" panose="020B0502020202020204" pitchFamily="34" charset="0"/>
              </a:rPr>
              <a:t>The reduction range codes reflect the percentage of the annual amount of chemical waste generation mitigated relative to the amount that would have been generated without the source reduction activity</a:t>
            </a:r>
          </a:p>
          <a:p>
            <a:pPr marL="0" indent="0">
              <a:spcBef>
                <a:spcPts val="0"/>
              </a:spcBef>
              <a:buNone/>
            </a:pPr>
            <a:endParaRPr lang="en-US" altLang="en-US">
              <a:latin typeface="Century Gothic" panose="020B0502020202020204" pitchFamily="34" charset="0"/>
            </a:endParaRPr>
          </a:p>
          <a:p>
            <a:pPr marL="0" indent="0">
              <a:spcBef>
                <a:spcPts val="0"/>
              </a:spcBef>
              <a:buNone/>
            </a:pPr>
            <a:r>
              <a:rPr lang="en-US" altLang="en-US" sz="2400" b="1">
                <a:solidFill>
                  <a:schemeClr val="tx1"/>
                </a:solidFill>
                <a:latin typeface="Century Gothic" panose="020B0502020202020204" pitchFamily="34" charset="0"/>
              </a:rPr>
              <a:t>Option to provide additional details about source reduction activities and methods used to identify source reduction in comments </a:t>
            </a:r>
            <a:r>
              <a:rPr lang="en-US" altLang="en-US" sz="2400">
                <a:solidFill>
                  <a:schemeClr val="tx1"/>
                </a:solidFill>
                <a:latin typeface="Century Gothic" panose="020B0502020202020204" pitchFamily="34" charset="0"/>
              </a:rPr>
              <a:t>(appear in </a:t>
            </a:r>
            <a:r>
              <a:rPr lang="en-US" altLang="en-US" sz="2400" b="1">
                <a:solidFill>
                  <a:schemeClr val="tx1"/>
                </a:solidFill>
                <a:latin typeface="Century Gothic" panose="020B0502020202020204" pitchFamily="34" charset="0"/>
              </a:rPr>
              <a:t>Section 8.11</a:t>
            </a:r>
            <a:r>
              <a:rPr lang="en-US" altLang="en-US" sz="2400">
                <a:solidFill>
                  <a:schemeClr val="tx1"/>
                </a:solidFill>
                <a:latin typeface="Century Gothic" panose="020B0502020202020204" pitchFamily="34" charset="0"/>
              </a:rPr>
              <a:t>)</a:t>
            </a:r>
            <a:r>
              <a:rPr lang="en-US" altLang="en-US" sz="2400" b="1">
                <a:solidFill>
                  <a:schemeClr val="tx1"/>
                </a:solidFill>
                <a:latin typeface="Century Gothic" panose="020B0502020202020204" pitchFamily="34" charset="0"/>
              </a:rPr>
              <a:t>.</a:t>
            </a:r>
          </a:p>
        </p:txBody>
      </p:sp>
      <p:sp>
        <p:nvSpPr>
          <p:cNvPr id="2" name="Slide Number Placeholder 1">
            <a:extLst>
              <a:ext uri="{FF2B5EF4-FFF2-40B4-BE49-F238E27FC236}">
                <a16:creationId xmlns:a16="http://schemas.microsoft.com/office/drawing/2014/main" id="{2E5307EB-69F4-6DE6-FC4E-A3658CCDDCD4}"/>
              </a:ext>
            </a:extLst>
          </p:cNvPr>
          <p:cNvSpPr>
            <a:spLocks noGrp="1"/>
          </p:cNvSpPr>
          <p:nvPr>
            <p:ph type="sldNum" sz="quarter" idx="12"/>
          </p:nvPr>
        </p:nvSpPr>
        <p:spPr/>
        <p:txBody>
          <a:bodyPr/>
          <a:lstStyle/>
          <a:p>
            <a:fld id="{A73B81AF-EA18-4A73-9431-D0B0052DD32A}" type="slidenum">
              <a:rPr lang="en-US" smtClean="0"/>
              <a:t>22</a:t>
            </a:fld>
            <a:endParaRPr lang="en-US"/>
          </a:p>
        </p:txBody>
      </p:sp>
    </p:spTree>
    <p:custDataLst>
      <p:tags r:id="rId1"/>
    </p:custDataLst>
    <p:extLst>
      <p:ext uri="{BB962C8B-B14F-4D97-AF65-F5344CB8AC3E}">
        <p14:creationId xmlns:p14="http://schemas.microsoft.com/office/powerpoint/2010/main" val="29210212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3"/>
          <p:cNvSpPr>
            <a:spLocks noGrp="1" noChangeArrowheads="1"/>
          </p:cNvSpPr>
          <p:nvPr>
            <p:ph type="title"/>
          </p:nvPr>
        </p:nvSpPr>
        <p:spPr>
          <a:xfrm>
            <a:off x="1111412" y="2422676"/>
            <a:ext cx="3865134" cy="1735667"/>
          </a:xfrm>
        </p:spPr>
        <p:txBody>
          <a:bodyPr>
            <a:normAutofit/>
          </a:bodyPr>
          <a:lstStyle/>
          <a:p>
            <a:r>
              <a:rPr lang="en-US" sz="4400" b="1"/>
              <a:t>Section 8.11 Overview</a:t>
            </a:r>
            <a:endParaRPr lang="en-US" altLang="en-US" sz="4400"/>
          </a:p>
        </p:txBody>
      </p:sp>
      <p:sp>
        <p:nvSpPr>
          <p:cNvPr id="3" name="TextBox 2">
            <a:extLst>
              <a:ext uri="{FF2B5EF4-FFF2-40B4-BE49-F238E27FC236}">
                <a16:creationId xmlns:a16="http://schemas.microsoft.com/office/drawing/2014/main" id="{9E49A968-EF09-4F55-9CDE-03F9735A9AAB}"/>
              </a:ext>
            </a:extLst>
          </p:cNvPr>
          <p:cNvSpPr txBox="1"/>
          <p:nvPr/>
        </p:nvSpPr>
        <p:spPr>
          <a:xfrm>
            <a:off x="6337738" y="2130938"/>
            <a:ext cx="5454869" cy="2472472"/>
          </a:xfrm>
          <a:prstGeom prst="rect">
            <a:avLst/>
          </a:prstGeom>
          <a:noFill/>
        </p:spPr>
        <p:txBody>
          <a:bodyPr wrap="square" rtlCol="0">
            <a:spAutoFit/>
          </a:bodyPr>
          <a:lstStyle/>
          <a:p>
            <a:pPr marL="231775" lvl="1" indent="-231775">
              <a:spcBef>
                <a:spcPts val="400"/>
              </a:spcBef>
              <a:spcAft>
                <a:spcPts val="400"/>
              </a:spcAft>
              <a:buFont typeface="Arial" panose="020B0604020202020204" pitchFamily="34" charset="0"/>
              <a:buChar char="•"/>
            </a:pPr>
            <a:r>
              <a:rPr lang="en-US" sz="2800" b="1"/>
              <a:t>Barriers to Source Reduction</a:t>
            </a:r>
          </a:p>
          <a:p>
            <a:pPr marL="231775" lvl="1" indent="-231775">
              <a:spcBef>
                <a:spcPts val="400"/>
              </a:spcBef>
              <a:spcAft>
                <a:spcPts val="400"/>
              </a:spcAft>
              <a:buFont typeface="Arial" panose="020B0604020202020204" pitchFamily="34" charset="0"/>
              <a:buChar char="•"/>
            </a:pPr>
            <a:r>
              <a:rPr lang="en-US" sz="2800" b="1"/>
              <a:t>Optional Comments</a:t>
            </a:r>
          </a:p>
          <a:p>
            <a:pPr marL="688975" lvl="2" indent="-231775">
              <a:spcBef>
                <a:spcPts val="400"/>
              </a:spcBef>
              <a:spcAft>
                <a:spcPts val="400"/>
              </a:spcAft>
              <a:buFont typeface="Arial" panose="020B0604020202020204" pitchFamily="34" charset="0"/>
              <a:buChar char="•"/>
            </a:pPr>
            <a:r>
              <a:rPr lang="en-US" sz="2400"/>
              <a:t>Source Reduction</a:t>
            </a:r>
          </a:p>
          <a:p>
            <a:pPr marL="688975" lvl="2" indent="-231775">
              <a:spcBef>
                <a:spcPts val="400"/>
              </a:spcBef>
              <a:spcAft>
                <a:spcPts val="400"/>
              </a:spcAft>
              <a:buFont typeface="Arial" panose="020B0604020202020204" pitchFamily="34" charset="0"/>
              <a:buChar char="•"/>
            </a:pPr>
            <a:r>
              <a:rPr lang="en-US" sz="2400"/>
              <a:t>Waste Management</a:t>
            </a:r>
          </a:p>
          <a:p>
            <a:pPr marL="688975" lvl="2" indent="-231775">
              <a:spcBef>
                <a:spcPts val="400"/>
              </a:spcBef>
              <a:spcAft>
                <a:spcPts val="1200"/>
              </a:spcAft>
              <a:buFont typeface="Arial" panose="020B0604020202020204" pitchFamily="34" charset="0"/>
              <a:buChar char="•"/>
            </a:pPr>
            <a:r>
              <a:rPr lang="en-US" sz="2400"/>
              <a:t>Other information</a:t>
            </a:r>
          </a:p>
        </p:txBody>
      </p:sp>
      <p:sp>
        <p:nvSpPr>
          <p:cNvPr id="5" name="Slide Number Placeholder 4">
            <a:extLst>
              <a:ext uri="{FF2B5EF4-FFF2-40B4-BE49-F238E27FC236}">
                <a16:creationId xmlns:a16="http://schemas.microsoft.com/office/drawing/2014/main" id="{DBA61A32-3788-E378-2E89-49572A09C1B8}"/>
              </a:ext>
            </a:extLst>
          </p:cNvPr>
          <p:cNvSpPr>
            <a:spLocks noGrp="1"/>
          </p:cNvSpPr>
          <p:nvPr>
            <p:ph type="sldNum" sz="quarter" idx="12"/>
          </p:nvPr>
        </p:nvSpPr>
        <p:spPr/>
        <p:txBody>
          <a:bodyPr/>
          <a:lstStyle/>
          <a:p>
            <a:fld id="{A73B81AF-EA18-4A73-9431-D0B0052DD32A}" type="slidenum">
              <a:rPr lang="en-US" smtClean="0"/>
              <a:t>23</a:t>
            </a:fld>
            <a:endParaRPr lang="en-US"/>
          </a:p>
        </p:txBody>
      </p:sp>
    </p:spTree>
    <p:custDataLst>
      <p:tags r:id="rId1"/>
    </p:custDataLst>
    <p:extLst>
      <p:ext uri="{BB962C8B-B14F-4D97-AF65-F5344CB8AC3E}">
        <p14:creationId xmlns:p14="http://schemas.microsoft.com/office/powerpoint/2010/main" val="2912580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306E-92BC-F0F9-C6CE-248433CE6177}"/>
              </a:ext>
            </a:extLst>
          </p:cNvPr>
          <p:cNvSpPr>
            <a:spLocks noGrp="1"/>
          </p:cNvSpPr>
          <p:nvPr>
            <p:ph type="title"/>
          </p:nvPr>
        </p:nvSpPr>
        <p:spPr>
          <a:xfrm>
            <a:off x="1154955" y="1295400"/>
            <a:ext cx="3357410" cy="1600200"/>
          </a:xfrm>
        </p:spPr>
        <p:txBody>
          <a:bodyPr anchor="b">
            <a:normAutofit fontScale="90000"/>
          </a:bodyPr>
          <a:lstStyle/>
          <a:p>
            <a:r>
              <a:rPr lang="en-US" sz="2000" dirty="0"/>
              <a:t>Section 8.11 </a:t>
            </a:r>
            <a:br>
              <a:rPr lang="en-US" sz="2000" dirty="0"/>
            </a:br>
            <a:r>
              <a:rPr lang="en-US" sz="3400" b="1" dirty="0"/>
              <a:t>Barriers to Source Reduction</a:t>
            </a:r>
          </a:p>
        </p:txBody>
      </p:sp>
      <p:sp>
        <p:nvSpPr>
          <p:cNvPr id="4" name="Text Placeholder 3">
            <a:extLst>
              <a:ext uri="{FF2B5EF4-FFF2-40B4-BE49-F238E27FC236}">
                <a16:creationId xmlns:a16="http://schemas.microsoft.com/office/drawing/2014/main" id="{E5437D07-3124-972E-4867-55F01C91E448}"/>
              </a:ext>
            </a:extLst>
          </p:cNvPr>
          <p:cNvSpPr>
            <a:spLocks noGrp="1"/>
          </p:cNvSpPr>
          <p:nvPr>
            <p:ph type="body" sz="half" idx="2"/>
          </p:nvPr>
        </p:nvSpPr>
        <p:spPr/>
        <p:txBody>
          <a:bodyPr>
            <a:normAutofit/>
          </a:bodyPr>
          <a:lstStyle/>
          <a:p>
            <a:r>
              <a:rPr lang="en-US" sz="1800" b="1" dirty="0">
                <a:solidFill>
                  <a:schemeClr val="bg1">
                    <a:lumMod val="95000"/>
                  </a:schemeClr>
                </a:solidFill>
              </a:rPr>
              <a:t>OPTIONAL</a:t>
            </a:r>
          </a:p>
          <a:p>
            <a:r>
              <a:rPr lang="en-US" sz="1800" dirty="0">
                <a:solidFill>
                  <a:schemeClr val="bg1">
                    <a:lumMod val="95000"/>
                  </a:schemeClr>
                </a:solidFill>
              </a:rPr>
              <a:t>Select from 9 codes to describe any barriers the facility faced in implementing new source reduction</a:t>
            </a:r>
          </a:p>
        </p:txBody>
      </p:sp>
      <p:sp>
        <p:nvSpPr>
          <p:cNvPr id="3" name="Content Placeholder 2">
            <a:extLst>
              <a:ext uri="{FF2B5EF4-FFF2-40B4-BE49-F238E27FC236}">
                <a16:creationId xmlns:a16="http://schemas.microsoft.com/office/drawing/2014/main" id="{1C891094-BCB4-A180-5D2B-FBB4BBD01EFC}"/>
              </a:ext>
            </a:extLst>
          </p:cNvPr>
          <p:cNvSpPr>
            <a:spLocks noGrp="1"/>
          </p:cNvSpPr>
          <p:nvPr>
            <p:ph idx="1"/>
          </p:nvPr>
        </p:nvSpPr>
        <p:spPr>
          <a:xfrm>
            <a:off x="5075467" y="693310"/>
            <a:ext cx="6106054" cy="5471380"/>
          </a:xfrm>
        </p:spPr>
        <p:txBody>
          <a:bodyPr anchor="t">
            <a:noAutofit/>
          </a:bodyPr>
          <a:lstStyle/>
          <a:p>
            <a:pPr>
              <a:buFont typeface="Arial" panose="020B0604020202020204" pitchFamily="34" charset="0"/>
              <a:buChar char="•"/>
            </a:pPr>
            <a:r>
              <a:rPr lang="en-US" sz="1600" b="1" i="0" dirty="0">
                <a:solidFill>
                  <a:srgbClr val="262626"/>
                </a:solidFill>
                <a:effectLst/>
                <a:latin typeface="Century Gothic" panose="020B0502020202020204" pitchFamily="34" charset="0"/>
              </a:rPr>
              <a:t>B1</a:t>
            </a:r>
            <a:r>
              <a:rPr lang="en-US" sz="1600" b="0" i="0" dirty="0">
                <a:solidFill>
                  <a:srgbClr val="262626"/>
                </a:solidFill>
                <a:effectLst/>
                <a:latin typeface="Century Gothic" panose="020B0502020202020204" pitchFamily="34" charset="0"/>
              </a:rPr>
              <a:t>	Insufficient capital to install new source </a:t>
            </a:r>
            <a:r>
              <a:rPr lang="en-US" sz="1600" dirty="0">
                <a:solidFill>
                  <a:srgbClr val="262626"/>
                </a:solidFill>
                <a:latin typeface="Century Gothic" panose="020B0502020202020204" pitchFamily="34" charset="0"/>
              </a:rPr>
              <a:t>				</a:t>
            </a:r>
            <a:r>
              <a:rPr lang="en-US" sz="1600" b="0" i="0" dirty="0">
                <a:solidFill>
                  <a:srgbClr val="262626"/>
                </a:solidFill>
                <a:effectLst/>
                <a:latin typeface="Century Gothic" panose="020B0502020202020204" pitchFamily="34" charset="0"/>
              </a:rPr>
              <a:t>reduction equipment or implement new 				source reduction activities/initiatives</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B2</a:t>
            </a:r>
            <a:r>
              <a:rPr lang="en-US" sz="1600" b="0" i="0" dirty="0">
                <a:solidFill>
                  <a:srgbClr val="262626"/>
                </a:solidFill>
                <a:effectLst/>
                <a:latin typeface="Century Gothic" panose="020B0502020202020204" pitchFamily="34" charset="0"/>
              </a:rPr>
              <a:t>	Require technical information on pollution 			prevention techniques applicable to specific 			production processes</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B3</a:t>
            </a:r>
            <a:r>
              <a:rPr lang="en-US" sz="1600" b="0" i="0" dirty="0">
                <a:solidFill>
                  <a:srgbClr val="262626"/>
                </a:solidFill>
                <a:effectLst/>
                <a:latin typeface="Century Gothic" panose="020B0502020202020204" pitchFamily="34" charset="0"/>
              </a:rPr>
              <a:t>	Concern that product quality may decline as a 		result of source reduction</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B4</a:t>
            </a:r>
            <a:r>
              <a:rPr lang="en-US" sz="1600" b="0" i="0" dirty="0">
                <a:solidFill>
                  <a:srgbClr val="262626"/>
                </a:solidFill>
                <a:effectLst/>
                <a:latin typeface="Century Gothic" panose="020B0502020202020204" pitchFamily="34" charset="0"/>
              </a:rPr>
              <a:t>	Source reduction activities were implemented but 		were unsuccessful</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B5</a:t>
            </a:r>
            <a:r>
              <a:rPr lang="en-US" sz="1600" b="0" i="0" dirty="0">
                <a:solidFill>
                  <a:srgbClr val="262626"/>
                </a:solidFill>
                <a:effectLst/>
                <a:latin typeface="Century Gothic" panose="020B0502020202020204" pitchFamily="34" charset="0"/>
              </a:rPr>
              <a:t>	Specific regulatory/permit burdens</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B6</a:t>
            </a:r>
            <a:r>
              <a:rPr lang="en-US" sz="1600" b="0" i="0" dirty="0">
                <a:solidFill>
                  <a:srgbClr val="262626"/>
                </a:solidFill>
                <a:effectLst/>
                <a:latin typeface="Century Gothic" panose="020B0502020202020204" pitchFamily="34" charset="0"/>
              </a:rPr>
              <a:t>	Pollution prevention previously implemented; 			additional reduction does not appear technically 		or economically feasible</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B7</a:t>
            </a:r>
            <a:r>
              <a:rPr lang="en-US" sz="1600" b="0" i="0" dirty="0">
                <a:solidFill>
                  <a:srgbClr val="262626"/>
                </a:solidFill>
                <a:effectLst/>
                <a:latin typeface="Century Gothic" panose="020B0502020202020204" pitchFamily="34" charset="0"/>
              </a:rPr>
              <a:t>	No known substitutes or alternative technologies</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B8</a:t>
            </a:r>
            <a:r>
              <a:rPr lang="en-US" sz="1600" b="0" i="0" dirty="0">
                <a:solidFill>
                  <a:srgbClr val="262626"/>
                </a:solidFill>
                <a:effectLst/>
                <a:latin typeface="Century Gothic" panose="020B0502020202020204" pitchFamily="34" charset="0"/>
              </a:rPr>
              <a:t>	Reduction does not appear to be technically 			feasible</a:t>
            </a:r>
          </a:p>
          <a:p>
            <a:pPr>
              <a:buFont typeface="Arial" panose="020B0604020202020204" pitchFamily="34" charset="0"/>
              <a:buChar char="•"/>
            </a:pPr>
            <a:r>
              <a:rPr lang="en-US" sz="1600" b="1" i="0" dirty="0">
                <a:solidFill>
                  <a:srgbClr val="262626"/>
                </a:solidFill>
                <a:effectLst/>
                <a:latin typeface="Century Gothic" panose="020B0502020202020204" pitchFamily="34" charset="0"/>
              </a:rPr>
              <a:t>B99</a:t>
            </a:r>
            <a:r>
              <a:rPr lang="en-US" sz="1600" b="0" i="0" dirty="0">
                <a:solidFill>
                  <a:srgbClr val="262626"/>
                </a:solidFill>
                <a:effectLst/>
                <a:latin typeface="Century Gothic" panose="020B0502020202020204" pitchFamily="34" charset="0"/>
              </a:rPr>
              <a:t>	Other barriers</a:t>
            </a:r>
            <a:endParaRPr lang="en-US" sz="1600" dirty="0">
              <a:latin typeface="Century Gothic" panose="020B0502020202020204" pitchFamily="34" charset="0"/>
            </a:endParaRPr>
          </a:p>
        </p:txBody>
      </p:sp>
      <p:sp>
        <p:nvSpPr>
          <p:cNvPr id="7" name="Slide Number Placeholder 6">
            <a:extLst>
              <a:ext uri="{FF2B5EF4-FFF2-40B4-BE49-F238E27FC236}">
                <a16:creationId xmlns:a16="http://schemas.microsoft.com/office/drawing/2014/main" id="{52F67E9D-F142-D9D2-F90F-B87F47612C42}"/>
              </a:ext>
            </a:extLst>
          </p:cNvPr>
          <p:cNvSpPr>
            <a:spLocks noGrp="1"/>
          </p:cNvSpPr>
          <p:nvPr>
            <p:ph type="sldNum" sz="quarter" idx="12"/>
          </p:nvPr>
        </p:nvSpPr>
        <p:spPr/>
        <p:txBody>
          <a:bodyPr/>
          <a:lstStyle/>
          <a:p>
            <a:fld id="{A73B81AF-EA18-4A73-9431-D0B0052DD32A}" type="slidenum">
              <a:rPr lang="en-US" smtClean="0"/>
              <a:t>24</a:t>
            </a:fld>
            <a:endParaRPr lang="en-US"/>
          </a:p>
        </p:txBody>
      </p:sp>
    </p:spTree>
    <p:extLst>
      <p:ext uri="{BB962C8B-B14F-4D97-AF65-F5344CB8AC3E}">
        <p14:creationId xmlns:p14="http://schemas.microsoft.com/office/powerpoint/2010/main" val="697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ED03-C139-CEF6-0B95-864A5C8E46FB}"/>
              </a:ext>
            </a:extLst>
          </p:cNvPr>
          <p:cNvSpPr>
            <a:spLocks noGrp="1"/>
          </p:cNvSpPr>
          <p:nvPr>
            <p:ph type="title"/>
          </p:nvPr>
        </p:nvSpPr>
        <p:spPr>
          <a:xfrm>
            <a:off x="961316" y="812303"/>
            <a:ext cx="8761413" cy="706964"/>
          </a:xfrm>
        </p:spPr>
        <p:txBody>
          <a:bodyPr/>
          <a:lstStyle/>
          <a:p>
            <a:r>
              <a:rPr lang="en-US" b="1"/>
              <a:t>Section 8.11 Optional Comments</a:t>
            </a:r>
          </a:p>
        </p:txBody>
      </p:sp>
      <p:sp>
        <p:nvSpPr>
          <p:cNvPr id="3" name="Content Placeholder 2">
            <a:extLst>
              <a:ext uri="{FF2B5EF4-FFF2-40B4-BE49-F238E27FC236}">
                <a16:creationId xmlns:a16="http://schemas.microsoft.com/office/drawing/2014/main" id="{A91853DA-F1DD-6496-1951-0010222A88CC}"/>
              </a:ext>
            </a:extLst>
          </p:cNvPr>
          <p:cNvSpPr>
            <a:spLocks noGrp="1"/>
          </p:cNvSpPr>
          <p:nvPr>
            <p:ph idx="1"/>
          </p:nvPr>
        </p:nvSpPr>
        <p:spPr>
          <a:xfrm>
            <a:off x="518035" y="2603500"/>
            <a:ext cx="11155929" cy="3851088"/>
          </a:xfrm>
        </p:spPr>
        <p:txBody>
          <a:bodyPr>
            <a:noAutofit/>
          </a:bodyPr>
          <a:lstStyle/>
          <a:p>
            <a:pPr>
              <a:buFont typeface="Arial" panose="020B0604020202020204" pitchFamily="34" charset="0"/>
              <a:buChar char="•"/>
            </a:pPr>
            <a:r>
              <a:rPr lang="en-US" sz="2400" dirty="0">
                <a:solidFill>
                  <a:schemeClr val="tx1"/>
                </a:solidFill>
              </a:rPr>
              <a:t>As facilities add source reduction activities and barriers, they have the option to report additional information in open-ended text fields</a:t>
            </a:r>
          </a:p>
          <a:p>
            <a:pPr>
              <a:spcBef>
                <a:spcPts val="1200"/>
              </a:spcBef>
              <a:buFont typeface="Arial" panose="020B0604020202020204" pitchFamily="34" charset="0"/>
              <a:buChar char="•"/>
            </a:pPr>
            <a:r>
              <a:rPr lang="en-US" sz="2400" b="0" dirty="0">
                <a:solidFill>
                  <a:schemeClr val="tx1"/>
                </a:solidFill>
              </a:rPr>
              <a:t>Any comments entered in TRI-MEweb associated with Sections 7 and 8.10 are prepopulated in Section 8.11</a:t>
            </a:r>
          </a:p>
          <a:p>
            <a:pPr>
              <a:spcBef>
                <a:spcPts val="1200"/>
              </a:spcBef>
              <a:buFont typeface="Arial" panose="020B0604020202020204" pitchFamily="34" charset="0"/>
              <a:buChar char="•"/>
            </a:pPr>
            <a:endParaRPr lang="en-US" sz="2400" b="0" dirty="0">
              <a:solidFill>
                <a:schemeClr val="tx1"/>
              </a:solidFill>
            </a:endParaRPr>
          </a:p>
          <a:p>
            <a:pPr marL="0" indent="0">
              <a:spcBef>
                <a:spcPts val="1200"/>
              </a:spcBef>
              <a:buNone/>
            </a:pPr>
            <a:r>
              <a:rPr lang="en-US" sz="2400" b="1" dirty="0">
                <a:solidFill>
                  <a:schemeClr val="tx1"/>
                </a:solidFill>
              </a:rPr>
              <a:t>This is an opportunity to provide greater details </a:t>
            </a:r>
            <a:r>
              <a:rPr lang="en-US" sz="2400" b="0" dirty="0">
                <a:solidFill>
                  <a:schemeClr val="tx1"/>
                </a:solidFill>
              </a:rPr>
              <a:t>about your source reduction activities, waste management practices, or other pollution prevention activities, as well as barriers that prevented P2 implementation. </a:t>
            </a:r>
          </a:p>
        </p:txBody>
      </p:sp>
      <p:sp>
        <p:nvSpPr>
          <p:cNvPr id="6" name="Slide Number Placeholder 5">
            <a:extLst>
              <a:ext uri="{FF2B5EF4-FFF2-40B4-BE49-F238E27FC236}">
                <a16:creationId xmlns:a16="http://schemas.microsoft.com/office/drawing/2014/main" id="{0C33592A-E97A-5089-2746-6E0E3FAC5BF5}"/>
              </a:ext>
            </a:extLst>
          </p:cNvPr>
          <p:cNvSpPr>
            <a:spLocks noGrp="1"/>
          </p:cNvSpPr>
          <p:nvPr>
            <p:ph type="sldNum" sz="quarter" idx="12"/>
          </p:nvPr>
        </p:nvSpPr>
        <p:spPr/>
        <p:txBody>
          <a:bodyPr/>
          <a:lstStyle/>
          <a:p>
            <a:fld id="{A73B81AF-EA18-4A73-9431-D0B0052DD32A}" type="slidenum">
              <a:rPr lang="en-US" smtClean="0"/>
              <a:t>25</a:t>
            </a:fld>
            <a:endParaRPr lang="en-US"/>
          </a:p>
        </p:txBody>
      </p:sp>
    </p:spTree>
    <p:extLst>
      <p:ext uri="{BB962C8B-B14F-4D97-AF65-F5344CB8AC3E}">
        <p14:creationId xmlns:p14="http://schemas.microsoft.com/office/powerpoint/2010/main" val="113019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1136854"/>
            <a:ext cx="8494731" cy="1020232"/>
          </a:xfrm>
        </p:spPr>
        <p:txBody>
          <a:bodyPr>
            <a:noAutofit/>
          </a:bodyPr>
          <a:lstStyle/>
          <a:p>
            <a:pPr>
              <a:lnSpc>
                <a:spcPct val="90000"/>
              </a:lnSpc>
            </a:pPr>
            <a:r>
              <a:rPr lang="en-US" sz="3200" b="1">
                <a:solidFill>
                  <a:schemeClr val="tx1"/>
                </a:solidFill>
              </a:rPr>
              <a:t>Optional Comments on Source Reduction</a:t>
            </a:r>
            <a:br>
              <a:rPr lang="en-US" sz="3200" b="1">
                <a:solidFill>
                  <a:schemeClr val="tx1"/>
                </a:solidFill>
              </a:rPr>
            </a:br>
            <a:endParaRPr lang="en-US" sz="3200" b="1">
              <a:solidFill>
                <a:schemeClr val="tx1"/>
              </a:solidFill>
            </a:endParaRPr>
          </a:p>
        </p:txBody>
      </p:sp>
      <p:pic>
        <p:nvPicPr>
          <p:cNvPr id="3" name="Picture 2" descr="screenshot from TRI-MEweb, the TRI reporting software, showing the place where facilities can enter optional additional text explaining their P2 activities in more detail.">
            <a:extLst>
              <a:ext uri="{FF2B5EF4-FFF2-40B4-BE49-F238E27FC236}">
                <a16:creationId xmlns:a16="http://schemas.microsoft.com/office/drawing/2014/main" id="{5F4C0636-C6ED-6A79-06C0-92F3A173ED99}"/>
              </a:ext>
            </a:extLst>
          </p:cNvPr>
          <p:cNvPicPr>
            <a:picLocks noChangeAspect="1"/>
          </p:cNvPicPr>
          <p:nvPr/>
        </p:nvPicPr>
        <p:blipFill>
          <a:blip r:embed="rId3"/>
          <a:stretch>
            <a:fillRect/>
          </a:stretch>
        </p:blipFill>
        <p:spPr>
          <a:xfrm>
            <a:off x="1281022" y="1944794"/>
            <a:ext cx="9629956" cy="4083863"/>
          </a:xfrm>
          <a:prstGeom prst="rect">
            <a:avLst/>
          </a:prstGeom>
        </p:spPr>
      </p:pic>
      <p:sp>
        <p:nvSpPr>
          <p:cNvPr id="4" name="Slide Number Placeholder 3">
            <a:extLst>
              <a:ext uri="{FF2B5EF4-FFF2-40B4-BE49-F238E27FC236}">
                <a16:creationId xmlns:a16="http://schemas.microsoft.com/office/drawing/2014/main" id="{44BCF74E-3F8C-BEB4-F1FF-A91DE41C691E}"/>
              </a:ext>
            </a:extLst>
          </p:cNvPr>
          <p:cNvSpPr>
            <a:spLocks noGrp="1"/>
          </p:cNvSpPr>
          <p:nvPr>
            <p:ph type="sldNum" sz="quarter" idx="12"/>
          </p:nvPr>
        </p:nvSpPr>
        <p:spPr/>
        <p:txBody>
          <a:bodyPr/>
          <a:lstStyle/>
          <a:p>
            <a:fld id="{A73B81AF-EA18-4A73-9431-D0B0052DD32A}" type="slidenum">
              <a:rPr lang="en-US" smtClean="0"/>
              <a:t>26</a:t>
            </a:fld>
            <a:endParaRPr lang="en-US"/>
          </a:p>
        </p:txBody>
      </p:sp>
    </p:spTree>
    <p:extLst>
      <p:ext uri="{BB962C8B-B14F-4D97-AF65-F5344CB8AC3E}">
        <p14:creationId xmlns:p14="http://schemas.microsoft.com/office/powerpoint/2010/main" val="76825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1068839" y="1137159"/>
            <a:ext cx="8494731" cy="1020232"/>
          </a:xfrm>
        </p:spPr>
        <p:txBody>
          <a:bodyPr>
            <a:noAutofit/>
          </a:bodyPr>
          <a:lstStyle/>
          <a:p>
            <a:pPr>
              <a:lnSpc>
                <a:spcPct val="90000"/>
              </a:lnSpc>
            </a:pPr>
            <a:r>
              <a:rPr lang="en-US" sz="3200" b="1" dirty="0">
                <a:solidFill>
                  <a:schemeClr val="tx1"/>
                </a:solidFill>
              </a:rPr>
              <a:t>Optional Comments on Barriers</a:t>
            </a:r>
            <a:br>
              <a:rPr lang="en-US" sz="3200" b="1" dirty="0">
                <a:solidFill>
                  <a:schemeClr val="tx1"/>
                </a:solidFill>
              </a:rPr>
            </a:br>
            <a:endParaRPr lang="en-US" sz="3200" b="1" dirty="0">
              <a:solidFill>
                <a:schemeClr val="tx1"/>
              </a:solidFill>
            </a:endParaRPr>
          </a:p>
        </p:txBody>
      </p:sp>
      <p:pic>
        <p:nvPicPr>
          <p:cNvPr id="2" name="Picture 1" descr="Screenshot from the TRI reporting software showing where facilities can indicate and describe barriers they encountered to implementing source reduction activities.">
            <a:extLst>
              <a:ext uri="{FF2B5EF4-FFF2-40B4-BE49-F238E27FC236}">
                <a16:creationId xmlns:a16="http://schemas.microsoft.com/office/drawing/2014/main" id="{C2802459-0506-E5E8-ED16-4074ABE829AB}"/>
              </a:ext>
            </a:extLst>
          </p:cNvPr>
          <p:cNvPicPr>
            <a:picLocks noChangeAspect="1"/>
          </p:cNvPicPr>
          <p:nvPr/>
        </p:nvPicPr>
        <p:blipFill>
          <a:blip r:embed="rId3"/>
          <a:stretch>
            <a:fillRect/>
          </a:stretch>
        </p:blipFill>
        <p:spPr>
          <a:xfrm>
            <a:off x="1068839" y="2151550"/>
            <a:ext cx="10149489" cy="3406947"/>
          </a:xfrm>
          <a:prstGeom prst="rect">
            <a:avLst/>
          </a:prstGeom>
        </p:spPr>
      </p:pic>
      <p:sp>
        <p:nvSpPr>
          <p:cNvPr id="4" name="Slide Number Placeholder 3">
            <a:extLst>
              <a:ext uri="{FF2B5EF4-FFF2-40B4-BE49-F238E27FC236}">
                <a16:creationId xmlns:a16="http://schemas.microsoft.com/office/drawing/2014/main" id="{48CF7C19-5555-9D9B-537C-DC41A1A0D9D9}"/>
              </a:ext>
            </a:extLst>
          </p:cNvPr>
          <p:cNvSpPr>
            <a:spLocks noGrp="1"/>
          </p:cNvSpPr>
          <p:nvPr>
            <p:ph type="sldNum" sz="quarter" idx="12"/>
          </p:nvPr>
        </p:nvSpPr>
        <p:spPr/>
        <p:txBody>
          <a:bodyPr/>
          <a:lstStyle/>
          <a:p>
            <a:fld id="{A73B81AF-EA18-4A73-9431-D0B0052DD32A}" type="slidenum">
              <a:rPr lang="en-US" smtClean="0"/>
              <a:t>27</a:t>
            </a:fld>
            <a:endParaRPr lang="en-US"/>
          </a:p>
        </p:txBody>
      </p:sp>
    </p:spTree>
    <p:extLst>
      <p:ext uri="{BB962C8B-B14F-4D97-AF65-F5344CB8AC3E}">
        <p14:creationId xmlns:p14="http://schemas.microsoft.com/office/powerpoint/2010/main" val="416927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 uri="{C183D7F6-B498-43B3-948B-1728B52AA6E4}">
                <adec:decorative xmlns:adec="http://schemas.microsoft.com/office/drawing/2017/decorative" val="0"/>
              </a:ext>
            </a:extLst>
          </p:cNvPr>
          <p:cNvSpPr>
            <a:spLocks noGrp="1"/>
          </p:cNvSpPr>
          <p:nvPr>
            <p:ph type="title"/>
          </p:nvPr>
        </p:nvSpPr>
        <p:spPr>
          <a:xfrm>
            <a:off x="1031444" y="1143000"/>
            <a:ext cx="9671713" cy="1020232"/>
          </a:xfrm>
        </p:spPr>
        <p:txBody>
          <a:bodyPr>
            <a:noAutofit/>
          </a:bodyPr>
          <a:lstStyle/>
          <a:p>
            <a:pPr>
              <a:lnSpc>
                <a:spcPct val="90000"/>
              </a:lnSpc>
            </a:pPr>
            <a:r>
              <a:rPr lang="en-US" sz="2000">
                <a:solidFill>
                  <a:schemeClr val="tx1"/>
                </a:solidFill>
              </a:rPr>
              <a:t>Section 8.11</a:t>
            </a:r>
            <a:br>
              <a:rPr lang="en-US" sz="3200">
                <a:solidFill>
                  <a:schemeClr val="tx1"/>
                </a:solidFill>
              </a:rPr>
            </a:br>
            <a:r>
              <a:rPr lang="en-US" sz="3200" b="1">
                <a:solidFill>
                  <a:schemeClr val="tx1"/>
                </a:solidFill>
              </a:rPr>
              <a:t>Additional and Previous Optional Comments</a:t>
            </a:r>
            <a:br>
              <a:rPr lang="en-US" sz="3200" b="1" strike="sngStrike">
                <a:solidFill>
                  <a:schemeClr val="tx1"/>
                </a:solidFill>
              </a:rPr>
            </a:br>
            <a:endParaRPr lang="en-US" sz="3200" b="1" strike="sngStrike">
              <a:solidFill>
                <a:schemeClr val="tx1"/>
              </a:solidFill>
            </a:endParaRPr>
          </a:p>
        </p:txBody>
      </p:sp>
      <p:pic>
        <p:nvPicPr>
          <p:cNvPr id="3" name="Picture 2">
            <a:extLst>
              <a:ext uri="{FF2B5EF4-FFF2-40B4-BE49-F238E27FC236}">
                <a16:creationId xmlns:a16="http://schemas.microsoft.com/office/drawing/2014/main" id="{576E65D0-5368-403D-D96C-EA414C9C9D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554768"/>
            <a:ext cx="5207268" cy="2686188"/>
          </a:xfrm>
          <a:prstGeom prst="rect">
            <a:avLst/>
          </a:prstGeom>
        </p:spPr>
      </p:pic>
      <p:pic>
        <p:nvPicPr>
          <p:cNvPr id="4" name="Picture 3">
            <a:extLst>
              <a:ext uri="{FF2B5EF4-FFF2-40B4-BE49-F238E27FC236}">
                <a16:creationId xmlns:a16="http://schemas.microsoft.com/office/drawing/2014/main" id="{33F5D45A-4156-4B9F-4C28-99AAE59610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1444" y="2139366"/>
            <a:ext cx="4330923" cy="3664138"/>
          </a:xfrm>
          <a:prstGeom prst="rect">
            <a:avLst/>
          </a:prstGeom>
        </p:spPr>
      </p:pic>
      <p:sp>
        <p:nvSpPr>
          <p:cNvPr id="5" name="Slide Number Placeholder 4">
            <a:extLst>
              <a:ext uri="{FF2B5EF4-FFF2-40B4-BE49-F238E27FC236}">
                <a16:creationId xmlns:a16="http://schemas.microsoft.com/office/drawing/2014/main" id="{78F317F8-1089-8ABE-7D23-42EF8F7E1F2B}"/>
              </a:ext>
            </a:extLst>
          </p:cNvPr>
          <p:cNvSpPr>
            <a:spLocks noGrp="1"/>
          </p:cNvSpPr>
          <p:nvPr>
            <p:ph type="sldNum" sz="quarter" idx="12"/>
          </p:nvPr>
        </p:nvSpPr>
        <p:spPr/>
        <p:txBody>
          <a:bodyPr/>
          <a:lstStyle/>
          <a:p>
            <a:fld id="{A73B81AF-EA18-4A73-9431-D0B0052DD32A}" type="slidenum">
              <a:rPr lang="en-US" smtClean="0"/>
              <a:t>28</a:t>
            </a:fld>
            <a:endParaRPr lang="en-US"/>
          </a:p>
        </p:txBody>
      </p:sp>
    </p:spTree>
    <p:extLst>
      <p:ext uri="{BB962C8B-B14F-4D97-AF65-F5344CB8AC3E}">
        <p14:creationId xmlns:p14="http://schemas.microsoft.com/office/powerpoint/2010/main" val="402713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2469-17C0-FD64-F59B-4D635C046905}"/>
              </a:ext>
            </a:extLst>
          </p:cNvPr>
          <p:cNvSpPr>
            <a:spLocks noGrp="1"/>
          </p:cNvSpPr>
          <p:nvPr>
            <p:ph type="title"/>
          </p:nvPr>
        </p:nvSpPr>
        <p:spPr>
          <a:xfrm>
            <a:off x="1039340" y="2966545"/>
            <a:ext cx="3290921" cy="1600200"/>
          </a:xfrm>
        </p:spPr>
        <p:txBody>
          <a:bodyPr/>
          <a:lstStyle/>
          <a:p>
            <a:r>
              <a:rPr lang="en-US" sz="4000" b="1" dirty="0"/>
              <a:t>Reporting Tips for Optional Comments</a:t>
            </a:r>
          </a:p>
        </p:txBody>
      </p:sp>
      <p:sp>
        <p:nvSpPr>
          <p:cNvPr id="3" name="Content Placeholder 2">
            <a:extLst>
              <a:ext uri="{FF2B5EF4-FFF2-40B4-BE49-F238E27FC236}">
                <a16:creationId xmlns:a16="http://schemas.microsoft.com/office/drawing/2014/main" id="{839617C3-2DF5-7039-8A09-B0ACA3867E37}"/>
              </a:ext>
            </a:extLst>
          </p:cNvPr>
          <p:cNvSpPr>
            <a:spLocks noGrp="1"/>
          </p:cNvSpPr>
          <p:nvPr>
            <p:ph idx="1"/>
          </p:nvPr>
        </p:nvSpPr>
        <p:spPr>
          <a:xfrm>
            <a:off x="5161035" y="2057399"/>
            <a:ext cx="6536978" cy="4572000"/>
          </a:xfrm>
        </p:spPr>
        <p:txBody>
          <a:bodyPr>
            <a:noAutofit/>
          </a:bodyPr>
          <a:lstStyle/>
          <a:p>
            <a:pPr marL="231775" lvl="1" indent="-231775">
              <a:spcBef>
                <a:spcPts val="800"/>
              </a:spcBef>
              <a:buFont typeface="Arial" panose="020B0604020202020204" pitchFamily="34" charset="0"/>
              <a:buChar char="•"/>
            </a:pPr>
            <a:r>
              <a:rPr lang="en-US" sz="2400" b="1" dirty="0">
                <a:latin typeface="+mj-lt"/>
              </a:rPr>
              <a:t>Be specific </a:t>
            </a:r>
          </a:p>
          <a:p>
            <a:pPr marL="746125" lvl="2" indent="-231775">
              <a:spcBef>
                <a:spcPts val="800"/>
              </a:spcBef>
              <a:buFont typeface="Arial" panose="020B0604020202020204" pitchFamily="34" charset="0"/>
              <a:buChar char="•"/>
            </a:pPr>
            <a:r>
              <a:rPr lang="en-US" sz="1800" b="0" i="0" dirty="0">
                <a:solidFill>
                  <a:srgbClr val="262626"/>
                </a:solidFill>
                <a:effectLst/>
                <a:latin typeface="+mj-lt"/>
              </a:rPr>
              <a:t>Which processes and products were affected?</a:t>
            </a:r>
          </a:p>
          <a:p>
            <a:pPr marL="746125" lvl="1" indent="-231775">
              <a:spcBef>
                <a:spcPts val="600"/>
              </a:spcBef>
              <a:buFont typeface="Arial" panose="020B0604020202020204" pitchFamily="34" charset="0"/>
              <a:buChar char="•"/>
            </a:pPr>
            <a:r>
              <a:rPr lang="en-US" sz="1800" b="0" i="0" dirty="0">
                <a:solidFill>
                  <a:srgbClr val="262626"/>
                </a:solidFill>
                <a:effectLst/>
                <a:latin typeface="+mj-lt"/>
              </a:rPr>
              <a:t>Which technologies and materials were used?</a:t>
            </a:r>
          </a:p>
          <a:p>
            <a:pPr marL="746125" lvl="1" indent="-231775">
              <a:spcBef>
                <a:spcPts val="600"/>
              </a:spcBef>
              <a:buFont typeface="Arial" panose="020B0604020202020204" pitchFamily="34" charset="0"/>
              <a:buChar char="•"/>
            </a:pPr>
            <a:r>
              <a:rPr lang="en-US" sz="1800" b="0" i="0" dirty="0">
                <a:solidFill>
                  <a:srgbClr val="262626"/>
                </a:solidFill>
                <a:effectLst/>
                <a:latin typeface="+mj-lt"/>
              </a:rPr>
              <a:t>How did release (e.g., air, water, land) or waste management (e.g., recycling, treatment) quantities change? </a:t>
            </a:r>
          </a:p>
          <a:p>
            <a:pPr marL="746125" lvl="1" indent="-231775">
              <a:spcBef>
                <a:spcPts val="600"/>
              </a:spcBef>
              <a:buFont typeface="Arial" panose="020B0604020202020204" pitchFamily="34" charset="0"/>
              <a:buChar char="•"/>
            </a:pPr>
            <a:r>
              <a:rPr lang="en-US" sz="1800" b="0" i="0" dirty="0">
                <a:solidFill>
                  <a:srgbClr val="262626"/>
                </a:solidFill>
                <a:effectLst/>
                <a:latin typeface="+mj-lt"/>
              </a:rPr>
              <a:t>What other benefits (e.g., cost savings, energy savings, improved product quality) were attained?</a:t>
            </a:r>
          </a:p>
          <a:p>
            <a:pPr marL="746125" lvl="1" indent="-231775">
              <a:spcBef>
                <a:spcPts val="600"/>
              </a:spcBef>
              <a:buFont typeface="Arial" panose="020B0604020202020204" pitchFamily="34" charset="0"/>
              <a:buChar char="•"/>
            </a:pPr>
            <a:r>
              <a:rPr lang="en-US" sz="1800" b="0" i="0" dirty="0">
                <a:solidFill>
                  <a:srgbClr val="262626"/>
                </a:solidFill>
                <a:effectLst/>
                <a:latin typeface="+mj-lt"/>
              </a:rPr>
              <a:t>Who provided the idea or assisted with implementation?</a:t>
            </a:r>
          </a:p>
          <a:p>
            <a:pPr marL="746125" lvl="1" indent="-231775">
              <a:spcBef>
                <a:spcPts val="600"/>
              </a:spcBef>
              <a:buFont typeface="Arial" panose="020B0604020202020204" pitchFamily="34" charset="0"/>
              <a:buChar char="•"/>
            </a:pPr>
            <a:r>
              <a:rPr lang="en-US" sz="1800" b="0" i="0" dirty="0">
                <a:solidFill>
                  <a:srgbClr val="262626"/>
                </a:solidFill>
                <a:effectLst/>
                <a:latin typeface="+mj-lt"/>
              </a:rPr>
              <a:t>Why did you implement this activity?</a:t>
            </a:r>
            <a:endParaRPr lang="en-US" sz="1800" dirty="0">
              <a:latin typeface="+mj-lt"/>
            </a:endParaRPr>
          </a:p>
          <a:p>
            <a:pPr marL="231775" lvl="1" indent="-231775">
              <a:spcBef>
                <a:spcPts val="800"/>
              </a:spcBef>
              <a:buFont typeface="Arial" panose="020B0604020202020204" pitchFamily="34" charset="0"/>
              <a:buChar char="•"/>
            </a:pPr>
            <a:r>
              <a:rPr lang="en-US" sz="2400" b="1" dirty="0">
                <a:latin typeface="+mj-lt"/>
              </a:rPr>
              <a:t>Provide useful URLs and resources </a:t>
            </a:r>
            <a:r>
              <a:rPr lang="en-US" sz="2400" dirty="0">
                <a:latin typeface="+mj-lt"/>
              </a:rPr>
              <a:t>used to identify or achieve source reduction.</a:t>
            </a:r>
          </a:p>
          <a:p>
            <a:pPr marL="231775" lvl="1" indent="-231775">
              <a:spcBef>
                <a:spcPts val="800"/>
              </a:spcBef>
              <a:buFont typeface="Arial" panose="020B0604020202020204" pitchFamily="34" charset="0"/>
              <a:buChar char="•"/>
            </a:pPr>
            <a:r>
              <a:rPr lang="en-US" sz="2400" dirty="0">
                <a:latin typeface="+mj-lt"/>
              </a:rPr>
              <a:t>Put </a:t>
            </a:r>
            <a:r>
              <a:rPr lang="en-US" sz="2400" b="1" dirty="0">
                <a:latin typeface="+mj-lt"/>
              </a:rPr>
              <a:t>unrelated </a:t>
            </a:r>
            <a:r>
              <a:rPr lang="en-US" sz="2400" dirty="0">
                <a:latin typeface="+mj-lt"/>
              </a:rPr>
              <a:t>information </a:t>
            </a:r>
            <a:r>
              <a:rPr lang="en-US" sz="2400" b="1" dirty="0">
                <a:latin typeface="+mj-lt"/>
              </a:rPr>
              <a:t>in section 9.1</a:t>
            </a:r>
            <a:r>
              <a:rPr lang="en-US" sz="2400" dirty="0">
                <a:latin typeface="+mj-lt"/>
              </a:rPr>
              <a:t>.</a:t>
            </a:r>
          </a:p>
          <a:p>
            <a:pPr marL="0" indent="0" algn="l">
              <a:buNone/>
            </a:pPr>
            <a:endParaRPr lang="en-US" sz="1600" b="0" i="0" dirty="0">
              <a:solidFill>
                <a:srgbClr val="262626"/>
              </a:solidFill>
              <a:effectLst/>
              <a:latin typeface="+mj-lt"/>
            </a:endParaRPr>
          </a:p>
          <a:p>
            <a:pPr algn="l">
              <a:buFont typeface="Arial" panose="020B0604020202020204" pitchFamily="34" charset="0"/>
              <a:buChar char="•"/>
            </a:pPr>
            <a:endParaRPr lang="en-US" sz="1600" b="0" i="0" dirty="0">
              <a:solidFill>
                <a:srgbClr val="262626"/>
              </a:solidFill>
              <a:effectLst/>
              <a:latin typeface="+mj-lt"/>
            </a:endParaRPr>
          </a:p>
          <a:p>
            <a:endParaRPr lang="en-US" sz="1600" dirty="0">
              <a:latin typeface="+mj-lt"/>
            </a:endParaRPr>
          </a:p>
          <a:p>
            <a:endParaRPr lang="en-US" sz="1600" dirty="0">
              <a:latin typeface="+mj-lt"/>
            </a:endParaRPr>
          </a:p>
        </p:txBody>
      </p:sp>
      <p:sp>
        <p:nvSpPr>
          <p:cNvPr id="9" name="Slide Number Placeholder 8">
            <a:extLst>
              <a:ext uri="{FF2B5EF4-FFF2-40B4-BE49-F238E27FC236}">
                <a16:creationId xmlns:a16="http://schemas.microsoft.com/office/drawing/2014/main" id="{9EBB7A7F-9CD5-6587-5A51-335217DDE2A4}"/>
              </a:ext>
            </a:extLst>
          </p:cNvPr>
          <p:cNvSpPr>
            <a:spLocks noGrp="1"/>
          </p:cNvSpPr>
          <p:nvPr>
            <p:ph type="sldNum" sz="quarter" idx="12"/>
          </p:nvPr>
        </p:nvSpPr>
        <p:spPr/>
        <p:txBody>
          <a:bodyPr/>
          <a:lstStyle/>
          <a:p>
            <a:fld id="{A73B81AF-EA18-4A73-9431-D0B0052DD32A}" type="slidenum">
              <a:rPr lang="en-US" smtClean="0"/>
              <a:t>29</a:t>
            </a:fld>
            <a:endParaRPr lang="en-US"/>
          </a:p>
        </p:txBody>
      </p:sp>
    </p:spTree>
    <p:extLst>
      <p:ext uri="{BB962C8B-B14F-4D97-AF65-F5344CB8AC3E}">
        <p14:creationId xmlns:p14="http://schemas.microsoft.com/office/powerpoint/2010/main" val="76372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D70388-BF4E-064F-BF3D-C2F47301C4FE}"/>
              </a:ext>
            </a:extLst>
          </p:cNvPr>
          <p:cNvSpPr>
            <a:spLocks noGrp="1"/>
          </p:cNvSpPr>
          <p:nvPr>
            <p:ph type="title"/>
          </p:nvPr>
        </p:nvSpPr>
        <p:spPr>
          <a:xfrm>
            <a:off x="1001260" y="859238"/>
            <a:ext cx="8761413" cy="706964"/>
          </a:xfrm>
        </p:spPr>
        <p:txBody>
          <a:bodyPr>
            <a:normAutofit/>
          </a:bodyPr>
          <a:lstStyle/>
          <a:p>
            <a:r>
              <a:rPr lang="en-US">
                <a:solidFill>
                  <a:srgbClr val="EBEBEB"/>
                </a:solidFill>
              </a:rPr>
              <a:t>What is “</a:t>
            </a:r>
            <a:r>
              <a:rPr lang="en-US" b="1">
                <a:solidFill>
                  <a:srgbClr val="EBEBEB"/>
                </a:solidFill>
              </a:rPr>
              <a:t>source reduction</a:t>
            </a:r>
            <a:r>
              <a:rPr lang="en-US">
                <a:solidFill>
                  <a:srgbClr val="EBEBEB"/>
                </a:solidFill>
              </a:rPr>
              <a:t>”?</a:t>
            </a:r>
          </a:p>
        </p:txBody>
      </p:sp>
      <p:sp>
        <p:nvSpPr>
          <p:cNvPr id="3" name="Slide Number Placeholder 2">
            <a:extLst>
              <a:ext uri="{FF2B5EF4-FFF2-40B4-BE49-F238E27FC236}">
                <a16:creationId xmlns:a16="http://schemas.microsoft.com/office/drawing/2014/main" id="{70ED9D0E-6AE6-4E9E-B28D-1F181DDE25C8}"/>
              </a:ext>
            </a:extLst>
          </p:cNvPr>
          <p:cNvSpPr>
            <a:spLocks noGrp="1"/>
          </p:cNvSpPr>
          <p:nvPr>
            <p:ph type="sldNum" sz="quarter" idx="12"/>
          </p:nvPr>
        </p:nvSpPr>
        <p:spPr>
          <a:xfrm>
            <a:off x="10352541" y="295728"/>
            <a:ext cx="838199" cy="767688"/>
          </a:xfrm>
        </p:spPr>
        <p:txBody>
          <a:bodyPr>
            <a:normAutofit/>
          </a:bodyPr>
          <a:lstStyle/>
          <a:p>
            <a:pPr>
              <a:spcAft>
                <a:spcPts val="800"/>
              </a:spcAft>
            </a:pPr>
            <a:fld id="{D57F1E4F-1CFF-5643-939E-217C01CDF565}" type="slidenum">
              <a:rPr lang="en-US">
                <a:solidFill>
                  <a:srgbClr val="FFFFFF"/>
                </a:solidFill>
              </a:rPr>
              <a:pPr>
                <a:spcAft>
                  <a:spcPts val="800"/>
                </a:spcAft>
              </a:pPr>
              <a:t>3</a:t>
            </a:fld>
            <a:endParaRPr lang="en-US">
              <a:solidFill>
                <a:srgbClr val="FFFFFF"/>
              </a:solidFill>
            </a:endParaRPr>
          </a:p>
        </p:txBody>
      </p:sp>
      <p:sp>
        <p:nvSpPr>
          <p:cNvPr id="7" name="Content Placeholder 6">
            <a:extLst>
              <a:ext uri="{FF2B5EF4-FFF2-40B4-BE49-F238E27FC236}">
                <a16:creationId xmlns:a16="http://schemas.microsoft.com/office/drawing/2014/main" id="{3F0F188D-5AEB-7E4D-8E61-5B58C113325D}"/>
              </a:ext>
            </a:extLst>
          </p:cNvPr>
          <p:cNvSpPr>
            <a:spLocks noGrp="1"/>
          </p:cNvSpPr>
          <p:nvPr>
            <p:ph idx="1"/>
          </p:nvPr>
        </p:nvSpPr>
        <p:spPr>
          <a:xfrm>
            <a:off x="687637" y="2600269"/>
            <a:ext cx="6397313" cy="3616398"/>
          </a:xfrm>
        </p:spPr>
        <p:txBody>
          <a:bodyPr anchor="ctr">
            <a:noAutofit/>
          </a:bodyPr>
          <a:lstStyle/>
          <a:p>
            <a:pPr marL="0" indent="0">
              <a:spcAft>
                <a:spcPts val="1333"/>
              </a:spcAft>
              <a:buNone/>
            </a:pPr>
            <a:r>
              <a:rPr lang="en-US" sz="2400" b="1">
                <a:latin typeface="Century Gothic" panose="020B0502020202020204" pitchFamily="34" charset="0"/>
              </a:rPr>
              <a:t>Source reduction </a:t>
            </a:r>
            <a:r>
              <a:rPr lang="en-US" sz="2400">
                <a:latin typeface="Century Gothic" panose="020B0502020202020204" pitchFamily="34" charset="0"/>
              </a:rPr>
              <a:t>or </a:t>
            </a:r>
            <a:r>
              <a:rPr lang="en-US" sz="2400" b="1">
                <a:latin typeface="Century Gothic" panose="020B0502020202020204" pitchFamily="34" charset="0"/>
              </a:rPr>
              <a:t>pollution prevention </a:t>
            </a:r>
            <a:r>
              <a:rPr lang="en-US" sz="2400" b="1">
                <a:solidFill>
                  <a:schemeClr val="tx1"/>
                </a:solidFill>
                <a:latin typeface="Century Gothic" panose="020B0502020202020204" pitchFamily="34" charset="0"/>
              </a:rPr>
              <a:t>(P2) </a:t>
            </a:r>
            <a:r>
              <a:rPr lang="en-US" sz="2400">
                <a:latin typeface="Century Gothic" panose="020B0502020202020204" pitchFamily="34" charset="0"/>
              </a:rPr>
              <a:t>refers to practices that reduce, eliminate, or prevent the generation of pollution at its source.</a:t>
            </a:r>
          </a:p>
          <a:p>
            <a:pPr marL="0" indent="0">
              <a:spcAft>
                <a:spcPts val="1333"/>
              </a:spcAft>
              <a:buNone/>
            </a:pPr>
            <a:r>
              <a:rPr lang="en-US" sz="2400">
                <a:latin typeface="Century Gothic" panose="020B0502020202020204" pitchFamily="34" charset="0"/>
              </a:rPr>
              <a:t>Source reduction </a:t>
            </a:r>
            <a:r>
              <a:rPr lang="en-US" sz="2400" b="1">
                <a:latin typeface="Century Gothic" panose="020B0502020202020204" pitchFamily="34" charset="0"/>
              </a:rPr>
              <a:t>is not</a:t>
            </a:r>
            <a:r>
              <a:rPr lang="en-US" sz="2400">
                <a:latin typeface="Century Gothic" panose="020B0502020202020204" pitchFamily="34" charset="0"/>
              </a:rPr>
              <a:t> pollution control. Once waste is generated, techniques used to manage and control that waste </a:t>
            </a:r>
            <a:r>
              <a:rPr lang="en-US" sz="2400" b="1">
                <a:latin typeface="Century Gothic" panose="020B0502020202020204" pitchFamily="34" charset="0"/>
              </a:rPr>
              <a:t>are not</a:t>
            </a:r>
            <a:r>
              <a:rPr lang="en-US" sz="2400">
                <a:latin typeface="Century Gothic" panose="020B0502020202020204" pitchFamily="34" charset="0"/>
              </a:rPr>
              <a:t> pollution prevention.  </a:t>
            </a:r>
          </a:p>
        </p:txBody>
      </p:sp>
      <p:pic>
        <p:nvPicPr>
          <p:cNvPr id="1026" name="Picture 2" descr="An inverted triangle representing the waste management hierarchy. Source reduction is the most preferrable option for managing waste that is created, followed by recycling, burning for energy recovery, treating, and finally, disposing or releasing into the environment.">
            <a:extLst>
              <a:ext uri="{FF2B5EF4-FFF2-40B4-BE49-F238E27FC236}">
                <a16:creationId xmlns:a16="http://schemas.microsoft.com/office/drawing/2014/main" id="{FB0D98DD-12FC-E3B1-A3D5-C66F146D63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51834" y="2296589"/>
            <a:ext cx="4086487" cy="4223759"/>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64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C8E0C7-870A-D631-57EA-D84EEF6B7613}"/>
              </a:ext>
            </a:extLst>
          </p:cNvPr>
          <p:cNvGraphicFramePr>
            <a:graphicFrameLocks noGrp="1"/>
          </p:cNvGraphicFramePr>
          <p:nvPr>
            <p:extLst>
              <p:ext uri="{D42A27DB-BD31-4B8C-83A1-F6EECF244321}">
                <p14:modId xmlns:p14="http://schemas.microsoft.com/office/powerpoint/2010/main" val="993529149"/>
              </p:ext>
            </p:extLst>
          </p:nvPr>
        </p:nvGraphicFramePr>
        <p:xfrm>
          <a:off x="1035692" y="898363"/>
          <a:ext cx="10155047" cy="5061274"/>
        </p:xfrm>
        <a:graphic>
          <a:graphicData uri="http://schemas.openxmlformats.org/drawingml/2006/table">
            <a:tbl>
              <a:tblPr firstRow="1" bandRow="1">
                <a:tableStyleId>{5C22544A-7EE6-4342-B048-85BDC9FD1C3A}</a:tableStyleId>
              </a:tblPr>
              <a:tblGrid>
                <a:gridCol w="2535047">
                  <a:extLst>
                    <a:ext uri="{9D8B030D-6E8A-4147-A177-3AD203B41FA5}">
                      <a16:colId xmlns:a16="http://schemas.microsoft.com/office/drawing/2014/main" val="1686969848"/>
                    </a:ext>
                  </a:extLst>
                </a:gridCol>
                <a:gridCol w="7620000">
                  <a:extLst>
                    <a:ext uri="{9D8B030D-6E8A-4147-A177-3AD203B41FA5}">
                      <a16:colId xmlns:a16="http://schemas.microsoft.com/office/drawing/2014/main" val="3328688447"/>
                    </a:ext>
                  </a:extLst>
                </a:gridCol>
              </a:tblGrid>
              <a:tr h="587898">
                <a:tc>
                  <a:txBody>
                    <a:bodyPr/>
                    <a:lstStyle/>
                    <a:p>
                      <a:pPr marL="0" marR="0" algn="l">
                        <a:lnSpc>
                          <a:spcPct val="107000"/>
                        </a:lnSpc>
                        <a:spcBef>
                          <a:spcPts val="0"/>
                        </a:spcBef>
                        <a:spcAft>
                          <a:spcPts val="800"/>
                        </a:spcAft>
                      </a:pPr>
                      <a:r>
                        <a:rPr lang="en-US" sz="2000">
                          <a:effectLst/>
                        </a:rPr>
                        <a:t>Usefulness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tc>
                <a:tc>
                  <a:txBody>
                    <a:bodyPr/>
                    <a:lstStyle/>
                    <a:p>
                      <a:pPr marL="0" marR="0" algn="l">
                        <a:lnSpc>
                          <a:spcPct val="107000"/>
                        </a:lnSpc>
                        <a:spcBef>
                          <a:spcPts val="0"/>
                        </a:spcBef>
                        <a:spcAft>
                          <a:spcPts val="800"/>
                        </a:spcAft>
                      </a:pPr>
                      <a:r>
                        <a:rPr lang="en-US" sz="2000">
                          <a:effectLst/>
                        </a:rPr>
                        <a:t>Source reduction Optional Text (Reported in Section 8.11)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tc>
                <a:extLst>
                  <a:ext uri="{0D108BD9-81ED-4DB2-BD59-A6C34878D82A}">
                    <a16:rowId xmlns:a16="http://schemas.microsoft.com/office/drawing/2014/main" val="1677158773"/>
                  </a:ext>
                </a:extLst>
              </a:tr>
              <a:tr h="2387955">
                <a:tc>
                  <a:txBody>
                    <a:bodyPr/>
                    <a:lstStyle/>
                    <a:p>
                      <a:pPr marL="0" marR="0" algn="l">
                        <a:lnSpc>
                          <a:spcPct val="107000"/>
                        </a:lnSpc>
                        <a:spcBef>
                          <a:spcPts val="0"/>
                        </a:spcBef>
                        <a:spcAft>
                          <a:spcPts val="800"/>
                        </a:spcAft>
                      </a:pPr>
                      <a:r>
                        <a:rPr lang="en-US" sz="2000" b="1">
                          <a:solidFill>
                            <a:srgbClr val="002060"/>
                          </a:solidFill>
                          <a:effectLst/>
                        </a:rPr>
                        <a:t>Most Useful</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50000"/>
                      </a:schemeClr>
                    </a:solidFill>
                  </a:tcPr>
                </a:tc>
                <a:tc>
                  <a:txBody>
                    <a:bodyPr/>
                    <a:lstStyle/>
                    <a:p>
                      <a:pPr marL="0" marR="0" algn="l">
                        <a:lnSpc>
                          <a:spcPct val="107000"/>
                        </a:lnSpc>
                        <a:spcBef>
                          <a:spcPts val="0"/>
                        </a:spcBef>
                        <a:spcAft>
                          <a:spcPts val="800"/>
                        </a:spcAft>
                      </a:pPr>
                      <a:r>
                        <a:rPr lang="en-US" sz="2000">
                          <a:effectLst/>
                        </a:rPr>
                        <a:t>Operator knowledge of equipment and material increased, providing better and more efficient startups and product change overs. Increased capacity in the reactors made it possible to extend the residence time of the chemicals, which produces a purer grade of product and reduces waste generation.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50000"/>
                      </a:schemeClr>
                    </a:solidFill>
                  </a:tcPr>
                </a:tc>
                <a:extLst>
                  <a:ext uri="{0D108BD9-81ED-4DB2-BD59-A6C34878D82A}">
                    <a16:rowId xmlns:a16="http://schemas.microsoft.com/office/drawing/2014/main" val="1327006556"/>
                  </a:ext>
                </a:extLst>
              </a:tr>
              <a:tr h="1232237">
                <a:tc>
                  <a:txBody>
                    <a:bodyPr/>
                    <a:lstStyle/>
                    <a:p>
                      <a:pPr marL="0" marR="0" algn="l">
                        <a:lnSpc>
                          <a:spcPct val="107000"/>
                        </a:lnSpc>
                        <a:spcBef>
                          <a:spcPts val="0"/>
                        </a:spcBef>
                        <a:spcAft>
                          <a:spcPts val="800"/>
                        </a:spcAft>
                      </a:pPr>
                      <a:r>
                        <a:rPr lang="en-US" sz="2000" b="1">
                          <a:solidFill>
                            <a:srgbClr val="002060"/>
                          </a:solidFill>
                          <a:effectLst/>
                        </a:rPr>
                        <a:t>Moderately Useful</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75000"/>
                      </a:schemeClr>
                    </a:solidFill>
                  </a:tcPr>
                </a:tc>
                <a:tc>
                  <a:txBody>
                    <a:bodyPr/>
                    <a:lstStyle/>
                    <a:p>
                      <a:pPr marL="0" marR="0" algn="l">
                        <a:lnSpc>
                          <a:spcPct val="107000"/>
                        </a:lnSpc>
                        <a:spcBef>
                          <a:spcPts val="0"/>
                        </a:spcBef>
                        <a:spcAft>
                          <a:spcPts val="800"/>
                        </a:spcAft>
                      </a:pPr>
                      <a:r>
                        <a:rPr lang="en-US" sz="2000">
                          <a:effectLst/>
                        </a:rPr>
                        <a:t>Process parameters and employee retention and training programs dramatically reduced scrap rates, and improved yields.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75000"/>
                      </a:schemeClr>
                    </a:solidFill>
                  </a:tcPr>
                </a:tc>
                <a:extLst>
                  <a:ext uri="{0D108BD9-81ED-4DB2-BD59-A6C34878D82A}">
                    <a16:rowId xmlns:a16="http://schemas.microsoft.com/office/drawing/2014/main" val="900422341"/>
                  </a:ext>
                </a:extLst>
              </a:tr>
              <a:tr h="853184">
                <a:tc>
                  <a:txBody>
                    <a:bodyPr/>
                    <a:lstStyle/>
                    <a:p>
                      <a:pPr marL="0" marR="0" algn="l">
                        <a:lnSpc>
                          <a:spcPct val="107000"/>
                        </a:lnSpc>
                        <a:spcBef>
                          <a:spcPts val="0"/>
                        </a:spcBef>
                        <a:spcAft>
                          <a:spcPts val="800"/>
                        </a:spcAft>
                      </a:pPr>
                      <a:r>
                        <a:rPr lang="en-US" sz="2000" b="1">
                          <a:solidFill>
                            <a:srgbClr val="002060"/>
                          </a:solidFill>
                          <a:effectLst/>
                        </a:rPr>
                        <a:t>Least Useful</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90000"/>
                      </a:schemeClr>
                    </a:solidFill>
                  </a:tcPr>
                </a:tc>
                <a:tc>
                  <a:txBody>
                    <a:bodyPr/>
                    <a:lstStyle/>
                    <a:p>
                      <a:pPr marL="0" marR="0" algn="l">
                        <a:lnSpc>
                          <a:spcPct val="107000"/>
                        </a:lnSpc>
                        <a:spcBef>
                          <a:spcPts val="0"/>
                        </a:spcBef>
                        <a:spcAft>
                          <a:spcPts val="800"/>
                        </a:spcAft>
                      </a:pPr>
                      <a:r>
                        <a:rPr lang="en-US" sz="2000">
                          <a:effectLst/>
                        </a:rPr>
                        <a:t>All operators participated in a new training program.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nchor="ctr">
                    <a:solidFill>
                      <a:schemeClr val="bg2">
                        <a:lumMod val="90000"/>
                      </a:schemeClr>
                    </a:solidFill>
                  </a:tcPr>
                </a:tc>
                <a:extLst>
                  <a:ext uri="{0D108BD9-81ED-4DB2-BD59-A6C34878D82A}">
                    <a16:rowId xmlns:a16="http://schemas.microsoft.com/office/drawing/2014/main" val="2551528992"/>
                  </a:ext>
                </a:extLst>
              </a:tr>
            </a:tbl>
          </a:graphicData>
        </a:graphic>
      </p:graphicFrame>
    </p:spTree>
    <p:extLst>
      <p:ext uri="{BB962C8B-B14F-4D97-AF65-F5344CB8AC3E}">
        <p14:creationId xmlns:p14="http://schemas.microsoft.com/office/powerpoint/2010/main" val="99418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F2343-4E09-3FC5-3371-67C760103791}"/>
              </a:ext>
            </a:extLst>
          </p:cNvPr>
          <p:cNvSpPr>
            <a:spLocks noGrp="1"/>
          </p:cNvSpPr>
          <p:nvPr>
            <p:ph type="title"/>
          </p:nvPr>
        </p:nvSpPr>
        <p:spPr>
          <a:xfrm>
            <a:off x="1001261" y="852483"/>
            <a:ext cx="8761413" cy="706964"/>
          </a:xfrm>
        </p:spPr>
        <p:txBody>
          <a:bodyPr/>
          <a:lstStyle/>
          <a:p>
            <a:r>
              <a:rPr lang="en-US" b="1"/>
              <a:t>How does TRI use P2 information?</a:t>
            </a:r>
          </a:p>
        </p:txBody>
      </p:sp>
      <p:sp>
        <p:nvSpPr>
          <p:cNvPr id="2" name="Slide Number Placeholder 1">
            <a:extLst>
              <a:ext uri="{FF2B5EF4-FFF2-40B4-BE49-F238E27FC236}">
                <a16:creationId xmlns:a16="http://schemas.microsoft.com/office/drawing/2014/main" id="{74B5F567-F694-0DA2-0316-1CD6AC6544A7}"/>
              </a:ext>
            </a:extLst>
          </p:cNvPr>
          <p:cNvSpPr>
            <a:spLocks noGrp="1"/>
          </p:cNvSpPr>
          <p:nvPr>
            <p:ph type="sldNum" sz="quarter" idx="12"/>
          </p:nvPr>
        </p:nvSpPr>
        <p:spPr/>
        <p:txBody>
          <a:bodyPr/>
          <a:lstStyle/>
          <a:p>
            <a:fld id="{A73B81AF-EA18-4A73-9431-D0B0052DD32A}" type="slidenum">
              <a:rPr lang="en-US" smtClean="0"/>
              <a:t>31</a:t>
            </a:fld>
            <a:endParaRPr lang="en-US"/>
          </a:p>
        </p:txBody>
      </p:sp>
      <p:sp>
        <p:nvSpPr>
          <p:cNvPr id="4" name="TextBox 3">
            <a:extLst>
              <a:ext uri="{FF2B5EF4-FFF2-40B4-BE49-F238E27FC236}">
                <a16:creationId xmlns:a16="http://schemas.microsoft.com/office/drawing/2014/main" id="{9E5F4DD2-BE4F-E3DF-FFEC-B15432F729CE}"/>
              </a:ext>
            </a:extLst>
          </p:cNvPr>
          <p:cNvSpPr txBox="1"/>
          <p:nvPr/>
        </p:nvSpPr>
        <p:spPr>
          <a:xfrm>
            <a:off x="880075" y="2302525"/>
            <a:ext cx="10189478" cy="4339650"/>
          </a:xfrm>
          <a:prstGeom prst="rect">
            <a:avLst/>
          </a:prstGeom>
          <a:noFill/>
        </p:spPr>
        <p:txBody>
          <a:bodyPr wrap="square" rtlCol="0">
            <a:spAutoFit/>
          </a:bodyPr>
          <a:lstStyle/>
          <a:p>
            <a:r>
              <a:rPr lang="en-US" sz="3600" b="1" dirty="0"/>
              <a:t>Analysis</a:t>
            </a:r>
          </a:p>
          <a:p>
            <a:pPr marL="285750" indent="-285750">
              <a:buFont typeface="Arial" panose="020B0604020202020204" pitchFamily="34" charset="0"/>
              <a:buChar char="•"/>
            </a:pPr>
            <a:r>
              <a:rPr lang="en-US" sz="2400" b="1" dirty="0"/>
              <a:t>By sector </a:t>
            </a:r>
            <a:r>
              <a:rPr lang="en-US" sz="2400" dirty="0"/>
              <a:t>– </a:t>
            </a:r>
            <a:r>
              <a:rPr lang="en-US" sz="2400" dirty="0">
                <a:hlinkClick r:id="rId3"/>
              </a:rPr>
              <a:t>Characterizing Sectors</a:t>
            </a:r>
            <a:endParaRPr lang="en-US" sz="2400" dirty="0"/>
          </a:p>
          <a:p>
            <a:pPr marL="285750" indent="-285750">
              <a:buFont typeface="Arial" panose="020B0604020202020204" pitchFamily="34" charset="0"/>
              <a:buChar char="•"/>
            </a:pPr>
            <a:r>
              <a:rPr lang="en-US" sz="2400" b="1" dirty="0"/>
              <a:t>Measuring impacts</a:t>
            </a:r>
          </a:p>
          <a:p>
            <a:pPr marL="742950" lvl="1" indent="-285750">
              <a:buFont typeface="Arial" panose="020B0604020202020204" pitchFamily="34" charset="0"/>
              <a:buChar char="•"/>
            </a:pPr>
            <a:r>
              <a:rPr lang="en-US" sz="2400" dirty="0">
                <a:hlinkClick r:id="rId4"/>
              </a:rPr>
              <a:t>Assessing Implementation and Effectiveness of Green Chemistry Practices</a:t>
            </a:r>
            <a:endParaRPr lang="en-US" sz="2400" dirty="0"/>
          </a:p>
          <a:p>
            <a:pPr marL="742950" lvl="1" indent="-285750">
              <a:buFont typeface="Arial" panose="020B0604020202020204" pitchFamily="34" charset="0"/>
              <a:buChar char="•"/>
            </a:pPr>
            <a:r>
              <a:rPr lang="en-US" sz="2400" dirty="0">
                <a:hlinkClick r:id="rId5"/>
              </a:rPr>
              <a:t>Measuring the Impacts of Source Reduction</a:t>
            </a:r>
            <a:endParaRPr lang="en-US" sz="2400" dirty="0"/>
          </a:p>
          <a:p>
            <a:endParaRPr lang="en-US" dirty="0"/>
          </a:p>
          <a:p>
            <a:r>
              <a:rPr lang="en-US" sz="3600" b="1" dirty="0"/>
              <a:t>Publications</a:t>
            </a:r>
          </a:p>
          <a:p>
            <a:pPr marL="285750" indent="-285750">
              <a:buFont typeface="Arial" panose="020B0604020202020204" pitchFamily="34" charset="0"/>
              <a:buChar char="•"/>
            </a:pPr>
            <a:r>
              <a:rPr lang="en-US" sz="2400" b="1" dirty="0"/>
              <a:t>TRI National Analysis</a:t>
            </a:r>
            <a:r>
              <a:rPr lang="en-US" sz="2400" dirty="0"/>
              <a:t> – </a:t>
            </a:r>
            <a:r>
              <a:rPr lang="en-US" sz="2400" dirty="0">
                <a:hlinkClick r:id="rId6"/>
              </a:rPr>
              <a:t>Pollution Prevention</a:t>
            </a:r>
            <a:endParaRPr lang="en-US" sz="2400" dirty="0"/>
          </a:p>
          <a:p>
            <a:pPr marL="285750" indent="-285750">
              <a:buFont typeface="Arial" panose="020B0604020202020204" pitchFamily="34" charset="0"/>
              <a:buChar char="•"/>
            </a:pPr>
            <a:r>
              <a:rPr lang="en-US" sz="2400" dirty="0">
                <a:hlinkClick r:id="rId7"/>
              </a:rPr>
              <a:t>TRI Pollution Prevention Spotlights</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462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F2343-4E09-3FC5-3371-67C760103791}"/>
              </a:ext>
            </a:extLst>
          </p:cNvPr>
          <p:cNvSpPr>
            <a:spLocks noGrp="1"/>
          </p:cNvSpPr>
          <p:nvPr>
            <p:ph type="title"/>
          </p:nvPr>
        </p:nvSpPr>
        <p:spPr>
          <a:xfrm>
            <a:off x="892197" y="1554217"/>
            <a:ext cx="3690314" cy="3749566"/>
          </a:xfrm>
        </p:spPr>
        <p:txBody>
          <a:bodyPr anchor="ctr"/>
          <a:lstStyle/>
          <a:p>
            <a:r>
              <a:rPr lang="en-US" sz="4000" b="1" dirty="0"/>
              <a:t>How can I access TRI P2 information?</a:t>
            </a:r>
          </a:p>
        </p:txBody>
      </p:sp>
      <p:sp>
        <p:nvSpPr>
          <p:cNvPr id="2" name="Slide Number Placeholder 1">
            <a:extLst>
              <a:ext uri="{FF2B5EF4-FFF2-40B4-BE49-F238E27FC236}">
                <a16:creationId xmlns:a16="http://schemas.microsoft.com/office/drawing/2014/main" id="{74B5F567-F694-0DA2-0316-1CD6AC6544A7}"/>
              </a:ext>
            </a:extLst>
          </p:cNvPr>
          <p:cNvSpPr>
            <a:spLocks noGrp="1"/>
          </p:cNvSpPr>
          <p:nvPr>
            <p:ph type="sldNum" sz="quarter" idx="12"/>
          </p:nvPr>
        </p:nvSpPr>
        <p:spPr/>
        <p:txBody>
          <a:bodyPr/>
          <a:lstStyle/>
          <a:p>
            <a:fld id="{A73B81AF-EA18-4A73-9431-D0B0052DD32A}" type="slidenum">
              <a:rPr lang="en-US" smtClean="0"/>
              <a:t>32</a:t>
            </a:fld>
            <a:endParaRPr lang="en-US"/>
          </a:p>
        </p:txBody>
      </p:sp>
      <p:sp>
        <p:nvSpPr>
          <p:cNvPr id="4" name="TextBox 3">
            <a:extLst>
              <a:ext uri="{FF2B5EF4-FFF2-40B4-BE49-F238E27FC236}">
                <a16:creationId xmlns:a16="http://schemas.microsoft.com/office/drawing/2014/main" id="{1C2529EB-3F63-0FA6-3CD4-696106F2904D}"/>
              </a:ext>
            </a:extLst>
          </p:cNvPr>
          <p:cNvSpPr txBox="1"/>
          <p:nvPr/>
        </p:nvSpPr>
        <p:spPr>
          <a:xfrm>
            <a:off x="5077167" y="1295400"/>
            <a:ext cx="6789013" cy="5078313"/>
          </a:xfrm>
          <a:prstGeom prst="rect">
            <a:avLst/>
          </a:prstGeom>
          <a:noFill/>
        </p:spPr>
        <p:txBody>
          <a:bodyPr wrap="square" rtlCol="0">
            <a:spAutoFit/>
          </a:bodyPr>
          <a:lstStyle/>
          <a:p>
            <a:r>
              <a:rPr lang="en-US" sz="2400" b="1" dirty="0">
                <a:hlinkClick r:id="rId2"/>
              </a:rPr>
              <a:t>TRI P2 Search </a:t>
            </a:r>
            <a:endParaRPr lang="en-US" sz="2400" b="1" dirty="0"/>
          </a:p>
          <a:p>
            <a:pPr marL="285750" indent="-285750">
              <a:buFont typeface="Arial" panose="020B0604020202020204" pitchFamily="34" charset="0"/>
              <a:buChar char="•"/>
            </a:pPr>
            <a:r>
              <a:rPr lang="en-US" dirty="0"/>
              <a:t>Search for P2 activities by sector, chemical, or location</a:t>
            </a:r>
          </a:p>
          <a:p>
            <a:pPr marL="285750" indent="-285750">
              <a:buFont typeface="Arial" panose="020B0604020202020204" pitchFamily="34" charset="0"/>
              <a:buChar char="•"/>
            </a:pPr>
            <a:r>
              <a:rPr lang="en-US" dirty="0"/>
              <a:t>Compare facilities</a:t>
            </a:r>
          </a:p>
          <a:p>
            <a:pPr marL="285750" indent="-285750">
              <a:buFont typeface="Arial" panose="020B0604020202020204" pitchFamily="34" charset="0"/>
              <a:buChar char="•"/>
            </a:pPr>
            <a:r>
              <a:rPr lang="en-US" dirty="0"/>
              <a:t>View comments associated with P2 information</a:t>
            </a:r>
          </a:p>
          <a:p>
            <a:pPr marL="285750" indent="-285750">
              <a:buFont typeface="Arial" panose="020B0604020202020204" pitchFamily="34" charset="0"/>
              <a:buChar char="•"/>
            </a:pPr>
            <a:endParaRPr lang="en-US" dirty="0"/>
          </a:p>
          <a:p>
            <a:r>
              <a:rPr lang="en-US" sz="2400" b="1" dirty="0">
                <a:hlinkClick r:id="rId3"/>
              </a:rPr>
              <a:t>TRI Toxics Tracker</a:t>
            </a:r>
            <a:endParaRPr lang="en-US" sz="2400" b="1" dirty="0"/>
          </a:p>
          <a:p>
            <a:pPr marL="285750" indent="-285750">
              <a:buFont typeface="Arial" panose="020B0604020202020204" pitchFamily="34" charset="0"/>
              <a:buChar char="•"/>
            </a:pPr>
            <a:r>
              <a:rPr lang="en-US" dirty="0"/>
              <a:t>Filter source reduction by sector, chemical, location</a:t>
            </a:r>
          </a:p>
          <a:p>
            <a:pPr marL="285750" indent="-285750">
              <a:buFont typeface="Arial" panose="020B0604020202020204" pitchFamily="34" charset="0"/>
              <a:buChar char="•"/>
            </a:pPr>
            <a:r>
              <a:rPr lang="en-US" dirty="0"/>
              <a:t>View trends in source reduction over time</a:t>
            </a:r>
          </a:p>
          <a:p>
            <a:pPr marL="285750" indent="-285750">
              <a:buFont typeface="Arial" panose="020B0604020202020204" pitchFamily="34" charset="0"/>
              <a:buChar char="•"/>
            </a:pPr>
            <a:r>
              <a:rPr lang="en-US" dirty="0"/>
              <a:t>View comments associated with P2 information</a:t>
            </a:r>
          </a:p>
          <a:p>
            <a:pPr marL="285750" indent="-285750">
              <a:buFont typeface="Arial" panose="020B0604020202020204" pitchFamily="34" charset="0"/>
              <a:buChar char="•"/>
            </a:pPr>
            <a:endParaRPr lang="en-US" dirty="0"/>
          </a:p>
          <a:p>
            <a:r>
              <a:rPr lang="en-US" sz="2400" b="1" dirty="0">
                <a:hlinkClick r:id="rId4"/>
              </a:rPr>
              <a:t>TRI Solvent Substitution Tool</a:t>
            </a:r>
            <a:endParaRPr lang="en-US" sz="2400" b="1" dirty="0"/>
          </a:p>
          <a:p>
            <a:pPr marL="285750" indent="-285750">
              <a:buFont typeface="Arial" panose="020B0604020202020204" pitchFamily="34" charset="0"/>
              <a:buChar char="•"/>
            </a:pPr>
            <a:r>
              <a:rPr lang="en-US" dirty="0"/>
              <a:t>View comments associated with solvent substitutions</a:t>
            </a:r>
          </a:p>
          <a:p>
            <a:pPr marL="285750" indent="-285750">
              <a:buFont typeface="Arial" panose="020B0604020202020204" pitchFamily="34" charset="0"/>
              <a:buChar char="•"/>
            </a:pPr>
            <a:r>
              <a:rPr lang="en-US" dirty="0"/>
              <a:t>Filter information by solvent chemical, alternative chemicals or processes, and sector</a:t>
            </a:r>
          </a:p>
          <a:p>
            <a:pPr marL="285750" indent="-285750">
              <a:buFont typeface="Arial" panose="020B0604020202020204" pitchFamily="34" charset="0"/>
              <a:buChar char="•"/>
            </a:pPr>
            <a:r>
              <a:rPr lang="en-US" dirty="0"/>
              <a:t>View handout summarizing trends in solvent substitutions reported to TRI</a:t>
            </a:r>
          </a:p>
          <a:p>
            <a:endParaRPr lang="en-US" dirty="0"/>
          </a:p>
        </p:txBody>
      </p:sp>
    </p:spTree>
    <p:extLst>
      <p:ext uri="{BB962C8B-B14F-4D97-AF65-F5344CB8AC3E}">
        <p14:creationId xmlns:p14="http://schemas.microsoft.com/office/powerpoint/2010/main" val="3914338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F2343-4E09-3FC5-3371-67C760103791}"/>
              </a:ext>
            </a:extLst>
          </p:cNvPr>
          <p:cNvSpPr>
            <a:spLocks noGrp="1"/>
          </p:cNvSpPr>
          <p:nvPr>
            <p:ph type="title"/>
          </p:nvPr>
        </p:nvSpPr>
        <p:spPr>
          <a:xfrm>
            <a:off x="844167" y="808416"/>
            <a:ext cx="9927472" cy="706964"/>
          </a:xfrm>
        </p:spPr>
        <p:txBody>
          <a:bodyPr/>
          <a:lstStyle/>
          <a:p>
            <a:r>
              <a:rPr lang="en-US" sz="4600" b="1" dirty="0"/>
              <a:t>TRI P2 Reporting Resources</a:t>
            </a:r>
          </a:p>
        </p:txBody>
      </p:sp>
      <p:sp>
        <p:nvSpPr>
          <p:cNvPr id="2" name="Slide Number Placeholder 1">
            <a:extLst>
              <a:ext uri="{FF2B5EF4-FFF2-40B4-BE49-F238E27FC236}">
                <a16:creationId xmlns:a16="http://schemas.microsoft.com/office/drawing/2014/main" id="{74B5F567-F694-0DA2-0316-1CD6AC6544A7}"/>
              </a:ext>
            </a:extLst>
          </p:cNvPr>
          <p:cNvSpPr>
            <a:spLocks noGrp="1"/>
          </p:cNvSpPr>
          <p:nvPr>
            <p:ph type="sldNum" sz="quarter" idx="12"/>
          </p:nvPr>
        </p:nvSpPr>
        <p:spPr/>
        <p:txBody>
          <a:bodyPr/>
          <a:lstStyle/>
          <a:p>
            <a:fld id="{A73B81AF-EA18-4A73-9431-D0B0052DD32A}" type="slidenum">
              <a:rPr lang="en-US" smtClean="0"/>
              <a:t>33</a:t>
            </a:fld>
            <a:endParaRPr lang="en-US"/>
          </a:p>
        </p:txBody>
      </p:sp>
      <p:sp>
        <p:nvSpPr>
          <p:cNvPr id="4" name="TextBox 3">
            <a:extLst>
              <a:ext uri="{FF2B5EF4-FFF2-40B4-BE49-F238E27FC236}">
                <a16:creationId xmlns:a16="http://schemas.microsoft.com/office/drawing/2014/main" id="{9E5F4DD2-BE4F-E3DF-FFEC-B15432F729CE}"/>
              </a:ext>
            </a:extLst>
          </p:cNvPr>
          <p:cNvSpPr txBox="1"/>
          <p:nvPr/>
        </p:nvSpPr>
        <p:spPr>
          <a:xfrm>
            <a:off x="160866" y="2468843"/>
            <a:ext cx="11870267" cy="4093428"/>
          </a:xfrm>
          <a:prstGeom prst="rect">
            <a:avLst/>
          </a:prstGeom>
          <a:noFill/>
        </p:spPr>
        <p:txBody>
          <a:bodyPr wrap="square" rtlCol="0">
            <a:spAutoFit/>
          </a:bodyPr>
          <a:lstStyle/>
          <a:p>
            <a:pPr marL="171450"/>
            <a:r>
              <a:rPr lang="en-US" sz="2000" b="1" dirty="0" err="1">
                <a:latin typeface="+mj-lt"/>
              </a:rPr>
              <a:t>GuideME</a:t>
            </a:r>
            <a:r>
              <a:rPr lang="en-US" sz="2000" b="1" dirty="0">
                <a:latin typeface="+mj-lt"/>
              </a:rPr>
              <a:t> </a:t>
            </a:r>
            <a:r>
              <a:rPr lang="en-US" sz="2000" dirty="0">
                <a:latin typeface="+mj-lt"/>
              </a:rPr>
              <a:t>Provides guidance on Toxics Release Inventory reporting</a:t>
            </a:r>
          </a:p>
          <a:p>
            <a:pPr marL="576263" lvl="1" indent="-169863">
              <a:buFont typeface="Arial" panose="020B0604020202020204" pitchFamily="34" charset="0"/>
              <a:buChar char="•"/>
            </a:pPr>
            <a:r>
              <a:rPr lang="en-US" sz="2000" dirty="0">
                <a:latin typeface="+mj-lt"/>
                <a:hlinkClick r:id="rId2"/>
              </a:rPr>
              <a:t>Home</a:t>
            </a:r>
            <a:endParaRPr lang="en-US" sz="2000" dirty="0">
              <a:latin typeface="+mj-lt"/>
            </a:endParaRPr>
          </a:p>
          <a:p>
            <a:pPr marL="576263" lvl="1" indent="-169863">
              <a:buFont typeface="Arial" panose="020B0604020202020204" pitchFamily="34" charset="0"/>
              <a:buChar char="•"/>
            </a:pPr>
            <a:r>
              <a:rPr lang="en-US" sz="2000" dirty="0">
                <a:latin typeface="+mj-lt"/>
                <a:hlinkClick r:id="rId3"/>
              </a:rPr>
              <a:t>Guidance for Section 8.10</a:t>
            </a:r>
            <a:endParaRPr lang="en-US" sz="2000" dirty="0">
              <a:latin typeface="+mj-lt"/>
            </a:endParaRPr>
          </a:p>
          <a:p>
            <a:pPr marL="171450"/>
            <a:endParaRPr lang="en-US" sz="2000" b="1" dirty="0">
              <a:latin typeface="+mj-lt"/>
            </a:endParaRPr>
          </a:p>
          <a:p>
            <a:pPr marL="171450"/>
            <a:r>
              <a:rPr lang="en-US" sz="2000" b="1" dirty="0">
                <a:latin typeface="+mj-lt"/>
              </a:rPr>
              <a:t>TRI P2 Reporting Tutorials</a:t>
            </a:r>
          </a:p>
          <a:p>
            <a:pPr marL="573088" lvl="1" indent="-169863">
              <a:buFont typeface="Arial" panose="020B0604020202020204" pitchFamily="34" charset="0"/>
              <a:buChar char="•"/>
            </a:pPr>
            <a:r>
              <a:rPr lang="en-US" sz="2000" dirty="0">
                <a:latin typeface="+mj-lt"/>
                <a:hlinkClick r:id="rId4"/>
              </a:rPr>
              <a:t>How to report source reduction activities </a:t>
            </a:r>
            <a:r>
              <a:rPr lang="en-US" sz="2000" dirty="0">
                <a:latin typeface="+mj-lt"/>
              </a:rPr>
              <a:t>(8.10)</a:t>
            </a:r>
          </a:p>
          <a:p>
            <a:pPr marL="573088" lvl="1" indent="-169863">
              <a:buFont typeface="Arial" panose="020B0604020202020204" pitchFamily="34" charset="0"/>
              <a:buChar char="•"/>
            </a:pPr>
            <a:r>
              <a:rPr lang="en-US" sz="2000" dirty="0">
                <a:latin typeface="+mj-lt"/>
                <a:hlinkClick r:id="rId5"/>
              </a:rPr>
              <a:t>How to provide additional details on P2 achievements or other TRI aspects </a:t>
            </a:r>
            <a:r>
              <a:rPr lang="en-US" sz="2000" dirty="0">
                <a:latin typeface="+mj-lt"/>
              </a:rPr>
              <a:t>(8.11 and 9.1)</a:t>
            </a:r>
          </a:p>
          <a:p>
            <a:pPr marL="341313" lvl="1" indent="-169863">
              <a:buFont typeface="Arial" panose="020B0604020202020204" pitchFamily="34" charset="0"/>
              <a:buChar char="•"/>
            </a:pPr>
            <a:endParaRPr lang="en-US" sz="2000" dirty="0">
              <a:latin typeface="+mj-lt"/>
            </a:endParaRPr>
          </a:p>
          <a:p>
            <a:pPr marL="171450"/>
            <a:r>
              <a:rPr lang="en-US" sz="2000" b="1" dirty="0">
                <a:latin typeface="+mj-lt"/>
                <a:hlinkClick r:id="rId6"/>
              </a:rPr>
              <a:t>TRI P2 Reporting Guide</a:t>
            </a:r>
            <a:r>
              <a:rPr lang="en-US" sz="2000" b="1" dirty="0">
                <a:latin typeface="+mj-lt"/>
              </a:rPr>
              <a:t> </a:t>
            </a:r>
            <a:r>
              <a:rPr lang="en-US" sz="2000" dirty="0">
                <a:latin typeface="+mj-lt"/>
              </a:rPr>
              <a:t>Detailed guidance on source reduction reporting, including code definitions, examples, and decision trees to aid in selecting the most accurate code</a:t>
            </a:r>
            <a:endParaRPr lang="en-US" sz="2000" b="1" dirty="0">
              <a:latin typeface="+mj-lt"/>
              <a:hlinkClick r:id="rId7">
                <a:extLst>
                  <a:ext uri="{A12FA001-AC4F-418D-AE19-62706E023703}">
                    <ahyp:hlinkClr xmlns:ahyp="http://schemas.microsoft.com/office/drawing/2018/hyperlinkcolor" val="tx"/>
                  </a:ext>
                </a:extLst>
              </a:hlinkClick>
            </a:endParaRPr>
          </a:p>
          <a:p>
            <a:pPr marL="171450"/>
            <a:r>
              <a:rPr lang="en-US" sz="2000" b="1" dirty="0">
                <a:solidFill>
                  <a:srgbClr val="005EA2"/>
                </a:solidFill>
                <a:latin typeface="+mj-lt"/>
                <a:hlinkClick r:id="rId7"/>
              </a:rPr>
              <a:t> </a:t>
            </a:r>
          </a:p>
          <a:p>
            <a:pPr marL="171450"/>
            <a:r>
              <a:rPr lang="en-US" sz="2000" b="1" i="0" dirty="0">
                <a:solidFill>
                  <a:srgbClr val="005EA2"/>
                </a:solidFill>
                <a:effectLst/>
                <a:latin typeface="+mj-lt"/>
                <a:hlinkClick r:id="rId7"/>
              </a:rPr>
              <a:t>TRI P2 Reporting Tips (pdf)</a:t>
            </a:r>
            <a:r>
              <a:rPr lang="en-US" sz="2000" b="1" i="0" dirty="0">
                <a:solidFill>
                  <a:srgbClr val="1B1B1B"/>
                </a:solidFill>
                <a:effectLst/>
                <a:latin typeface="+mj-lt"/>
              </a:rPr>
              <a:t> </a:t>
            </a:r>
            <a:r>
              <a:rPr lang="en-US" sz="2000" b="0" i="0" dirty="0">
                <a:solidFill>
                  <a:srgbClr val="1B1B1B"/>
                </a:solidFill>
                <a:effectLst/>
                <a:latin typeface="+mj-lt"/>
              </a:rPr>
              <a:t>Overview for facilities of the benefits of reporting P2 activities to the TRI Program and guidance on how to describe P2 activities in Section 8.11 of the TRI Form R.</a:t>
            </a:r>
          </a:p>
        </p:txBody>
      </p:sp>
    </p:spTree>
    <p:extLst>
      <p:ext uri="{BB962C8B-B14F-4D97-AF65-F5344CB8AC3E}">
        <p14:creationId xmlns:p14="http://schemas.microsoft.com/office/powerpoint/2010/main" val="93466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F2343-4E09-3FC5-3371-67C760103791}"/>
              </a:ext>
            </a:extLst>
          </p:cNvPr>
          <p:cNvSpPr>
            <a:spLocks noGrp="1"/>
          </p:cNvSpPr>
          <p:nvPr>
            <p:ph type="title"/>
          </p:nvPr>
        </p:nvSpPr>
        <p:spPr>
          <a:xfrm>
            <a:off x="844167" y="808416"/>
            <a:ext cx="9927472" cy="706964"/>
          </a:xfrm>
        </p:spPr>
        <p:txBody>
          <a:bodyPr/>
          <a:lstStyle/>
          <a:p>
            <a:r>
              <a:rPr lang="en-US" sz="4600" b="1"/>
              <a:t>More TRI P2 Reporting Resources</a:t>
            </a:r>
          </a:p>
        </p:txBody>
      </p:sp>
      <p:sp>
        <p:nvSpPr>
          <p:cNvPr id="2" name="Slide Number Placeholder 1">
            <a:extLst>
              <a:ext uri="{FF2B5EF4-FFF2-40B4-BE49-F238E27FC236}">
                <a16:creationId xmlns:a16="http://schemas.microsoft.com/office/drawing/2014/main" id="{74B5F567-F694-0DA2-0316-1CD6AC6544A7}"/>
              </a:ext>
            </a:extLst>
          </p:cNvPr>
          <p:cNvSpPr>
            <a:spLocks noGrp="1"/>
          </p:cNvSpPr>
          <p:nvPr>
            <p:ph type="sldNum" sz="quarter" idx="12"/>
          </p:nvPr>
        </p:nvSpPr>
        <p:spPr/>
        <p:txBody>
          <a:bodyPr/>
          <a:lstStyle/>
          <a:p>
            <a:fld id="{A73B81AF-EA18-4A73-9431-D0B0052DD32A}" type="slidenum">
              <a:rPr lang="en-US" smtClean="0"/>
              <a:t>34</a:t>
            </a:fld>
            <a:endParaRPr lang="en-US"/>
          </a:p>
        </p:txBody>
      </p:sp>
      <p:sp>
        <p:nvSpPr>
          <p:cNvPr id="4" name="TextBox 3">
            <a:extLst>
              <a:ext uri="{FF2B5EF4-FFF2-40B4-BE49-F238E27FC236}">
                <a16:creationId xmlns:a16="http://schemas.microsoft.com/office/drawing/2014/main" id="{9E5F4DD2-BE4F-E3DF-FFEC-B15432F729CE}"/>
              </a:ext>
            </a:extLst>
          </p:cNvPr>
          <p:cNvSpPr txBox="1"/>
          <p:nvPr/>
        </p:nvSpPr>
        <p:spPr>
          <a:xfrm>
            <a:off x="225845" y="3187262"/>
            <a:ext cx="11740309" cy="2862322"/>
          </a:xfrm>
          <a:prstGeom prst="rect">
            <a:avLst/>
          </a:prstGeom>
          <a:noFill/>
        </p:spPr>
        <p:txBody>
          <a:bodyPr wrap="square" rtlCol="0">
            <a:spAutoFit/>
          </a:bodyPr>
          <a:lstStyle/>
          <a:p>
            <a:pPr marL="171450"/>
            <a:r>
              <a:rPr lang="en-US" sz="2000" b="1" dirty="0">
                <a:latin typeface="+mj-lt"/>
                <a:hlinkClick r:id="rId2"/>
              </a:rPr>
              <a:t>TRI Source Reduction Reporting page </a:t>
            </a:r>
            <a:r>
              <a:rPr lang="en-US" sz="2000" dirty="0">
                <a:latin typeface="+mj-lt"/>
              </a:rPr>
              <a:t>Learn about different kinds of source reduction activities, P2 reporting resources, and the benefits of reporting source reduction</a:t>
            </a:r>
            <a:endParaRPr lang="en-US" sz="2000" b="1" dirty="0">
              <a:latin typeface="+mj-lt"/>
              <a:hlinkClick r:id="rId3"/>
            </a:endParaRPr>
          </a:p>
          <a:p>
            <a:pPr marL="171450"/>
            <a:endParaRPr lang="en-US" sz="2000" b="1" dirty="0">
              <a:latin typeface="+mj-lt"/>
              <a:hlinkClick r:id="rId3"/>
            </a:endParaRPr>
          </a:p>
          <a:p>
            <a:pPr marL="171450"/>
            <a:r>
              <a:rPr lang="en-US" sz="2000" b="1" dirty="0">
                <a:latin typeface="+mj-lt"/>
                <a:hlinkClick r:id="rId3"/>
              </a:rPr>
              <a:t>TRI Green Chemistry and Engineering page</a:t>
            </a:r>
            <a:r>
              <a:rPr lang="en-US" sz="2000" dirty="0">
                <a:latin typeface="+mj-lt"/>
              </a:rPr>
              <a:t> Learn more about green chemistry and engineering practices and the codes used to report these activities</a:t>
            </a:r>
          </a:p>
          <a:p>
            <a:pPr marL="341313" indent="-169863">
              <a:buFont typeface="Arial" panose="020B0604020202020204" pitchFamily="34" charset="0"/>
              <a:buChar char="•"/>
            </a:pPr>
            <a:endParaRPr lang="en-US" sz="2000" dirty="0">
              <a:latin typeface="+mj-lt"/>
            </a:endParaRPr>
          </a:p>
          <a:p>
            <a:pPr marL="171450"/>
            <a:r>
              <a:rPr lang="en-US" sz="2000" b="1" dirty="0">
                <a:solidFill>
                  <a:srgbClr val="005EA2"/>
                </a:solidFill>
                <a:latin typeface="+mj-lt"/>
                <a:hlinkClick r:id="rId4"/>
              </a:rPr>
              <a:t>TRI Source Reduction Reporting Fact Sheet (pdf)</a:t>
            </a:r>
            <a:r>
              <a:rPr lang="en-US" sz="2000" b="1" dirty="0">
                <a:solidFill>
                  <a:srgbClr val="005EA2"/>
                </a:solidFill>
                <a:latin typeface="+mj-lt"/>
              </a:rPr>
              <a:t> </a:t>
            </a:r>
            <a:r>
              <a:rPr lang="en-US" sz="2000" b="0" i="0" dirty="0">
                <a:solidFill>
                  <a:srgbClr val="1B1B1B"/>
                </a:solidFill>
                <a:effectLst/>
                <a:latin typeface="+mj-lt"/>
              </a:rPr>
              <a:t>Answers to common questions about the reporting of required and optional information on annual TRI forms</a:t>
            </a:r>
          </a:p>
          <a:p>
            <a:pPr marL="171450"/>
            <a:endParaRPr lang="en-US" sz="2000" b="0" i="0" dirty="0">
              <a:solidFill>
                <a:srgbClr val="1B1B1B"/>
              </a:solidFill>
              <a:effectLst/>
              <a:latin typeface="+mj-lt"/>
            </a:endParaRPr>
          </a:p>
        </p:txBody>
      </p:sp>
    </p:spTree>
    <p:extLst>
      <p:ext uri="{BB962C8B-B14F-4D97-AF65-F5344CB8AC3E}">
        <p14:creationId xmlns:p14="http://schemas.microsoft.com/office/powerpoint/2010/main" val="1700314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87C38BD0-783C-8F81-59F8-C4762673CAA0}"/>
              </a:ext>
            </a:extLst>
          </p:cNvPr>
          <p:cNvSpPr txBox="1">
            <a:spLocks/>
          </p:cNvSpPr>
          <p:nvPr/>
        </p:nvSpPr>
        <p:spPr bwMode="gray">
          <a:xfrm>
            <a:off x="10585578" y="199395"/>
            <a:ext cx="838199" cy="767687"/>
          </a:xfrm>
          <a:prstGeom prst="rect">
            <a:avLst/>
          </a:prstGeom>
        </p:spPr>
        <p:txBody>
          <a:bodyPr spcFirstLastPara="1" vert="horz" wrap="square" lIns="0" tIns="0" rIns="0" bIns="0" rtlCol="0" anchor="b" anchorCtr="0">
            <a:no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l">
              <a:spcAft>
                <a:spcPts val="800"/>
              </a:spcAft>
            </a:pPr>
            <a:fld id="{00000000-1234-1234-1234-123412341234}" type="slidenum">
              <a:rPr lang="en" sz="2800"/>
              <a:pPr algn="l">
                <a:spcAft>
                  <a:spcPts val="800"/>
                </a:spcAft>
              </a:pPr>
              <a:t>35</a:t>
            </a:fld>
            <a:endParaRPr lang="en" sz="2800"/>
          </a:p>
        </p:txBody>
      </p:sp>
      <p:sp>
        <p:nvSpPr>
          <p:cNvPr id="4" name="Title 1">
            <a:extLst>
              <a:ext uri="{FF2B5EF4-FFF2-40B4-BE49-F238E27FC236}">
                <a16:creationId xmlns:a16="http://schemas.microsoft.com/office/drawing/2014/main" id="{DFAF1C38-E0B6-DDF1-8FEC-A33B5C8215A5}"/>
              </a:ext>
            </a:extLst>
          </p:cNvPr>
          <p:cNvSpPr txBox="1">
            <a:spLocks/>
          </p:cNvSpPr>
          <p:nvPr/>
        </p:nvSpPr>
        <p:spPr>
          <a:xfrm>
            <a:off x="877247" y="764088"/>
            <a:ext cx="10337291" cy="4727814"/>
          </a:xfrm>
          <a:prstGeom prst="rect">
            <a:avLst/>
          </a:prstGeom>
        </p:spPr>
        <p:txBody>
          <a:bodyPr anchor="t"/>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7200" b="1" dirty="0">
              <a:solidFill>
                <a:schemeClr val="accent1">
                  <a:lumMod val="75000"/>
                </a:schemeClr>
              </a:solidFill>
              <a:latin typeface="Century Gothic" panose="020B0502020202020204" pitchFamily="34" charset="0"/>
            </a:endParaRPr>
          </a:p>
          <a:p>
            <a:r>
              <a:rPr lang="en-US" sz="4267" b="1" dirty="0">
                <a:solidFill>
                  <a:schemeClr val="accent1">
                    <a:lumMod val="75000"/>
                  </a:schemeClr>
                </a:solidFill>
              </a:rPr>
              <a:t>TRI Program Home</a:t>
            </a:r>
          </a:p>
          <a:p>
            <a:pPr>
              <a:spcAft>
                <a:spcPts val="1200"/>
              </a:spcAft>
            </a:pPr>
            <a:r>
              <a:rPr lang="en-US" sz="2400" dirty="0">
                <a:solidFill>
                  <a:srgbClr val="E77619"/>
                </a:solidFill>
                <a:hlinkClick r:id="rId3"/>
              </a:rPr>
              <a:t>https://www.epa.gov/toxics-release-inventory-tri-program</a:t>
            </a:r>
            <a:endParaRPr lang="en-US" sz="2400" dirty="0">
              <a:solidFill>
                <a:srgbClr val="E77619"/>
              </a:solidFill>
            </a:endParaRPr>
          </a:p>
          <a:p>
            <a:endParaRPr lang="en-US" sz="1067" dirty="0">
              <a:solidFill>
                <a:srgbClr val="E77619"/>
              </a:solidFill>
            </a:endParaRPr>
          </a:p>
          <a:p>
            <a:r>
              <a:rPr lang="en-US" sz="4267" b="1" dirty="0">
                <a:solidFill>
                  <a:schemeClr val="accent1">
                    <a:lumMod val="75000"/>
                  </a:schemeClr>
                </a:solidFill>
              </a:rPr>
              <a:t>TRI P2 Home</a:t>
            </a:r>
          </a:p>
          <a:p>
            <a:pPr>
              <a:spcAft>
                <a:spcPts val="1200"/>
              </a:spcAft>
            </a:pPr>
            <a:r>
              <a:rPr lang="en-US" sz="2400" dirty="0">
                <a:solidFill>
                  <a:schemeClr val="accent1">
                    <a:lumMod val="75000"/>
                  </a:schemeClr>
                </a:solidFill>
                <a:hlinkClick r:id="rId4"/>
              </a:rPr>
              <a:t>https://www.epa.gov/toxics-release-inventory-tri-program/pollution-prevention-p2-and-tri</a:t>
            </a:r>
            <a:r>
              <a:rPr lang="en-US" sz="2400" dirty="0">
                <a:solidFill>
                  <a:schemeClr val="accent1">
                    <a:lumMod val="75000"/>
                  </a:schemeClr>
                </a:solidFill>
              </a:rPr>
              <a:t> </a:t>
            </a:r>
            <a:endParaRPr lang="en-US" sz="1067" dirty="0">
              <a:solidFill>
                <a:srgbClr val="E77619"/>
              </a:solidFill>
            </a:endParaRPr>
          </a:p>
          <a:p>
            <a:r>
              <a:rPr lang="en-US" sz="4267" b="1" dirty="0">
                <a:solidFill>
                  <a:schemeClr val="accent1">
                    <a:lumMod val="75000"/>
                  </a:schemeClr>
                </a:solidFill>
              </a:rPr>
              <a:t>Additional questions and follow-up </a:t>
            </a:r>
          </a:p>
          <a:p>
            <a:r>
              <a:rPr lang="en-US" sz="2400" dirty="0">
                <a:solidFill>
                  <a:schemeClr val="accent1">
                    <a:lumMod val="75000"/>
                  </a:schemeClr>
                </a:solidFill>
                <a:hlinkClick r:id="rId5"/>
              </a:rPr>
              <a:t>TRI.Help@epa.gov</a:t>
            </a:r>
            <a:endParaRPr lang="en-US" sz="2400" dirty="0">
              <a:solidFill>
                <a:schemeClr val="accent1">
                  <a:lumMod val="75000"/>
                </a:schemeClr>
              </a:solidFill>
            </a:endParaRPr>
          </a:p>
          <a:p>
            <a:r>
              <a:rPr lang="en-US" sz="2400" dirty="0">
                <a:solidFill>
                  <a:srgbClr val="FFC000"/>
                </a:solidFill>
                <a:hlinkClick r:id="rId6"/>
              </a:rPr>
              <a:t>snyder.charlotte@epa.gov</a:t>
            </a:r>
            <a:endParaRPr lang="en-US" sz="2400" dirty="0">
              <a:solidFill>
                <a:srgbClr val="FFC000"/>
              </a:solidFill>
            </a:endParaRPr>
          </a:p>
          <a:p>
            <a:endParaRPr lang="en-US" sz="2400" dirty="0">
              <a:solidFill>
                <a:srgbClr val="FFC000"/>
              </a:solidFill>
            </a:endParaRPr>
          </a:p>
          <a:p>
            <a:endParaRPr lang="en-US" sz="2400" dirty="0">
              <a:solidFill>
                <a:schemeClr val="accent1">
                  <a:lumMod val="75000"/>
                </a:schemeClr>
              </a:solidFill>
            </a:endParaRPr>
          </a:p>
          <a:p>
            <a:br>
              <a:rPr lang="en-US" sz="1867" b="1" dirty="0">
                <a:solidFill>
                  <a:schemeClr val="accent1">
                    <a:lumMod val="75000"/>
                  </a:schemeClr>
                </a:solidFill>
              </a:rPr>
            </a:br>
            <a:endParaRPr lang="en-US" sz="1867" b="1" dirty="0">
              <a:solidFill>
                <a:schemeClr val="accent1">
                  <a:lumMod val="75000"/>
                </a:schemeClr>
              </a:solidFill>
            </a:endParaRPr>
          </a:p>
        </p:txBody>
      </p:sp>
      <p:sp>
        <p:nvSpPr>
          <p:cNvPr id="5" name="Title 4">
            <a:extLst>
              <a:ext uri="{FF2B5EF4-FFF2-40B4-BE49-F238E27FC236}">
                <a16:creationId xmlns:a16="http://schemas.microsoft.com/office/drawing/2014/main" id="{A00F2911-1468-9B91-AD2B-6483D4573191}"/>
              </a:ext>
            </a:extLst>
          </p:cNvPr>
          <p:cNvSpPr>
            <a:spLocks noGrp="1"/>
          </p:cNvSpPr>
          <p:nvPr>
            <p:ph type="title" idx="4294967295"/>
          </p:nvPr>
        </p:nvSpPr>
        <p:spPr>
          <a:xfrm>
            <a:off x="977462" y="583238"/>
            <a:ext cx="8761413" cy="706964"/>
          </a:xfrm>
        </p:spPr>
        <p:txBody>
          <a:bodyPr/>
          <a:lstStyle/>
          <a:p>
            <a:r>
              <a:rPr lang="en-US" sz="5400" b="1" dirty="0">
                <a:solidFill>
                  <a:srgbClr val="002060"/>
                </a:solidFill>
              </a:rPr>
              <a:t>Questions?</a:t>
            </a:r>
          </a:p>
        </p:txBody>
      </p:sp>
    </p:spTree>
    <p:extLst>
      <p:ext uri="{BB962C8B-B14F-4D97-AF65-F5344CB8AC3E}">
        <p14:creationId xmlns:p14="http://schemas.microsoft.com/office/powerpoint/2010/main" val="4027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a:xfrm>
            <a:off x="566423" y="476795"/>
            <a:ext cx="11038133" cy="744717"/>
          </a:xfrm>
        </p:spPr>
        <p:txBody>
          <a:bodyPr>
            <a:normAutofit/>
          </a:bodyPr>
          <a:lstStyle/>
          <a:p>
            <a:pPr algn="ctr"/>
            <a:r>
              <a:rPr lang="en-US" sz="4000" b="1">
                <a:solidFill>
                  <a:srgbClr val="00B0F0"/>
                </a:solidFill>
              </a:rPr>
              <a:t>REPORTING TO TRI</a:t>
            </a:r>
          </a:p>
        </p:txBody>
      </p:sp>
      <p:pic>
        <p:nvPicPr>
          <p:cNvPr id="4" name="Picture 3" descr="Flow diagram summarizing the TRI reporting process.">
            <a:extLst>
              <a:ext uri="{FF2B5EF4-FFF2-40B4-BE49-F238E27FC236}">
                <a16:creationId xmlns:a16="http://schemas.microsoft.com/office/drawing/2014/main" id="{CA5B984B-3198-694C-BEF0-2CC83DE10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900" y="1221512"/>
            <a:ext cx="12014200" cy="5016500"/>
          </a:xfrm>
          <a:prstGeom prst="rect">
            <a:avLst/>
          </a:prstGeom>
        </p:spPr>
      </p:pic>
      <p:sp>
        <p:nvSpPr>
          <p:cNvPr id="5" name="Rectangle 4">
            <a:extLst>
              <a:ext uri="{FF2B5EF4-FFF2-40B4-BE49-F238E27FC236}">
                <a16:creationId xmlns:a16="http://schemas.microsoft.com/office/drawing/2014/main" id="{DBA4E76C-FC58-69F9-68F6-42A6939CCE57}"/>
              </a:ext>
              <a:ext uri="{C183D7F6-B498-43B3-948B-1728B52AA6E4}">
                <adec:decorative xmlns:adec="http://schemas.microsoft.com/office/drawing/2017/decorative" val="1"/>
              </a:ext>
            </a:extLst>
          </p:cNvPr>
          <p:cNvSpPr/>
          <p:nvPr/>
        </p:nvSpPr>
        <p:spPr>
          <a:xfrm>
            <a:off x="9918700" y="5185638"/>
            <a:ext cx="1879600" cy="901700"/>
          </a:xfrm>
          <a:prstGeom prst="rect">
            <a:avLst/>
          </a:prstGeom>
          <a:solidFill>
            <a:srgbClr val="279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Submit to EPA and state and tribal governments</a:t>
            </a:r>
          </a:p>
        </p:txBody>
      </p:sp>
      <p:sp>
        <p:nvSpPr>
          <p:cNvPr id="3" name="Rectangle 2">
            <a:extLst>
              <a:ext uri="{FF2B5EF4-FFF2-40B4-BE49-F238E27FC236}">
                <a16:creationId xmlns:a16="http://schemas.microsoft.com/office/drawing/2014/main" id="{0A700B74-232A-E3CC-B75D-5D381C76D631}"/>
              </a:ext>
              <a:ext uri="{C183D7F6-B498-43B3-948B-1728B52AA6E4}">
                <adec:decorative xmlns:adec="http://schemas.microsoft.com/office/drawing/2017/decorative" val="1"/>
              </a:ext>
            </a:extLst>
          </p:cNvPr>
          <p:cNvSpPr/>
          <p:nvPr/>
        </p:nvSpPr>
        <p:spPr>
          <a:xfrm>
            <a:off x="9726507" y="2160694"/>
            <a:ext cx="1981200" cy="134112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5022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DB11219-FC16-16BA-1586-6D4A6AD425DF}"/>
              </a:ext>
            </a:extLst>
          </p:cNvPr>
          <p:cNvSpPr>
            <a:spLocks noGrp="1"/>
          </p:cNvSpPr>
          <p:nvPr>
            <p:ph type="title"/>
          </p:nvPr>
        </p:nvSpPr>
        <p:spPr>
          <a:xfrm>
            <a:off x="764403" y="1130602"/>
            <a:ext cx="3703366" cy="4596794"/>
          </a:xfrm>
        </p:spPr>
        <p:txBody>
          <a:bodyPr anchor="ctr">
            <a:normAutofit/>
          </a:bodyPr>
          <a:lstStyle/>
          <a:p>
            <a:r>
              <a:rPr lang="en-US">
                <a:solidFill>
                  <a:srgbClr val="EBEBEB"/>
                </a:solidFill>
              </a:rPr>
              <a:t>Why must facilities report their source reduction activities to TRI?</a:t>
            </a:r>
          </a:p>
        </p:txBody>
      </p:sp>
      <p:sp>
        <p:nvSpPr>
          <p:cNvPr id="3" name="Content Placeholder 2">
            <a:extLst>
              <a:ext uri="{FF2B5EF4-FFF2-40B4-BE49-F238E27FC236}">
                <a16:creationId xmlns:a16="http://schemas.microsoft.com/office/drawing/2014/main" id="{494416F5-BAEB-A34D-5EDA-CC7593D93A9E}"/>
              </a:ext>
            </a:extLst>
          </p:cNvPr>
          <p:cNvSpPr>
            <a:spLocks noGrp="1"/>
          </p:cNvSpPr>
          <p:nvPr>
            <p:ph idx="1"/>
          </p:nvPr>
        </p:nvSpPr>
        <p:spPr>
          <a:xfrm>
            <a:off x="5297099" y="501510"/>
            <a:ext cx="6369383" cy="5954325"/>
          </a:xfrm>
        </p:spPr>
        <p:txBody>
          <a:bodyPr anchor="ctr">
            <a:normAutofit/>
          </a:bodyPr>
          <a:lstStyle/>
          <a:p>
            <a:pPr marL="0" indent="0">
              <a:buNone/>
            </a:pPr>
            <a:endParaRPr lang="en-US" sz="2000"/>
          </a:p>
          <a:p>
            <a:pPr marL="0" indent="0">
              <a:buNone/>
            </a:pPr>
            <a:r>
              <a:rPr lang="en-US" sz="2800"/>
              <a:t>The Pollution Prevention Act of 1990 </a:t>
            </a:r>
          </a:p>
          <a:p>
            <a:pPr>
              <a:buFont typeface="Arial" panose="020B0604020202020204" pitchFamily="34" charset="0"/>
              <a:buChar char="•"/>
            </a:pPr>
            <a:r>
              <a:rPr lang="en-US" sz="2000"/>
              <a:t>Established source reduction as a national priority</a:t>
            </a:r>
          </a:p>
          <a:p>
            <a:pPr>
              <a:buFont typeface="Arial" panose="020B0604020202020204" pitchFamily="34" charset="0"/>
              <a:buChar char="•"/>
            </a:pPr>
            <a:r>
              <a:rPr lang="en-US" sz="2000">
                <a:solidFill>
                  <a:schemeClr val="tx1"/>
                </a:solidFill>
              </a:rPr>
              <a:t>Expanded the TRI reporting requirements to collect information on source reduction activities at facilities that report to TRI</a:t>
            </a:r>
            <a:r>
              <a:rPr lang="en-US" sz="2000"/>
              <a:t> </a:t>
            </a:r>
          </a:p>
          <a:p>
            <a:pPr marL="0" indent="0">
              <a:buNone/>
            </a:pPr>
            <a:endParaRPr lang="en-US" sz="2000"/>
          </a:p>
          <a:p>
            <a:pPr marL="0" indent="0">
              <a:buNone/>
            </a:pPr>
            <a:r>
              <a:rPr lang="en-US" sz="2800"/>
              <a:t>Facilities are </a:t>
            </a:r>
            <a:r>
              <a:rPr lang="en-US" sz="2800" b="1"/>
              <a:t>required by law </a:t>
            </a:r>
            <a:r>
              <a:rPr lang="en-US" sz="2800"/>
              <a:t>to report their newly implemented source reduction activities to the Toxics Release Inventory on their Form R.</a:t>
            </a:r>
          </a:p>
          <a:p>
            <a:pPr marL="0" indent="0">
              <a:buNone/>
            </a:pPr>
            <a:endParaRPr lang="en-US" sz="2000"/>
          </a:p>
        </p:txBody>
      </p:sp>
      <p:sp>
        <p:nvSpPr>
          <p:cNvPr id="4" name="Slide Number Placeholder 3">
            <a:extLst>
              <a:ext uri="{FF2B5EF4-FFF2-40B4-BE49-F238E27FC236}">
                <a16:creationId xmlns:a16="http://schemas.microsoft.com/office/drawing/2014/main" id="{66E0C2C5-DC1C-9FF0-875F-27A1CB957078}"/>
              </a:ext>
            </a:extLst>
          </p:cNvPr>
          <p:cNvSpPr>
            <a:spLocks noGrp="1"/>
          </p:cNvSpPr>
          <p:nvPr>
            <p:ph type="sldNum" sz="quarter" idx="12"/>
          </p:nvPr>
        </p:nvSpPr>
        <p:spPr/>
        <p:txBody>
          <a:bodyPr/>
          <a:lstStyle/>
          <a:p>
            <a:fld id="{A73B81AF-EA18-4A73-9431-D0B0052DD32A}" type="slidenum">
              <a:rPr lang="en-US" smtClean="0"/>
              <a:t>4</a:t>
            </a:fld>
            <a:endParaRPr lang="en-US"/>
          </a:p>
        </p:txBody>
      </p:sp>
    </p:spTree>
    <p:extLst>
      <p:ext uri="{BB962C8B-B14F-4D97-AF65-F5344CB8AC3E}">
        <p14:creationId xmlns:p14="http://schemas.microsoft.com/office/powerpoint/2010/main" val="343592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306E-92BC-F0F9-C6CE-248433CE6177}"/>
              </a:ext>
            </a:extLst>
          </p:cNvPr>
          <p:cNvSpPr>
            <a:spLocks noGrp="1"/>
          </p:cNvSpPr>
          <p:nvPr>
            <p:ph type="title"/>
          </p:nvPr>
        </p:nvSpPr>
        <p:spPr>
          <a:xfrm>
            <a:off x="939476" y="1008332"/>
            <a:ext cx="10110441" cy="1372986"/>
          </a:xfrm>
        </p:spPr>
        <p:txBody>
          <a:bodyPr/>
          <a:lstStyle/>
          <a:p>
            <a:r>
              <a:rPr lang="en-US" sz="4500" b="1"/>
              <a:t>How do facilities report source reduction to TRI?</a:t>
            </a:r>
          </a:p>
        </p:txBody>
      </p:sp>
      <p:sp>
        <p:nvSpPr>
          <p:cNvPr id="3" name="Content Placeholder 2">
            <a:extLst>
              <a:ext uri="{FF2B5EF4-FFF2-40B4-BE49-F238E27FC236}">
                <a16:creationId xmlns:a16="http://schemas.microsoft.com/office/drawing/2014/main" id="{1C891094-BCB4-A180-5D2B-FBB4BBD01EFC}"/>
              </a:ext>
            </a:extLst>
          </p:cNvPr>
          <p:cNvSpPr>
            <a:spLocks noGrp="1"/>
          </p:cNvSpPr>
          <p:nvPr>
            <p:ph type="body" sz="half" idx="2"/>
          </p:nvPr>
        </p:nvSpPr>
        <p:spPr>
          <a:xfrm>
            <a:off x="499432" y="3374020"/>
            <a:ext cx="11193136" cy="3000719"/>
          </a:xfrm>
        </p:spPr>
        <p:txBody>
          <a:bodyPr>
            <a:normAutofit/>
          </a:bodyPr>
          <a:lstStyle/>
          <a:p>
            <a:pPr marL="0" indent="0">
              <a:buNone/>
            </a:pPr>
            <a:r>
              <a:rPr lang="en-US" sz="3000">
                <a:solidFill>
                  <a:schemeClr val="tx1"/>
                </a:solidFill>
              </a:rPr>
              <a:t>Facilities use the Form R to report their releases, waste management, and new source reduction activities to TRI</a:t>
            </a:r>
          </a:p>
          <a:p>
            <a:pPr marL="0" indent="0">
              <a:buNone/>
            </a:pPr>
            <a:endParaRPr lang="en-US">
              <a:solidFill>
                <a:schemeClr val="tx1"/>
              </a:solidFill>
            </a:endParaRPr>
          </a:p>
          <a:p>
            <a:pPr marL="0" indent="0">
              <a:buNone/>
            </a:pPr>
            <a:r>
              <a:rPr lang="en-US" sz="3000" b="1">
                <a:solidFill>
                  <a:schemeClr val="tx1"/>
                </a:solidFill>
              </a:rPr>
              <a:t>Source reduction information is collected in Sections 8.10 and 8.11 of the Form R</a:t>
            </a:r>
            <a:endParaRPr lang="en-US" sz="3000" b="1" strike="sngStrike">
              <a:solidFill>
                <a:schemeClr val="tx1"/>
              </a:solidFill>
            </a:endParaRPr>
          </a:p>
        </p:txBody>
      </p:sp>
      <p:sp>
        <p:nvSpPr>
          <p:cNvPr id="4" name="Slide Number Placeholder 3">
            <a:extLst>
              <a:ext uri="{FF2B5EF4-FFF2-40B4-BE49-F238E27FC236}">
                <a16:creationId xmlns:a16="http://schemas.microsoft.com/office/drawing/2014/main" id="{25C8BFC6-413E-F78E-669C-6354AF326766}"/>
              </a:ext>
            </a:extLst>
          </p:cNvPr>
          <p:cNvSpPr>
            <a:spLocks noGrp="1"/>
          </p:cNvSpPr>
          <p:nvPr>
            <p:ph type="sldNum" sz="quarter" idx="12"/>
          </p:nvPr>
        </p:nvSpPr>
        <p:spPr/>
        <p:txBody>
          <a:bodyPr/>
          <a:lstStyle/>
          <a:p>
            <a:fld id="{A73B81AF-EA18-4A73-9431-D0B0052DD32A}" type="slidenum">
              <a:rPr lang="en-US" smtClean="0"/>
              <a:t>5</a:t>
            </a:fld>
            <a:endParaRPr lang="en-US"/>
          </a:p>
        </p:txBody>
      </p:sp>
    </p:spTree>
    <p:extLst>
      <p:ext uri="{BB962C8B-B14F-4D97-AF65-F5344CB8AC3E}">
        <p14:creationId xmlns:p14="http://schemas.microsoft.com/office/powerpoint/2010/main" val="68143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306E-92BC-F0F9-C6CE-248433CE6177}"/>
              </a:ext>
            </a:extLst>
          </p:cNvPr>
          <p:cNvSpPr>
            <a:spLocks noGrp="1"/>
          </p:cNvSpPr>
          <p:nvPr>
            <p:ph type="ctrTitle"/>
          </p:nvPr>
        </p:nvSpPr>
        <p:spPr>
          <a:xfrm>
            <a:off x="634095" y="750253"/>
            <a:ext cx="8825658" cy="937893"/>
          </a:xfrm>
        </p:spPr>
        <p:txBody>
          <a:bodyPr>
            <a:normAutofit/>
          </a:bodyPr>
          <a:lstStyle/>
          <a:p>
            <a:r>
              <a:rPr lang="en-US" b="1" dirty="0">
                <a:solidFill>
                  <a:srgbClr val="EBEBEB"/>
                </a:solidFill>
              </a:rPr>
              <a:t>Section 8.10 Overview</a:t>
            </a:r>
          </a:p>
        </p:txBody>
      </p:sp>
      <p:sp>
        <p:nvSpPr>
          <p:cNvPr id="4" name="Rectangle 3">
            <a:extLst>
              <a:ext uri="{FF2B5EF4-FFF2-40B4-BE49-F238E27FC236}">
                <a16:creationId xmlns:a16="http://schemas.microsoft.com/office/drawing/2014/main" id="{E8222663-0F98-F167-7D6A-AFD3FDFB682B}"/>
              </a:ext>
              <a:ext uri="{C183D7F6-B498-43B3-948B-1728B52AA6E4}">
                <adec:decorative xmlns:adec="http://schemas.microsoft.com/office/drawing/2017/decorative" val="0"/>
              </a:ext>
            </a:extLst>
          </p:cNvPr>
          <p:cNvSpPr/>
          <p:nvPr/>
        </p:nvSpPr>
        <p:spPr>
          <a:xfrm>
            <a:off x="634095" y="2001627"/>
            <a:ext cx="10803932" cy="1551802"/>
          </a:xfrm>
          <a:prstGeom prst="rect">
            <a:avLst/>
          </a:prstGeom>
        </p:spPr>
        <p:txBody>
          <a:bodyPr/>
          <a:lstStyle/>
          <a:p>
            <a:pPr lvl="0"/>
            <a:r>
              <a:rPr lang="en-US" sz="3000" b="1" dirty="0">
                <a:solidFill>
                  <a:schemeClr val="bg1"/>
                </a:solidFill>
              </a:rPr>
              <a:t>Report Source Reduction activities implemented for the chemical and the methods used to identify those activities. </a:t>
            </a:r>
          </a:p>
        </p:txBody>
      </p:sp>
      <p:pic>
        <p:nvPicPr>
          <p:cNvPr id="23" name="Picture 22" descr="Screenshot from the P2 reporting section of TRI-MEweb">
            <a:extLst>
              <a:ext uri="{FF2B5EF4-FFF2-40B4-BE49-F238E27FC236}">
                <a16:creationId xmlns:a16="http://schemas.microsoft.com/office/drawing/2014/main" id="{64387C9A-6E1A-DB5B-1962-758F2C6B0759}"/>
              </a:ext>
            </a:extLst>
          </p:cNvPr>
          <p:cNvPicPr>
            <a:picLocks noChangeAspect="1"/>
          </p:cNvPicPr>
          <p:nvPr/>
        </p:nvPicPr>
        <p:blipFill>
          <a:blip r:embed="rId3"/>
          <a:stretch>
            <a:fillRect/>
          </a:stretch>
        </p:blipFill>
        <p:spPr>
          <a:xfrm>
            <a:off x="694034" y="3675529"/>
            <a:ext cx="10803932" cy="2516405"/>
          </a:xfrm>
          <a:prstGeom prst="rect">
            <a:avLst/>
          </a:prstGeom>
        </p:spPr>
      </p:pic>
      <p:sp>
        <p:nvSpPr>
          <p:cNvPr id="25" name="Slide Number Placeholder 24">
            <a:extLst>
              <a:ext uri="{FF2B5EF4-FFF2-40B4-BE49-F238E27FC236}">
                <a16:creationId xmlns:a16="http://schemas.microsoft.com/office/drawing/2014/main" id="{2A70939A-9B62-8989-DF06-ECBA8370A515}"/>
              </a:ext>
            </a:extLst>
          </p:cNvPr>
          <p:cNvSpPr>
            <a:spLocks noGrp="1"/>
          </p:cNvSpPr>
          <p:nvPr>
            <p:ph type="sldNum" sz="quarter" idx="12"/>
          </p:nvPr>
        </p:nvSpPr>
        <p:spPr/>
        <p:txBody>
          <a:bodyPr/>
          <a:lstStyle/>
          <a:p>
            <a:fld id="{A73B81AF-EA18-4A73-9431-D0B0052DD32A}" type="slidenum">
              <a:rPr lang="en-US" smtClean="0"/>
              <a:t>6</a:t>
            </a:fld>
            <a:endParaRPr lang="en-US" dirty="0"/>
          </a:p>
        </p:txBody>
      </p:sp>
    </p:spTree>
    <p:extLst>
      <p:ext uri="{BB962C8B-B14F-4D97-AF65-F5344CB8AC3E}">
        <p14:creationId xmlns:p14="http://schemas.microsoft.com/office/powerpoint/2010/main" val="202100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43" name="Rectangle 4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A3F121E6-9757-E329-3EB2-022466C9404A}"/>
              </a:ext>
            </a:extLst>
          </p:cNvPr>
          <p:cNvSpPr>
            <a:spLocks noGrp="1"/>
          </p:cNvSpPr>
          <p:nvPr>
            <p:ph type="title"/>
          </p:nvPr>
        </p:nvSpPr>
        <p:spPr>
          <a:xfrm>
            <a:off x="874693" y="949581"/>
            <a:ext cx="5539150" cy="1020232"/>
          </a:xfrm>
        </p:spPr>
        <p:txBody>
          <a:bodyPr>
            <a:noAutofit/>
          </a:bodyPr>
          <a:lstStyle/>
          <a:p>
            <a:pPr>
              <a:lnSpc>
                <a:spcPct val="90000"/>
              </a:lnSpc>
            </a:pPr>
            <a:r>
              <a:rPr lang="en-US" sz="2000" dirty="0">
                <a:solidFill>
                  <a:schemeClr val="tx1"/>
                </a:solidFill>
              </a:rPr>
              <a:t>Section 8.10</a:t>
            </a:r>
            <a:br>
              <a:rPr lang="en-US" sz="3200" dirty="0">
                <a:solidFill>
                  <a:schemeClr val="tx1"/>
                </a:solidFill>
              </a:rPr>
            </a:br>
            <a:r>
              <a:rPr lang="en-US" sz="3200" b="1" dirty="0">
                <a:solidFill>
                  <a:schemeClr val="tx1"/>
                </a:solidFill>
              </a:rPr>
              <a:t>Source Reduction Codes</a:t>
            </a:r>
          </a:p>
        </p:txBody>
      </p:sp>
      <p:pic>
        <p:nvPicPr>
          <p:cNvPr id="5" name="Picture 2" descr="There are five categories of source reduction activities facilities can choose on their TRI reporting forms: material substitutions and modifications, product modifications, process and equipment modifications, inventory and material management, and operating practices and training.">
            <a:extLst>
              <a:ext uri="{FF2B5EF4-FFF2-40B4-BE49-F238E27FC236}">
                <a16:creationId xmlns:a16="http://schemas.microsoft.com/office/drawing/2014/main" id="{E6B3C3E5-BE32-0A5E-9880-827240224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 r="-2" b="-2"/>
          <a:stretch/>
        </p:blipFill>
        <p:spPr bwMode="auto">
          <a:xfrm>
            <a:off x="980083" y="1969813"/>
            <a:ext cx="5539151" cy="39100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67FDF8F-D9FC-7104-2DA3-18A2A5502541}"/>
              </a:ext>
            </a:extLst>
          </p:cNvPr>
          <p:cNvSpPr>
            <a:spLocks noGrp="1"/>
          </p:cNvSpPr>
          <p:nvPr>
            <p:ph idx="1"/>
          </p:nvPr>
        </p:nvSpPr>
        <p:spPr>
          <a:xfrm>
            <a:off x="7156658" y="2631323"/>
            <a:ext cx="4276263" cy="2129863"/>
          </a:xfrm>
        </p:spPr>
        <p:txBody>
          <a:bodyPr>
            <a:normAutofit/>
          </a:bodyPr>
          <a:lstStyle/>
          <a:p>
            <a:pPr marL="0" indent="0">
              <a:buNone/>
            </a:pPr>
            <a:r>
              <a:rPr lang="en-US" sz="2600" dirty="0">
                <a:solidFill>
                  <a:schemeClr val="tx1"/>
                </a:solidFill>
              </a:rPr>
              <a:t>Select from 24 codes organized into five categories to describe the source reduction activity</a:t>
            </a:r>
          </a:p>
          <a:p>
            <a:pPr marL="0" indent="0">
              <a:buNone/>
            </a:pPr>
            <a:endParaRPr lang="en-US" sz="2600" dirty="0">
              <a:solidFill>
                <a:schemeClr val="tx1"/>
              </a:solidFill>
            </a:endParaRPr>
          </a:p>
        </p:txBody>
      </p:sp>
      <p:sp>
        <p:nvSpPr>
          <p:cNvPr id="15" name="Slide Number Placeholder 14">
            <a:extLst>
              <a:ext uri="{FF2B5EF4-FFF2-40B4-BE49-F238E27FC236}">
                <a16:creationId xmlns:a16="http://schemas.microsoft.com/office/drawing/2014/main" id="{76274AAD-98F0-B088-CBB2-FA965CBEBE21}"/>
              </a:ext>
            </a:extLst>
          </p:cNvPr>
          <p:cNvSpPr>
            <a:spLocks noGrp="1"/>
          </p:cNvSpPr>
          <p:nvPr>
            <p:ph type="sldNum" sz="quarter" idx="12"/>
          </p:nvPr>
        </p:nvSpPr>
        <p:spPr/>
        <p:txBody>
          <a:bodyPr/>
          <a:lstStyle/>
          <a:p>
            <a:fld id="{A73B81AF-EA18-4A73-9431-D0B0052DD32A}" type="slidenum">
              <a:rPr lang="en-US" smtClean="0"/>
              <a:t>7</a:t>
            </a:fld>
            <a:endParaRPr lang="en-US"/>
          </a:p>
        </p:txBody>
      </p:sp>
    </p:spTree>
    <p:extLst>
      <p:ext uri="{BB962C8B-B14F-4D97-AF65-F5344CB8AC3E}">
        <p14:creationId xmlns:p14="http://schemas.microsoft.com/office/powerpoint/2010/main" val="60106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8" name="Freeform: Shape 27">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0"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54C74B22-9042-1A81-8513-4AE037E38DDC}"/>
              </a:ext>
            </a:extLst>
          </p:cNvPr>
          <p:cNvSpPr>
            <a:spLocks noGrp="1"/>
          </p:cNvSpPr>
          <p:nvPr>
            <p:ph type="title"/>
          </p:nvPr>
        </p:nvSpPr>
        <p:spPr>
          <a:xfrm>
            <a:off x="629944" y="571500"/>
            <a:ext cx="5132438" cy="1622322"/>
          </a:xfrm>
        </p:spPr>
        <p:txBody>
          <a:bodyPr vert="horz" lIns="91440" tIns="45720" rIns="91440" bIns="45720" rtlCol="0" anchor="ctr">
            <a:normAutofit/>
          </a:bodyPr>
          <a:lstStyle/>
          <a:p>
            <a:r>
              <a:rPr lang="en-US" sz="3600" b="1" i="0" kern="1200">
                <a:solidFill>
                  <a:srgbClr val="EBEBEB"/>
                </a:solidFill>
                <a:latin typeface="+mj-lt"/>
                <a:ea typeface="+mj-ea"/>
                <a:cs typeface="+mj-cs"/>
              </a:rPr>
              <a:t>P2 Reporting Guide</a:t>
            </a:r>
          </a:p>
        </p:txBody>
      </p:sp>
      <p:sp>
        <p:nvSpPr>
          <p:cNvPr id="32" name="Rectangle 31">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DE0E2C29-5E2D-EBF8-8DD6-94F3329EE10E}"/>
              </a:ext>
            </a:extLst>
          </p:cNvPr>
          <p:cNvSpPr>
            <a:spLocks noGrp="1"/>
          </p:cNvSpPr>
          <p:nvPr>
            <p:ph type="body" sz="half" idx="2"/>
          </p:nvPr>
        </p:nvSpPr>
        <p:spPr>
          <a:xfrm>
            <a:off x="692772" y="1897966"/>
            <a:ext cx="5501070" cy="3811742"/>
          </a:xfrm>
        </p:spPr>
        <p:txBody>
          <a:bodyPr vert="horz" lIns="91440" tIns="45720" rIns="91440" bIns="45720" rtlCol="0" anchor="ctr">
            <a:noAutofit/>
          </a:bodyPr>
          <a:lstStyle/>
          <a:p>
            <a:r>
              <a:rPr lang="en-US" sz="1800" b="1" dirty="0">
                <a:solidFill>
                  <a:srgbClr val="FFFFFF"/>
                </a:solidFill>
              </a:rPr>
              <a:t>Guide Includes: </a:t>
            </a:r>
          </a:p>
          <a:p>
            <a:pPr marL="285750" indent="-285750">
              <a:buFont typeface="Arial" panose="020B0604020202020204" pitchFamily="34" charset="0"/>
              <a:buChar char="•"/>
            </a:pPr>
            <a:r>
              <a:rPr lang="en-US" sz="1800" dirty="0">
                <a:solidFill>
                  <a:srgbClr val="FFFFFF"/>
                </a:solidFill>
              </a:rPr>
              <a:t>Decision trees to help with selection of corresponding codes</a:t>
            </a:r>
          </a:p>
          <a:p>
            <a:pPr marL="285750" indent="-285750">
              <a:buFont typeface="Arial" panose="020B0604020202020204" pitchFamily="34" charset="0"/>
              <a:buChar char="•"/>
            </a:pPr>
            <a:r>
              <a:rPr lang="en-US" sz="1800" dirty="0">
                <a:solidFill>
                  <a:srgbClr val="FFFFFF"/>
                </a:solidFill>
              </a:rPr>
              <a:t>Descriptions and examples for most codes</a:t>
            </a:r>
          </a:p>
          <a:p>
            <a:pPr marL="285750" indent="-285750">
              <a:buFont typeface="Arial" panose="020B0604020202020204" pitchFamily="34" charset="0"/>
              <a:buChar char="•"/>
            </a:pPr>
            <a:r>
              <a:rPr lang="en-US" sz="1800" dirty="0">
                <a:solidFill>
                  <a:srgbClr val="FFFFFF"/>
                </a:solidFill>
              </a:rPr>
              <a:t>Crosswalk to prior codes and to green chemistry</a:t>
            </a:r>
          </a:p>
          <a:p>
            <a:pPr marL="285750" indent="-285750">
              <a:buFont typeface="Arial" panose="020B0604020202020204" pitchFamily="34" charset="0"/>
              <a:buChar char="•"/>
            </a:pPr>
            <a:r>
              <a:rPr lang="en-US" sz="1800" dirty="0">
                <a:solidFill>
                  <a:srgbClr val="FFFFFF"/>
                </a:solidFill>
              </a:rPr>
              <a:t>Tips for providing P2-related optional details</a:t>
            </a:r>
          </a:p>
        </p:txBody>
      </p:sp>
      <p:pic>
        <p:nvPicPr>
          <p:cNvPr id="2" name="Picture 1" descr="diagram taken from the TRI P2 reporting guide. The guide includes decision trees to help facilities select the appropriate source reduction codes.">
            <a:extLst>
              <a:ext uri="{FF2B5EF4-FFF2-40B4-BE49-F238E27FC236}">
                <a16:creationId xmlns:a16="http://schemas.microsoft.com/office/drawing/2014/main" id="{F63D6AA3-F3D5-235B-6770-BDB574FEC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666" y="211786"/>
            <a:ext cx="5581866" cy="6434425"/>
          </a:xfrm>
          <a:prstGeom prst="rect">
            <a:avLst/>
          </a:prstGeom>
        </p:spPr>
      </p:pic>
      <p:sp>
        <p:nvSpPr>
          <p:cNvPr id="8" name="Rectangle 7">
            <a:extLst>
              <a:ext uri="{FF2B5EF4-FFF2-40B4-BE49-F238E27FC236}">
                <a16:creationId xmlns:a16="http://schemas.microsoft.com/office/drawing/2014/main" id="{9A3B1009-8FAF-BC78-ADEC-AFD6C58710E3}"/>
              </a:ext>
            </a:extLst>
          </p:cNvPr>
          <p:cNvSpPr/>
          <p:nvPr/>
        </p:nvSpPr>
        <p:spPr>
          <a:xfrm>
            <a:off x="7302500" y="628650"/>
            <a:ext cx="38862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latin typeface="Arial" panose="020B0604020202020204" pitchFamily="34" charset="0"/>
                <a:cs typeface="Arial" panose="020B0604020202020204" pitchFamily="34" charset="0"/>
              </a:rPr>
              <a:t>Was an EPCRA Section 313 chemical (a TRI chemical) substituted?</a:t>
            </a:r>
          </a:p>
        </p:txBody>
      </p:sp>
    </p:spTree>
    <p:extLst>
      <p:ext uri="{BB962C8B-B14F-4D97-AF65-F5344CB8AC3E}">
        <p14:creationId xmlns:p14="http://schemas.microsoft.com/office/powerpoint/2010/main" val="323798980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B3CA40E-037C-FBB8-3DC9-1E40602D4031}"/>
              </a:ext>
            </a:extLst>
          </p:cNvPr>
          <p:cNvSpPr>
            <a:spLocks noGrp="1"/>
          </p:cNvSpPr>
          <p:nvPr>
            <p:ph type="title"/>
          </p:nvPr>
        </p:nvSpPr>
        <p:spPr>
          <a:xfrm>
            <a:off x="685507" y="482136"/>
            <a:ext cx="5539150" cy="1020232"/>
          </a:xfrm>
        </p:spPr>
        <p:txBody>
          <a:bodyPr>
            <a:noAutofit/>
          </a:bodyPr>
          <a:lstStyle/>
          <a:p>
            <a:pPr>
              <a:lnSpc>
                <a:spcPct val="90000"/>
              </a:lnSpc>
            </a:pPr>
            <a:r>
              <a:rPr lang="en-US" sz="3200" b="1">
                <a:solidFill>
                  <a:schemeClr val="tx1"/>
                </a:solidFill>
              </a:rPr>
              <a:t>Source Reduction Codes</a:t>
            </a:r>
          </a:p>
        </p:txBody>
      </p:sp>
      <p:sp>
        <p:nvSpPr>
          <p:cNvPr id="18" name="Title 1">
            <a:extLst>
              <a:ext uri="{FF2B5EF4-FFF2-40B4-BE49-F238E27FC236}">
                <a16:creationId xmlns:a16="http://schemas.microsoft.com/office/drawing/2014/main" id="{184B0C33-FE5B-AA51-E903-8C6148587DCE}"/>
              </a:ext>
            </a:extLst>
          </p:cNvPr>
          <p:cNvSpPr txBox="1">
            <a:spLocks/>
          </p:cNvSpPr>
          <p:nvPr/>
        </p:nvSpPr>
        <p:spPr bwMode="gray">
          <a:xfrm>
            <a:off x="487100" y="2763719"/>
            <a:ext cx="3779792" cy="252094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400" b="1">
                <a:solidFill>
                  <a:schemeClr val="tx1"/>
                </a:solidFill>
              </a:rPr>
              <a:t>Material Substitutions and Modifications</a:t>
            </a:r>
          </a:p>
        </p:txBody>
      </p:sp>
      <p:sp>
        <p:nvSpPr>
          <p:cNvPr id="19" name="Content Placeholder 2">
            <a:extLst>
              <a:ext uri="{FF2B5EF4-FFF2-40B4-BE49-F238E27FC236}">
                <a16:creationId xmlns:a16="http://schemas.microsoft.com/office/drawing/2014/main" id="{75328B6C-64ED-23BB-34D8-D5925C898D57}"/>
              </a:ext>
            </a:extLst>
          </p:cNvPr>
          <p:cNvSpPr>
            <a:spLocks noGrp="1"/>
          </p:cNvSpPr>
          <p:nvPr>
            <p:ph idx="1"/>
          </p:nvPr>
        </p:nvSpPr>
        <p:spPr>
          <a:xfrm>
            <a:off x="4584649" y="1596843"/>
            <a:ext cx="6343094" cy="4366636"/>
          </a:xfrm>
        </p:spPr>
        <p:txBody>
          <a:bodyPr anchor="t">
            <a:normAutofit lnSpcReduction="10000"/>
          </a:bodyPr>
          <a:lstStyle/>
          <a:p>
            <a:pPr marL="0" indent="0">
              <a:buNone/>
            </a:pPr>
            <a:r>
              <a:rPr lang="en-US" sz="1900" b="1" i="0">
                <a:solidFill>
                  <a:srgbClr val="1B1B1B"/>
                </a:solidFill>
                <a:effectLst/>
              </a:rPr>
              <a:t>Material Substitutions and Modifications </a:t>
            </a:r>
            <a:r>
              <a:rPr lang="en-US" sz="1900" b="0" i="0">
                <a:solidFill>
                  <a:srgbClr val="1B1B1B"/>
                </a:solidFill>
                <a:effectLst/>
              </a:rPr>
              <a:t>refer to changing input purity or dimensions, or replacing a raw material, feedstock, reagent, or other substance with environmentally preferable alternatives.</a:t>
            </a:r>
            <a:endParaRPr lang="en-US" sz="1600">
              <a:solidFill>
                <a:srgbClr val="1B1B1B"/>
              </a:solidFill>
            </a:endParaRPr>
          </a:p>
          <a:p>
            <a:pPr marL="346075" indent="-285750">
              <a:buFont typeface="Arial" panose="020B0604020202020204" pitchFamily="34" charset="0"/>
              <a:buChar char="•"/>
            </a:pPr>
            <a:endParaRPr lang="en-US" sz="100">
              <a:solidFill>
                <a:srgbClr val="1B1B1B"/>
              </a:solidFill>
            </a:endParaRPr>
          </a:p>
          <a:p>
            <a:pPr marL="346075" indent="-285750">
              <a:buFont typeface="Arial" panose="020B0604020202020204" pitchFamily="34" charset="0"/>
              <a:buChar char="•"/>
            </a:pPr>
            <a:r>
              <a:rPr lang="en-US" sz="1600" b="1">
                <a:solidFill>
                  <a:srgbClr val="1B1B1B"/>
                </a:solidFill>
              </a:rPr>
              <a:t>S01</a:t>
            </a:r>
            <a:r>
              <a:rPr lang="en-US" sz="1600">
                <a:solidFill>
                  <a:srgbClr val="1B1B1B"/>
                </a:solidFill>
              </a:rPr>
              <a:t> 	Substituted a fuel</a:t>
            </a:r>
          </a:p>
          <a:p>
            <a:pPr marL="346075" indent="-285750">
              <a:buFont typeface="Arial" panose="020B0604020202020204" pitchFamily="34" charset="0"/>
              <a:buChar char="•"/>
            </a:pPr>
            <a:r>
              <a:rPr lang="en-US" sz="1600" b="1">
                <a:solidFill>
                  <a:srgbClr val="1B1B1B"/>
                </a:solidFill>
              </a:rPr>
              <a:t>S02</a:t>
            </a:r>
            <a:r>
              <a:rPr lang="en-US" sz="1600">
                <a:solidFill>
                  <a:srgbClr val="1B1B1B"/>
                </a:solidFill>
              </a:rPr>
              <a:t> 	Substituted an organic solvent</a:t>
            </a:r>
          </a:p>
          <a:p>
            <a:pPr marL="346075" indent="-285750">
              <a:buFont typeface="Arial" panose="020B0604020202020204" pitchFamily="34" charset="0"/>
              <a:buChar char="•"/>
            </a:pPr>
            <a:r>
              <a:rPr lang="en-US" sz="1600" b="1">
                <a:solidFill>
                  <a:srgbClr val="1B1B1B"/>
                </a:solidFill>
              </a:rPr>
              <a:t>S03</a:t>
            </a:r>
            <a:r>
              <a:rPr lang="en-US" sz="1600">
                <a:solidFill>
                  <a:srgbClr val="1B1B1B"/>
                </a:solidFill>
              </a:rPr>
              <a:t> 	Substituted raw materials, feedstock, or reactant 			chemical</a:t>
            </a:r>
          </a:p>
          <a:p>
            <a:pPr marL="346075" indent="-285750">
              <a:buFont typeface="Arial" panose="020B0604020202020204" pitchFamily="34" charset="0"/>
              <a:buChar char="•"/>
            </a:pPr>
            <a:r>
              <a:rPr lang="en-US" sz="1600" b="1">
                <a:solidFill>
                  <a:srgbClr val="1B1B1B"/>
                </a:solidFill>
              </a:rPr>
              <a:t>S04</a:t>
            </a:r>
            <a:r>
              <a:rPr lang="en-US" sz="1600">
                <a:solidFill>
                  <a:srgbClr val="1B1B1B"/>
                </a:solidFill>
              </a:rPr>
              <a:t> 	Substituted manufacturing aid, processing aid, or 			other ancillary chemical</a:t>
            </a:r>
          </a:p>
          <a:p>
            <a:pPr marL="346075" indent="-285750">
              <a:buFont typeface="Arial" panose="020B0604020202020204" pitchFamily="34" charset="0"/>
              <a:buChar char="•"/>
            </a:pPr>
            <a:r>
              <a:rPr lang="en-US" sz="1600" b="1">
                <a:solidFill>
                  <a:srgbClr val="1B1B1B"/>
                </a:solidFill>
              </a:rPr>
              <a:t>S05</a:t>
            </a:r>
            <a:r>
              <a:rPr lang="en-US" sz="1600">
                <a:solidFill>
                  <a:srgbClr val="1B1B1B"/>
                </a:solidFill>
              </a:rPr>
              <a:t> 	Modified content, grade, or purity of a chemical 			input</a:t>
            </a:r>
          </a:p>
          <a:p>
            <a:pPr marL="346075" indent="-285750">
              <a:buFont typeface="Arial" panose="020B0604020202020204" pitchFamily="34" charset="0"/>
              <a:buChar char="•"/>
            </a:pPr>
            <a:r>
              <a:rPr lang="en-US" sz="1600" b="1">
                <a:solidFill>
                  <a:srgbClr val="1B1B1B"/>
                </a:solidFill>
              </a:rPr>
              <a:t>S06</a:t>
            </a:r>
            <a:r>
              <a:rPr lang="en-US" sz="1600">
                <a:solidFill>
                  <a:srgbClr val="1B1B1B"/>
                </a:solidFill>
              </a:rPr>
              <a:t> 	Other material modifications made</a:t>
            </a:r>
          </a:p>
        </p:txBody>
      </p:sp>
      <p:sp>
        <p:nvSpPr>
          <p:cNvPr id="23" name="Slide Number Placeholder 22">
            <a:extLst>
              <a:ext uri="{FF2B5EF4-FFF2-40B4-BE49-F238E27FC236}">
                <a16:creationId xmlns:a16="http://schemas.microsoft.com/office/drawing/2014/main" id="{BD873B86-E299-638A-DC1D-AF38794CE755}"/>
              </a:ext>
            </a:extLst>
          </p:cNvPr>
          <p:cNvSpPr>
            <a:spLocks noGrp="1"/>
          </p:cNvSpPr>
          <p:nvPr>
            <p:ph type="sldNum" sz="quarter" idx="12"/>
          </p:nvPr>
        </p:nvSpPr>
        <p:spPr/>
        <p:txBody>
          <a:bodyPr/>
          <a:lstStyle/>
          <a:p>
            <a:fld id="{A73B81AF-EA18-4A73-9431-D0B0052DD32A}" type="slidenum">
              <a:rPr lang="en-US" smtClean="0"/>
              <a:t>9</a:t>
            </a:fld>
            <a:endParaRPr lang="en-US"/>
          </a:p>
        </p:txBody>
      </p:sp>
    </p:spTree>
    <p:extLst>
      <p:ext uri="{BB962C8B-B14F-4D97-AF65-F5344CB8AC3E}">
        <p14:creationId xmlns:p14="http://schemas.microsoft.com/office/powerpoint/2010/main" val="2045992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cc7ccef-8c2c-4a7b-a1f4-f012e37fff31"/>
  <p:tag name="AUDIO_ID" val="448"/>
  <p:tag name="ARTICULATE_PLAYLIST_ID" val="-1"/>
  <p:tag name="ARTICULATE_SLIDE_NAV" val="109"/>
  <p:tag name="ORIGINAL_AUDIO_FILEPATH" val="W:\Abt - TRI FY Reporting\Abt EPA TRI RY2015 Update\Audio\EPATRI_BASIC_VO\MP3\1_115.mp3"/>
  <p:tag name="ELAPSEDTIME" val="102.75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828"/>
  <p:tag name="ARTICULATE_PREV_BUTTON_ID" val="827"/>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2ba417d-dd39-4979-872e-f96719bd18ee"/>
  <p:tag name="AUDIO_ID" val="828"/>
  <p:tag name="ARTICULATE_PLAYLIST_ID" val="-1"/>
  <p:tag name="ARTICULATE_SLIDE_NAV" val="110"/>
  <p:tag name="ORIGINAL_AUDIO_FILEPATH" val="W:\Abt - TRI FY Reporting\Abt EPA TRI RY2015 Update\Audio\EPATRI_BASIC_VO\MP3\1_116.mp3"/>
  <p:tag name="ELAPSEDTIME" val="78.27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49"/>
  <p:tag name="ARTICULATE_PREV_BUTTON_ID" val="448"/>
  <p:tag name="ARTICULATE_USED_LAYOUT" val="2"/>
</p:tagLst>
</file>

<file path=ppt/theme/_rels/theme2.xml.rels><?xml version="1.0" encoding="UTF-8" standalone="yes"?>
<Relationships xmlns="http://schemas.openxmlformats.org/package/2006/relationships"><Relationship Id="rId1" Type="http://schemas.openxmlformats.org/officeDocument/2006/relationships/image" Target="../media/image25.jpeg"/></Relationships>
</file>

<file path=ppt/theme/theme1.xml><?xml version="1.0" encoding="utf-8"?>
<a:theme xmlns:a="http://schemas.openxmlformats.org/drawingml/2006/main" name="Body Slide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6256</TotalTime>
  <Words>3132</Words>
  <Application>Microsoft Office PowerPoint</Application>
  <PresentationFormat>Widescreen</PresentationFormat>
  <Paragraphs>366</Paragraphs>
  <Slides>36</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Century Gothic</vt:lpstr>
      <vt:lpstr>Wingdings 3</vt:lpstr>
      <vt:lpstr>Body Slide 2</vt:lpstr>
      <vt:lpstr>Ion Boardroom</vt:lpstr>
      <vt:lpstr>Reporting Source Reduction  to the  Toxics Release Inventory</vt:lpstr>
      <vt:lpstr>Overview</vt:lpstr>
      <vt:lpstr>What is “source reduction”?</vt:lpstr>
      <vt:lpstr>Why must facilities report their source reduction activities to TRI?</vt:lpstr>
      <vt:lpstr>How do facilities report source reduction to TRI?</vt:lpstr>
      <vt:lpstr>Section 8.10 Overview</vt:lpstr>
      <vt:lpstr>Section 8.10 Source Reduction Codes</vt:lpstr>
      <vt:lpstr>P2 Reporting Guide</vt:lpstr>
      <vt:lpstr>Source Reduction Codes</vt:lpstr>
      <vt:lpstr>Examples Material Substitutions and Modifications </vt:lpstr>
      <vt:lpstr>Source Reduction Codes</vt:lpstr>
      <vt:lpstr>Examples Product Modifications </vt:lpstr>
      <vt:lpstr>Source Reduction Codes</vt:lpstr>
      <vt:lpstr>Examples Process and Equipment Modifications </vt:lpstr>
      <vt:lpstr>Source Reduction Codes</vt:lpstr>
      <vt:lpstr>Examples Inventory and Material Management </vt:lpstr>
      <vt:lpstr>Source Reduction Codes</vt:lpstr>
      <vt:lpstr>Examples Operating Practices and Training </vt:lpstr>
      <vt:lpstr>Green Chemistry and Engineering Codes</vt:lpstr>
      <vt:lpstr>Section 8.10 Methods to Identify Source Reduction Activities</vt:lpstr>
      <vt:lpstr>Section 8.10   Estimated Annual Reduction Ranges</vt:lpstr>
      <vt:lpstr>Reporting Source Reduction Activities</vt:lpstr>
      <vt:lpstr>Section 8.11 Overview</vt:lpstr>
      <vt:lpstr>Section 8.11  Barriers to Source Reduction</vt:lpstr>
      <vt:lpstr>Section 8.11 Optional Comments</vt:lpstr>
      <vt:lpstr>Optional Comments on Source Reduction </vt:lpstr>
      <vt:lpstr>Optional Comments on Barriers </vt:lpstr>
      <vt:lpstr>Section 8.11 Additional and Previous Optional Comments </vt:lpstr>
      <vt:lpstr>Reporting Tips for Optional Comments</vt:lpstr>
      <vt:lpstr>PowerPoint Presentation</vt:lpstr>
      <vt:lpstr>How does TRI use P2 information?</vt:lpstr>
      <vt:lpstr>How can I access TRI P2 information?</vt:lpstr>
      <vt:lpstr>TRI P2 Reporting Resources</vt:lpstr>
      <vt:lpstr>More TRI P2 Reporting Resources</vt:lpstr>
      <vt:lpstr>Questions?</vt:lpstr>
      <vt:lpstr>REPORTING TO TRI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Source Reduction to the Toxics Release Inventory</dc:title>
  <dc:creator>Snyder, Charlotte</dc:creator>
  <cp:lastModifiedBy>Swenson, Sarah</cp:lastModifiedBy>
  <cp:revision>2</cp:revision>
  <cp:lastPrinted>2023-06-02T15:44:32Z</cp:lastPrinted>
  <dcterms:created xsi:type="dcterms:W3CDTF">2023-05-19T18:17:14Z</dcterms:created>
  <dcterms:modified xsi:type="dcterms:W3CDTF">2023-06-16T17:22:02Z</dcterms:modified>
</cp:coreProperties>
</file>