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customXml/itemProps93.xml" ContentType="application/vnd.openxmlformats-officedocument.customXmlProperties+xml"/>
  <Override PartName="/customXml/itemProps94.xml" ContentType="application/vnd.openxmlformats-officedocument.customXmlProperties+xml"/>
  <Override PartName="/customXml/itemProps95.xml" ContentType="application/vnd.openxmlformats-officedocument.customXmlProperties+xml"/>
  <Override PartName="/customXml/itemProps96.xml" ContentType="application/vnd.openxmlformats-officedocument.customXmlProperties+xml"/>
  <Override PartName="/customXml/itemProps97.xml" ContentType="application/vnd.openxmlformats-officedocument.customXmlProperties+xml"/>
  <Override PartName="/customXml/itemProps98.xml" ContentType="application/vnd.openxmlformats-officedocument.customXmlProperties+xml"/>
  <Override PartName="/customXml/itemProps99.xml" ContentType="application/vnd.openxmlformats-officedocument.customXmlProperties+xml"/>
  <Override PartName="/customXml/itemProps100.xml" ContentType="application/vnd.openxmlformats-officedocument.customXmlProperties+xml"/>
  <Override PartName="/customXml/itemProps101.xml" ContentType="application/vnd.openxmlformats-officedocument.customXmlProperties+xml"/>
  <Override PartName="/customXml/itemProps102.xml" ContentType="application/vnd.openxmlformats-officedocument.customXmlProperties+xml"/>
  <Override PartName="/customXml/itemProps103.xml" ContentType="application/vnd.openxmlformats-officedocument.customXmlProperties+xml"/>
  <Override PartName="/customXml/itemProps104.xml" ContentType="application/vnd.openxmlformats-officedocument.customXmlProperties+xml"/>
  <Override PartName="/customXml/itemProps105.xml" ContentType="application/vnd.openxmlformats-officedocument.customXmlProperties+xml"/>
  <Override PartName="/customXml/itemProps106.xml" ContentType="application/vnd.openxmlformats-officedocument.customXmlProperties+xml"/>
  <Override PartName="/customXml/itemProps107.xml" ContentType="application/vnd.openxmlformats-officedocument.customXmlProperties+xml"/>
  <Override PartName="/customXml/itemProps108.xml" ContentType="application/vnd.openxmlformats-officedocument.customXmlProperties+xml"/>
  <Override PartName="/customXml/itemProps109.xml" ContentType="application/vnd.openxmlformats-officedocument.customXmlProperties+xml"/>
  <Override PartName="/customXml/itemProps110.xml" ContentType="application/vnd.openxmlformats-officedocument.customXmlProperties+xml"/>
  <Override PartName="/customXml/itemProps111.xml" ContentType="application/vnd.openxmlformats-officedocument.customXmlProperties+xml"/>
  <Override PartName="/customXml/itemProps112.xml" ContentType="application/vnd.openxmlformats-officedocument.customXmlProperties+xml"/>
  <Override PartName="/customXml/itemProps113.xml" ContentType="application/vnd.openxmlformats-officedocument.customXmlProperties+xml"/>
  <Override PartName="/customXml/itemProps114.xml" ContentType="application/vnd.openxmlformats-officedocument.customXmlProperties+xml"/>
  <Override PartName="/customXml/itemProps115.xml" ContentType="application/vnd.openxmlformats-officedocument.customXmlProperties+xml"/>
  <Override PartName="/customXml/itemProps116.xml" ContentType="application/vnd.openxmlformats-officedocument.customXmlProperties+xml"/>
  <Override PartName="/customXml/itemProps117.xml" ContentType="application/vnd.openxmlformats-officedocument.customXmlProperties+xml"/>
  <Override PartName="/customXml/itemProps118.xml" ContentType="application/vnd.openxmlformats-officedocument.customXmlProperties+xml"/>
  <Override PartName="/customXml/itemProps119.xml" ContentType="application/vnd.openxmlformats-officedocument.customXmlProperties+xml"/>
  <Override PartName="/customXml/itemProps120.xml" ContentType="application/vnd.openxmlformats-officedocument.customXmlProperties+xml"/>
  <Override PartName="/customXml/itemProps121.xml" ContentType="application/vnd.openxmlformats-officedocument.customXmlProperties+xml"/>
  <Override PartName="/customXml/itemProps122.xml" ContentType="application/vnd.openxmlformats-officedocument.customXmlProperties+xml"/>
  <Override PartName="/customXml/itemProps123.xml" ContentType="application/vnd.openxmlformats-officedocument.customXmlProperties+xml"/>
  <Override PartName="/customXml/itemProps124.xml" ContentType="application/vnd.openxmlformats-officedocument.customXmlProperties+xml"/>
  <Override PartName="/customXml/itemProps125.xml" ContentType="application/vnd.openxmlformats-officedocument.customXmlProperties+xml"/>
  <Override PartName="/customXml/itemProps126.xml" ContentType="application/vnd.openxmlformats-officedocument.customXmlProperties+xml"/>
  <Override PartName="/customXml/itemProps127.xml" ContentType="application/vnd.openxmlformats-officedocument.customXmlProperties+xml"/>
  <Override PartName="/customXml/itemProps128.xml" ContentType="application/vnd.openxmlformats-officedocument.customXmlProperties+xml"/>
  <Override PartName="/customXml/itemProps129.xml" ContentType="application/vnd.openxmlformats-officedocument.customXmlProperties+xml"/>
  <Override PartName="/customXml/itemProps130.xml" ContentType="application/vnd.openxmlformats-officedocument.customXmlProperties+xml"/>
  <Override PartName="/customXml/itemProps131.xml" ContentType="application/vnd.openxmlformats-officedocument.customXmlProperties+xml"/>
  <Override PartName="/customXml/itemProps132.xml" ContentType="application/vnd.openxmlformats-officedocument.customXmlProperties+xml"/>
  <Override PartName="/customXml/itemProps133.xml" ContentType="application/vnd.openxmlformats-officedocument.customXmlProperties+xml"/>
  <Override PartName="/customXml/itemProps134.xml" ContentType="application/vnd.openxmlformats-officedocument.customXmlProperties+xml"/>
  <Override PartName="/customXml/itemProps135.xml" ContentType="application/vnd.openxmlformats-officedocument.customXmlProperties+xml"/>
  <Override PartName="/customXml/itemProps136.xml" ContentType="application/vnd.openxmlformats-officedocument.customXmlProperties+xml"/>
  <Override PartName="/customXml/itemProps137.xml" ContentType="application/vnd.openxmlformats-officedocument.customXmlProperties+xml"/>
  <Override PartName="/customXml/itemProps138.xml" ContentType="application/vnd.openxmlformats-officedocument.customXmlProperties+xml"/>
  <Override PartName="/customXml/itemProps139.xml" ContentType="application/vnd.openxmlformats-officedocument.customXmlProperties+xml"/>
  <Override PartName="/customXml/itemProps140.xml" ContentType="application/vnd.openxmlformats-officedocument.customXmlProperties+xml"/>
  <Override PartName="/customXml/itemProps141.xml" ContentType="application/vnd.openxmlformats-officedocument.customXmlProperties+xml"/>
  <Override PartName="/customXml/itemProps142.xml" ContentType="application/vnd.openxmlformats-officedocument.customXmlProperties+xml"/>
  <Override PartName="/customXml/itemProps143.xml" ContentType="application/vnd.openxmlformats-officedocument.customXmlProperties+xml"/>
  <Override PartName="/customXml/itemProps144.xml" ContentType="application/vnd.openxmlformats-officedocument.customXmlProperties+xml"/>
  <Override PartName="/customXml/itemProps145.xml" ContentType="application/vnd.openxmlformats-officedocument.customXmlProperties+xml"/>
  <Override PartName="/customXml/itemProps146.xml" ContentType="application/vnd.openxmlformats-officedocument.customXmlProperties+xml"/>
  <Override PartName="/customXml/itemProps147.xml" ContentType="application/vnd.openxmlformats-officedocument.customXmlProperties+xml"/>
  <Override PartName="/customXml/itemProps148.xml" ContentType="application/vnd.openxmlformats-officedocument.customXmlProperties+xml"/>
  <Override PartName="/customXml/itemProps149.xml" ContentType="application/vnd.openxmlformats-officedocument.customXmlProperties+xml"/>
  <Override PartName="/customXml/itemProps150.xml" ContentType="application/vnd.openxmlformats-officedocument.customXmlProperties+xml"/>
  <Override PartName="/customXml/itemProps151.xml" ContentType="application/vnd.openxmlformats-officedocument.customXmlProperties+xml"/>
  <Override PartName="/customXml/itemProps152.xml" ContentType="application/vnd.openxmlformats-officedocument.customXmlProperties+xml"/>
  <Override PartName="/customXml/itemProps153.xml" ContentType="application/vnd.openxmlformats-officedocument.customXmlProperties+xml"/>
  <Override PartName="/customXml/itemProps154.xml" ContentType="application/vnd.openxmlformats-officedocument.customXmlProperties+xml"/>
  <Override PartName="/customXml/itemProps155.xml" ContentType="application/vnd.openxmlformats-officedocument.customXmlProperties+xml"/>
  <Override PartName="/customXml/itemProps156.xml" ContentType="application/vnd.openxmlformats-officedocument.customXmlProperties+xml"/>
  <Override PartName="/customXml/itemProps157.xml" ContentType="application/vnd.openxmlformats-officedocument.customXmlProperties+xml"/>
  <Override PartName="/customXml/itemProps158.xml" ContentType="application/vnd.openxmlformats-officedocument.customXmlProperties+xml"/>
  <Override PartName="/customXml/itemProps159.xml" ContentType="application/vnd.openxmlformats-officedocument.customXmlProperties+xml"/>
  <Override PartName="/customXml/itemProps160.xml" ContentType="application/vnd.openxmlformats-officedocument.customXmlProperties+xml"/>
  <Override PartName="/customXml/itemProps161.xml" ContentType="application/vnd.openxmlformats-officedocument.customXmlProperties+xml"/>
  <Override PartName="/customXml/itemProps162.xml" ContentType="application/vnd.openxmlformats-officedocument.customXmlProperties+xml"/>
  <Override PartName="/customXml/itemProps163.xml" ContentType="application/vnd.openxmlformats-officedocument.customXmlProperties+xml"/>
  <Override PartName="/customXml/itemProps164.xml" ContentType="application/vnd.openxmlformats-officedocument.customXmlProperties+xml"/>
  <Override PartName="/customXml/itemProps165.xml" ContentType="application/vnd.openxmlformats-officedocument.customXmlProperties+xml"/>
  <Override PartName="/customXml/itemProps166.xml" ContentType="application/vnd.openxmlformats-officedocument.customXmlProperties+xml"/>
  <Override PartName="/customXml/itemProps167.xml" ContentType="application/vnd.openxmlformats-officedocument.customXmlProperties+xml"/>
  <Override PartName="/customXml/itemProps168.xml" ContentType="application/vnd.openxmlformats-officedocument.customXmlProperties+xml"/>
  <Override PartName="/customXml/itemProps169.xml" ContentType="application/vnd.openxmlformats-officedocument.customXmlProperties+xml"/>
  <Override PartName="/customXml/itemProps170.xml" ContentType="application/vnd.openxmlformats-officedocument.customXmlProperties+xml"/>
  <Override PartName="/customXml/itemProps171.xml" ContentType="application/vnd.openxmlformats-officedocument.customXmlProperties+xml"/>
  <Override PartName="/customXml/itemProps172.xml" ContentType="application/vnd.openxmlformats-officedocument.customXmlProperties+xml"/>
  <Override PartName="/customXml/itemProps173.xml" ContentType="application/vnd.openxmlformats-officedocument.customXmlProperties+xml"/>
  <Override PartName="/customXml/itemProps174.xml" ContentType="application/vnd.openxmlformats-officedocument.customXmlProperties+xml"/>
  <Override PartName="/customXml/itemProps175.xml" ContentType="application/vnd.openxmlformats-officedocument.customXmlProperties+xml"/>
  <Override PartName="/customXml/itemProps176.xml" ContentType="application/vnd.openxmlformats-officedocument.customXmlProperties+xml"/>
  <Override PartName="/customXml/itemProps177.xml" ContentType="application/vnd.openxmlformats-officedocument.customXmlProperties+xml"/>
  <Override PartName="/customXml/itemProps178.xml" ContentType="application/vnd.openxmlformats-officedocument.customXmlProperties+xml"/>
  <Override PartName="/customXml/itemProps179.xml" ContentType="application/vnd.openxmlformats-officedocument.customXmlProperties+xml"/>
  <Override PartName="/customXml/itemProps180.xml" ContentType="application/vnd.openxmlformats-officedocument.customXmlProperties+xml"/>
  <Override PartName="/customXml/itemProps181.xml" ContentType="application/vnd.openxmlformats-officedocument.customXmlProperties+xml"/>
  <Override PartName="/customXml/itemProps182.xml" ContentType="application/vnd.openxmlformats-officedocument.customXmlProperties+xml"/>
  <Override PartName="/customXml/itemProps183.xml" ContentType="application/vnd.openxmlformats-officedocument.customXmlProperties+xml"/>
  <Override PartName="/customXml/itemProps184.xml" ContentType="application/vnd.openxmlformats-officedocument.customXmlProperties+xml"/>
  <Override PartName="/customXml/itemProps185.xml" ContentType="application/vnd.openxmlformats-officedocument.customXmlProperties+xml"/>
  <Override PartName="/customXml/itemProps186.xml" ContentType="application/vnd.openxmlformats-officedocument.customXmlProperties+xml"/>
  <Override PartName="/customXml/itemProps187.xml" ContentType="application/vnd.openxmlformats-officedocument.customXmlProperties+xml"/>
  <Override PartName="/customXml/itemProps188.xml" ContentType="application/vnd.openxmlformats-officedocument.customXmlProperties+xml"/>
  <Override PartName="/customXml/itemProps189.xml" ContentType="application/vnd.openxmlformats-officedocument.customXmlProperties+xml"/>
  <Override PartName="/customXml/itemProps190.xml" ContentType="application/vnd.openxmlformats-officedocument.customXmlProperties+xml"/>
  <Override PartName="/customXml/itemProps191.xml" ContentType="application/vnd.openxmlformats-officedocument.customXmlProperties+xml"/>
  <Override PartName="/customXml/itemProps192.xml" ContentType="application/vnd.openxmlformats-officedocument.customXmlProperties+xml"/>
  <Override PartName="/customXml/itemProps193.xml" ContentType="application/vnd.openxmlformats-officedocument.customXmlProperties+xml"/>
  <Override PartName="/customXml/itemProps19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95"/>
    <p:sldMasterId id="2147483660" r:id="rId196"/>
  </p:sldMasterIdLst>
  <p:notesMasterIdLst>
    <p:notesMasterId r:id="rId231"/>
  </p:notesMasterIdLst>
  <p:handoutMasterIdLst>
    <p:handoutMasterId r:id="rId232"/>
  </p:handoutMasterIdLst>
  <p:sldIdLst>
    <p:sldId id="975" r:id="rId197"/>
    <p:sldId id="822" r:id="rId198"/>
    <p:sldId id="952" r:id="rId199"/>
    <p:sldId id="911" r:id="rId200"/>
    <p:sldId id="932" r:id="rId201"/>
    <p:sldId id="965" r:id="rId202"/>
    <p:sldId id="631" r:id="rId203"/>
    <p:sldId id="579" r:id="rId204"/>
    <p:sldId id="899" r:id="rId205"/>
    <p:sldId id="924" r:id="rId206"/>
    <p:sldId id="943" r:id="rId207"/>
    <p:sldId id="957" r:id="rId208"/>
    <p:sldId id="877" r:id="rId209"/>
    <p:sldId id="933" r:id="rId210"/>
    <p:sldId id="936" r:id="rId211"/>
    <p:sldId id="937" r:id="rId212"/>
    <p:sldId id="970" r:id="rId213"/>
    <p:sldId id="938" r:id="rId214"/>
    <p:sldId id="967" r:id="rId215"/>
    <p:sldId id="951" r:id="rId216"/>
    <p:sldId id="971" r:id="rId217"/>
    <p:sldId id="963" r:id="rId218"/>
    <p:sldId id="959" r:id="rId219"/>
    <p:sldId id="968" r:id="rId220"/>
    <p:sldId id="954" r:id="rId221"/>
    <p:sldId id="953" r:id="rId222"/>
    <p:sldId id="939" r:id="rId223"/>
    <p:sldId id="973" r:id="rId224"/>
    <p:sldId id="942" r:id="rId225"/>
    <p:sldId id="928" r:id="rId226"/>
    <p:sldId id="956" r:id="rId227"/>
    <p:sldId id="906" r:id="rId228"/>
    <p:sldId id="905" r:id="rId229"/>
    <p:sldId id="931" r:id="rId23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5A811E-85C0-6FF9-6F19-203E1F5B0C60}" name="Hartman, Mark" initials="HM" userId="S::hartman.mark@epa.gov::edac2dd4-22ef-4543-b1b4-1cb7805fcd5b" providerId="AD"/>
  <p188:author id="{8CACF424-443D-E8EE-2CE0-35BE71889065}" name="Canavan, Sheila" initials="CS" userId="S::Canavan.Sheila@epa.gov::a8439cb7-2a32-4433-a617-2935e15ae4d8" providerId="AD"/>
  <p188:author id="{66F02628-EBB1-7A87-1746-7660ECD6EEC8}" name="Rossner, Gabriela" initials="RG" userId="S::rossner.gabriela@epa.gov::1e9e9991-e9e2-41cf-ab81-fd3fcefe72b8" providerId="AD"/>
  <p188:author id="{06791C40-8BB7-F4AA-A33E-5F7E43C41968}" name="Masten, Bethany" initials="MB" userId="S::Masten.Bethany@epa.gov::daebb872-1987-4609-a30c-07564465e04e" providerId="AD"/>
  <p188:author id="{09CA2E43-D346-AB1A-4AB8-ABBBBD77E075}" name="Keehner, Denise" initials="KD" userId="S::keehner.denise@epa.gov::3530d758-e640-4c6f-80b6-22edfaf2c534" providerId="AD"/>
  <p188:author id="{8085B646-6ACC-732B-AF10-2D1BEB0A20E2}" name="MGL" initials="MGL" userId="MGL" providerId="None"/>
  <p188:author id="{2607F35E-D5CF-6AA1-9CA3-8D1D587AE6B4}" name="Murphy, Eileen" initials="ME" userId="S::murphy.eileen@epa.gov::2031cf9b-becd-4716-8607-67c39f1bb318" providerId="AD"/>
  <p188:author id="{A6F78464-2DC6-BBA5-84DD-55A53B57A25B}" name="Williams, Jonathan R. (he/him/his)" initials="WJR(" userId="S::williams.jonathanr@epa.gov::12b1984a-6e02-42d3-bd83-5d4d46361c0b" providerId="AD"/>
  <p188:author id="{405BDD6C-8A0F-DB08-FADF-32DF11DE7199}" name="Garbin, Jordan" initials="GJ" userId="S::garbin.jordan@epa.gov::a8a34673-e52f-44c2-bb53-2d9c4f757dba" providerId="AD"/>
  <p188:author id="{CE6AA677-2875-500C-3813-0B692C4AA2C5}" name="Niva Kramek" initials="NGK" userId="Niva Kramek" providerId="None"/>
  <p188:author id="{9FF5E17B-5A5D-0C44-7982-E6488DF156F2}" name="Wolf, Joel" initials="WJ" userId="S::Wolf.Joel@epa.gov::8e30a4be-c1f0-43ac-a079-b9d7bcd4b1b3" providerId="AD"/>
  <p188:author id="{51FF8E86-CBFE-46F1-D9A3-59020655A05A}" name="Groeneveld, Thomas" initials="GT" userId="S::Groeneveld.Thomas@epa.gov::09c15e60-4d53-4813-8cec-91c76ff4d896" providerId="AD"/>
  <p188:author id="{C1195D8D-0DF5-5EA7-940F-240676986B61}" name="Whitby, Daniel" initials="WD" userId="S::Whitby.Daniel@epa.gov::3ac78569-3526-4cf4-869d-07a734d12608" providerId="AD"/>
  <p188:author id="{4250479B-B6D3-1657-C2F2-4C4A409495C2}" name="Regenold, Simon" initials="RS" userId="S::regenold.simon@epa.gov::8c8ecd93-1601-4063-b4a9-60fe613758b2" providerId="AD"/>
  <p188:author id="{12B56EC6-D6F9-00BC-D757-0A041F8BA874}" name="Rossner, Gabriela" initials="RG" userId="S::Rossner.Gabriela@epa.gov::1e9e9991-e9e2-41cf-ab81-fd3fcefe72b8" providerId="AD"/>
  <p188:author id="{B994D7C6-5DA0-8820-D2F4-2A1B327ED467}" name="Feustel, Ingrid" initials="FI" userId="S::feustel.ingrid@epa.gov::9ba24a40-5355-4a47-ab3c-c621c7ba68e1" providerId="AD"/>
  <p188:author id="{F0CCC8CA-D6EF-FAA2-9C20-C38842B0BE3C}" name="Rice, Cody" initials="RC" userId="S::rice.cody@epa.gov::8b086a58-e5cc-4864-a530-686d3bb1a4ad" providerId="AD"/>
  <p188:author id="{2C0B93D2-9451-4779-10CC-8C27D30B6068}" name="Kramek, Niva" initials="KN" userId="S::kramek.niva@epa.gov::979986b1-2005-41bf-8b83-3c1b697e1ed1" providerId="AD"/>
  <p188:author id="{97F090E2-E9CC-6D9D-5A7B-2C29C056A1CE}" name="Freedhoff, Michal" initials="FM" userId="S::freedhoff.michal@epa.gov::75ccd41c-2b4f-4200-9fd8-3633e84f146e" providerId="AD"/>
  <p188:author id="{57A0BDF1-D5CB-1440-0DF6-B297C675298D}" name="Summers, Kelly" initials="SK" userId="S::Summers.Kelly@epa.gov::5b1c542f-e6c5-45bf-bbaa-e9e701bf901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9" name="Whitby, Daniel" initials="WD" lastIdx="36" clrIdx="28">
    <p:extLst>
      <p:ext uri="{19B8F6BF-5375-455C-9EA6-DF929625EA0E}">
        <p15:presenceInfo xmlns:p15="http://schemas.microsoft.com/office/powerpoint/2012/main" userId="S::Whitby.Daniel@epa.gov::3ac78569-3526-4cf4-869d-07a734d12608" providerId="AD"/>
      </p:ext>
    </p:extLst>
  </p:cmAuthor>
  <p:cmAuthor id="1" name="Anderson, Steve" initials="AS" lastIdx="7" clrIdx="0"/>
  <p:cmAuthor id="30" name="Rice, Cody" initials="RC" lastIdx="11" clrIdx="29">
    <p:extLst>
      <p:ext uri="{19B8F6BF-5375-455C-9EA6-DF929625EA0E}">
        <p15:presenceInfo xmlns:p15="http://schemas.microsoft.com/office/powerpoint/2012/main" userId="S::rice.cody@epa.gov::8b086a58-e5cc-4864-a530-686d3bb1a4ad" providerId="AD"/>
      </p:ext>
    </p:extLst>
  </p:cmAuthor>
  <p:cmAuthor id="2" name="Krasnic, Toni" initials="KT" lastIdx="9" clrIdx="1"/>
  <p:cmAuthor id="31" name="Hartman, Mark" initials="HM" lastIdx="24" clrIdx="30">
    <p:extLst>
      <p:ext uri="{19B8F6BF-5375-455C-9EA6-DF929625EA0E}">
        <p15:presenceInfo xmlns:p15="http://schemas.microsoft.com/office/powerpoint/2012/main" userId="S::Hartman.Mark@epa.gov::edac2dd4-22ef-4543-b1b4-1cb7805fcd5b" providerId="AD"/>
      </p:ext>
    </p:extLst>
  </p:cmAuthor>
  <p:cmAuthor id="3" name="Loraine" initials="L" lastIdx="9" clrIdx="2"/>
  <p:cmAuthor id="32" name="Canavan, Sheila" initials="CS" lastIdx="24" clrIdx="31">
    <p:extLst>
      <p:ext uri="{19B8F6BF-5375-455C-9EA6-DF929625EA0E}">
        <p15:presenceInfo xmlns:p15="http://schemas.microsoft.com/office/powerpoint/2012/main" userId="S::Canavan.Sheila@epa.gov::a8439cb7-2a32-4433-a617-2935e15ae4d8" providerId="AD"/>
      </p:ext>
    </p:extLst>
  </p:cmAuthor>
  <p:cmAuthor id="4" name="Doa, Maria" initials="DM" lastIdx="4" clrIdx="3"/>
  <p:cmAuthor id="33" name="Freedhoff, Michal" initials="FM" lastIdx="46" clrIdx="32">
    <p:extLst>
      <p:ext uri="{19B8F6BF-5375-455C-9EA6-DF929625EA0E}">
        <p15:presenceInfo xmlns:p15="http://schemas.microsoft.com/office/powerpoint/2012/main" userId="S::Freedhoff.Michal@epa.gov::75ccd41c-2b4f-4200-9fd8-3633e84f146e" providerId="AD"/>
      </p:ext>
    </p:extLst>
  </p:cmAuthor>
  <p:cmAuthor id="5" name="Kramek, Niva" initials="KN" lastIdx="42" clrIdx="4"/>
  <p:cmAuthor id="34" name="Mottley, Tanya" initials="MT" lastIdx="8" clrIdx="33">
    <p:extLst>
      <p:ext uri="{19B8F6BF-5375-455C-9EA6-DF929625EA0E}">
        <p15:presenceInfo xmlns:p15="http://schemas.microsoft.com/office/powerpoint/2012/main" userId="S::mottley.tanya@epa.gov::5916b9ff-9ec1-499f-bc9f-7b39821eb7f2" providerId="AD"/>
      </p:ext>
    </p:extLst>
  </p:cmAuthor>
  <p:cmAuthor id="6" name="Baier-Anderson, Caroline" initials="BC" lastIdx="5" clrIdx="5">
    <p:extLst>
      <p:ext uri="{19B8F6BF-5375-455C-9EA6-DF929625EA0E}">
        <p15:presenceInfo xmlns:p15="http://schemas.microsoft.com/office/powerpoint/2012/main" userId="S-1-5-21-1339303556-449845944-1601390327-244664" providerId="AD"/>
      </p:ext>
    </p:extLst>
  </p:cmAuthor>
  <p:cmAuthor id="7" name="Brinkerhoff, Chris" initials="BC" lastIdx="19" clrIdx="6">
    <p:extLst>
      <p:ext uri="{19B8F6BF-5375-455C-9EA6-DF929625EA0E}">
        <p15:presenceInfo xmlns:p15="http://schemas.microsoft.com/office/powerpoint/2012/main" userId="S-1-5-21-1339303556-449845944-1601390327-265714" providerId="AD"/>
      </p:ext>
    </p:extLst>
  </p:cmAuthor>
  <p:cmAuthor id="8" name="JEB" initials="JEB" lastIdx="4" clrIdx="7">
    <p:extLst>
      <p:ext uri="{19B8F6BF-5375-455C-9EA6-DF929625EA0E}">
        <p15:presenceInfo xmlns:p15="http://schemas.microsoft.com/office/powerpoint/2012/main" userId="JEB" providerId="None"/>
      </p:ext>
    </p:extLst>
  </p:cmAuthor>
  <p:cmAuthor id="9" name="Summers, Kelly" initials="SK" lastIdx="3" clrIdx="8">
    <p:extLst>
      <p:ext uri="{19B8F6BF-5375-455C-9EA6-DF929625EA0E}">
        <p15:presenceInfo xmlns:p15="http://schemas.microsoft.com/office/powerpoint/2012/main" userId="S::Summers.Kelly@epa.gov::5b1c542f-e6c5-45bf-bbaa-e9e701bf901e" providerId="AD"/>
      </p:ext>
    </p:extLst>
  </p:cmAuthor>
  <p:cmAuthor id="10" name="Niva Kramek" initials="NGK" lastIdx="118" clrIdx="9">
    <p:extLst>
      <p:ext uri="{19B8F6BF-5375-455C-9EA6-DF929625EA0E}">
        <p15:presenceInfo xmlns:p15="http://schemas.microsoft.com/office/powerpoint/2012/main" userId="Niva Kramek" providerId="None"/>
      </p:ext>
    </p:extLst>
  </p:cmAuthor>
  <p:cmAuthor id="11" name="Shuman, Amy" initials="SA" lastIdx="9" clrIdx="10">
    <p:extLst>
      <p:ext uri="{19B8F6BF-5375-455C-9EA6-DF929625EA0E}">
        <p15:presenceInfo xmlns:p15="http://schemas.microsoft.com/office/powerpoint/2012/main" userId="S::Shuman.Amy@epa.gov::4f74b25c-38d4-4a67-bd09-138ff3946c56" providerId="AD"/>
      </p:ext>
    </p:extLst>
  </p:cmAuthor>
  <p:cmAuthor id="12" name="Ana Corado" initials="AC" lastIdx="35" clrIdx="11">
    <p:extLst>
      <p:ext uri="{19B8F6BF-5375-455C-9EA6-DF929625EA0E}">
        <p15:presenceInfo xmlns:p15="http://schemas.microsoft.com/office/powerpoint/2012/main" userId="Ana Corado" providerId="None"/>
      </p:ext>
    </p:extLst>
  </p:cmAuthor>
  <p:cmAuthor id="13" name="Wolf, Joel" initials="WJ" lastIdx="115" clrIdx="12">
    <p:extLst>
      <p:ext uri="{19B8F6BF-5375-455C-9EA6-DF929625EA0E}">
        <p15:presenceInfo xmlns:p15="http://schemas.microsoft.com/office/powerpoint/2012/main" userId="S::Wolf.Joel@epa.gov::8e30a4be-c1f0-43ac-a079-b9d7bcd4b1b3" providerId="AD"/>
      </p:ext>
    </p:extLst>
  </p:cmAuthor>
  <p:cmAuthor id="14" name="Shuman, Amy" initials="SA [2]" lastIdx="2" clrIdx="13">
    <p:extLst>
      <p:ext uri="{19B8F6BF-5375-455C-9EA6-DF929625EA0E}">
        <p15:presenceInfo xmlns:p15="http://schemas.microsoft.com/office/powerpoint/2012/main" userId="Shuman, Amy" providerId="None"/>
      </p:ext>
    </p:extLst>
  </p:cmAuthor>
  <p:cmAuthor id="15" name="Rebersak, Shannon" initials="RS" lastIdx="14" clrIdx="14">
    <p:extLst>
      <p:ext uri="{19B8F6BF-5375-455C-9EA6-DF929625EA0E}">
        <p15:presenceInfo xmlns:p15="http://schemas.microsoft.com/office/powerpoint/2012/main" userId="S::rebersak.shannon@epa.gov::2e3bad07-1385-4deb-9af7-d53a589e1de2" providerId="AD"/>
      </p:ext>
    </p:extLst>
  </p:cmAuthor>
  <p:cmAuthor id="16" name="MP" initials="MP" lastIdx="1" clrIdx="15">
    <p:extLst>
      <p:ext uri="{19B8F6BF-5375-455C-9EA6-DF929625EA0E}">
        <p15:presenceInfo xmlns:p15="http://schemas.microsoft.com/office/powerpoint/2012/main" userId="MP" providerId="None"/>
      </p:ext>
    </p:extLst>
  </p:cmAuthor>
  <p:cmAuthor id="17" name="Miller, Susan" initials="MS" lastIdx="12" clrIdx="16">
    <p:extLst>
      <p:ext uri="{19B8F6BF-5375-455C-9EA6-DF929625EA0E}">
        <p15:presenceInfo xmlns:p15="http://schemas.microsoft.com/office/powerpoint/2012/main" userId="S::miller.susan@epa.gov::0f9d8d3e-12ba-4163-80b6-ea9eba22bb6b" providerId="AD"/>
      </p:ext>
    </p:extLst>
  </p:cmAuthor>
  <p:cmAuthor id="18" name="Roberts, Cindy" initials="RC" lastIdx="1" clrIdx="17">
    <p:extLst>
      <p:ext uri="{19B8F6BF-5375-455C-9EA6-DF929625EA0E}">
        <p15:presenceInfo xmlns:p15="http://schemas.microsoft.com/office/powerpoint/2012/main" userId="S::roberts.cindy@epa.gov::eb8e276e-1688-4024-bf7b-ae9514b5aeae" providerId="AD"/>
      </p:ext>
    </p:extLst>
  </p:cmAuthor>
  <p:cmAuthor id="19" name="Odusote, Gloria" initials="OG" lastIdx="1" clrIdx="18">
    <p:extLst>
      <p:ext uri="{19B8F6BF-5375-455C-9EA6-DF929625EA0E}">
        <p15:presenceInfo xmlns:p15="http://schemas.microsoft.com/office/powerpoint/2012/main" userId="S::odusote.gloria@epa.gov::9a7d33f3-32c3-4e66-a541-faa659dd6013" providerId="AD"/>
      </p:ext>
    </p:extLst>
  </p:cmAuthor>
  <p:cmAuthor id="20" name="Corado, Ana" initials="CA" lastIdx="64" clrIdx="19">
    <p:extLst>
      <p:ext uri="{19B8F6BF-5375-455C-9EA6-DF929625EA0E}">
        <p15:presenceInfo xmlns:p15="http://schemas.microsoft.com/office/powerpoint/2012/main" userId="S::Corado.Ana@epa.gov::13c9c344-aa2f-40de-90df-861e0a116ff2" providerId="AD"/>
      </p:ext>
    </p:extLst>
  </p:cmAuthor>
  <p:cmAuthor id="21" name="Garbin, Jordan" initials="GJ" lastIdx="39" clrIdx="20">
    <p:extLst>
      <p:ext uri="{19B8F6BF-5375-455C-9EA6-DF929625EA0E}">
        <p15:presenceInfo xmlns:p15="http://schemas.microsoft.com/office/powerpoint/2012/main" userId="S::garbin.jordan@epa.gov::a8a34673-e52f-44c2-bb53-2d9c4f757dba" providerId="AD"/>
      </p:ext>
    </p:extLst>
  </p:cmAuthor>
  <p:cmAuthor id="22" name="DePasquale, Daniel" initials="DD" lastIdx="17" clrIdx="21">
    <p:extLst>
      <p:ext uri="{19B8F6BF-5375-455C-9EA6-DF929625EA0E}">
        <p15:presenceInfo xmlns:p15="http://schemas.microsoft.com/office/powerpoint/2012/main" userId="S::depasquale.daniel@epa.gov::1b6127d5-d5ca-4cba-9c8f-d4314efb54f6" providerId="AD"/>
      </p:ext>
    </p:extLst>
  </p:cmAuthor>
  <p:cmAuthor id="23" name="Fisher, Bethany" initials="FB" lastIdx="2" clrIdx="22">
    <p:extLst>
      <p:ext uri="{19B8F6BF-5375-455C-9EA6-DF929625EA0E}">
        <p15:presenceInfo xmlns:p15="http://schemas.microsoft.com/office/powerpoint/2012/main" userId="S::fisher.bethany@epa.gov::f6fadd72-78db-4049-8f53-6698a7e9b409" providerId="AD"/>
      </p:ext>
    </p:extLst>
  </p:cmAuthor>
  <p:cmAuthor id="24" name="Reilly-Diakun, Jori" initials="RJ" lastIdx="3" clrIdx="23">
    <p:extLst>
      <p:ext uri="{19B8F6BF-5375-455C-9EA6-DF929625EA0E}">
        <p15:presenceInfo xmlns:p15="http://schemas.microsoft.com/office/powerpoint/2012/main" userId="S::reillydiakun.jori@epa.gov::4a684482-ba91-4ec3-b614-395b07a3acc2" providerId="AD"/>
      </p:ext>
    </p:extLst>
  </p:cmAuthor>
  <p:cmAuthor id="25" name="ORD" initials="ORD" lastIdx="4" clrIdx="24">
    <p:extLst>
      <p:ext uri="{19B8F6BF-5375-455C-9EA6-DF929625EA0E}">
        <p15:presenceInfo xmlns:p15="http://schemas.microsoft.com/office/powerpoint/2012/main" userId="ORD" providerId="None"/>
      </p:ext>
    </p:extLst>
  </p:cmAuthor>
  <p:cmAuthor id="26" name="Sharon Cooperstein" initials="CS" lastIdx="2" clrIdx="25">
    <p:extLst>
      <p:ext uri="{19B8F6BF-5375-455C-9EA6-DF929625EA0E}">
        <p15:presenceInfo xmlns:p15="http://schemas.microsoft.com/office/powerpoint/2012/main" userId="Sharon Cooperstein" providerId="None"/>
      </p:ext>
    </p:extLst>
  </p:cmAuthor>
  <p:cmAuthor id="27" name="Feustel, Ingrid" initials="FI" lastIdx="128" clrIdx="26">
    <p:extLst>
      <p:ext uri="{19B8F6BF-5375-455C-9EA6-DF929625EA0E}">
        <p15:presenceInfo xmlns:p15="http://schemas.microsoft.com/office/powerpoint/2012/main" userId="S::feustel.ingrid@epa.gov::9ba24a40-5355-4a47-ab3c-c621c7ba68e1" providerId="AD"/>
      </p:ext>
    </p:extLst>
  </p:cmAuthor>
  <p:cmAuthor id="28" name="Brown, Judith" initials="BJ" lastIdx="45" clrIdx="27">
    <p:extLst>
      <p:ext uri="{19B8F6BF-5375-455C-9EA6-DF929625EA0E}">
        <p15:presenceInfo xmlns:p15="http://schemas.microsoft.com/office/powerpoint/2012/main" userId="S::brown.judith@epa.gov::a4e250e7-e560-4f8a-87b8-861c43feca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38103"/>
    <a:srgbClr val="1B8238"/>
    <a:srgbClr val="0D5128"/>
    <a:srgbClr val="1A8239"/>
    <a:srgbClr val="308E3A"/>
    <a:srgbClr val="F9F9F9"/>
    <a:srgbClr val="DEEAF6"/>
    <a:srgbClr val="0F6C08"/>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440" y="6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customXml" Target="../customXml/item117.xml"/><Relationship Id="rId21" Type="http://schemas.openxmlformats.org/officeDocument/2006/relationships/customXml" Target="../customXml/item21.xml"/><Relationship Id="rId42" Type="http://schemas.openxmlformats.org/officeDocument/2006/relationships/customXml" Target="../customXml/item42.xml"/><Relationship Id="rId63" Type="http://schemas.openxmlformats.org/officeDocument/2006/relationships/customXml" Target="../customXml/item63.xml"/><Relationship Id="rId84" Type="http://schemas.openxmlformats.org/officeDocument/2006/relationships/customXml" Target="../customXml/item84.xml"/><Relationship Id="rId138" Type="http://schemas.openxmlformats.org/officeDocument/2006/relationships/customXml" Target="../customXml/item138.xml"/><Relationship Id="rId159" Type="http://schemas.openxmlformats.org/officeDocument/2006/relationships/customXml" Target="../customXml/item159.xml"/><Relationship Id="rId170" Type="http://schemas.openxmlformats.org/officeDocument/2006/relationships/customXml" Target="../customXml/item170.xml"/><Relationship Id="rId191" Type="http://schemas.openxmlformats.org/officeDocument/2006/relationships/customXml" Target="../customXml/item191.xml"/><Relationship Id="rId205" Type="http://schemas.openxmlformats.org/officeDocument/2006/relationships/slide" Target="slides/slide9.xml"/><Relationship Id="rId226" Type="http://schemas.openxmlformats.org/officeDocument/2006/relationships/slide" Target="slides/slide30.xml"/><Relationship Id="rId107" Type="http://schemas.openxmlformats.org/officeDocument/2006/relationships/customXml" Target="../customXml/item107.xml"/><Relationship Id="rId11" Type="http://schemas.openxmlformats.org/officeDocument/2006/relationships/customXml" Target="../customXml/item11.xml"/><Relationship Id="rId32" Type="http://schemas.openxmlformats.org/officeDocument/2006/relationships/customXml" Target="../customXml/item32.xml"/><Relationship Id="rId53" Type="http://schemas.openxmlformats.org/officeDocument/2006/relationships/customXml" Target="../customXml/item53.xml"/><Relationship Id="rId74" Type="http://schemas.openxmlformats.org/officeDocument/2006/relationships/customXml" Target="../customXml/item74.xml"/><Relationship Id="rId128" Type="http://schemas.openxmlformats.org/officeDocument/2006/relationships/customXml" Target="../customXml/item128.xml"/><Relationship Id="rId149" Type="http://schemas.openxmlformats.org/officeDocument/2006/relationships/customXml" Target="../customXml/item149.xml"/><Relationship Id="rId5" Type="http://schemas.openxmlformats.org/officeDocument/2006/relationships/customXml" Target="../customXml/item5.xml"/><Relationship Id="rId95" Type="http://schemas.openxmlformats.org/officeDocument/2006/relationships/customXml" Target="../customXml/item95.xml"/><Relationship Id="rId160" Type="http://schemas.openxmlformats.org/officeDocument/2006/relationships/customXml" Target="../customXml/item160.xml"/><Relationship Id="rId181" Type="http://schemas.openxmlformats.org/officeDocument/2006/relationships/customXml" Target="../customXml/item181.xml"/><Relationship Id="rId216" Type="http://schemas.openxmlformats.org/officeDocument/2006/relationships/slide" Target="slides/slide20.xml"/><Relationship Id="rId237" Type="http://schemas.openxmlformats.org/officeDocument/2006/relationships/tableStyles" Target="tableStyles.xml"/><Relationship Id="rId22" Type="http://schemas.openxmlformats.org/officeDocument/2006/relationships/customXml" Target="../customXml/item22.xml"/><Relationship Id="rId43" Type="http://schemas.openxmlformats.org/officeDocument/2006/relationships/customXml" Target="../customXml/item43.xml"/><Relationship Id="rId64" Type="http://schemas.openxmlformats.org/officeDocument/2006/relationships/customXml" Target="../customXml/item64.xml"/><Relationship Id="rId118" Type="http://schemas.openxmlformats.org/officeDocument/2006/relationships/customXml" Target="../customXml/item118.xml"/><Relationship Id="rId139" Type="http://schemas.openxmlformats.org/officeDocument/2006/relationships/customXml" Target="../customXml/item139.xml"/><Relationship Id="rId85" Type="http://schemas.openxmlformats.org/officeDocument/2006/relationships/customXml" Target="../customXml/item85.xml"/><Relationship Id="rId150" Type="http://schemas.openxmlformats.org/officeDocument/2006/relationships/customXml" Target="../customXml/item150.xml"/><Relationship Id="rId171" Type="http://schemas.openxmlformats.org/officeDocument/2006/relationships/customXml" Target="../customXml/item171.xml"/><Relationship Id="rId192" Type="http://schemas.openxmlformats.org/officeDocument/2006/relationships/customXml" Target="../customXml/item192.xml"/><Relationship Id="rId206" Type="http://schemas.openxmlformats.org/officeDocument/2006/relationships/slide" Target="slides/slide10.xml"/><Relationship Id="rId227" Type="http://schemas.openxmlformats.org/officeDocument/2006/relationships/slide" Target="slides/slide31.xml"/><Relationship Id="rId12" Type="http://schemas.openxmlformats.org/officeDocument/2006/relationships/customXml" Target="../customXml/item12.xml"/><Relationship Id="rId33" Type="http://schemas.openxmlformats.org/officeDocument/2006/relationships/customXml" Target="../customXml/item33.xml"/><Relationship Id="rId108" Type="http://schemas.openxmlformats.org/officeDocument/2006/relationships/customXml" Target="../customXml/item108.xml"/><Relationship Id="rId129" Type="http://schemas.openxmlformats.org/officeDocument/2006/relationships/customXml" Target="../customXml/item129.xml"/><Relationship Id="rId54" Type="http://schemas.openxmlformats.org/officeDocument/2006/relationships/customXml" Target="../customXml/item54.xml"/><Relationship Id="rId75" Type="http://schemas.openxmlformats.org/officeDocument/2006/relationships/customXml" Target="../customXml/item75.xml"/><Relationship Id="rId96" Type="http://schemas.openxmlformats.org/officeDocument/2006/relationships/customXml" Target="../customXml/item96.xml"/><Relationship Id="rId140" Type="http://schemas.openxmlformats.org/officeDocument/2006/relationships/customXml" Target="../customXml/item140.xml"/><Relationship Id="rId161" Type="http://schemas.openxmlformats.org/officeDocument/2006/relationships/customXml" Target="../customXml/item161.xml"/><Relationship Id="rId182" Type="http://schemas.openxmlformats.org/officeDocument/2006/relationships/customXml" Target="../customXml/item182.xml"/><Relationship Id="rId217" Type="http://schemas.openxmlformats.org/officeDocument/2006/relationships/slide" Target="slides/slide21.xml"/><Relationship Id="rId6" Type="http://schemas.openxmlformats.org/officeDocument/2006/relationships/customXml" Target="../customXml/item6.xml"/><Relationship Id="rId238" Type="http://schemas.microsoft.com/office/2018/10/relationships/authors" Target="authors.xml"/><Relationship Id="rId23" Type="http://schemas.openxmlformats.org/officeDocument/2006/relationships/customXml" Target="../customXml/item23.xml"/><Relationship Id="rId119" Type="http://schemas.openxmlformats.org/officeDocument/2006/relationships/customXml" Target="../customXml/item119.xml"/><Relationship Id="rId44" Type="http://schemas.openxmlformats.org/officeDocument/2006/relationships/customXml" Target="../customXml/item44.xml"/><Relationship Id="rId65" Type="http://schemas.openxmlformats.org/officeDocument/2006/relationships/customXml" Target="../customXml/item65.xml"/><Relationship Id="rId86" Type="http://schemas.openxmlformats.org/officeDocument/2006/relationships/customXml" Target="../customXml/item86.xml"/><Relationship Id="rId130" Type="http://schemas.openxmlformats.org/officeDocument/2006/relationships/customXml" Target="../customXml/item130.xml"/><Relationship Id="rId151" Type="http://schemas.openxmlformats.org/officeDocument/2006/relationships/customXml" Target="../customXml/item151.xml"/><Relationship Id="rId172" Type="http://schemas.openxmlformats.org/officeDocument/2006/relationships/customXml" Target="../customXml/item172.xml"/><Relationship Id="rId193" Type="http://schemas.openxmlformats.org/officeDocument/2006/relationships/customXml" Target="../customXml/item193.xml"/><Relationship Id="rId207" Type="http://schemas.openxmlformats.org/officeDocument/2006/relationships/slide" Target="slides/slide11.xml"/><Relationship Id="rId228" Type="http://schemas.openxmlformats.org/officeDocument/2006/relationships/slide" Target="slides/slide32.xml"/><Relationship Id="rId13" Type="http://schemas.openxmlformats.org/officeDocument/2006/relationships/customXml" Target="../customXml/item13.xml"/><Relationship Id="rId109" Type="http://schemas.openxmlformats.org/officeDocument/2006/relationships/customXml" Target="../customXml/item109.xml"/><Relationship Id="rId34" Type="http://schemas.openxmlformats.org/officeDocument/2006/relationships/customXml" Target="../customXml/item34.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customXml" Target="../customXml/item97.xml"/><Relationship Id="rId120" Type="http://schemas.openxmlformats.org/officeDocument/2006/relationships/customXml" Target="../customXml/item120.xml"/><Relationship Id="rId141" Type="http://schemas.openxmlformats.org/officeDocument/2006/relationships/customXml" Target="../customXml/item141.xml"/><Relationship Id="rId7" Type="http://schemas.openxmlformats.org/officeDocument/2006/relationships/customXml" Target="../customXml/item7.xml"/><Relationship Id="rId162" Type="http://schemas.openxmlformats.org/officeDocument/2006/relationships/customXml" Target="../customXml/item162.xml"/><Relationship Id="rId183" Type="http://schemas.openxmlformats.org/officeDocument/2006/relationships/customXml" Target="../customXml/item183.xml"/><Relationship Id="rId218" Type="http://schemas.openxmlformats.org/officeDocument/2006/relationships/slide" Target="slides/slide22.xml"/><Relationship Id="rId24" Type="http://schemas.openxmlformats.org/officeDocument/2006/relationships/customXml" Target="../customXml/item24.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customXml" Target="../customXml/item87.xml"/><Relationship Id="rId110" Type="http://schemas.openxmlformats.org/officeDocument/2006/relationships/customXml" Target="../customXml/item110.xml"/><Relationship Id="rId131" Type="http://schemas.openxmlformats.org/officeDocument/2006/relationships/customXml" Target="../customXml/item131.xml"/><Relationship Id="rId152" Type="http://schemas.openxmlformats.org/officeDocument/2006/relationships/customXml" Target="../customXml/item152.xml"/><Relationship Id="rId173" Type="http://schemas.openxmlformats.org/officeDocument/2006/relationships/customXml" Target="../customXml/item173.xml"/><Relationship Id="rId194" Type="http://schemas.openxmlformats.org/officeDocument/2006/relationships/customXml" Target="../customXml/item194.xml"/><Relationship Id="rId208" Type="http://schemas.openxmlformats.org/officeDocument/2006/relationships/slide" Target="slides/slide12.xml"/><Relationship Id="rId229" Type="http://schemas.openxmlformats.org/officeDocument/2006/relationships/slide" Target="slides/slide33.xml"/><Relationship Id="rId14" Type="http://schemas.openxmlformats.org/officeDocument/2006/relationships/customXml" Target="../customXml/item14.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customXml" Target="../customXml/item100.xml"/><Relationship Id="rId8" Type="http://schemas.openxmlformats.org/officeDocument/2006/relationships/customXml" Target="../customXml/item8.xml"/><Relationship Id="rId98" Type="http://schemas.openxmlformats.org/officeDocument/2006/relationships/customXml" Target="../customXml/item98.xml"/><Relationship Id="rId121" Type="http://schemas.openxmlformats.org/officeDocument/2006/relationships/customXml" Target="../customXml/item121.xml"/><Relationship Id="rId142" Type="http://schemas.openxmlformats.org/officeDocument/2006/relationships/customXml" Target="../customXml/item142.xml"/><Relationship Id="rId163" Type="http://schemas.openxmlformats.org/officeDocument/2006/relationships/customXml" Target="../customXml/item163.xml"/><Relationship Id="rId184" Type="http://schemas.openxmlformats.org/officeDocument/2006/relationships/customXml" Target="../customXml/item184.xml"/><Relationship Id="rId219" Type="http://schemas.openxmlformats.org/officeDocument/2006/relationships/slide" Target="slides/slide23.xml"/><Relationship Id="rId230" Type="http://schemas.openxmlformats.org/officeDocument/2006/relationships/slide" Target="slides/slide34.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 Id="rId88" Type="http://schemas.openxmlformats.org/officeDocument/2006/relationships/customXml" Target="../customXml/item88.xml"/><Relationship Id="rId111" Type="http://schemas.openxmlformats.org/officeDocument/2006/relationships/customXml" Target="../customXml/item111.xml"/><Relationship Id="rId132" Type="http://schemas.openxmlformats.org/officeDocument/2006/relationships/customXml" Target="../customXml/item132.xml"/><Relationship Id="rId153" Type="http://schemas.openxmlformats.org/officeDocument/2006/relationships/customXml" Target="../customXml/item153.xml"/><Relationship Id="rId174" Type="http://schemas.openxmlformats.org/officeDocument/2006/relationships/customXml" Target="../customXml/item174.xml"/><Relationship Id="rId195" Type="http://schemas.openxmlformats.org/officeDocument/2006/relationships/slideMaster" Target="slideMasters/slideMaster1.xml"/><Relationship Id="rId209" Type="http://schemas.openxmlformats.org/officeDocument/2006/relationships/slide" Target="slides/slide13.xml"/><Relationship Id="rId190" Type="http://schemas.openxmlformats.org/officeDocument/2006/relationships/customXml" Target="../customXml/item190.xml"/><Relationship Id="rId204" Type="http://schemas.openxmlformats.org/officeDocument/2006/relationships/slide" Target="slides/slide8.xml"/><Relationship Id="rId220" Type="http://schemas.openxmlformats.org/officeDocument/2006/relationships/slide" Target="slides/slide24.xml"/><Relationship Id="rId225" Type="http://schemas.openxmlformats.org/officeDocument/2006/relationships/slide" Target="slides/slide29.xml"/><Relationship Id="rId15" Type="http://schemas.openxmlformats.org/officeDocument/2006/relationships/customXml" Target="../customXml/item15.xml"/><Relationship Id="rId36" Type="http://schemas.openxmlformats.org/officeDocument/2006/relationships/customXml" Target="../customXml/item36.xml"/><Relationship Id="rId57" Type="http://schemas.openxmlformats.org/officeDocument/2006/relationships/customXml" Target="../customXml/item57.xml"/><Relationship Id="rId106" Type="http://schemas.openxmlformats.org/officeDocument/2006/relationships/customXml" Target="../customXml/item106.xml"/><Relationship Id="rId127" Type="http://schemas.openxmlformats.org/officeDocument/2006/relationships/customXml" Target="../customXml/item127.xml"/><Relationship Id="rId10" Type="http://schemas.openxmlformats.org/officeDocument/2006/relationships/customXml" Target="../customXml/item10.xml"/><Relationship Id="rId31" Type="http://schemas.openxmlformats.org/officeDocument/2006/relationships/customXml" Target="../customXml/item31.xml"/><Relationship Id="rId52" Type="http://schemas.openxmlformats.org/officeDocument/2006/relationships/customXml" Target="../customXml/item52.xml"/><Relationship Id="rId73" Type="http://schemas.openxmlformats.org/officeDocument/2006/relationships/customXml" Target="../customXml/item73.xml"/><Relationship Id="rId78" Type="http://schemas.openxmlformats.org/officeDocument/2006/relationships/customXml" Target="../customXml/item78.xml"/><Relationship Id="rId94" Type="http://schemas.openxmlformats.org/officeDocument/2006/relationships/customXml" Target="../customXml/item94.xml"/><Relationship Id="rId99" Type="http://schemas.openxmlformats.org/officeDocument/2006/relationships/customXml" Target="../customXml/item99.xml"/><Relationship Id="rId101" Type="http://schemas.openxmlformats.org/officeDocument/2006/relationships/customXml" Target="../customXml/item101.xml"/><Relationship Id="rId122" Type="http://schemas.openxmlformats.org/officeDocument/2006/relationships/customXml" Target="../customXml/item122.xml"/><Relationship Id="rId143" Type="http://schemas.openxmlformats.org/officeDocument/2006/relationships/customXml" Target="../customXml/item143.xml"/><Relationship Id="rId148" Type="http://schemas.openxmlformats.org/officeDocument/2006/relationships/customXml" Target="../customXml/item148.xml"/><Relationship Id="rId164" Type="http://schemas.openxmlformats.org/officeDocument/2006/relationships/customXml" Target="../customXml/item164.xml"/><Relationship Id="rId169" Type="http://schemas.openxmlformats.org/officeDocument/2006/relationships/customXml" Target="../customXml/item169.xml"/><Relationship Id="rId185" Type="http://schemas.openxmlformats.org/officeDocument/2006/relationships/customXml" Target="../customXml/item185.xml"/><Relationship Id="rId4" Type="http://schemas.openxmlformats.org/officeDocument/2006/relationships/customXml" Target="../customXml/item4.xml"/><Relationship Id="rId9" Type="http://schemas.openxmlformats.org/officeDocument/2006/relationships/customXml" Target="../customXml/item9.xml"/><Relationship Id="rId180" Type="http://schemas.openxmlformats.org/officeDocument/2006/relationships/customXml" Target="../customXml/item180.xml"/><Relationship Id="rId210" Type="http://schemas.openxmlformats.org/officeDocument/2006/relationships/slide" Target="slides/slide14.xml"/><Relationship Id="rId215" Type="http://schemas.openxmlformats.org/officeDocument/2006/relationships/slide" Target="slides/slide19.xml"/><Relationship Id="rId236" Type="http://schemas.openxmlformats.org/officeDocument/2006/relationships/theme" Target="theme/theme1.xml"/><Relationship Id="rId26" Type="http://schemas.openxmlformats.org/officeDocument/2006/relationships/customXml" Target="../customXml/item26.xml"/><Relationship Id="rId231" Type="http://schemas.openxmlformats.org/officeDocument/2006/relationships/notesMaster" Target="notesMasters/notesMaster1.xml"/><Relationship Id="rId47" Type="http://schemas.openxmlformats.org/officeDocument/2006/relationships/customXml" Target="../customXml/item47.xml"/><Relationship Id="rId68" Type="http://schemas.openxmlformats.org/officeDocument/2006/relationships/customXml" Target="../customXml/item68.xml"/><Relationship Id="rId89" Type="http://schemas.openxmlformats.org/officeDocument/2006/relationships/customXml" Target="../customXml/item89.xml"/><Relationship Id="rId112" Type="http://schemas.openxmlformats.org/officeDocument/2006/relationships/customXml" Target="../customXml/item112.xml"/><Relationship Id="rId133" Type="http://schemas.openxmlformats.org/officeDocument/2006/relationships/customXml" Target="../customXml/item133.xml"/><Relationship Id="rId154" Type="http://schemas.openxmlformats.org/officeDocument/2006/relationships/customXml" Target="../customXml/item154.xml"/><Relationship Id="rId175" Type="http://schemas.openxmlformats.org/officeDocument/2006/relationships/customXml" Target="../customXml/item175.xml"/><Relationship Id="rId196" Type="http://schemas.openxmlformats.org/officeDocument/2006/relationships/slideMaster" Target="slideMasters/slideMaster2.xml"/><Relationship Id="rId200" Type="http://schemas.openxmlformats.org/officeDocument/2006/relationships/slide" Target="slides/slide4.xml"/><Relationship Id="rId16" Type="http://schemas.openxmlformats.org/officeDocument/2006/relationships/customXml" Target="../customXml/item16.xml"/><Relationship Id="rId221" Type="http://schemas.openxmlformats.org/officeDocument/2006/relationships/slide" Target="slides/slide25.xml"/><Relationship Id="rId37" Type="http://schemas.openxmlformats.org/officeDocument/2006/relationships/customXml" Target="../customXml/item37.xml"/><Relationship Id="rId58" Type="http://schemas.openxmlformats.org/officeDocument/2006/relationships/customXml" Target="../customXml/item58.xml"/><Relationship Id="rId79" Type="http://schemas.openxmlformats.org/officeDocument/2006/relationships/customXml" Target="../customXml/item79.xml"/><Relationship Id="rId102" Type="http://schemas.openxmlformats.org/officeDocument/2006/relationships/customXml" Target="../customXml/item102.xml"/><Relationship Id="rId123" Type="http://schemas.openxmlformats.org/officeDocument/2006/relationships/customXml" Target="../customXml/item123.xml"/><Relationship Id="rId144" Type="http://schemas.openxmlformats.org/officeDocument/2006/relationships/customXml" Target="../customXml/item144.xml"/><Relationship Id="rId90" Type="http://schemas.openxmlformats.org/officeDocument/2006/relationships/customXml" Target="../customXml/item90.xml"/><Relationship Id="rId165" Type="http://schemas.openxmlformats.org/officeDocument/2006/relationships/customXml" Target="../customXml/item165.xml"/><Relationship Id="rId186" Type="http://schemas.openxmlformats.org/officeDocument/2006/relationships/customXml" Target="../customXml/item186.xml"/><Relationship Id="rId211" Type="http://schemas.openxmlformats.org/officeDocument/2006/relationships/slide" Target="slides/slide15.xml"/><Relationship Id="rId232" Type="http://schemas.openxmlformats.org/officeDocument/2006/relationships/handoutMaster" Target="handoutMasters/handoutMaster1.xml"/><Relationship Id="rId27" Type="http://schemas.openxmlformats.org/officeDocument/2006/relationships/customXml" Target="../customXml/item27.xml"/><Relationship Id="rId48" Type="http://schemas.openxmlformats.org/officeDocument/2006/relationships/customXml" Target="../customXml/item48.xml"/><Relationship Id="rId69" Type="http://schemas.openxmlformats.org/officeDocument/2006/relationships/customXml" Target="../customXml/item69.xml"/><Relationship Id="rId113" Type="http://schemas.openxmlformats.org/officeDocument/2006/relationships/customXml" Target="../customXml/item113.xml"/><Relationship Id="rId134" Type="http://schemas.openxmlformats.org/officeDocument/2006/relationships/customXml" Target="../customXml/item134.xml"/><Relationship Id="rId80" Type="http://schemas.openxmlformats.org/officeDocument/2006/relationships/customXml" Target="../customXml/item80.xml"/><Relationship Id="rId155" Type="http://schemas.openxmlformats.org/officeDocument/2006/relationships/customXml" Target="../customXml/item155.xml"/><Relationship Id="rId176" Type="http://schemas.openxmlformats.org/officeDocument/2006/relationships/customXml" Target="../customXml/item176.xml"/><Relationship Id="rId197" Type="http://schemas.openxmlformats.org/officeDocument/2006/relationships/slide" Target="slides/slide1.xml"/><Relationship Id="rId201" Type="http://schemas.openxmlformats.org/officeDocument/2006/relationships/slide" Target="slides/slide5.xml"/><Relationship Id="rId222" Type="http://schemas.openxmlformats.org/officeDocument/2006/relationships/slide" Target="slides/slide26.xml"/><Relationship Id="rId17" Type="http://schemas.openxmlformats.org/officeDocument/2006/relationships/customXml" Target="../customXml/item17.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customXml" Target="../customXml/item103.xml"/><Relationship Id="rId124" Type="http://schemas.openxmlformats.org/officeDocument/2006/relationships/customXml" Target="../customXml/item124.xml"/><Relationship Id="rId70" Type="http://schemas.openxmlformats.org/officeDocument/2006/relationships/customXml" Target="../customXml/item70.xml"/><Relationship Id="rId91" Type="http://schemas.openxmlformats.org/officeDocument/2006/relationships/customXml" Target="../customXml/item91.xml"/><Relationship Id="rId145" Type="http://schemas.openxmlformats.org/officeDocument/2006/relationships/customXml" Target="../customXml/item145.xml"/><Relationship Id="rId166" Type="http://schemas.openxmlformats.org/officeDocument/2006/relationships/customXml" Target="../customXml/item166.xml"/><Relationship Id="rId187" Type="http://schemas.openxmlformats.org/officeDocument/2006/relationships/customXml" Target="../customXml/item187.xml"/><Relationship Id="rId1" Type="http://schemas.openxmlformats.org/officeDocument/2006/relationships/customXml" Target="../customXml/item1.xml"/><Relationship Id="rId212" Type="http://schemas.openxmlformats.org/officeDocument/2006/relationships/slide" Target="slides/slide16.xml"/><Relationship Id="rId233" Type="http://schemas.openxmlformats.org/officeDocument/2006/relationships/commentAuthors" Target="commentAuthors.xml"/><Relationship Id="rId28" Type="http://schemas.openxmlformats.org/officeDocument/2006/relationships/customXml" Target="../customXml/item28.xml"/><Relationship Id="rId49" Type="http://schemas.openxmlformats.org/officeDocument/2006/relationships/customXml" Target="../customXml/item49.xml"/><Relationship Id="rId114" Type="http://schemas.openxmlformats.org/officeDocument/2006/relationships/customXml" Target="../customXml/item114.xml"/><Relationship Id="rId60" Type="http://schemas.openxmlformats.org/officeDocument/2006/relationships/customXml" Target="../customXml/item60.xml"/><Relationship Id="rId81" Type="http://schemas.openxmlformats.org/officeDocument/2006/relationships/customXml" Target="../customXml/item81.xml"/><Relationship Id="rId135" Type="http://schemas.openxmlformats.org/officeDocument/2006/relationships/customXml" Target="../customXml/item135.xml"/><Relationship Id="rId156" Type="http://schemas.openxmlformats.org/officeDocument/2006/relationships/customXml" Target="../customXml/item156.xml"/><Relationship Id="rId177" Type="http://schemas.openxmlformats.org/officeDocument/2006/relationships/customXml" Target="../customXml/item177.xml"/><Relationship Id="rId198" Type="http://schemas.openxmlformats.org/officeDocument/2006/relationships/slide" Target="slides/slide2.xml"/><Relationship Id="rId202" Type="http://schemas.openxmlformats.org/officeDocument/2006/relationships/slide" Target="slides/slide6.xml"/><Relationship Id="rId223" Type="http://schemas.openxmlformats.org/officeDocument/2006/relationships/slide" Target="slides/slide27.xml"/><Relationship Id="rId18" Type="http://schemas.openxmlformats.org/officeDocument/2006/relationships/customXml" Target="../customXml/item18.xml"/><Relationship Id="rId39" Type="http://schemas.openxmlformats.org/officeDocument/2006/relationships/customXml" Target="../customXml/item39.xml"/><Relationship Id="rId50" Type="http://schemas.openxmlformats.org/officeDocument/2006/relationships/customXml" Target="../customXml/item50.xml"/><Relationship Id="rId104" Type="http://schemas.openxmlformats.org/officeDocument/2006/relationships/customXml" Target="../customXml/item104.xml"/><Relationship Id="rId125" Type="http://schemas.openxmlformats.org/officeDocument/2006/relationships/customXml" Target="../customXml/item125.xml"/><Relationship Id="rId146" Type="http://schemas.openxmlformats.org/officeDocument/2006/relationships/customXml" Target="../customXml/item146.xml"/><Relationship Id="rId167" Type="http://schemas.openxmlformats.org/officeDocument/2006/relationships/customXml" Target="../customXml/item167.xml"/><Relationship Id="rId188" Type="http://schemas.openxmlformats.org/officeDocument/2006/relationships/customXml" Target="../customXml/item188.xml"/><Relationship Id="rId71" Type="http://schemas.openxmlformats.org/officeDocument/2006/relationships/customXml" Target="../customXml/item71.xml"/><Relationship Id="rId92" Type="http://schemas.openxmlformats.org/officeDocument/2006/relationships/customXml" Target="../customXml/item92.xml"/><Relationship Id="rId213" Type="http://schemas.openxmlformats.org/officeDocument/2006/relationships/slide" Target="slides/slide17.xml"/><Relationship Id="rId234" Type="http://schemas.openxmlformats.org/officeDocument/2006/relationships/presProps" Target="presProps.xml"/><Relationship Id="rId2" Type="http://schemas.openxmlformats.org/officeDocument/2006/relationships/customXml" Target="../customXml/item2.xml"/><Relationship Id="rId29" Type="http://schemas.openxmlformats.org/officeDocument/2006/relationships/customXml" Target="../customXml/item29.xml"/><Relationship Id="rId40" Type="http://schemas.openxmlformats.org/officeDocument/2006/relationships/customXml" Target="../customXml/item40.xml"/><Relationship Id="rId115" Type="http://schemas.openxmlformats.org/officeDocument/2006/relationships/customXml" Target="../customXml/item115.xml"/><Relationship Id="rId136" Type="http://schemas.openxmlformats.org/officeDocument/2006/relationships/customXml" Target="../customXml/item136.xml"/><Relationship Id="rId157" Type="http://schemas.openxmlformats.org/officeDocument/2006/relationships/customXml" Target="../customXml/item157.xml"/><Relationship Id="rId178" Type="http://schemas.openxmlformats.org/officeDocument/2006/relationships/customXml" Target="../customXml/item178.xml"/><Relationship Id="rId61" Type="http://schemas.openxmlformats.org/officeDocument/2006/relationships/customXml" Target="../customXml/item61.xml"/><Relationship Id="rId82" Type="http://schemas.openxmlformats.org/officeDocument/2006/relationships/customXml" Target="../customXml/item82.xml"/><Relationship Id="rId199" Type="http://schemas.openxmlformats.org/officeDocument/2006/relationships/slide" Target="slides/slide3.xml"/><Relationship Id="rId203" Type="http://schemas.openxmlformats.org/officeDocument/2006/relationships/slide" Target="slides/slide7.xml"/><Relationship Id="rId19" Type="http://schemas.openxmlformats.org/officeDocument/2006/relationships/customXml" Target="../customXml/item19.xml"/><Relationship Id="rId224" Type="http://schemas.openxmlformats.org/officeDocument/2006/relationships/slide" Target="slides/slide28.xml"/><Relationship Id="rId30" Type="http://schemas.openxmlformats.org/officeDocument/2006/relationships/customXml" Target="../customXml/item30.xml"/><Relationship Id="rId105" Type="http://schemas.openxmlformats.org/officeDocument/2006/relationships/customXml" Target="../customXml/item105.xml"/><Relationship Id="rId126" Type="http://schemas.openxmlformats.org/officeDocument/2006/relationships/customXml" Target="../customXml/item126.xml"/><Relationship Id="rId147" Type="http://schemas.openxmlformats.org/officeDocument/2006/relationships/customXml" Target="../customXml/item147.xml"/><Relationship Id="rId168" Type="http://schemas.openxmlformats.org/officeDocument/2006/relationships/customXml" Target="../customXml/item168.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customXml" Target="../customXml/item93.xml"/><Relationship Id="rId189" Type="http://schemas.openxmlformats.org/officeDocument/2006/relationships/customXml" Target="../customXml/item189.xml"/><Relationship Id="rId3" Type="http://schemas.openxmlformats.org/officeDocument/2006/relationships/customXml" Target="../customXml/item3.xml"/><Relationship Id="rId214" Type="http://schemas.openxmlformats.org/officeDocument/2006/relationships/slide" Target="slides/slide18.xml"/><Relationship Id="rId235" Type="http://schemas.openxmlformats.org/officeDocument/2006/relationships/viewProps" Target="viewProps.xml"/><Relationship Id="rId116" Type="http://schemas.openxmlformats.org/officeDocument/2006/relationships/customXml" Target="../customXml/item116.xml"/><Relationship Id="rId137" Type="http://schemas.openxmlformats.org/officeDocument/2006/relationships/customXml" Target="../customXml/item137.xml"/><Relationship Id="rId158" Type="http://schemas.openxmlformats.org/officeDocument/2006/relationships/customXml" Target="../customXml/item158.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customXml" Target="../customXml/item83.xml"/><Relationship Id="rId179" Type="http://schemas.openxmlformats.org/officeDocument/2006/relationships/customXml" Target="../customXml/item179.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BC2DD5-FBCB-48CC-B6F1-9A09C211EAA4}"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C784AEAD-0A5E-4963-B73B-BE8650A77419}">
      <dgm:prSet phldrT="[Text]"/>
      <dgm:spPr>
        <a:solidFill>
          <a:srgbClr val="0070C0"/>
        </a:solidFill>
      </dgm:spPr>
      <dgm:t>
        <a:bodyPr/>
        <a:lstStyle/>
        <a:p>
          <a:r>
            <a:rPr lang="en-US"/>
            <a:t>Acute Effects</a:t>
          </a:r>
        </a:p>
      </dgm:t>
    </dgm:pt>
    <dgm:pt modelId="{65B0355D-C937-40EC-8538-8A6AA8E6F12B}" type="parTrans" cxnId="{DD7E38F2-5DA3-41D9-BCF8-3C61EE990200}">
      <dgm:prSet/>
      <dgm:spPr/>
      <dgm:t>
        <a:bodyPr/>
        <a:lstStyle/>
        <a:p>
          <a:endParaRPr lang="en-US"/>
        </a:p>
      </dgm:t>
    </dgm:pt>
    <dgm:pt modelId="{FD2B03CF-C75C-4BAC-AE97-9B51AC8440B0}" type="sibTrans" cxnId="{DD7E38F2-5DA3-41D9-BCF8-3C61EE990200}">
      <dgm:prSet/>
      <dgm:spPr/>
      <dgm:t>
        <a:bodyPr/>
        <a:lstStyle/>
        <a:p>
          <a:endParaRPr lang="en-US"/>
        </a:p>
      </dgm:t>
    </dgm:pt>
    <dgm:pt modelId="{DF8B278B-A242-4877-A421-558D8FD09958}">
      <dgm:prSet phldrT="[Text]"/>
      <dgm:spPr>
        <a:solidFill>
          <a:srgbClr val="0070C0"/>
        </a:solidFill>
      </dgm:spPr>
      <dgm:t>
        <a:bodyPr/>
        <a:lstStyle/>
        <a:p>
          <a:r>
            <a:rPr lang="en-US"/>
            <a:t>Chronic Non-Cancer Effects</a:t>
          </a:r>
        </a:p>
      </dgm:t>
    </dgm:pt>
    <dgm:pt modelId="{6DF425B1-6533-4EB6-B53A-F0895C7AC5F0}" type="parTrans" cxnId="{B91795D8-F7E0-4E9E-9DE7-6F7691A01290}">
      <dgm:prSet/>
      <dgm:spPr/>
      <dgm:t>
        <a:bodyPr/>
        <a:lstStyle/>
        <a:p>
          <a:endParaRPr lang="en-US"/>
        </a:p>
      </dgm:t>
    </dgm:pt>
    <dgm:pt modelId="{5FE602B5-EF76-4EB2-8B26-B97DBC76E709}" type="sibTrans" cxnId="{B91795D8-F7E0-4E9E-9DE7-6F7691A01290}">
      <dgm:prSet/>
      <dgm:spPr/>
      <dgm:t>
        <a:bodyPr/>
        <a:lstStyle/>
        <a:p>
          <a:endParaRPr lang="en-US"/>
        </a:p>
      </dgm:t>
    </dgm:pt>
    <dgm:pt modelId="{34C381CC-F567-4B2F-AE35-CC5526DCA391}">
      <dgm:prSet phldrT="[Text]"/>
      <dgm:spPr/>
      <dgm:t>
        <a:bodyPr/>
        <a:lstStyle/>
        <a:p>
          <a:r>
            <a:rPr lang="en-US"/>
            <a:t>Liver toxicity</a:t>
          </a:r>
        </a:p>
      </dgm:t>
    </dgm:pt>
    <dgm:pt modelId="{FD27BB30-A70B-419F-97C7-5B48178610FF}" type="parTrans" cxnId="{F223FB47-4A7C-46D7-A9B1-F56CF4FD9E16}">
      <dgm:prSet/>
      <dgm:spPr/>
      <dgm:t>
        <a:bodyPr/>
        <a:lstStyle/>
        <a:p>
          <a:endParaRPr lang="en-US"/>
        </a:p>
      </dgm:t>
    </dgm:pt>
    <dgm:pt modelId="{F0E94C99-2091-46FB-85B9-B73698B8DC84}" type="sibTrans" cxnId="{F223FB47-4A7C-46D7-A9B1-F56CF4FD9E16}">
      <dgm:prSet/>
      <dgm:spPr/>
      <dgm:t>
        <a:bodyPr/>
        <a:lstStyle/>
        <a:p>
          <a:endParaRPr lang="en-US"/>
        </a:p>
      </dgm:t>
    </dgm:pt>
    <dgm:pt modelId="{441BC8FA-9923-4EC7-AB0B-308B3B3B444F}">
      <dgm:prSet phldrT="[Text]"/>
      <dgm:spPr>
        <a:solidFill>
          <a:srgbClr val="0070C0"/>
        </a:solidFill>
      </dgm:spPr>
      <dgm:t>
        <a:bodyPr/>
        <a:lstStyle/>
        <a:p>
          <a:r>
            <a:rPr lang="en-US"/>
            <a:t>Cancer</a:t>
          </a:r>
        </a:p>
      </dgm:t>
    </dgm:pt>
    <dgm:pt modelId="{5B71F3B8-C589-4C47-826A-2180E4837600}" type="parTrans" cxnId="{F9B6DF41-FD82-4947-BE04-3FEAC2423042}">
      <dgm:prSet/>
      <dgm:spPr/>
      <dgm:t>
        <a:bodyPr/>
        <a:lstStyle/>
        <a:p>
          <a:endParaRPr lang="en-US"/>
        </a:p>
      </dgm:t>
    </dgm:pt>
    <dgm:pt modelId="{FB2E2E7E-FD3D-4124-892E-7CE97DCA5042}" type="sibTrans" cxnId="{F9B6DF41-FD82-4947-BE04-3FEAC2423042}">
      <dgm:prSet/>
      <dgm:spPr/>
      <dgm:t>
        <a:bodyPr/>
        <a:lstStyle/>
        <a:p>
          <a:endParaRPr lang="en-US"/>
        </a:p>
      </dgm:t>
    </dgm:pt>
    <dgm:pt modelId="{A604B5C6-304F-4EA7-A554-0D937E1986A4}">
      <dgm:prSet phldrT="[Text]"/>
      <dgm:spPr/>
      <dgm:t>
        <a:bodyPr/>
        <a:lstStyle/>
        <a:p>
          <a:pPr rtl="0"/>
          <a:r>
            <a:rPr lang="en-US"/>
            <a:t>Developmental toxicity</a:t>
          </a:r>
          <a:r>
            <a:rPr lang="en-US">
              <a:latin typeface="Arial"/>
              <a:ea typeface="ＭＳ Ｐゴシック"/>
            </a:rPr>
            <a:t> </a:t>
          </a:r>
          <a:endParaRPr lang="en-US"/>
        </a:p>
      </dgm:t>
    </dgm:pt>
    <dgm:pt modelId="{6565A52B-25B3-42E1-8A18-5AF42CEFA2F7}" type="parTrans" cxnId="{920A5A34-6F02-48E5-81C0-F4CA3965BB25}">
      <dgm:prSet/>
      <dgm:spPr/>
      <dgm:t>
        <a:bodyPr/>
        <a:lstStyle/>
        <a:p>
          <a:endParaRPr lang="en-US"/>
        </a:p>
      </dgm:t>
    </dgm:pt>
    <dgm:pt modelId="{0B42978F-9D48-4D6C-83AD-CBC6143FEE04}" type="sibTrans" cxnId="{920A5A34-6F02-48E5-81C0-F4CA3965BB25}">
      <dgm:prSet/>
      <dgm:spPr/>
      <dgm:t>
        <a:bodyPr/>
        <a:lstStyle/>
        <a:p>
          <a:endParaRPr lang="en-US"/>
        </a:p>
      </dgm:t>
    </dgm:pt>
    <dgm:pt modelId="{06A62960-576E-4AB5-AD3B-DD8DED77A0EF}">
      <dgm:prSet phldrT="[Text]"/>
      <dgm:spPr/>
      <dgm:t>
        <a:bodyPr/>
        <a:lstStyle/>
        <a:p>
          <a:r>
            <a:rPr lang="en-US"/>
            <a:t>Immunosuppression</a:t>
          </a:r>
        </a:p>
      </dgm:t>
    </dgm:pt>
    <dgm:pt modelId="{E9A926CA-0F44-4EBA-8C8C-287293BB9D5E}" type="parTrans" cxnId="{FF7BAAEF-ECBA-4D3D-AD75-67A45A74AFCC}">
      <dgm:prSet/>
      <dgm:spPr/>
      <dgm:t>
        <a:bodyPr/>
        <a:lstStyle/>
        <a:p>
          <a:endParaRPr lang="en-US"/>
        </a:p>
      </dgm:t>
    </dgm:pt>
    <dgm:pt modelId="{614BB2BE-4A2C-46D8-9FBF-BC18A1AA08B1}" type="sibTrans" cxnId="{FF7BAAEF-ECBA-4D3D-AD75-67A45A74AFCC}">
      <dgm:prSet/>
      <dgm:spPr/>
      <dgm:t>
        <a:bodyPr/>
        <a:lstStyle/>
        <a:p>
          <a:endParaRPr lang="en-US"/>
        </a:p>
      </dgm:t>
    </dgm:pt>
    <dgm:pt modelId="{22132F7A-3781-4678-8370-454A511BA41F}">
      <dgm:prSet phldrT="[Text]"/>
      <dgm:spPr/>
      <dgm:t>
        <a:bodyPr/>
        <a:lstStyle/>
        <a:p>
          <a:r>
            <a:rPr lang="en-US"/>
            <a:t>Kidney toxicity</a:t>
          </a:r>
        </a:p>
      </dgm:t>
    </dgm:pt>
    <dgm:pt modelId="{547E19C7-080A-41E4-A6F8-A0887A94FA91}" type="parTrans" cxnId="{E5BF1D0F-6F7D-4C4D-A8FD-2147A4DBA191}">
      <dgm:prSet/>
      <dgm:spPr/>
      <dgm:t>
        <a:bodyPr/>
        <a:lstStyle/>
        <a:p>
          <a:endParaRPr lang="en-US"/>
        </a:p>
      </dgm:t>
    </dgm:pt>
    <dgm:pt modelId="{3DC6884B-3240-47E4-A981-DA5ED4DC82A2}" type="sibTrans" cxnId="{E5BF1D0F-6F7D-4C4D-A8FD-2147A4DBA191}">
      <dgm:prSet/>
      <dgm:spPr/>
      <dgm:t>
        <a:bodyPr/>
        <a:lstStyle/>
        <a:p>
          <a:endParaRPr lang="en-US"/>
        </a:p>
      </dgm:t>
    </dgm:pt>
    <dgm:pt modelId="{7E283C88-A1FD-40C2-AFC9-5AD9DFED0097}">
      <dgm:prSet phldrT="[Text]"/>
      <dgm:spPr/>
      <dgm:t>
        <a:bodyPr/>
        <a:lstStyle/>
        <a:p>
          <a:r>
            <a:rPr lang="en-US"/>
            <a:t>Neurotoxicity</a:t>
          </a:r>
        </a:p>
      </dgm:t>
    </dgm:pt>
    <dgm:pt modelId="{2085944A-F0DC-4797-826C-E7A84E090BE4}" type="parTrans" cxnId="{823FA6C7-6F7F-4CE8-843A-1917B7C5E19F}">
      <dgm:prSet/>
      <dgm:spPr/>
      <dgm:t>
        <a:bodyPr/>
        <a:lstStyle/>
        <a:p>
          <a:endParaRPr lang="en-US"/>
        </a:p>
      </dgm:t>
    </dgm:pt>
    <dgm:pt modelId="{11494B74-635D-4496-B327-788D384B82DE}" type="sibTrans" cxnId="{823FA6C7-6F7F-4CE8-843A-1917B7C5E19F}">
      <dgm:prSet/>
      <dgm:spPr/>
      <dgm:t>
        <a:bodyPr/>
        <a:lstStyle/>
        <a:p>
          <a:endParaRPr lang="en-US"/>
        </a:p>
      </dgm:t>
    </dgm:pt>
    <dgm:pt modelId="{9A9FDE55-A3CF-498F-B7AD-A19FFB58B5D8}">
      <dgm:prSet phldrT="[Text]"/>
      <dgm:spPr/>
      <dgm:t>
        <a:bodyPr/>
        <a:lstStyle/>
        <a:p>
          <a:r>
            <a:rPr lang="en-US"/>
            <a:t>Autoimmunity</a:t>
          </a:r>
        </a:p>
      </dgm:t>
    </dgm:pt>
    <dgm:pt modelId="{8AA8CE05-9B83-4826-A18B-F7FF94381B0E}" type="parTrans" cxnId="{E088A3F9-2135-497E-BDDC-7668D20B2BEC}">
      <dgm:prSet/>
      <dgm:spPr/>
      <dgm:t>
        <a:bodyPr/>
        <a:lstStyle/>
        <a:p>
          <a:endParaRPr lang="en-US"/>
        </a:p>
      </dgm:t>
    </dgm:pt>
    <dgm:pt modelId="{E25F4224-6EC2-4081-8AE1-DBC181751B6F}" type="sibTrans" cxnId="{E088A3F9-2135-497E-BDDC-7668D20B2BEC}">
      <dgm:prSet/>
      <dgm:spPr/>
      <dgm:t>
        <a:bodyPr/>
        <a:lstStyle/>
        <a:p>
          <a:endParaRPr lang="en-US"/>
        </a:p>
      </dgm:t>
    </dgm:pt>
    <dgm:pt modelId="{0601D0D6-86C6-4414-8DA0-BD7BE854142C}">
      <dgm:prSet phldrT="[Text]"/>
      <dgm:spPr/>
      <dgm:t>
        <a:bodyPr/>
        <a:lstStyle/>
        <a:p>
          <a:r>
            <a:rPr lang="en-US"/>
            <a:t>Reproductive toxicity</a:t>
          </a:r>
        </a:p>
      </dgm:t>
    </dgm:pt>
    <dgm:pt modelId="{396FB005-2FEF-47A9-8CA3-E81115934F28}" type="parTrans" cxnId="{355CD56C-F9B9-451D-AD39-822E0F3B6B5C}">
      <dgm:prSet/>
      <dgm:spPr/>
      <dgm:t>
        <a:bodyPr/>
        <a:lstStyle/>
        <a:p>
          <a:endParaRPr lang="en-US"/>
        </a:p>
      </dgm:t>
    </dgm:pt>
    <dgm:pt modelId="{1DC541DB-BA96-4CF7-B9F1-C17B7CEEF046}" type="sibTrans" cxnId="{355CD56C-F9B9-451D-AD39-822E0F3B6B5C}">
      <dgm:prSet/>
      <dgm:spPr/>
      <dgm:t>
        <a:bodyPr/>
        <a:lstStyle/>
        <a:p>
          <a:endParaRPr lang="en-US"/>
        </a:p>
      </dgm:t>
    </dgm:pt>
    <dgm:pt modelId="{D3FD5602-443B-4B17-8685-E97354DEE310}">
      <dgm:prSet phldrT="[Text]"/>
      <dgm:spPr/>
      <dgm:t>
        <a:bodyPr/>
        <a:lstStyle/>
        <a:p>
          <a:pPr rtl="0"/>
          <a:r>
            <a:rPr lang="en-US"/>
            <a:t>Developmental toxicity</a:t>
          </a:r>
          <a:r>
            <a:rPr lang="en-US">
              <a:latin typeface="Arial"/>
              <a:ea typeface="ＭＳ Ｐゴシック"/>
            </a:rPr>
            <a:t>  </a:t>
          </a:r>
          <a:endParaRPr lang="en-US"/>
        </a:p>
      </dgm:t>
    </dgm:pt>
    <dgm:pt modelId="{93C0D994-B395-49F1-AB56-D81B2C5CB082}" type="parTrans" cxnId="{6686DD7B-7F0D-42D1-922E-EAF1EB9481B2}">
      <dgm:prSet/>
      <dgm:spPr/>
      <dgm:t>
        <a:bodyPr/>
        <a:lstStyle/>
        <a:p>
          <a:endParaRPr lang="en-US"/>
        </a:p>
      </dgm:t>
    </dgm:pt>
    <dgm:pt modelId="{427948C9-3707-45D8-9D7C-9FC512609476}" type="sibTrans" cxnId="{6686DD7B-7F0D-42D1-922E-EAF1EB9481B2}">
      <dgm:prSet/>
      <dgm:spPr/>
      <dgm:t>
        <a:bodyPr/>
        <a:lstStyle/>
        <a:p>
          <a:endParaRPr lang="en-US"/>
        </a:p>
      </dgm:t>
    </dgm:pt>
    <dgm:pt modelId="{51BB26E5-9194-42A2-A51E-17E6AC356FEE}">
      <dgm:prSet phldrT="[Text]"/>
      <dgm:spPr/>
      <dgm:t>
        <a:bodyPr/>
        <a:lstStyle/>
        <a:p>
          <a:r>
            <a:rPr lang="en-US"/>
            <a:t>Liver</a:t>
          </a:r>
        </a:p>
      </dgm:t>
    </dgm:pt>
    <dgm:pt modelId="{13098C22-39A8-433E-8963-D15DE19DDCF2}" type="parTrans" cxnId="{5FC7EE00-69AB-4308-B8A1-5663CDA70DE6}">
      <dgm:prSet/>
      <dgm:spPr/>
      <dgm:t>
        <a:bodyPr/>
        <a:lstStyle/>
        <a:p>
          <a:endParaRPr lang="en-US"/>
        </a:p>
      </dgm:t>
    </dgm:pt>
    <dgm:pt modelId="{DA7B5BD8-2448-435E-9DF9-E5A9EDE2A374}" type="sibTrans" cxnId="{5FC7EE00-69AB-4308-B8A1-5663CDA70DE6}">
      <dgm:prSet/>
      <dgm:spPr/>
      <dgm:t>
        <a:bodyPr/>
        <a:lstStyle/>
        <a:p>
          <a:endParaRPr lang="en-US"/>
        </a:p>
      </dgm:t>
    </dgm:pt>
    <dgm:pt modelId="{8E795D53-7070-4178-9EE2-93BABBA4336D}">
      <dgm:prSet phldrT="[Text]"/>
      <dgm:spPr/>
      <dgm:t>
        <a:bodyPr/>
        <a:lstStyle/>
        <a:p>
          <a:r>
            <a:rPr lang="en-US"/>
            <a:t>Kidney</a:t>
          </a:r>
        </a:p>
      </dgm:t>
    </dgm:pt>
    <dgm:pt modelId="{E5777935-106C-4A68-BB9B-BCEFCCC3978F}" type="parTrans" cxnId="{A0276BE5-F0B7-4E80-8009-1A1F37B91E28}">
      <dgm:prSet/>
      <dgm:spPr/>
      <dgm:t>
        <a:bodyPr/>
        <a:lstStyle/>
        <a:p>
          <a:endParaRPr lang="en-US"/>
        </a:p>
      </dgm:t>
    </dgm:pt>
    <dgm:pt modelId="{439C1C2F-0159-419E-95B5-87603C1F37D8}" type="sibTrans" cxnId="{A0276BE5-F0B7-4E80-8009-1A1F37B91E28}">
      <dgm:prSet/>
      <dgm:spPr/>
      <dgm:t>
        <a:bodyPr/>
        <a:lstStyle/>
        <a:p>
          <a:endParaRPr lang="en-US"/>
        </a:p>
      </dgm:t>
    </dgm:pt>
    <dgm:pt modelId="{49819088-854C-4071-965C-B64ED35E2391}">
      <dgm:prSet phldrT="[Text]"/>
      <dgm:spPr/>
      <dgm:t>
        <a:bodyPr/>
        <a:lstStyle/>
        <a:p>
          <a:pPr rtl="0"/>
          <a:r>
            <a:rPr lang="en-US"/>
            <a:t>Non-Hodgkin Lymphoma</a:t>
          </a:r>
          <a:r>
            <a:rPr lang="en-US">
              <a:latin typeface="Arial"/>
              <a:ea typeface="ＭＳ Ｐゴシック"/>
            </a:rPr>
            <a:t> </a:t>
          </a:r>
          <a:endParaRPr lang="en-US"/>
        </a:p>
      </dgm:t>
    </dgm:pt>
    <dgm:pt modelId="{1D9FC79F-C1CC-41C0-BEFB-7731FBA64298}" type="parTrans" cxnId="{E06A3044-1A65-48B1-B2BD-55205F68F8AF}">
      <dgm:prSet/>
      <dgm:spPr/>
      <dgm:t>
        <a:bodyPr/>
        <a:lstStyle/>
        <a:p>
          <a:endParaRPr lang="en-US"/>
        </a:p>
      </dgm:t>
    </dgm:pt>
    <dgm:pt modelId="{9DA8C6D6-64FC-437E-B6BE-7A91763DE015}" type="sibTrans" cxnId="{E06A3044-1A65-48B1-B2BD-55205F68F8AF}">
      <dgm:prSet/>
      <dgm:spPr/>
      <dgm:t>
        <a:bodyPr/>
        <a:lstStyle/>
        <a:p>
          <a:endParaRPr lang="en-US"/>
        </a:p>
      </dgm:t>
    </dgm:pt>
    <dgm:pt modelId="{AEA0715B-5924-4BDF-AC86-AB2F6068B7EE}" type="pres">
      <dgm:prSet presAssocID="{25BC2DD5-FBCB-48CC-B6F1-9A09C211EAA4}" presName="linear" presStyleCnt="0">
        <dgm:presLayoutVars>
          <dgm:animLvl val="lvl"/>
          <dgm:resizeHandles val="exact"/>
        </dgm:presLayoutVars>
      </dgm:prSet>
      <dgm:spPr/>
    </dgm:pt>
    <dgm:pt modelId="{1BE33AEE-6FD3-452C-B78B-AA048DDD390A}" type="pres">
      <dgm:prSet presAssocID="{C784AEAD-0A5E-4963-B73B-BE8650A77419}" presName="parentText" presStyleLbl="node1" presStyleIdx="0" presStyleCnt="3" custLinFactNeighborX="-1772" custLinFactNeighborY="-98830">
        <dgm:presLayoutVars>
          <dgm:chMax val="0"/>
          <dgm:bulletEnabled val="1"/>
        </dgm:presLayoutVars>
      </dgm:prSet>
      <dgm:spPr/>
    </dgm:pt>
    <dgm:pt modelId="{27A3BA6D-77F8-4042-B736-710C7706D6CC}" type="pres">
      <dgm:prSet presAssocID="{C784AEAD-0A5E-4963-B73B-BE8650A77419}" presName="childText" presStyleLbl="revTx" presStyleIdx="0" presStyleCnt="3">
        <dgm:presLayoutVars>
          <dgm:bulletEnabled val="1"/>
        </dgm:presLayoutVars>
      </dgm:prSet>
      <dgm:spPr/>
    </dgm:pt>
    <dgm:pt modelId="{04ECB689-D9FB-4CC7-9D0A-245BF8063FF3}" type="pres">
      <dgm:prSet presAssocID="{DF8B278B-A242-4877-A421-558D8FD09958}" presName="parentText" presStyleLbl="node1" presStyleIdx="1" presStyleCnt="3">
        <dgm:presLayoutVars>
          <dgm:chMax val="0"/>
          <dgm:bulletEnabled val="1"/>
        </dgm:presLayoutVars>
      </dgm:prSet>
      <dgm:spPr/>
    </dgm:pt>
    <dgm:pt modelId="{3AFD4048-34FF-468B-89B8-26E8D3391ABC}" type="pres">
      <dgm:prSet presAssocID="{DF8B278B-A242-4877-A421-558D8FD09958}" presName="childText" presStyleLbl="revTx" presStyleIdx="1" presStyleCnt="3">
        <dgm:presLayoutVars>
          <dgm:bulletEnabled val="1"/>
        </dgm:presLayoutVars>
      </dgm:prSet>
      <dgm:spPr/>
    </dgm:pt>
    <dgm:pt modelId="{2A244DAC-2DB0-4CA8-BA5F-CECF1165A697}" type="pres">
      <dgm:prSet presAssocID="{441BC8FA-9923-4EC7-AB0B-308B3B3B444F}" presName="parentText" presStyleLbl="node1" presStyleIdx="2" presStyleCnt="3">
        <dgm:presLayoutVars>
          <dgm:chMax val="0"/>
          <dgm:bulletEnabled val="1"/>
        </dgm:presLayoutVars>
      </dgm:prSet>
      <dgm:spPr/>
    </dgm:pt>
    <dgm:pt modelId="{F4E3F104-9EDB-4702-B822-6FCFD9CEBD1B}" type="pres">
      <dgm:prSet presAssocID="{441BC8FA-9923-4EC7-AB0B-308B3B3B444F}" presName="childText" presStyleLbl="revTx" presStyleIdx="2" presStyleCnt="3">
        <dgm:presLayoutVars>
          <dgm:bulletEnabled val="1"/>
        </dgm:presLayoutVars>
      </dgm:prSet>
      <dgm:spPr/>
    </dgm:pt>
  </dgm:ptLst>
  <dgm:cxnLst>
    <dgm:cxn modelId="{5FC7EE00-69AB-4308-B8A1-5663CDA70DE6}" srcId="{441BC8FA-9923-4EC7-AB0B-308B3B3B444F}" destId="{51BB26E5-9194-42A2-A51E-17E6AC356FEE}" srcOrd="0" destOrd="0" parTransId="{13098C22-39A8-433E-8963-D15DE19DDCF2}" sibTransId="{DA7B5BD8-2448-435E-9DF9-E5A9EDE2A374}"/>
    <dgm:cxn modelId="{B3C88103-8CC5-473F-B80D-4330CC25FAF8}" type="presOf" srcId="{7E283C88-A1FD-40C2-AFC9-5AD9DFED0097}" destId="{3AFD4048-34FF-468B-89B8-26E8D3391ABC}" srcOrd="0" destOrd="2" presId="urn:microsoft.com/office/officeart/2005/8/layout/vList2"/>
    <dgm:cxn modelId="{B1C9650A-BADB-4659-B699-6F95D15A38DF}" type="presOf" srcId="{25BC2DD5-FBCB-48CC-B6F1-9A09C211EAA4}" destId="{AEA0715B-5924-4BDF-AC86-AB2F6068B7EE}" srcOrd="0" destOrd="0" presId="urn:microsoft.com/office/officeart/2005/8/layout/vList2"/>
    <dgm:cxn modelId="{D2724F0D-A61D-4F7B-A883-265A4B0D887C}" type="presOf" srcId="{DF8B278B-A242-4877-A421-558D8FD09958}" destId="{04ECB689-D9FB-4CC7-9D0A-245BF8063FF3}" srcOrd="0" destOrd="0" presId="urn:microsoft.com/office/officeart/2005/8/layout/vList2"/>
    <dgm:cxn modelId="{E5BF1D0F-6F7D-4C4D-A8FD-2147A4DBA191}" srcId="{DF8B278B-A242-4877-A421-558D8FD09958}" destId="{22132F7A-3781-4678-8370-454A511BA41F}" srcOrd="1" destOrd="0" parTransId="{547E19C7-080A-41E4-A6F8-A0887A94FA91}" sibTransId="{3DC6884B-3240-47E4-A981-DA5ED4DC82A2}"/>
    <dgm:cxn modelId="{C4994628-C98C-422F-A8CC-6DB07E370B4C}" type="presOf" srcId="{06A62960-576E-4AB5-AD3B-DD8DED77A0EF}" destId="{27A3BA6D-77F8-4042-B736-710C7706D6CC}" srcOrd="0" destOrd="1" presId="urn:microsoft.com/office/officeart/2005/8/layout/vList2"/>
    <dgm:cxn modelId="{920A5A34-6F02-48E5-81C0-F4CA3965BB25}" srcId="{C784AEAD-0A5E-4963-B73B-BE8650A77419}" destId="{A604B5C6-304F-4EA7-A554-0D937E1986A4}" srcOrd="0" destOrd="0" parTransId="{6565A52B-25B3-42E1-8A18-5AF42CEFA2F7}" sibTransId="{0B42978F-9D48-4D6C-83AD-CBC6143FEE04}"/>
    <dgm:cxn modelId="{7EDDBD36-58D8-493F-82D3-B3046983E471}" type="presOf" srcId="{8E795D53-7070-4178-9EE2-93BABBA4336D}" destId="{F4E3F104-9EDB-4702-B822-6FCFD9CEBD1B}" srcOrd="0" destOrd="1" presId="urn:microsoft.com/office/officeart/2005/8/layout/vList2"/>
    <dgm:cxn modelId="{F9B6DF41-FD82-4947-BE04-3FEAC2423042}" srcId="{25BC2DD5-FBCB-48CC-B6F1-9A09C211EAA4}" destId="{441BC8FA-9923-4EC7-AB0B-308B3B3B444F}" srcOrd="2" destOrd="0" parTransId="{5B71F3B8-C589-4C47-826A-2180E4837600}" sibTransId="{FB2E2E7E-FD3D-4124-892E-7CE97DCA5042}"/>
    <dgm:cxn modelId="{E06A3044-1A65-48B1-B2BD-55205F68F8AF}" srcId="{441BC8FA-9923-4EC7-AB0B-308B3B3B444F}" destId="{49819088-854C-4071-965C-B64ED35E2391}" srcOrd="2" destOrd="0" parTransId="{1D9FC79F-C1CC-41C0-BEFB-7731FBA64298}" sibTransId="{9DA8C6D6-64FC-437E-B6BE-7A91763DE015}"/>
    <dgm:cxn modelId="{88D35C44-02D0-4F3F-B2E9-F229C8A7B661}" type="presOf" srcId="{D3FD5602-443B-4B17-8685-E97354DEE310}" destId="{3AFD4048-34FF-468B-89B8-26E8D3391ABC}" srcOrd="0" destOrd="5" presId="urn:microsoft.com/office/officeart/2005/8/layout/vList2"/>
    <dgm:cxn modelId="{F223FB47-4A7C-46D7-A9B1-F56CF4FD9E16}" srcId="{DF8B278B-A242-4877-A421-558D8FD09958}" destId="{34C381CC-F567-4B2F-AE35-CC5526DCA391}" srcOrd="0" destOrd="0" parTransId="{FD27BB30-A70B-419F-97C7-5B48178610FF}" sibTransId="{F0E94C99-2091-46FB-85B9-B73698B8DC84}"/>
    <dgm:cxn modelId="{355CD56C-F9B9-451D-AD39-822E0F3B6B5C}" srcId="{DF8B278B-A242-4877-A421-558D8FD09958}" destId="{0601D0D6-86C6-4414-8DA0-BD7BE854142C}" srcOrd="4" destOrd="0" parTransId="{396FB005-2FEF-47A9-8CA3-E81115934F28}" sibTransId="{1DC541DB-BA96-4CF7-B9F1-C17B7CEEF046}"/>
    <dgm:cxn modelId="{18984552-7194-423E-9E41-8206A540CBE6}" type="presOf" srcId="{0601D0D6-86C6-4414-8DA0-BD7BE854142C}" destId="{3AFD4048-34FF-468B-89B8-26E8D3391ABC}" srcOrd="0" destOrd="4" presId="urn:microsoft.com/office/officeart/2005/8/layout/vList2"/>
    <dgm:cxn modelId="{CEEF2F76-D70C-4D46-BD2B-347CEBC32AC0}" type="presOf" srcId="{49819088-854C-4071-965C-B64ED35E2391}" destId="{F4E3F104-9EDB-4702-B822-6FCFD9CEBD1B}" srcOrd="0" destOrd="2" presId="urn:microsoft.com/office/officeart/2005/8/layout/vList2"/>
    <dgm:cxn modelId="{C706BC56-4900-43BC-B48D-63A174B26741}" type="presOf" srcId="{A604B5C6-304F-4EA7-A554-0D937E1986A4}" destId="{27A3BA6D-77F8-4042-B736-710C7706D6CC}" srcOrd="0" destOrd="0" presId="urn:microsoft.com/office/officeart/2005/8/layout/vList2"/>
    <dgm:cxn modelId="{C99C665A-02FF-43DB-B1FE-B1A23ABB2B5A}" type="presOf" srcId="{51BB26E5-9194-42A2-A51E-17E6AC356FEE}" destId="{F4E3F104-9EDB-4702-B822-6FCFD9CEBD1B}" srcOrd="0" destOrd="0" presId="urn:microsoft.com/office/officeart/2005/8/layout/vList2"/>
    <dgm:cxn modelId="{6686DD7B-7F0D-42D1-922E-EAF1EB9481B2}" srcId="{DF8B278B-A242-4877-A421-558D8FD09958}" destId="{D3FD5602-443B-4B17-8685-E97354DEE310}" srcOrd="5" destOrd="0" parTransId="{93C0D994-B395-49F1-AB56-D81B2C5CB082}" sibTransId="{427948C9-3707-45D8-9D7C-9FC512609476}"/>
    <dgm:cxn modelId="{823FA6C7-6F7F-4CE8-843A-1917B7C5E19F}" srcId="{DF8B278B-A242-4877-A421-558D8FD09958}" destId="{7E283C88-A1FD-40C2-AFC9-5AD9DFED0097}" srcOrd="2" destOrd="0" parTransId="{2085944A-F0DC-4797-826C-E7A84E090BE4}" sibTransId="{11494B74-635D-4496-B327-788D384B82DE}"/>
    <dgm:cxn modelId="{B91795D8-F7E0-4E9E-9DE7-6F7691A01290}" srcId="{25BC2DD5-FBCB-48CC-B6F1-9A09C211EAA4}" destId="{DF8B278B-A242-4877-A421-558D8FD09958}" srcOrd="1" destOrd="0" parTransId="{6DF425B1-6533-4EB6-B53A-F0895C7AC5F0}" sibTransId="{5FE602B5-EF76-4EB2-8B26-B97DBC76E709}"/>
    <dgm:cxn modelId="{42F089DB-3CEA-48D8-AA99-8B5263F6447C}" type="presOf" srcId="{9A9FDE55-A3CF-498F-B7AD-A19FFB58B5D8}" destId="{3AFD4048-34FF-468B-89B8-26E8D3391ABC}" srcOrd="0" destOrd="3" presId="urn:microsoft.com/office/officeart/2005/8/layout/vList2"/>
    <dgm:cxn modelId="{A6BBE2E3-F57E-45A1-8BDA-FD8DA038274B}" type="presOf" srcId="{C784AEAD-0A5E-4963-B73B-BE8650A77419}" destId="{1BE33AEE-6FD3-452C-B78B-AA048DDD390A}" srcOrd="0" destOrd="0" presId="urn:microsoft.com/office/officeart/2005/8/layout/vList2"/>
    <dgm:cxn modelId="{A0276BE5-F0B7-4E80-8009-1A1F37B91E28}" srcId="{441BC8FA-9923-4EC7-AB0B-308B3B3B444F}" destId="{8E795D53-7070-4178-9EE2-93BABBA4336D}" srcOrd="1" destOrd="0" parTransId="{E5777935-106C-4A68-BB9B-BCEFCCC3978F}" sibTransId="{439C1C2F-0159-419E-95B5-87603C1F37D8}"/>
    <dgm:cxn modelId="{A315C1EC-998C-422A-ABB0-01D3F8399326}" type="presOf" srcId="{34C381CC-F567-4B2F-AE35-CC5526DCA391}" destId="{3AFD4048-34FF-468B-89B8-26E8D3391ABC}" srcOrd="0" destOrd="0" presId="urn:microsoft.com/office/officeart/2005/8/layout/vList2"/>
    <dgm:cxn modelId="{FF7BAAEF-ECBA-4D3D-AD75-67A45A74AFCC}" srcId="{C784AEAD-0A5E-4963-B73B-BE8650A77419}" destId="{06A62960-576E-4AB5-AD3B-DD8DED77A0EF}" srcOrd="1" destOrd="0" parTransId="{E9A926CA-0F44-4EBA-8C8C-287293BB9D5E}" sibTransId="{614BB2BE-4A2C-46D8-9FBF-BC18A1AA08B1}"/>
    <dgm:cxn modelId="{DD7E38F2-5DA3-41D9-BCF8-3C61EE990200}" srcId="{25BC2DD5-FBCB-48CC-B6F1-9A09C211EAA4}" destId="{C784AEAD-0A5E-4963-B73B-BE8650A77419}" srcOrd="0" destOrd="0" parTransId="{65B0355D-C937-40EC-8538-8A6AA8E6F12B}" sibTransId="{FD2B03CF-C75C-4BAC-AE97-9B51AC8440B0}"/>
    <dgm:cxn modelId="{61B8D1F7-45D4-4161-9155-6E1E7C52B862}" type="presOf" srcId="{22132F7A-3781-4678-8370-454A511BA41F}" destId="{3AFD4048-34FF-468B-89B8-26E8D3391ABC}" srcOrd="0" destOrd="1" presId="urn:microsoft.com/office/officeart/2005/8/layout/vList2"/>
    <dgm:cxn modelId="{E088A3F9-2135-497E-BDDC-7668D20B2BEC}" srcId="{DF8B278B-A242-4877-A421-558D8FD09958}" destId="{9A9FDE55-A3CF-498F-B7AD-A19FFB58B5D8}" srcOrd="3" destOrd="0" parTransId="{8AA8CE05-9B83-4826-A18B-F7FF94381B0E}" sibTransId="{E25F4224-6EC2-4081-8AE1-DBC181751B6F}"/>
    <dgm:cxn modelId="{05BE06FF-8447-48F4-A27A-36FF283F451A}" type="presOf" srcId="{441BC8FA-9923-4EC7-AB0B-308B3B3B444F}" destId="{2A244DAC-2DB0-4CA8-BA5F-CECF1165A697}" srcOrd="0" destOrd="0" presId="urn:microsoft.com/office/officeart/2005/8/layout/vList2"/>
    <dgm:cxn modelId="{E54EC514-839F-4032-AEC9-44479B488B43}" type="presParOf" srcId="{AEA0715B-5924-4BDF-AC86-AB2F6068B7EE}" destId="{1BE33AEE-6FD3-452C-B78B-AA048DDD390A}" srcOrd="0" destOrd="0" presId="urn:microsoft.com/office/officeart/2005/8/layout/vList2"/>
    <dgm:cxn modelId="{08D7CD6F-95DC-4F36-9328-E7522294BBE7}" type="presParOf" srcId="{AEA0715B-5924-4BDF-AC86-AB2F6068B7EE}" destId="{27A3BA6D-77F8-4042-B736-710C7706D6CC}" srcOrd="1" destOrd="0" presId="urn:microsoft.com/office/officeart/2005/8/layout/vList2"/>
    <dgm:cxn modelId="{1262C654-74C1-4D2F-A04A-A262E46271AA}" type="presParOf" srcId="{AEA0715B-5924-4BDF-AC86-AB2F6068B7EE}" destId="{04ECB689-D9FB-4CC7-9D0A-245BF8063FF3}" srcOrd="2" destOrd="0" presId="urn:microsoft.com/office/officeart/2005/8/layout/vList2"/>
    <dgm:cxn modelId="{D1D6EDFA-12A3-4FBA-8DF5-D22D4000683F}" type="presParOf" srcId="{AEA0715B-5924-4BDF-AC86-AB2F6068B7EE}" destId="{3AFD4048-34FF-468B-89B8-26E8D3391ABC}" srcOrd="3" destOrd="0" presId="urn:microsoft.com/office/officeart/2005/8/layout/vList2"/>
    <dgm:cxn modelId="{573BC120-B8FF-4E73-999E-558A4CED1A50}" type="presParOf" srcId="{AEA0715B-5924-4BDF-AC86-AB2F6068B7EE}" destId="{2A244DAC-2DB0-4CA8-BA5F-CECF1165A697}" srcOrd="4" destOrd="0" presId="urn:microsoft.com/office/officeart/2005/8/layout/vList2"/>
    <dgm:cxn modelId="{D33762EB-CE89-4711-9275-194258A04321}" type="presParOf" srcId="{AEA0715B-5924-4BDF-AC86-AB2F6068B7EE}" destId="{F4E3F104-9EDB-4702-B822-6FCFD9CEBD1B}" srcOrd="5" destOrd="0" presId="urn:microsoft.com/office/officeart/2005/8/layout/vList2"/>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85940C-A81F-4B4E-B092-6974123CD4D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460E78F-943E-415E-8163-D014EFE856CA}">
      <dgm:prSet custT="1"/>
      <dgm:spPr>
        <a:gradFill flip="none" rotWithShape="0">
          <a:gsLst>
            <a:gs pos="0">
              <a:srgbClr val="1A8239">
                <a:shade val="30000"/>
                <a:satMod val="115000"/>
              </a:srgbClr>
            </a:gs>
            <a:gs pos="50000">
              <a:srgbClr val="1A8239">
                <a:shade val="67500"/>
                <a:satMod val="115000"/>
              </a:srgbClr>
            </a:gs>
            <a:gs pos="100000">
              <a:srgbClr val="1A8239">
                <a:shade val="100000"/>
                <a:satMod val="115000"/>
              </a:srgbClr>
            </a:gs>
          </a:gsLst>
          <a:lin ang="5400000" scaled="1"/>
          <a:tileRect/>
        </a:gradFill>
        <a:ln>
          <a:noFill/>
        </a:ln>
      </dgm:spPr>
      <dgm:t>
        <a:bodyPr/>
        <a:lstStyle/>
        <a:p>
          <a:r>
            <a:rPr lang="en-US" sz="3200" b="1" u="none"/>
            <a:t>EPA’s proposed rule would:</a:t>
          </a:r>
          <a:endParaRPr lang="en-US" sz="3200" u="none"/>
        </a:p>
      </dgm:t>
    </dgm:pt>
    <dgm:pt modelId="{A3DF8C02-9CE7-43BF-8C78-CF296DA54755}" type="parTrans" cxnId="{2153F2D8-7A6C-47F0-9916-195F6E1F5A40}">
      <dgm:prSet/>
      <dgm:spPr/>
      <dgm:t>
        <a:bodyPr/>
        <a:lstStyle/>
        <a:p>
          <a:endParaRPr lang="en-US"/>
        </a:p>
      </dgm:t>
    </dgm:pt>
    <dgm:pt modelId="{54ADDC4E-6BBF-4046-AEA3-F1B061A2FA4E}" type="sibTrans" cxnId="{2153F2D8-7A6C-47F0-9916-195F6E1F5A40}">
      <dgm:prSet/>
      <dgm:spPr/>
      <dgm:t>
        <a:bodyPr/>
        <a:lstStyle/>
        <a:p>
          <a:endParaRPr lang="en-US"/>
        </a:p>
      </dgm:t>
    </dgm:pt>
    <dgm:pt modelId="{5C054B6D-2F3C-4A08-AF00-04EC66BF803D}">
      <dgm:prSet custT="1"/>
      <dgm:spPr>
        <a:gradFill flip="none" rotWithShape="1">
          <a:gsLst>
            <a:gs pos="0">
              <a:srgbClr val="92D050">
                <a:shade val="30000"/>
                <a:satMod val="115000"/>
              </a:srgbClr>
            </a:gs>
            <a:gs pos="50000">
              <a:srgbClr val="92D050">
                <a:shade val="67500"/>
                <a:satMod val="115000"/>
                <a:alpha val="85000"/>
                <a:lumMod val="95000"/>
                <a:lumOff val="5000"/>
              </a:srgbClr>
            </a:gs>
            <a:gs pos="100000">
              <a:srgbClr val="92D050">
                <a:shade val="100000"/>
                <a:satMod val="115000"/>
              </a:srgbClr>
            </a:gs>
          </a:gsLst>
          <a:path path="rect">
            <a:fillToRect l="100000" b="100000"/>
          </a:path>
          <a:tileRect t="-100000" r="-100000"/>
        </a:gradFill>
        <a:ln>
          <a:noFill/>
        </a:ln>
      </dgm:spPr>
      <dgm:t>
        <a:bodyPr/>
        <a:lstStyle/>
        <a:p>
          <a:pPr>
            <a:buFont typeface="Arial" panose="020B0604020202020204" pitchFamily="34" charset="0"/>
            <a:buChar char="•"/>
          </a:pPr>
          <a:r>
            <a:rPr lang="en-US" sz="1600">
              <a:solidFill>
                <a:schemeClr val="tx1"/>
              </a:solidFill>
            </a:rPr>
            <a:t>Prohibit all industrial and commercial uses, with longer timeframes for certain uses</a:t>
          </a:r>
        </a:p>
      </dgm:t>
    </dgm:pt>
    <dgm:pt modelId="{59398482-C856-43E1-ADBD-668906B94C64}" type="parTrans" cxnId="{0ED08A79-BBE9-4EB7-8E6E-2DECE85EB6C8}">
      <dgm:prSet/>
      <dgm:spPr/>
      <dgm:t>
        <a:bodyPr/>
        <a:lstStyle/>
        <a:p>
          <a:endParaRPr lang="en-US"/>
        </a:p>
      </dgm:t>
    </dgm:pt>
    <dgm:pt modelId="{0590BF18-FF8C-4840-ABB5-C6F7DACF524A}" type="sibTrans" cxnId="{0ED08A79-BBE9-4EB7-8E6E-2DECE85EB6C8}">
      <dgm:prSet/>
      <dgm:spPr/>
      <dgm:t>
        <a:bodyPr/>
        <a:lstStyle/>
        <a:p>
          <a:endParaRPr lang="en-US"/>
        </a:p>
      </dgm:t>
    </dgm:pt>
    <dgm:pt modelId="{E4999880-A8AF-45C8-9E7F-468273DE9374}">
      <dgm:prSet custT="1"/>
      <dgm:spPr>
        <a:gradFill flip="none" rotWithShape="1">
          <a:gsLst>
            <a:gs pos="0">
              <a:srgbClr val="92D050">
                <a:shade val="30000"/>
                <a:satMod val="115000"/>
              </a:srgbClr>
            </a:gs>
            <a:gs pos="50000">
              <a:srgbClr val="92D050">
                <a:shade val="67500"/>
                <a:satMod val="115000"/>
                <a:alpha val="85000"/>
                <a:lumMod val="95000"/>
                <a:lumOff val="5000"/>
              </a:srgbClr>
            </a:gs>
            <a:gs pos="100000">
              <a:srgbClr val="92D050">
                <a:shade val="100000"/>
                <a:satMod val="115000"/>
              </a:srgbClr>
            </a:gs>
          </a:gsLst>
          <a:path path="rect">
            <a:fillToRect l="100000" b="100000"/>
          </a:path>
          <a:tileRect t="-100000" r="-100000"/>
        </a:gradFill>
        <a:ln>
          <a:noFill/>
        </a:ln>
      </dgm:spPr>
      <dgm:t>
        <a:bodyPr/>
        <a:lstStyle/>
        <a:p>
          <a:pPr>
            <a:buFont typeface="Arial" panose="020B0604020202020204" pitchFamily="34" charset="0"/>
            <a:buChar char="•"/>
          </a:pPr>
          <a:r>
            <a:rPr lang="en-US" sz="1600">
              <a:solidFill>
                <a:schemeClr val="tx1"/>
              </a:solidFill>
            </a:rPr>
            <a:t>Include six critical use exemptions under TSCA section 6(g)</a:t>
          </a:r>
        </a:p>
      </dgm:t>
    </dgm:pt>
    <dgm:pt modelId="{DA5BDA3D-EF5C-44A2-A7DC-5A600336F1B0}" type="parTrans" cxnId="{5AC6B756-B04B-4E1B-BF2F-E82391871887}">
      <dgm:prSet/>
      <dgm:spPr/>
      <dgm:t>
        <a:bodyPr/>
        <a:lstStyle/>
        <a:p>
          <a:endParaRPr lang="en-US"/>
        </a:p>
      </dgm:t>
    </dgm:pt>
    <dgm:pt modelId="{57A93909-5867-4E4B-92BD-49B12DA0B072}" type="sibTrans" cxnId="{5AC6B756-B04B-4E1B-BF2F-E82391871887}">
      <dgm:prSet/>
      <dgm:spPr/>
      <dgm:t>
        <a:bodyPr/>
        <a:lstStyle/>
        <a:p>
          <a:endParaRPr lang="en-US"/>
        </a:p>
      </dgm:t>
    </dgm:pt>
    <dgm:pt modelId="{32F75A6F-5550-4315-BD09-A08E848E2A37}">
      <dgm:prSet custT="1"/>
      <dgm:spPr>
        <a:gradFill flip="none" rotWithShape="1">
          <a:gsLst>
            <a:gs pos="0">
              <a:srgbClr val="92D050">
                <a:shade val="30000"/>
                <a:satMod val="115000"/>
              </a:srgbClr>
            </a:gs>
            <a:gs pos="50000">
              <a:srgbClr val="92D050">
                <a:shade val="67500"/>
                <a:satMod val="115000"/>
                <a:alpha val="85000"/>
                <a:lumMod val="95000"/>
                <a:lumOff val="5000"/>
              </a:srgbClr>
            </a:gs>
            <a:gs pos="100000">
              <a:srgbClr val="92D050">
                <a:shade val="100000"/>
                <a:satMod val="115000"/>
              </a:srgbClr>
            </a:gs>
          </a:gsLst>
          <a:path path="rect">
            <a:fillToRect l="100000" b="100000"/>
          </a:path>
          <a:tileRect t="-100000" r="-100000"/>
        </a:gradFill>
        <a:ln>
          <a:noFill/>
        </a:ln>
      </dgm:spPr>
      <dgm:t>
        <a:bodyPr/>
        <a:lstStyle/>
        <a:p>
          <a:pPr>
            <a:buFont typeface="Arial" panose="020B0604020202020204" pitchFamily="34" charset="0"/>
            <a:buChar char="•"/>
          </a:pPr>
          <a:r>
            <a:rPr lang="en-US" sz="1600">
              <a:solidFill>
                <a:schemeClr val="tx1"/>
              </a:solidFill>
            </a:rPr>
            <a:t>Establish recordkeeping and downstream notification requirements</a:t>
          </a:r>
          <a:endParaRPr lang="en-US" sz="1600" strike="sngStrike">
            <a:solidFill>
              <a:schemeClr val="tx1"/>
            </a:solidFill>
          </a:endParaRPr>
        </a:p>
      </dgm:t>
    </dgm:pt>
    <dgm:pt modelId="{61919AE8-AF0B-4599-B477-BF1BD4DE70CF}" type="parTrans" cxnId="{57012A09-3D45-412A-88CF-27F5AE03DA86}">
      <dgm:prSet/>
      <dgm:spPr/>
      <dgm:t>
        <a:bodyPr/>
        <a:lstStyle/>
        <a:p>
          <a:endParaRPr lang="en-US"/>
        </a:p>
      </dgm:t>
    </dgm:pt>
    <dgm:pt modelId="{8021340B-DBDB-493B-9D3E-BF9D9E59BBB9}" type="sibTrans" cxnId="{57012A09-3D45-412A-88CF-27F5AE03DA86}">
      <dgm:prSet/>
      <dgm:spPr/>
      <dgm:t>
        <a:bodyPr/>
        <a:lstStyle/>
        <a:p>
          <a:endParaRPr lang="en-US"/>
        </a:p>
      </dgm:t>
    </dgm:pt>
    <dgm:pt modelId="{12CABC09-4F08-4DC1-A2D0-6BD68B98D9FA}">
      <dgm:prSet custT="1"/>
      <dgm:spPr>
        <a:gradFill flip="none" rotWithShape="1">
          <a:gsLst>
            <a:gs pos="0">
              <a:srgbClr val="92D050">
                <a:shade val="30000"/>
                <a:satMod val="115000"/>
              </a:srgbClr>
            </a:gs>
            <a:gs pos="50000">
              <a:srgbClr val="92D050">
                <a:shade val="67500"/>
                <a:satMod val="115000"/>
                <a:alpha val="85000"/>
                <a:lumMod val="95000"/>
                <a:lumOff val="5000"/>
              </a:srgbClr>
            </a:gs>
            <a:gs pos="100000">
              <a:srgbClr val="92D050">
                <a:shade val="100000"/>
                <a:satMod val="115000"/>
              </a:srgbClr>
            </a:gs>
          </a:gsLst>
          <a:path path="rect">
            <a:fillToRect l="100000" b="100000"/>
          </a:path>
          <a:tileRect t="-100000" r="-100000"/>
        </a:gradFill>
        <a:ln>
          <a:noFill/>
        </a:ln>
      </dgm:spPr>
      <dgm:t>
        <a:bodyPr/>
        <a:lstStyle/>
        <a:p>
          <a:pPr>
            <a:buFont typeface="Arial" panose="020B0604020202020204" pitchFamily="34" charset="0"/>
            <a:buChar char="•"/>
          </a:pPr>
          <a:r>
            <a:rPr lang="en-US" sz="1600">
              <a:solidFill>
                <a:schemeClr val="tx1"/>
              </a:solidFill>
            </a:rPr>
            <a:t>Provide a 10-year phaseout for TCE use in vapor degreasing to make rocket booster nozzle for Federal agencies</a:t>
          </a:r>
        </a:p>
      </dgm:t>
    </dgm:pt>
    <dgm:pt modelId="{2A38E228-9809-4E3E-8EB4-0EEA817271AA}" type="parTrans" cxnId="{02F9E322-87B5-43DD-9532-EBD9E3E1FB91}">
      <dgm:prSet/>
      <dgm:spPr/>
      <dgm:t>
        <a:bodyPr/>
        <a:lstStyle/>
        <a:p>
          <a:endParaRPr lang="en-US"/>
        </a:p>
      </dgm:t>
    </dgm:pt>
    <dgm:pt modelId="{1F06BAFB-5C53-450F-ABDA-6F36119C1DF0}" type="sibTrans" cxnId="{02F9E322-87B5-43DD-9532-EBD9E3E1FB91}">
      <dgm:prSet/>
      <dgm:spPr/>
      <dgm:t>
        <a:bodyPr/>
        <a:lstStyle/>
        <a:p>
          <a:endParaRPr lang="en-US"/>
        </a:p>
      </dgm:t>
    </dgm:pt>
    <dgm:pt modelId="{D465EC1A-C3C0-4C21-B40B-23877A6CF9E7}">
      <dgm:prSet custT="1"/>
      <dgm:spPr>
        <a:gradFill flip="none" rotWithShape="1">
          <a:gsLst>
            <a:gs pos="0">
              <a:srgbClr val="92D050">
                <a:shade val="30000"/>
                <a:satMod val="115000"/>
              </a:srgbClr>
            </a:gs>
            <a:gs pos="50000">
              <a:srgbClr val="92D050">
                <a:shade val="67500"/>
                <a:satMod val="115000"/>
                <a:alpha val="85000"/>
                <a:lumMod val="95000"/>
                <a:lumOff val="5000"/>
              </a:srgbClr>
            </a:gs>
            <a:gs pos="100000">
              <a:srgbClr val="92D050">
                <a:shade val="100000"/>
                <a:satMod val="115000"/>
              </a:srgbClr>
            </a:gs>
          </a:gsLst>
          <a:path path="rect">
            <a:fillToRect l="100000" b="100000"/>
          </a:path>
          <a:tileRect t="-100000" r="-100000"/>
        </a:gradFill>
        <a:ln>
          <a:noFill/>
        </a:ln>
      </dgm:spPr>
      <dgm:t>
        <a:bodyPr/>
        <a:lstStyle/>
        <a:p>
          <a:pPr>
            <a:buFont typeface="Arial" panose="020B0604020202020204" pitchFamily="34" charset="0"/>
            <a:buChar char="•"/>
          </a:pPr>
          <a:r>
            <a:rPr lang="en-US" sz="1600">
              <a:solidFill>
                <a:schemeClr val="tx1"/>
              </a:solidFill>
            </a:rPr>
            <a:t>Prohibit manufacture, processing, and distribution of TCE for all consumer use</a:t>
          </a:r>
        </a:p>
      </dgm:t>
    </dgm:pt>
    <dgm:pt modelId="{1665672D-9BBB-45E8-ABF5-294AD15C4016}" type="sibTrans" cxnId="{49D21784-78C0-4238-AE1D-7EB521E1BBAF}">
      <dgm:prSet/>
      <dgm:spPr/>
      <dgm:t>
        <a:bodyPr/>
        <a:lstStyle/>
        <a:p>
          <a:endParaRPr lang="en-US"/>
        </a:p>
      </dgm:t>
    </dgm:pt>
    <dgm:pt modelId="{8C305E89-C5C2-4167-8CD2-1E9E192E950D}" type="parTrans" cxnId="{49D21784-78C0-4238-AE1D-7EB521E1BBAF}">
      <dgm:prSet/>
      <dgm:spPr/>
      <dgm:t>
        <a:bodyPr/>
        <a:lstStyle/>
        <a:p>
          <a:endParaRPr lang="en-US"/>
        </a:p>
      </dgm:t>
    </dgm:pt>
    <dgm:pt modelId="{BE3DC376-351D-40BA-AD80-3DBB129642AF}">
      <dgm:prSet custT="1"/>
      <dgm:spPr>
        <a:gradFill flip="none" rotWithShape="1">
          <a:gsLst>
            <a:gs pos="0">
              <a:srgbClr val="92D050">
                <a:shade val="30000"/>
                <a:satMod val="115000"/>
              </a:srgbClr>
            </a:gs>
            <a:gs pos="50000">
              <a:srgbClr val="92D050">
                <a:shade val="67500"/>
                <a:satMod val="115000"/>
                <a:alpha val="85000"/>
                <a:lumMod val="95000"/>
                <a:lumOff val="5000"/>
              </a:srgbClr>
            </a:gs>
            <a:gs pos="100000">
              <a:srgbClr val="92D050">
                <a:shade val="100000"/>
                <a:satMod val="115000"/>
              </a:srgbClr>
            </a:gs>
          </a:gsLst>
          <a:path path="rect">
            <a:fillToRect l="100000" b="100000"/>
          </a:path>
          <a:tileRect t="-100000" r="-100000"/>
        </a:gradFill>
        <a:ln>
          <a:noFill/>
        </a:ln>
      </dgm:spPr>
      <dgm:t>
        <a:bodyPr/>
        <a:lstStyle/>
        <a:p>
          <a:pPr>
            <a:buFont typeface="Arial" panose="020B0604020202020204" pitchFamily="34" charset="0"/>
            <a:buChar char="•"/>
          </a:pPr>
          <a:r>
            <a:rPr lang="en-US" sz="1600">
              <a:solidFill>
                <a:schemeClr val="tx1"/>
              </a:solidFill>
            </a:rPr>
            <a:t>Provide an 8.5-year phaseout for processing TCE as an intermediate to make HFC-134a</a:t>
          </a:r>
        </a:p>
      </dgm:t>
    </dgm:pt>
    <dgm:pt modelId="{CB372D24-1EC0-433F-A79E-8C531940B794}" type="parTrans" cxnId="{78D1EC79-9206-48EB-ACE7-45C197D62DEF}">
      <dgm:prSet/>
      <dgm:spPr/>
      <dgm:t>
        <a:bodyPr/>
        <a:lstStyle/>
        <a:p>
          <a:endParaRPr lang="en-US"/>
        </a:p>
      </dgm:t>
    </dgm:pt>
    <dgm:pt modelId="{7A8160DD-99E3-4785-B4DE-7AF861FD56A8}" type="sibTrans" cxnId="{78D1EC79-9206-48EB-ACE7-45C197D62DEF}">
      <dgm:prSet/>
      <dgm:spPr/>
      <dgm:t>
        <a:bodyPr/>
        <a:lstStyle/>
        <a:p>
          <a:endParaRPr lang="en-US"/>
        </a:p>
      </dgm:t>
    </dgm:pt>
    <dgm:pt modelId="{F8EC878E-42FC-4AC6-A514-8F682C01D6EA}">
      <dgm:prSet custT="1"/>
      <dgm:spPr>
        <a:gradFill flip="none" rotWithShape="1">
          <a:gsLst>
            <a:gs pos="0">
              <a:srgbClr val="92D050">
                <a:shade val="30000"/>
                <a:satMod val="115000"/>
              </a:srgbClr>
            </a:gs>
            <a:gs pos="50000">
              <a:srgbClr val="92D050">
                <a:shade val="67500"/>
                <a:satMod val="115000"/>
                <a:alpha val="85000"/>
                <a:lumMod val="95000"/>
                <a:lumOff val="5000"/>
              </a:srgbClr>
            </a:gs>
            <a:gs pos="100000">
              <a:srgbClr val="92D050">
                <a:shade val="100000"/>
                <a:satMod val="115000"/>
              </a:srgbClr>
            </a:gs>
          </a:gsLst>
          <a:path path="rect">
            <a:fillToRect l="100000" b="100000"/>
          </a:path>
          <a:tileRect t="-100000" r="-100000"/>
        </a:gradFill>
        <a:ln>
          <a:noFill/>
        </a:ln>
      </dgm:spPr>
      <dgm:t>
        <a:bodyPr/>
        <a:lstStyle/>
        <a:p>
          <a:pPr>
            <a:buFont typeface="Arial" panose="020B0604020202020204" pitchFamily="34" charset="0"/>
            <a:buChar char="•"/>
          </a:pPr>
          <a:r>
            <a:rPr lang="en-US" sz="1600">
              <a:solidFill>
                <a:schemeClr val="tx1"/>
              </a:solidFill>
            </a:rPr>
            <a:t>Require a Workplace Chemical Protection Program (WCPP) for uses continuing for more than one year until prohibition</a:t>
          </a:r>
        </a:p>
      </dgm:t>
    </dgm:pt>
    <dgm:pt modelId="{55B8ABD5-8EC3-48F8-BF7D-2FA931201D51}" type="parTrans" cxnId="{13A9ACDE-5747-498A-96EA-5B798E2D983A}">
      <dgm:prSet/>
      <dgm:spPr/>
      <dgm:t>
        <a:bodyPr/>
        <a:lstStyle/>
        <a:p>
          <a:endParaRPr lang="en-US"/>
        </a:p>
      </dgm:t>
    </dgm:pt>
    <dgm:pt modelId="{54CAD60C-7706-4155-9492-5B539D8FE803}" type="sibTrans" cxnId="{13A9ACDE-5747-498A-96EA-5B798E2D983A}">
      <dgm:prSet/>
      <dgm:spPr/>
      <dgm:t>
        <a:bodyPr/>
        <a:lstStyle/>
        <a:p>
          <a:endParaRPr lang="en-US"/>
        </a:p>
      </dgm:t>
    </dgm:pt>
    <dgm:pt modelId="{8E28AC93-FBB7-4114-BE0D-E0279FE3F9E6}" type="pres">
      <dgm:prSet presAssocID="{FE85940C-A81F-4B4E-B092-6974123CD4D9}" presName="Name0" presStyleCnt="0">
        <dgm:presLayoutVars>
          <dgm:dir/>
          <dgm:animLvl val="lvl"/>
          <dgm:resizeHandles val="exact"/>
        </dgm:presLayoutVars>
      </dgm:prSet>
      <dgm:spPr/>
    </dgm:pt>
    <dgm:pt modelId="{1F537319-707A-43CD-9032-6FEA0282BA8F}" type="pres">
      <dgm:prSet presAssocID="{A460E78F-943E-415E-8163-D014EFE856CA}" presName="linNode" presStyleCnt="0"/>
      <dgm:spPr/>
    </dgm:pt>
    <dgm:pt modelId="{7729D413-6073-4E6F-AB81-AE5DEBC1A102}" type="pres">
      <dgm:prSet presAssocID="{A460E78F-943E-415E-8163-D014EFE856CA}" presName="parentText" presStyleLbl="node1" presStyleIdx="0" presStyleCnt="1" custScaleX="87750" custScaleY="89150" custLinFactNeighborX="2411" custLinFactNeighborY="-44">
        <dgm:presLayoutVars>
          <dgm:chMax val="1"/>
          <dgm:bulletEnabled val="1"/>
        </dgm:presLayoutVars>
      </dgm:prSet>
      <dgm:spPr/>
    </dgm:pt>
    <dgm:pt modelId="{2E951F80-3367-4317-9718-4D1978FD7BCD}" type="pres">
      <dgm:prSet presAssocID="{A460E78F-943E-415E-8163-D014EFE856CA}" presName="descendantText" presStyleLbl="alignAccFollowNode1" presStyleIdx="0" presStyleCnt="1" custScaleX="111112" custScaleY="105190">
        <dgm:presLayoutVars>
          <dgm:bulletEnabled val="1"/>
        </dgm:presLayoutVars>
      </dgm:prSet>
      <dgm:spPr/>
    </dgm:pt>
  </dgm:ptLst>
  <dgm:cxnLst>
    <dgm:cxn modelId="{57012A09-3D45-412A-88CF-27F5AE03DA86}" srcId="{A460E78F-943E-415E-8163-D014EFE856CA}" destId="{32F75A6F-5550-4315-BD09-A08E848E2A37}" srcOrd="6" destOrd="0" parTransId="{61919AE8-AF0B-4599-B477-BF1BD4DE70CF}" sibTransId="{8021340B-DBDB-493B-9D3E-BF9D9E59BBB9}"/>
    <dgm:cxn modelId="{02F9E322-87B5-43DD-9532-EBD9E3E1FB91}" srcId="{A460E78F-943E-415E-8163-D014EFE856CA}" destId="{12CABC09-4F08-4DC1-A2D0-6BD68B98D9FA}" srcOrd="3" destOrd="0" parTransId="{2A38E228-9809-4E3E-8EB4-0EEA817271AA}" sibTransId="{1F06BAFB-5C53-450F-ABDA-6F36119C1DF0}"/>
    <dgm:cxn modelId="{C957D72F-3565-461D-9297-793859049A92}" type="presOf" srcId="{5C054B6D-2F3C-4A08-AF00-04EC66BF803D}" destId="{2E951F80-3367-4317-9718-4D1978FD7BCD}" srcOrd="0" destOrd="1" presId="urn:microsoft.com/office/officeart/2005/8/layout/vList5"/>
    <dgm:cxn modelId="{4FAFD435-D21F-4488-BBC0-C1486E82E17E}" type="presOf" srcId="{D465EC1A-C3C0-4C21-B40B-23877A6CF9E7}" destId="{2E951F80-3367-4317-9718-4D1978FD7BCD}" srcOrd="0" destOrd="0" presId="urn:microsoft.com/office/officeart/2005/8/layout/vList5"/>
    <dgm:cxn modelId="{892DFB41-0C52-4F77-A901-A89D096956C9}" type="presOf" srcId="{FE85940C-A81F-4B4E-B092-6974123CD4D9}" destId="{8E28AC93-FBB7-4114-BE0D-E0279FE3F9E6}" srcOrd="0" destOrd="0" presId="urn:microsoft.com/office/officeart/2005/8/layout/vList5"/>
    <dgm:cxn modelId="{A3650F64-1CC2-4995-A50B-3CBE0777927E}" type="presOf" srcId="{32F75A6F-5550-4315-BD09-A08E848E2A37}" destId="{2E951F80-3367-4317-9718-4D1978FD7BCD}" srcOrd="0" destOrd="6" presId="urn:microsoft.com/office/officeart/2005/8/layout/vList5"/>
    <dgm:cxn modelId="{C6615C46-F345-4ACB-AE58-779A0F9BFF73}" type="presOf" srcId="{E4999880-A8AF-45C8-9E7F-468273DE9374}" destId="{2E951F80-3367-4317-9718-4D1978FD7BCD}" srcOrd="0" destOrd="4" presId="urn:microsoft.com/office/officeart/2005/8/layout/vList5"/>
    <dgm:cxn modelId="{FA997068-E185-4198-B419-01A5F3CCF765}" type="presOf" srcId="{12CABC09-4F08-4DC1-A2D0-6BD68B98D9FA}" destId="{2E951F80-3367-4317-9718-4D1978FD7BCD}" srcOrd="0" destOrd="3" presId="urn:microsoft.com/office/officeart/2005/8/layout/vList5"/>
    <dgm:cxn modelId="{D6B6DF52-25AB-49EC-9FBC-B8C6639A4333}" type="presOf" srcId="{BE3DC376-351D-40BA-AD80-3DBB129642AF}" destId="{2E951F80-3367-4317-9718-4D1978FD7BCD}" srcOrd="0" destOrd="2" presId="urn:microsoft.com/office/officeart/2005/8/layout/vList5"/>
    <dgm:cxn modelId="{5AC6B756-B04B-4E1B-BF2F-E82391871887}" srcId="{A460E78F-943E-415E-8163-D014EFE856CA}" destId="{E4999880-A8AF-45C8-9E7F-468273DE9374}" srcOrd="4" destOrd="0" parTransId="{DA5BDA3D-EF5C-44A2-A7DC-5A600336F1B0}" sibTransId="{57A93909-5867-4E4B-92BD-49B12DA0B072}"/>
    <dgm:cxn modelId="{5BEF9C57-3696-4BD0-9BE0-79AF8DFC0571}" type="presOf" srcId="{F8EC878E-42FC-4AC6-A514-8F682C01D6EA}" destId="{2E951F80-3367-4317-9718-4D1978FD7BCD}" srcOrd="0" destOrd="5" presId="urn:microsoft.com/office/officeart/2005/8/layout/vList5"/>
    <dgm:cxn modelId="{0ED08A79-BBE9-4EB7-8E6E-2DECE85EB6C8}" srcId="{A460E78F-943E-415E-8163-D014EFE856CA}" destId="{5C054B6D-2F3C-4A08-AF00-04EC66BF803D}" srcOrd="1" destOrd="0" parTransId="{59398482-C856-43E1-ADBD-668906B94C64}" sibTransId="{0590BF18-FF8C-4840-ABB5-C6F7DACF524A}"/>
    <dgm:cxn modelId="{78D1EC79-9206-48EB-ACE7-45C197D62DEF}" srcId="{A460E78F-943E-415E-8163-D014EFE856CA}" destId="{BE3DC376-351D-40BA-AD80-3DBB129642AF}" srcOrd="2" destOrd="0" parTransId="{CB372D24-1EC0-433F-A79E-8C531940B794}" sibTransId="{7A8160DD-99E3-4785-B4DE-7AF861FD56A8}"/>
    <dgm:cxn modelId="{D821447A-63B8-472C-8302-BC56AFA64CD9}" type="presOf" srcId="{A460E78F-943E-415E-8163-D014EFE856CA}" destId="{7729D413-6073-4E6F-AB81-AE5DEBC1A102}" srcOrd="0" destOrd="0" presId="urn:microsoft.com/office/officeart/2005/8/layout/vList5"/>
    <dgm:cxn modelId="{49D21784-78C0-4238-AE1D-7EB521E1BBAF}" srcId="{A460E78F-943E-415E-8163-D014EFE856CA}" destId="{D465EC1A-C3C0-4C21-B40B-23877A6CF9E7}" srcOrd="0" destOrd="0" parTransId="{8C305E89-C5C2-4167-8CD2-1E9E192E950D}" sibTransId="{1665672D-9BBB-45E8-ABF5-294AD15C4016}"/>
    <dgm:cxn modelId="{2153F2D8-7A6C-47F0-9916-195F6E1F5A40}" srcId="{FE85940C-A81F-4B4E-B092-6974123CD4D9}" destId="{A460E78F-943E-415E-8163-D014EFE856CA}" srcOrd="0" destOrd="0" parTransId="{A3DF8C02-9CE7-43BF-8C78-CF296DA54755}" sibTransId="{54ADDC4E-6BBF-4046-AEA3-F1B061A2FA4E}"/>
    <dgm:cxn modelId="{13A9ACDE-5747-498A-96EA-5B798E2D983A}" srcId="{A460E78F-943E-415E-8163-D014EFE856CA}" destId="{F8EC878E-42FC-4AC6-A514-8F682C01D6EA}" srcOrd="5" destOrd="0" parTransId="{55B8ABD5-8EC3-48F8-BF7D-2FA931201D51}" sibTransId="{54CAD60C-7706-4155-9492-5B539D8FE803}"/>
    <dgm:cxn modelId="{1569BE7A-ACCF-486C-A303-F8FA378E390B}" type="presParOf" srcId="{8E28AC93-FBB7-4114-BE0D-E0279FE3F9E6}" destId="{1F537319-707A-43CD-9032-6FEA0282BA8F}" srcOrd="0" destOrd="0" presId="urn:microsoft.com/office/officeart/2005/8/layout/vList5"/>
    <dgm:cxn modelId="{C1742A59-2AAD-45ED-BC7D-9B185D974695}" type="presParOf" srcId="{1F537319-707A-43CD-9032-6FEA0282BA8F}" destId="{7729D413-6073-4E6F-AB81-AE5DEBC1A102}" srcOrd="0" destOrd="0" presId="urn:microsoft.com/office/officeart/2005/8/layout/vList5"/>
    <dgm:cxn modelId="{B2A95663-9CF8-418B-AF8F-F31140127D56}" type="presParOf" srcId="{1F537319-707A-43CD-9032-6FEA0282BA8F}" destId="{2E951F80-3367-4317-9718-4D1978FD7BC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33AEE-6FD3-452C-B78B-AA048DDD390A}">
      <dsp:nvSpPr>
        <dsp:cNvPr id="0" name=""/>
        <dsp:cNvSpPr/>
      </dsp:nvSpPr>
      <dsp:spPr>
        <a:xfrm>
          <a:off x="0" y="0"/>
          <a:ext cx="3187863" cy="433485"/>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Acute Effects</a:t>
          </a:r>
        </a:p>
      </dsp:txBody>
      <dsp:txXfrm>
        <a:off x="21161" y="21161"/>
        <a:ext cx="3145541" cy="391163"/>
      </dsp:txXfrm>
    </dsp:sp>
    <dsp:sp modelId="{27A3BA6D-77F8-4042-B736-710C7706D6CC}">
      <dsp:nvSpPr>
        <dsp:cNvPr id="0" name=""/>
        <dsp:cNvSpPr/>
      </dsp:nvSpPr>
      <dsp:spPr>
        <a:xfrm>
          <a:off x="0" y="502618"/>
          <a:ext cx="3187863" cy="481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215"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a:t>Developmental toxicity</a:t>
          </a:r>
          <a:r>
            <a:rPr lang="en-US" sz="1500" kern="1200">
              <a:latin typeface="Arial"/>
              <a:ea typeface="ＭＳ Ｐゴシック"/>
            </a:rPr>
            <a:t> </a:t>
          </a:r>
          <a:endParaRPr lang="en-US" sz="1500" kern="1200"/>
        </a:p>
        <a:p>
          <a:pPr marL="114300" lvl="1" indent="-114300" algn="l" defTabSz="666750">
            <a:lnSpc>
              <a:spcPct val="90000"/>
            </a:lnSpc>
            <a:spcBef>
              <a:spcPct val="0"/>
            </a:spcBef>
            <a:spcAft>
              <a:spcPct val="20000"/>
            </a:spcAft>
            <a:buChar char="•"/>
          </a:pPr>
          <a:r>
            <a:rPr lang="en-US" sz="1500" kern="1200"/>
            <a:t>Immunosuppression</a:t>
          </a:r>
        </a:p>
      </dsp:txBody>
      <dsp:txXfrm>
        <a:off x="0" y="502618"/>
        <a:ext cx="3187863" cy="481792"/>
      </dsp:txXfrm>
    </dsp:sp>
    <dsp:sp modelId="{04ECB689-D9FB-4CC7-9D0A-245BF8063FF3}">
      <dsp:nvSpPr>
        <dsp:cNvPr id="0" name=""/>
        <dsp:cNvSpPr/>
      </dsp:nvSpPr>
      <dsp:spPr>
        <a:xfrm>
          <a:off x="0" y="984411"/>
          <a:ext cx="3187863" cy="433485"/>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Chronic Non-Cancer Effects</a:t>
          </a:r>
        </a:p>
      </dsp:txBody>
      <dsp:txXfrm>
        <a:off x="21161" y="1005572"/>
        <a:ext cx="3145541" cy="391163"/>
      </dsp:txXfrm>
    </dsp:sp>
    <dsp:sp modelId="{3AFD4048-34FF-468B-89B8-26E8D3391ABC}">
      <dsp:nvSpPr>
        <dsp:cNvPr id="0" name=""/>
        <dsp:cNvSpPr/>
      </dsp:nvSpPr>
      <dsp:spPr>
        <a:xfrm>
          <a:off x="0" y="1417896"/>
          <a:ext cx="3187863" cy="1415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215"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a:t>Liver toxicity</a:t>
          </a:r>
        </a:p>
        <a:p>
          <a:pPr marL="114300" lvl="1" indent="-114300" algn="l" defTabSz="666750">
            <a:lnSpc>
              <a:spcPct val="90000"/>
            </a:lnSpc>
            <a:spcBef>
              <a:spcPct val="0"/>
            </a:spcBef>
            <a:spcAft>
              <a:spcPct val="20000"/>
            </a:spcAft>
            <a:buChar char="•"/>
          </a:pPr>
          <a:r>
            <a:rPr lang="en-US" sz="1500" kern="1200"/>
            <a:t>Kidney toxicity</a:t>
          </a:r>
        </a:p>
        <a:p>
          <a:pPr marL="114300" lvl="1" indent="-114300" algn="l" defTabSz="666750">
            <a:lnSpc>
              <a:spcPct val="90000"/>
            </a:lnSpc>
            <a:spcBef>
              <a:spcPct val="0"/>
            </a:spcBef>
            <a:spcAft>
              <a:spcPct val="20000"/>
            </a:spcAft>
            <a:buChar char="•"/>
          </a:pPr>
          <a:r>
            <a:rPr lang="en-US" sz="1500" kern="1200"/>
            <a:t>Neurotoxicity</a:t>
          </a:r>
        </a:p>
        <a:p>
          <a:pPr marL="114300" lvl="1" indent="-114300" algn="l" defTabSz="666750">
            <a:lnSpc>
              <a:spcPct val="90000"/>
            </a:lnSpc>
            <a:spcBef>
              <a:spcPct val="0"/>
            </a:spcBef>
            <a:spcAft>
              <a:spcPct val="20000"/>
            </a:spcAft>
            <a:buChar char="•"/>
          </a:pPr>
          <a:r>
            <a:rPr lang="en-US" sz="1500" kern="1200"/>
            <a:t>Autoimmunity</a:t>
          </a:r>
        </a:p>
        <a:p>
          <a:pPr marL="114300" lvl="1" indent="-114300" algn="l" defTabSz="666750">
            <a:lnSpc>
              <a:spcPct val="90000"/>
            </a:lnSpc>
            <a:spcBef>
              <a:spcPct val="0"/>
            </a:spcBef>
            <a:spcAft>
              <a:spcPct val="20000"/>
            </a:spcAft>
            <a:buChar char="•"/>
          </a:pPr>
          <a:r>
            <a:rPr lang="en-US" sz="1500" kern="1200"/>
            <a:t>Reproductive toxicity</a:t>
          </a:r>
        </a:p>
        <a:p>
          <a:pPr marL="114300" lvl="1" indent="-114300" algn="l" defTabSz="666750" rtl="0">
            <a:lnSpc>
              <a:spcPct val="90000"/>
            </a:lnSpc>
            <a:spcBef>
              <a:spcPct val="0"/>
            </a:spcBef>
            <a:spcAft>
              <a:spcPct val="20000"/>
            </a:spcAft>
            <a:buChar char="•"/>
          </a:pPr>
          <a:r>
            <a:rPr lang="en-US" sz="1500" kern="1200"/>
            <a:t>Developmental toxicity</a:t>
          </a:r>
          <a:r>
            <a:rPr lang="en-US" sz="1500" kern="1200">
              <a:latin typeface="Arial"/>
              <a:ea typeface="ＭＳ Ｐゴシック"/>
            </a:rPr>
            <a:t>  </a:t>
          </a:r>
          <a:endParaRPr lang="en-US" sz="1500" kern="1200"/>
        </a:p>
      </dsp:txBody>
      <dsp:txXfrm>
        <a:off x="0" y="1417896"/>
        <a:ext cx="3187863" cy="1415880"/>
      </dsp:txXfrm>
    </dsp:sp>
    <dsp:sp modelId="{2A244DAC-2DB0-4CA8-BA5F-CECF1165A697}">
      <dsp:nvSpPr>
        <dsp:cNvPr id="0" name=""/>
        <dsp:cNvSpPr/>
      </dsp:nvSpPr>
      <dsp:spPr>
        <a:xfrm>
          <a:off x="0" y="2833776"/>
          <a:ext cx="3187863" cy="433485"/>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Cancer</a:t>
          </a:r>
        </a:p>
      </dsp:txBody>
      <dsp:txXfrm>
        <a:off x="21161" y="2854937"/>
        <a:ext cx="3145541" cy="391163"/>
      </dsp:txXfrm>
    </dsp:sp>
    <dsp:sp modelId="{F4E3F104-9EDB-4702-B822-6FCFD9CEBD1B}">
      <dsp:nvSpPr>
        <dsp:cNvPr id="0" name=""/>
        <dsp:cNvSpPr/>
      </dsp:nvSpPr>
      <dsp:spPr>
        <a:xfrm>
          <a:off x="0" y="3267261"/>
          <a:ext cx="3187863"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215"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a:t>Liver</a:t>
          </a:r>
        </a:p>
        <a:p>
          <a:pPr marL="114300" lvl="1" indent="-114300" algn="l" defTabSz="666750">
            <a:lnSpc>
              <a:spcPct val="90000"/>
            </a:lnSpc>
            <a:spcBef>
              <a:spcPct val="0"/>
            </a:spcBef>
            <a:spcAft>
              <a:spcPct val="20000"/>
            </a:spcAft>
            <a:buChar char="•"/>
          </a:pPr>
          <a:r>
            <a:rPr lang="en-US" sz="1500" kern="1200"/>
            <a:t>Kidney</a:t>
          </a:r>
        </a:p>
        <a:p>
          <a:pPr marL="114300" lvl="1" indent="-114300" algn="l" defTabSz="666750" rtl="0">
            <a:lnSpc>
              <a:spcPct val="90000"/>
            </a:lnSpc>
            <a:spcBef>
              <a:spcPct val="0"/>
            </a:spcBef>
            <a:spcAft>
              <a:spcPct val="20000"/>
            </a:spcAft>
            <a:buChar char="•"/>
          </a:pPr>
          <a:r>
            <a:rPr lang="en-US" sz="1500" kern="1200"/>
            <a:t>Non-Hodgkin Lymphoma</a:t>
          </a:r>
          <a:r>
            <a:rPr lang="en-US" sz="1500" kern="1200">
              <a:latin typeface="Arial"/>
              <a:ea typeface="ＭＳ Ｐゴシック"/>
            </a:rPr>
            <a:t> </a:t>
          </a:r>
          <a:endParaRPr lang="en-US" sz="1500" kern="1200"/>
        </a:p>
      </dsp:txBody>
      <dsp:txXfrm>
        <a:off x="0" y="3267261"/>
        <a:ext cx="3187863" cy="7276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51F80-3367-4317-9718-4D1978FD7BCD}">
      <dsp:nvSpPr>
        <dsp:cNvPr id="0" name=""/>
        <dsp:cNvSpPr/>
      </dsp:nvSpPr>
      <dsp:spPr>
        <a:xfrm rot="5400000">
          <a:off x="3240180" y="-458127"/>
          <a:ext cx="3810920" cy="5449296"/>
        </a:xfrm>
        <a:prstGeom prst="round2SameRect">
          <a:avLst/>
        </a:prstGeom>
        <a:gradFill flip="none" rotWithShape="1">
          <a:gsLst>
            <a:gs pos="0">
              <a:srgbClr val="92D050">
                <a:shade val="30000"/>
                <a:satMod val="115000"/>
              </a:srgbClr>
            </a:gs>
            <a:gs pos="50000">
              <a:srgbClr val="92D050">
                <a:shade val="67500"/>
                <a:satMod val="115000"/>
                <a:alpha val="85000"/>
                <a:lumMod val="95000"/>
                <a:lumOff val="5000"/>
              </a:srgbClr>
            </a:gs>
            <a:gs pos="100000">
              <a:srgbClr val="92D050">
                <a:shade val="100000"/>
                <a:satMod val="115000"/>
              </a:srgbClr>
            </a:gs>
          </a:gsLst>
          <a:path path="rect">
            <a:fillToRect l="100000" b="100000"/>
          </a:path>
          <a:tileRect t="-100000" r="-100000"/>
        </a:gra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kern="1200">
              <a:solidFill>
                <a:schemeClr val="tx1"/>
              </a:solidFill>
            </a:rPr>
            <a:t>Prohibit manufacture, processing, and distribution of TCE for all consumer use</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a:solidFill>
                <a:schemeClr val="tx1"/>
              </a:solidFill>
            </a:rPr>
            <a:t>Prohibit all industrial and commercial uses, with longer timeframes for certain uses</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a:solidFill>
                <a:schemeClr val="tx1"/>
              </a:solidFill>
            </a:rPr>
            <a:t>Provide an 8.5-year phaseout for processing TCE as an intermediate to make HFC-134a</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a:solidFill>
                <a:schemeClr val="tx1"/>
              </a:solidFill>
            </a:rPr>
            <a:t>Provide a 10-year phaseout for TCE use in vapor degreasing to make rocket booster nozzle for Federal agencies</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a:solidFill>
                <a:schemeClr val="tx1"/>
              </a:solidFill>
            </a:rPr>
            <a:t>Include six critical use exemptions under TSCA section 6(g)</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a:solidFill>
                <a:schemeClr val="tx1"/>
              </a:solidFill>
            </a:rPr>
            <a:t>Require a Workplace Chemical Protection Program (WCPP) for uses continuing for more than one year until prohibition</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a:solidFill>
                <a:schemeClr val="tx1"/>
              </a:solidFill>
            </a:rPr>
            <a:t>Establish recordkeeping and downstream notification requirements</a:t>
          </a:r>
          <a:endParaRPr lang="en-US" sz="1600" strike="sngStrike" kern="1200">
            <a:solidFill>
              <a:schemeClr val="tx1"/>
            </a:solidFill>
          </a:endParaRPr>
        </a:p>
      </dsp:txBody>
      <dsp:txXfrm rot="-5400000">
        <a:off x="2420992" y="547095"/>
        <a:ext cx="5263262" cy="3438852"/>
      </dsp:txXfrm>
    </dsp:sp>
    <dsp:sp modelId="{7729D413-6073-4E6F-AB81-AE5DEBC1A102}">
      <dsp:nvSpPr>
        <dsp:cNvPr id="0" name=""/>
        <dsp:cNvSpPr/>
      </dsp:nvSpPr>
      <dsp:spPr>
        <a:xfrm>
          <a:off x="118490" y="245898"/>
          <a:ext cx="2420745" cy="4037260"/>
        </a:xfrm>
        <a:prstGeom prst="roundRect">
          <a:avLst/>
        </a:prstGeom>
        <a:gradFill flip="none" rotWithShape="0">
          <a:gsLst>
            <a:gs pos="0">
              <a:srgbClr val="1A8239">
                <a:shade val="30000"/>
                <a:satMod val="115000"/>
              </a:srgbClr>
            </a:gs>
            <a:gs pos="50000">
              <a:srgbClr val="1A8239">
                <a:shade val="67500"/>
                <a:satMod val="115000"/>
              </a:srgbClr>
            </a:gs>
            <a:gs pos="100000">
              <a:srgbClr val="1A8239">
                <a:shade val="100000"/>
                <a:satMod val="115000"/>
              </a:srgbClr>
            </a:gs>
          </a:gsLst>
          <a:lin ang="5400000" scaled="1"/>
          <a:tileRect/>
        </a:gra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1" u="none" kern="1200"/>
            <a:t>EPA’s proposed rule would:</a:t>
          </a:r>
          <a:endParaRPr lang="en-US" sz="3200" u="none" kern="1200"/>
        </a:p>
      </dsp:txBody>
      <dsp:txXfrm>
        <a:off x="236661" y="364069"/>
        <a:ext cx="2184403" cy="38009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vl1pPr>
          </a:lstStyle>
          <a:p>
            <a:pPr>
              <a:defRPr/>
            </a:pPr>
            <a:r>
              <a:rPr lang="en-US"/>
              <a:t>U.S. Environmental Protection - Internal Deliberative use only, do not cite, quote or release</a:t>
            </a:r>
          </a:p>
        </p:txBody>
      </p:sp>
      <p:sp>
        <p:nvSpPr>
          <p:cNvPr id="10245"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DD4A04B7-9DB2-4455-9F31-5DBBAD8E1C4E}" type="slidenum">
              <a:rPr lang="en-US"/>
              <a:pPr>
                <a:defRPr/>
              </a:pPr>
              <a:t>‹#›</a:t>
            </a:fld>
            <a:endParaRPr lang="en-US"/>
          </a:p>
        </p:txBody>
      </p:sp>
    </p:spTree>
    <p:extLst>
      <p:ext uri="{BB962C8B-B14F-4D97-AF65-F5344CB8AC3E}">
        <p14:creationId xmlns:p14="http://schemas.microsoft.com/office/powerpoint/2010/main" val="152819911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4720" y="4415791"/>
            <a:ext cx="5140960" cy="418338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vl1pPr>
          </a:lstStyle>
          <a:p>
            <a:pPr>
              <a:defRPr/>
            </a:pPr>
            <a:r>
              <a:rPr lang="en-US"/>
              <a:t>U.S. Environmental Protection - Internal Deliberative use only, do not cite, quote or release</a:t>
            </a:r>
          </a:p>
        </p:txBody>
      </p:sp>
      <p:sp>
        <p:nvSpPr>
          <p:cNvPr id="307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6BA63AC6-13A7-4475-A8BD-56FB8C4CBD10}" type="slidenum">
              <a:rPr lang="en-US"/>
              <a:pPr>
                <a:defRPr/>
              </a:pPr>
              <a:t>‹#›</a:t>
            </a:fld>
            <a:endParaRPr lang="en-US"/>
          </a:p>
        </p:txBody>
      </p:sp>
    </p:spTree>
    <p:extLst>
      <p:ext uri="{BB962C8B-B14F-4D97-AF65-F5344CB8AC3E}">
        <p14:creationId xmlns:p14="http://schemas.microsoft.com/office/powerpoint/2010/main" val="74210909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BA63AC6-13A7-4475-A8BD-56FB8C4CBD10}" type="slidenum">
              <a:rPr lang="en-US" smtClean="0"/>
              <a:pPr>
                <a:defRPr/>
              </a:pPr>
              <a:t>2</a:t>
            </a:fld>
            <a:endParaRPr lang="en-US"/>
          </a:p>
        </p:txBody>
      </p:sp>
      <p:sp>
        <p:nvSpPr>
          <p:cNvPr id="5" name="Footer Placeholder 4">
            <a:extLst>
              <a:ext uri="{FF2B5EF4-FFF2-40B4-BE49-F238E27FC236}">
                <a16:creationId xmlns:a16="http://schemas.microsoft.com/office/drawing/2014/main" id="{B056666B-DADE-42B3-8655-21F5D25B2348}"/>
              </a:ext>
            </a:extLst>
          </p:cNvPr>
          <p:cNvSpPr>
            <a:spLocks noGrp="1"/>
          </p:cNvSpPr>
          <p:nvPr>
            <p:ph type="ftr" sz="quarter" idx="4"/>
          </p:nvPr>
        </p:nvSpPr>
        <p:spPr/>
        <p:txBody>
          <a:bodyPr/>
          <a:lstStyle/>
          <a:p>
            <a:pPr>
              <a:defRPr/>
            </a:pPr>
            <a:r>
              <a:rPr lang="en-US"/>
              <a:t>U.S. Environmental Protection - Internal Deliberative use only, do not cite, quote or release</a:t>
            </a:r>
          </a:p>
        </p:txBody>
      </p:sp>
    </p:spTree>
    <p:extLst>
      <p:ext uri="{BB962C8B-B14F-4D97-AF65-F5344CB8AC3E}">
        <p14:creationId xmlns:p14="http://schemas.microsoft.com/office/powerpoint/2010/main" val="2846809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27</a:t>
            </a:fld>
            <a:endParaRPr lang="en-US"/>
          </a:p>
        </p:txBody>
      </p:sp>
    </p:spTree>
    <p:extLst>
      <p:ext uri="{BB962C8B-B14F-4D97-AF65-F5344CB8AC3E}">
        <p14:creationId xmlns:p14="http://schemas.microsoft.com/office/powerpoint/2010/main" val="3152812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28</a:t>
            </a:fld>
            <a:endParaRPr lang="en-US"/>
          </a:p>
        </p:txBody>
      </p:sp>
    </p:spTree>
    <p:extLst>
      <p:ext uri="{BB962C8B-B14F-4D97-AF65-F5344CB8AC3E}">
        <p14:creationId xmlns:p14="http://schemas.microsoft.com/office/powerpoint/2010/main" val="2673100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29</a:t>
            </a:fld>
            <a:endParaRPr lang="en-US"/>
          </a:p>
        </p:txBody>
      </p:sp>
    </p:spTree>
    <p:extLst>
      <p:ext uri="{BB962C8B-B14F-4D97-AF65-F5344CB8AC3E}">
        <p14:creationId xmlns:p14="http://schemas.microsoft.com/office/powerpoint/2010/main" val="3854755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30</a:t>
            </a:fld>
            <a:endParaRPr lang="en-US"/>
          </a:p>
        </p:txBody>
      </p:sp>
    </p:spTree>
    <p:extLst>
      <p:ext uri="{BB962C8B-B14F-4D97-AF65-F5344CB8AC3E}">
        <p14:creationId xmlns:p14="http://schemas.microsoft.com/office/powerpoint/2010/main" val="3818111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34</a:t>
            </a:fld>
            <a:endParaRPr lang="en-US"/>
          </a:p>
        </p:txBody>
      </p:sp>
    </p:spTree>
    <p:extLst>
      <p:ext uri="{BB962C8B-B14F-4D97-AF65-F5344CB8AC3E}">
        <p14:creationId xmlns:p14="http://schemas.microsoft.com/office/powerpoint/2010/main" val="743355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27E6FDED-E998-423C-9200-840CAB17DAB7}" type="slidenum">
              <a:rPr lang="en-US" smtClean="0"/>
              <a:pPr>
                <a:defRPr/>
              </a:pPr>
              <a:t>5</a:t>
            </a:fld>
            <a:endParaRPr lang="en-US"/>
          </a:p>
        </p:txBody>
      </p:sp>
    </p:spTree>
    <p:extLst>
      <p:ext uri="{BB962C8B-B14F-4D97-AF65-F5344CB8AC3E}">
        <p14:creationId xmlns:p14="http://schemas.microsoft.com/office/powerpoint/2010/main" val="3793868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80169-F956-4067-AE8A-B94F6BEEFDA5}" type="slidenum">
              <a:rPr lang="en-US" smtClean="0"/>
              <a:pPr/>
              <a:t>7</a:t>
            </a:fld>
            <a:endParaRPr lang="en-US"/>
          </a:p>
        </p:txBody>
      </p:sp>
    </p:spTree>
    <p:extLst>
      <p:ext uri="{BB962C8B-B14F-4D97-AF65-F5344CB8AC3E}">
        <p14:creationId xmlns:p14="http://schemas.microsoft.com/office/powerpoint/2010/main" val="1570159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80169-F956-4067-AE8A-B94F6BEEFDA5}" type="slidenum">
              <a:rPr lang="en-US" smtClean="0"/>
              <a:pPr/>
              <a:t>8</a:t>
            </a:fld>
            <a:endParaRPr lang="en-US"/>
          </a:p>
        </p:txBody>
      </p:sp>
    </p:spTree>
    <p:extLst>
      <p:ext uri="{BB962C8B-B14F-4D97-AF65-F5344CB8AC3E}">
        <p14:creationId xmlns:p14="http://schemas.microsoft.com/office/powerpoint/2010/main" val="205015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27E6FDED-E998-423C-9200-840CAB17DAB7}" type="slidenum">
              <a:rPr lang="en-US" smtClean="0"/>
              <a:pPr>
                <a:defRPr/>
              </a:pPr>
              <a:t>9</a:t>
            </a:fld>
            <a:endParaRPr lang="en-US"/>
          </a:p>
        </p:txBody>
      </p:sp>
    </p:spTree>
    <p:extLst>
      <p:ext uri="{BB962C8B-B14F-4D97-AF65-F5344CB8AC3E}">
        <p14:creationId xmlns:p14="http://schemas.microsoft.com/office/powerpoint/2010/main" val="2102142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13</a:t>
            </a:fld>
            <a:endParaRPr lang="en-US"/>
          </a:p>
        </p:txBody>
      </p:sp>
    </p:spTree>
    <p:extLst>
      <p:ext uri="{BB962C8B-B14F-4D97-AF65-F5344CB8AC3E}">
        <p14:creationId xmlns:p14="http://schemas.microsoft.com/office/powerpoint/2010/main" val="1143288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27E6FDED-E998-423C-9200-840CAB17DAB7}" type="slidenum">
              <a:rPr lang="en-US" smtClean="0"/>
              <a:pPr>
                <a:defRPr/>
              </a:pPr>
              <a:t>18</a:t>
            </a:fld>
            <a:endParaRPr lang="en-US"/>
          </a:p>
        </p:txBody>
      </p:sp>
    </p:spTree>
    <p:extLst>
      <p:ext uri="{BB962C8B-B14F-4D97-AF65-F5344CB8AC3E}">
        <p14:creationId xmlns:p14="http://schemas.microsoft.com/office/powerpoint/2010/main" val="1681658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22</a:t>
            </a:fld>
            <a:endParaRPr lang="en-US"/>
          </a:p>
        </p:txBody>
      </p:sp>
    </p:spTree>
    <p:extLst>
      <p:ext uri="{BB962C8B-B14F-4D97-AF65-F5344CB8AC3E}">
        <p14:creationId xmlns:p14="http://schemas.microsoft.com/office/powerpoint/2010/main" val="25076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endParaRPr lang="en-US">
              <a:effectLst/>
            </a:endParaRPr>
          </a:p>
        </p:txBody>
      </p:sp>
      <p:sp>
        <p:nvSpPr>
          <p:cNvPr id="4" name="Slide Number Placeholder 3"/>
          <p:cNvSpPr>
            <a:spLocks noGrp="1"/>
          </p:cNvSpPr>
          <p:nvPr>
            <p:ph type="sldNum" sz="quarter" idx="5"/>
          </p:nvPr>
        </p:nvSpPr>
        <p:spPr/>
        <p:txBody>
          <a:bodyPr/>
          <a:lstStyle/>
          <a:p>
            <a:pPr>
              <a:defRPr/>
            </a:pPr>
            <a:fld id="{27E6FDED-E998-423C-9200-840CAB17DAB7}" type="slidenum">
              <a:rPr lang="en-US" smtClean="0"/>
              <a:pPr>
                <a:defRPr/>
              </a:pPr>
              <a:t>25</a:t>
            </a:fld>
            <a:endParaRPr lang="en-US"/>
          </a:p>
        </p:txBody>
      </p:sp>
    </p:spTree>
    <p:extLst>
      <p:ext uri="{BB962C8B-B14F-4D97-AF65-F5344CB8AC3E}">
        <p14:creationId xmlns:p14="http://schemas.microsoft.com/office/powerpoint/2010/main" val="39842788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pic>
        <p:nvPicPr>
          <p:cNvPr id="5" name="Picture 18"/>
          <p:cNvPicPr>
            <a:picLocks noChangeAspect="1" noChangeArrowheads="1"/>
          </p:cNvPicPr>
          <p:nvPr userDrawn="1"/>
        </p:nvPicPr>
        <p:blipFill>
          <a:blip r:embed="rId3" cstate="print"/>
          <a:srcRect/>
          <a:stretch>
            <a:fillRect/>
          </a:stretch>
        </p:blipFill>
        <p:spPr bwMode="auto">
          <a:xfrm>
            <a:off x="2133600" y="1676400"/>
            <a:ext cx="4876800" cy="4481513"/>
          </a:xfrm>
          <a:prstGeom prst="rect">
            <a:avLst/>
          </a:prstGeom>
          <a:noFill/>
          <a:ln w="9525">
            <a:noFill/>
            <a:miter lim="800000"/>
            <a:headEnd/>
            <a:tailEnd/>
          </a:ln>
        </p:spPr>
      </p:pic>
      <p:sp>
        <p:nvSpPr>
          <p:cNvPr id="15363" name="Rectangle 3"/>
          <p:cNvSpPr>
            <a:spLocks noGrp="1" noChangeArrowheads="1"/>
          </p:cNvSpPr>
          <p:nvPr>
            <p:ph type="ctrTitle"/>
          </p:nvPr>
        </p:nvSpPr>
        <p:spPr>
          <a:xfrm>
            <a:off x="685800" y="2286000"/>
            <a:ext cx="7772400" cy="1143000"/>
          </a:xfrm>
        </p:spPr>
        <p:txBody>
          <a:bodyPr/>
          <a:lstStyle>
            <a:lvl1pPr>
              <a:defRPr sz="3600" b="1">
                <a:solidFill>
                  <a:srgbClr val="000000"/>
                </a:solidFill>
              </a:defRPr>
            </a:lvl1pPr>
          </a:lstStyle>
          <a:p>
            <a:r>
              <a:rPr lang="en-US"/>
              <a:t>Click to edit Master title style</a:t>
            </a:r>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5"/>
          <p:cNvSpPr>
            <a:spLocks noGrp="1" noChangeArrowheads="1"/>
          </p:cNvSpPr>
          <p:nvPr>
            <p:ph type="dt" sz="half" idx="10"/>
          </p:nvPr>
        </p:nvSpPr>
        <p:spPr/>
        <p:txBody>
          <a:bodyPr/>
          <a:lstStyle>
            <a:lvl1pPr>
              <a:defRPr/>
            </a:lvl1pPr>
          </a:lstStyle>
          <a:p>
            <a:pPr>
              <a:defRPr/>
            </a:pPr>
            <a:fld id="{C8F8B92B-B59C-41FC-8EA5-0AA2B9742F61}" type="datetime1">
              <a:rPr lang="en-US" smtClean="0"/>
              <a:t>11/14/2023</a:t>
            </a:fld>
            <a:endParaRPr lang="en-US"/>
          </a:p>
        </p:txBody>
      </p:sp>
      <p:sp>
        <p:nvSpPr>
          <p:cNvPr id="7" name="Rectangle 6"/>
          <p:cNvSpPr>
            <a:spLocks noGrp="1" noChangeArrowheads="1"/>
          </p:cNvSpPr>
          <p:nvPr>
            <p:ph type="ftr" sz="quarter" idx="11"/>
          </p:nvPr>
        </p:nvSpPr>
        <p:spPr>
          <a:xfrm>
            <a:off x="2667000" y="6248400"/>
            <a:ext cx="3810000" cy="457200"/>
          </a:xfrm>
        </p:spPr>
        <p:txBody>
          <a:bodyPr/>
          <a:lstStyle>
            <a:lvl1pPr>
              <a:defRPr sz="1400"/>
            </a:lvl1pPr>
          </a:lstStyle>
          <a:p>
            <a:pPr>
              <a:defRPr/>
            </a:pPr>
            <a:r>
              <a:rPr lang="en-US"/>
              <a:t>U.S. Environmental Protection Agency</a:t>
            </a:r>
          </a:p>
        </p:txBody>
      </p:sp>
      <p:sp>
        <p:nvSpPr>
          <p:cNvPr id="8" name="Rectangle 7"/>
          <p:cNvSpPr>
            <a:spLocks noGrp="1" noChangeArrowheads="1"/>
          </p:cNvSpPr>
          <p:nvPr>
            <p:ph type="sldNum" sz="quarter" idx="12"/>
          </p:nvPr>
        </p:nvSpPr>
        <p:spPr/>
        <p:txBody>
          <a:bodyPr/>
          <a:lstStyle>
            <a:lvl1pPr>
              <a:defRPr/>
            </a:lvl1pPr>
          </a:lstStyle>
          <a:p>
            <a:pPr>
              <a:defRPr/>
            </a:pPr>
            <a:fld id="{616F4D7A-EC01-4767-B82B-5BBF8FEDD8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a:t>
            </a:r>
            <a:r>
              <a:rPr lang="en-US" err="1"/>
              <a:t>lev</a:t>
            </a:r>
            <a:endParaRPr lang="en-US"/>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5CFDB85-AA54-4C9E-B606-2AAED3464A25}" type="datetime1">
              <a:rPr lang="en-US" smtClean="0"/>
              <a:t>11/14/2023</a:t>
            </a:fld>
            <a:endParaRPr lang="en-US"/>
          </a:p>
        </p:txBody>
      </p:sp>
      <p:sp>
        <p:nvSpPr>
          <p:cNvPr id="6" name="Footer Placeholder 4"/>
          <p:cNvSpPr>
            <a:spLocks noGrp="1"/>
          </p:cNvSpPr>
          <p:nvPr>
            <p:ph type="ftr" sz="quarter" idx="11"/>
          </p:nvPr>
        </p:nvSpPr>
        <p:spPr/>
        <p:txBody>
          <a:bodyPr/>
          <a:lstStyle>
            <a:lvl1pPr>
              <a:defRPr sz="1400"/>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a:lvl1pPr>
          </a:lstStyle>
          <a:p>
            <a:pPr>
              <a:defRPr/>
            </a:pPr>
            <a:fld id="{F1925688-201B-474C-9119-3E14FB4E2A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Vertical Title 1"/>
          <p:cNvSpPr>
            <a:spLocks noGrp="1"/>
          </p:cNvSpPr>
          <p:nvPr>
            <p:ph type="title" orient="vert"/>
          </p:nvPr>
        </p:nvSpPr>
        <p:spPr>
          <a:xfrm>
            <a:off x="6515100" y="1600200"/>
            <a:ext cx="1943100" cy="4495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1D3254F-8BFE-4125-994F-17947A086FEF}" type="datetime1">
              <a:rPr lang="en-US" smtClean="0"/>
              <a:t>11/14/2023</a:t>
            </a:fld>
            <a:endParaRPr lang="en-US"/>
          </a:p>
        </p:txBody>
      </p:sp>
      <p:sp>
        <p:nvSpPr>
          <p:cNvPr id="6" name="Footer Placeholder 4"/>
          <p:cNvSpPr>
            <a:spLocks noGrp="1"/>
          </p:cNvSpPr>
          <p:nvPr>
            <p:ph type="ftr" sz="quarter" idx="11"/>
          </p:nvPr>
        </p:nvSpPr>
        <p:spPr/>
        <p:txBody>
          <a:bodyPr/>
          <a:lstStyle>
            <a:lvl1pPr>
              <a:defRPr sz="1400"/>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a:lvl1pPr>
          </a:lstStyle>
          <a:p>
            <a:pPr>
              <a:defRPr/>
            </a:pPr>
            <a:fld id="{57473726-ADDA-4E33-A447-99936F6B8CA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ClipArt Placeholder 2"/>
          <p:cNvSpPr>
            <a:spLocks noGrp="1"/>
          </p:cNvSpPr>
          <p:nvPr>
            <p:ph type="clipArt" sz="half" idx="1"/>
          </p:nvPr>
        </p:nvSpPr>
        <p:spPr>
          <a:xfrm>
            <a:off x="685800" y="2667000"/>
            <a:ext cx="3810000" cy="3429000"/>
          </a:xfrm>
        </p:spPr>
        <p:txBody>
          <a:bodyPr/>
          <a:lstStyle/>
          <a:p>
            <a:pPr lvl="0"/>
            <a:endParaRPr lang="en-US" noProof="0"/>
          </a:p>
        </p:txBody>
      </p:sp>
      <p:sp>
        <p:nvSpPr>
          <p:cNvPr id="4" name="Text Placeholder 3"/>
          <p:cNvSpPr>
            <a:spLocks noGrp="1"/>
          </p:cNvSpPr>
          <p:nvPr>
            <p:ph type="body" sz="half" idx="2"/>
          </p:nvPr>
        </p:nvSpPr>
        <p:spPr>
          <a:xfrm>
            <a:off x="46482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09591BC2-678D-4FB4-8444-F0CF713A491E}" type="datetime1">
              <a:rPr lang="en-US" smtClean="0"/>
              <a:t>11/14/2023</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BC123CDC-7CC4-473B-A802-6B2737CAA61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SmartArt Placeholder 2"/>
          <p:cNvSpPr>
            <a:spLocks noGrp="1"/>
          </p:cNvSpPr>
          <p:nvPr>
            <p:ph type="dgm" idx="1"/>
          </p:nvPr>
        </p:nvSpPr>
        <p:spPr>
          <a:xfrm>
            <a:off x="685800" y="2667000"/>
            <a:ext cx="7772400" cy="3429000"/>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AD24A5C8-7E47-4F3B-ABFB-537F73DD457D}" type="datetime1">
              <a:rPr lang="en-US" smtClean="0"/>
              <a:t>11/14/2023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a:lvl1pPr>
          </a:lstStyle>
          <a:p>
            <a:pPr>
              <a:defRPr/>
            </a:pPr>
            <a:fld id="{DDC49195-D0DC-4042-9818-D52EA8C4B1B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Text Placeholder 2"/>
          <p:cNvSpPr>
            <a:spLocks noGrp="1"/>
          </p:cNvSpPr>
          <p:nvPr>
            <p:ph type="body" sz="half" idx="1"/>
          </p:nvPr>
        </p:nvSpPr>
        <p:spPr>
          <a:xfrm>
            <a:off x="6858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1473F36E-49D5-4B3A-BEC5-8595955CDE8D}" type="datetime1">
              <a:rPr lang="en-US" smtClean="0"/>
              <a:t>11/14/2023</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38CA502E-0FC0-4E57-B9EF-3FC34A471E8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Content Placeholder 1"/>
          <p:cNvSpPr>
            <a:spLocks noGrp="1"/>
          </p:cNvSpPr>
          <p:nvPr>
            <p:ph/>
          </p:nvPr>
        </p:nvSpPr>
        <p:spPr>
          <a:xfrm>
            <a:off x="685800" y="1600200"/>
            <a:ext cx="7772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p:cNvSpPr>
          <p:nvPr>
            <p:ph type="dt" sz="half" idx="10"/>
          </p:nvPr>
        </p:nvSpPr>
        <p:spPr/>
        <p:txBody>
          <a:bodyPr/>
          <a:lstStyle>
            <a:lvl1pPr>
              <a:defRPr/>
            </a:lvl1pPr>
          </a:lstStyle>
          <a:p>
            <a:pPr>
              <a:defRPr/>
            </a:pPr>
            <a:fld id="{A1B73887-CA27-4E97-AF9D-29D91FE59B08}" type="datetime1">
              <a:rPr lang="en-US" smtClean="0"/>
              <a:t>11/14/2023</a:t>
            </a:fld>
            <a:endParaRPr lang="en-US"/>
          </a:p>
        </p:txBody>
      </p:sp>
      <p:sp>
        <p:nvSpPr>
          <p:cNvPr id="5" name="Footer Placeholder 3"/>
          <p:cNvSpPr>
            <a:spLocks noGrp="1"/>
          </p:cNvSpPr>
          <p:nvPr>
            <p:ph type="ftr" sz="quarter" idx="11"/>
          </p:nvPr>
        </p:nvSpPr>
        <p:spPr/>
        <p:txBody>
          <a:bodyPr/>
          <a:lstStyle>
            <a:lvl1pPr>
              <a:defRPr/>
            </a:lvl1pPr>
          </a:lstStyle>
          <a:p>
            <a:pPr>
              <a:defRPr/>
            </a:pPr>
            <a:r>
              <a:rPr lang="en-US"/>
              <a:t>U.S. Environmental Protection Agency</a:t>
            </a:r>
          </a:p>
        </p:txBody>
      </p:sp>
      <p:sp>
        <p:nvSpPr>
          <p:cNvPr id="6" name="Slide Number Placeholder 4"/>
          <p:cNvSpPr>
            <a:spLocks noGrp="1"/>
          </p:cNvSpPr>
          <p:nvPr>
            <p:ph type="sldNum" sz="quarter" idx="12"/>
          </p:nvPr>
        </p:nvSpPr>
        <p:spPr/>
        <p:txBody>
          <a:bodyPr/>
          <a:lstStyle>
            <a:lvl1pPr>
              <a:defRPr/>
            </a:lvl1pPr>
          </a:lstStyle>
          <a:p>
            <a:pPr>
              <a:defRPr/>
            </a:pPr>
            <a:fld id="{EF30D843-86B5-41AE-BD44-D224DF14C3E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6A98C20-E8B7-4F46-9396-E507AC6919D1}" type="datetime1">
              <a:rPr lang="en-US" smtClean="0"/>
              <a:t>11/14/2023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a:lvl1pPr>
          </a:lstStyle>
          <a:p>
            <a:pPr>
              <a:defRPr/>
            </a:pPr>
            <a:fld id="{669C2884-559B-45FB-9DDB-AADF6386758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927029E-08B5-41A9-93E2-C94614CDD73A}" type="datetime1">
              <a:rPr lang="en-US" smtClean="0"/>
              <a:t>11/14/2023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a:lvl1pPr>
          </a:lstStyle>
          <a:p>
            <a:pPr>
              <a:defRPr/>
            </a:pPr>
            <a:fld id="{A99D76D7-9083-4C78-876A-0F457A6191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54ACD978-D2DB-4463-93DB-A47CF42AF17E}" type="datetime1">
              <a:rPr lang="en-US" smtClean="0"/>
              <a:t>11/14/2023</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C6BD3C20-0CB9-4920-B7A8-7A48C0D9EC3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p:txBody>
          <a:bodyPr/>
          <a:lstStyle>
            <a:lvl1pPr>
              <a:defRPr/>
            </a:lvl1pPr>
          </a:lstStyle>
          <a:p>
            <a:pPr>
              <a:defRPr/>
            </a:pPr>
            <a:fld id="{9454141F-E1DE-4511-B6F6-AC91C919383B}" type="datetime1">
              <a:rPr lang="en-US" smtClean="0"/>
              <a:t>11/14/2023</a:t>
            </a:fld>
            <a:endParaRPr lang="en-US"/>
          </a:p>
        </p:txBody>
      </p:sp>
      <p:sp>
        <p:nvSpPr>
          <p:cNvPr id="9" name="Footer Placeholder 7"/>
          <p:cNvSpPr>
            <a:spLocks noGrp="1"/>
          </p:cNvSpPr>
          <p:nvPr>
            <p:ph type="ftr" sz="quarter" idx="11"/>
          </p:nvPr>
        </p:nvSpPr>
        <p:spPr/>
        <p:txBody>
          <a:bodyPr/>
          <a:lstStyle>
            <a:lvl1pPr>
              <a:defRPr/>
            </a:lvl1pPr>
          </a:lstStyle>
          <a:p>
            <a:pPr>
              <a:defRPr/>
            </a:pPr>
            <a:r>
              <a:rPr lang="en-US"/>
              <a:t>U.S. Environmental Protection Agency</a:t>
            </a:r>
          </a:p>
        </p:txBody>
      </p:sp>
      <p:sp>
        <p:nvSpPr>
          <p:cNvPr id="10" name="Slide Number Placeholder 8"/>
          <p:cNvSpPr>
            <a:spLocks noGrp="1"/>
          </p:cNvSpPr>
          <p:nvPr>
            <p:ph type="sldNum" sz="quarter" idx="12"/>
          </p:nvPr>
        </p:nvSpPr>
        <p:spPr/>
        <p:txBody>
          <a:bodyPr/>
          <a:lstStyle>
            <a:lvl1pPr>
              <a:defRPr/>
            </a:lvl1pPr>
          </a:lstStyle>
          <a:p>
            <a:pPr>
              <a:defRPr/>
            </a:pPr>
            <a:fld id="{9C51013A-B52A-4902-A994-B2B3FB55222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fld id="{7EFCA040-E79C-40A3-9494-052B590A9144}" type="datetime1">
              <a:rPr lang="en-US" smtClean="0"/>
              <a:t>11/14/2023</a:t>
            </a:fld>
            <a:endParaRPr lang="en-US"/>
          </a:p>
        </p:txBody>
      </p:sp>
      <p:sp>
        <p:nvSpPr>
          <p:cNvPr id="5" name="Footer Placeholder 3"/>
          <p:cNvSpPr>
            <a:spLocks noGrp="1"/>
          </p:cNvSpPr>
          <p:nvPr>
            <p:ph type="ftr" sz="quarter" idx="11"/>
          </p:nvPr>
        </p:nvSpPr>
        <p:spPr/>
        <p:txBody>
          <a:bodyPr/>
          <a:lstStyle>
            <a:lvl1pPr>
              <a:defRPr sz="1400"/>
            </a:lvl1pPr>
          </a:lstStyle>
          <a:p>
            <a:pPr>
              <a:defRPr/>
            </a:pPr>
            <a:r>
              <a:rPr lang="en-US"/>
              <a:t>U.S. Environmental Protection Agency</a:t>
            </a:r>
          </a:p>
        </p:txBody>
      </p:sp>
      <p:sp>
        <p:nvSpPr>
          <p:cNvPr id="6" name="Slide Number Placeholder 4"/>
          <p:cNvSpPr>
            <a:spLocks noGrp="1"/>
          </p:cNvSpPr>
          <p:nvPr>
            <p:ph type="sldNum" sz="quarter" idx="12"/>
          </p:nvPr>
        </p:nvSpPr>
        <p:spPr/>
        <p:txBody>
          <a:bodyPr/>
          <a:lstStyle>
            <a:lvl1pPr>
              <a:defRPr/>
            </a:lvl1pPr>
          </a:lstStyle>
          <a:p>
            <a:pPr>
              <a:defRPr/>
            </a:pPr>
            <a:fld id="{BC426AE6-6998-4FF3-ADB0-C99D3A2772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4E3174CC-51E7-48F9-9CE3-5E8034AD1D01}" type="datetime1">
              <a:rPr lang="en-US" smtClean="0"/>
              <a:t>11/14/2023</a:t>
            </a:fld>
            <a:endParaRPr lang="en-US"/>
          </a:p>
        </p:txBody>
      </p:sp>
      <p:sp>
        <p:nvSpPr>
          <p:cNvPr id="4" name="Footer Placeholder 2"/>
          <p:cNvSpPr>
            <a:spLocks noGrp="1"/>
          </p:cNvSpPr>
          <p:nvPr>
            <p:ph type="ftr" sz="quarter" idx="11"/>
          </p:nvPr>
        </p:nvSpPr>
        <p:spPr/>
        <p:txBody>
          <a:bodyPr/>
          <a:lstStyle>
            <a:lvl1pPr>
              <a:defRPr sz="1400"/>
            </a:lvl1pPr>
          </a:lstStyle>
          <a:p>
            <a:pPr>
              <a:defRPr/>
            </a:pPr>
            <a:r>
              <a:rPr lang="en-US"/>
              <a:t>U.S. Environmental Protection Agency</a:t>
            </a:r>
          </a:p>
        </p:txBody>
      </p:sp>
      <p:sp>
        <p:nvSpPr>
          <p:cNvPr id="5" name="Slide Number Placeholder 3"/>
          <p:cNvSpPr>
            <a:spLocks noGrp="1"/>
          </p:cNvSpPr>
          <p:nvPr>
            <p:ph type="sldNum" sz="quarter" idx="12"/>
          </p:nvPr>
        </p:nvSpPr>
        <p:spPr/>
        <p:txBody>
          <a:bodyPr/>
          <a:lstStyle>
            <a:lvl1pPr>
              <a:defRPr/>
            </a:lvl1pPr>
          </a:lstStyle>
          <a:p>
            <a:pPr>
              <a:defRPr/>
            </a:pPr>
            <a:fld id="{FCF1FB22-1858-4C2B-8433-EC939811D3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C1358EE2-24AD-496C-9294-AA10E13624A6}" type="datetime1">
              <a:rPr lang="en-US" smtClean="0"/>
              <a:t>11/14/2023</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D57C5D54-88CC-43BE-8BB5-25E6200A48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52E1AEDB-B950-4707-B3FC-41A93A703BF9}" type="datetime1">
              <a:rPr lang="en-US" smtClean="0"/>
              <a:t>11/14/2023</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a:lvl1pPr>
          </a:lstStyle>
          <a:p>
            <a:pPr>
              <a:defRPr/>
            </a:pPr>
            <a:fld id="{18C64FB9-4976-4ACB-9A2E-DD5F21EC2F2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userDrawn="1"/>
        </p:nvPicPr>
        <p:blipFill>
          <a:blip r:embed="rId17" cstate="print"/>
          <a:srcRect t="4126" b="3030"/>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762000" y="1600200"/>
            <a:ext cx="7620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667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fld id="{CD5093B4-6B05-42DC-AC9B-2E66A737B1C2}" type="datetime1">
              <a:rPr lang="en-US" smtClean="0"/>
              <a:t>11/14/2023</a:t>
            </a:fld>
            <a:endParaRPr lang="en-US"/>
          </a:p>
        </p:txBody>
      </p:sp>
      <p:sp>
        <p:nvSpPr>
          <p:cNvPr id="1029" name="Rectangle 5"/>
          <p:cNvSpPr>
            <a:spLocks noGrp="1" noChangeArrowheads="1"/>
          </p:cNvSpPr>
          <p:nvPr>
            <p:ph type="ftr" sz="quarter" idx="3"/>
          </p:nvPr>
        </p:nvSpPr>
        <p:spPr bwMode="auto">
          <a:xfrm>
            <a:off x="1905000" y="6248400"/>
            <a:ext cx="5486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r>
              <a:rPr lang="en-US"/>
              <a:t>U.S. Environmental Protection Agency</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51D63B9D-4DD2-42B0-A659-6DEE7BCD770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 id="2147484320" r:id="rId12"/>
    <p:sldLayoutId id="2147484321" r:id="rId13"/>
    <p:sldLayoutId id="2147484322" r:id="rId14"/>
    <p:sldLayoutId id="2147484323" r:id="rId15"/>
  </p:sldLayoutIdLst>
  <p:hf hdr="0" dt="0"/>
  <p:txStyles>
    <p:title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46CE7D5-CF57-46EF-B807-FDD0502418D4}" type="datetimeFigureOut">
              <a:rPr lang="en-US" smtClean="0"/>
              <a:t>11/14/2023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regulations.gov/" TargetMode="External"/><Relationship Id="rId2" Type="http://schemas.openxmlformats.org/officeDocument/2006/relationships/hyperlink" Target="https://www.epa.gov/assessing-and-managing-chemicals-under-tsca/risk-management-trichloroethylene-tce" TargetMode="External"/><Relationship Id="rId1" Type="http://schemas.openxmlformats.org/officeDocument/2006/relationships/slideLayout" Target="../slideLayouts/slideLayout2.xml"/><Relationship Id="rId6" Type="http://schemas.openxmlformats.org/officeDocument/2006/relationships/hyperlink" Target="https://www.epa.gov/assessing-and-managing-chemicals-under-tsca/current-chemical-risk-management-activities" TargetMode="External"/><Relationship Id="rId5" Type="http://schemas.openxmlformats.org/officeDocument/2006/relationships/hyperlink" Target="https://www.epa.gov/assessing-and-managing-chemicals-under-tsca/chemicals-undergoing-risk-evaluation-under-tsca" TargetMode="External"/><Relationship Id="rId4" Type="http://schemas.openxmlformats.org/officeDocument/2006/relationships/hyperlink" Target="https://www.epa.gov/assessing-and-managing-chemicals-under-tsca/frank-r-lautenberg-chemical-safety-21st-century-act"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regulations.gov/docket/EPA-HQ-OPPT-2020-0642"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TCE.TSCA@epa.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64EBABA-38AE-0AA1-AAF3-B041438FE3F9}"/>
              </a:ext>
            </a:extLst>
          </p:cNvPr>
          <p:cNvSpPr txBox="1"/>
          <p:nvPr/>
        </p:nvSpPr>
        <p:spPr>
          <a:xfrm>
            <a:off x="788532" y="5702461"/>
            <a:ext cx="7731087" cy="4847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1350" i="1">
                <a:latin typeface="Arial"/>
                <a:cs typeface="Segoe UI"/>
              </a:rPr>
              <a:t>For more information: https://www.epa.gov/assessing-and-managing-chemicals-under-tsca/risk-management-trichloroethylene-tce</a:t>
            </a:r>
            <a:r>
              <a:rPr lang="en-US" sz="1350">
                <a:latin typeface="Arial"/>
                <a:cs typeface="Segoe UI"/>
              </a:rPr>
              <a:t>​</a:t>
            </a:r>
          </a:p>
        </p:txBody>
      </p:sp>
      <p:sp>
        <p:nvSpPr>
          <p:cNvPr id="5" name="TextBox 4">
            <a:extLst>
              <a:ext uri="{FF2B5EF4-FFF2-40B4-BE49-F238E27FC236}">
                <a16:creationId xmlns:a16="http://schemas.microsoft.com/office/drawing/2014/main" id="{0A6D2A6D-4A15-591A-EFB4-ED47E5179F54}"/>
              </a:ext>
            </a:extLst>
          </p:cNvPr>
          <p:cNvSpPr txBox="1"/>
          <p:nvPr/>
        </p:nvSpPr>
        <p:spPr>
          <a:xfrm>
            <a:off x="578220" y="387327"/>
            <a:ext cx="7731087" cy="1546577"/>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3200" b="1">
                <a:latin typeface="Arial"/>
                <a:ea typeface="ＭＳ Ｐゴシック"/>
              </a:rPr>
              <a:t>Trichloroethylene (TCE)</a:t>
            </a:r>
            <a:r>
              <a:rPr lang="en-US" sz="3200">
                <a:latin typeface="Arial"/>
                <a:ea typeface="ＭＳ Ｐゴシック"/>
                <a:cs typeface="Arial"/>
              </a:rPr>
              <a:t>​</a:t>
            </a:r>
            <a:endParaRPr lang="en-US" sz="3200">
              <a:latin typeface="ＭＳ Ｐゴシック"/>
              <a:ea typeface="ＭＳ Ｐゴシック"/>
              <a:cs typeface="Calibri" panose="020F0502020204030204"/>
            </a:endParaRPr>
          </a:p>
          <a:p>
            <a:pPr algn="ctr"/>
            <a:r>
              <a:rPr lang="en-US" sz="3200">
                <a:latin typeface="Arial"/>
                <a:ea typeface="ＭＳ Ｐゴシック"/>
              </a:rPr>
              <a:t> </a:t>
            </a:r>
            <a:r>
              <a:rPr lang="en-US" sz="3200" b="1">
                <a:latin typeface="Arial"/>
                <a:ea typeface="ＭＳ Ｐゴシック"/>
              </a:rPr>
              <a:t>Proposed</a:t>
            </a:r>
            <a:r>
              <a:rPr lang="en-US" sz="3200" b="1">
                <a:solidFill>
                  <a:srgbClr val="7030A0"/>
                </a:solidFill>
                <a:latin typeface="Arial"/>
                <a:ea typeface="ＭＳ Ｐゴシック"/>
              </a:rPr>
              <a:t> </a:t>
            </a:r>
            <a:r>
              <a:rPr lang="en-US" sz="3200" b="1">
                <a:latin typeface="Arial"/>
                <a:ea typeface="ＭＳ Ｐゴシック"/>
              </a:rPr>
              <a:t>Rulemaking under </a:t>
            </a:r>
            <a:r>
              <a:rPr lang="en-US" sz="3200">
                <a:latin typeface="Arial"/>
                <a:ea typeface="ＭＳ Ｐゴシック"/>
                <a:cs typeface="Arial"/>
              </a:rPr>
              <a:t>​</a:t>
            </a:r>
            <a:endParaRPr lang="en-US" sz="3200">
              <a:ea typeface="ＭＳ Ｐゴシック"/>
              <a:cs typeface="Calibri"/>
            </a:endParaRPr>
          </a:p>
          <a:p>
            <a:pPr algn="ctr"/>
            <a:r>
              <a:rPr lang="en-US" sz="3200" b="1">
                <a:latin typeface="Arial"/>
                <a:ea typeface="ＭＳ Ｐゴシック"/>
              </a:rPr>
              <a:t>TSCA Section 6(a)</a:t>
            </a:r>
            <a:r>
              <a:rPr lang="en-US" sz="3200">
                <a:latin typeface="Arial"/>
                <a:ea typeface="ＭＳ Ｐゴシック"/>
                <a:cs typeface="Arial"/>
              </a:rPr>
              <a:t>​</a:t>
            </a:r>
            <a:endParaRPr lang="en-US" sz="3200">
              <a:ea typeface="ＭＳ Ｐゴシック"/>
              <a:cs typeface="Calibri"/>
            </a:endParaRPr>
          </a:p>
        </p:txBody>
      </p:sp>
      <p:pic>
        <p:nvPicPr>
          <p:cNvPr id="6" name="Picture 5" descr="Large blue drums of trichloroethylene">
            <a:extLst>
              <a:ext uri="{FF2B5EF4-FFF2-40B4-BE49-F238E27FC236}">
                <a16:creationId xmlns:a16="http://schemas.microsoft.com/office/drawing/2014/main" id="{A5398903-EC4B-994B-D5D8-CEB870BC1552}"/>
              </a:ext>
            </a:extLst>
          </p:cNvPr>
          <p:cNvPicPr>
            <a:picLocks noChangeAspect="1"/>
          </p:cNvPicPr>
          <p:nvPr/>
        </p:nvPicPr>
        <p:blipFill>
          <a:blip r:embed="rId2"/>
          <a:stretch>
            <a:fillRect/>
          </a:stretch>
        </p:blipFill>
        <p:spPr>
          <a:xfrm>
            <a:off x="384500" y="2639428"/>
            <a:ext cx="3545558" cy="2335820"/>
          </a:xfrm>
          <a:prstGeom prst="roundRect">
            <a:avLst/>
          </a:prstGeom>
        </p:spPr>
      </p:pic>
      <p:pic>
        <p:nvPicPr>
          <p:cNvPr id="8" name="Picture 7" descr="File:Seal of the United States Environmental Protection ...">
            <a:extLst>
              <a:ext uri="{FF2B5EF4-FFF2-40B4-BE49-F238E27FC236}">
                <a16:creationId xmlns:a16="http://schemas.microsoft.com/office/drawing/2014/main" id="{1B505B44-1CAC-A20A-9A37-CD92F4AC2141}"/>
              </a:ext>
            </a:extLst>
          </p:cNvPr>
          <p:cNvPicPr>
            <a:picLocks noChangeAspect="1"/>
          </p:cNvPicPr>
          <p:nvPr/>
        </p:nvPicPr>
        <p:blipFill>
          <a:blip r:embed="rId3"/>
          <a:stretch>
            <a:fillRect/>
          </a:stretch>
        </p:blipFill>
        <p:spPr>
          <a:xfrm>
            <a:off x="3967091" y="1854625"/>
            <a:ext cx="1383113" cy="1360198"/>
          </a:xfrm>
          <a:prstGeom prst="rect">
            <a:avLst/>
          </a:prstGeom>
        </p:spPr>
      </p:pic>
      <p:sp>
        <p:nvSpPr>
          <p:cNvPr id="2" name="TextBox 1">
            <a:extLst>
              <a:ext uri="{FF2B5EF4-FFF2-40B4-BE49-F238E27FC236}">
                <a16:creationId xmlns:a16="http://schemas.microsoft.com/office/drawing/2014/main" id="{EC2DC4E3-51DB-13BC-6FCC-694DB4FBF447}"/>
              </a:ext>
            </a:extLst>
          </p:cNvPr>
          <p:cNvSpPr txBox="1"/>
          <p:nvPr/>
        </p:nvSpPr>
        <p:spPr>
          <a:xfrm>
            <a:off x="4306824" y="2837965"/>
            <a:ext cx="4604810" cy="1938992"/>
          </a:xfrm>
          <a:prstGeom prst="rect">
            <a:avLst/>
          </a:prstGeom>
          <a:noFill/>
        </p:spPr>
        <p:txBody>
          <a:bodyPr wrap="square" lIns="91440" tIns="45720" rIns="91440" bIns="45720" rtlCol="0" anchor="t">
            <a:spAutoFit/>
          </a:bodyPr>
          <a:lstStyle/>
          <a:p>
            <a:pPr algn="ctr"/>
            <a:r>
              <a:rPr lang="en-US" sz="2000" b="1">
                <a:latin typeface="Arial"/>
                <a:ea typeface="ＭＳ Ｐゴシック"/>
                <a:cs typeface="Segoe UI"/>
              </a:rPr>
              <a:t>Public Webinar</a:t>
            </a:r>
            <a:r>
              <a:rPr lang="en-US" sz="2000">
                <a:latin typeface="Arial"/>
                <a:ea typeface="ＭＳ Ｐゴシック"/>
                <a:cs typeface="Segoe UI"/>
              </a:rPr>
              <a:t>​</a:t>
            </a:r>
          </a:p>
          <a:p>
            <a:pPr algn="ctr"/>
            <a:r>
              <a:rPr lang="en-US" sz="2000">
                <a:latin typeface="Arial"/>
                <a:ea typeface="ＭＳ Ｐゴシック"/>
                <a:cs typeface="Segoe UI"/>
              </a:rPr>
              <a:t>RIN 2070-AK83​</a:t>
            </a:r>
          </a:p>
          <a:p>
            <a:pPr algn="ctr"/>
            <a:r>
              <a:rPr lang="en-US" sz="2000">
                <a:latin typeface="Arial"/>
                <a:ea typeface="ＭＳ Ｐゴシック"/>
                <a:cs typeface="Segoe UI"/>
              </a:rPr>
              <a:t>November 14, 2023​</a:t>
            </a:r>
          </a:p>
          <a:p>
            <a:pPr algn="ctr"/>
            <a:r>
              <a:rPr lang="en-US" sz="2000">
                <a:latin typeface="Arial"/>
                <a:ea typeface="ＭＳ Ｐゴシック"/>
                <a:cs typeface="Segoe UI"/>
              </a:rPr>
              <a:t>Office of Chemical Safety and Pollution Prevention​</a:t>
            </a:r>
          </a:p>
          <a:p>
            <a:pPr algn="ctr"/>
            <a:r>
              <a:rPr lang="en-US" sz="2000">
                <a:latin typeface="Arial"/>
                <a:ea typeface="ＭＳ Ｐゴシック"/>
                <a:cs typeface="Segoe UI"/>
              </a:rPr>
              <a:t>U.S. Environmental Protection Agency</a:t>
            </a:r>
            <a:endParaRPr lang="en-US" sz="2000">
              <a:ea typeface="ＭＳ Ｐゴシック"/>
              <a:cs typeface="Arial"/>
            </a:endParaRPr>
          </a:p>
        </p:txBody>
      </p:sp>
      <p:sp>
        <p:nvSpPr>
          <p:cNvPr id="7" name="Footer Placeholder 2">
            <a:extLst>
              <a:ext uri="{FF2B5EF4-FFF2-40B4-BE49-F238E27FC236}">
                <a16:creationId xmlns:a16="http://schemas.microsoft.com/office/drawing/2014/main" id="{B94E4919-8AAF-BDE6-6A5F-8204BF96F1F9}"/>
              </a:ext>
            </a:extLst>
          </p:cNvPr>
          <p:cNvSpPr>
            <a:spLocks noGrp="1"/>
          </p:cNvSpPr>
          <p:nvPr>
            <p:ph type="ftr" sz="quarter" idx="11"/>
          </p:nvPr>
        </p:nvSpPr>
        <p:spPr>
          <a:xfrm>
            <a:off x="2667000" y="6248400"/>
            <a:ext cx="3810000" cy="457200"/>
          </a:xfrm>
        </p:spPr>
        <p:txBody>
          <a:bodyPr/>
          <a:lstStyle/>
          <a:p>
            <a:pPr>
              <a:defRPr/>
            </a:pPr>
            <a:r>
              <a:rPr lang="en-US" sz="1400">
                <a:solidFill>
                  <a:schemeClr val="tx1"/>
                </a:solidFill>
              </a:rPr>
              <a:t>U.S. Environmental Protection Agency</a:t>
            </a:r>
          </a:p>
        </p:txBody>
      </p:sp>
      <p:sp>
        <p:nvSpPr>
          <p:cNvPr id="3" name="Slide Number Placeholder 3">
            <a:extLst>
              <a:ext uri="{FF2B5EF4-FFF2-40B4-BE49-F238E27FC236}">
                <a16:creationId xmlns:a16="http://schemas.microsoft.com/office/drawing/2014/main" id="{9A0901B6-5AC1-8C26-0FA5-021A1AC70017}"/>
              </a:ext>
            </a:extLst>
          </p:cNvPr>
          <p:cNvSpPr>
            <a:spLocks noGrp="1"/>
          </p:cNvSpPr>
          <p:nvPr>
            <p:ph type="sldNum" sz="quarter" idx="12"/>
          </p:nvPr>
        </p:nvSpPr>
        <p:spPr>
          <a:xfrm>
            <a:off x="6553200" y="6248400"/>
            <a:ext cx="1905000" cy="457200"/>
          </a:xfrm>
        </p:spPr>
        <p:txBody>
          <a:bodyPr/>
          <a:lstStyle/>
          <a:p>
            <a:pPr>
              <a:defRPr/>
            </a:pPr>
            <a:fld id="{669C2884-559B-45FB-9DDB-AADF63867580}" type="slidenum">
              <a:rPr lang="en-US" sz="1400" smtClean="0">
                <a:solidFill>
                  <a:schemeClr val="tx1"/>
                </a:solidFill>
              </a:rPr>
              <a:pPr>
                <a:defRPr/>
              </a:pPr>
              <a:t>1</a:t>
            </a:fld>
            <a:endParaRPr lang="en-US" sz="1400">
              <a:solidFill>
                <a:schemeClr val="tx1"/>
              </a:solidFill>
            </a:endParaRPr>
          </a:p>
        </p:txBody>
      </p:sp>
    </p:spTree>
    <p:extLst>
      <p:ext uri="{BB962C8B-B14F-4D97-AF65-F5344CB8AC3E}">
        <p14:creationId xmlns:p14="http://schemas.microsoft.com/office/powerpoint/2010/main" val="2261105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3AF7E-D8BC-E2CB-8D56-A74EA5900F07}"/>
              </a:ext>
            </a:extLst>
          </p:cNvPr>
          <p:cNvSpPr>
            <a:spLocks noGrp="1"/>
          </p:cNvSpPr>
          <p:nvPr>
            <p:ph type="title"/>
          </p:nvPr>
        </p:nvSpPr>
        <p:spPr>
          <a:xfrm>
            <a:off x="762000" y="985693"/>
            <a:ext cx="7620000" cy="990600"/>
          </a:xfrm>
        </p:spPr>
        <p:txBody>
          <a:bodyPr/>
          <a:lstStyle/>
          <a:p>
            <a:r>
              <a:rPr lang="en-US" b="1"/>
              <a:t>Developing Effective Regulations</a:t>
            </a:r>
            <a:endParaRPr lang="en-US" b="1" strike="sngStrike"/>
          </a:p>
        </p:txBody>
      </p:sp>
      <p:sp>
        <p:nvSpPr>
          <p:cNvPr id="3" name="Content Placeholder 2">
            <a:extLst>
              <a:ext uri="{FF2B5EF4-FFF2-40B4-BE49-F238E27FC236}">
                <a16:creationId xmlns:a16="http://schemas.microsoft.com/office/drawing/2014/main" id="{2B96DA6D-826C-6B21-B55C-C3464C5D8093}"/>
              </a:ext>
            </a:extLst>
          </p:cNvPr>
          <p:cNvSpPr>
            <a:spLocks noGrp="1"/>
          </p:cNvSpPr>
          <p:nvPr>
            <p:ph idx="1"/>
          </p:nvPr>
        </p:nvSpPr>
        <p:spPr>
          <a:xfrm>
            <a:off x="541283" y="1891863"/>
            <a:ext cx="8215744" cy="4218652"/>
          </a:xfrm>
        </p:spPr>
        <p:txBody>
          <a:bodyPr>
            <a:normAutofit fontScale="92500" lnSpcReduction="10000"/>
          </a:bodyPr>
          <a:lstStyle/>
          <a:p>
            <a:pPr marL="0" indent="0">
              <a:buNone/>
            </a:pPr>
            <a:r>
              <a:rPr lang="en-US" sz="2400" b="1"/>
              <a:t>EPA’s priority is to address unreasonable risk</a:t>
            </a:r>
          </a:p>
          <a:p>
            <a:r>
              <a:rPr lang="en-US" sz="2400"/>
              <a:t>EPA must consider:</a:t>
            </a:r>
            <a:endParaRPr lang="en-US" sz="2400">
              <a:cs typeface="Arial"/>
            </a:endParaRPr>
          </a:p>
          <a:p>
            <a:pPr lvl="1"/>
            <a:r>
              <a:rPr lang="en-US" sz="2100"/>
              <a:t>Effects and magnitude of exposure to human health and the environment</a:t>
            </a:r>
            <a:endParaRPr lang="en-US" sz="2100">
              <a:cs typeface="Arial"/>
            </a:endParaRPr>
          </a:p>
          <a:p>
            <a:pPr lvl="2"/>
            <a:r>
              <a:rPr lang="en-US" sz="1700">
                <a:ea typeface="+mn-lt"/>
                <a:cs typeface="+mn-lt"/>
              </a:rPr>
              <a:t>Potentially Exposed or Susceptible Subpopulations</a:t>
            </a:r>
            <a:endParaRPr lang="en-US" sz="1700"/>
          </a:p>
          <a:p>
            <a:pPr lvl="2"/>
            <a:r>
              <a:rPr lang="en-US" sz="1700"/>
              <a:t>When appropriate, potential risks from the ambient air pathway to </a:t>
            </a:r>
            <a:r>
              <a:rPr lang="en-US" sz="1700" err="1"/>
              <a:t>fenceline</a:t>
            </a:r>
            <a:r>
              <a:rPr lang="en-US" sz="1700"/>
              <a:t> communities and potential risks from water pathway to </a:t>
            </a:r>
            <a:r>
              <a:rPr lang="en-US" sz="1700" err="1"/>
              <a:t>fenceline</a:t>
            </a:r>
            <a:r>
              <a:rPr lang="en-US" sz="1700"/>
              <a:t> communities</a:t>
            </a:r>
            <a:endParaRPr lang="en-US" sz="1700">
              <a:cs typeface="Arial"/>
            </a:endParaRPr>
          </a:p>
          <a:p>
            <a:pPr lvl="1"/>
            <a:r>
              <a:rPr lang="en-US" sz="2100"/>
              <a:t>Benefits of a chemical substance</a:t>
            </a:r>
            <a:endParaRPr lang="en-US"/>
          </a:p>
          <a:p>
            <a:pPr lvl="1"/>
            <a:r>
              <a:rPr lang="en-US" sz="2100"/>
              <a:t>Economic consequences of the rule</a:t>
            </a:r>
            <a:endParaRPr lang="en-US" sz="2100">
              <a:cs typeface="Arial"/>
            </a:endParaRPr>
          </a:p>
          <a:p>
            <a:pPr lvl="1"/>
            <a:r>
              <a:rPr lang="en-US" sz="2100"/>
              <a:t>Availability of alternatives</a:t>
            </a:r>
            <a:endParaRPr lang="en-US" sz="2100">
              <a:cs typeface="Arial"/>
            </a:endParaRPr>
          </a:p>
          <a:p>
            <a:r>
              <a:rPr lang="en-US" sz="2400"/>
              <a:t>Proposal is based on best available science and reasonably available information</a:t>
            </a:r>
            <a:endParaRPr lang="en-US" sz="2400">
              <a:cs typeface="Arial"/>
            </a:endParaRPr>
          </a:p>
        </p:txBody>
      </p:sp>
      <p:sp>
        <p:nvSpPr>
          <p:cNvPr id="5" name="Slide Number Placeholder 4">
            <a:extLst>
              <a:ext uri="{FF2B5EF4-FFF2-40B4-BE49-F238E27FC236}">
                <a16:creationId xmlns:a16="http://schemas.microsoft.com/office/drawing/2014/main" id="{B9CB79C2-7E29-BA7C-6B18-0ECF4E149B9A}"/>
              </a:ext>
            </a:extLst>
          </p:cNvPr>
          <p:cNvSpPr>
            <a:spLocks noGrp="1"/>
          </p:cNvSpPr>
          <p:nvPr>
            <p:ph type="sldNum" sz="quarter" idx="12"/>
          </p:nvPr>
        </p:nvSpPr>
        <p:spPr/>
        <p:txBody>
          <a:bodyPr/>
          <a:lstStyle/>
          <a:p>
            <a:pPr>
              <a:defRPr/>
            </a:pPr>
            <a:r>
              <a:rPr lang="en-US">
                <a:latin typeface="Arial"/>
                <a:ea typeface="ＭＳ Ｐゴシック"/>
                <a:cs typeface="Arial"/>
              </a:rPr>
              <a:t>10</a:t>
            </a:r>
            <a:endParaRPr lang="en-US"/>
          </a:p>
        </p:txBody>
      </p:sp>
      <p:sp>
        <p:nvSpPr>
          <p:cNvPr id="7" name="Footer Placeholder 6">
            <a:extLst>
              <a:ext uri="{FF2B5EF4-FFF2-40B4-BE49-F238E27FC236}">
                <a16:creationId xmlns:a16="http://schemas.microsoft.com/office/drawing/2014/main" id="{1B54ED98-04AE-DF3E-7C44-487E45DA3BC5}"/>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1880675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AD64-67CB-09A9-2A8C-E755FE01051A}"/>
              </a:ext>
            </a:extLst>
          </p:cNvPr>
          <p:cNvSpPr>
            <a:spLocks noGrp="1"/>
          </p:cNvSpPr>
          <p:nvPr>
            <p:ph type="title"/>
          </p:nvPr>
        </p:nvSpPr>
        <p:spPr>
          <a:xfrm>
            <a:off x="263236" y="1016941"/>
            <a:ext cx="8617527" cy="990600"/>
          </a:xfrm>
        </p:spPr>
        <p:txBody>
          <a:bodyPr/>
          <a:lstStyle/>
          <a:p>
            <a:r>
              <a:rPr lang="en-US" b="1"/>
              <a:t>Developing Effective Regulations (cont.)</a:t>
            </a:r>
          </a:p>
        </p:txBody>
      </p:sp>
      <p:sp>
        <p:nvSpPr>
          <p:cNvPr id="3" name="Content Placeholder 2">
            <a:extLst>
              <a:ext uri="{FF2B5EF4-FFF2-40B4-BE49-F238E27FC236}">
                <a16:creationId xmlns:a16="http://schemas.microsoft.com/office/drawing/2014/main" id="{96611900-E563-3A93-4C31-80D13A038EC6}"/>
              </a:ext>
            </a:extLst>
          </p:cNvPr>
          <p:cNvSpPr>
            <a:spLocks noGrp="1"/>
          </p:cNvSpPr>
          <p:nvPr>
            <p:ph idx="1"/>
          </p:nvPr>
        </p:nvSpPr>
        <p:spPr>
          <a:xfrm>
            <a:off x="685800" y="1902378"/>
            <a:ext cx="7772400" cy="4269827"/>
          </a:xfrm>
        </p:spPr>
        <p:txBody>
          <a:bodyPr>
            <a:normAutofit fontScale="92500" lnSpcReduction="10000"/>
          </a:bodyPr>
          <a:lstStyle/>
          <a:p>
            <a:pPr marL="0" indent="0">
              <a:buNone/>
            </a:pPr>
            <a:r>
              <a:rPr lang="en-US" sz="2400"/>
              <a:t>EPA’s goal is practical and protective regulations </a:t>
            </a:r>
            <a:endParaRPr lang="en-US" sz="2400" strike="sngStrike">
              <a:cs typeface="Arial"/>
            </a:endParaRPr>
          </a:p>
          <a:p>
            <a:r>
              <a:rPr lang="en-US" sz="2000"/>
              <a:t>Familiar regulatory framework for occupational and consumer exposure</a:t>
            </a:r>
            <a:endParaRPr lang="en-US">
              <a:cs typeface="Arial"/>
            </a:endParaRPr>
          </a:p>
          <a:p>
            <a:r>
              <a:rPr lang="en-US" sz="2000"/>
              <a:t>Ensures consumers would not have access to TCE-containing products</a:t>
            </a:r>
            <a:endParaRPr lang="en-US" sz="2000">
              <a:cs typeface="Arial"/>
            </a:endParaRPr>
          </a:p>
          <a:p>
            <a:r>
              <a:rPr lang="en-US" sz="2000"/>
              <a:t>Prohibits all occupational uses, with longer compliance timeframes until prohibition for certain uses and time-limited exemptions for critical uses</a:t>
            </a:r>
            <a:endParaRPr lang="en-US" sz="2000">
              <a:cs typeface="Arial"/>
            </a:endParaRPr>
          </a:p>
          <a:p>
            <a:r>
              <a:rPr lang="en-US" sz="2000"/>
              <a:t>Mandates worker protection requirements for uses continuing for longer timeframes</a:t>
            </a:r>
            <a:endParaRPr lang="en-US" sz="2000">
              <a:cs typeface="Arial"/>
            </a:endParaRPr>
          </a:p>
          <a:p>
            <a:r>
              <a:rPr lang="en-US" sz="2000"/>
              <a:t>Meets TSCA requirement to address risk to the extent necessary so that it is no longer unreasonable, including risk to potentially exposed or susceptible subpopulations (PESS)</a:t>
            </a:r>
            <a:endParaRPr lang="en-US" sz="2000">
              <a:cs typeface="Arial"/>
            </a:endParaRPr>
          </a:p>
          <a:p>
            <a:r>
              <a:rPr lang="en-US" sz="2000"/>
              <a:t>Requires recordkeeping to ensure rule is enforceable</a:t>
            </a:r>
            <a:endParaRPr lang="en-US" sz="2000">
              <a:cs typeface="Arial"/>
            </a:endParaRPr>
          </a:p>
          <a:p>
            <a:pPr lvl="1"/>
            <a:endParaRPr lang="en-US" sz="2000">
              <a:cs typeface="Arial"/>
            </a:endParaRPr>
          </a:p>
          <a:p>
            <a:endParaRPr lang="en-US">
              <a:cs typeface="Arial"/>
            </a:endParaRPr>
          </a:p>
        </p:txBody>
      </p:sp>
      <p:sp>
        <p:nvSpPr>
          <p:cNvPr id="5" name="Slide Number Placeholder 4">
            <a:extLst>
              <a:ext uri="{FF2B5EF4-FFF2-40B4-BE49-F238E27FC236}">
                <a16:creationId xmlns:a16="http://schemas.microsoft.com/office/drawing/2014/main" id="{97C33CC2-A210-E8F6-7727-1BDA1BDCB611}"/>
              </a:ext>
            </a:extLst>
          </p:cNvPr>
          <p:cNvSpPr>
            <a:spLocks noGrp="1"/>
          </p:cNvSpPr>
          <p:nvPr>
            <p:ph type="sldNum" sz="quarter" idx="12"/>
          </p:nvPr>
        </p:nvSpPr>
        <p:spPr/>
        <p:txBody>
          <a:bodyPr/>
          <a:lstStyle/>
          <a:p>
            <a:pPr>
              <a:defRPr/>
            </a:pPr>
            <a:fld id="{669C2884-559B-45FB-9DDB-AADF63867580}" type="slidenum">
              <a:rPr lang="en-US" smtClean="0"/>
              <a:pPr>
                <a:defRPr/>
              </a:pPr>
              <a:t>11</a:t>
            </a:fld>
            <a:endParaRPr lang="en-US"/>
          </a:p>
        </p:txBody>
      </p:sp>
      <p:sp>
        <p:nvSpPr>
          <p:cNvPr id="7" name="Footer Placeholder 6">
            <a:extLst>
              <a:ext uri="{FF2B5EF4-FFF2-40B4-BE49-F238E27FC236}">
                <a16:creationId xmlns:a16="http://schemas.microsoft.com/office/drawing/2014/main" id="{873A1709-A13C-62C2-A1C4-AF482F49B3F1}"/>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246915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75523-D22B-4C88-C13A-F3C18A4E975F}"/>
              </a:ext>
            </a:extLst>
          </p:cNvPr>
          <p:cNvSpPr>
            <a:spLocks noGrp="1"/>
          </p:cNvSpPr>
          <p:nvPr>
            <p:ph type="title"/>
          </p:nvPr>
        </p:nvSpPr>
        <p:spPr>
          <a:xfrm>
            <a:off x="451944" y="1027386"/>
            <a:ext cx="8240111" cy="990600"/>
          </a:xfrm>
        </p:spPr>
        <p:txBody>
          <a:bodyPr/>
          <a:lstStyle/>
          <a:p>
            <a:r>
              <a:rPr lang="en-US" b="1"/>
              <a:t>Developing Effective Regulations (cont.)</a:t>
            </a:r>
          </a:p>
        </p:txBody>
      </p:sp>
      <p:sp>
        <p:nvSpPr>
          <p:cNvPr id="3" name="Content Placeholder 2">
            <a:extLst>
              <a:ext uri="{FF2B5EF4-FFF2-40B4-BE49-F238E27FC236}">
                <a16:creationId xmlns:a16="http://schemas.microsoft.com/office/drawing/2014/main" id="{8A330976-1E9C-0E97-E989-A5DBE38F3435}"/>
              </a:ext>
            </a:extLst>
          </p:cNvPr>
          <p:cNvSpPr>
            <a:spLocks noGrp="1"/>
          </p:cNvSpPr>
          <p:nvPr>
            <p:ph idx="1"/>
          </p:nvPr>
        </p:nvSpPr>
        <p:spPr>
          <a:xfrm>
            <a:off x="685800" y="1807778"/>
            <a:ext cx="7772400" cy="4440621"/>
          </a:xfrm>
        </p:spPr>
        <p:txBody>
          <a:bodyPr>
            <a:normAutofit/>
          </a:bodyPr>
          <a:lstStyle/>
          <a:p>
            <a:endParaRPr lang="en-US" sz="2400"/>
          </a:p>
          <a:p>
            <a:r>
              <a:rPr lang="en-US" sz="2400"/>
              <a:t>Requesting comment on all elements of the proposed and alternative regulatory action</a:t>
            </a:r>
            <a:endParaRPr lang="en-US" sz="2400" strike="sngStrike">
              <a:highlight>
                <a:srgbClr val="FFFF00"/>
              </a:highlight>
              <a:cs typeface="Arial"/>
            </a:endParaRPr>
          </a:p>
          <a:p>
            <a:r>
              <a:rPr lang="en-US" sz="2400">
                <a:cs typeface="+mn-cs"/>
              </a:rPr>
              <a:t>EPA may in the final rule modify elements of the proposed regulatory action</a:t>
            </a:r>
            <a:r>
              <a:rPr lang="en-US" sz="2400"/>
              <a:t> </a:t>
            </a:r>
            <a:endParaRPr lang="en-US" sz="2400">
              <a:cs typeface="Arial"/>
            </a:endParaRPr>
          </a:p>
          <a:p>
            <a:r>
              <a:rPr lang="en-US" sz="2400"/>
              <a:t>Public comments could result in changes when this rule is finalized</a:t>
            </a:r>
            <a:endParaRPr lang="en-US" sz="2400" strike="sngStrike">
              <a:solidFill>
                <a:srgbClr val="000000"/>
              </a:solidFill>
              <a:highlight>
                <a:srgbClr val="FFFF00"/>
              </a:highlight>
              <a:cs typeface="Arial"/>
            </a:endParaRPr>
          </a:p>
        </p:txBody>
      </p:sp>
      <p:sp>
        <p:nvSpPr>
          <p:cNvPr id="5" name="Slide Number Placeholder 4">
            <a:extLst>
              <a:ext uri="{FF2B5EF4-FFF2-40B4-BE49-F238E27FC236}">
                <a16:creationId xmlns:a16="http://schemas.microsoft.com/office/drawing/2014/main" id="{07ED54EE-D3D9-6451-8B08-85B4F6813D23}"/>
              </a:ext>
            </a:extLst>
          </p:cNvPr>
          <p:cNvSpPr>
            <a:spLocks noGrp="1"/>
          </p:cNvSpPr>
          <p:nvPr>
            <p:ph type="sldNum" sz="quarter" idx="12"/>
          </p:nvPr>
        </p:nvSpPr>
        <p:spPr/>
        <p:txBody>
          <a:bodyPr/>
          <a:lstStyle/>
          <a:p>
            <a:pPr>
              <a:defRPr/>
            </a:pPr>
            <a:fld id="{669C2884-559B-45FB-9DDB-AADF63867580}" type="slidenum">
              <a:rPr lang="en-US" smtClean="0"/>
              <a:pPr>
                <a:defRPr/>
              </a:pPr>
              <a:t>12</a:t>
            </a:fld>
            <a:endParaRPr lang="en-US"/>
          </a:p>
        </p:txBody>
      </p:sp>
      <p:sp>
        <p:nvSpPr>
          <p:cNvPr id="7" name="Footer Placeholder 6">
            <a:extLst>
              <a:ext uri="{FF2B5EF4-FFF2-40B4-BE49-F238E27FC236}">
                <a16:creationId xmlns:a16="http://schemas.microsoft.com/office/drawing/2014/main" id="{2DECB992-6280-29D9-DB99-7D975E83D12C}"/>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1364011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F620-9790-41AB-B5DB-32788075BAA8}"/>
              </a:ext>
            </a:extLst>
          </p:cNvPr>
          <p:cNvSpPr>
            <a:spLocks noGrp="1"/>
          </p:cNvSpPr>
          <p:nvPr>
            <p:ph type="title"/>
          </p:nvPr>
        </p:nvSpPr>
        <p:spPr>
          <a:xfrm>
            <a:off x="685799" y="970665"/>
            <a:ext cx="7620000" cy="990600"/>
          </a:xfrm>
        </p:spPr>
        <p:txBody>
          <a:bodyPr/>
          <a:lstStyle/>
          <a:p>
            <a:r>
              <a:rPr lang="en-US" b="1">
                <a:solidFill>
                  <a:srgbClr val="000000"/>
                </a:solidFill>
              </a:rPr>
              <a:t>The Proposed Regulation</a:t>
            </a:r>
            <a:endParaRPr lang="en-US" b="1">
              <a:solidFill>
                <a:srgbClr val="000000"/>
              </a:solidFill>
              <a:cs typeface="Arial"/>
            </a:endParaRPr>
          </a:p>
        </p:txBody>
      </p:sp>
      <p:graphicFrame>
        <p:nvGraphicFramePr>
          <p:cNvPr id="5" name="Content Placeholder 4">
            <a:extLst>
              <a:ext uri="{FF2B5EF4-FFF2-40B4-BE49-F238E27FC236}">
                <a16:creationId xmlns:a16="http://schemas.microsoft.com/office/drawing/2014/main" id="{89CB8E60-A3A2-7F3F-BFAD-2F00A852ADBC}"/>
              </a:ext>
            </a:extLst>
          </p:cNvPr>
          <p:cNvGraphicFramePr>
            <a:graphicFrameLocks noGrp="1"/>
          </p:cNvGraphicFramePr>
          <p:nvPr>
            <p:ph idx="1"/>
            <p:extLst>
              <p:ext uri="{D42A27DB-BD31-4B8C-83A1-F6EECF244321}">
                <p14:modId xmlns:p14="http://schemas.microsoft.com/office/powerpoint/2010/main" val="2478748559"/>
              </p:ext>
            </p:extLst>
          </p:nvPr>
        </p:nvGraphicFramePr>
        <p:xfrm>
          <a:off x="719724" y="1715358"/>
          <a:ext cx="7870536" cy="45330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86771E6C-7D97-43BA-82AC-921DCAF81E9F}"/>
              </a:ext>
            </a:extLst>
          </p:cNvPr>
          <p:cNvSpPr>
            <a:spLocks noGrp="1"/>
          </p:cNvSpPr>
          <p:nvPr>
            <p:ph type="sldNum" sz="quarter" idx="12"/>
          </p:nvPr>
        </p:nvSpPr>
        <p:spPr/>
        <p:txBody>
          <a:bodyPr/>
          <a:lstStyle/>
          <a:p>
            <a:pPr>
              <a:defRPr/>
            </a:pPr>
            <a:r>
              <a:rPr lang="en-US">
                <a:latin typeface="Arial"/>
                <a:ea typeface="ＭＳ Ｐゴシック"/>
                <a:cs typeface="Arial"/>
              </a:rPr>
              <a:t>13</a:t>
            </a:r>
            <a:endParaRPr lang="en-US" strike="sngStrike"/>
          </a:p>
        </p:txBody>
      </p:sp>
      <p:sp>
        <p:nvSpPr>
          <p:cNvPr id="6" name="Footer Placeholder 5">
            <a:extLst>
              <a:ext uri="{FF2B5EF4-FFF2-40B4-BE49-F238E27FC236}">
                <a16:creationId xmlns:a16="http://schemas.microsoft.com/office/drawing/2014/main" id="{2F3573DB-1BB8-62D5-9069-6597204A8D4B}"/>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1177287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16BF3E-D6F5-BDFB-C244-130507D92DC8}"/>
              </a:ext>
            </a:extLst>
          </p:cNvPr>
          <p:cNvSpPr>
            <a:spLocks noGrp="1"/>
          </p:cNvSpPr>
          <p:nvPr>
            <p:ph idx="1"/>
          </p:nvPr>
        </p:nvSpPr>
        <p:spPr>
          <a:xfrm>
            <a:off x="685800" y="2013050"/>
            <a:ext cx="7772400" cy="4416660"/>
          </a:xfrm>
        </p:spPr>
        <p:txBody>
          <a:bodyPr/>
          <a:lstStyle/>
          <a:p>
            <a:r>
              <a:rPr lang="en-US" sz="2400"/>
              <a:t>EPA determined TCE could not be used safely in consumer products</a:t>
            </a:r>
          </a:p>
          <a:p>
            <a:pPr lvl="1"/>
            <a:r>
              <a:rPr lang="en-US" sz="2000"/>
              <a:t>TSCA allows EPA to regulate </a:t>
            </a:r>
            <a:r>
              <a:rPr lang="en-US" sz="2000" u="sng"/>
              <a:t>upstream</a:t>
            </a:r>
            <a:r>
              <a:rPr lang="en-US" sz="2000"/>
              <a:t> of consumers to address unreasonable risk </a:t>
            </a:r>
          </a:p>
          <a:p>
            <a:pPr lvl="1"/>
            <a:r>
              <a:rPr lang="en-US" sz="2000">
                <a:cs typeface="+mn-cs"/>
              </a:rPr>
              <a:t>The proposed rule would prohibit manufacturing (including import), processing, and distribution for consumer use </a:t>
            </a:r>
          </a:p>
          <a:p>
            <a:pPr lvl="1"/>
            <a:r>
              <a:rPr lang="en-US" sz="2000">
                <a:cs typeface="+mn-cs"/>
              </a:rPr>
              <a:t>Provides time for retailers to phase out their consumer product inventory</a:t>
            </a:r>
            <a:endParaRPr lang="en-US" sz="2000" strike="sngStrike">
              <a:cs typeface="Arial"/>
            </a:endParaRPr>
          </a:p>
          <a:p>
            <a:pPr lvl="1"/>
            <a:r>
              <a:rPr lang="en-US" sz="2000">
                <a:solidFill>
                  <a:schemeClr val="tx2"/>
                </a:solidFill>
              </a:rPr>
              <a:t>Available information suggests minimal ongoing use or that alternatives are available ​</a:t>
            </a:r>
            <a:endParaRPr lang="en-US" sz="2000">
              <a:solidFill>
                <a:schemeClr val="tx2"/>
              </a:solidFill>
              <a:cs typeface="Arial"/>
            </a:endParaRPr>
          </a:p>
          <a:p>
            <a:pPr lvl="1"/>
            <a:endParaRPr lang="en-US" sz="2000"/>
          </a:p>
          <a:p>
            <a:pPr marL="457200" lvl="1" indent="0">
              <a:buNone/>
            </a:pPr>
            <a:endParaRPr lang="en-US" sz="2000" strike="sngStrike">
              <a:cs typeface="+mn-cs"/>
            </a:endParaRPr>
          </a:p>
        </p:txBody>
      </p:sp>
      <p:sp>
        <p:nvSpPr>
          <p:cNvPr id="4" name="Slide Number Placeholder 3">
            <a:extLst>
              <a:ext uri="{FF2B5EF4-FFF2-40B4-BE49-F238E27FC236}">
                <a16:creationId xmlns:a16="http://schemas.microsoft.com/office/drawing/2014/main" id="{C1014E96-8A74-FB70-AE1B-D7324531C4E7}"/>
              </a:ext>
            </a:extLst>
          </p:cNvPr>
          <p:cNvSpPr>
            <a:spLocks noGrp="1"/>
          </p:cNvSpPr>
          <p:nvPr>
            <p:ph type="sldNum" sz="quarter" idx="12"/>
          </p:nvPr>
        </p:nvSpPr>
        <p:spPr/>
        <p:txBody>
          <a:bodyPr/>
          <a:lstStyle/>
          <a:p>
            <a:pPr>
              <a:defRPr/>
            </a:pPr>
            <a:r>
              <a:rPr lang="en-US">
                <a:latin typeface="Arial"/>
                <a:ea typeface="ＭＳ Ｐゴシック"/>
                <a:cs typeface="Arial"/>
              </a:rPr>
              <a:t>14</a:t>
            </a:r>
            <a:endParaRPr lang="en-US" strike="sngStrike"/>
          </a:p>
        </p:txBody>
      </p:sp>
      <p:sp>
        <p:nvSpPr>
          <p:cNvPr id="8" name="Title 1">
            <a:extLst>
              <a:ext uri="{FF2B5EF4-FFF2-40B4-BE49-F238E27FC236}">
                <a16:creationId xmlns:a16="http://schemas.microsoft.com/office/drawing/2014/main" id="{36590001-A2F7-515F-8DAA-2F6ADFC8E860}"/>
              </a:ext>
            </a:extLst>
          </p:cNvPr>
          <p:cNvSpPr>
            <a:spLocks noGrp="1"/>
          </p:cNvSpPr>
          <p:nvPr>
            <p:ph type="title"/>
          </p:nvPr>
        </p:nvSpPr>
        <p:spPr>
          <a:xfrm>
            <a:off x="144966" y="1203760"/>
            <a:ext cx="8854068" cy="990600"/>
          </a:xfrm>
        </p:spPr>
        <p:txBody>
          <a:bodyPr/>
          <a:lstStyle/>
          <a:p>
            <a:r>
              <a:rPr lang="en-US" b="1"/>
              <a:t>Proposed Regulation: Consumer Uses</a:t>
            </a:r>
            <a:endParaRPr lang="en-US"/>
          </a:p>
        </p:txBody>
      </p:sp>
      <p:sp>
        <p:nvSpPr>
          <p:cNvPr id="6" name="Footer Placeholder 5">
            <a:extLst>
              <a:ext uri="{FF2B5EF4-FFF2-40B4-BE49-F238E27FC236}">
                <a16:creationId xmlns:a16="http://schemas.microsoft.com/office/drawing/2014/main" id="{2748FA42-D822-DF71-FB2A-18C1875B41E2}"/>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1882036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44E93-4B42-D114-5AE6-54C2D24DB7E5}"/>
              </a:ext>
            </a:extLst>
          </p:cNvPr>
          <p:cNvSpPr>
            <a:spLocks noGrp="1"/>
          </p:cNvSpPr>
          <p:nvPr>
            <p:ph type="title"/>
          </p:nvPr>
        </p:nvSpPr>
        <p:spPr>
          <a:xfrm>
            <a:off x="144966" y="1004064"/>
            <a:ext cx="8854068" cy="990600"/>
          </a:xfrm>
        </p:spPr>
        <p:txBody>
          <a:bodyPr/>
          <a:lstStyle/>
          <a:p>
            <a:r>
              <a:rPr lang="en-US" b="1"/>
              <a:t>Proposed Regulation: Consumer Uses</a:t>
            </a:r>
            <a:endParaRPr lang="en-US"/>
          </a:p>
        </p:txBody>
      </p:sp>
      <p:sp>
        <p:nvSpPr>
          <p:cNvPr id="3" name="Content Placeholder 2">
            <a:extLst>
              <a:ext uri="{FF2B5EF4-FFF2-40B4-BE49-F238E27FC236}">
                <a16:creationId xmlns:a16="http://schemas.microsoft.com/office/drawing/2014/main" id="{51078B2E-D63F-120C-1330-7005F4E6C342}"/>
              </a:ext>
            </a:extLst>
          </p:cNvPr>
          <p:cNvSpPr>
            <a:spLocks noGrp="1"/>
          </p:cNvSpPr>
          <p:nvPr>
            <p:ph idx="1"/>
          </p:nvPr>
        </p:nvSpPr>
        <p:spPr>
          <a:xfrm>
            <a:off x="774700" y="1994664"/>
            <a:ext cx="7683500" cy="3958784"/>
          </a:xfrm>
        </p:spPr>
        <p:txBody>
          <a:bodyPr/>
          <a:lstStyle/>
          <a:p>
            <a:pPr marL="0" indent="0">
              <a:buNone/>
            </a:pPr>
            <a:r>
              <a:rPr lang="en-US" sz="2200"/>
              <a:t>EPA is prohibiting manufacture, processing, and distribution in commerce of TCE for all consumer uses, including in:</a:t>
            </a:r>
          </a:p>
          <a:p>
            <a:r>
              <a:rPr lang="en-US" sz="1800"/>
              <a:t>Cleaners and degreasers</a:t>
            </a:r>
            <a:endParaRPr lang="en-US" sz="1800">
              <a:cs typeface="Arial"/>
            </a:endParaRPr>
          </a:p>
          <a:p>
            <a:r>
              <a:rPr lang="en-US" sz="1800"/>
              <a:t>Automotive care products (brake cleaner and parts cleaner, tire cleaner)</a:t>
            </a:r>
            <a:endParaRPr lang="en-US" sz="1800">
              <a:cs typeface="Arial"/>
            </a:endParaRPr>
          </a:p>
          <a:p>
            <a:r>
              <a:rPr lang="en-US" sz="1800"/>
              <a:t>Aerosol cleaner</a:t>
            </a:r>
            <a:endParaRPr lang="en-US" sz="1800">
              <a:cs typeface="Arial"/>
            </a:endParaRPr>
          </a:p>
          <a:p>
            <a:r>
              <a:rPr lang="en-US" sz="1800"/>
              <a:t>Non-aerosol cleaner </a:t>
            </a:r>
          </a:p>
          <a:p>
            <a:r>
              <a:rPr lang="en-US" sz="1800"/>
              <a:t>Lubricants and greases (tap and die fluid, lubricants and penetrating oils)</a:t>
            </a:r>
            <a:endParaRPr lang="en-US" sz="1800">
              <a:cs typeface="Arial"/>
            </a:endParaRPr>
          </a:p>
          <a:p>
            <a:r>
              <a:rPr lang="en-US" sz="1800"/>
              <a:t>Adhesives for arts and crafts </a:t>
            </a:r>
            <a:endParaRPr lang="en-US" sz="1800">
              <a:cs typeface="Arial"/>
            </a:endParaRPr>
          </a:p>
          <a:p>
            <a:r>
              <a:rPr lang="en-US" sz="1800"/>
              <a:t>Solvent based mold release</a:t>
            </a:r>
            <a:endParaRPr lang="en-US" sz="1800">
              <a:cs typeface="Arial"/>
            </a:endParaRPr>
          </a:p>
          <a:p>
            <a:r>
              <a:rPr lang="en-US" sz="1800"/>
              <a:t>Solvent based adhesives and sealants</a:t>
            </a:r>
            <a:endParaRPr lang="en-US" sz="1800">
              <a:cs typeface="Arial"/>
            </a:endParaRPr>
          </a:p>
        </p:txBody>
      </p:sp>
      <p:sp>
        <p:nvSpPr>
          <p:cNvPr id="5" name="Slide Number Placeholder 4">
            <a:extLst>
              <a:ext uri="{FF2B5EF4-FFF2-40B4-BE49-F238E27FC236}">
                <a16:creationId xmlns:a16="http://schemas.microsoft.com/office/drawing/2014/main" id="{600F7A57-714B-687A-6335-4B5644AD59B9}"/>
              </a:ext>
            </a:extLst>
          </p:cNvPr>
          <p:cNvSpPr>
            <a:spLocks noGrp="1"/>
          </p:cNvSpPr>
          <p:nvPr>
            <p:ph type="sldNum" sz="quarter" idx="12"/>
          </p:nvPr>
        </p:nvSpPr>
        <p:spPr/>
        <p:txBody>
          <a:bodyPr/>
          <a:lstStyle/>
          <a:p>
            <a:pPr>
              <a:defRPr/>
            </a:pPr>
            <a:r>
              <a:rPr lang="en-US">
                <a:latin typeface="Arial"/>
                <a:ea typeface="ＭＳ Ｐゴシック"/>
                <a:cs typeface="Arial"/>
              </a:rPr>
              <a:t>15</a:t>
            </a:r>
            <a:endParaRPr lang="en-US" strike="sngStrike"/>
          </a:p>
        </p:txBody>
      </p:sp>
      <p:sp>
        <p:nvSpPr>
          <p:cNvPr id="7" name="Footer Placeholder 6">
            <a:extLst>
              <a:ext uri="{FF2B5EF4-FFF2-40B4-BE49-F238E27FC236}">
                <a16:creationId xmlns:a16="http://schemas.microsoft.com/office/drawing/2014/main" id="{E89FB2DC-7D4E-60F0-1E92-E8CEE2B44007}"/>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3928228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EBB73-8895-EEBA-0229-5D447EB969E5}"/>
              </a:ext>
            </a:extLst>
          </p:cNvPr>
          <p:cNvSpPr>
            <a:spLocks noGrp="1"/>
          </p:cNvSpPr>
          <p:nvPr>
            <p:ph type="title"/>
          </p:nvPr>
        </p:nvSpPr>
        <p:spPr>
          <a:xfrm>
            <a:off x="762000" y="1145387"/>
            <a:ext cx="7620000" cy="990600"/>
          </a:xfrm>
        </p:spPr>
        <p:txBody>
          <a:bodyPr/>
          <a:lstStyle/>
          <a:p>
            <a:r>
              <a:rPr lang="en-US" sz="3000" b="1"/>
              <a:t>Proposed </a:t>
            </a:r>
            <a:r>
              <a:rPr lang="en-US" sz="2800" b="1"/>
              <a:t>Regulations</a:t>
            </a:r>
            <a:r>
              <a:rPr lang="en-US" sz="3000" b="1"/>
              <a:t>: Industrial and </a:t>
            </a:r>
            <a:r>
              <a:rPr lang="en-US" sz="3000" b="1">
                <a:solidFill>
                  <a:schemeClr val="tx2"/>
                </a:solidFill>
              </a:rPr>
              <a:t>Commercial Use</a:t>
            </a:r>
            <a:endParaRPr lang="en-US" sz="3000" strike="sngStrike">
              <a:solidFill>
                <a:schemeClr val="tx2"/>
              </a:solidFill>
            </a:endParaRPr>
          </a:p>
        </p:txBody>
      </p:sp>
      <p:sp>
        <p:nvSpPr>
          <p:cNvPr id="3" name="Content Placeholder 2">
            <a:extLst>
              <a:ext uri="{FF2B5EF4-FFF2-40B4-BE49-F238E27FC236}">
                <a16:creationId xmlns:a16="http://schemas.microsoft.com/office/drawing/2014/main" id="{6979E157-25AF-E984-8AB4-CB8A11C68383}"/>
              </a:ext>
            </a:extLst>
          </p:cNvPr>
          <p:cNvSpPr>
            <a:spLocks noGrp="1"/>
          </p:cNvSpPr>
          <p:nvPr>
            <p:ph idx="1"/>
          </p:nvPr>
        </p:nvSpPr>
        <p:spPr>
          <a:xfrm>
            <a:off x="685800" y="2164371"/>
            <a:ext cx="7772400" cy="3999761"/>
          </a:xfrm>
        </p:spPr>
        <p:txBody>
          <a:bodyPr/>
          <a:lstStyle/>
          <a:p>
            <a:r>
              <a:rPr lang="en-US" sz="2200">
                <a:solidFill>
                  <a:schemeClr val="tx2"/>
                </a:solidFill>
              </a:rPr>
              <a:t>EPA considers each use individually including factors such as:</a:t>
            </a:r>
          </a:p>
          <a:p>
            <a:pPr lvl="1"/>
            <a:r>
              <a:rPr lang="en-US" sz="2000">
                <a:solidFill>
                  <a:schemeClr val="tx2"/>
                </a:solidFill>
              </a:rPr>
              <a:t>Aspects of particular work activities that may create challenges for Workplace Chemical Protection Program (WCPP) implementation (e.g., challenges with meeting the </a:t>
            </a:r>
            <a:r>
              <a:rPr lang="en-US" sz="2000"/>
              <a:t>ECEL or developing an industrial hygiene program) </a:t>
            </a:r>
          </a:p>
          <a:p>
            <a:pPr lvl="1"/>
            <a:r>
              <a:rPr lang="en-US" sz="2000">
                <a:solidFill>
                  <a:schemeClr val="tx2"/>
                </a:solidFill>
              </a:rPr>
              <a:t>Potential for regrettable substitution</a:t>
            </a:r>
            <a:endParaRPr lang="en-US" sz="2000" strike="sngStrike">
              <a:solidFill>
                <a:schemeClr val="tx2"/>
              </a:solidFill>
              <a:highlight>
                <a:srgbClr val="FFFF00"/>
              </a:highlight>
              <a:cs typeface="Arial"/>
            </a:endParaRPr>
          </a:p>
          <a:p>
            <a:r>
              <a:rPr lang="en-US" sz="2200">
                <a:solidFill>
                  <a:schemeClr val="tx2"/>
                </a:solidFill>
              </a:rPr>
              <a:t>Uncertainty about WCPP implementation is a driving factor</a:t>
            </a:r>
            <a:endParaRPr lang="en-US" sz="2200">
              <a:solidFill>
                <a:schemeClr val="tx2"/>
              </a:solidFill>
              <a:highlight>
                <a:srgbClr val="FFFF00"/>
              </a:highlight>
            </a:endParaRPr>
          </a:p>
          <a:p>
            <a:r>
              <a:rPr lang="en-US" sz="2200">
                <a:solidFill>
                  <a:schemeClr val="tx2"/>
                </a:solidFill>
              </a:rPr>
              <a:t>Staggered implementation within the supply chain to assure orderly phase out</a:t>
            </a:r>
          </a:p>
        </p:txBody>
      </p:sp>
      <p:sp>
        <p:nvSpPr>
          <p:cNvPr id="5" name="Slide Number Placeholder 4">
            <a:extLst>
              <a:ext uri="{FF2B5EF4-FFF2-40B4-BE49-F238E27FC236}">
                <a16:creationId xmlns:a16="http://schemas.microsoft.com/office/drawing/2014/main" id="{411702C7-C63E-6BC5-7AB0-9916665711BA}"/>
              </a:ext>
            </a:extLst>
          </p:cNvPr>
          <p:cNvSpPr>
            <a:spLocks noGrp="1"/>
          </p:cNvSpPr>
          <p:nvPr>
            <p:ph type="sldNum" sz="quarter" idx="12"/>
          </p:nvPr>
        </p:nvSpPr>
        <p:spPr/>
        <p:txBody>
          <a:bodyPr/>
          <a:lstStyle/>
          <a:p>
            <a:pPr>
              <a:defRPr/>
            </a:pPr>
            <a:r>
              <a:rPr lang="en-US">
                <a:latin typeface="Arial"/>
                <a:ea typeface="ＭＳ Ｐゴシック"/>
                <a:cs typeface="Arial"/>
              </a:rPr>
              <a:t>16</a:t>
            </a:r>
            <a:endParaRPr lang="en-US" strike="sngStrike"/>
          </a:p>
        </p:txBody>
      </p:sp>
      <p:sp>
        <p:nvSpPr>
          <p:cNvPr id="7" name="Footer Placeholder 6">
            <a:extLst>
              <a:ext uri="{FF2B5EF4-FFF2-40B4-BE49-F238E27FC236}">
                <a16:creationId xmlns:a16="http://schemas.microsoft.com/office/drawing/2014/main" id="{9FF840E5-E6FC-A5C8-B07A-600C2F0A2391}"/>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2489289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EBB73-8895-EEBA-0229-5D447EB969E5}"/>
              </a:ext>
            </a:extLst>
          </p:cNvPr>
          <p:cNvSpPr>
            <a:spLocks noGrp="1"/>
          </p:cNvSpPr>
          <p:nvPr>
            <p:ph type="title"/>
          </p:nvPr>
        </p:nvSpPr>
        <p:spPr>
          <a:xfrm>
            <a:off x="762000" y="1145932"/>
            <a:ext cx="7620000" cy="990600"/>
          </a:xfrm>
        </p:spPr>
        <p:txBody>
          <a:bodyPr/>
          <a:lstStyle/>
          <a:p>
            <a:r>
              <a:rPr lang="en-US" sz="3000" b="1"/>
              <a:t>Proposed </a:t>
            </a:r>
            <a:r>
              <a:rPr lang="en-US" sz="2800" b="1"/>
              <a:t>Regulations</a:t>
            </a:r>
            <a:r>
              <a:rPr lang="en-US" sz="3000" b="1"/>
              <a:t>: Industrial and </a:t>
            </a:r>
            <a:r>
              <a:rPr lang="en-US" sz="3000" b="1">
                <a:solidFill>
                  <a:schemeClr val="tx2"/>
                </a:solidFill>
              </a:rPr>
              <a:t>Commercial Use</a:t>
            </a:r>
            <a:endParaRPr lang="en-US" sz="3000" strike="sngStrike">
              <a:solidFill>
                <a:schemeClr val="tx2"/>
              </a:solidFill>
            </a:endParaRPr>
          </a:p>
        </p:txBody>
      </p:sp>
      <p:sp>
        <p:nvSpPr>
          <p:cNvPr id="3" name="Content Placeholder 2">
            <a:extLst>
              <a:ext uri="{FF2B5EF4-FFF2-40B4-BE49-F238E27FC236}">
                <a16:creationId xmlns:a16="http://schemas.microsoft.com/office/drawing/2014/main" id="{6979E157-25AF-E984-8AB4-CB8A11C68383}"/>
              </a:ext>
            </a:extLst>
          </p:cNvPr>
          <p:cNvSpPr>
            <a:spLocks noGrp="1"/>
          </p:cNvSpPr>
          <p:nvPr>
            <p:ph idx="1"/>
          </p:nvPr>
        </p:nvSpPr>
        <p:spPr>
          <a:xfrm>
            <a:off x="522671" y="2120975"/>
            <a:ext cx="8251058" cy="3999761"/>
          </a:xfrm>
        </p:spPr>
        <p:txBody>
          <a:bodyPr>
            <a:normAutofit/>
          </a:bodyPr>
          <a:lstStyle/>
          <a:p>
            <a:r>
              <a:rPr lang="en-US" sz="2000">
                <a:solidFill>
                  <a:schemeClr val="tx2"/>
                </a:solidFill>
              </a:rPr>
              <a:t>High magnitude of risk with unique challenges in exposure reduction</a:t>
            </a:r>
          </a:p>
          <a:p>
            <a:r>
              <a:rPr lang="en-US" sz="2000">
                <a:solidFill>
                  <a:schemeClr val="tx2"/>
                </a:solidFill>
              </a:rPr>
              <a:t>Proposed inhalation exposure limit (Existing Chemical Exposure Limit, or ECEL): 8-hour time-weighted average of 0.0011 ppm </a:t>
            </a:r>
            <a:endParaRPr lang="en-US" sz="2000">
              <a:solidFill>
                <a:schemeClr val="tx2"/>
              </a:solidFill>
              <a:cs typeface="Arial"/>
            </a:endParaRPr>
          </a:p>
          <a:p>
            <a:r>
              <a:rPr lang="en-US" sz="2000">
                <a:solidFill>
                  <a:schemeClr val="tx2"/>
                </a:solidFill>
              </a:rPr>
              <a:t>Meeting the ECEL presents significant challenges</a:t>
            </a:r>
          </a:p>
          <a:p>
            <a:pPr lvl="1"/>
            <a:r>
              <a:rPr lang="en-US" sz="1800">
                <a:solidFill>
                  <a:schemeClr val="tx2"/>
                </a:solidFill>
              </a:rPr>
              <a:t>Cannot be achieved just through engineering and administrative controls:  would require workers to be in PPE of Assigned Protection Factor (APF) 10,000 or above, which is not feasible long term</a:t>
            </a:r>
          </a:p>
          <a:p>
            <a:pPr lvl="1"/>
            <a:r>
              <a:rPr lang="en-US" sz="1800">
                <a:solidFill>
                  <a:schemeClr val="tx2"/>
                </a:solidFill>
              </a:rPr>
              <a:t>Cannot reliably monitor to ECEL of 0.0011 ppm, or to action level</a:t>
            </a:r>
            <a:endParaRPr lang="en-US" sz="1800">
              <a:solidFill>
                <a:schemeClr val="tx2"/>
              </a:solidFill>
              <a:cs typeface="Arial"/>
            </a:endParaRPr>
          </a:p>
          <a:p>
            <a:pPr lvl="2"/>
            <a:r>
              <a:rPr lang="en-US" sz="1600">
                <a:solidFill>
                  <a:schemeClr val="tx2"/>
                </a:solidFill>
              </a:rPr>
              <a:t>Current OSHA approved method has personal breathing zone limit of detection at 0.018ppm</a:t>
            </a:r>
          </a:p>
          <a:p>
            <a:r>
              <a:rPr lang="en-US" sz="2000">
                <a:solidFill>
                  <a:schemeClr val="tx2"/>
                </a:solidFill>
              </a:rPr>
              <a:t>Prohibition is the only regulatory action that ensures that the unreasonable risk is addressed</a:t>
            </a:r>
            <a:endParaRPr lang="en-US" sz="2000" strike="sngStrike">
              <a:solidFill>
                <a:schemeClr val="tx2"/>
              </a:solidFill>
              <a:highlight>
                <a:srgbClr val="FFFF00"/>
              </a:highlight>
              <a:cs typeface="Arial"/>
            </a:endParaRPr>
          </a:p>
          <a:p>
            <a:endParaRPr lang="en-US" sz="2000">
              <a:solidFill>
                <a:schemeClr val="tx2"/>
              </a:solidFill>
              <a:highlight>
                <a:srgbClr val="FFFF00"/>
              </a:highlight>
            </a:endParaRPr>
          </a:p>
          <a:p>
            <a:pPr lvl="2"/>
            <a:endParaRPr lang="en-US" sz="1200">
              <a:solidFill>
                <a:schemeClr val="tx2"/>
              </a:solidFill>
            </a:endParaRPr>
          </a:p>
        </p:txBody>
      </p:sp>
      <p:sp>
        <p:nvSpPr>
          <p:cNvPr id="5" name="Slide Number Placeholder 4">
            <a:extLst>
              <a:ext uri="{FF2B5EF4-FFF2-40B4-BE49-F238E27FC236}">
                <a16:creationId xmlns:a16="http://schemas.microsoft.com/office/drawing/2014/main" id="{411702C7-C63E-6BC5-7AB0-9916665711BA}"/>
              </a:ext>
            </a:extLst>
          </p:cNvPr>
          <p:cNvSpPr>
            <a:spLocks noGrp="1"/>
          </p:cNvSpPr>
          <p:nvPr>
            <p:ph type="sldNum" sz="quarter" idx="12"/>
          </p:nvPr>
        </p:nvSpPr>
        <p:spPr/>
        <p:txBody>
          <a:bodyPr/>
          <a:lstStyle/>
          <a:p>
            <a:pPr>
              <a:defRPr/>
            </a:pPr>
            <a:r>
              <a:rPr lang="en-US">
                <a:latin typeface="Arial"/>
                <a:ea typeface="ＭＳ Ｐゴシック"/>
                <a:cs typeface="Arial"/>
              </a:rPr>
              <a:t>17</a:t>
            </a:r>
            <a:endParaRPr lang="en-US" strike="sngStrike"/>
          </a:p>
        </p:txBody>
      </p:sp>
      <p:sp>
        <p:nvSpPr>
          <p:cNvPr id="7" name="Footer Placeholder 6">
            <a:extLst>
              <a:ext uri="{FF2B5EF4-FFF2-40B4-BE49-F238E27FC236}">
                <a16:creationId xmlns:a16="http://schemas.microsoft.com/office/drawing/2014/main" id="{0B854911-F8D7-D0B9-6F8D-C2D44938E3CC}"/>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594259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396D4-BE44-8423-6BA1-DA7870E9DDD5}"/>
              </a:ext>
            </a:extLst>
          </p:cNvPr>
          <p:cNvSpPr>
            <a:spLocks noGrp="1"/>
          </p:cNvSpPr>
          <p:nvPr>
            <p:ph type="title"/>
          </p:nvPr>
        </p:nvSpPr>
        <p:spPr>
          <a:xfrm>
            <a:off x="313231" y="889000"/>
            <a:ext cx="8517537" cy="990600"/>
          </a:xfrm>
        </p:spPr>
        <p:txBody>
          <a:bodyPr/>
          <a:lstStyle/>
          <a:p>
            <a:r>
              <a:rPr lang="en-US" sz="2400" b="1"/>
              <a:t>Proposed Prohibitions: Industrial and Commercial Uses</a:t>
            </a:r>
            <a:endParaRPr lang="en-US" sz="2400"/>
          </a:p>
        </p:txBody>
      </p:sp>
      <p:sp>
        <p:nvSpPr>
          <p:cNvPr id="3" name="Content Placeholder 2">
            <a:extLst>
              <a:ext uri="{FF2B5EF4-FFF2-40B4-BE49-F238E27FC236}">
                <a16:creationId xmlns:a16="http://schemas.microsoft.com/office/drawing/2014/main" id="{7DA1EE10-0DC5-63A6-BE58-F6A710A0FF2C}"/>
              </a:ext>
            </a:extLst>
          </p:cNvPr>
          <p:cNvSpPr>
            <a:spLocks noGrp="1"/>
          </p:cNvSpPr>
          <p:nvPr>
            <p:ph idx="1"/>
          </p:nvPr>
        </p:nvSpPr>
        <p:spPr>
          <a:xfrm>
            <a:off x="220990" y="2554854"/>
            <a:ext cx="2866697" cy="3376929"/>
          </a:xfrm>
        </p:spPr>
        <p:txBody>
          <a:bodyPr/>
          <a:lstStyle/>
          <a:p>
            <a:r>
              <a:rPr lang="en-US" sz="1400">
                <a:effectLst/>
                <a:ea typeface="Calibri" panose="020F0502020204030204" pitchFamily="34" charset="0"/>
                <a:cs typeface="Arial" panose="020B0604020202020204" pitchFamily="34" charset="0"/>
              </a:rPr>
              <a:t>As a solvent for vapor degreasing (open-top, closed-loop, in-line conveyorized, in-line web)</a:t>
            </a:r>
          </a:p>
          <a:p>
            <a:r>
              <a:rPr lang="en-US" sz="1400">
                <a:ea typeface="Calibri" panose="020F0502020204030204" pitchFamily="34" charset="0"/>
                <a:cs typeface="Arial" panose="020B0604020202020204" pitchFamily="34" charset="0"/>
              </a:rPr>
              <a:t>As a solvent for cold cleaning</a:t>
            </a:r>
          </a:p>
          <a:p>
            <a:r>
              <a:rPr lang="en-US" sz="1400">
                <a:ea typeface="Calibri" panose="020F0502020204030204" pitchFamily="34" charset="0"/>
                <a:cs typeface="Arial" panose="020B0604020202020204" pitchFamily="34" charset="0"/>
              </a:rPr>
              <a:t>As a solvent for aerosol spray degreaser/cleaner and mold release</a:t>
            </a:r>
          </a:p>
          <a:p>
            <a:pPr>
              <a:spcBef>
                <a:spcPts val="0"/>
              </a:spcBef>
            </a:pPr>
            <a:r>
              <a:rPr lang="en-US" sz="1400">
                <a:ea typeface="Calibri" panose="020F0502020204030204" pitchFamily="34" charset="0"/>
                <a:cs typeface="Arial" panose="020B0604020202020204" pitchFamily="34" charset="0"/>
              </a:rPr>
              <a:t>As a lubricant and grease in tap and die fluid</a:t>
            </a:r>
          </a:p>
          <a:p>
            <a:pPr>
              <a:spcBef>
                <a:spcPts val="0"/>
              </a:spcBef>
            </a:pPr>
            <a:r>
              <a:rPr lang="en-US" sz="1400">
                <a:ea typeface="Calibri" panose="020F0502020204030204" pitchFamily="34" charset="0"/>
                <a:cs typeface="Arial" panose="020B0604020202020204" pitchFamily="34" charset="0"/>
              </a:rPr>
              <a:t>As a lubricant and grease in penetrating lubricant</a:t>
            </a:r>
          </a:p>
          <a:p>
            <a:pPr>
              <a:spcBef>
                <a:spcPts val="0"/>
              </a:spcBef>
            </a:pPr>
            <a:r>
              <a:rPr lang="en-US" sz="1400">
                <a:ea typeface="Calibri" panose="020F0502020204030204" pitchFamily="34" charset="0"/>
                <a:cs typeface="Arial" panose="020B0604020202020204" pitchFamily="34" charset="0"/>
              </a:rPr>
              <a:t>As an adhesive and sealant in solvent-based adhesives and sealants (in tire repair and mirror edge sealant)</a:t>
            </a:r>
          </a:p>
          <a:p>
            <a:pPr marL="0" indent="0">
              <a:buNone/>
            </a:pPr>
            <a:endParaRPr lang="en-US" sz="1600">
              <a:highlight>
                <a:srgbClr val="FF00FF"/>
              </a:highlight>
            </a:endParaRPr>
          </a:p>
        </p:txBody>
      </p:sp>
      <p:sp>
        <p:nvSpPr>
          <p:cNvPr id="5" name="Slide Number Placeholder 4">
            <a:extLst>
              <a:ext uri="{FF2B5EF4-FFF2-40B4-BE49-F238E27FC236}">
                <a16:creationId xmlns:a16="http://schemas.microsoft.com/office/drawing/2014/main" id="{EB5102E7-EF09-4EF9-3652-4AFF4ACA1718}"/>
              </a:ext>
            </a:extLst>
          </p:cNvPr>
          <p:cNvSpPr>
            <a:spLocks noGrp="1"/>
          </p:cNvSpPr>
          <p:nvPr>
            <p:ph type="sldNum" sz="quarter" idx="12"/>
          </p:nvPr>
        </p:nvSpPr>
        <p:spPr>
          <a:xfrm>
            <a:off x="6553200" y="6451600"/>
            <a:ext cx="1905000" cy="457200"/>
          </a:xfrm>
        </p:spPr>
        <p:txBody>
          <a:bodyPr/>
          <a:lstStyle/>
          <a:p>
            <a:pPr>
              <a:defRPr/>
            </a:pPr>
            <a:r>
              <a:rPr lang="en-US">
                <a:latin typeface="Arial"/>
                <a:ea typeface="ＭＳ Ｐゴシック"/>
                <a:cs typeface="Arial"/>
              </a:rPr>
              <a:t>18</a:t>
            </a:r>
            <a:endParaRPr lang="en-US"/>
          </a:p>
        </p:txBody>
      </p:sp>
      <p:sp>
        <p:nvSpPr>
          <p:cNvPr id="7" name="Content Placeholder 2">
            <a:extLst>
              <a:ext uri="{FF2B5EF4-FFF2-40B4-BE49-F238E27FC236}">
                <a16:creationId xmlns:a16="http://schemas.microsoft.com/office/drawing/2014/main" id="{1366D553-DC8C-A620-56DF-298AACD575F9}"/>
              </a:ext>
            </a:extLst>
          </p:cNvPr>
          <p:cNvSpPr txBox="1">
            <a:spLocks/>
          </p:cNvSpPr>
          <p:nvPr/>
        </p:nvSpPr>
        <p:spPr bwMode="auto">
          <a:xfrm>
            <a:off x="5675700" y="2478020"/>
            <a:ext cx="2866697" cy="33769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a:spcBef>
                <a:spcPts val="0"/>
              </a:spcBef>
            </a:pPr>
            <a:r>
              <a:rPr lang="en-US" sz="1400">
                <a:ea typeface="Calibri" panose="020F0502020204030204" pitchFamily="34" charset="0"/>
                <a:cs typeface="Arial" panose="020B0604020202020204" pitchFamily="34" charset="0"/>
              </a:rPr>
              <a:t>A</a:t>
            </a:r>
            <a:r>
              <a:rPr lang="en-US" sz="1400">
                <a:effectLst/>
                <a:ea typeface="Calibri" panose="020F0502020204030204" pitchFamily="34" charset="0"/>
                <a:cs typeface="Arial" panose="020B0604020202020204" pitchFamily="34" charset="0"/>
              </a:rPr>
              <a:t>s a processing aid or process solvent</a:t>
            </a:r>
            <a:endParaRPr lang="en-US" sz="1400" kern="0"/>
          </a:p>
          <a:p>
            <a:pPr>
              <a:spcBef>
                <a:spcPts val="0"/>
              </a:spcBef>
            </a:pPr>
            <a:r>
              <a:rPr lang="en-US" sz="1400" kern="0"/>
              <a:t>As ink, toner and colorant products in toner aid</a:t>
            </a:r>
          </a:p>
          <a:p>
            <a:pPr>
              <a:spcBef>
                <a:spcPts val="0"/>
              </a:spcBef>
            </a:pPr>
            <a:r>
              <a:rPr lang="en-US" sz="1400" kern="0"/>
              <a:t>In automotive care products in brake parts cleaner</a:t>
            </a:r>
          </a:p>
          <a:p>
            <a:pPr>
              <a:spcBef>
                <a:spcPts val="0"/>
              </a:spcBef>
            </a:pPr>
            <a:r>
              <a:rPr lang="en-US" sz="1400" kern="0"/>
              <a:t>In apparel and footwear care products in shoe polish</a:t>
            </a:r>
          </a:p>
          <a:p>
            <a:pPr>
              <a:spcBef>
                <a:spcPts val="0"/>
              </a:spcBef>
            </a:pPr>
            <a:r>
              <a:rPr lang="en-US" sz="1400" kern="0"/>
              <a:t>In other miscellaneous uses, including hoof polish, gun scrubber, and pepper spray</a:t>
            </a:r>
          </a:p>
          <a:p>
            <a:pPr>
              <a:spcBef>
                <a:spcPts val="0"/>
              </a:spcBef>
            </a:pPr>
            <a:endParaRPr lang="en-US" sz="1400" kern="0"/>
          </a:p>
          <a:p>
            <a:pPr>
              <a:spcBef>
                <a:spcPts val="0"/>
              </a:spcBef>
            </a:pPr>
            <a:endParaRPr lang="en-US" sz="1400">
              <a:effectLst/>
              <a:highlight>
                <a:srgbClr val="FF00FF"/>
              </a:highligh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600" kern="0">
              <a:highlight>
                <a:srgbClr val="FF00FF"/>
              </a:highlight>
            </a:endParaRPr>
          </a:p>
        </p:txBody>
      </p:sp>
      <p:sp>
        <p:nvSpPr>
          <p:cNvPr id="8" name="Content Placeholder 2">
            <a:extLst>
              <a:ext uri="{FF2B5EF4-FFF2-40B4-BE49-F238E27FC236}">
                <a16:creationId xmlns:a16="http://schemas.microsoft.com/office/drawing/2014/main" id="{D4AF6E8A-BD2D-1F9C-7481-F364829088B5}"/>
              </a:ext>
            </a:extLst>
          </p:cNvPr>
          <p:cNvSpPr txBox="1">
            <a:spLocks/>
          </p:cNvSpPr>
          <p:nvPr/>
        </p:nvSpPr>
        <p:spPr bwMode="auto">
          <a:xfrm>
            <a:off x="2948345" y="2554853"/>
            <a:ext cx="2866697" cy="33769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a:spcBef>
                <a:spcPts val="0"/>
              </a:spcBef>
            </a:pPr>
            <a:r>
              <a:rPr lang="en-US" sz="1400">
                <a:effectLst/>
                <a:ea typeface="Calibri" panose="020F0502020204030204" pitchFamily="34" charset="0"/>
                <a:cs typeface="Arial" panose="020B0604020202020204" pitchFamily="34" charset="0"/>
              </a:rPr>
              <a:t>As a functional fluid in heat exchange fluid</a:t>
            </a:r>
          </a:p>
          <a:p>
            <a:pPr>
              <a:spcBef>
                <a:spcPts val="0"/>
              </a:spcBef>
            </a:pPr>
            <a:r>
              <a:rPr lang="en-US" sz="1400">
                <a:ea typeface="Calibri" panose="020F0502020204030204" pitchFamily="34" charset="0"/>
                <a:cs typeface="Arial" panose="020B0604020202020204" pitchFamily="34" charset="0"/>
              </a:rPr>
              <a:t>As a solvent in paints and coatings as a diluent in solvent-based paints and coatings</a:t>
            </a:r>
            <a:endParaRPr lang="en-US" sz="1400">
              <a:effectLst/>
              <a:ea typeface="Calibri" panose="020F0502020204030204" pitchFamily="34" charset="0"/>
              <a:cs typeface="Arial" panose="020B0604020202020204" pitchFamily="34" charset="0"/>
            </a:endParaRPr>
          </a:p>
          <a:p>
            <a:pPr>
              <a:spcBef>
                <a:spcPts val="0"/>
              </a:spcBef>
            </a:pPr>
            <a:r>
              <a:rPr lang="en-US" sz="1400" kern="0"/>
              <a:t>In cleaning and furniture care products in carpet cleaner and wipe cleaning</a:t>
            </a:r>
          </a:p>
          <a:p>
            <a:pPr>
              <a:spcBef>
                <a:spcPts val="0"/>
              </a:spcBef>
            </a:pPr>
            <a:r>
              <a:rPr lang="en-US" sz="1400" kern="0"/>
              <a:t>In laundry and dishwashing products in spot remover</a:t>
            </a:r>
          </a:p>
          <a:p>
            <a:pPr>
              <a:spcBef>
                <a:spcPts val="0"/>
              </a:spcBef>
            </a:pPr>
            <a:r>
              <a:rPr lang="en-US" sz="1400" kern="0"/>
              <a:t>In arts, crafts, and hobby materials in fixatives and finishing spray coatings </a:t>
            </a:r>
          </a:p>
          <a:p>
            <a:pPr>
              <a:spcBef>
                <a:spcPts val="0"/>
              </a:spcBef>
            </a:pPr>
            <a:r>
              <a:rPr lang="en-US" sz="1400" kern="0"/>
              <a:t>In corrosion inhibitors and anti-scaling agents</a:t>
            </a:r>
          </a:p>
        </p:txBody>
      </p:sp>
      <p:sp>
        <p:nvSpPr>
          <p:cNvPr id="4" name="Content Placeholder 2">
            <a:extLst>
              <a:ext uri="{FF2B5EF4-FFF2-40B4-BE49-F238E27FC236}">
                <a16:creationId xmlns:a16="http://schemas.microsoft.com/office/drawing/2014/main" id="{40F0787F-B522-45AB-2D90-155F541BD756}"/>
              </a:ext>
            </a:extLst>
          </p:cNvPr>
          <p:cNvSpPr txBox="1">
            <a:spLocks/>
          </p:cNvSpPr>
          <p:nvPr/>
        </p:nvSpPr>
        <p:spPr bwMode="auto">
          <a:xfrm>
            <a:off x="220993" y="1700916"/>
            <a:ext cx="8702017"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0" indent="0">
              <a:buNone/>
              <a:defRPr/>
            </a:pPr>
            <a:r>
              <a:rPr lang="en-US" sz="1600" b="1" kern="0">
                <a:solidFill>
                  <a:srgbClr val="000000"/>
                </a:solidFill>
                <a:latin typeface="Arial"/>
                <a:ea typeface="ＭＳ Ｐゴシック"/>
              </a:rPr>
              <a:t>All industrial and commercial uses would be prohibited. </a:t>
            </a:r>
            <a:r>
              <a:rPr lang="en-US" sz="1600" kern="0">
                <a:solidFill>
                  <a:srgbClr val="000000"/>
                </a:solidFill>
                <a:latin typeface="Arial"/>
                <a:ea typeface="ＭＳ Ｐゴシック"/>
              </a:rPr>
              <a:t>Conditions of use that would be prohibited within a shorter timeframe are industrial and commercial use of TCE for</a:t>
            </a:r>
            <a:r>
              <a:rPr lang="en-US" sz="1400" kern="0">
                <a:solidFill>
                  <a:srgbClr val="000000"/>
                </a:solidFill>
                <a:latin typeface="Arial"/>
                <a:ea typeface="ＭＳ Ｐゴシック"/>
              </a:rPr>
              <a:t>:   </a:t>
            </a:r>
          </a:p>
        </p:txBody>
      </p:sp>
      <p:sp>
        <p:nvSpPr>
          <p:cNvPr id="10" name="Footer Placeholder 9">
            <a:extLst>
              <a:ext uri="{FF2B5EF4-FFF2-40B4-BE49-F238E27FC236}">
                <a16:creationId xmlns:a16="http://schemas.microsoft.com/office/drawing/2014/main" id="{8E11EAB3-2770-0CD4-9DE2-296F690945E7}"/>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2837332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EBB73-8895-EEBA-0229-5D447EB969E5}"/>
              </a:ext>
            </a:extLst>
          </p:cNvPr>
          <p:cNvSpPr>
            <a:spLocks noGrp="1"/>
          </p:cNvSpPr>
          <p:nvPr>
            <p:ph type="title"/>
          </p:nvPr>
        </p:nvSpPr>
        <p:spPr>
          <a:xfrm>
            <a:off x="762000" y="1145387"/>
            <a:ext cx="7620000" cy="990600"/>
          </a:xfrm>
        </p:spPr>
        <p:txBody>
          <a:bodyPr/>
          <a:lstStyle/>
          <a:p>
            <a:r>
              <a:rPr lang="en-US" sz="3000" b="1"/>
              <a:t>Proposed </a:t>
            </a:r>
            <a:r>
              <a:rPr lang="en-US" sz="2800" b="1"/>
              <a:t>Regulations</a:t>
            </a:r>
            <a:r>
              <a:rPr lang="en-US" sz="3000" b="1"/>
              <a:t>: Industrial and </a:t>
            </a:r>
            <a:r>
              <a:rPr lang="en-US" sz="3000" b="1">
                <a:solidFill>
                  <a:schemeClr val="tx2"/>
                </a:solidFill>
              </a:rPr>
              <a:t>Commercial Use</a:t>
            </a:r>
            <a:endParaRPr lang="en-US" sz="3000" strike="sngStrike">
              <a:solidFill>
                <a:schemeClr val="tx2"/>
              </a:solidFill>
            </a:endParaRPr>
          </a:p>
        </p:txBody>
      </p:sp>
      <p:sp>
        <p:nvSpPr>
          <p:cNvPr id="3" name="Content Placeholder 2">
            <a:extLst>
              <a:ext uri="{FF2B5EF4-FFF2-40B4-BE49-F238E27FC236}">
                <a16:creationId xmlns:a16="http://schemas.microsoft.com/office/drawing/2014/main" id="{6979E157-25AF-E984-8AB4-CB8A11C68383}"/>
              </a:ext>
            </a:extLst>
          </p:cNvPr>
          <p:cNvSpPr>
            <a:spLocks noGrp="1"/>
          </p:cNvSpPr>
          <p:nvPr>
            <p:ph idx="1"/>
          </p:nvPr>
        </p:nvSpPr>
        <p:spPr>
          <a:xfrm>
            <a:off x="685800" y="2143590"/>
            <a:ext cx="7824354" cy="4020542"/>
          </a:xfrm>
        </p:spPr>
        <p:txBody>
          <a:bodyPr/>
          <a:lstStyle/>
          <a:p>
            <a:pPr>
              <a:buFont typeface="Arial" panose="020B0604020202020204" pitchFamily="34" charset="0"/>
              <a:buChar char="•"/>
            </a:pPr>
            <a:r>
              <a:rPr lang="en-US" sz="2000">
                <a:solidFill>
                  <a:srgbClr val="000000"/>
                </a:solidFill>
                <a:latin typeface="Arial"/>
                <a:cs typeface="Arial"/>
              </a:rPr>
              <a:t>Several</a:t>
            </a:r>
            <a:r>
              <a:rPr lang="en-US" sz="2000" b="0" i="0" u="none" strike="noStrike">
                <a:solidFill>
                  <a:srgbClr val="000000"/>
                </a:solidFill>
                <a:effectLst/>
                <a:latin typeface="Arial"/>
                <a:cs typeface="Arial"/>
              </a:rPr>
              <a:t> conditions of use have a longer timeframe before prohibition, and would be subject to the proposed WCPP </a:t>
            </a:r>
            <a:r>
              <a:rPr lang="en-US" sz="2000" b="0" i="0" u="none" strike="noStrike">
                <a:effectLst/>
                <a:latin typeface="Arial"/>
                <a:cs typeface="Arial"/>
              </a:rPr>
              <a:t>during that time</a:t>
            </a:r>
            <a:r>
              <a:rPr lang="en-US" sz="2000">
                <a:latin typeface="Arial"/>
                <a:cs typeface="Arial"/>
              </a:rPr>
              <a:t> </a:t>
            </a:r>
            <a:endParaRPr lang="en-US" sz="2000" b="0" i="0" strike="sngStrike">
              <a:highlight>
                <a:srgbClr val="FFFF00"/>
              </a:highlight>
              <a:latin typeface="Arial" panose="020B0604020202020204" pitchFamily="34" charset="0"/>
              <a:cs typeface="Arial"/>
            </a:endParaRPr>
          </a:p>
          <a:p>
            <a:pPr>
              <a:buFont typeface="Arial" panose="020B0604020202020204" pitchFamily="34" charset="0"/>
              <a:buChar char="•"/>
            </a:pPr>
            <a:r>
              <a:rPr lang="en-US" sz="2000">
                <a:latin typeface="Arial"/>
                <a:cs typeface="Arial"/>
              </a:rPr>
              <a:t>Phaseouts and exemptions would</a:t>
            </a:r>
            <a:r>
              <a:rPr lang="en-US" sz="2000" b="0" i="0" u="none" strike="noStrike">
                <a:effectLst/>
                <a:latin typeface="Arial"/>
                <a:cs typeface="Arial"/>
              </a:rPr>
              <a:t> be provided for uses </a:t>
            </a:r>
            <a:r>
              <a:rPr lang="en-US" sz="2000">
                <a:latin typeface="Arial"/>
                <a:cs typeface="Arial"/>
              </a:rPr>
              <a:t>which</a:t>
            </a:r>
            <a:r>
              <a:rPr lang="en-US" sz="2000">
                <a:solidFill>
                  <a:srgbClr val="000000"/>
                </a:solidFill>
                <a:latin typeface="Arial"/>
                <a:cs typeface="Arial"/>
              </a:rPr>
              <a:t> require a longer timeframe to replace TCE or proposed</a:t>
            </a:r>
            <a:r>
              <a:rPr lang="en-US" sz="2000" b="0" i="0" u="none" strike="noStrike">
                <a:solidFill>
                  <a:srgbClr val="000000"/>
                </a:solidFill>
                <a:effectLst/>
                <a:latin typeface="Arial"/>
                <a:cs typeface="Arial"/>
              </a:rPr>
              <a:t> to be critical and essential, </a:t>
            </a:r>
            <a:r>
              <a:rPr lang="en-US" sz="2000">
                <a:solidFill>
                  <a:srgbClr val="000000"/>
                </a:solidFill>
                <a:latin typeface="Arial"/>
                <a:cs typeface="Arial"/>
              </a:rPr>
              <a:t>an</a:t>
            </a:r>
            <a:r>
              <a:rPr lang="en-US" sz="2000">
                <a:latin typeface="Arial"/>
                <a:cs typeface="Arial"/>
              </a:rPr>
              <a:t>d EPA</a:t>
            </a:r>
            <a:r>
              <a:rPr lang="en-US" sz="2000" b="0" i="0" u="none" strike="noStrike">
                <a:effectLst/>
                <a:latin typeface="Arial"/>
                <a:cs typeface="Arial"/>
              </a:rPr>
              <a:t> expects workplaces have sophisticated controls </a:t>
            </a:r>
            <a:r>
              <a:rPr lang="en-US" sz="2000">
                <a:latin typeface="Arial"/>
                <a:cs typeface="Arial"/>
              </a:rPr>
              <a:t>in place already t</a:t>
            </a:r>
            <a:r>
              <a:rPr lang="en-US" sz="2000">
                <a:solidFill>
                  <a:srgbClr val="000000"/>
                </a:solidFill>
                <a:latin typeface="Arial"/>
                <a:cs typeface="Arial"/>
              </a:rPr>
              <a:t>hat</a:t>
            </a:r>
            <a:r>
              <a:rPr lang="en-US" sz="2000" b="0" i="0" u="none" strike="noStrike">
                <a:solidFill>
                  <a:srgbClr val="000000"/>
                </a:solidFill>
                <a:effectLst/>
                <a:latin typeface="Arial"/>
                <a:cs typeface="Arial"/>
              </a:rPr>
              <a:t> could bring </a:t>
            </a:r>
            <a:r>
              <a:rPr lang="en-US" sz="2000">
                <a:solidFill>
                  <a:srgbClr val="000000"/>
                </a:solidFill>
                <a:latin typeface="Arial"/>
                <a:cs typeface="Arial"/>
              </a:rPr>
              <a:t>exposures as</a:t>
            </a:r>
            <a:r>
              <a:rPr lang="en-US" sz="2000" b="0" i="0" u="none" strike="noStrike">
                <a:solidFill>
                  <a:srgbClr val="000000"/>
                </a:solidFill>
                <a:effectLst/>
                <a:latin typeface="Arial"/>
                <a:cs typeface="Arial"/>
              </a:rPr>
              <a:t> close to the ECEL as possible</a:t>
            </a:r>
            <a:r>
              <a:rPr lang="en-US" sz="2000" b="0" i="0">
                <a:solidFill>
                  <a:srgbClr val="000000"/>
                </a:solidFill>
                <a:effectLst/>
                <a:latin typeface="Arial"/>
                <a:cs typeface="Arial"/>
              </a:rPr>
              <a:t>​</a:t>
            </a:r>
            <a:endParaRPr lang="en-US" sz="2000">
              <a:cs typeface="Arial"/>
            </a:endParaRPr>
          </a:p>
          <a:p>
            <a:pPr algn="l" rtl="0" fontAlgn="base">
              <a:buFont typeface="Arial" panose="020B0604020202020204" pitchFamily="34" charset="0"/>
              <a:buChar char="•"/>
            </a:pPr>
            <a:r>
              <a:rPr lang="en-US" sz="2000" b="0" i="0" u="none" strike="noStrike">
                <a:solidFill>
                  <a:srgbClr val="000000"/>
                </a:solidFill>
                <a:effectLst/>
                <a:latin typeface="Arial"/>
                <a:cs typeface="Arial"/>
              </a:rPr>
              <a:t>The staggered timeframes and longer compliance dates were informed by engagement with external stakeholders and Federal agencies</a:t>
            </a:r>
            <a:r>
              <a:rPr lang="en-US" sz="2000" b="0" i="0">
                <a:solidFill>
                  <a:srgbClr val="000000"/>
                </a:solidFill>
                <a:effectLst/>
                <a:latin typeface="Arial"/>
                <a:cs typeface="Arial"/>
              </a:rPr>
              <a:t>​</a:t>
            </a:r>
            <a:endParaRPr lang="en-US" sz="2000" b="0" i="0">
              <a:solidFill>
                <a:srgbClr val="000000"/>
              </a:solidFill>
              <a:effectLst/>
              <a:latin typeface="Arial" panose="020B0604020202020204" pitchFamily="34" charset="0"/>
              <a:cs typeface="Arial"/>
            </a:endParaRPr>
          </a:p>
        </p:txBody>
      </p:sp>
      <p:sp>
        <p:nvSpPr>
          <p:cNvPr id="5" name="Slide Number Placeholder 4">
            <a:extLst>
              <a:ext uri="{FF2B5EF4-FFF2-40B4-BE49-F238E27FC236}">
                <a16:creationId xmlns:a16="http://schemas.microsoft.com/office/drawing/2014/main" id="{411702C7-C63E-6BC5-7AB0-9916665711BA}"/>
              </a:ext>
            </a:extLst>
          </p:cNvPr>
          <p:cNvSpPr>
            <a:spLocks noGrp="1"/>
          </p:cNvSpPr>
          <p:nvPr>
            <p:ph type="sldNum" sz="quarter" idx="12"/>
          </p:nvPr>
        </p:nvSpPr>
        <p:spPr/>
        <p:txBody>
          <a:bodyPr/>
          <a:lstStyle/>
          <a:p>
            <a:pPr>
              <a:defRPr/>
            </a:pPr>
            <a:r>
              <a:rPr lang="en-US">
                <a:latin typeface="Arial"/>
                <a:ea typeface="ＭＳ Ｐゴシック"/>
                <a:cs typeface="Arial"/>
              </a:rPr>
              <a:t>19</a:t>
            </a:r>
            <a:endParaRPr lang="en-US"/>
          </a:p>
        </p:txBody>
      </p:sp>
      <p:sp>
        <p:nvSpPr>
          <p:cNvPr id="7" name="Footer Placeholder 6">
            <a:extLst>
              <a:ext uri="{FF2B5EF4-FFF2-40B4-BE49-F238E27FC236}">
                <a16:creationId xmlns:a16="http://schemas.microsoft.com/office/drawing/2014/main" id="{54386B56-BFF7-79CC-B322-5C04E8BE3911}"/>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218159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37A0F-F7A4-425C-968C-AB2642E55E51}"/>
              </a:ext>
            </a:extLst>
          </p:cNvPr>
          <p:cNvSpPr>
            <a:spLocks noGrp="1"/>
          </p:cNvSpPr>
          <p:nvPr>
            <p:ph type="title"/>
          </p:nvPr>
        </p:nvSpPr>
        <p:spPr>
          <a:xfrm>
            <a:off x="658586" y="1062591"/>
            <a:ext cx="7620000" cy="990600"/>
          </a:xfrm>
        </p:spPr>
        <p:txBody>
          <a:bodyPr/>
          <a:lstStyle/>
          <a:p>
            <a:r>
              <a:rPr lang="en-US" b="1"/>
              <a:t>Agenda </a:t>
            </a:r>
          </a:p>
        </p:txBody>
      </p:sp>
      <p:sp>
        <p:nvSpPr>
          <p:cNvPr id="3" name="Content Placeholder 2">
            <a:extLst>
              <a:ext uri="{FF2B5EF4-FFF2-40B4-BE49-F238E27FC236}">
                <a16:creationId xmlns:a16="http://schemas.microsoft.com/office/drawing/2014/main" id="{36130626-24EE-4ABA-9508-62A65ABABC2B}"/>
              </a:ext>
            </a:extLst>
          </p:cNvPr>
          <p:cNvSpPr>
            <a:spLocks noGrp="1"/>
          </p:cNvSpPr>
          <p:nvPr>
            <p:ph idx="1"/>
          </p:nvPr>
        </p:nvSpPr>
        <p:spPr>
          <a:xfrm>
            <a:off x="658586" y="1987549"/>
            <a:ext cx="7772400" cy="3962401"/>
          </a:xfrm>
        </p:spPr>
        <p:txBody>
          <a:bodyPr>
            <a:noAutofit/>
          </a:bodyPr>
          <a:lstStyle/>
          <a:p>
            <a:r>
              <a:rPr lang="en-US" sz="2200"/>
              <a:t>Purpose and Overview of Rulemaking</a:t>
            </a:r>
          </a:p>
          <a:p>
            <a:r>
              <a:rPr lang="en-US" sz="2200"/>
              <a:t>TCE Background</a:t>
            </a:r>
          </a:p>
          <a:p>
            <a:r>
              <a:rPr lang="en-US" sz="2200"/>
              <a:t>TSCA Regulatory Toolbox</a:t>
            </a:r>
          </a:p>
          <a:p>
            <a:r>
              <a:rPr lang="en-US" sz="2200"/>
              <a:t>Developing Effective Regulations</a:t>
            </a:r>
          </a:p>
          <a:p>
            <a:r>
              <a:rPr lang="en-US" sz="2200"/>
              <a:t>Proposed Regulation </a:t>
            </a:r>
          </a:p>
          <a:p>
            <a:r>
              <a:rPr lang="en-US" sz="2200"/>
              <a:t>Alternative Regulatory Action </a:t>
            </a:r>
          </a:p>
          <a:p>
            <a:r>
              <a:rPr lang="en-US" sz="2200"/>
              <a:t>Benefits</a:t>
            </a:r>
          </a:p>
          <a:p>
            <a:r>
              <a:rPr lang="en-US" sz="2200"/>
              <a:t>Requests for Comment and Opportunities for Engagement </a:t>
            </a:r>
          </a:p>
          <a:p>
            <a:r>
              <a:rPr lang="en-US" sz="2200"/>
              <a:t>Next Steps</a:t>
            </a:r>
            <a:endParaRPr lang="en-US" sz="2200" strike="sngStrike">
              <a:solidFill>
                <a:srgbClr val="7030A0"/>
              </a:solidFill>
              <a:highlight>
                <a:srgbClr val="00FF00"/>
              </a:highlight>
            </a:endParaRPr>
          </a:p>
          <a:p>
            <a:r>
              <a:rPr lang="en-US" sz="2200"/>
              <a:t>Additional Resources</a:t>
            </a:r>
          </a:p>
        </p:txBody>
      </p:sp>
      <p:sp>
        <p:nvSpPr>
          <p:cNvPr id="4" name="Slide Number Placeholder 3">
            <a:extLst>
              <a:ext uri="{FF2B5EF4-FFF2-40B4-BE49-F238E27FC236}">
                <a16:creationId xmlns:a16="http://schemas.microsoft.com/office/drawing/2014/main" id="{4B97DAE1-9D36-414C-82DC-595931B6BC76}"/>
              </a:ext>
            </a:extLst>
          </p:cNvPr>
          <p:cNvSpPr>
            <a:spLocks noGrp="1"/>
          </p:cNvSpPr>
          <p:nvPr>
            <p:ph type="sldNum" sz="quarter" idx="12"/>
          </p:nvPr>
        </p:nvSpPr>
        <p:spPr/>
        <p:txBody>
          <a:bodyPr/>
          <a:lstStyle/>
          <a:p>
            <a:pPr>
              <a:defRPr/>
            </a:pPr>
            <a:fld id="{669C2884-559B-45FB-9DDB-AADF63867580}" type="slidenum">
              <a:rPr lang="en-US" smtClean="0"/>
              <a:pPr>
                <a:defRPr/>
              </a:pPr>
              <a:t>2</a:t>
            </a:fld>
            <a:endParaRPr lang="en-US"/>
          </a:p>
        </p:txBody>
      </p:sp>
      <p:sp>
        <p:nvSpPr>
          <p:cNvPr id="6" name="Footer Placeholder 5">
            <a:extLst>
              <a:ext uri="{FF2B5EF4-FFF2-40B4-BE49-F238E27FC236}">
                <a16:creationId xmlns:a16="http://schemas.microsoft.com/office/drawing/2014/main" id="{1447A770-37C6-A500-81CA-CAED51A20236}"/>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978573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C2A2F-B1FC-65DE-C4FC-C3E48EB436A0}"/>
              </a:ext>
            </a:extLst>
          </p:cNvPr>
          <p:cNvSpPr>
            <a:spLocks noGrp="1"/>
          </p:cNvSpPr>
          <p:nvPr>
            <p:ph type="title"/>
          </p:nvPr>
        </p:nvSpPr>
        <p:spPr>
          <a:xfrm>
            <a:off x="261937" y="1152460"/>
            <a:ext cx="8620125" cy="990600"/>
          </a:xfrm>
        </p:spPr>
        <p:txBody>
          <a:bodyPr/>
          <a:lstStyle/>
          <a:p>
            <a:r>
              <a:rPr lang="en-US" sz="2800" b="1"/>
              <a:t>Proposed Regulation: Industrial and Commercial Uses with Longer Timeframes Until Prohibition</a:t>
            </a:r>
            <a:endParaRPr lang="en-US" sz="2800" b="1" strike="sngStrike">
              <a:solidFill>
                <a:srgbClr val="FF0000"/>
              </a:solidFill>
            </a:endParaRPr>
          </a:p>
        </p:txBody>
      </p:sp>
      <p:sp>
        <p:nvSpPr>
          <p:cNvPr id="3" name="Content Placeholder 2">
            <a:extLst>
              <a:ext uri="{FF2B5EF4-FFF2-40B4-BE49-F238E27FC236}">
                <a16:creationId xmlns:a16="http://schemas.microsoft.com/office/drawing/2014/main" id="{A6EE5DB1-9450-991F-5F7D-C779B8BE8C8E}"/>
              </a:ext>
            </a:extLst>
          </p:cNvPr>
          <p:cNvSpPr>
            <a:spLocks noGrp="1"/>
          </p:cNvSpPr>
          <p:nvPr>
            <p:ph idx="1"/>
          </p:nvPr>
        </p:nvSpPr>
        <p:spPr>
          <a:xfrm>
            <a:off x="54749" y="2143060"/>
            <a:ext cx="8924774" cy="4103740"/>
          </a:xfrm>
        </p:spPr>
        <p:txBody>
          <a:bodyPr/>
          <a:lstStyle/>
          <a:p>
            <a:pPr marL="342900" lvl="1" indent="-342900">
              <a:spcBef>
                <a:spcPts val="0"/>
              </a:spcBef>
              <a:buChar char="•"/>
              <a:defRPr/>
            </a:pPr>
            <a:r>
              <a:rPr lang="en-US" sz="1800">
                <a:cs typeface="Arial"/>
              </a:rPr>
              <a:t>Uses with timeframes beyond one year would need strong worker protections: </a:t>
            </a:r>
            <a:endParaRPr lang="en-US" sz="1800">
              <a:cs typeface="Arial" panose="020B0604020202020204" pitchFamily="34" charset="0"/>
            </a:endParaRPr>
          </a:p>
          <a:p>
            <a:pPr lvl="1">
              <a:lnSpc>
                <a:spcPct val="90000"/>
              </a:lnSpc>
              <a:defRPr/>
            </a:pPr>
            <a:r>
              <a:rPr lang="en-US" sz="1500"/>
              <a:t>Manufacturing TCE: both domestic and imported</a:t>
            </a:r>
            <a:endParaRPr lang="en-US" sz="1500">
              <a:cs typeface="Arial"/>
            </a:endParaRPr>
          </a:p>
          <a:p>
            <a:pPr lvl="1">
              <a:lnSpc>
                <a:spcPct val="90000"/>
              </a:lnSpc>
              <a:defRPr/>
            </a:pPr>
            <a:r>
              <a:rPr lang="en-US" sz="1500">
                <a:cs typeface="Arial"/>
              </a:rPr>
              <a:t>Processing</a:t>
            </a:r>
            <a:r>
              <a:rPr lang="en-US" sz="1500"/>
              <a:t> TCE </a:t>
            </a:r>
            <a:r>
              <a:rPr lang="en-US" sz="1500">
                <a:cs typeface="Arial"/>
              </a:rPr>
              <a:t>: recycling and repackaging</a:t>
            </a:r>
          </a:p>
          <a:p>
            <a:pPr lvl="1">
              <a:lnSpc>
                <a:spcPct val="90000"/>
              </a:lnSpc>
              <a:defRPr/>
            </a:pPr>
            <a:r>
              <a:rPr lang="en-US" sz="1500"/>
              <a:t>Processing TCE: as a reactant/intermediate (refrigerant HFC-134a)</a:t>
            </a:r>
            <a:endParaRPr lang="en-US" sz="1500">
              <a:cs typeface="Arial"/>
            </a:endParaRPr>
          </a:p>
          <a:p>
            <a:pPr lvl="1">
              <a:lnSpc>
                <a:spcPct val="90000"/>
              </a:lnSpc>
              <a:defRPr/>
            </a:pPr>
            <a:r>
              <a:rPr lang="en-US" sz="1500"/>
              <a:t>Industrial and commercial use of TCE as solvent for closed-loop vapor degreasing:</a:t>
            </a:r>
            <a:endParaRPr lang="en-US" sz="1500">
              <a:cs typeface="Arial"/>
            </a:endParaRPr>
          </a:p>
          <a:p>
            <a:pPr lvl="2">
              <a:lnSpc>
                <a:spcPct val="90000"/>
              </a:lnSpc>
              <a:defRPr/>
            </a:pPr>
            <a:r>
              <a:rPr lang="en-US" sz="1100">
                <a:cs typeface="Arial"/>
              </a:rPr>
              <a:t>For human-rated rocket engine cleaning by NASA and its contractors</a:t>
            </a:r>
          </a:p>
          <a:p>
            <a:pPr lvl="2">
              <a:lnSpc>
                <a:spcPct val="90000"/>
              </a:lnSpc>
              <a:defRPr/>
            </a:pPr>
            <a:r>
              <a:rPr lang="en-US" sz="1100">
                <a:cs typeface="Arial"/>
              </a:rPr>
              <a:t>For rayon fabric scouring for end use in rocket booster nozzle production by Federal Agencies and their contractors</a:t>
            </a:r>
          </a:p>
          <a:p>
            <a:pPr lvl="1">
              <a:lnSpc>
                <a:spcPct val="90000"/>
              </a:lnSpc>
              <a:defRPr/>
            </a:pPr>
            <a:r>
              <a:rPr lang="en-US" sz="1500">
                <a:cs typeface="Arial"/>
              </a:rPr>
              <a:t>Industrial and commercial use </a:t>
            </a:r>
            <a:r>
              <a:rPr lang="en-US" sz="1500"/>
              <a:t>of TCE </a:t>
            </a:r>
            <a:r>
              <a:rPr lang="en-US" sz="1500">
                <a:cs typeface="Arial"/>
              </a:rPr>
              <a:t>for Department of Defense naval vessels and their systems</a:t>
            </a:r>
          </a:p>
          <a:p>
            <a:pPr lvl="2">
              <a:lnSpc>
                <a:spcPct val="90000"/>
              </a:lnSpc>
              <a:defRPr/>
            </a:pPr>
            <a:r>
              <a:rPr lang="en-US" sz="1100">
                <a:ea typeface="+mn-lt"/>
                <a:cs typeface="+mn-lt"/>
              </a:rPr>
              <a:t>And in the maintenance, fabrication, and sustainment for and of such vessels and systems</a:t>
            </a:r>
            <a:endParaRPr lang="en-US" sz="1100">
              <a:cs typeface="Arial"/>
            </a:endParaRPr>
          </a:p>
          <a:p>
            <a:pPr lvl="1">
              <a:lnSpc>
                <a:spcPct val="90000"/>
              </a:lnSpc>
              <a:defRPr/>
            </a:pPr>
            <a:r>
              <a:rPr lang="en-US" sz="1500">
                <a:ea typeface="+mn-lt"/>
                <a:cs typeface="+mn-lt"/>
              </a:rPr>
              <a:t>Industrial and commercial use </a:t>
            </a:r>
            <a:r>
              <a:rPr lang="en-US" sz="1500"/>
              <a:t>of TCE as</a:t>
            </a:r>
            <a:r>
              <a:rPr lang="en-US" sz="1500">
                <a:ea typeface="+mn-lt"/>
                <a:cs typeface="+mn-lt"/>
              </a:rPr>
              <a:t> a processing aid for battery separator manufacturing</a:t>
            </a:r>
            <a:endParaRPr lang="en-US" sz="1500">
              <a:ea typeface="ＭＳ Ｐゴシック"/>
              <a:cs typeface="+mn-lt"/>
            </a:endParaRPr>
          </a:p>
          <a:p>
            <a:pPr lvl="1">
              <a:lnSpc>
                <a:spcPct val="90000"/>
              </a:lnSpc>
              <a:defRPr/>
            </a:pPr>
            <a:r>
              <a:rPr lang="en-US" sz="1500">
                <a:ea typeface="+mn-lt"/>
                <a:cs typeface="+mn-lt"/>
              </a:rPr>
              <a:t>Industrial and commercial use of TCE as a laboratory chemical for essential laboratory activities and some research and development activities</a:t>
            </a:r>
            <a:endParaRPr lang="en-US" sz="1500">
              <a:cs typeface="Arial"/>
            </a:endParaRPr>
          </a:p>
          <a:p>
            <a:pPr lvl="1">
              <a:lnSpc>
                <a:spcPct val="90000"/>
              </a:lnSpc>
              <a:defRPr/>
            </a:pPr>
            <a:r>
              <a:rPr lang="en-US" sz="1500">
                <a:ea typeface="+mn-lt"/>
                <a:cs typeface="+mn-lt"/>
              </a:rPr>
              <a:t>Emergency industrial and commercial use </a:t>
            </a:r>
            <a:r>
              <a:rPr lang="en-US" sz="1500"/>
              <a:t>of TCE </a:t>
            </a:r>
            <a:r>
              <a:rPr lang="en-US" sz="1500">
                <a:ea typeface="+mn-lt"/>
                <a:cs typeface="+mn-lt"/>
              </a:rPr>
              <a:t>in furtherance of NASA’s mission:</a:t>
            </a:r>
            <a:endParaRPr lang="en-US" sz="1500">
              <a:ea typeface="ＭＳ Ｐゴシック"/>
              <a:cs typeface="+mn-lt"/>
            </a:endParaRPr>
          </a:p>
          <a:p>
            <a:pPr lvl="2">
              <a:lnSpc>
                <a:spcPct val="90000"/>
              </a:lnSpc>
              <a:defRPr/>
            </a:pPr>
            <a:r>
              <a:rPr lang="en-US" sz="1100">
                <a:ea typeface="+mn-lt"/>
                <a:cs typeface="+mn-lt"/>
              </a:rPr>
              <a:t>For specific conditions which are critical or essential and for which no technically and economically feasible safer alternative is available</a:t>
            </a:r>
            <a:endParaRPr lang="en-US" sz="1100">
              <a:cs typeface="Arial"/>
            </a:endParaRPr>
          </a:p>
          <a:p>
            <a:pPr lvl="1">
              <a:lnSpc>
                <a:spcPct val="90000"/>
              </a:lnSpc>
              <a:defRPr/>
            </a:pPr>
            <a:r>
              <a:rPr lang="en-US" sz="1500"/>
              <a:t>Disposal of TCE </a:t>
            </a:r>
            <a:r>
              <a:rPr lang="en-US" sz="1500">
                <a:ea typeface="+mn-lt"/>
                <a:cs typeface="+mn-lt"/>
              </a:rPr>
              <a:t>to industrial pre-treatment, industrial treatment, or publicly owned treatment works for cleanup projects</a:t>
            </a:r>
          </a:p>
          <a:p>
            <a:endParaRPr lang="en-US">
              <a:cs typeface="Arial"/>
            </a:endParaRPr>
          </a:p>
        </p:txBody>
      </p:sp>
      <p:sp>
        <p:nvSpPr>
          <p:cNvPr id="4" name="Slide Number Placeholder 3">
            <a:extLst>
              <a:ext uri="{FF2B5EF4-FFF2-40B4-BE49-F238E27FC236}">
                <a16:creationId xmlns:a16="http://schemas.microsoft.com/office/drawing/2014/main" id="{41029341-CF1D-96EE-FE77-E52F8F53D3FA}"/>
              </a:ext>
            </a:extLst>
          </p:cNvPr>
          <p:cNvSpPr>
            <a:spLocks noGrp="1"/>
          </p:cNvSpPr>
          <p:nvPr>
            <p:ph type="sldNum" sz="quarter" idx="12"/>
          </p:nvPr>
        </p:nvSpPr>
        <p:spPr/>
        <p:txBody>
          <a:bodyPr/>
          <a:lstStyle/>
          <a:p>
            <a:pPr>
              <a:defRPr/>
            </a:pPr>
            <a:fld id="{D35345C7-F636-48E4-879B-A60F42A34109}" type="slidenum">
              <a:rPr lang="en-US" smtClean="0"/>
              <a:pPr>
                <a:defRPr/>
              </a:pPr>
              <a:t>20</a:t>
            </a:fld>
            <a:endParaRPr lang="en-US"/>
          </a:p>
        </p:txBody>
      </p:sp>
      <p:sp>
        <p:nvSpPr>
          <p:cNvPr id="7" name="Footer Placeholder 6">
            <a:extLst>
              <a:ext uri="{FF2B5EF4-FFF2-40B4-BE49-F238E27FC236}">
                <a16:creationId xmlns:a16="http://schemas.microsoft.com/office/drawing/2014/main" id="{B2C92D9A-85DF-4793-EF65-0C69BB255FE8}"/>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4123481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21B88-0A9C-6A87-4020-07B3D6D1C266}"/>
              </a:ext>
            </a:extLst>
          </p:cNvPr>
          <p:cNvSpPr>
            <a:spLocks noGrp="1"/>
          </p:cNvSpPr>
          <p:nvPr>
            <p:ph type="title"/>
          </p:nvPr>
        </p:nvSpPr>
        <p:spPr>
          <a:xfrm>
            <a:off x="315310" y="948979"/>
            <a:ext cx="8650014" cy="990600"/>
          </a:xfrm>
        </p:spPr>
        <p:txBody>
          <a:bodyPr/>
          <a:lstStyle/>
          <a:p>
            <a:r>
              <a:rPr lang="en-US" b="1"/>
              <a:t>Proposed Compliance Dates</a:t>
            </a:r>
            <a:endParaRPr lang="en-US" b="1" strike="sngStrike">
              <a:highlight>
                <a:srgbClr val="FFFF00"/>
              </a:highlight>
              <a:cs typeface="Arial"/>
            </a:endParaRPr>
          </a:p>
        </p:txBody>
      </p:sp>
      <p:sp>
        <p:nvSpPr>
          <p:cNvPr id="3" name="Content Placeholder 2">
            <a:extLst>
              <a:ext uri="{FF2B5EF4-FFF2-40B4-BE49-F238E27FC236}">
                <a16:creationId xmlns:a16="http://schemas.microsoft.com/office/drawing/2014/main" id="{85751933-65BF-E4C6-BC95-259FED870C91}"/>
              </a:ext>
            </a:extLst>
          </p:cNvPr>
          <p:cNvSpPr>
            <a:spLocks noGrp="1"/>
          </p:cNvSpPr>
          <p:nvPr>
            <p:ph idx="1"/>
          </p:nvPr>
        </p:nvSpPr>
        <p:spPr>
          <a:xfrm>
            <a:off x="310896" y="1748299"/>
            <a:ext cx="8348472" cy="4658710"/>
          </a:xfrm>
        </p:spPr>
        <p:txBody>
          <a:bodyPr>
            <a:normAutofit fontScale="85000" lnSpcReduction="10000"/>
          </a:bodyPr>
          <a:lstStyle/>
          <a:p>
            <a:pPr marL="347345" lvl="1" indent="-342900">
              <a:lnSpc>
                <a:spcPct val="110000"/>
              </a:lnSpc>
              <a:spcBef>
                <a:spcPts val="0"/>
              </a:spcBef>
              <a:buFont typeface="Calibri" panose="020F0502020204030204" pitchFamily="34" charset="0"/>
              <a:buChar char="•"/>
            </a:pPr>
            <a:r>
              <a:rPr lang="en-US" sz="2100">
                <a:cs typeface="Calibri"/>
              </a:rPr>
              <a:t>Prohibitions related to all consumer and most commercial and industrial uses </a:t>
            </a:r>
            <a:r>
              <a:rPr lang="en-US" sz="2100">
                <a:solidFill>
                  <a:srgbClr val="000000"/>
                </a:solidFill>
                <a:cs typeface="Calibri"/>
              </a:rPr>
              <a:t>would </a:t>
            </a:r>
            <a:r>
              <a:rPr lang="en-US" sz="2100">
                <a:cs typeface="Calibri"/>
              </a:rPr>
              <a:t>become effective: </a:t>
            </a:r>
          </a:p>
          <a:p>
            <a:pPr lvl="1">
              <a:lnSpc>
                <a:spcPct val="110000"/>
              </a:lnSpc>
              <a:buFont typeface="Calibri" panose="020F0502020204030204" pitchFamily="34" charset="0"/>
              <a:buChar char="–"/>
            </a:pPr>
            <a:r>
              <a:rPr lang="en-US" sz="1700"/>
              <a:t>3 months for manufacturers, 6 months for processors and distribution in commerce, and 9 months for industrial and commercial users after publication date of final rule</a:t>
            </a:r>
            <a:endParaRPr lang="en-US" sz="1700">
              <a:cs typeface="Arial"/>
            </a:endParaRPr>
          </a:p>
          <a:p>
            <a:pPr>
              <a:lnSpc>
                <a:spcPct val="110000"/>
              </a:lnSpc>
            </a:pPr>
            <a:r>
              <a:rPr lang="en-US" sz="2100"/>
              <a:t>Prohibitions related to vapor degreasing, unless otherwise exempted, would become effective:</a:t>
            </a:r>
            <a:endParaRPr lang="en-US" sz="2100">
              <a:cs typeface="Arial"/>
            </a:endParaRPr>
          </a:p>
          <a:p>
            <a:pPr lvl="1">
              <a:lnSpc>
                <a:spcPct val="110000"/>
              </a:lnSpc>
            </a:pPr>
            <a:r>
              <a:rPr lang="en-US" sz="1700"/>
              <a:t>6 months for manufacturers, 9 months for processors, and 1 year for industrial and commercial users</a:t>
            </a:r>
            <a:endParaRPr lang="en-US" sz="1700">
              <a:cs typeface="Arial"/>
            </a:endParaRPr>
          </a:p>
          <a:p>
            <a:pPr>
              <a:lnSpc>
                <a:spcPct val="110000"/>
              </a:lnSpc>
            </a:pPr>
            <a:r>
              <a:rPr lang="en-US" sz="2100"/>
              <a:t>Prohibitions related to processing of TCE as a reactant/intermediate and the industrial and commercial use of TCE as a processing aid, unless otherwise exempted, would become effective:</a:t>
            </a:r>
            <a:endParaRPr lang="en-US" sz="2100">
              <a:cs typeface="Arial"/>
            </a:endParaRPr>
          </a:p>
          <a:p>
            <a:pPr lvl="1">
              <a:lnSpc>
                <a:spcPct val="110000"/>
              </a:lnSpc>
            </a:pPr>
            <a:r>
              <a:rPr lang="en-US" sz="1700"/>
              <a:t>18 months for manufacturers, and 2 years for processors and industrial and commercial users</a:t>
            </a:r>
            <a:endParaRPr lang="en-US" sz="1700">
              <a:cs typeface="Arial"/>
            </a:endParaRPr>
          </a:p>
          <a:p>
            <a:pPr marL="347345" lvl="1" indent="-342900">
              <a:lnSpc>
                <a:spcPct val="110000"/>
              </a:lnSpc>
              <a:spcBef>
                <a:spcPts val="0"/>
              </a:spcBef>
              <a:buFont typeface="Calibri" panose="020F0502020204030204" pitchFamily="34" charset="0"/>
              <a:buChar char="•"/>
            </a:pPr>
            <a:r>
              <a:rPr lang="en-US" sz="2100">
                <a:cs typeface="Calibri"/>
              </a:rPr>
              <a:t>Compliance with </a:t>
            </a:r>
            <a:r>
              <a:rPr lang="en-US" sz="2100">
                <a:solidFill>
                  <a:srgbClr val="000000"/>
                </a:solidFill>
                <a:cs typeface="Calibri"/>
              </a:rPr>
              <a:t>a WCPP </a:t>
            </a:r>
            <a:r>
              <a:rPr lang="en-US" sz="2100">
                <a:cs typeface="Calibri"/>
              </a:rPr>
              <a:t>for the uses specified in slide 20 would be required:   </a:t>
            </a:r>
          </a:p>
          <a:p>
            <a:pPr lvl="1">
              <a:lnSpc>
                <a:spcPct val="110000"/>
              </a:lnSpc>
              <a:buFont typeface="Calibri" panose="020F0502020204030204" pitchFamily="34" charset="0"/>
              <a:buChar char="–"/>
            </a:pPr>
            <a:r>
              <a:rPr lang="en-US" sz="1700"/>
              <a:t>3 months for monitoring, 6 months for designating a regulated area, 9 months for implementation of an exposure control plan after publication date of final rule</a:t>
            </a:r>
            <a:endParaRPr lang="en-US" sz="1700">
              <a:cs typeface="Arial"/>
            </a:endParaRPr>
          </a:p>
          <a:p>
            <a:pPr marL="0" indent="0">
              <a:lnSpc>
                <a:spcPct val="110000"/>
              </a:lnSpc>
              <a:buNone/>
            </a:pPr>
            <a:endParaRPr lang="en-US" sz="2200"/>
          </a:p>
        </p:txBody>
      </p:sp>
      <p:sp>
        <p:nvSpPr>
          <p:cNvPr id="5" name="Slide Number Placeholder 4">
            <a:extLst>
              <a:ext uri="{FF2B5EF4-FFF2-40B4-BE49-F238E27FC236}">
                <a16:creationId xmlns:a16="http://schemas.microsoft.com/office/drawing/2014/main" id="{3134814C-2787-AFDC-7025-8C2DCAE1D924}"/>
              </a:ext>
            </a:extLst>
          </p:cNvPr>
          <p:cNvSpPr>
            <a:spLocks noGrp="1"/>
          </p:cNvSpPr>
          <p:nvPr>
            <p:ph type="sldNum" sz="quarter" idx="12"/>
          </p:nvPr>
        </p:nvSpPr>
        <p:spPr/>
        <p:txBody>
          <a:bodyPr/>
          <a:lstStyle/>
          <a:p>
            <a:pPr>
              <a:defRPr/>
            </a:pPr>
            <a:r>
              <a:rPr lang="en-US">
                <a:latin typeface="Arial"/>
                <a:ea typeface="ＭＳ Ｐゴシック"/>
                <a:cs typeface="Arial"/>
              </a:rPr>
              <a:t>21</a:t>
            </a:r>
            <a:endParaRPr lang="en-US" strike="sngStrike"/>
          </a:p>
        </p:txBody>
      </p:sp>
      <p:sp>
        <p:nvSpPr>
          <p:cNvPr id="7" name="Footer Placeholder 6">
            <a:extLst>
              <a:ext uri="{FF2B5EF4-FFF2-40B4-BE49-F238E27FC236}">
                <a16:creationId xmlns:a16="http://schemas.microsoft.com/office/drawing/2014/main" id="{8B6A3BF7-4D7B-BDB0-D2E5-DF5DA70FEDA7}"/>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4012641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1115C-0E61-F040-CFC9-E3F41FEA3FD7}"/>
              </a:ext>
            </a:extLst>
          </p:cNvPr>
          <p:cNvSpPr>
            <a:spLocks noGrp="1"/>
          </p:cNvSpPr>
          <p:nvPr>
            <p:ph type="title"/>
          </p:nvPr>
        </p:nvSpPr>
        <p:spPr>
          <a:xfrm>
            <a:off x="220993" y="1104900"/>
            <a:ext cx="8653517" cy="990600"/>
          </a:xfrm>
        </p:spPr>
        <p:txBody>
          <a:bodyPr/>
          <a:lstStyle/>
          <a:p>
            <a:r>
              <a:rPr lang="en-US" b="1"/>
              <a:t>Proposed Phaseout for Processing </a:t>
            </a:r>
            <a:br>
              <a:rPr lang="en-US" b="1"/>
            </a:br>
            <a:r>
              <a:rPr lang="en-US" b="1"/>
              <a:t>TCE for HFC-134a</a:t>
            </a:r>
            <a:endParaRPr lang="en-US" b="1" strike="sngStrike">
              <a:solidFill>
                <a:srgbClr val="FF0000"/>
              </a:solidFill>
            </a:endParaRPr>
          </a:p>
        </p:txBody>
      </p:sp>
      <p:sp>
        <p:nvSpPr>
          <p:cNvPr id="3" name="Content Placeholder 2">
            <a:extLst>
              <a:ext uri="{FF2B5EF4-FFF2-40B4-BE49-F238E27FC236}">
                <a16:creationId xmlns:a16="http://schemas.microsoft.com/office/drawing/2014/main" id="{31ED7CA9-44D7-7B37-F8CD-E004D5FA2C9C}"/>
              </a:ext>
            </a:extLst>
          </p:cNvPr>
          <p:cNvSpPr>
            <a:spLocks noGrp="1"/>
          </p:cNvSpPr>
          <p:nvPr>
            <p:ph idx="1"/>
          </p:nvPr>
        </p:nvSpPr>
        <p:spPr>
          <a:xfrm>
            <a:off x="269489" y="2095500"/>
            <a:ext cx="8112511" cy="1802321"/>
          </a:xfrm>
        </p:spPr>
        <p:txBody>
          <a:bodyPr>
            <a:normAutofit lnSpcReduction="10000"/>
          </a:bodyPr>
          <a:lstStyle/>
          <a:p>
            <a:r>
              <a:rPr lang="en-US" sz="1600"/>
              <a:t>EPA is proposing to prohibit processing TCE as an intermediate in the manufacture of refrigerant HFC-134a, using an 8.5-year phaseout</a:t>
            </a:r>
            <a:endParaRPr lang="en-US" sz="1600">
              <a:cs typeface="Arial"/>
            </a:endParaRPr>
          </a:p>
          <a:p>
            <a:r>
              <a:rPr lang="en-US" sz="1600"/>
              <a:t>For timeframe, EPA aligned and considered the phasedown of HFC-134a under the American Innovation and Manufacturing Act (AIM Act)</a:t>
            </a:r>
            <a:endParaRPr lang="en-US" sz="1600">
              <a:cs typeface="Arial"/>
            </a:endParaRPr>
          </a:p>
          <a:p>
            <a:pPr lvl="1"/>
            <a:r>
              <a:rPr lang="en-US" sz="1500"/>
              <a:t>The use of HFC-134a is expected to decline as users switch to refrigerants with lower global warming potential</a:t>
            </a:r>
          </a:p>
          <a:p>
            <a:pPr lvl="1"/>
            <a:r>
              <a:rPr lang="en-US" sz="1500"/>
              <a:t>Alternatives are available, such as production of HFC-134a with PCE  </a:t>
            </a:r>
          </a:p>
        </p:txBody>
      </p:sp>
      <p:sp>
        <p:nvSpPr>
          <p:cNvPr id="5" name="Slide Number Placeholder 4">
            <a:extLst>
              <a:ext uri="{FF2B5EF4-FFF2-40B4-BE49-F238E27FC236}">
                <a16:creationId xmlns:a16="http://schemas.microsoft.com/office/drawing/2014/main" id="{06FD18BF-54DB-41F6-F7F4-E51E0C4E3590}"/>
              </a:ext>
            </a:extLst>
          </p:cNvPr>
          <p:cNvSpPr>
            <a:spLocks noGrp="1"/>
          </p:cNvSpPr>
          <p:nvPr>
            <p:ph type="sldNum" sz="quarter" idx="12"/>
          </p:nvPr>
        </p:nvSpPr>
        <p:spPr/>
        <p:txBody>
          <a:bodyPr/>
          <a:lstStyle/>
          <a:p>
            <a:pPr>
              <a:defRPr/>
            </a:pPr>
            <a:fld id="{669C2884-559B-45FB-9DDB-AADF63867580}" type="slidenum">
              <a:rPr lang="en-US" smtClean="0"/>
              <a:pPr>
                <a:defRPr/>
              </a:pPr>
              <a:t>22</a:t>
            </a:fld>
            <a:endParaRPr lang="en-US"/>
          </a:p>
        </p:txBody>
      </p:sp>
      <p:graphicFrame>
        <p:nvGraphicFramePr>
          <p:cNvPr id="6" name="Table 6">
            <a:extLst>
              <a:ext uri="{FF2B5EF4-FFF2-40B4-BE49-F238E27FC236}">
                <a16:creationId xmlns:a16="http://schemas.microsoft.com/office/drawing/2014/main" id="{1B0E5801-9FD6-4A2C-4209-DDD5813EAD0A}"/>
              </a:ext>
            </a:extLst>
          </p:cNvPr>
          <p:cNvGraphicFramePr>
            <a:graphicFrameLocks noGrp="1"/>
          </p:cNvGraphicFramePr>
          <p:nvPr>
            <p:extLst>
              <p:ext uri="{D42A27DB-BD31-4B8C-83A1-F6EECF244321}">
                <p14:modId xmlns:p14="http://schemas.microsoft.com/office/powerpoint/2010/main" val="1826816144"/>
              </p:ext>
            </p:extLst>
          </p:nvPr>
        </p:nvGraphicFramePr>
        <p:xfrm>
          <a:off x="269489" y="3986377"/>
          <a:ext cx="8389607" cy="2173468"/>
        </p:xfrm>
        <a:graphic>
          <a:graphicData uri="http://schemas.openxmlformats.org/drawingml/2006/table">
            <a:tbl>
              <a:tblPr firstRow="1" bandRow="1">
                <a:tableStyleId>{5C22544A-7EE6-4342-B048-85BDC9FD1C3A}</a:tableStyleId>
              </a:tblPr>
              <a:tblGrid>
                <a:gridCol w="1021876">
                  <a:extLst>
                    <a:ext uri="{9D8B030D-6E8A-4147-A177-3AD203B41FA5}">
                      <a16:colId xmlns:a16="http://schemas.microsoft.com/office/drawing/2014/main" val="48806037"/>
                    </a:ext>
                  </a:extLst>
                </a:gridCol>
                <a:gridCol w="7367731">
                  <a:extLst>
                    <a:ext uri="{9D8B030D-6E8A-4147-A177-3AD203B41FA5}">
                      <a16:colId xmlns:a16="http://schemas.microsoft.com/office/drawing/2014/main" val="1908577654"/>
                    </a:ext>
                  </a:extLst>
                </a:gridCol>
              </a:tblGrid>
              <a:tr h="315535">
                <a:tc gridSpan="2">
                  <a:txBody>
                    <a:bodyPr/>
                    <a:lstStyle/>
                    <a:p>
                      <a:pPr algn="ctr"/>
                      <a:r>
                        <a:rPr lang="en-US" sz="1600">
                          <a:solidFill>
                            <a:schemeClr val="tx1"/>
                          </a:solidFill>
                        </a:rPr>
                        <a:t>Phaseout Timing (after publication date of the final rule)</a:t>
                      </a:r>
                      <a:endParaRPr lang="en-US" sz="1600" b="1">
                        <a:solidFill>
                          <a:schemeClr val="tx1"/>
                        </a:solidFill>
                      </a:endParaRPr>
                    </a:p>
                  </a:txBody>
                  <a:tcPr anchor="ctr"/>
                </a:tc>
                <a:tc hMerge="1">
                  <a:txBody>
                    <a:bodyPr/>
                    <a:lstStyle/>
                    <a:p>
                      <a:pPr algn="ctr"/>
                      <a:endParaRPr lang="en-US" b="1">
                        <a:solidFill>
                          <a:schemeClr val="tx1"/>
                        </a:solidFill>
                      </a:endParaRPr>
                    </a:p>
                  </a:txBody>
                  <a:tcPr anchor="ctr"/>
                </a:tc>
                <a:extLst>
                  <a:ext uri="{0D108BD9-81ED-4DB2-BD59-A6C34878D82A}">
                    <a16:rowId xmlns:a16="http://schemas.microsoft.com/office/drawing/2014/main" val="954557113"/>
                  </a:ext>
                </a:extLst>
              </a:tr>
              <a:tr h="270675">
                <a:tc>
                  <a:txBody>
                    <a:bodyPr/>
                    <a:lstStyle/>
                    <a:p>
                      <a:r>
                        <a:rPr lang="en-US" sz="1200">
                          <a:solidFill>
                            <a:schemeClr val="tx1"/>
                          </a:solidFill>
                        </a:rPr>
                        <a:t>6 months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solidFill>
                            <a:schemeClr val="tx1"/>
                          </a:solidFill>
                        </a:rPr>
                        <a:t>Manufacturers of HFC-134a must establish a baseline annual volume of TCE</a:t>
                      </a:r>
                    </a:p>
                  </a:txBody>
                  <a:tcPr/>
                </a:tc>
                <a:extLst>
                  <a:ext uri="{0D108BD9-81ED-4DB2-BD59-A6C34878D82A}">
                    <a16:rowId xmlns:a16="http://schemas.microsoft.com/office/drawing/2014/main" val="1997062055"/>
                  </a:ext>
                </a:extLst>
              </a:tr>
              <a:tr h="280823">
                <a:tc>
                  <a:txBody>
                    <a:bodyPr/>
                    <a:lstStyle/>
                    <a:p>
                      <a:r>
                        <a:rPr lang="en-US" sz="1200">
                          <a:solidFill>
                            <a:schemeClr val="tx1"/>
                          </a:solidFill>
                        </a:rPr>
                        <a:t>9 months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solidFill>
                            <a:schemeClr val="tx1"/>
                          </a:solidFill>
                        </a:rPr>
                        <a:t>Workplaces continuing to manufacture and process TCE for HFC-134a must enact workplace protections</a:t>
                      </a:r>
                      <a:endParaRPr lang="en-US" sz="1200" kern="0">
                        <a:solidFill>
                          <a:schemeClr val="tx1"/>
                        </a:solidFill>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686586695"/>
                  </a:ext>
                </a:extLst>
              </a:tr>
              <a:tr h="258165">
                <a:tc>
                  <a:txBody>
                    <a:bodyPr/>
                    <a:lstStyle/>
                    <a:p>
                      <a:r>
                        <a:rPr lang="en-US" sz="1200">
                          <a:solidFill>
                            <a:schemeClr val="tx1"/>
                          </a:solidFill>
                        </a:rPr>
                        <a:t>2.5 years</a:t>
                      </a:r>
                    </a:p>
                  </a:txBody>
                  <a:tcPr/>
                </a:tc>
                <a:tc>
                  <a:txBody>
                    <a:bodyPr/>
                    <a:lstStyle/>
                    <a:p>
                      <a:pPr marL="0" indent="0">
                        <a:buFont typeface="Arial" panose="020B0604020202020204" pitchFamily="34" charset="0"/>
                        <a:buNone/>
                      </a:pPr>
                      <a:r>
                        <a:rPr lang="en-US" sz="1200">
                          <a:solidFill>
                            <a:schemeClr val="tx1"/>
                          </a:solidFill>
                        </a:rPr>
                        <a:t>Manufacturers cannot process TCE at a volume above 75% of their baseline</a:t>
                      </a:r>
                    </a:p>
                  </a:txBody>
                  <a:tcPr/>
                </a:tc>
                <a:extLst>
                  <a:ext uri="{0D108BD9-81ED-4DB2-BD59-A6C34878D82A}">
                    <a16:rowId xmlns:a16="http://schemas.microsoft.com/office/drawing/2014/main" val="2693819288"/>
                  </a:ext>
                </a:extLst>
              </a:tr>
              <a:tr h="258165">
                <a:tc>
                  <a:txBody>
                    <a:bodyPr/>
                    <a:lstStyle/>
                    <a:p>
                      <a:r>
                        <a:rPr lang="en-US" sz="1200">
                          <a:solidFill>
                            <a:schemeClr val="tx1"/>
                          </a:solidFill>
                        </a:rPr>
                        <a:t>4.5 years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solidFill>
                            <a:schemeClr val="tx1"/>
                          </a:solidFill>
                        </a:rPr>
                        <a:t>Manufacturers cannot process TCE at a volume above 50% of their baseline</a:t>
                      </a:r>
                    </a:p>
                  </a:txBody>
                  <a:tcPr/>
                </a:tc>
                <a:extLst>
                  <a:ext uri="{0D108BD9-81ED-4DB2-BD59-A6C34878D82A}">
                    <a16:rowId xmlns:a16="http://schemas.microsoft.com/office/drawing/2014/main" val="64581737"/>
                  </a:ext>
                </a:extLst>
              </a:tr>
              <a:tr h="332258">
                <a:tc>
                  <a:txBody>
                    <a:bodyPr/>
                    <a:lstStyle/>
                    <a:p>
                      <a:r>
                        <a:rPr lang="en-US" sz="1200">
                          <a:solidFill>
                            <a:schemeClr val="tx1"/>
                          </a:solidFill>
                        </a:rPr>
                        <a:t>6.5 years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solidFill>
                            <a:schemeClr val="tx1"/>
                          </a:solidFill>
                        </a:rPr>
                        <a:t>Manufacturers cannot process TCE at a volume above 25% of their baseline</a:t>
                      </a:r>
                    </a:p>
                  </a:txBody>
                  <a:tcPr/>
                </a:tc>
                <a:extLst>
                  <a:ext uri="{0D108BD9-81ED-4DB2-BD59-A6C34878D82A}">
                    <a16:rowId xmlns:a16="http://schemas.microsoft.com/office/drawing/2014/main" val="1694933685"/>
                  </a:ext>
                </a:extLst>
              </a:tr>
              <a:tr h="402147">
                <a:tc>
                  <a:txBody>
                    <a:bodyPr/>
                    <a:lstStyle/>
                    <a:p>
                      <a:r>
                        <a:rPr lang="en-US" sz="1200">
                          <a:solidFill>
                            <a:schemeClr val="tx1"/>
                          </a:solidFill>
                        </a:rPr>
                        <a:t>8.5 years</a:t>
                      </a:r>
                    </a:p>
                  </a:txBody>
                  <a:tcPr/>
                </a:tc>
                <a:tc>
                  <a:txBody>
                    <a:bodyPr/>
                    <a:lstStyle/>
                    <a:p>
                      <a:pPr marL="0" indent="0">
                        <a:buFont typeface="Arial" panose="020B0604020202020204" pitchFamily="34" charset="0"/>
                        <a:buNone/>
                      </a:pPr>
                      <a:r>
                        <a:rPr lang="en-US" sz="1200">
                          <a:solidFill>
                            <a:schemeClr val="tx1"/>
                          </a:solidFill>
                        </a:rPr>
                        <a:t>Prohibition on manufacturing, distribution in commerce, and processing TCE for HFC-134a</a:t>
                      </a:r>
                    </a:p>
                  </a:txBody>
                  <a:tcPr/>
                </a:tc>
                <a:extLst>
                  <a:ext uri="{0D108BD9-81ED-4DB2-BD59-A6C34878D82A}">
                    <a16:rowId xmlns:a16="http://schemas.microsoft.com/office/drawing/2014/main" val="1916372497"/>
                  </a:ext>
                </a:extLst>
              </a:tr>
            </a:tbl>
          </a:graphicData>
        </a:graphic>
      </p:graphicFrame>
      <p:sp>
        <p:nvSpPr>
          <p:cNvPr id="4" name="Footer Placeholder 3">
            <a:extLst>
              <a:ext uri="{FF2B5EF4-FFF2-40B4-BE49-F238E27FC236}">
                <a16:creationId xmlns:a16="http://schemas.microsoft.com/office/drawing/2014/main" id="{3D967399-0F14-F03D-4A6F-F75A810C0C08}"/>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203922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BC661-67AA-72C2-2AC8-32DFFCA6844E}"/>
              </a:ext>
            </a:extLst>
          </p:cNvPr>
          <p:cNvSpPr>
            <a:spLocks noGrp="1"/>
          </p:cNvSpPr>
          <p:nvPr>
            <p:ph type="title"/>
          </p:nvPr>
        </p:nvSpPr>
        <p:spPr>
          <a:xfrm>
            <a:off x="762000" y="1181100"/>
            <a:ext cx="7620000" cy="990600"/>
          </a:xfrm>
        </p:spPr>
        <p:txBody>
          <a:bodyPr/>
          <a:lstStyle/>
          <a:p>
            <a:r>
              <a:rPr lang="en-US" sz="3200" b="1">
                <a:cs typeface="Calibri"/>
              </a:rPr>
              <a:t>Proposed Regulation: Exemptions </a:t>
            </a:r>
            <a:r>
              <a:rPr lang="en-US" b="1">
                <a:cs typeface="Calibri"/>
              </a:rPr>
              <a:t>U</a:t>
            </a:r>
            <a:r>
              <a:rPr lang="en-US" sz="3200" b="1">
                <a:cs typeface="Calibri"/>
              </a:rPr>
              <a:t>nder TSCA Section 6(g)</a:t>
            </a:r>
            <a:endParaRPr lang="en-US" b="1"/>
          </a:p>
        </p:txBody>
      </p:sp>
      <p:sp>
        <p:nvSpPr>
          <p:cNvPr id="3" name="Content Placeholder 2">
            <a:extLst>
              <a:ext uri="{FF2B5EF4-FFF2-40B4-BE49-F238E27FC236}">
                <a16:creationId xmlns:a16="http://schemas.microsoft.com/office/drawing/2014/main" id="{018367BB-5DF4-DEC0-22BA-04C9AA5EB822}"/>
              </a:ext>
            </a:extLst>
          </p:cNvPr>
          <p:cNvSpPr>
            <a:spLocks noGrp="1"/>
          </p:cNvSpPr>
          <p:nvPr>
            <p:ph idx="1"/>
          </p:nvPr>
        </p:nvSpPr>
        <p:spPr>
          <a:xfrm>
            <a:off x="685800" y="2527738"/>
            <a:ext cx="7772400" cy="3924300"/>
          </a:xfrm>
        </p:spPr>
        <p:txBody>
          <a:bodyPr/>
          <a:lstStyle/>
          <a:p>
            <a:pPr>
              <a:defRPr/>
            </a:pPr>
            <a:r>
              <a:rPr kumimoji="0" lang="en-US" sz="2000" b="0" i="0" u="none" strike="noStrike" kern="0" cap="none" spc="0" normalizeH="0" baseline="0" noProof="0">
                <a:ln>
                  <a:noFill/>
                </a:ln>
                <a:solidFill>
                  <a:srgbClr val="000000"/>
                </a:solidFill>
                <a:effectLst/>
                <a:uLnTx/>
                <a:uFillTx/>
                <a:latin typeface="Arial"/>
                <a:ea typeface="ＭＳ Ｐゴシック"/>
                <a:cs typeface="+mn-cs"/>
              </a:rPr>
              <a:t>Section 6(g) permits an exemption if EPA finds that</a:t>
            </a:r>
            <a:r>
              <a:rPr kumimoji="0" lang="en-US" sz="2000" b="0" i="0" u="none" strike="noStrike" kern="0" cap="none" spc="0" normalizeH="0" baseline="0" noProof="0">
                <a:ln>
                  <a:noFill/>
                </a:ln>
                <a:solidFill>
                  <a:srgbClr val="0070C0"/>
                </a:solidFill>
                <a:effectLst/>
                <a:uLnTx/>
                <a:uFillTx/>
                <a:latin typeface="Arial"/>
                <a:ea typeface="ＭＳ Ｐゴシック"/>
                <a:cs typeface="+mn-cs"/>
              </a:rPr>
              <a:t>:</a:t>
            </a:r>
            <a:r>
              <a:rPr lang="en-US" sz="2000">
                <a:solidFill>
                  <a:srgbClr val="000000"/>
                </a:solidFill>
                <a:latin typeface="Arial"/>
                <a:ea typeface="ＭＳ Ｐゴシック"/>
              </a:rPr>
              <a:t> </a:t>
            </a:r>
            <a:endParaRPr lang="en-US" sz="2000" b="0" i="0" u="none" strike="noStrike" kern="0" cap="none" spc="0" normalizeH="0" baseline="0" noProof="0">
              <a:ln>
                <a:noFill/>
              </a:ln>
              <a:solidFill>
                <a:srgbClr val="000000"/>
              </a:solidFill>
              <a:effectLst/>
              <a:uLnTx/>
              <a:uFillTx/>
              <a:latin typeface="Arial"/>
              <a:ea typeface="ＭＳ Ｐゴシック"/>
              <a:cs typeface="Arial"/>
            </a:endParaRPr>
          </a:p>
          <a:p>
            <a:pPr lvl="1">
              <a:lnSpc>
                <a:spcPct val="120000"/>
              </a:lnSpc>
              <a:spcBef>
                <a:spcPts val="0"/>
              </a:spcBef>
              <a:spcAft>
                <a:spcPts val="0"/>
              </a:spcAft>
              <a:buFont typeface="Arial" panose="020B0604020202020204" pitchFamily="34" charset="0"/>
              <a:buChar char="─"/>
            </a:pPr>
            <a:r>
              <a:rPr lang="en-US" sz="1800"/>
              <a:t>The specific condition of use is a critical or essential use for which no technically and economically feasible safer alternative is available;</a:t>
            </a:r>
            <a:endParaRPr lang="en-US" sz="1800">
              <a:cs typeface="Arial"/>
            </a:endParaRPr>
          </a:p>
          <a:p>
            <a:pPr lvl="1">
              <a:lnSpc>
                <a:spcPct val="120000"/>
              </a:lnSpc>
              <a:spcBef>
                <a:spcPts val="0"/>
              </a:spcBef>
              <a:spcAft>
                <a:spcPts val="0"/>
              </a:spcAft>
              <a:buFont typeface="Arial" panose="020B0604020202020204" pitchFamily="34" charset="0"/>
              <a:buChar char="─"/>
            </a:pPr>
            <a:r>
              <a:rPr lang="en-US" sz="1800"/>
              <a:t>Compliance with the rule would significantly disrupt the national economy, national security, or critical infrastructure; or</a:t>
            </a:r>
            <a:endParaRPr lang="en-US" sz="1800">
              <a:cs typeface="Arial"/>
            </a:endParaRPr>
          </a:p>
          <a:p>
            <a:pPr lvl="1">
              <a:lnSpc>
                <a:spcPct val="120000"/>
              </a:lnSpc>
              <a:spcBef>
                <a:spcPts val="0"/>
              </a:spcBef>
              <a:spcAft>
                <a:spcPts val="0"/>
              </a:spcAft>
              <a:buFont typeface="Arial" panose="020B0604020202020204" pitchFamily="34" charset="0"/>
              <a:buChar char="─"/>
            </a:pPr>
            <a:r>
              <a:rPr lang="en-US" sz="1800"/>
              <a:t>The specific condition of use, as compared to alternatives, provides a substantial benefit to health, the environment, or public safety</a:t>
            </a:r>
            <a:endParaRPr lang="en-US" sz="1800">
              <a:cs typeface="Arial"/>
            </a:endParaRPr>
          </a:p>
          <a:p>
            <a:pPr>
              <a:lnSpc>
                <a:spcPct val="120000"/>
              </a:lnSpc>
              <a:spcBef>
                <a:spcPts val="0"/>
              </a:spcBef>
              <a:spcAft>
                <a:spcPts val="0"/>
              </a:spcAft>
              <a:buFont typeface="Arial" panose="020B0604020202020204" pitchFamily="34" charset="0"/>
              <a:buChar char="─"/>
            </a:pPr>
            <a:endParaRPr lang="en-US" sz="2400">
              <a:cs typeface="Arial"/>
            </a:endParaRPr>
          </a:p>
        </p:txBody>
      </p:sp>
      <p:sp>
        <p:nvSpPr>
          <p:cNvPr id="5" name="Slide Number Placeholder 4">
            <a:extLst>
              <a:ext uri="{FF2B5EF4-FFF2-40B4-BE49-F238E27FC236}">
                <a16:creationId xmlns:a16="http://schemas.microsoft.com/office/drawing/2014/main" id="{4322157D-8B63-891D-62AF-93D57B64E2BA}"/>
              </a:ext>
            </a:extLst>
          </p:cNvPr>
          <p:cNvSpPr>
            <a:spLocks noGrp="1"/>
          </p:cNvSpPr>
          <p:nvPr>
            <p:ph type="sldNum" sz="quarter" idx="12"/>
          </p:nvPr>
        </p:nvSpPr>
        <p:spPr/>
        <p:txBody>
          <a:bodyPr/>
          <a:lstStyle/>
          <a:p>
            <a:pPr>
              <a:defRPr/>
            </a:pPr>
            <a:r>
              <a:rPr lang="en-US">
                <a:latin typeface="Arial"/>
                <a:ea typeface="ＭＳ Ｐゴシック"/>
                <a:cs typeface="Arial"/>
              </a:rPr>
              <a:t>23</a:t>
            </a:r>
            <a:endParaRPr lang="en-US"/>
          </a:p>
        </p:txBody>
      </p:sp>
      <p:sp>
        <p:nvSpPr>
          <p:cNvPr id="7" name="Footer Placeholder 6">
            <a:extLst>
              <a:ext uri="{FF2B5EF4-FFF2-40B4-BE49-F238E27FC236}">
                <a16:creationId xmlns:a16="http://schemas.microsoft.com/office/drawing/2014/main" id="{B581641E-1BD9-9E5A-1837-8E7906EF2973}"/>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3705973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BC661-67AA-72C2-2AC8-32DFFCA6844E}"/>
              </a:ext>
            </a:extLst>
          </p:cNvPr>
          <p:cNvSpPr>
            <a:spLocks noGrp="1"/>
          </p:cNvSpPr>
          <p:nvPr>
            <p:ph type="title"/>
          </p:nvPr>
        </p:nvSpPr>
        <p:spPr>
          <a:xfrm>
            <a:off x="762000" y="1181100"/>
            <a:ext cx="7620000" cy="990600"/>
          </a:xfrm>
        </p:spPr>
        <p:txBody>
          <a:bodyPr/>
          <a:lstStyle/>
          <a:p>
            <a:r>
              <a:rPr lang="en-US" sz="3200" b="1">
                <a:cs typeface="Calibri"/>
              </a:rPr>
              <a:t>Proposed Regulation: Exemptions </a:t>
            </a:r>
            <a:r>
              <a:rPr lang="en-US" b="1">
                <a:cs typeface="Calibri"/>
              </a:rPr>
              <a:t>U</a:t>
            </a:r>
            <a:r>
              <a:rPr lang="en-US" sz="3200" b="1">
                <a:cs typeface="Calibri"/>
              </a:rPr>
              <a:t>nder TSCA Section 6(g)</a:t>
            </a:r>
            <a:endParaRPr lang="en-US" b="1"/>
          </a:p>
        </p:txBody>
      </p:sp>
      <p:sp>
        <p:nvSpPr>
          <p:cNvPr id="3" name="Content Placeholder 2">
            <a:extLst>
              <a:ext uri="{FF2B5EF4-FFF2-40B4-BE49-F238E27FC236}">
                <a16:creationId xmlns:a16="http://schemas.microsoft.com/office/drawing/2014/main" id="{018367BB-5DF4-DEC0-22BA-04C9AA5EB822}"/>
              </a:ext>
            </a:extLst>
          </p:cNvPr>
          <p:cNvSpPr>
            <a:spLocks noGrp="1"/>
          </p:cNvSpPr>
          <p:nvPr>
            <p:ph idx="1"/>
          </p:nvPr>
        </p:nvSpPr>
        <p:spPr>
          <a:xfrm>
            <a:off x="685800" y="2171700"/>
            <a:ext cx="7772400" cy="3924300"/>
          </a:xfrm>
        </p:spPr>
        <p:txBody>
          <a:bodyPr/>
          <a:lstStyle/>
          <a:p>
            <a:pPr>
              <a:defRPr/>
            </a:pPr>
            <a:r>
              <a:rPr kumimoji="0" lang="en-US" sz="1800" b="0" i="0" u="none" strike="noStrike" kern="0" cap="none" spc="0" normalizeH="0" baseline="0" noProof="0">
                <a:ln>
                  <a:noFill/>
                </a:ln>
                <a:effectLst/>
                <a:uLnTx/>
                <a:uFillTx/>
                <a:latin typeface="Arial"/>
                <a:ea typeface="ＭＳ Ｐゴシック"/>
                <a:cs typeface="+mn-cs"/>
              </a:rPr>
              <a:t>EPA is proposing</a:t>
            </a:r>
            <a:r>
              <a:rPr lang="en-US" sz="1800">
                <a:latin typeface="Arial"/>
                <a:ea typeface="ＭＳ Ｐゴシック"/>
              </a:rPr>
              <a:t> </a:t>
            </a:r>
            <a:endParaRPr lang="en-US" sz="1800" b="0" i="0" u="none" strike="noStrike" kern="0" cap="none" spc="0" normalizeH="0" baseline="0" noProof="0">
              <a:ln>
                <a:noFill/>
              </a:ln>
              <a:effectLst/>
              <a:uLnTx/>
              <a:uFillTx/>
              <a:latin typeface="Arial"/>
              <a:ea typeface="ＭＳ Ｐゴシック"/>
              <a:cs typeface="Arial"/>
            </a:endParaRPr>
          </a:p>
          <a:p>
            <a:pPr lvl="1">
              <a:lnSpc>
                <a:spcPct val="120000"/>
              </a:lnSpc>
              <a:spcBef>
                <a:spcPts val="0"/>
              </a:spcBef>
              <a:spcAft>
                <a:spcPts val="0"/>
              </a:spcAft>
              <a:buFont typeface="Arial" panose="020B0604020202020204" pitchFamily="34" charset="0"/>
              <a:buChar char="─"/>
            </a:pPr>
            <a:r>
              <a:rPr lang="en-US" sz="1600"/>
              <a:t>7-year exemption for use of TCE in closed-loop vapor degreasing necessary for rocket engine cleaning by NASA</a:t>
            </a:r>
            <a:endParaRPr lang="en-US" sz="1600">
              <a:cs typeface="Arial"/>
            </a:endParaRPr>
          </a:p>
          <a:p>
            <a:pPr lvl="1">
              <a:lnSpc>
                <a:spcPct val="120000"/>
              </a:lnSpc>
              <a:spcBef>
                <a:spcPts val="0"/>
              </a:spcBef>
              <a:spcAft>
                <a:spcPts val="0"/>
              </a:spcAft>
              <a:buFont typeface="Arial" panose="020B0604020202020204" pitchFamily="34" charset="0"/>
              <a:buChar char="─"/>
            </a:pPr>
            <a:r>
              <a:rPr lang="en-US" sz="1600"/>
              <a:t>10-year exemption for emergency uses of TCE in furtherance of NASA’s mission</a:t>
            </a:r>
            <a:endParaRPr lang="en-US" sz="1600">
              <a:cs typeface="Arial"/>
            </a:endParaRPr>
          </a:p>
          <a:p>
            <a:pPr lvl="1">
              <a:lnSpc>
                <a:spcPct val="120000"/>
              </a:lnSpc>
              <a:spcBef>
                <a:spcPts val="0"/>
              </a:spcBef>
              <a:spcAft>
                <a:spcPts val="0"/>
              </a:spcAft>
              <a:buFont typeface="Arial" panose="020B0604020202020204" pitchFamily="34" charset="0"/>
              <a:buChar char="─"/>
            </a:pPr>
            <a:r>
              <a:rPr lang="en-US" sz="1600"/>
              <a:t>10-year exemption for use of TCE as a processing aid in battery separator manufacturing</a:t>
            </a:r>
            <a:endParaRPr lang="en-US" sz="1600">
              <a:cs typeface="Arial"/>
            </a:endParaRPr>
          </a:p>
          <a:p>
            <a:pPr lvl="1">
              <a:lnSpc>
                <a:spcPct val="120000"/>
              </a:lnSpc>
              <a:spcBef>
                <a:spcPts val="0"/>
              </a:spcBef>
              <a:spcAft>
                <a:spcPts val="0"/>
              </a:spcAft>
              <a:buFont typeface="Arial" panose="020B0604020202020204" pitchFamily="34" charset="0"/>
              <a:buChar char="─"/>
            </a:pPr>
            <a:r>
              <a:rPr lang="en-US" sz="1600"/>
              <a:t>10-year exemption for use of TCE to meet DoD naval vessel requirements</a:t>
            </a:r>
            <a:endParaRPr lang="en-US" sz="1600">
              <a:cs typeface="Arial"/>
            </a:endParaRPr>
          </a:p>
          <a:p>
            <a:pPr lvl="1">
              <a:lnSpc>
                <a:spcPct val="120000"/>
              </a:lnSpc>
              <a:spcBef>
                <a:spcPts val="0"/>
              </a:spcBef>
              <a:spcAft>
                <a:spcPts val="0"/>
              </a:spcAft>
              <a:buFont typeface="Arial" panose="020B0604020202020204" pitchFamily="34" charset="0"/>
              <a:buChar char="─"/>
            </a:pPr>
            <a:r>
              <a:rPr lang="en-US" sz="1600"/>
              <a:t>50-year exemption for TCE in essential laboratory use</a:t>
            </a:r>
            <a:endParaRPr lang="en-US" sz="1600">
              <a:cs typeface="Arial"/>
            </a:endParaRPr>
          </a:p>
          <a:p>
            <a:pPr lvl="1">
              <a:lnSpc>
                <a:spcPct val="120000"/>
              </a:lnSpc>
              <a:spcBef>
                <a:spcPts val="0"/>
              </a:spcBef>
              <a:spcAft>
                <a:spcPts val="0"/>
              </a:spcAft>
              <a:buFont typeface="Arial" panose="020B0604020202020204" pitchFamily="34" charset="0"/>
              <a:buChar char="─"/>
            </a:pPr>
            <a:r>
              <a:rPr lang="en-US" sz="1600"/>
              <a:t>50-year exemption for disposal of contaminated wastewater to facilitate cleanup </a:t>
            </a:r>
            <a:endParaRPr lang="en-US" sz="1600">
              <a:cs typeface="Arial"/>
            </a:endParaRPr>
          </a:p>
          <a:p>
            <a:pPr>
              <a:lnSpc>
                <a:spcPct val="120000"/>
              </a:lnSpc>
              <a:spcBef>
                <a:spcPts val="0"/>
              </a:spcBef>
              <a:spcAft>
                <a:spcPts val="0"/>
              </a:spcAft>
              <a:buFont typeface="Arial" panose="020B0604020202020204" pitchFamily="34" charset="0"/>
              <a:buChar char="─"/>
            </a:pPr>
            <a:r>
              <a:rPr lang="en-US" sz="2000"/>
              <a:t>Entities must document efforts to comply with provisions of the WCPP to the extent feasible</a:t>
            </a:r>
            <a:endParaRPr lang="en-US" sz="2000">
              <a:cs typeface="Arial"/>
            </a:endParaRPr>
          </a:p>
        </p:txBody>
      </p:sp>
      <p:sp>
        <p:nvSpPr>
          <p:cNvPr id="5" name="Slide Number Placeholder 4">
            <a:extLst>
              <a:ext uri="{FF2B5EF4-FFF2-40B4-BE49-F238E27FC236}">
                <a16:creationId xmlns:a16="http://schemas.microsoft.com/office/drawing/2014/main" id="{4322157D-8B63-891D-62AF-93D57B64E2BA}"/>
              </a:ext>
            </a:extLst>
          </p:cNvPr>
          <p:cNvSpPr>
            <a:spLocks noGrp="1"/>
          </p:cNvSpPr>
          <p:nvPr>
            <p:ph type="sldNum" sz="quarter" idx="12"/>
          </p:nvPr>
        </p:nvSpPr>
        <p:spPr/>
        <p:txBody>
          <a:bodyPr/>
          <a:lstStyle/>
          <a:p>
            <a:pPr>
              <a:defRPr/>
            </a:pPr>
            <a:r>
              <a:rPr lang="en-US">
                <a:latin typeface="Arial"/>
                <a:ea typeface="ＭＳ Ｐゴシック"/>
                <a:cs typeface="Arial"/>
              </a:rPr>
              <a:t>24</a:t>
            </a:r>
            <a:endParaRPr lang="en-US"/>
          </a:p>
        </p:txBody>
      </p:sp>
      <p:sp>
        <p:nvSpPr>
          <p:cNvPr id="7" name="Footer Placeholder 6">
            <a:extLst>
              <a:ext uri="{FF2B5EF4-FFF2-40B4-BE49-F238E27FC236}">
                <a16:creationId xmlns:a16="http://schemas.microsoft.com/office/drawing/2014/main" id="{87172D73-EB71-245E-99CB-5ABD6DE68062}"/>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769879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45A70-9F60-9DA2-30BF-96EE99F2B644}"/>
              </a:ext>
            </a:extLst>
          </p:cNvPr>
          <p:cNvSpPr>
            <a:spLocks noGrp="1"/>
          </p:cNvSpPr>
          <p:nvPr>
            <p:ph type="title"/>
          </p:nvPr>
        </p:nvSpPr>
        <p:spPr>
          <a:xfrm>
            <a:off x="126609" y="1152091"/>
            <a:ext cx="8806375" cy="990600"/>
          </a:xfrm>
        </p:spPr>
        <p:txBody>
          <a:bodyPr/>
          <a:lstStyle/>
          <a:p>
            <a:r>
              <a:rPr lang="en-US" b="1"/>
              <a:t>Proposed Regulation: Workplace Chemical Protection Program</a:t>
            </a:r>
            <a:endParaRPr lang="en-US" strike="sngStrike"/>
          </a:p>
        </p:txBody>
      </p:sp>
      <p:sp>
        <p:nvSpPr>
          <p:cNvPr id="3" name="Content Placeholder 2">
            <a:extLst>
              <a:ext uri="{FF2B5EF4-FFF2-40B4-BE49-F238E27FC236}">
                <a16:creationId xmlns:a16="http://schemas.microsoft.com/office/drawing/2014/main" id="{D5579888-C7B8-BAB2-2FE5-F34376E2EA3D}"/>
              </a:ext>
            </a:extLst>
          </p:cNvPr>
          <p:cNvSpPr>
            <a:spLocks noGrp="1"/>
          </p:cNvSpPr>
          <p:nvPr>
            <p:ph idx="1"/>
          </p:nvPr>
        </p:nvSpPr>
        <p:spPr>
          <a:xfrm>
            <a:off x="685800" y="2191207"/>
            <a:ext cx="7772400" cy="4177513"/>
          </a:xfrm>
        </p:spPr>
        <p:txBody>
          <a:bodyPr>
            <a:normAutofit/>
          </a:bodyPr>
          <a:lstStyle/>
          <a:p>
            <a:r>
              <a:rPr lang="en-US" sz="2200"/>
              <a:t>A Workplace Chemical Protection Program (WCPP) protects people from risk posed by occupational exposures from certain conditions of use</a:t>
            </a:r>
            <a:endParaRPr lang="en-US" sz="2200">
              <a:cs typeface="Arial"/>
            </a:endParaRPr>
          </a:p>
          <a:p>
            <a:r>
              <a:rPr lang="en-US" sz="2200"/>
              <a:t>Uncertainty regarding ability to comply with an ECEL</a:t>
            </a:r>
            <a:r>
              <a:rPr lang="en-US" sz="2200">
                <a:cs typeface="+mn-cs"/>
              </a:rPr>
              <a:t> influences whether a condition of use is </a:t>
            </a:r>
            <a:r>
              <a:rPr lang="en-US" sz="2200"/>
              <a:t>a candidate for WCPP </a:t>
            </a:r>
            <a:r>
              <a:rPr lang="en-US" sz="2200">
                <a:cs typeface="+mn-cs"/>
              </a:rPr>
              <a:t>or whether prohibition is more appropriate</a:t>
            </a:r>
            <a:r>
              <a:rPr lang="en-US" sz="2200"/>
              <a:t> </a:t>
            </a:r>
            <a:endParaRPr lang="en-US" sz="2200">
              <a:cs typeface="Arial"/>
            </a:endParaRPr>
          </a:p>
          <a:p>
            <a:r>
              <a:rPr lang="en-US" sz="2200">
                <a:cs typeface="Arial"/>
              </a:rPr>
              <a:t>For TCE, EPA is proposing WCPP only until prohibitions come into effect </a:t>
            </a:r>
          </a:p>
          <a:p>
            <a:r>
              <a:rPr lang="en-US" sz="2200">
                <a:latin typeface="Arial"/>
                <a:cs typeface="Arial"/>
              </a:rPr>
              <a:t>WCPP applies to Owners or Operators and Potentially Exposed Persons</a:t>
            </a:r>
          </a:p>
          <a:p>
            <a:pPr lvl="1"/>
            <a:r>
              <a:rPr lang="en-US" sz="2000">
                <a:latin typeface="Arial"/>
                <a:cs typeface="Arial"/>
              </a:rPr>
              <a:t>Broader definition than “employers” and “employees” </a:t>
            </a:r>
            <a:endParaRPr lang="en-US" sz="2000">
              <a:latin typeface="Arial" panose="020B0604020202020204" pitchFamily="34" charset="0"/>
              <a:cs typeface="Arial" panose="020B0604020202020204" pitchFamily="34" charset="0"/>
            </a:endParaRPr>
          </a:p>
          <a:p>
            <a:endParaRPr lang="en-US" sz="1800">
              <a:cs typeface="Arial"/>
            </a:endParaRPr>
          </a:p>
        </p:txBody>
      </p:sp>
      <p:sp>
        <p:nvSpPr>
          <p:cNvPr id="4" name="Slide Number Placeholder 3">
            <a:extLst>
              <a:ext uri="{FF2B5EF4-FFF2-40B4-BE49-F238E27FC236}">
                <a16:creationId xmlns:a16="http://schemas.microsoft.com/office/drawing/2014/main" id="{3A4E1126-0318-E534-BA51-FFEAAA6A377E}"/>
              </a:ext>
            </a:extLst>
          </p:cNvPr>
          <p:cNvSpPr>
            <a:spLocks noGrp="1"/>
          </p:cNvSpPr>
          <p:nvPr>
            <p:ph type="sldNum" sz="quarter" idx="12"/>
          </p:nvPr>
        </p:nvSpPr>
        <p:spPr/>
        <p:txBody>
          <a:bodyPr/>
          <a:lstStyle/>
          <a:p>
            <a:pPr>
              <a:defRPr/>
            </a:pPr>
            <a:fld id="{D35345C7-F636-48E4-879B-A60F42A34109}" type="slidenum">
              <a:rPr lang="en-US" smtClean="0"/>
              <a:pPr>
                <a:defRPr/>
              </a:pPr>
              <a:t>25</a:t>
            </a:fld>
            <a:endParaRPr lang="en-US"/>
          </a:p>
        </p:txBody>
      </p:sp>
      <p:sp>
        <p:nvSpPr>
          <p:cNvPr id="6" name="Footer Placeholder 4">
            <a:extLst>
              <a:ext uri="{FF2B5EF4-FFF2-40B4-BE49-F238E27FC236}">
                <a16:creationId xmlns:a16="http://schemas.microsoft.com/office/drawing/2014/main" id="{60AD313D-B1B2-D644-CF59-9A4E8ADB5BCE}"/>
              </a:ext>
            </a:extLst>
          </p:cNvPr>
          <p:cNvSpPr txBox="1">
            <a:spLocks/>
          </p:cNvSpPr>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Environmental Protection Agency</a:t>
            </a:r>
            <a:endParaRPr lang="en-US" sz="1100"/>
          </a:p>
        </p:txBody>
      </p:sp>
    </p:spTree>
    <p:extLst>
      <p:ext uri="{BB962C8B-B14F-4D97-AF65-F5344CB8AC3E}">
        <p14:creationId xmlns:p14="http://schemas.microsoft.com/office/powerpoint/2010/main" val="3875219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8BA29-15B6-40EC-987F-68EC8DAD05AC}"/>
              </a:ext>
            </a:extLst>
          </p:cNvPr>
          <p:cNvSpPr>
            <a:spLocks noGrp="1"/>
          </p:cNvSpPr>
          <p:nvPr>
            <p:ph type="title"/>
          </p:nvPr>
        </p:nvSpPr>
        <p:spPr>
          <a:xfrm>
            <a:off x="546100" y="1259304"/>
            <a:ext cx="8051800" cy="990600"/>
          </a:xfrm>
        </p:spPr>
        <p:txBody>
          <a:bodyPr/>
          <a:lstStyle/>
          <a:p>
            <a:r>
              <a:rPr lang="en-US" b="1"/>
              <a:t>Proposed Regulation: Workplace Chemical Protection Program (cont.)</a:t>
            </a:r>
          </a:p>
        </p:txBody>
      </p:sp>
      <p:sp>
        <p:nvSpPr>
          <p:cNvPr id="3" name="Content Placeholder 2">
            <a:extLst>
              <a:ext uri="{FF2B5EF4-FFF2-40B4-BE49-F238E27FC236}">
                <a16:creationId xmlns:a16="http://schemas.microsoft.com/office/drawing/2014/main" id="{8555D2BD-8A36-4C81-8235-41DE6F772D77}"/>
              </a:ext>
            </a:extLst>
          </p:cNvPr>
          <p:cNvSpPr>
            <a:spLocks noGrp="1"/>
          </p:cNvSpPr>
          <p:nvPr>
            <p:ph idx="1"/>
          </p:nvPr>
        </p:nvSpPr>
        <p:spPr>
          <a:xfrm>
            <a:off x="685800" y="2322096"/>
            <a:ext cx="7772400" cy="4031102"/>
          </a:xfrm>
        </p:spPr>
        <p:txBody>
          <a:bodyPr>
            <a:normAutofit fontScale="92500" lnSpcReduction="20000"/>
          </a:bodyPr>
          <a:lstStyle/>
          <a:p>
            <a:r>
              <a:rPr lang="en-US">
                <a:solidFill>
                  <a:srgbClr val="000000"/>
                </a:solidFill>
              </a:rPr>
              <a:t>Workplace Chemical Protection Program (WCPP)</a:t>
            </a:r>
            <a:endParaRPr lang="en-US" sz="4400">
              <a:solidFill>
                <a:srgbClr val="000000"/>
              </a:solidFill>
            </a:endParaRPr>
          </a:p>
          <a:p>
            <a:pPr lvl="1"/>
            <a:r>
              <a:rPr lang="en-US">
                <a:solidFill>
                  <a:srgbClr val="000000"/>
                </a:solidFill>
              </a:rPr>
              <a:t>Proposed inhalation exposure limit</a:t>
            </a:r>
            <a:r>
              <a:rPr lang="en-US"/>
              <a:t> (Existing Chemical Exposure Limit, or ECEL):</a:t>
            </a:r>
            <a:endParaRPr lang="en-US">
              <a:cs typeface="Arial"/>
            </a:endParaRPr>
          </a:p>
          <a:p>
            <a:pPr lvl="2"/>
            <a:r>
              <a:rPr lang="en-US">
                <a:solidFill>
                  <a:srgbClr val="000000"/>
                </a:solidFill>
              </a:rPr>
              <a:t>8-hour time-weighted average (TWA): 0.0011 ppm </a:t>
            </a:r>
            <a:endParaRPr lang="en-US">
              <a:solidFill>
                <a:srgbClr val="000000"/>
              </a:solidFill>
              <a:cs typeface="Arial"/>
            </a:endParaRPr>
          </a:p>
          <a:p>
            <a:pPr lvl="2"/>
            <a:r>
              <a:rPr lang="en-US">
                <a:solidFill>
                  <a:srgbClr val="000000"/>
                </a:solidFill>
              </a:rPr>
              <a:t>For comparison, OSHA PEL is 100 ppm</a:t>
            </a:r>
            <a:endParaRPr lang="en-US">
              <a:solidFill>
                <a:srgbClr val="000000"/>
              </a:solidFill>
              <a:cs typeface="Arial"/>
            </a:endParaRPr>
          </a:p>
          <a:p>
            <a:pPr lvl="1"/>
            <a:r>
              <a:rPr lang="en-US">
                <a:solidFill>
                  <a:srgbClr val="000000"/>
                </a:solidFill>
              </a:rPr>
              <a:t>Includes additional monitoring, recordkeeping requirements, dermal requirements </a:t>
            </a:r>
            <a:endParaRPr lang="en-US">
              <a:solidFill>
                <a:srgbClr val="000000"/>
              </a:solidFill>
              <a:cs typeface="Arial"/>
            </a:endParaRPr>
          </a:p>
          <a:p>
            <a:pPr lvl="1"/>
            <a:r>
              <a:rPr lang="en-US">
                <a:solidFill>
                  <a:srgbClr val="000000"/>
                </a:solidFill>
              </a:rPr>
              <a:t>Provides flexibility for preventing exceedances of the identified EPA exposure limit </a:t>
            </a:r>
            <a:endParaRPr lang="en-US" strike="sngStrike">
              <a:solidFill>
                <a:srgbClr val="FF0000"/>
              </a:solidFill>
            </a:endParaRPr>
          </a:p>
          <a:p>
            <a:pPr lvl="1"/>
            <a:r>
              <a:rPr lang="en-US"/>
              <a:t>Aligns with existing OSHA requirements wherever possible</a:t>
            </a:r>
            <a:endParaRPr lang="en-US" strike="sngStrike">
              <a:solidFill>
                <a:srgbClr val="FF0000"/>
              </a:solidFill>
              <a:cs typeface="Arial"/>
            </a:endParaRPr>
          </a:p>
          <a:p>
            <a:pPr lvl="1"/>
            <a:endParaRPr lang="en-US"/>
          </a:p>
        </p:txBody>
      </p:sp>
      <p:sp>
        <p:nvSpPr>
          <p:cNvPr id="4" name="Slide Number Placeholder 3">
            <a:extLst>
              <a:ext uri="{FF2B5EF4-FFF2-40B4-BE49-F238E27FC236}">
                <a16:creationId xmlns:a16="http://schemas.microsoft.com/office/drawing/2014/main" id="{93ABA78A-2540-4FC4-8DB1-1AAB374A0257}"/>
              </a:ext>
            </a:extLst>
          </p:cNvPr>
          <p:cNvSpPr>
            <a:spLocks noGrp="1"/>
          </p:cNvSpPr>
          <p:nvPr>
            <p:ph type="sldNum" sz="quarter" idx="12"/>
          </p:nvPr>
        </p:nvSpPr>
        <p:spPr/>
        <p:txBody>
          <a:bodyPr/>
          <a:lstStyle/>
          <a:p>
            <a:pPr>
              <a:defRPr/>
            </a:pPr>
            <a:fld id="{D35345C7-F636-48E4-879B-A60F42A34109}" type="slidenum">
              <a:rPr lang="en-US" smtClean="0"/>
              <a:pPr>
                <a:defRPr/>
              </a:pPr>
              <a:t>26</a:t>
            </a:fld>
            <a:endParaRPr lang="en-US"/>
          </a:p>
        </p:txBody>
      </p:sp>
      <p:sp>
        <p:nvSpPr>
          <p:cNvPr id="7" name="Footer Placeholder 6">
            <a:extLst>
              <a:ext uri="{FF2B5EF4-FFF2-40B4-BE49-F238E27FC236}">
                <a16:creationId xmlns:a16="http://schemas.microsoft.com/office/drawing/2014/main" id="{57AB90E9-E92A-12BF-EBBC-7DD222E8E6DC}"/>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3989387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CF7A4-1D15-D71F-BEEE-00DC8025C07C}"/>
              </a:ext>
            </a:extLst>
          </p:cNvPr>
          <p:cNvSpPr>
            <a:spLocks noGrp="1"/>
          </p:cNvSpPr>
          <p:nvPr>
            <p:ph type="title"/>
          </p:nvPr>
        </p:nvSpPr>
        <p:spPr>
          <a:xfrm>
            <a:off x="110358" y="1326536"/>
            <a:ext cx="8923283" cy="990600"/>
          </a:xfrm>
        </p:spPr>
        <p:txBody>
          <a:bodyPr/>
          <a:lstStyle/>
          <a:p>
            <a:r>
              <a:rPr lang="en-US" b="1"/>
              <a:t>Proposed Requirements for </a:t>
            </a:r>
            <a:r>
              <a:rPr lang="en-US" sz="3200" b="1">
                <a:cs typeface="Calibri"/>
              </a:rPr>
              <a:t>Recordkeeping and Downstream </a:t>
            </a:r>
            <a:r>
              <a:rPr lang="en-US" b="1">
                <a:cs typeface="Calibri"/>
              </a:rPr>
              <a:t>N</a:t>
            </a:r>
            <a:r>
              <a:rPr lang="en-US" sz="3200" b="1">
                <a:cs typeface="Calibri"/>
              </a:rPr>
              <a:t>otification </a:t>
            </a:r>
            <a:endParaRPr lang="en-US" b="1"/>
          </a:p>
        </p:txBody>
      </p:sp>
      <p:sp>
        <p:nvSpPr>
          <p:cNvPr id="3" name="Content Placeholder 2">
            <a:extLst>
              <a:ext uri="{FF2B5EF4-FFF2-40B4-BE49-F238E27FC236}">
                <a16:creationId xmlns:a16="http://schemas.microsoft.com/office/drawing/2014/main" id="{899B9039-CC55-4D25-C985-999ACE770785}"/>
              </a:ext>
            </a:extLst>
          </p:cNvPr>
          <p:cNvSpPr>
            <a:spLocks noGrp="1"/>
          </p:cNvSpPr>
          <p:nvPr>
            <p:ph idx="1"/>
          </p:nvPr>
        </p:nvSpPr>
        <p:spPr>
          <a:xfrm>
            <a:off x="685800" y="2412322"/>
            <a:ext cx="7772400" cy="4257085"/>
          </a:xfrm>
        </p:spPr>
        <p:txBody>
          <a:bodyPr>
            <a:normAutofit/>
          </a:bodyPr>
          <a:lstStyle/>
          <a:p>
            <a:r>
              <a:rPr lang="en-US" sz="2400"/>
              <a:t>Downstream notification of the prohibitions would be carried out through Safety Data Sheet updates </a:t>
            </a:r>
            <a:endParaRPr lang="en-US"/>
          </a:p>
          <a:p>
            <a:pPr lvl="1"/>
            <a:r>
              <a:rPr lang="en-US" sz="2100"/>
              <a:t>Downstream notification spreads awareness throughout the supply chain of the restrictions on TCE under TSCA and provides information to commercial end users about timeframes for allowable uses of TCE</a:t>
            </a:r>
            <a:endParaRPr lang="en-US" sz="2100">
              <a:cs typeface="Arial"/>
            </a:endParaRPr>
          </a:p>
          <a:p>
            <a:pPr marL="342900" lvl="1" indent="-342900">
              <a:buChar char="•"/>
            </a:pPr>
            <a:r>
              <a:rPr lang="en-US">
                <a:cs typeface="+mn-cs"/>
              </a:rPr>
              <a:t>Recordkeeping requirements include maintenance of normal business records and records related to WCPP requirements, monitoring, and compliance </a:t>
            </a:r>
            <a:endParaRPr lang="en-US">
              <a:cs typeface="Arial"/>
            </a:endParaRPr>
          </a:p>
        </p:txBody>
      </p:sp>
      <p:sp>
        <p:nvSpPr>
          <p:cNvPr id="5" name="Slide Number Placeholder 4">
            <a:extLst>
              <a:ext uri="{FF2B5EF4-FFF2-40B4-BE49-F238E27FC236}">
                <a16:creationId xmlns:a16="http://schemas.microsoft.com/office/drawing/2014/main" id="{14FE3374-603D-2556-3EF7-F08C98547613}"/>
              </a:ext>
            </a:extLst>
          </p:cNvPr>
          <p:cNvSpPr>
            <a:spLocks noGrp="1"/>
          </p:cNvSpPr>
          <p:nvPr>
            <p:ph type="sldNum" sz="quarter" idx="12"/>
          </p:nvPr>
        </p:nvSpPr>
        <p:spPr/>
        <p:txBody>
          <a:bodyPr/>
          <a:lstStyle/>
          <a:p>
            <a:pPr>
              <a:defRPr/>
            </a:pPr>
            <a:r>
              <a:rPr lang="en-US">
                <a:latin typeface="Arial"/>
                <a:ea typeface="ＭＳ Ｐゴシック"/>
                <a:cs typeface="Arial"/>
              </a:rPr>
              <a:t>27</a:t>
            </a:r>
            <a:endParaRPr lang="en-US"/>
          </a:p>
        </p:txBody>
      </p:sp>
      <p:sp>
        <p:nvSpPr>
          <p:cNvPr id="7" name="Footer Placeholder 6">
            <a:extLst>
              <a:ext uri="{FF2B5EF4-FFF2-40B4-BE49-F238E27FC236}">
                <a16:creationId xmlns:a16="http://schemas.microsoft.com/office/drawing/2014/main" id="{5CDF271F-5AF5-A934-7707-8487147DAA96}"/>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3821276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F620-9790-41AB-B5DB-32788075BAA8}"/>
              </a:ext>
            </a:extLst>
          </p:cNvPr>
          <p:cNvSpPr>
            <a:spLocks noGrp="1"/>
          </p:cNvSpPr>
          <p:nvPr>
            <p:ph type="title"/>
          </p:nvPr>
        </p:nvSpPr>
        <p:spPr>
          <a:xfrm>
            <a:off x="685800" y="1117134"/>
            <a:ext cx="7620000" cy="990600"/>
          </a:xfrm>
        </p:spPr>
        <p:txBody>
          <a:bodyPr/>
          <a:lstStyle/>
          <a:p>
            <a:r>
              <a:rPr lang="en-US" b="1">
                <a:solidFill>
                  <a:srgbClr val="000000"/>
                </a:solidFill>
                <a:ea typeface="+mj-lt"/>
                <a:cs typeface="+mj-lt"/>
              </a:rPr>
              <a:t>Primary Alternative Regulatory Action</a:t>
            </a:r>
          </a:p>
        </p:txBody>
      </p:sp>
      <p:sp>
        <p:nvSpPr>
          <p:cNvPr id="3" name="Content Placeholder 2">
            <a:extLst>
              <a:ext uri="{FF2B5EF4-FFF2-40B4-BE49-F238E27FC236}">
                <a16:creationId xmlns:a16="http://schemas.microsoft.com/office/drawing/2014/main" id="{F3304709-24CA-4DA1-84B2-B2707D3A9721}"/>
              </a:ext>
            </a:extLst>
          </p:cNvPr>
          <p:cNvSpPr>
            <a:spLocks noGrp="1"/>
          </p:cNvSpPr>
          <p:nvPr>
            <p:ph idx="1"/>
          </p:nvPr>
        </p:nvSpPr>
        <p:spPr>
          <a:xfrm>
            <a:off x="332508" y="1960582"/>
            <a:ext cx="8326583" cy="4524764"/>
          </a:xfrm>
        </p:spPr>
        <p:txBody>
          <a:bodyPr>
            <a:normAutofit fontScale="92500" lnSpcReduction="10000"/>
          </a:bodyPr>
          <a:lstStyle/>
          <a:p>
            <a:pPr>
              <a:lnSpc>
                <a:spcPct val="120000"/>
              </a:lnSpc>
            </a:pPr>
            <a:r>
              <a:rPr lang="en-US" sz="1900">
                <a:solidFill>
                  <a:srgbClr val="000000"/>
                </a:solidFill>
                <a:cs typeface="Calibri"/>
              </a:rPr>
              <a:t>Primary alternative regulatory action considered is a full prohibition with staggered timeframes and WCPP for certain uses until prohibition</a:t>
            </a:r>
          </a:p>
          <a:p>
            <a:pPr>
              <a:lnSpc>
                <a:spcPct val="120000"/>
              </a:lnSpc>
            </a:pPr>
            <a:r>
              <a:rPr lang="en-US" sz="1900">
                <a:solidFill>
                  <a:srgbClr val="000000"/>
                </a:solidFill>
                <a:cs typeface="Calibri"/>
              </a:rPr>
              <a:t>Includes longer compliance timeframes than the proposed action</a:t>
            </a:r>
          </a:p>
          <a:p>
            <a:pPr>
              <a:lnSpc>
                <a:spcPct val="120000"/>
              </a:lnSpc>
            </a:pPr>
            <a:r>
              <a:rPr lang="en-US" sz="1900">
                <a:solidFill>
                  <a:srgbClr val="000000"/>
                </a:solidFill>
                <a:cs typeface="Calibri"/>
              </a:rPr>
              <a:t>Would exempt two more conditions of use under TSCA section 6(g) than the proposed regulatory action: </a:t>
            </a:r>
          </a:p>
          <a:p>
            <a:pPr lvl="1">
              <a:lnSpc>
                <a:spcPct val="120000"/>
              </a:lnSpc>
            </a:pPr>
            <a:r>
              <a:rPr lang="en-US" sz="1600">
                <a:solidFill>
                  <a:srgbClr val="000000"/>
                </a:solidFill>
                <a:cs typeface="Calibri"/>
              </a:rPr>
              <a:t>7-year exemption for industrial and commercial use of TCE in batch vapor degreasing for essential aerospace parts and components and narrow tubing used in medical devices.</a:t>
            </a:r>
          </a:p>
          <a:p>
            <a:pPr lvl="1">
              <a:lnSpc>
                <a:spcPct val="120000"/>
              </a:lnSpc>
            </a:pPr>
            <a:r>
              <a:rPr lang="en-US" sz="1600">
                <a:solidFill>
                  <a:srgbClr val="000000"/>
                </a:solidFill>
                <a:cs typeface="Calibri"/>
              </a:rPr>
              <a:t>15-year exemption for industrial and commercial use of TCE as a processing aid for specialty polymeric microporous sheet materials</a:t>
            </a:r>
          </a:p>
          <a:p>
            <a:pPr>
              <a:lnSpc>
                <a:spcPct val="120000"/>
              </a:lnSpc>
            </a:pPr>
            <a:r>
              <a:rPr lang="en-US" sz="1900">
                <a:solidFill>
                  <a:srgbClr val="000000"/>
                </a:solidFill>
                <a:cs typeface="Calibri"/>
              </a:rPr>
              <a:t>Would require WCPP, using an ECEL calculated from a different endpoint, for certain industrial and commercial uses </a:t>
            </a:r>
          </a:p>
          <a:p>
            <a:pPr lvl="1">
              <a:lnSpc>
                <a:spcPct val="120000"/>
              </a:lnSpc>
            </a:pPr>
            <a:r>
              <a:rPr lang="en-US" sz="1600">
                <a:solidFill>
                  <a:srgbClr val="000000"/>
                </a:solidFill>
              </a:rPr>
              <a:t>8-hour time-weighted average (TWA): 0.0040 ppm</a:t>
            </a:r>
            <a:endParaRPr lang="en-US" sz="1600">
              <a:solidFill>
                <a:srgbClr val="000000"/>
              </a:solidFill>
              <a:cs typeface="Arial"/>
            </a:endParaRPr>
          </a:p>
          <a:p>
            <a:pPr lvl="1">
              <a:lnSpc>
                <a:spcPct val="120000"/>
              </a:lnSpc>
            </a:pPr>
            <a:r>
              <a:rPr lang="en-US" sz="1600">
                <a:solidFill>
                  <a:srgbClr val="000000"/>
                </a:solidFill>
                <a:cs typeface="Calibri"/>
              </a:rPr>
              <a:t>Based on the chronic non-cancer occupational endpoint for autoimmunity </a:t>
            </a:r>
          </a:p>
          <a:p>
            <a:pPr marL="400050" lvl="1" indent="0">
              <a:lnSpc>
                <a:spcPct val="120000"/>
              </a:lnSpc>
              <a:buNone/>
              <a:defRPr/>
            </a:pPr>
            <a:endParaRPr kumimoji="0" lang="en-US" sz="1500" b="0" i="0" u="none" strike="noStrike" kern="0" cap="none" spc="0" normalizeH="0" baseline="0" noProof="0">
              <a:ln>
                <a:noFill/>
              </a:ln>
              <a:solidFill>
                <a:srgbClr val="000000"/>
              </a:solidFill>
              <a:effectLst/>
              <a:uLnTx/>
              <a:uFillTx/>
              <a:latin typeface="Arial"/>
              <a:ea typeface="ＭＳ Ｐゴシック"/>
              <a:cs typeface="Calibri"/>
            </a:endParaRPr>
          </a:p>
          <a:p>
            <a:pPr lvl="1" indent="-342900">
              <a:lnSpc>
                <a:spcPct val="120000"/>
              </a:lnSpc>
              <a:buFontTx/>
              <a:buChar char="•"/>
              <a:defRPr/>
            </a:pPr>
            <a:endParaRPr kumimoji="0" lang="en-US" sz="1500" b="0" i="0" u="none" strike="noStrike" kern="0" cap="none" spc="0" normalizeH="0" baseline="0" noProof="0">
              <a:ln>
                <a:noFill/>
              </a:ln>
              <a:solidFill>
                <a:srgbClr val="000000"/>
              </a:solidFill>
              <a:effectLst/>
              <a:uLnTx/>
              <a:uFillTx/>
              <a:latin typeface="Arial"/>
              <a:ea typeface="ＭＳ Ｐゴシック"/>
              <a:cs typeface="Calibri"/>
            </a:endParaRPr>
          </a:p>
          <a:p>
            <a:pPr>
              <a:lnSpc>
                <a:spcPct val="120000"/>
              </a:lnSpc>
            </a:pPr>
            <a:endParaRPr lang="en-US" sz="2000">
              <a:solidFill>
                <a:srgbClr val="000000"/>
              </a:solidFill>
              <a:cs typeface="Calibri"/>
            </a:endParaRPr>
          </a:p>
          <a:p>
            <a:pPr marL="0" indent="0">
              <a:buNone/>
            </a:pPr>
            <a:endParaRPr lang="en-US" sz="2000" b="1"/>
          </a:p>
        </p:txBody>
      </p:sp>
      <p:sp>
        <p:nvSpPr>
          <p:cNvPr id="4" name="Slide Number Placeholder 3">
            <a:extLst>
              <a:ext uri="{FF2B5EF4-FFF2-40B4-BE49-F238E27FC236}">
                <a16:creationId xmlns:a16="http://schemas.microsoft.com/office/drawing/2014/main" id="{86771E6C-7D97-43BA-82AC-921DCAF81E9F}"/>
              </a:ext>
            </a:extLst>
          </p:cNvPr>
          <p:cNvSpPr>
            <a:spLocks noGrp="1"/>
          </p:cNvSpPr>
          <p:nvPr>
            <p:ph type="sldNum" sz="quarter" idx="12"/>
          </p:nvPr>
        </p:nvSpPr>
        <p:spPr/>
        <p:txBody>
          <a:bodyPr/>
          <a:lstStyle/>
          <a:p>
            <a:pPr>
              <a:defRPr/>
            </a:pPr>
            <a:r>
              <a:rPr lang="en-US">
                <a:latin typeface="Arial"/>
                <a:ea typeface="ＭＳ Ｐゴシック"/>
                <a:cs typeface="Arial"/>
              </a:rPr>
              <a:t>28</a:t>
            </a:r>
            <a:endParaRPr lang="en-US"/>
          </a:p>
        </p:txBody>
      </p:sp>
      <p:sp>
        <p:nvSpPr>
          <p:cNvPr id="5" name="Footer Placeholder 4">
            <a:extLst>
              <a:ext uri="{FF2B5EF4-FFF2-40B4-BE49-F238E27FC236}">
                <a16:creationId xmlns:a16="http://schemas.microsoft.com/office/drawing/2014/main" id="{BF253A61-3FE2-53CD-890A-AE99595B9FC7}"/>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272787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EE786-9D78-536F-6049-B301B732FC16}"/>
              </a:ext>
            </a:extLst>
          </p:cNvPr>
          <p:cNvSpPr>
            <a:spLocks noGrp="1"/>
          </p:cNvSpPr>
          <p:nvPr>
            <p:ph type="title"/>
          </p:nvPr>
        </p:nvSpPr>
        <p:spPr>
          <a:xfrm>
            <a:off x="762000" y="1016876"/>
            <a:ext cx="7620000" cy="982717"/>
          </a:xfrm>
        </p:spPr>
        <p:txBody>
          <a:bodyPr/>
          <a:lstStyle/>
          <a:p>
            <a:r>
              <a:rPr lang="en-US" b="1"/>
              <a:t>Benefits of Proposed Rule</a:t>
            </a:r>
          </a:p>
        </p:txBody>
      </p:sp>
      <p:sp>
        <p:nvSpPr>
          <p:cNvPr id="5" name="Slide Number Placeholder 4">
            <a:extLst>
              <a:ext uri="{FF2B5EF4-FFF2-40B4-BE49-F238E27FC236}">
                <a16:creationId xmlns:a16="http://schemas.microsoft.com/office/drawing/2014/main" id="{53E6FE4E-76AC-12A5-717B-93A953321E55}"/>
              </a:ext>
            </a:extLst>
          </p:cNvPr>
          <p:cNvSpPr>
            <a:spLocks noGrp="1"/>
          </p:cNvSpPr>
          <p:nvPr>
            <p:ph type="sldNum" sz="quarter" idx="12"/>
          </p:nvPr>
        </p:nvSpPr>
        <p:spPr/>
        <p:txBody>
          <a:bodyPr/>
          <a:lstStyle/>
          <a:p>
            <a:pPr>
              <a:defRPr/>
            </a:pPr>
            <a:r>
              <a:rPr lang="en-US">
                <a:latin typeface="Arial"/>
                <a:ea typeface="ＭＳ Ｐゴシック"/>
                <a:cs typeface="Arial"/>
              </a:rPr>
              <a:t>29</a:t>
            </a:r>
            <a:endParaRPr lang="en-US"/>
          </a:p>
        </p:txBody>
      </p:sp>
      <p:sp>
        <p:nvSpPr>
          <p:cNvPr id="7" name="Content Placeholder 2">
            <a:extLst>
              <a:ext uri="{FF2B5EF4-FFF2-40B4-BE49-F238E27FC236}">
                <a16:creationId xmlns:a16="http://schemas.microsoft.com/office/drawing/2014/main" id="{4B1FCE67-3CB3-E465-C8E9-1D2BE3694782}"/>
              </a:ext>
            </a:extLst>
          </p:cNvPr>
          <p:cNvSpPr txBox="1">
            <a:spLocks/>
          </p:cNvSpPr>
          <p:nvPr/>
        </p:nvSpPr>
        <p:spPr bwMode="auto">
          <a:xfrm>
            <a:off x="762000" y="1795130"/>
            <a:ext cx="7620000" cy="43617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a:buClr>
                <a:srgbClr val="00B050"/>
              </a:buClr>
              <a:buSzPct val="175000"/>
              <a:buFont typeface="Wingdings" panose="05000000000000000000" pitchFamily="2" charset="2"/>
              <a:buChar char="ü"/>
            </a:pPr>
            <a:r>
              <a:rPr lang="en-US" sz="2000" kern="0">
                <a:solidFill>
                  <a:schemeClr val="tx2"/>
                </a:solidFill>
              </a:rPr>
              <a:t>Would address unreasonable risks for consumers and bystanders</a:t>
            </a:r>
            <a:endParaRPr lang="en-US" sz="2000" kern="0">
              <a:solidFill>
                <a:schemeClr val="tx2"/>
              </a:solidFill>
              <a:cs typeface="Arial"/>
            </a:endParaRPr>
          </a:p>
          <a:p>
            <a:pPr>
              <a:buClr>
                <a:srgbClr val="00B050"/>
              </a:buClr>
              <a:buSzPct val="175000"/>
              <a:buFont typeface="Wingdings" panose="05000000000000000000" pitchFamily="2" charset="2"/>
              <a:buChar char="ü"/>
            </a:pPr>
            <a:r>
              <a:rPr lang="en-US" sz="2000" kern="0">
                <a:solidFill>
                  <a:schemeClr val="tx2"/>
                </a:solidFill>
              </a:rPr>
              <a:t>Would address unreasonable risks for workers and occupational</a:t>
            </a:r>
            <a:r>
              <a:rPr lang="en-US" sz="2000" kern="0"/>
              <a:t> non-users</a:t>
            </a:r>
            <a:endParaRPr lang="en-US" sz="2000" kern="0">
              <a:cs typeface="Arial"/>
            </a:endParaRPr>
          </a:p>
          <a:p>
            <a:pPr>
              <a:buClr>
                <a:srgbClr val="00B050"/>
              </a:buClr>
              <a:buSzPct val="175000"/>
              <a:buFont typeface="Wingdings" panose="05000000000000000000" pitchFamily="2" charset="2"/>
              <a:buChar char="ü"/>
            </a:pPr>
            <a:r>
              <a:rPr lang="en-US" sz="2000" kern="0"/>
              <a:t>Would blanket all facilities, addressing the potential exposures to the neighboring communities </a:t>
            </a:r>
            <a:endParaRPr lang="en-US" sz="2000" kern="0">
              <a:cs typeface="Arial"/>
            </a:endParaRPr>
          </a:p>
          <a:p>
            <a:pPr>
              <a:buClr>
                <a:srgbClr val="00B050"/>
              </a:buClr>
              <a:buSzPct val="175000"/>
              <a:buFont typeface="Wingdings" panose="05000000000000000000" pitchFamily="2" charset="2"/>
              <a:buChar char="ü"/>
            </a:pPr>
            <a:r>
              <a:rPr lang="en-US" sz="2000" kern="0"/>
              <a:t>Would allow certain industrial and commercial uses to continue for longer timeframes to allow for a smoother transition, using workplace controls to protect workers (for example, uses in national security, aerospace, other critical infrastructure, and the Agency’s efforts to combat the climate crisis)</a:t>
            </a:r>
            <a:endParaRPr lang="en-US" sz="2000" kern="0">
              <a:cs typeface="Arial"/>
            </a:endParaRPr>
          </a:p>
          <a:p>
            <a:pPr>
              <a:buClr>
                <a:srgbClr val="00B050"/>
              </a:buClr>
              <a:buSzPct val="175000"/>
              <a:buFont typeface="Wingdings" panose="05000000000000000000" pitchFamily="2" charset="2"/>
              <a:buChar char="ü"/>
            </a:pPr>
            <a:r>
              <a:rPr lang="en-US" sz="2000" kern="0">
                <a:solidFill>
                  <a:schemeClr val="tx2"/>
                </a:solidFill>
              </a:rPr>
              <a:t>Would provide </a:t>
            </a:r>
            <a:r>
              <a:rPr lang="en-US" sz="2000" kern="0"/>
              <a:t>regulated community with confidence in a protected and healthier workforce</a:t>
            </a:r>
            <a:endParaRPr lang="en-US" sz="2000" kern="0">
              <a:cs typeface="Arial"/>
            </a:endParaRPr>
          </a:p>
        </p:txBody>
      </p:sp>
      <p:sp>
        <p:nvSpPr>
          <p:cNvPr id="3" name="Footer Placeholder 2">
            <a:extLst>
              <a:ext uri="{FF2B5EF4-FFF2-40B4-BE49-F238E27FC236}">
                <a16:creationId xmlns:a16="http://schemas.microsoft.com/office/drawing/2014/main" id="{69FAA990-9B69-4D52-B4D0-2B1433463876}"/>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1865994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7A5FA-A81E-9D97-4B5F-06A27F385A9F}"/>
              </a:ext>
            </a:extLst>
          </p:cNvPr>
          <p:cNvSpPr>
            <a:spLocks noGrp="1"/>
          </p:cNvSpPr>
          <p:nvPr>
            <p:ph type="title"/>
          </p:nvPr>
        </p:nvSpPr>
        <p:spPr>
          <a:xfrm>
            <a:off x="835570" y="1242856"/>
            <a:ext cx="7499131" cy="990600"/>
          </a:xfrm>
        </p:spPr>
        <p:txBody>
          <a:bodyPr/>
          <a:lstStyle/>
          <a:p>
            <a:r>
              <a:rPr lang="en-US" b="1"/>
              <a:t>EPA’s Proposal and the Toxic Substances Control Act (TSCA)</a:t>
            </a:r>
          </a:p>
        </p:txBody>
      </p:sp>
      <p:sp>
        <p:nvSpPr>
          <p:cNvPr id="3" name="Content Placeholder 2">
            <a:extLst>
              <a:ext uri="{FF2B5EF4-FFF2-40B4-BE49-F238E27FC236}">
                <a16:creationId xmlns:a16="http://schemas.microsoft.com/office/drawing/2014/main" id="{1C0E2423-22C3-7B38-444D-3A0701D551ED}"/>
              </a:ext>
            </a:extLst>
          </p:cNvPr>
          <p:cNvSpPr>
            <a:spLocks noGrp="1"/>
          </p:cNvSpPr>
          <p:nvPr>
            <p:ph idx="1"/>
          </p:nvPr>
        </p:nvSpPr>
        <p:spPr>
          <a:xfrm>
            <a:off x="685800" y="2345125"/>
            <a:ext cx="7772400" cy="3791605"/>
          </a:xfrm>
        </p:spPr>
        <p:txBody>
          <a:bodyPr>
            <a:normAutofit fontScale="62500" lnSpcReduction="20000"/>
          </a:bodyPr>
          <a:lstStyle/>
          <a:p>
            <a:r>
              <a:rPr lang="en-US" sz="3100"/>
              <a:t>In June 2016, Congress amended the Toxic Substances Control Act (TSCA)</a:t>
            </a:r>
          </a:p>
          <a:p>
            <a:pPr lvl="1"/>
            <a:r>
              <a:rPr lang="en-US" sz="2900"/>
              <a:t>EPA must assess and address risks from chemicals currently in commerce</a:t>
            </a:r>
            <a:endParaRPr lang="en-US" sz="2900">
              <a:cs typeface="Arial"/>
            </a:endParaRPr>
          </a:p>
          <a:p>
            <a:pPr lvl="1"/>
            <a:r>
              <a:rPr lang="en-US" sz="2900"/>
              <a:t>Statutory timeframes for regulation </a:t>
            </a:r>
            <a:endParaRPr lang="en-US" sz="2900">
              <a:cs typeface="Arial"/>
            </a:endParaRPr>
          </a:p>
          <a:p>
            <a:pPr lvl="1"/>
            <a:r>
              <a:rPr lang="en-US" sz="2900"/>
              <a:t>Protection for the public and predictability for the regulated community</a:t>
            </a:r>
            <a:endParaRPr lang="en-US" sz="2900">
              <a:cs typeface="Arial"/>
            </a:endParaRPr>
          </a:p>
          <a:p>
            <a:r>
              <a:rPr lang="en-US" sz="3100"/>
              <a:t>TCE was identified in 2016 as one of the first chemicals for risk evaluation</a:t>
            </a:r>
            <a:endParaRPr lang="en-US" sz="3100">
              <a:cs typeface="Arial"/>
            </a:endParaRPr>
          </a:p>
          <a:p>
            <a:pPr lvl="1"/>
            <a:r>
              <a:rPr lang="en-US" sz="2900"/>
              <a:t>2020 Risk Evaluation followed a public draft and peer review process</a:t>
            </a:r>
          </a:p>
          <a:p>
            <a:pPr lvl="1"/>
            <a:r>
              <a:rPr lang="en-US" sz="2900"/>
              <a:t>2023 Revised Unreasonable Risk Determination</a:t>
            </a:r>
            <a:endParaRPr lang="en-US" sz="2900">
              <a:cs typeface="Arial"/>
            </a:endParaRPr>
          </a:p>
          <a:p>
            <a:pPr lvl="1"/>
            <a:r>
              <a:rPr lang="en-US" sz="2900"/>
              <a:t>EPA determined TCE presents an unreasonable risk under its conditions of use </a:t>
            </a:r>
          </a:p>
          <a:p>
            <a:pPr lvl="1"/>
            <a:endParaRPr lang="en-US" sz="2900">
              <a:cs typeface="Arial"/>
            </a:endParaRPr>
          </a:p>
        </p:txBody>
      </p:sp>
      <p:sp>
        <p:nvSpPr>
          <p:cNvPr id="5" name="Slide Number Placeholder 4">
            <a:extLst>
              <a:ext uri="{FF2B5EF4-FFF2-40B4-BE49-F238E27FC236}">
                <a16:creationId xmlns:a16="http://schemas.microsoft.com/office/drawing/2014/main" id="{CA74A0BD-0D85-1D1B-2054-3E32289F5FD5}"/>
              </a:ext>
            </a:extLst>
          </p:cNvPr>
          <p:cNvSpPr>
            <a:spLocks noGrp="1"/>
          </p:cNvSpPr>
          <p:nvPr>
            <p:ph type="sldNum" sz="quarter" idx="12"/>
          </p:nvPr>
        </p:nvSpPr>
        <p:spPr/>
        <p:txBody>
          <a:bodyPr/>
          <a:lstStyle/>
          <a:p>
            <a:pPr>
              <a:defRPr/>
            </a:pPr>
            <a:fld id="{669C2884-559B-45FB-9DDB-AADF63867580}" type="slidenum">
              <a:rPr lang="en-US" smtClean="0"/>
              <a:pPr>
                <a:defRPr/>
              </a:pPr>
              <a:t>3</a:t>
            </a:fld>
            <a:endParaRPr lang="en-US"/>
          </a:p>
        </p:txBody>
      </p:sp>
      <p:sp>
        <p:nvSpPr>
          <p:cNvPr id="6" name="Footer Placeholder 5">
            <a:extLst>
              <a:ext uri="{FF2B5EF4-FFF2-40B4-BE49-F238E27FC236}">
                <a16:creationId xmlns:a16="http://schemas.microsoft.com/office/drawing/2014/main" id="{C03794D1-D50B-E092-1949-C41BF394F23E}"/>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2721429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F620-9790-41AB-B5DB-32788075BAA8}"/>
              </a:ext>
            </a:extLst>
          </p:cNvPr>
          <p:cNvSpPr>
            <a:spLocks noGrp="1"/>
          </p:cNvSpPr>
          <p:nvPr>
            <p:ph type="title"/>
          </p:nvPr>
        </p:nvSpPr>
        <p:spPr>
          <a:xfrm>
            <a:off x="685800" y="1126236"/>
            <a:ext cx="7620000" cy="667512"/>
          </a:xfrm>
        </p:spPr>
        <p:txBody>
          <a:bodyPr/>
          <a:lstStyle/>
          <a:p>
            <a:r>
              <a:rPr lang="en-US" b="1">
                <a:solidFill>
                  <a:srgbClr val="000000"/>
                </a:solidFill>
                <a:ea typeface="+mj-lt"/>
                <a:cs typeface="+mj-lt"/>
              </a:rPr>
              <a:t>Request for Comments</a:t>
            </a:r>
          </a:p>
        </p:txBody>
      </p:sp>
      <p:sp>
        <p:nvSpPr>
          <p:cNvPr id="3" name="Content Placeholder 2">
            <a:extLst>
              <a:ext uri="{FF2B5EF4-FFF2-40B4-BE49-F238E27FC236}">
                <a16:creationId xmlns:a16="http://schemas.microsoft.com/office/drawing/2014/main" id="{F3304709-24CA-4DA1-84B2-B2707D3A9721}"/>
              </a:ext>
            </a:extLst>
          </p:cNvPr>
          <p:cNvSpPr>
            <a:spLocks noGrp="1"/>
          </p:cNvSpPr>
          <p:nvPr>
            <p:ph idx="1"/>
          </p:nvPr>
        </p:nvSpPr>
        <p:spPr>
          <a:xfrm>
            <a:off x="685800" y="1763555"/>
            <a:ext cx="7772400" cy="4358367"/>
          </a:xfrm>
        </p:spPr>
        <p:txBody>
          <a:bodyPr>
            <a:normAutofit fontScale="92500" lnSpcReduction="20000"/>
          </a:bodyPr>
          <a:lstStyle/>
          <a:p>
            <a:pPr marL="0" marR="0" indent="0">
              <a:buNone/>
            </a:pPr>
            <a:r>
              <a:rPr lang="en-US" sz="2200">
                <a:solidFill>
                  <a:schemeClr val="tx2"/>
                </a:solidFill>
                <a:cs typeface="Calibri"/>
              </a:rPr>
              <a:t>Requesting comments and substantiative information regarding several topics, including:</a:t>
            </a:r>
          </a:p>
          <a:p>
            <a:pPr lvl="1" indent="-342900">
              <a:buFont typeface="Symbol" panose="05050102010706020507" pitchFamily="18" charset="2"/>
              <a:buChar char=""/>
            </a:pPr>
            <a:r>
              <a:rPr lang="en-US" sz="1900">
                <a:solidFill>
                  <a:schemeClr val="tx2"/>
                </a:solidFill>
                <a:cs typeface="Calibri"/>
              </a:rPr>
              <a:t>The Workplace Chemical Protection Program (WCPP) and its various components (e.g., monitoring frequency, engineering controls, process changes)</a:t>
            </a:r>
          </a:p>
          <a:p>
            <a:pPr lvl="1" indent="-342900">
              <a:buFont typeface="Symbol" panose="05050102010706020507" pitchFamily="18" charset="2"/>
              <a:buChar char=""/>
            </a:pPr>
            <a:r>
              <a:rPr lang="en-US" sz="1900">
                <a:solidFill>
                  <a:schemeClr val="tx2"/>
                </a:solidFill>
                <a:cs typeface="Calibri"/>
              </a:rPr>
              <a:t>Feasibility of complying with and monitoring for an Existing Chemical Exposure Limit (ECEL) of 0.0011 ppm or 0.0040ppm as an 8-hr TWA</a:t>
            </a:r>
          </a:p>
          <a:p>
            <a:pPr lvl="1" indent="-342900">
              <a:buFont typeface="Symbol" panose="05050102010706020507" pitchFamily="18" charset="2"/>
              <a:buChar char=""/>
            </a:pPr>
            <a:r>
              <a:rPr lang="en-US" sz="1900">
                <a:cs typeface="Calibri"/>
              </a:rPr>
              <a:t>Timeframes for implementation of the requirements </a:t>
            </a:r>
          </a:p>
          <a:p>
            <a:pPr lvl="1" indent="-342900">
              <a:buFont typeface="Symbol" panose="05050102010706020507" pitchFamily="18" charset="2"/>
              <a:buChar char=""/>
            </a:pPr>
            <a:r>
              <a:rPr lang="en-US" sz="1900">
                <a:cs typeface="Calibri"/>
              </a:rPr>
              <a:t>Specific engineering or administrative controls that would address the unreasonable risk</a:t>
            </a:r>
          </a:p>
          <a:p>
            <a:pPr lvl="1" indent="-342900">
              <a:buFont typeface="Symbol" panose="05050102010706020507" pitchFamily="18" charset="2"/>
              <a:buChar char=""/>
            </a:pPr>
            <a:r>
              <a:rPr lang="en-US" sz="1900">
                <a:cs typeface="Calibri"/>
              </a:rPr>
              <a:t>The appropriateness of the TSCA section 6(g) exemptions proposed in the rule</a:t>
            </a:r>
          </a:p>
          <a:p>
            <a:pPr lvl="1" indent="-342900">
              <a:buFont typeface="Symbol" panose="05050102010706020507" pitchFamily="18" charset="2"/>
              <a:buChar char=""/>
            </a:pPr>
            <a:r>
              <a:rPr lang="en-US" sz="1900">
                <a:cs typeface="Calibri"/>
              </a:rPr>
              <a:t>Feasibility of alternatives to TCE and their availability</a:t>
            </a:r>
          </a:p>
          <a:p>
            <a:pPr lvl="1" indent="-342900">
              <a:buFont typeface="Symbol" panose="05050102010706020507" pitchFamily="18" charset="2"/>
              <a:buChar char=""/>
            </a:pPr>
            <a:r>
              <a:rPr lang="en-US" sz="1900">
                <a:solidFill>
                  <a:srgbClr val="000000"/>
                </a:solidFill>
                <a:cs typeface="Calibri"/>
              </a:rPr>
              <a:t>Any uses that are currently proposed to be </a:t>
            </a:r>
            <a:r>
              <a:rPr lang="en-US" sz="1900">
                <a:cs typeface="Calibri"/>
              </a:rPr>
              <a:t>prohibited that </a:t>
            </a:r>
            <a:r>
              <a:rPr lang="en-US" sz="1900">
                <a:solidFill>
                  <a:srgbClr val="000000"/>
                </a:solidFill>
                <a:cs typeface="Calibri"/>
              </a:rPr>
              <a:t>may need a longer timeframe </a:t>
            </a:r>
            <a:endParaRPr lang="en-US" sz="1900" strike="sngStrike">
              <a:solidFill>
                <a:srgbClr val="FF0000"/>
              </a:solidFill>
              <a:cs typeface="Calibri"/>
            </a:endParaRPr>
          </a:p>
        </p:txBody>
      </p:sp>
      <p:sp>
        <p:nvSpPr>
          <p:cNvPr id="4" name="Slide Number Placeholder 3">
            <a:extLst>
              <a:ext uri="{FF2B5EF4-FFF2-40B4-BE49-F238E27FC236}">
                <a16:creationId xmlns:a16="http://schemas.microsoft.com/office/drawing/2014/main" id="{86771E6C-7D97-43BA-82AC-921DCAF81E9F}"/>
              </a:ext>
            </a:extLst>
          </p:cNvPr>
          <p:cNvSpPr>
            <a:spLocks noGrp="1"/>
          </p:cNvSpPr>
          <p:nvPr>
            <p:ph type="sldNum" sz="quarter" idx="12"/>
          </p:nvPr>
        </p:nvSpPr>
        <p:spPr/>
        <p:txBody>
          <a:bodyPr/>
          <a:lstStyle/>
          <a:p>
            <a:pPr>
              <a:defRPr/>
            </a:pPr>
            <a:r>
              <a:rPr lang="en-US">
                <a:latin typeface="Arial"/>
                <a:ea typeface="ＭＳ Ｐゴシック"/>
                <a:cs typeface="Arial"/>
              </a:rPr>
              <a:t>30</a:t>
            </a:r>
            <a:endParaRPr lang="en-US"/>
          </a:p>
        </p:txBody>
      </p:sp>
      <p:sp>
        <p:nvSpPr>
          <p:cNvPr id="6" name="Footer Placeholder 5">
            <a:extLst>
              <a:ext uri="{FF2B5EF4-FFF2-40B4-BE49-F238E27FC236}">
                <a16:creationId xmlns:a16="http://schemas.microsoft.com/office/drawing/2014/main" id="{C62BF753-CCD3-E80A-4F08-C6CF952FB6FB}"/>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2342613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7213-974E-4C9A-8D8E-39044CAE53AD}"/>
              </a:ext>
            </a:extLst>
          </p:cNvPr>
          <p:cNvSpPr>
            <a:spLocks noGrp="1"/>
          </p:cNvSpPr>
          <p:nvPr>
            <p:ph type="title"/>
          </p:nvPr>
        </p:nvSpPr>
        <p:spPr>
          <a:xfrm>
            <a:off x="762000" y="1343520"/>
            <a:ext cx="7620000" cy="990600"/>
          </a:xfrm>
        </p:spPr>
        <p:txBody>
          <a:bodyPr/>
          <a:lstStyle/>
          <a:p>
            <a:r>
              <a:rPr lang="en-US" b="1"/>
              <a:t>Types of Information that Best Inform Comments</a:t>
            </a:r>
          </a:p>
        </p:txBody>
      </p:sp>
      <p:sp>
        <p:nvSpPr>
          <p:cNvPr id="3" name="Content Placeholder 2">
            <a:extLst>
              <a:ext uri="{FF2B5EF4-FFF2-40B4-BE49-F238E27FC236}">
                <a16:creationId xmlns:a16="http://schemas.microsoft.com/office/drawing/2014/main" id="{FBAF18B1-68FE-5B2B-ECD2-0F126F11DC88}"/>
              </a:ext>
            </a:extLst>
          </p:cNvPr>
          <p:cNvSpPr>
            <a:spLocks noGrp="1"/>
          </p:cNvSpPr>
          <p:nvPr>
            <p:ph idx="1"/>
          </p:nvPr>
        </p:nvSpPr>
        <p:spPr>
          <a:xfrm>
            <a:off x="685800" y="2498552"/>
            <a:ext cx="7772400" cy="3429000"/>
          </a:xfrm>
        </p:spPr>
        <p:txBody>
          <a:bodyPr/>
          <a:lstStyle/>
          <a:p>
            <a:pPr marL="0" indent="0">
              <a:buNone/>
            </a:pPr>
            <a:r>
              <a:rPr lang="en-US" sz="2200"/>
              <a:t>Potentially useful information for key areas of uncertainty should include information within the last 20 years. Examples:</a:t>
            </a:r>
            <a:r>
              <a:rPr lang="en-US" sz="2200">
                <a:cs typeface="Arial"/>
              </a:rPr>
              <a:t> </a:t>
            </a:r>
            <a:endParaRPr lang="en-US" sz="2200" strike="sngStrike">
              <a:highlight>
                <a:srgbClr val="FFFF00"/>
              </a:highlight>
              <a:cs typeface="Arial"/>
            </a:endParaRPr>
          </a:p>
          <a:p>
            <a:pPr lvl="1" indent="-342900">
              <a:buFont typeface="Symbol" panose="05050102010706020507" pitchFamily="18" charset="2"/>
              <a:buChar char=""/>
            </a:pPr>
            <a:r>
              <a:rPr lang="en-US" sz="1800">
                <a:cs typeface="Calibri"/>
              </a:rPr>
              <a:t>Occupational monitoring data</a:t>
            </a:r>
            <a:endParaRPr lang="en-US" sz="1800" strike="sngStrike">
              <a:solidFill>
                <a:srgbClr val="FF0000"/>
              </a:solidFill>
              <a:cs typeface="Calibri"/>
            </a:endParaRPr>
          </a:p>
          <a:p>
            <a:pPr lvl="2" indent="-342900">
              <a:buFont typeface="Symbol" panose="05050102010706020507" pitchFamily="18" charset="2"/>
              <a:buChar char=""/>
            </a:pPr>
            <a:r>
              <a:rPr lang="en-US" sz="1600">
                <a:cs typeface="Calibri"/>
              </a:rPr>
              <a:t>Personal breathing zone</a:t>
            </a:r>
          </a:p>
          <a:p>
            <a:pPr lvl="2" indent="-342900">
              <a:buFont typeface="Symbol" panose="05050102010706020507" pitchFamily="18" charset="2"/>
              <a:buChar char=""/>
            </a:pPr>
            <a:r>
              <a:rPr lang="en-US" sz="1600">
                <a:cs typeface="Calibri"/>
              </a:rPr>
              <a:t>Area monitoring </a:t>
            </a:r>
          </a:p>
          <a:p>
            <a:pPr lvl="1" indent="-342900">
              <a:buFont typeface="Symbol" panose="05050102010706020507" pitchFamily="18" charset="2"/>
              <a:buChar char=""/>
            </a:pPr>
            <a:r>
              <a:rPr lang="en-US" sz="1800">
                <a:cs typeface="Calibri"/>
              </a:rPr>
              <a:t>Process emission factors</a:t>
            </a:r>
          </a:p>
          <a:p>
            <a:pPr lvl="1" indent="-342900">
              <a:buFont typeface="Symbol" panose="05050102010706020507" pitchFamily="18" charset="2"/>
              <a:buChar char=""/>
            </a:pPr>
            <a:r>
              <a:rPr lang="en-US" sz="1800">
                <a:solidFill>
                  <a:srgbClr val="000000"/>
                </a:solidFill>
                <a:cs typeface="Calibri"/>
              </a:rPr>
              <a:t>Descriptions of commercial worker activities and associated sources of exposure</a:t>
            </a:r>
          </a:p>
          <a:p>
            <a:pPr lvl="1" indent="-342900">
              <a:buFont typeface="Symbol" panose="05050102010706020507" pitchFamily="18" charset="2"/>
              <a:buChar char=""/>
            </a:pPr>
            <a:r>
              <a:rPr lang="en-US" sz="1800">
                <a:solidFill>
                  <a:srgbClr val="000000"/>
                </a:solidFill>
                <a:cs typeface="Calibri"/>
              </a:rPr>
              <a:t>Product formulation information</a:t>
            </a:r>
          </a:p>
          <a:p>
            <a:pPr lvl="1" indent="-342900">
              <a:buFont typeface="Symbol" panose="05050102010706020507" pitchFamily="18" charset="2"/>
              <a:buChar char=""/>
            </a:pPr>
            <a:r>
              <a:rPr lang="en-US" sz="1800">
                <a:solidFill>
                  <a:srgbClr val="000000"/>
                </a:solidFill>
                <a:cs typeface="Calibri"/>
              </a:rPr>
              <a:t>Relevant unpublished data</a:t>
            </a:r>
          </a:p>
        </p:txBody>
      </p:sp>
      <p:sp>
        <p:nvSpPr>
          <p:cNvPr id="5" name="Slide Number Placeholder 4">
            <a:extLst>
              <a:ext uri="{FF2B5EF4-FFF2-40B4-BE49-F238E27FC236}">
                <a16:creationId xmlns:a16="http://schemas.microsoft.com/office/drawing/2014/main" id="{84F5A9B6-41AE-37FC-E07E-34A939B1262E}"/>
              </a:ext>
            </a:extLst>
          </p:cNvPr>
          <p:cNvSpPr>
            <a:spLocks noGrp="1"/>
          </p:cNvSpPr>
          <p:nvPr>
            <p:ph type="sldNum" sz="quarter" idx="12"/>
          </p:nvPr>
        </p:nvSpPr>
        <p:spPr/>
        <p:txBody>
          <a:bodyPr/>
          <a:lstStyle/>
          <a:p>
            <a:pPr>
              <a:defRPr/>
            </a:pPr>
            <a:r>
              <a:rPr lang="en-US">
                <a:latin typeface="Arial"/>
                <a:ea typeface="ＭＳ Ｐゴシック"/>
                <a:cs typeface="Arial"/>
              </a:rPr>
              <a:t>31</a:t>
            </a:r>
            <a:endParaRPr lang="en-US"/>
          </a:p>
        </p:txBody>
      </p:sp>
      <p:sp>
        <p:nvSpPr>
          <p:cNvPr id="7" name="Footer Placeholder 6">
            <a:extLst>
              <a:ext uri="{FF2B5EF4-FFF2-40B4-BE49-F238E27FC236}">
                <a16:creationId xmlns:a16="http://schemas.microsoft.com/office/drawing/2014/main" id="{EA47E102-5EC1-5C89-ECB5-390E4A827FE0}"/>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1579922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6BEA-E137-46F1-95A1-53D2BFD8C412}"/>
              </a:ext>
            </a:extLst>
          </p:cNvPr>
          <p:cNvSpPr>
            <a:spLocks noGrp="1"/>
          </p:cNvSpPr>
          <p:nvPr>
            <p:ph type="title"/>
          </p:nvPr>
        </p:nvSpPr>
        <p:spPr>
          <a:xfrm>
            <a:off x="762000" y="1216748"/>
            <a:ext cx="7620000" cy="990600"/>
          </a:xfrm>
        </p:spPr>
        <p:txBody>
          <a:bodyPr/>
          <a:lstStyle/>
          <a:p>
            <a:r>
              <a:rPr lang="en-US" b="1">
                <a:solidFill>
                  <a:srgbClr val="000000"/>
                </a:solidFill>
              </a:rPr>
              <a:t>Next Steps</a:t>
            </a:r>
            <a:endParaRPr lang="en-US" strike="sngStrike">
              <a:highlight>
                <a:srgbClr val="00FF00"/>
              </a:highlight>
            </a:endParaRPr>
          </a:p>
        </p:txBody>
      </p:sp>
      <p:sp>
        <p:nvSpPr>
          <p:cNvPr id="5" name="Slide Number Placeholder 4">
            <a:extLst>
              <a:ext uri="{FF2B5EF4-FFF2-40B4-BE49-F238E27FC236}">
                <a16:creationId xmlns:a16="http://schemas.microsoft.com/office/drawing/2014/main" id="{7612F2CB-2A6D-45E6-801F-B06C01006B7C}"/>
              </a:ext>
            </a:extLst>
          </p:cNvPr>
          <p:cNvSpPr>
            <a:spLocks noGrp="1"/>
          </p:cNvSpPr>
          <p:nvPr>
            <p:ph type="sldNum" sz="quarter" idx="12"/>
          </p:nvPr>
        </p:nvSpPr>
        <p:spPr/>
        <p:txBody>
          <a:bodyPr/>
          <a:lstStyle/>
          <a:p>
            <a:pPr>
              <a:defRPr/>
            </a:pPr>
            <a:r>
              <a:rPr lang="en-US">
                <a:latin typeface="Arial"/>
                <a:ea typeface="ＭＳ Ｐゴシック"/>
                <a:cs typeface="Arial"/>
              </a:rPr>
              <a:t>32</a:t>
            </a:r>
            <a:endParaRPr lang="en-US"/>
          </a:p>
        </p:txBody>
      </p:sp>
      <p:graphicFrame>
        <p:nvGraphicFramePr>
          <p:cNvPr id="6" name="Table 6">
            <a:extLst>
              <a:ext uri="{FF2B5EF4-FFF2-40B4-BE49-F238E27FC236}">
                <a16:creationId xmlns:a16="http://schemas.microsoft.com/office/drawing/2014/main" id="{0D3A4546-B8D3-C615-214F-884A08D58DFB}"/>
              </a:ext>
            </a:extLst>
          </p:cNvPr>
          <p:cNvGraphicFramePr>
            <a:graphicFrameLocks noGrp="1"/>
          </p:cNvGraphicFramePr>
          <p:nvPr>
            <p:extLst>
              <p:ext uri="{D42A27DB-BD31-4B8C-83A1-F6EECF244321}">
                <p14:modId xmlns:p14="http://schemas.microsoft.com/office/powerpoint/2010/main" val="1285556405"/>
              </p:ext>
            </p:extLst>
          </p:nvPr>
        </p:nvGraphicFramePr>
        <p:xfrm>
          <a:off x="775796" y="2124613"/>
          <a:ext cx="7917104" cy="2879023"/>
        </p:xfrm>
        <a:graphic>
          <a:graphicData uri="http://schemas.openxmlformats.org/drawingml/2006/table">
            <a:tbl>
              <a:tblPr firstRow="1" bandRow="1">
                <a:tableStyleId>{5C22544A-7EE6-4342-B048-85BDC9FD1C3A}</a:tableStyleId>
              </a:tblPr>
              <a:tblGrid>
                <a:gridCol w="5510704">
                  <a:extLst>
                    <a:ext uri="{9D8B030D-6E8A-4147-A177-3AD203B41FA5}">
                      <a16:colId xmlns:a16="http://schemas.microsoft.com/office/drawing/2014/main" val="48806037"/>
                    </a:ext>
                  </a:extLst>
                </a:gridCol>
                <a:gridCol w="2406400">
                  <a:extLst>
                    <a:ext uri="{9D8B030D-6E8A-4147-A177-3AD203B41FA5}">
                      <a16:colId xmlns:a16="http://schemas.microsoft.com/office/drawing/2014/main" val="1908577654"/>
                    </a:ext>
                  </a:extLst>
                </a:gridCol>
              </a:tblGrid>
              <a:tr h="440623">
                <a:tc>
                  <a:txBody>
                    <a:bodyPr/>
                    <a:lstStyle/>
                    <a:p>
                      <a:pPr algn="ctr"/>
                      <a:r>
                        <a:rPr lang="en-US">
                          <a:solidFill>
                            <a:schemeClr val="tx1"/>
                          </a:solidFill>
                        </a:rPr>
                        <a:t>Process Step</a:t>
                      </a:r>
                    </a:p>
                  </a:txBody>
                  <a:tcPr anchor="ctr"/>
                </a:tc>
                <a:tc>
                  <a:txBody>
                    <a:bodyPr/>
                    <a:lstStyle/>
                    <a:p>
                      <a:pPr algn="ctr"/>
                      <a:r>
                        <a:rPr lang="en-US" sz="1800" b="1">
                          <a:solidFill>
                            <a:schemeClr val="tx1"/>
                          </a:solidFill>
                        </a:rPr>
                        <a:t>Date</a:t>
                      </a:r>
                      <a:endParaRPr lang="en-US" b="1">
                        <a:solidFill>
                          <a:schemeClr val="tx1"/>
                        </a:solidFill>
                      </a:endParaRPr>
                    </a:p>
                  </a:txBody>
                  <a:tcPr anchor="ctr"/>
                </a:tc>
                <a:extLst>
                  <a:ext uri="{0D108BD9-81ED-4DB2-BD59-A6C34878D82A}">
                    <a16:rowId xmlns:a16="http://schemas.microsoft.com/office/drawing/2014/main" val="954557113"/>
                  </a:ext>
                </a:extLst>
              </a:tr>
              <a:tr h="411930">
                <a:tc>
                  <a:txBody>
                    <a:bodyPr/>
                    <a:lstStyle/>
                    <a:p>
                      <a:pPr marL="0" marR="0" lvl="0" indent="0" algn="l" rtl="0" eaLnBrk="1" fontAlgn="auto" latinLnBrk="0" hangingPunct="1">
                        <a:lnSpc>
                          <a:spcPct val="100000"/>
                        </a:lnSpc>
                        <a:spcBef>
                          <a:spcPts val="0"/>
                        </a:spcBef>
                        <a:spcAft>
                          <a:spcPts val="0"/>
                        </a:spcAft>
                        <a:buClrTx/>
                        <a:buSzTx/>
                        <a:buFontTx/>
                        <a:buNone/>
                      </a:pPr>
                      <a:r>
                        <a:rPr lang="en-US" sz="1700">
                          <a:solidFill>
                            <a:schemeClr val="tx1"/>
                          </a:solidFill>
                        </a:rPr>
                        <a:t>Publication of proposed rule on TCE in docket (EPA-HQ-OPPT-2020-0642) and open comment period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0">
                          <a:solidFill>
                            <a:schemeClr val="tx1"/>
                          </a:solidFill>
                        </a:rPr>
                        <a:t>October 31, 2023</a:t>
                      </a:r>
                    </a:p>
                  </a:txBody>
                  <a:tcPr anchor="ctr"/>
                </a:tc>
                <a:extLst>
                  <a:ext uri="{0D108BD9-81ED-4DB2-BD59-A6C34878D82A}">
                    <a16:rowId xmlns:a16="http://schemas.microsoft.com/office/drawing/2014/main" val="1997062055"/>
                  </a:ext>
                </a:extLst>
              </a:tr>
              <a:tr h="319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a:solidFill>
                            <a:schemeClr val="tx1"/>
                          </a:solidFill>
                        </a:rPr>
                        <a:t>Closure of comment period: EPA will review and consider new information submitted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0">
                          <a:solidFill>
                            <a:schemeClr val="tx1"/>
                          </a:solidFill>
                        </a:rPr>
                        <a:t>December 15, 2023</a:t>
                      </a:r>
                    </a:p>
                  </a:txBody>
                  <a:tcPr anchor="ctr"/>
                </a:tc>
                <a:extLst>
                  <a:ext uri="{0D108BD9-81ED-4DB2-BD59-A6C34878D82A}">
                    <a16:rowId xmlns:a16="http://schemas.microsoft.com/office/drawing/2014/main" val="2686586695"/>
                  </a:ext>
                </a:extLst>
              </a:tr>
              <a:tr h="234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a:solidFill>
                            <a:schemeClr val="tx1"/>
                          </a:solidFill>
                        </a:rPr>
                        <a:t>Publication of Final Rule for TCE (estimated)</a:t>
                      </a:r>
                      <a:endParaRPr lang="en-US" sz="1700" strike="sngStrike">
                        <a:solidFill>
                          <a:schemeClr val="tx1"/>
                        </a:solidFill>
                      </a:endParaRPr>
                    </a:p>
                  </a:txBody>
                  <a:tcPr/>
                </a:tc>
                <a:tc>
                  <a:txBody>
                    <a:bodyPr/>
                    <a:lstStyle/>
                    <a:p>
                      <a:pPr algn="ctr"/>
                      <a:r>
                        <a:rPr lang="en-US" sz="1700" b="0">
                          <a:solidFill>
                            <a:schemeClr val="tx1"/>
                          </a:solidFill>
                        </a:rPr>
                        <a:t>2024</a:t>
                      </a:r>
                      <a:endParaRPr lang="en-US" sz="1700">
                        <a:solidFill>
                          <a:schemeClr val="tx1"/>
                        </a:solidFill>
                      </a:endParaRPr>
                    </a:p>
                  </a:txBody>
                  <a:tcPr anchor="ctr"/>
                </a:tc>
                <a:extLst>
                  <a:ext uri="{0D108BD9-81ED-4DB2-BD59-A6C34878D82A}">
                    <a16:rowId xmlns:a16="http://schemas.microsoft.com/office/drawing/2014/main" val="1916372497"/>
                  </a:ext>
                </a:extLst>
              </a:tr>
              <a:tr h="5019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strike="noStrike">
                          <a:solidFill>
                            <a:schemeClr val="tx1"/>
                          </a:solidFill>
                        </a:rPr>
                        <a:t>Prohibition for most uses and WCPP for uses with longer timeframes would be in full effect 12 months after date of the final rule (estimated)</a:t>
                      </a:r>
                    </a:p>
                  </a:txBody>
                  <a:tcPr/>
                </a:tc>
                <a:tc>
                  <a:txBody>
                    <a:bodyPr/>
                    <a:lstStyle/>
                    <a:p>
                      <a:pPr algn="ctr"/>
                      <a:r>
                        <a:rPr lang="en-US" sz="1700">
                          <a:solidFill>
                            <a:schemeClr val="tx1"/>
                          </a:solidFill>
                        </a:rPr>
                        <a:t>2025</a:t>
                      </a:r>
                    </a:p>
                  </a:txBody>
                  <a:tcPr anchor="ctr"/>
                </a:tc>
                <a:extLst>
                  <a:ext uri="{0D108BD9-81ED-4DB2-BD59-A6C34878D82A}">
                    <a16:rowId xmlns:a16="http://schemas.microsoft.com/office/drawing/2014/main" val="3059736583"/>
                  </a:ext>
                </a:extLst>
              </a:tr>
            </a:tbl>
          </a:graphicData>
        </a:graphic>
      </p:graphicFrame>
      <p:sp>
        <p:nvSpPr>
          <p:cNvPr id="4" name="Footer Placeholder 3">
            <a:extLst>
              <a:ext uri="{FF2B5EF4-FFF2-40B4-BE49-F238E27FC236}">
                <a16:creationId xmlns:a16="http://schemas.microsoft.com/office/drawing/2014/main" id="{E04A12D1-F6ED-818F-D3F2-6DED649599BF}"/>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25868572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63FE9-C320-41B5-A351-030F7F747955}"/>
              </a:ext>
            </a:extLst>
          </p:cNvPr>
          <p:cNvSpPr>
            <a:spLocks noGrp="1"/>
          </p:cNvSpPr>
          <p:nvPr>
            <p:ph type="title"/>
          </p:nvPr>
        </p:nvSpPr>
        <p:spPr>
          <a:xfrm>
            <a:off x="762000" y="993227"/>
            <a:ext cx="7620000" cy="990600"/>
          </a:xfrm>
        </p:spPr>
        <p:txBody>
          <a:bodyPr/>
          <a:lstStyle/>
          <a:p>
            <a:r>
              <a:rPr lang="en-US" b="1"/>
              <a:t>Additional Resources</a:t>
            </a:r>
            <a:endParaRPr lang="en-US" b="1" strike="sngStrike"/>
          </a:p>
        </p:txBody>
      </p:sp>
      <p:sp>
        <p:nvSpPr>
          <p:cNvPr id="3" name="Content Placeholder 2">
            <a:extLst>
              <a:ext uri="{FF2B5EF4-FFF2-40B4-BE49-F238E27FC236}">
                <a16:creationId xmlns:a16="http://schemas.microsoft.com/office/drawing/2014/main" id="{246EA1CF-E672-4A11-A679-E86B84D0EB36}"/>
              </a:ext>
            </a:extLst>
          </p:cNvPr>
          <p:cNvSpPr>
            <a:spLocks noGrp="1"/>
          </p:cNvSpPr>
          <p:nvPr>
            <p:ph idx="1"/>
          </p:nvPr>
        </p:nvSpPr>
        <p:spPr>
          <a:xfrm>
            <a:off x="685800" y="1755227"/>
            <a:ext cx="8001000" cy="4721773"/>
          </a:xfrm>
        </p:spPr>
        <p:txBody>
          <a:bodyPr/>
          <a:lstStyle/>
          <a:p>
            <a:r>
              <a:rPr lang="en-US" sz="1800">
                <a:solidFill>
                  <a:srgbClr val="000000"/>
                </a:solidFill>
              </a:rPr>
              <a:t>Risk management for TCE: </a:t>
            </a:r>
            <a:r>
              <a:rPr lang="en-US" sz="1800">
                <a:solidFill>
                  <a:srgbClr val="000000"/>
                </a:solidFill>
                <a:hlinkClick r:id="rId2"/>
              </a:rPr>
              <a:t>https://www.epa.gov/assessing-and-managing-chemicals-under-tsca/risk-management-trichloroethylene-tce</a:t>
            </a:r>
            <a:r>
              <a:rPr lang="en-US" sz="1800">
                <a:solidFill>
                  <a:srgbClr val="000000"/>
                </a:solidFill>
              </a:rPr>
              <a:t> </a:t>
            </a:r>
          </a:p>
          <a:p>
            <a:r>
              <a:rPr lang="en-US" sz="1800">
                <a:solidFill>
                  <a:srgbClr val="000000"/>
                </a:solidFill>
              </a:rPr>
              <a:t>TCE risk evaluation, supplemental risk evaluation materials, and proposed rulemaking are in dockets </a:t>
            </a:r>
            <a:r>
              <a:rPr lang="en-US" sz="1800">
                <a:solidFill>
                  <a:schemeClr val="accent1">
                    <a:lumMod val="50000"/>
                  </a:schemeClr>
                </a:solidFill>
              </a:rPr>
              <a:t>EPA-HQ-OPPT-2019-0500, EPA-HQ-OPPT-2016-0737</a:t>
            </a:r>
            <a:r>
              <a:rPr lang="en-US" sz="1800">
                <a:solidFill>
                  <a:srgbClr val="000000"/>
                </a:solidFill>
              </a:rPr>
              <a:t>, and </a:t>
            </a:r>
            <a:r>
              <a:rPr lang="en-US" sz="1800">
                <a:solidFill>
                  <a:schemeClr val="accent1">
                    <a:lumMod val="50000"/>
                  </a:schemeClr>
                </a:solidFill>
              </a:rPr>
              <a:t>EPA-HQ-OPPT-2020-0642 </a:t>
            </a:r>
            <a:r>
              <a:rPr lang="en-US" sz="1800">
                <a:solidFill>
                  <a:srgbClr val="000000"/>
                </a:solidFill>
              </a:rPr>
              <a:t>respectively, and may be accessed through </a:t>
            </a:r>
            <a:r>
              <a:rPr lang="en-US" sz="1800">
                <a:solidFill>
                  <a:srgbClr val="000000"/>
                </a:solidFill>
                <a:hlinkClick r:id="rId3">
                  <a:extLst>
                    <a:ext uri="{A12FA001-AC4F-418D-AE19-62706E023703}">
                      <ahyp:hlinkClr xmlns:ahyp="http://schemas.microsoft.com/office/drawing/2018/hyperlinkcolor" val="tx"/>
                    </a:ext>
                  </a:extLst>
                </a:hlinkClick>
              </a:rPr>
              <a:t>www.regulations.gov</a:t>
            </a:r>
            <a:endParaRPr lang="en-US" sz="1800">
              <a:solidFill>
                <a:srgbClr val="000000"/>
              </a:solidFill>
            </a:endParaRPr>
          </a:p>
          <a:p>
            <a:r>
              <a:rPr lang="en-US" sz="1800"/>
              <a:t>General TSCA: </a:t>
            </a:r>
            <a:r>
              <a:rPr lang="en-US" sz="1800">
                <a:hlinkClick r:id="rId4"/>
              </a:rPr>
              <a:t>https://www.epa.gov/assessing-and-managing-chemicals-under-tsca/frank-r-lautenberg-chemical-safety-21st-century-act</a:t>
            </a:r>
            <a:endParaRPr lang="en-US" sz="1800"/>
          </a:p>
          <a:p>
            <a:r>
              <a:rPr lang="en-US" sz="1800"/>
              <a:t>Chemicals Undergoing Risk Evaluation under TSCA: </a:t>
            </a:r>
            <a:r>
              <a:rPr lang="en-US" sz="1800">
                <a:hlinkClick r:id="rId5"/>
              </a:rPr>
              <a:t>https://www.epa.gov/assessing-and-managing-chemicals-under-tsca/chemicals-undergoing-risk-evaluation-under-tsca</a:t>
            </a:r>
            <a:endParaRPr lang="en-US" sz="1800"/>
          </a:p>
          <a:p>
            <a:r>
              <a:rPr lang="en-US" sz="1800"/>
              <a:t>Current Chemical Risk Management Activities: </a:t>
            </a:r>
            <a:r>
              <a:rPr lang="en-US" sz="1800">
                <a:hlinkClick r:id="rId6"/>
              </a:rPr>
              <a:t>https://www.epa.gov/assessing-and-managing-chemicals-under-tsca/current-chemical-risk-management-activities</a:t>
            </a:r>
            <a:endParaRPr lang="en-US" sz="1800"/>
          </a:p>
          <a:p>
            <a:pPr marL="0" indent="0">
              <a:buNone/>
            </a:pPr>
            <a:endParaRPr lang="en-US" sz="1600">
              <a:solidFill>
                <a:srgbClr val="000000"/>
              </a:solidFill>
            </a:endParaRPr>
          </a:p>
          <a:p>
            <a:pPr marL="0" indent="0">
              <a:buNone/>
            </a:pPr>
            <a:endParaRPr lang="en-US" sz="1050">
              <a:solidFill>
                <a:srgbClr val="000000"/>
              </a:solidFill>
            </a:endParaRPr>
          </a:p>
          <a:p>
            <a:endParaRPr lang="en-US"/>
          </a:p>
        </p:txBody>
      </p:sp>
      <p:sp>
        <p:nvSpPr>
          <p:cNvPr id="5" name="Slide Number Placeholder 4">
            <a:extLst>
              <a:ext uri="{FF2B5EF4-FFF2-40B4-BE49-F238E27FC236}">
                <a16:creationId xmlns:a16="http://schemas.microsoft.com/office/drawing/2014/main" id="{0B9BDE46-6F85-4B9A-8F17-B428914D64FB}"/>
              </a:ext>
            </a:extLst>
          </p:cNvPr>
          <p:cNvSpPr>
            <a:spLocks noGrp="1"/>
          </p:cNvSpPr>
          <p:nvPr>
            <p:ph type="sldNum" sz="quarter" idx="12"/>
          </p:nvPr>
        </p:nvSpPr>
        <p:spPr/>
        <p:txBody>
          <a:bodyPr/>
          <a:lstStyle/>
          <a:p>
            <a:pPr>
              <a:defRPr/>
            </a:pPr>
            <a:r>
              <a:rPr lang="en-US">
                <a:latin typeface="Arial"/>
                <a:ea typeface="ＭＳ Ｐゴシック"/>
                <a:cs typeface="Arial"/>
              </a:rPr>
              <a:t>33</a:t>
            </a:r>
            <a:endParaRPr lang="en-US"/>
          </a:p>
        </p:txBody>
      </p:sp>
      <p:sp>
        <p:nvSpPr>
          <p:cNvPr id="6" name="Footer Placeholder 5">
            <a:extLst>
              <a:ext uri="{FF2B5EF4-FFF2-40B4-BE49-F238E27FC236}">
                <a16:creationId xmlns:a16="http://schemas.microsoft.com/office/drawing/2014/main" id="{5679F313-F02F-8CC7-54CD-05DFB35AFA21}"/>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1023733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F45CF-03BA-C764-CCA0-6813183BF476}"/>
              </a:ext>
            </a:extLst>
          </p:cNvPr>
          <p:cNvSpPr>
            <a:spLocks noGrp="1"/>
          </p:cNvSpPr>
          <p:nvPr>
            <p:ph type="title"/>
          </p:nvPr>
        </p:nvSpPr>
        <p:spPr>
          <a:xfrm>
            <a:off x="762000" y="1207991"/>
            <a:ext cx="7620000" cy="990600"/>
          </a:xfrm>
        </p:spPr>
        <p:txBody>
          <a:bodyPr/>
          <a:lstStyle/>
          <a:p>
            <a:r>
              <a:rPr lang="en-US" b="1"/>
              <a:t>Contact Us</a:t>
            </a:r>
          </a:p>
        </p:txBody>
      </p:sp>
      <p:sp>
        <p:nvSpPr>
          <p:cNvPr id="3" name="Content Placeholder 2">
            <a:extLst>
              <a:ext uri="{FF2B5EF4-FFF2-40B4-BE49-F238E27FC236}">
                <a16:creationId xmlns:a16="http://schemas.microsoft.com/office/drawing/2014/main" id="{5A373841-13E5-CDFD-E80C-727D13D6F9CE}"/>
              </a:ext>
            </a:extLst>
          </p:cNvPr>
          <p:cNvSpPr>
            <a:spLocks noGrp="1"/>
          </p:cNvSpPr>
          <p:nvPr>
            <p:ph idx="1"/>
          </p:nvPr>
        </p:nvSpPr>
        <p:spPr>
          <a:xfrm>
            <a:off x="685800" y="2699629"/>
            <a:ext cx="7772400" cy="3429000"/>
          </a:xfrm>
        </p:spPr>
        <p:txBody>
          <a:bodyPr/>
          <a:lstStyle/>
          <a:p>
            <a:r>
              <a:rPr lang="en-US"/>
              <a:t>All comments in order to be considered should be submitted to the docket at </a:t>
            </a:r>
            <a:r>
              <a:rPr lang="en-US" b="0" i="0">
                <a:solidFill>
                  <a:srgbClr val="005EA2"/>
                </a:solidFill>
                <a:effectLst/>
                <a:latin typeface="Source Sans Pro Web"/>
                <a:hlinkClick r:id="rId3"/>
              </a:rPr>
              <a:t>EPA-HQ-OPPT-2020-0642</a:t>
            </a:r>
            <a:endParaRPr lang="en-US"/>
          </a:p>
          <a:p>
            <a:r>
              <a:rPr lang="en-US"/>
              <a:t>For general questions, email EPA at </a:t>
            </a:r>
            <a:r>
              <a:rPr lang="en-US">
                <a:hlinkClick r:id="rId4"/>
              </a:rPr>
              <a:t>TCE.TSCA@epa.gov</a:t>
            </a:r>
            <a:r>
              <a:rPr lang="en-US"/>
              <a:t> </a:t>
            </a:r>
          </a:p>
          <a:p>
            <a:pPr marL="0" indent="0">
              <a:buNone/>
            </a:pPr>
            <a:endParaRPr lang="en-US"/>
          </a:p>
        </p:txBody>
      </p:sp>
      <p:sp>
        <p:nvSpPr>
          <p:cNvPr id="5" name="Slide Number Placeholder 4">
            <a:extLst>
              <a:ext uri="{FF2B5EF4-FFF2-40B4-BE49-F238E27FC236}">
                <a16:creationId xmlns:a16="http://schemas.microsoft.com/office/drawing/2014/main" id="{52095EDB-EFA6-060E-F01A-457D9A05783C}"/>
              </a:ext>
            </a:extLst>
          </p:cNvPr>
          <p:cNvSpPr>
            <a:spLocks noGrp="1"/>
          </p:cNvSpPr>
          <p:nvPr>
            <p:ph type="sldNum" sz="quarter" idx="12"/>
          </p:nvPr>
        </p:nvSpPr>
        <p:spPr/>
        <p:txBody>
          <a:bodyPr/>
          <a:lstStyle/>
          <a:p>
            <a:pPr>
              <a:defRPr/>
            </a:pPr>
            <a:r>
              <a:rPr lang="en-US">
                <a:latin typeface="Arial"/>
                <a:ea typeface="ＭＳ Ｐゴシック"/>
                <a:cs typeface="Arial"/>
              </a:rPr>
              <a:t>34</a:t>
            </a:r>
            <a:endParaRPr lang="en-US"/>
          </a:p>
        </p:txBody>
      </p:sp>
      <p:sp>
        <p:nvSpPr>
          <p:cNvPr id="7" name="Footer Placeholder 6">
            <a:extLst>
              <a:ext uri="{FF2B5EF4-FFF2-40B4-BE49-F238E27FC236}">
                <a16:creationId xmlns:a16="http://schemas.microsoft.com/office/drawing/2014/main" id="{8087F696-08EC-A65A-2828-A0CB461B627C}"/>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2678938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4F7F-2ADF-4C80-A6DF-765899705FF2}"/>
              </a:ext>
            </a:extLst>
          </p:cNvPr>
          <p:cNvSpPr>
            <a:spLocks noGrp="1"/>
          </p:cNvSpPr>
          <p:nvPr>
            <p:ph type="title"/>
          </p:nvPr>
        </p:nvSpPr>
        <p:spPr>
          <a:xfrm>
            <a:off x="762000" y="947127"/>
            <a:ext cx="7620000" cy="770021"/>
          </a:xfrm>
        </p:spPr>
        <p:txBody>
          <a:bodyPr/>
          <a:lstStyle/>
          <a:p>
            <a:r>
              <a:rPr lang="en-US" b="1"/>
              <a:t>Purpose and Overview Of Rulemaking</a:t>
            </a:r>
            <a:endParaRPr lang="en-US" b="1">
              <a:cs typeface="Arial"/>
            </a:endParaRPr>
          </a:p>
        </p:txBody>
      </p:sp>
      <p:sp>
        <p:nvSpPr>
          <p:cNvPr id="3" name="Content Placeholder 2">
            <a:extLst>
              <a:ext uri="{FF2B5EF4-FFF2-40B4-BE49-F238E27FC236}">
                <a16:creationId xmlns:a16="http://schemas.microsoft.com/office/drawing/2014/main" id="{3011BCDD-B0CD-42D2-B0D2-B261F0A49BDD}"/>
              </a:ext>
            </a:extLst>
          </p:cNvPr>
          <p:cNvSpPr>
            <a:spLocks noGrp="1"/>
          </p:cNvSpPr>
          <p:nvPr>
            <p:ph idx="1"/>
          </p:nvPr>
        </p:nvSpPr>
        <p:spPr>
          <a:xfrm>
            <a:off x="391459" y="1322722"/>
            <a:ext cx="7988300" cy="4696327"/>
          </a:xfrm>
        </p:spPr>
        <p:txBody>
          <a:bodyPr/>
          <a:lstStyle/>
          <a:p>
            <a:endParaRPr lang="en-US" sz="2200"/>
          </a:p>
          <a:p>
            <a:r>
              <a:rPr lang="en-US" sz="2200"/>
              <a:t>Addresses the unreasonable risk identified in the risk evaluation of TCE </a:t>
            </a:r>
            <a:endParaRPr lang="en-US">
              <a:cs typeface="Arial"/>
            </a:endParaRPr>
          </a:p>
          <a:p>
            <a:pPr marL="0" indent="0">
              <a:buNone/>
            </a:pPr>
            <a:endParaRPr lang="en-US" sz="2200">
              <a:cs typeface="Arial"/>
            </a:endParaRPr>
          </a:p>
          <a:p>
            <a:r>
              <a:rPr lang="en-US" sz="2200"/>
              <a:t>Rule will prevent consumer and occupational illness through a prohibition, while providing identified essential uses with longer timeframes until prohibition, contingent on strict workplace protections</a:t>
            </a:r>
            <a:endParaRPr lang="en-US" sz="2200">
              <a:cs typeface="Arial"/>
            </a:endParaRPr>
          </a:p>
          <a:p>
            <a:pPr marL="0" indent="0">
              <a:buNone/>
            </a:pPr>
            <a:endParaRPr lang="en-US" sz="2200">
              <a:cs typeface="Arial"/>
            </a:endParaRPr>
          </a:p>
          <a:p>
            <a:r>
              <a:rPr lang="en-US" sz="2200"/>
              <a:t>Public comment period open until </a:t>
            </a:r>
            <a:r>
              <a:rPr lang="en-US" sz="2200" b="1"/>
              <a:t>December 15, 2023</a:t>
            </a:r>
            <a:endParaRPr lang="en-US" sz="2200" b="1">
              <a:highlight>
                <a:srgbClr val="FFFF00"/>
              </a:highlight>
            </a:endParaRPr>
          </a:p>
          <a:p>
            <a:pPr marL="0" indent="0">
              <a:buNone/>
            </a:pPr>
            <a:endParaRPr lang="en-US" sz="2200" b="1">
              <a:cs typeface="Arial"/>
            </a:endParaRPr>
          </a:p>
          <a:p>
            <a:r>
              <a:rPr lang="en-US" sz="2200"/>
              <a:t>EPA will consider public comments and finalize regulation of TCE under TSCA </a:t>
            </a:r>
            <a:endParaRPr lang="en-US" sz="2200" strike="sngStrike">
              <a:highlight>
                <a:srgbClr val="FFFF00"/>
              </a:highlight>
              <a:cs typeface="Arial"/>
            </a:endParaRPr>
          </a:p>
        </p:txBody>
      </p:sp>
      <p:sp>
        <p:nvSpPr>
          <p:cNvPr id="5" name="Slide Number Placeholder 4">
            <a:extLst>
              <a:ext uri="{FF2B5EF4-FFF2-40B4-BE49-F238E27FC236}">
                <a16:creationId xmlns:a16="http://schemas.microsoft.com/office/drawing/2014/main" id="{15217BD3-2A31-4C4C-91AF-1C2AAF1E1372}"/>
              </a:ext>
            </a:extLst>
          </p:cNvPr>
          <p:cNvSpPr>
            <a:spLocks noGrp="1"/>
          </p:cNvSpPr>
          <p:nvPr>
            <p:ph type="sldNum" sz="quarter" idx="12"/>
          </p:nvPr>
        </p:nvSpPr>
        <p:spPr/>
        <p:txBody>
          <a:bodyPr/>
          <a:lstStyle/>
          <a:p>
            <a:pPr>
              <a:defRPr/>
            </a:pPr>
            <a:fld id="{669C2884-559B-45FB-9DDB-AADF63867580}" type="slidenum">
              <a:rPr lang="en-US" smtClean="0"/>
              <a:pPr>
                <a:defRPr/>
              </a:pPr>
              <a:t>4</a:t>
            </a:fld>
            <a:endParaRPr lang="en-US"/>
          </a:p>
        </p:txBody>
      </p:sp>
      <p:sp>
        <p:nvSpPr>
          <p:cNvPr id="7" name="Footer Placeholder 6">
            <a:extLst>
              <a:ext uri="{FF2B5EF4-FFF2-40B4-BE49-F238E27FC236}">
                <a16:creationId xmlns:a16="http://schemas.microsoft.com/office/drawing/2014/main" id="{FF1F7AB2-BF8C-ADE4-B686-5A9B59955DB3}"/>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347581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296B7-129A-1A4C-E4EC-1653B1881877}"/>
              </a:ext>
            </a:extLst>
          </p:cNvPr>
          <p:cNvSpPr>
            <a:spLocks noGrp="1"/>
          </p:cNvSpPr>
          <p:nvPr>
            <p:ph type="title"/>
          </p:nvPr>
        </p:nvSpPr>
        <p:spPr>
          <a:xfrm>
            <a:off x="762000" y="827876"/>
            <a:ext cx="7620000" cy="990600"/>
          </a:xfrm>
        </p:spPr>
        <p:txBody>
          <a:bodyPr/>
          <a:lstStyle/>
          <a:p>
            <a:r>
              <a:rPr lang="en-US" b="1"/>
              <a:t>TCE Background</a:t>
            </a:r>
          </a:p>
        </p:txBody>
      </p:sp>
      <p:sp>
        <p:nvSpPr>
          <p:cNvPr id="3" name="Content Placeholder 2">
            <a:extLst>
              <a:ext uri="{FF2B5EF4-FFF2-40B4-BE49-F238E27FC236}">
                <a16:creationId xmlns:a16="http://schemas.microsoft.com/office/drawing/2014/main" id="{3F584AFA-49C9-F8F4-1ED4-0AED40B4865F}"/>
              </a:ext>
            </a:extLst>
          </p:cNvPr>
          <p:cNvSpPr>
            <a:spLocks noGrp="1"/>
          </p:cNvSpPr>
          <p:nvPr>
            <p:ph idx="1"/>
          </p:nvPr>
        </p:nvSpPr>
        <p:spPr>
          <a:xfrm>
            <a:off x="387724" y="1818476"/>
            <a:ext cx="8368553" cy="4330700"/>
          </a:xfrm>
        </p:spPr>
        <p:txBody>
          <a:bodyPr/>
          <a:lstStyle/>
          <a:p>
            <a:r>
              <a:rPr lang="en-US" sz="2200">
                <a:solidFill>
                  <a:srgbClr val="000000"/>
                </a:solidFill>
                <a:latin typeface="Arial"/>
                <a:ea typeface="ＭＳ Ｐゴシック"/>
              </a:rPr>
              <a:t>Volatile</a:t>
            </a:r>
            <a:r>
              <a:rPr kumimoji="0" lang="en-US" sz="2200" b="0" i="0" u="none" strike="noStrike" kern="0" cap="none" spc="0" normalizeH="0" baseline="0" noProof="0">
                <a:ln>
                  <a:noFill/>
                </a:ln>
                <a:solidFill>
                  <a:srgbClr val="000000"/>
                </a:solidFill>
                <a:effectLst/>
                <a:uLnTx/>
                <a:uFillTx/>
                <a:latin typeface="Arial"/>
                <a:ea typeface="ＭＳ Ｐゴシック"/>
                <a:cs typeface="+mn-cs"/>
              </a:rPr>
              <a:t> chemical used </a:t>
            </a:r>
            <a:r>
              <a:rPr kumimoji="0" lang="en-US" sz="2200" b="0" i="0" u="none" strike="noStrike" kern="0" cap="none" spc="0" normalizeH="0" baseline="0" noProof="0">
                <a:ln>
                  <a:noFill/>
                </a:ln>
                <a:effectLst/>
                <a:uLnTx/>
                <a:uFillTx/>
                <a:latin typeface="Arial"/>
                <a:ea typeface="ＭＳ Ｐゴシック"/>
                <a:cs typeface="+mn-cs"/>
              </a:rPr>
              <a:t>in wide-ranging</a:t>
            </a:r>
            <a:r>
              <a:rPr lang="en-US" sz="2200">
                <a:latin typeface="Arial"/>
                <a:ea typeface="ＭＳ Ｐゴシック"/>
              </a:rPr>
              <a:t> </a:t>
            </a:r>
            <a:r>
              <a:rPr kumimoji="0" lang="en-US" sz="2200" b="0" i="0" u="none" strike="noStrike" kern="0" cap="none" spc="0" normalizeH="0" baseline="0" noProof="0">
                <a:ln>
                  <a:noFill/>
                </a:ln>
                <a:effectLst/>
                <a:uLnTx/>
                <a:uFillTx/>
                <a:latin typeface="Arial"/>
                <a:ea typeface="ＭＳ Ｐゴシック"/>
                <a:cs typeface="+mn-cs"/>
              </a:rPr>
              <a:t>industrial, commercial, and consumer applications</a:t>
            </a:r>
            <a:r>
              <a:rPr lang="en-US" sz="2200">
                <a:latin typeface="Arial"/>
                <a:ea typeface="ＭＳ Ｐゴシック"/>
              </a:rPr>
              <a:t> </a:t>
            </a:r>
            <a:endParaRPr lang="en-US" sz="2200" b="0" i="0" u="none" strike="noStrike" kern="0" cap="none" spc="0" normalizeH="0" baseline="0" noProof="0">
              <a:ln>
                <a:noFill/>
              </a:ln>
              <a:effectLst/>
              <a:uLnTx/>
              <a:uFillTx/>
              <a:latin typeface="Arial"/>
              <a:ea typeface="ＭＳ Ｐゴシック"/>
              <a:cs typeface="Arial"/>
            </a:endParaRPr>
          </a:p>
          <a:p>
            <a:r>
              <a:rPr lang="en-US" sz="2200"/>
              <a:t>Risks to workers, consumers, and bystanders for 52 of the 54 conditions of use contribute to the unreasonable risk from TCE</a:t>
            </a:r>
            <a:endParaRPr lang="en-US" sz="2200" strike="sngStrike">
              <a:highlight>
                <a:srgbClr val="FFFF00"/>
              </a:highlight>
              <a:cs typeface="Arial"/>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200"/>
              <a:t>Timeline:</a:t>
            </a:r>
            <a:endParaRPr lang="en-US" sz="2200">
              <a:cs typeface="Arial"/>
            </a:endParaRPr>
          </a:p>
          <a:p>
            <a:pPr lvl="1"/>
            <a:r>
              <a:rPr lang="en-US" sz="2000"/>
              <a:t>November 2016 – EPA designates TCE as one of the first ten chemicals for risk evaluation</a:t>
            </a:r>
            <a:endParaRPr lang="en-US" sz="2000" strike="sngStrike">
              <a:highlight>
                <a:srgbClr val="FFFF00"/>
              </a:highlight>
              <a:cs typeface="Arial"/>
            </a:endParaRPr>
          </a:p>
          <a:p>
            <a:pPr lvl="1"/>
            <a:r>
              <a:rPr lang="en-US" sz="2000"/>
              <a:t>November 2020 – Risk Evaluation for TCE</a:t>
            </a:r>
            <a:endParaRPr lang="en-US" sz="2000">
              <a:cs typeface="Arial"/>
            </a:endParaRPr>
          </a:p>
          <a:p>
            <a:pPr lvl="1"/>
            <a:r>
              <a:rPr lang="en-US" sz="2000">
                <a:solidFill>
                  <a:srgbClr val="000000"/>
                </a:solidFill>
              </a:rPr>
              <a:t>January 2023 – Revised Risk Determination</a:t>
            </a:r>
            <a:endParaRPr lang="en-US" sz="2000">
              <a:solidFill>
                <a:srgbClr val="000000"/>
              </a:solidFill>
              <a:cs typeface="Arial"/>
            </a:endParaRPr>
          </a:p>
          <a:p>
            <a:pPr lvl="1"/>
            <a:r>
              <a:rPr lang="en-US" sz="2000" b="1">
                <a:solidFill>
                  <a:srgbClr val="000000"/>
                </a:solidFill>
              </a:rPr>
              <a:t>October 2023 – EPA Proposal for the </a:t>
            </a:r>
            <a:r>
              <a:rPr lang="en-US" sz="2000" b="1">
                <a:solidFill>
                  <a:srgbClr val="000000"/>
                </a:solidFill>
                <a:effectLst/>
                <a:ea typeface="Calibri" panose="020F0502020204030204" pitchFamily="34" charset="0"/>
                <a:cs typeface="Times New Roman"/>
              </a:rPr>
              <a:t>Regulation of TCE under Section 6(a)</a:t>
            </a:r>
            <a:r>
              <a:rPr lang="en-US" sz="2000" b="1">
                <a:solidFill>
                  <a:srgbClr val="000000"/>
                </a:solidFill>
                <a:ea typeface="Calibri" panose="020F0502020204030204" pitchFamily="34" charset="0"/>
                <a:cs typeface="Times New Roman"/>
              </a:rPr>
              <a:t> </a:t>
            </a:r>
            <a:endParaRPr lang="en-US" sz="2000" b="1" strike="sngStrike">
              <a:effectLst/>
              <a:highlight>
                <a:srgbClr val="FFFF00"/>
              </a:highlight>
              <a:ea typeface="Calibri" panose="020F0502020204030204" pitchFamily="34" charset="0"/>
              <a:cs typeface="Times New Roman"/>
            </a:endParaRPr>
          </a:p>
          <a:p>
            <a:endParaRPr lang="en-US" sz="1800" b="1">
              <a:solidFill>
                <a:srgbClr val="000000"/>
              </a:solidFill>
              <a:cs typeface="Times New Roman"/>
            </a:endParaRPr>
          </a:p>
          <a:p>
            <a:endParaRPr lang="en-US" sz="1800" b="1">
              <a:solidFill>
                <a:srgbClr val="000000"/>
              </a:solidFill>
              <a:cs typeface="Times New Roman"/>
            </a:endParaRPr>
          </a:p>
        </p:txBody>
      </p:sp>
      <p:sp>
        <p:nvSpPr>
          <p:cNvPr id="4" name="Slide Number Placeholder 3">
            <a:extLst>
              <a:ext uri="{FF2B5EF4-FFF2-40B4-BE49-F238E27FC236}">
                <a16:creationId xmlns:a16="http://schemas.microsoft.com/office/drawing/2014/main" id="{6339AFB1-EA33-4109-CCD2-089FBF6B85B9}"/>
              </a:ext>
            </a:extLst>
          </p:cNvPr>
          <p:cNvSpPr>
            <a:spLocks noGrp="1"/>
          </p:cNvSpPr>
          <p:nvPr>
            <p:ph type="sldNum" sz="quarter" idx="12"/>
          </p:nvPr>
        </p:nvSpPr>
        <p:spPr/>
        <p:txBody>
          <a:bodyPr/>
          <a:lstStyle/>
          <a:p>
            <a:pPr>
              <a:defRPr/>
            </a:pPr>
            <a:fld id="{D35345C7-F636-48E4-879B-A60F42A34109}" type="slidenum">
              <a:rPr lang="en-US" smtClean="0"/>
              <a:pPr>
                <a:defRPr/>
              </a:pPr>
              <a:t>5</a:t>
            </a:fld>
            <a:endParaRPr lang="en-US"/>
          </a:p>
        </p:txBody>
      </p:sp>
      <p:sp>
        <p:nvSpPr>
          <p:cNvPr id="7" name="Footer Placeholder 6">
            <a:extLst>
              <a:ext uri="{FF2B5EF4-FFF2-40B4-BE49-F238E27FC236}">
                <a16:creationId xmlns:a16="http://schemas.microsoft.com/office/drawing/2014/main" id="{E8135897-20A7-AEC5-A0E2-2D0AD11B5B46}"/>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308339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20">
            <a:extLst>
              <a:ext uri="{FF2B5EF4-FFF2-40B4-BE49-F238E27FC236}">
                <a16:creationId xmlns:a16="http://schemas.microsoft.com/office/drawing/2014/main" id="{8C3258B0-4EE0-7AAF-80E7-706DEE89DEB9}"/>
              </a:ext>
            </a:extLst>
          </p:cNvPr>
          <p:cNvSpPr>
            <a:spLocks noGrp="1"/>
          </p:cNvSpPr>
          <p:nvPr>
            <p:ph idx="1"/>
          </p:nvPr>
        </p:nvSpPr>
        <p:spPr>
          <a:xfrm>
            <a:off x="3688617" y="2240638"/>
            <a:ext cx="4997824" cy="3872753"/>
          </a:xfrm>
        </p:spPr>
        <p:txBody>
          <a:bodyPr vert="horz" wrap="square" lIns="91440" tIns="45720" rIns="91440" bIns="45720" numCol="1" anchor="t" anchorCtr="0" compatLnSpc="1">
            <a:prstTxWarp prst="textNoShape">
              <a:avLst/>
            </a:prstTxWarp>
            <a:noAutofit/>
          </a:bodyPr>
          <a:lstStyle/>
          <a:p>
            <a:r>
              <a:rPr lang="en-US" sz="1600">
                <a:ea typeface="+mn-lt"/>
                <a:cs typeface="+mn-lt"/>
              </a:rPr>
              <a:t>2020 Risk Evaluation identified several endpoints for acute, chronic non-cancer, and cancer effects </a:t>
            </a:r>
          </a:p>
          <a:p>
            <a:r>
              <a:rPr lang="en-US" sz="1600">
                <a:ea typeface="+mn-lt"/>
                <a:cs typeface="+mn-lt"/>
              </a:rPr>
              <a:t>Unreasonable risk determination is based on the immunotoxicity endpoint </a:t>
            </a:r>
            <a:endParaRPr lang="en-US" sz="1600" strike="sngStrike" baseline="30000">
              <a:highlight>
                <a:srgbClr val="FFFF00"/>
              </a:highlight>
              <a:ea typeface="ＭＳ Ｐゴシック"/>
              <a:cs typeface="Arial"/>
            </a:endParaRPr>
          </a:p>
          <a:p>
            <a:r>
              <a:rPr lang="en-US" sz="1600">
                <a:solidFill>
                  <a:srgbClr val="333333"/>
                </a:solidFill>
                <a:latin typeface="Arial"/>
                <a:ea typeface="ＭＳ Ｐゴシック"/>
                <a:cs typeface="Segoe UI"/>
              </a:rPr>
              <a:t>EPA's risk evaluation is based on the immunotoxicity endpoint, but the developmental toxicity endpoint also described in detail in the RE provides the basis for EPA's proposed ECEL in the WCPP for uses with longer compliance dates</a:t>
            </a:r>
          </a:p>
          <a:p>
            <a:r>
              <a:rPr lang="en-US" sz="1600">
                <a:cs typeface="Arial"/>
              </a:rPr>
              <a:t>The proposed action to address the developmental toxicity endpoint will address the unreasonable risk from all other effects</a:t>
            </a:r>
          </a:p>
          <a:p>
            <a:r>
              <a:rPr lang="en-US" sz="1600">
                <a:ea typeface="ＭＳ Ｐゴシック"/>
                <a:cs typeface="Arial"/>
              </a:rPr>
              <a:t>No unreasonable risk to environment</a:t>
            </a:r>
            <a:endParaRPr lang="en-US" sz="1600">
              <a:ea typeface="+mn-lt"/>
              <a:cs typeface="+mn-lt"/>
            </a:endParaRPr>
          </a:p>
        </p:txBody>
      </p:sp>
      <p:sp>
        <p:nvSpPr>
          <p:cNvPr id="5" name="Slide Number Placeholder 4">
            <a:extLst>
              <a:ext uri="{FF2B5EF4-FFF2-40B4-BE49-F238E27FC236}">
                <a16:creationId xmlns:a16="http://schemas.microsoft.com/office/drawing/2014/main" id="{8DFC0F11-7D24-1096-A184-DE57BC217E36}"/>
              </a:ext>
            </a:extLst>
          </p:cNvPr>
          <p:cNvSpPr>
            <a:spLocks noGrp="1"/>
          </p:cNvSpPr>
          <p:nvPr>
            <p:ph type="sldNum" sz="quarter" idx="12"/>
          </p:nvPr>
        </p:nvSpPr>
        <p:spPr/>
        <p:txBody>
          <a:bodyPr/>
          <a:lstStyle/>
          <a:p>
            <a:fld id="{669C2884-559B-45FB-9DDB-AADF63867580}" type="slidenum">
              <a:rPr lang="en-US"/>
              <a:pPr/>
              <a:t>6</a:t>
            </a:fld>
            <a:endParaRPr lang="en-US"/>
          </a:p>
        </p:txBody>
      </p:sp>
      <p:sp>
        <p:nvSpPr>
          <p:cNvPr id="6" name="Title 1">
            <a:extLst>
              <a:ext uri="{FF2B5EF4-FFF2-40B4-BE49-F238E27FC236}">
                <a16:creationId xmlns:a16="http://schemas.microsoft.com/office/drawing/2014/main" id="{43901505-FB23-01C2-AECC-2650D021ADD8}"/>
              </a:ext>
            </a:extLst>
          </p:cNvPr>
          <p:cNvSpPr>
            <a:spLocks noGrp="1"/>
          </p:cNvSpPr>
          <p:nvPr/>
        </p:nvSpPr>
        <p:spPr bwMode="auto">
          <a:xfrm>
            <a:off x="323948" y="1212061"/>
            <a:ext cx="8911639"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a:lstStyle>
          <a:p>
            <a:r>
              <a:rPr lang="en-US" sz="2800" b="1">
                <a:ea typeface="+mj-lt"/>
                <a:cs typeface="+mj-lt"/>
              </a:rPr>
              <a:t>Basis for TCE Proposed Rulemaking:</a:t>
            </a:r>
            <a:br>
              <a:rPr lang="en-US" sz="2800" b="1">
                <a:ea typeface="+mj-lt"/>
                <a:cs typeface="+mj-lt"/>
              </a:rPr>
            </a:br>
            <a:r>
              <a:rPr lang="en-US" sz="2800" b="1">
                <a:ea typeface="+mj-lt"/>
                <a:cs typeface="+mj-lt"/>
              </a:rPr>
              <a:t>Workers, ONUs, </a:t>
            </a:r>
            <a:r>
              <a:rPr lang="en-US" sz="2800" b="1">
                <a:solidFill>
                  <a:srgbClr val="000000"/>
                </a:solidFill>
                <a:ea typeface="+mj-lt"/>
                <a:cs typeface="+mj-lt"/>
              </a:rPr>
              <a:t>Consumers, and Bystander Risk</a:t>
            </a:r>
            <a:endParaRPr lang="en-US" sz="2800">
              <a:ea typeface="+mj-lt"/>
              <a:cs typeface="+mj-lt"/>
            </a:endParaRPr>
          </a:p>
          <a:p>
            <a:endParaRPr lang="en-US" sz="2000" b="1">
              <a:cs typeface="Arial"/>
            </a:endParaRPr>
          </a:p>
        </p:txBody>
      </p:sp>
      <p:sp>
        <p:nvSpPr>
          <p:cNvPr id="8" name="Slide Number Placeholder 3">
            <a:extLst>
              <a:ext uri="{FF2B5EF4-FFF2-40B4-BE49-F238E27FC236}">
                <a16:creationId xmlns:a16="http://schemas.microsoft.com/office/drawing/2014/main" id="{5450AB02-1A7E-11B7-3522-B66DE8212090}"/>
              </a:ext>
            </a:extLst>
          </p:cNvPr>
          <p:cNvSpPr>
            <a:spLocks noGrp="1"/>
          </p:cNvSpPr>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35345C7-F636-48E4-879B-A60F42A34109}" type="slidenum">
              <a:rPr kumimoji="0" lang="en-US" sz="1400" b="0" i="0" u="none" strike="noStrike" kern="1200" cap="none" spc="0" normalizeH="0" baseline="0" noProof="0" smtClean="0">
                <a:ln>
                  <a:noFill/>
                </a:ln>
                <a:solidFill>
                  <a:srgbClr val="000000"/>
                </a:solidFill>
                <a:effectLst/>
                <a:uLnTx/>
                <a:uFillTx/>
                <a:latin typeface="Arial" charset="0"/>
                <a:ea typeface="ＭＳ Ｐゴシック" pitchFamily="8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400" b="0" i="0" u="none" strike="noStrike" kern="1200" cap="none" spc="0" normalizeH="0" baseline="0" noProof="0">
              <a:ln>
                <a:noFill/>
              </a:ln>
              <a:solidFill>
                <a:srgbClr val="000000"/>
              </a:solidFill>
              <a:effectLst/>
              <a:uLnTx/>
              <a:uFillTx/>
              <a:latin typeface="Arial" charset="0"/>
              <a:ea typeface="ＭＳ Ｐゴシック" pitchFamily="84" charset="-128"/>
              <a:cs typeface="+mn-cs"/>
            </a:endParaRPr>
          </a:p>
        </p:txBody>
      </p:sp>
      <p:graphicFrame>
        <p:nvGraphicFramePr>
          <p:cNvPr id="2" name="Diagram 1">
            <a:extLst>
              <a:ext uri="{FF2B5EF4-FFF2-40B4-BE49-F238E27FC236}">
                <a16:creationId xmlns:a16="http://schemas.microsoft.com/office/drawing/2014/main" id="{7601D6D5-E137-FEA4-DD21-C42157B3A4C5}"/>
              </a:ext>
            </a:extLst>
          </p:cNvPr>
          <p:cNvGraphicFramePr/>
          <p:nvPr>
            <p:extLst>
              <p:ext uri="{D42A27DB-BD31-4B8C-83A1-F6EECF244321}">
                <p14:modId xmlns:p14="http://schemas.microsoft.com/office/powerpoint/2010/main" val="3821592700"/>
              </p:ext>
            </p:extLst>
          </p:nvPr>
        </p:nvGraphicFramePr>
        <p:xfrm>
          <a:off x="325167" y="2184400"/>
          <a:ext cx="318786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C0E10DD9-B8CB-D7B0-B078-D65B2A51F3D2}"/>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1490725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3355-F0A2-4E39-B8DC-273CCF145E22}"/>
              </a:ext>
            </a:extLst>
          </p:cNvPr>
          <p:cNvSpPr>
            <a:spLocks noGrp="1"/>
          </p:cNvSpPr>
          <p:nvPr>
            <p:ph type="title"/>
          </p:nvPr>
        </p:nvSpPr>
        <p:spPr>
          <a:xfrm>
            <a:off x="685800" y="1298448"/>
            <a:ext cx="7620000" cy="990600"/>
          </a:xfrm>
        </p:spPr>
        <p:txBody>
          <a:bodyPr/>
          <a:lstStyle/>
          <a:p>
            <a:r>
              <a:rPr lang="en-US" b="1"/>
              <a:t>TSCA Section 6(a) Regulatory Options</a:t>
            </a:r>
          </a:p>
        </p:txBody>
      </p:sp>
      <p:sp>
        <p:nvSpPr>
          <p:cNvPr id="3" name="Content Placeholder 2">
            <a:extLst>
              <a:ext uri="{FF2B5EF4-FFF2-40B4-BE49-F238E27FC236}">
                <a16:creationId xmlns:a16="http://schemas.microsoft.com/office/drawing/2014/main" id="{775432B6-EE97-40F6-A6A0-EAB43C14F7A9}"/>
              </a:ext>
            </a:extLst>
          </p:cNvPr>
          <p:cNvSpPr>
            <a:spLocks noGrp="1"/>
          </p:cNvSpPr>
          <p:nvPr>
            <p:ph idx="1"/>
          </p:nvPr>
        </p:nvSpPr>
        <p:spPr>
          <a:xfrm>
            <a:off x="685800" y="2530136"/>
            <a:ext cx="8279269" cy="3575242"/>
          </a:xfrm>
        </p:spPr>
        <p:txBody>
          <a:bodyPr>
            <a:normAutofit fontScale="70000" lnSpcReduction="20000"/>
          </a:bodyPr>
          <a:lstStyle/>
          <a:p>
            <a:r>
              <a:rPr lang="en-US" sz="2600"/>
              <a:t>TSCA provides authority to regulate entities including: </a:t>
            </a:r>
          </a:p>
          <a:p>
            <a:pPr lvl="1"/>
            <a:r>
              <a:rPr lang="en-US" sz="2600"/>
              <a:t>Distributors</a:t>
            </a:r>
            <a:endParaRPr lang="en-US" sz="2600">
              <a:cs typeface="Arial"/>
            </a:endParaRPr>
          </a:p>
          <a:p>
            <a:pPr lvl="1"/>
            <a:r>
              <a:rPr lang="en-US" sz="2600"/>
              <a:t>Manufacturers (including importers) and processors (e.g., formulators)</a:t>
            </a:r>
            <a:endParaRPr lang="en-US" sz="2600">
              <a:cs typeface="Arial"/>
            </a:endParaRPr>
          </a:p>
          <a:p>
            <a:pPr lvl="1"/>
            <a:r>
              <a:rPr lang="en-US" sz="2600"/>
              <a:t>Commercial users (workplaces and workers) </a:t>
            </a:r>
            <a:endParaRPr lang="en-US" sz="2600">
              <a:cs typeface="Arial"/>
            </a:endParaRPr>
          </a:p>
          <a:p>
            <a:pPr lvl="1"/>
            <a:r>
              <a:rPr lang="en-US" sz="2600"/>
              <a:t>Entities disposing of chemicals for commercial purposes</a:t>
            </a:r>
            <a:endParaRPr lang="en-US" sz="2600">
              <a:cs typeface="Arial"/>
            </a:endParaRPr>
          </a:p>
          <a:p>
            <a:pPr marL="457200" lvl="1" indent="0">
              <a:buNone/>
            </a:pPr>
            <a:endParaRPr lang="en-US" sz="2600">
              <a:cs typeface="Arial"/>
            </a:endParaRPr>
          </a:p>
          <a:p>
            <a:r>
              <a:rPr lang="en-US" sz="2600"/>
              <a:t>Cannot directly regulate consumer users </a:t>
            </a:r>
            <a:endParaRPr lang="en-US" sz="2600">
              <a:cs typeface="Arial"/>
            </a:endParaRPr>
          </a:p>
          <a:p>
            <a:pPr lvl="1"/>
            <a:r>
              <a:rPr lang="en-US" sz="2600">
                <a:solidFill>
                  <a:srgbClr val="000000"/>
                </a:solidFill>
              </a:rPr>
              <a:t>Under TSCA, EPA has authority to regulate at the manufacturing, processing and distribution levels in the supply chain to eliminate or restrict the availability of chemicals and chemical-containing products for consumer use</a:t>
            </a:r>
            <a:endParaRPr lang="en-US" sz="2600">
              <a:solidFill>
                <a:srgbClr val="000000"/>
              </a:solidFill>
              <a:cs typeface="Arial"/>
            </a:endParaRPr>
          </a:p>
          <a:p>
            <a:pPr lvl="1"/>
            <a:r>
              <a:rPr lang="en-US" sz="2600">
                <a:solidFill>
                  <a:srgbClr val="000000"/>
                </a:solidFill>
              </a:rPr>
              <a:t>These authorities allow EPA to regulate at key points in the supply chain to effectively address unreasonable risks to consumers</a:t>
            </a:r>
            <a:endParaRPr lang="en-US" sz="2600">
              <a:solidFill>
                <a:srgbClr val="000000"/>
              </a:solidFill>
              <a:cs typeface="Arial"/>
            </a:endParaRPr>
          </a:p>
          <a:p>
            <a:pPr marL="0" indent="0">
              <a:buNone/>
            </a:pPr>
            <a:endParaRPr lang="en-US">
              <a:solidFill>
                <a:srgbClr val="000000"/>
              </a:solidFill>
            </a:endParaRPr>
          </a:p>
          <a:p>
            <a:pPr marL="457200" lvl="1" indent="0">
              <a:buNone/>
            </a:pPr>
            <a:endParaRPr lang="en-US" sz="1600">
              <a:cs typeface="Arial"/>
            </a:endParaRPr>
          </a:p>
        </p:txBody>
      </p:sp>
      <p:sp>
        <p:nvSpPr>
          <p:cNvPr id="4" name="Slide Number Placeholder 3">
            <a:extLst>
              <a:ext uri="{FF2B5EF4-FFF2-40B4-BE49-F238E27FC236}">
                <a16:creationId xmlns:a16="http://schemas.microsoft.com/office/drawing/2014/main" id="{8FFDC80F-E595-97B6-9C88-36B69A08BC7B}"/>
              </a:ext>
            </a:extLst>
          </p:cNvPr>
          <p:cNvSpPr>
            <a:spLocks noGrp="1"/>
          </p:cNvSpPr>
          <p:nvPr>
            <p:ph type="sldNum" sz="quarter" idx="12"/>
          </p:nvPr>
        </p:nvSpPr>
        <p:spPr/>
        <p:txBody>
          <a:bodyPr/>
          <a:lstStyle/>
          <a:p>
            <a:pPr>
              <a:defRPr/>
            </a:pPr>
            <a:fld id="{D35345C7-F636-48E4-879B-A60F42A34109}" type="slidenum">
              <a:rPr lang="en-US" smtClean="0"/>
              <a:pPr>
                <a:defRPr/>
              </a:pPr>
              <a:t>7</a:t>
            </a:fld>
            <a:endParaRPr lang="en-US"/>
          </a:p>
        </p:txBody>
      </p:sp>
      <p:sp>
        <p:nvSpPr>
          <p:cNvPr id="7" name="Footer Placeholder 6">
            <a:extLst>
              <a:ext uri="{FF2B5EF4-FFF2-40B4-BE49-F238E27FC236}">
                <a16:creationId xmlns:a16="http://schemas.microsoft.com/office/drawing/2014/main" id="{826E8B44-A61C-87F5-45CA-8326F0F75D38}"/>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3069242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3355-F0A2-4E39-B8DC-273CCF145E22}"/>
              </a:ext>
            </a:extLst>
          </p:cNvPr>
          <p:cNvSpPr>
            <a:spLocks noGrp="1"/>
          </p:cNvSpPr>
          <p:nvPr>
            <p:ph type="title"/>
          </p:nvPr>
        </p:nvSpPr>
        <p:spPr>
          <a:xfrm>
            <a:off x="89466" y="1155412"/>
            <a:ext cx="8965068" cy="552449"/>
          </a:xfrm>
        </p:spPr>
        <p:txBody>
          <a:bodyPr/>
          <a:lstStyle/>
          <a:p>
            <a:r>
              <a:rPr lang="en-US" b="1"/>
              <a:t>TSCA Section 6(a) Regulatory Options (cont.)</a:t>
            </a:r>
          </a:p>
        </p:txBody>
      </p:sp>
      <p:sp>
        <p:nvSpPr>
          <p:cNvPr id="3" name="Content Placeholder 2">
            <a:extLst>
              <a:ext uri="{FF2B5EF4-FFF2-40B4-BE49-F238E27FC236}">
                <a16:creationId xmlns:a16="http://schemas.microsoft.com/office/drawing/2014/main" id="{775432B6-EE97-40F6-A6A0-EAB43C14F7A9}"/>
              </a:ext>
            </a:extLst>
          </p:cNvPr>
          <p:cNvSpPr>
            <a:spLocks noGrp="1"/>
          </p:cNvSpPr>
          <p:nvPr>
            <p:ph idx="1"/>
          </p:nvPr>
        </p:nvSpPr>
        <p:spPr>
          <a:xfrm>
            <a:off x="685800" y="1819564"/>
            <a:ext cx="8279269" cy="4498109"/>
          </a:xfrm>
        </p:spPr>
        <p:txBody>
          <a:bodyPr>
            <a:normAutofit lnSpcReduction="10000"/>
          </a:bodyPr>
          <a:lstStyle/>
          <a:p>
            <a:r>
              <a:rPr lang="en-US" sz="1800"/>
              <a:t>Prohibit, limit or otherwise restrict manufacture, processing or distribution in commerce</a:t>
            </a:r>
          </a:p>
          <a:p>
            <a:r>
              <a:rPr lang="en-US" sz="1800"/>
              <a:t>Prohibit, limit or otherwise restrict manufacture (includes import), processing or distribution in commerce for particular use or for use above a set concentration</a:t>
            </a:r>
          </a:p>
          <a:p>
            <a:r>
              <a:rPr lang="en-US" sz="1800"/>
              <a:t>Require minimum warnings and instructions with respect to use, distribution, and/or disposal</a:t>
            </a:r>
          </a:p>
          <a:p>
            <a:r>
              <a:rPr lang="en-US" sz="1800"/>
              <a:t>Require recordkeeping, monitoring or testing</a:t>
            </a:r>
          </a:p>
          <a:p>
            <a:r>
              <a:rPr lang="en-US" sz="1800"/>
              <a:t>Prohibit or regulate manner or method of commercial use</a:t>
            </a:r>
          </a:p>
          <a:p>
            <a:r>
              <a:rPr lang="en-US" sz="1800"/>
              <a:t>Prohibit or regulate manner or method of disposal by certain persons</a:t>
            </a:r>
          </a:p>
          <a:p>
            <a:r>
              <a:rPr lang="en-US" sz="1800"/>
              <a:t>Direct manufacturers/processors to give notice of the unreasonable risk determination to distributors, users, and the public and replace or repurchase</a:t>
            </a:r>
          </a:p>
          <a:p>
            <a:pPr marL="0" indent="0">
              <a:buNone/>
            </a:pPr>
            <a:endParaRPr lang="en-US" sz="1800"/>
          </a:p>
          <a:p>
            <a:pPr marL="0" indent="0">
              <a:buNone/>
            </a:pPr>
            <a:r>
              <a:rPr lang="en-US" sz="1800"/>
              <a:t>The section 6(a) menu of regulatory options can be applied alone or in combination.  </a:t>
            </a:r>
          </a:p>
        </p:txBody>
      </p:sp>
      <p:sp>
        <p:nvSpPr>
          <p:cNvPr id="4" name="Slide Number Placeholder 3">
            <a:extLst>
              <a:ext uri="{FF2B5EF4-FFF2-40B4-BE49-F238E27FC236}">
                <a16:creationId xmlns:a16="http://schemas.microsoft.com/office/drawing/2014/main" id="{C8298544-0159-CFFD-4977-C7FF18DB5C0F}"/>
              </a:ext>
            </a:extLst>
          </p:cNvPr>
          <p:cNvSpPr>
            <a:spLocks noGrp="1"/>
          </p:cNvSpPr>
          <p:nvPr>
            <p:ph type="sldNum" sz="quarter" idx="12"/>
          </p:nvPr>
        </p:nvSpPr>
        <p:spPr/>
        <p:txBody>
          <a:bodyPr/>
          <a:lstStyle/>
          <a:p>
            <a:pPr>
              <a:defRPr/>
            </a:pPr>
            <a:fld id="{D35345C7-F636-48E4-879B-A60F42A34109}" type="slidenum">
              <a:rPr lang="en-US" smtClean="0"/>
              <a:pPr>
                <a:defRPr/>
              </a:pPr>
              <a:t>8</a:t>
            </a:fld>
            <a:endParaRPr lang="en-US"/>
          </a:p>
        </p:txBody>
      </p:sp>
      <p:sp>
        <p:nvSpPr>
          <p:cNvPr id="6" name="Footer Placeholder 5">
            <a:extLst>
              <a:ext uri="{FF2B5EF4-FFF2-40B4-BE49-F238E27FC236}">
                <a16:creationId xmlns:a16="http://schemas.microsoft.com/office/drawing/2014/main" id="{8358067D-4B43-F79C-D741-559E46BAFE5A}"/>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1107510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6F33A-D60E-4EAC-903E-F16BD73AC732}"/>
              </a:ext>
            </a:extLst>
          </p:cNvPr>
          <p:cNvSpPr>
            <a:spLocks noGrp="1"/>
          </p:cNvSpPr>
          <p:nvPr>
            <p:ph type="title"/>
          </p:nvPr>
        </p:nvSpPr>
        <p:spPr>
          <a:xfrm>
            <a:off x="685800" y="1261364"/>
            <a:ext cx="7620000" cy="990600"/>
          </a:xfrm>
        </p:spPr>
        <p:txBody>
          <a:bodyPr/>
          <a:lstStyle/>
          <a:p>
            <a:r>
              <a:rPr lang="en-US" b="1"/>
              <a:t>Principles for Transparency During Risk Management</a:t>
            </a:r>
          </a:p>
        </p:txBody>
      </p:sp>
      <p:sp>
        <p:nvSpPr>
          <p:cNvPr id="3" name="Content Placeholder 2">
            <a:extLst>
              <a:ext uri="{FF2B5EF4-FFF2-40B4-BE49-F238E27FC236}">
                <a16:creationId xmlns:a16="http://schemas.microsoft.com/office/drawing/2014/main" id="{A71E42D5-5B2F-4870-95DA-4B0F0DFBC102}"/>
              </a:ext>
            </a:extLst>
          </p:cNvPr>
          <p:cNvSpPr>
            <a:spLocks noGrp="1"/>
          </p:cNvSpPr>
          <p:nvPr>
            <p:ph idx="1"/>
          </p:nvPr>
        </p:nvSpPr>
        <p:spPr>
          <a:xfrm>
            <a:off x="685800" y="2369993"/>
            <a:ext cx="7772400" cy="3878407"/>
          </a:xfrm>
        </p:spPr>
        <p:txBody>
          <a:bodyPr>
            <a:normAutofit fontScale="55000" lnSpcReduction="20000"/>
          </a:bodyPr>
          <a:lstStyle/>
          <a:p>
            <a:r>
              <a:rPr lang="en-US" sz="2900"/>
              <a:t>Transparent, proactive, and meaningful engagement during risk management helps EPA develop practical and protective regulations  </a:t>
            </a:r>
            <a:endParaRPr lang="en-US" sz="2900">
              <a:cs typeface="Arial"/>
            </a:endParaRPr>
          </a:p>
          <a:p>
            <a:r>
              <a:rPr lang="en-US" sz="2900"/>
              <a:t>One-on-one meetings, public webinars, and required consultations with state and local governments, Tribes, environmental justice communities, and small businesses</a:t>
            </a:r>
            <a:endParaRPr lang="en-US" sz="2900">
              <a:cs typeface="Arial"/>
            </a:endParaRPr>
          </a:p>
          <a:p>
            <a:r>
              <a:rPr lang="en-US" sz="2900"/>
              <a:t>Consultation and coordination with other Federal agencies</a:t>
            </a:r>
            <a:endParaRPr lang="en-US" sz="2900" strike="sngStrike">
              <a:cs typeface="Arial"/>
            </a:endParaRPr>
          </a:p>
          <a:p>
            <a:pPr lvl="1"/>
            <a:r>
              <a:rPr lang="en-US" sz="2500"/>
              <a:t>OSHA, NIOSH, and CPSC for a consistent approach, facilitate compliance, and avoid duplicative requirements</a:t>
            </a:r>
            <a:endParaRPr lang="en-US" sz="2500">
              <a:cs typeface="Arial"/>
            </a:endParaRPr>
          </a:p>
          <a:p>
            <a:pPr lvl="1"/>
            <a:r>
              <a:rPr lang="en-US" sz="2500"/>
              <a:t>DOD and NASA for uses that might affect U.S. critical infrastructure or national security and to facilitate compliance</a:t>
            </a:r>
            <a:endParaRPr lang="en-US" sz="2500">
              <a:cs typeface="Arial"/>
            </a:endParaRPr>
          </a:p>
          <a:p>
            <a:pPr lvl="1"/>
            <a:r>
              <a:rPr lang="en-US" sz="2500"/>
              <a:t>SBA Advocacy and OMB/OIRA for a Small Business Advocacy Review panel to obtain advice and recommendations from small entity representatives</a:t>
            </a:r>
            <a:endParaRPr lang="en-US" sz="2500">
              <a:cs typeface="Arial"/>
            </a:endParaRPr>
          </a:p>
          <a:p>
            <a:r>
              <a:rPr lang="en-US" sz="2900"/>
              <a:t>Extensive dialogue helps people understand risk evaluation findings, the TSCA risk management process, and available options for managing unreasonable risks </a:t>
            </a:r>
            <a:endParaRPr lang="en-US" sz="2900">
              <a:cs typeface="Arial"/>
            </a:endParaRPr>
          </a:p>
          <a:p>
            <a:r>
              <a:rPr lang="en-US" sz="2900"/>
              <a:t>Have been seeking input from stakeholders on potential risk management approaches, their effectiveness, and impacts those approaches might have on businesses, workers, and consumers </a:t>
            </a:r>
            <a:endParaRPr lang="en-US" sz="2900">
              <a:cs typeface="Arial"/>
            </a:endParaRPr>
          </a:p>
        </p:txBody>
      </p:sp>
      <p:sp>
        <p:nvSpPr>
          <p:cNvPr id="4" name="Slide Number Placeholder 3">
            <a:extLst>
              <a:ext uri="{FF2B5EF4-FFF2-40B4-BE49-F238E27FC236}">
                <a16:creationId xmlns:a16="http://schemas.microsoft.com/office/drawing/2014/main" id="{A659EF12-FC64-4A00-321E-845F5D5335B4}"/>
              </a:ext>
            </a:extLst>
          </p:cNvPr>
          <p:cNvSpPr>
            <a:spLocks noGrp="1"/>
          </p:cNvSpPr>
          <p:nvPr>
            <p:ph type="sldNum" sz="quarter" idx="12"/>
          </p:nvPr>
        </p:nvSpPr>
        <p:spPr/>
        <p:txBody>
          <a:bodyPr/>
          <a:lstStyle/>
          <a:p>
            <a:pPr>
              <a:defRPr/>
            </a:pPr>
            <a:fld id="{D35345C7-F636-48E4-879B-A60F42A34109}" type="slidenum">
              <a:rPr lang="en-US" smtClean="0"/>
              <a:pPr>
                <a:defRPr/>
              </a:pPr>
              <a:t>9</a:t>
            </a:fld>
            <a:endParaRPr lang="en-US"/>
          </a:p>
        </p:txBody>
      </p:sp>
      <p:sp>
        <p:nvSpPr>
          <p:cNvPr id="7" name="Footer Placeholder 6">
            <a:extLst>
              <a:ext uri="{FF2B5EF4-FFF2-40B4-BE49-F238E27FC236}">
                <a16:creationId xmlns:a16="http://schemas.microsoft.com/office/drawing/2014/main" id="{E21D47A8-EF90-E659-AEE4-FC3B7A210420}"/>
              </a:ext>
            </a:extLst>
          </p:cNvPr>
          <p:cNvSpPr>
            <a:spLocks noGrp="1"/>
          </p:cNvSpPr>
          <p:nvPr>
            <p:ph type="ftr" sz="quarter" idx="11"/>
          </p:nvPr>
        </p:nvSpPr>
        <p:spPr/>
        <p:txBody>
          <a:bodyPr/>
          <a:lstStyle/>
          <a:p>
            <a:pPr>
              <a:defRPr/>
            </a:pPr>
            <a:r>
              <a:rPr lang="en-US"/>
              <a:t>U.S. Environmental Protection Agency</a:t>
            </a:r>
          </a:p>
        </p:txBody>
      </p:sp>
    </p:spTree>
    <p:extLst>
      <p:ext uri="{BB962C8B-B14F-4D97-AF65-F5344CB8AC3E}">
        <p14:creationId xmlns:p14="http://schemas.microsoft.com/office/powerpoint/2010/main" val="576982342"/>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00.xml.rels><?xml version="1.0" encoding="UTF-8" standalone="yes"?>
<Relationships xmlns="http://schemas.openxmlformats.org/package/2006/relationships"><Relationship Id="rId1" Type="http://schemas.openxmlformats.org/officeDocument/2006/relationships/customXmlProps" Target="itemProps100.xml"/></Relationships>
</file>

<file path=customXml/_rels/item101.xml.rels><?xml version="1.0" encoding="UTF-8" standalone="yes"?>
<Relationships xmlns="http://schemas.openxmlformats.org/package/2006/relationships"><Relationship Id="rId1" Type="http://schemas.openxmlformats.org/officeDocument/2006/relationships/customXmlProps" Target="itemProps101.xml"/></Relationships>
</file>

<file path=customXml/_rels/item102.xml.rels><?xml version="1.0" encoding="UTF-8" standalone="yes"?>
<Relationships xmlns="http://schemas.openxmlformats.org/package/2006/relationships"><Relationship Id="rId1" Type="http://schemas.openxmlformats.org/officeDocument/2006/relationships/customXmlProps" Target="itemProps102.xml"/></Relationships>
</file>

<file path=customXml/_rels/item103.xml.rels><?xml version="1.0" encoding="UTF-8" standalone="yes"?>
<Relationships xmlns="http://schemas.openxmlformats.org/package/2006/relationships"><Relationship Id="rId1" Type="http://schemas.openxmlformats.org/officeDocument/2006/relationships/customXmlProps" Target="itemProps103.xml"/></Relationships>
</file>

<file path=customXml/_rels/item104.xml.rels><?xml version="1.0" encoding="UTF-8" standalone="yes"?>
<Relationships xmlns="http://schemas.openxmlformats.org/package/2006/relationships"><Relationship Id="rId1" Type="http://schemas.openxmlformats.org/officeDocument/2006/relationships/customXmlProps" Target="itemProps104.xml"/></Relationships>
</file>

<file path=customXml/_rels/item105.xml.rels><?xml version="1.0" encoding="UTF-8" standalone="yes"?>
<Relationships xmlns="http://schemas.openxmlformats.org/package/2006/relationships"><Relationship Id="rId1" Type="http://schemas.openxmlformats.org/officeDocument/2006/relationships/customXmlProps" Target="itemProps105.xml"/></Relationships>
</file>

<file path=customXml/_rels/item106.xml.rels><?xml version="1.0" encoding="UTF-8" standalone="yes"?>
<Relationships xmlns="http://schemas.openxmlformats.org/package/2006/relationships"><Relationship Id="rId1" Type="http://schemas.openxmlformats.org/officeDocument/2006/relationships/customXmlProps" Target="itemProps106.xml"/></Relationships>
</file>

<file path=customXml/_rels/item107.xml.rels><?xml version="1.0" encoding="UTF-8" standalone="yes"?>
<Relationships xmlns="http://schemas.openxmlformats.org/package/2006/relationships"><Relationship Id="rId1" Type="http://schemas.openxmlformats.org/officeDocument/2006/relationships/customXmlProps" Target="itemProps107.xml"/></Relationships>
</file>

<file path=customXml/_rels/item108.xml.rels><?xml version="1.0" encoding="UTF-8" standalone="yes"?>
<Relationships xmlns="http://schemas.openxmlformats.org/package/2006/relationships"><Relationship Id="rId1" Type="http://schemas.openxmlformats.org/officeDocument/2006/relationships/customXmlProps" Target="itemProps108.xml"/></Relationships>
</file>

<file path=customXml/_rels/item109.xml.rels><?xml version="1.0" encoding="UTF-8" standalone="yes"?>
<Relationships xmlns="http://schemas.openxmlformats.org/package/2006/relationships"><Relationship Id="rId1" Type="http://schemas.openxmlformats.org/officeDocument/2006/relationships/customXmlProps" Target="itemProps109.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10.xml.rels><?xml version="1.0" encoding="UTF-8" standalone="yes"?>
<Relationships xmlns="http://schemas.openxmlformats.org/package/2006/relationships"><Relationship Id="rId1" Type="http://schemas.openxmlformats.org/officeDocument/2006/relationships/customXmlProps" Target="itemProps110.xml"/></Relationships>
</file>

<file path=customXml/_rels/item111.xml.rels><?xml version="1.0" encoding="UTF-8" standalone="yes"?>
<Relationships xmlns="http://schemas.openxmlformats.org/package/2006/relationships"><Relationship Id="rId1" Type="http://schemas.openxmlformats.org/officeDocument/2006/relationships/customXmlProps" Target="itemProps111.xml"/></Relationships>
</file>

<file path=customXml/_rels/item112.xml.rels><?xml version="1.0" encoding="UTF-8" standalone="yes"?>
<Relationships xmlns="http://schemas.openxmlformats.org/package/2006/relationships"><Relationship Id="rId1" Type="http://schemas.openxmlformats.org/officeDocument/2006/relationships/customXmlProps" Target="itemProps112.xml"/></Relationships>
</file>

<file path=customXml/_rels/item113.xml.rels><?xml version="1.0" encoding="UTF-8" standalone="yes"?>
<Relationships xmlns="http://schemas.openxmlformats.org/package/2006/relationships"><Relationship Id="rId1" Type="http://schemas.openxmlformats.org/officeDocument/2006/relationships/customXmlProps" Target="itemProps113.xml"/></Relationships>
</file>

<file path=customXml/_rels/item114.xml.rels><?xml version="1.0" encoding="UTF-8" standalone="yes"?>
<Relationships xmlns="http://schemas.openxmlformats.org/package/2006/relationships"><Relationship Id="rId1" Type="http://schemas.openxmlformats.org/officeDocument/2006/relationships/customXmlProps" Target="itemProps114.xml"/></Relationships>
</file>

<file path=customXml/_rels/item115.xml.rels><?xml version="1.0" encoding="UTF-8" standalone="yes"?>
<Relationships xmlns="http://schemas.openxmlformats.org/package/2006/relationships"><Relationship Id="rId1" Type="http://schemas.openxmlformats.org/officeDocument/2006/relationships/customXmlProps" Target="itemProps115.xml"/></Relationships>
</file>

<file path=customXml/_rels/item116.xml.rels><?xml version="1.0" encoding="UTF-8" standalone="yes"?>
<Relationships xmlns="http://schemas.openxmlformats.org/package/2006/relationships"><Relationship Id="rId1" Type="http://schemas.openxmlformats.org/officeDocument/2006/relationships/customXmlProps" Target="itemProps116.xml"/></Relationships>
</file>

<file path=customXml/_rels/item117.xml.rels><?xml version="1.0" encoding="UTF-8" standalone="yes"?>
<Relationships xmlns="http://schemas.openxmlformats.org/package/2006/relationships"><Relationship Id="rId1" Type="http://schemas.openxmlformats.org/officeDocument/2006/relationships/customXmlProps" Target="itemProps117.xml"/></Relationships>
</file>

<file path=customXml/_rels/item118.xml.rels><?xml version="1.0" encoding="UTF-8" standalone="yes"?>
<Relationships xmlns="http://schemas.openxmlformats.org/package/2006/relationships"><Relationship Id="rId1" Type="http://schemas.openxmlformats.org/officeDocument/2006/relationships/customXmlProps" Target="itemProps118.xml"/></Relationships>
</file>

<file path=customXml/_rels/item119.xml.rels><?xml version="1.0" encoding="UTF-8" standalone="yes"?>
<Relationships xmlns="http://schemas.openxmlformats.org/package/2006/relationships"><Relationship Id="rId1" Type="http://schemas.openxmlformats.org/officeDocument/2006/relationships/customXmlProps" Target="itemProps119.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20.xml.rels><?xml version="1.0" encoding="UTF-8" standalone="yes"?>
<Relationships xmlns="http://schemas.openxmlformats.org/package/2006/relationships"><Relationship Id="rId1" Type="http://schemas.openxmlformats.org/officeDocument/2006/relationships/customXmlProps" Target="itemProps120.xml"/></Relationships>
</file>

<file path=customXml/_rels/item121.xml.rels><?xml version="1.0" encoding="UTF-8" standalone="yes"?>
<Relationships xmlns="http://schemas.openxmlformats.org/package/2006/relationships"><Relationship Id="rId1" Type="http://schemas.openxmlformats.org/officeDocument/2006/relationships/customXmlProps" Target="itemProps121.xml"/></Relationships>
</file>

<file path=customXml/_rels/item122.xml.rels><?xml version="1.0" encoding="UTF-8" standalone="yes"?>
<Relationships xmlns="http://schemas.openxmlformats.org/package/2006/relationships"><Relationship Id="rId1" Type="http://schemas.openxmlformats.org/officeDocument/2006/relationships/customXmlProps" Target="itemProps122.xml"/></Relationships>
</file>

<file path=customXml/_rels/item123.xml.rels><?xml version="1.0" encoding="UTF-8" standalone="yes"?>
<Relationships xmlns="http://schemas.openxmlformats.org/package/2006/relationships"><Relationship Id="rId1" Type="http://schemas.openxmlformats.org/officeDocument/2006/relationships/customXmlProps" Target="itemProps123.xml"/></Relationships>
</file>

<file path=customXml/_rels/item124.xml.rels><?xml version="1.0" encoding="UTF-8" standalone="yes"?>
<Relationships xmlns="http://schemas.openxmlformats.org/package/2006/relationships"><Relationship Id="rId1" Type="http://schemas.openxmlformats.org/officeDocument/2006/relationships/customXmlProps" Target="itemProps124.xml"/></Relationships>
</file>

<file path=customXml/_rels/item125.xml.rels><?xml version="1.0" encoding="UTF-8" standalone="yes"?>
<Relationships xmlns="http://schemas.openxmlformats.org/package/2006/relationships"><Relationship Id="rId1" Type="http://schemas.openxmlformats.org/officeDocument/2006/relationships/customXmlProps" Target="itemProps125.xml"/></Relationships>
</file>

<file path=customXml/_rels/item126.xml.rels><?xml version="1.0" encoding="UTF-8" standalone="yes"?>
<Relationships xmlns="http://schemas.openxmlformats.org/package/2006/relationships"><Relationship Id="rId1" Type="http://schemas.openxmlformats.org/officeDocument/2006/relationships/customXmlProps" Target="itemProps126.xml"/></Relationships>
</file>

<file path=customXml/_rels/item127.xml.rels><?xml version="1.0" encoding="UTF-8" standalone="yes"?>
<Relationships xmlns="http://schemas.openxmlformats.org/package/2006/relationships"><Relationship Id="rId1" Type="http://schemas.openxmlformats.org/officeDocument/2006/relationships/customXmlProps" Target="itemProps127.xml"/></Relationships>
</file>

<file path=customXml/_rels/item128.xml.rels><?xml version="1.0" encoding="UTF-8" standalone="yes"?>
<Relationships xmlns="http://schemas.openxmlformats.org/package/2006/relationships"><Relationship Id="rId1" Type="http://schemas.openxmlformats.org/officeDocument/2006/relationships/customXmlProps" Target="itemProps128.xml"/></Relationships>
</file>

<file path=customXml/_rels/item129.xml.rels><?xml version="1.0" encoding="UTF-8" standalone="yes"?>
<Relationships xmlns="http://schemas.openxmlformats.org/package/2006/relationships"><Relationship Id="rId1" Type="http://schemas.openxmlformats.org/officeDocument/2006/relationships/customXmlProps" Target="itemProps129.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30.xml.rels><?xml version="1.0" encoding="UTF-8" standalone="yes"?>
<Relationships xmlns="http://schemas.openxmlformats.org/package/2006/relationships"><Relationship Id="rId1" Type="http://schemas.openxmlformats.org/officeDocument/2006/relationships/customXmlProps" Target="itemProps130.xml"/></Relationships>
</file>

<file path=customXml/_rels/item131.xml.rels><?xml version="1.0" encoding="UTF-8" standalone="yes"?>
<Relationships xmlns="http://schemas.openxmlformats.org/package/2006/relationships"><Relationship Id="rId1" Type="http://schemas.openxmlformats.org/officeDocument/2006/relationships/customXmlProps" Target="itemProps131.xml"/></Relationships>
</file>

<file path=customXml/_rels/item132.xml.rels><?xml version="1.0" encoding="UTF-8" standalone="yes"?>
<Relationships xmlns="http://schemas.openxmlformats.org/package/2006/relationships"><Relationship Id="rId1" Type="http://schemas.openxmlformats.org/officeDocument/2006/relationships/customXmlProps" Target="itemProps132.xml"/></Relationships>
</file>

<file path=customXml/_rels/item133.xml.rels><?xml version="1.0" encoding="UTF-8" standalone="yes"?>
<Relationships xmlns="http://schemas.openxmlformats.org/package/2006/relationships"><Relationship Id="rId1" Type="http://schemas.openxmlformats.org/officeDocument/2006/relationships/customXmlProps" Target="itemProps133.xml"/></Relationships>
</file>

<file path=customXml/_rels/item134.xml.rels><?xml version="1.0" encoding="UTF-8" standalone="yes"?>
<Relationships xmlns="http://schemas.openxmlformats.org/package/2006/relationships"><Relationship Id="rId1" Type="http://schemas.openxmlformats.org/officeDocument/2006/relationships/customXmlProps" Target="itemProps134.xml"/></Relationships>
</file>

<file path=customXml/_rels/item135.xml.rels><?xml version="1.0" encoding="UTF-8" standalone="yes"?>
<Relationships xmlns="http://schemas.openxmlformats.org/package/2006/relationships"><Relationship Id="rId1" Type="http://schemas.openxmlformats.org/officeDocument/2006/relationships/customXmlProps" Target="itemProps135.xml"/></Relationships>
</file>

<file path=customXml/_rels/item136.xml.rels><?xml version="1.0" encoding="UTF-8" standalone="yes"?>
<Relationships xmlns="http://schemas.openxmlformats.org/package/2006/relationships"><Relationship Id="rId1" Type="http://schemas.openxmlformats.org/officeDocument/2006/relationships/customXmlProps" Target="itemProps136.xml"/></Relationships>
</file>

<file path=customXml/_rels/item137.xml.rels><?xml version="1.0" encoding="UTF-8" standalone="yes"?>
<Relationships xmlns="http://schemas.openxmlformats.org/package/2006/relationships"><Relationship Id="rId1" Type="http://schemas.openxmlformats.org/officeDocument/2006/relationships/customXmlProps" Target="itemProps137.xml"/></Relationships>
</file>

<file path=customXml/_rels/item138.xml.rels><?xml version="1.0" encoding="UTF-8" standalone="yes"?>
<Relationships xmlns="http://schemas.openxmlformats.org/package/2006/relationships"><Relationship Id="rId1" Type="http://schemas.openxmlformats.org/officeDocument/2006/relationships/customXmlProps" Target="itemProps138.xml"/></Relationships>
</file>

<file path=customXml/_rels/item139.xml.rels><?xml version="1.0" encoding="UTF-8" standalone="yes"?>
<Relationships xmlns="http://schemas.openxmlformats.org/package/2006/relationships"><Relationship Id="rId1" Type="http://schemas.openxmlformats.org/officeDocument/2006/relationships/customXmlProps" Target="itemProps139.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40.xml.rels><?xml version="1.0" encoding="UTF-8" standalone="yes"?>
<Relationships xmlns="http://schemas.openxmlformats.org/package/2006/relationships"><Relationship Id="rId1" Type="http://schemas.openxmlformats.org/officeDocument/2006/relationships/customXmlProps" Target="itemProps140.xml"/></Relationships>
</file>

<file path=customXml/_rels/item141.xml.rels><?xml version="1.0" encoding="UTF-8" standalone="yes"?>
<Relationships xmlns="http://schemas.openxmlformats.org/package/2006/relationships"><Relationship Id="rId1" Type="http://schemas.openxmlformats.org/officeDocument/2006/relationships/customXmlProps" Target="itemProps141.xml"/></Relationships>
</file>

<file path=customXml/_rels/item142.xml.rels><?xml version="1.0" encoding="UTF-8" standalone="yes"?>
<Relationships xmlns="http://schemas.openxmlformats.org/package/2006/relationships"><Relationship Id="rId1" Type="http://schemas.openxmlformats.org/officeDocument/2006/relationships/customXmlProps" Target="itemProps142.xml"/></Relationships>
</file>

<file path=customXml/_rels/item143.xml.rels><?xml version="1.0" encoding="UTF-8" standalone="yes"?>
<Relationships xmlns="http://schemas.openxmlformats.org/package/2006/relationships"><Relationship Id="rId1" Type="http://schemas.openxmlformats.org/officeDocument/2006/relationships/customXmlProps" Target="itemProps143.xml"/></Relationships>
</file>

<file path=customXml/_rels/item144.xml.rels><?xml version="1.0" encoding="UTF-8" standalone="yes"?>
<Relationships xmlns="http://schemas.openxmlformats.org/package/2006/relationships"><Relationship Id="rId1" Type="http://schemas.openxmlformats.org/officeDocument/2006/relationships/customXmlProps" Target="itemProps144.xml"/></Relationships>
</file>

<file path=customXml/_rels/item145.xml.rels><?xml version="1.0" encoding="UTF-8" standalone="yes"?>
<Relationships xmlns="http://schemas.openxmlformats.org/package/2006/relationships"><Relationship Id="rId1" Type="http://schemas.openxmlformats.org/officeDocument/2006/relationships/customXmlProps" Target="itemProps145.xml"/></Relationships>
</file>

<file path=customXml/_rels/item146.xml.rels><?xml version="1.0" encoding="UTF-8" standalone="yes"?>
<Relationships xmlns="http://schemas.openxmlformats.org/package/2006/relationships"><Relationship Id="rId1" Type="http://schemas.openxmlformats.org/officeDocument/2006/relationships/customXmlProps" Target="itemProps146.xml"/></Relationships>
</file>

<file path=customXml/_rels/item147.xml.rels><?xml version="1.0" encoding="UTF-8" standalone="yes"?>
<Relationships xmlns="http://schemas.openxmlformats.org/package/2006/relationships"><Relationship Id="rId1" Type="http://schemas.openxmlformats.org/officeDocument/2006/relationships/customXmlProps" Target="itemProps147.xml"/></Relationships>
</file>

<file path=customXml/_rels/item148.xml.rels><?xml version="1.0" encoding="UTF-8" standalone="yes"?>
<Relationships xmlns="http://schemas.openxmlformats.org/package/2006/relationships"><Relationship Id="rId1" Type="http://schemas.openxmlformats.org/officeDocument/2006/relationships/customXmlProps" Target="itemProps148.xml"/></Relationships>
</file>

<file path=customXml/_rels/item149.xml.rels><?xml version="1.0" encoding="UTF-8" standalone="yes"?>
<Relationships xmlns="http://schemas.openxmlformats.org/package/2006/relationships"><Relationship Id="rId1" Type="http://schemas.openxmlformats.org/officeDocument/2006/relationships/customXmlProps" Target="itemProps149.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50.xml.rels><?xml version="1.0" encoding="UTF-8" standalone="yes"?>
<Relationships xmlns="http://schemas.openxmlformats.org/package/2006/relationships"><Relationship Id="rId1" Type="http://schemas.openxmlformats.org/officeDocument/2006/relationships/customXmlProps" Target="itemProps150.xml"/></Relationships>
</file>

<file path=customXml/_rels/item151.xml.rels><?xml version="1.0" encoding="UTF-8" standalone="yes"?>
<Relationships xmlns="http://schemas.openxmlformats.org/package/2006/relationships"><Relationship Id="rId1" Type="http://schemas.openxmlformats.org/officeDocument/2006/relationships/customXmlProps" Target="itemProps151.xml"/></Relationships>
</file>

<file path=customXml/_rels/item152.xml.rels><?xml version="1.0" encoding="UTF-8" standalone="yes"?>
<Relationships xmlns="http://schemas.openxmlformats.org/package/2006/relationships"><Relationship Id="rId1" Type="http://schemas.openxmlformats.org/officeDocument/2006/relationships/customXmlProps" Target="itemProps152.xml"/></Relationships>
</file>

<file path=customXml/_rels/item153.xml.rels><?xml version="1.0" encoding="UTF-8" standalone="yes"?>
<Relationships xmlns="http://schemas.openxmlformats.org/package/2006/relationships"><Relationship Id="rId1" Type="http://schemas.openxmlformats.org/officeDocument/2006/relationships/customXmlProps" Target="itemProps153.xml"/></Relationships>
</file>

<file path=customXml/_rels/item154.xml.rels><?xml version="1.0" encoding="UTF-8" standalone="yes"?>
<Relationships xmlns="http://schemas.openxmlformats.org/package/2006/relationships"><Relationship Id="rId1" Type="http://schemas.openxmlformats.org/officeDocument/2006/relationships/customXmlProps" Target="itemProps154.xml"/></Relationships>
</file>

<file path=customXml/_rels/item155.xml.rels><?xml version="1.0" encoding="UTF-8" standalone="yes"?>
<Relationships xmlns="http://schemas.openxmlformats.org/package/2006/relationships"><Relationship Id="rId1" Type="http://schemas.openxmlformats.org/officeDocument/2006/relationships/customXmlProps" Target="itemProps155.xml"/></Relationships>
</file>

<file path=customXml/_rels/item156.xml.rels><?xml version="1.0" encoding="UTF-8" standalone="yes"?>
<Relationships xmlns="http://schemas.openxmlformats.org/package/2006/relationships"><Relationship Id="rId1" Type="http://schemas.openxmlformats.org/officeDocument/2006/relationships/customXmlProps" Target="itemProps156.xml"/></Relationships>
</file>

<file path=customXml/_rels/item157.xml.rels><?xml version="1.0" encoding="UTF-8" standalone="yes"?>
<Relationships xmlns="http://schemas.openxmlformats.org/package/2006/relationships"><Relationship Id="rId1" Type="http://schemas.openxmlformats.org/officeDocument/2006/relationships/customXmlProps" Target="itemProps157.xml"/></Relationships>
</file>

<file path=customXml/_rels/item158.xml.rels><?xml version="1.0" encoding="UTF-8" standalone="yes"?>
<Relationships xmlns="http://schemas.openxmlformats.org/package/2006/relationships"><Relationship Id="rId1" Type="http://schemas.openxmlformats.org/officeDocument/2006/relationships/customXmlProps" Target="itemProps158.xml"/></Relationships>
</file>

<file path=customXml/_rels/item159.xml.rels><?xml version="1.0" encoding="UTF-8" standalone="yes"?>
<Relationships xmlns="http://schemas.openxmlformats.org/package/2006/relationships"><Relationship Id="rId1" Type="http://schemas.openxmlformats.org/officeDocument/2006/relationships/customXmlProps" Target="itemProps159.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60.xml.rels><?xml version="1.0" encoding="UTF-8" standalone="yes"?>
<Relationships xmlns="http://schemas.openxmlformats.org/package/2006/relationships"><Relationship Id="rId1" Type="http://schemas.openxmlformats.org/officeDocument/2006/relationships/customXmlProps" Target="itemProps160.xml"/></Relationships>
</file>

<file path=customXml/_rels/item161.xml.rels><?xml version="1.0" encoding="UTF-8" standalone="yes"?>
<Relationships xmlns="http://schemas.openxmlformats.org/package/2006/relationships"><Relationship Id="rId1" Type="http://schemas.openxmlformats.org/officeDocument/2006/relationships/customXmlProps" Target="itemProps161.xml"/></Relationships>
</file>

<file path=customXml/_rels/item162.xml.rels><?xml version="1.0" encoding="UTF-8" standalone="yes"?>
<Relationships xmlns="http://schemas.openxmlformats.org/package/2006/relationships"><Relationship Id="rId1" Type="http://schemas.openxmlformats.org/officeDocument/2006/relationships/customXmlProps" Target="itemProps162.xml"/></Relationships>
</file>

<file path=customXml/_rels/item163.xml.rels><?xml version="1.0" encoding="UTF-8" standalone="yes"?>
<Relationships xmlns="http://schemas.openxmlformats.org/package/2006/relationships"><Relationship Id="rId1" Type="http://schemas.openxmlformats.org/officeDocument/2006/relationships/customXmlProps" Target="itemProps163.xml"/></Relationships>
</file>

<file path=customXml/_rels/item164.xml.rels><?xml version="1.0" encoding="UTF-8" standalone="yes"?>
<Relationships xmlns="http://schemas.openxmlformats.org/package/2006/relationships"><Relationship Id="rId1" Type="http://schemas.openxmlformats.org/officeDocument/2006/relationships/customXmlProps" Target="itemProps164.xml"/></Relationships>
</file>

<file path=customXml/_rels/item165.xml.rels><?xml version="1.0" encoding="UTF-8" standalone="yes"?>
<Relationships xmlns="http://schemas.openxmlformats.org/package/2006/relationships"><Relationship Id="rId1" Type="http://schemas.openxmlformats.org/officeDocument/2006/relationships/customXmlProps" Target="itemProps165.xml"/></Relationships>
</file>

<file path=customXml/_rels/item166.xml.rels><?xml version="1.0" encoding="UTF-8" standalone="yes"?>
<Relationships xmlns="http://schemas.openxmlformats.org/package/2006/relationships"><Relationship Id="rId1" Type="http://schemas.openxmlformats.org/officeDocument/2006/relationships/customXmlProps" Target="itemProps166.xml"/></Relationships>
</file>

<file path=customXml/_rels/item167.xml.rels><?xml version="1.0" encoding="UTF-8" standalone="yes"?>
<Relationships xmlns="http://schemas.openxmlformats.org/package/2006/relationships"><Relationship Id="rId1" Type="http://schemas.openxmlformats.org/officeDocument/2006/relationships/customXmlProps" Target="itemProps167.xml"/></Relationships>
</file>

<file path=customXml/_rels/item168.xml.rels><?xml version="1.0" encoding="UTF-8" standalone="yes"?>
<Relationships xmlns="http://schemas.openxmlformats.org/package/2006/relationships"><Relationship Id="rId1" Type="http://schemas.openxmlformats.org/officeDocument/2006/relationships/customXmlProps" Target="itemProps168.xml"/></Relationships>
</file>

<file path=customXml/_rels/item169.xml.rels><?xml version="1.0" encoding="UTF-8" standalone="yes"?>
<Relationships xmlns="http://schemas.openxmlformats.org/package/2006/relationships"><Relationship Id="rId1" Type="http://schemas.openxmlformats.org/officeDocument/2006/relationships/customXmlProps" Target="itemProps169.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70.xml.rels><?xml version="1.0" encoding="UTF-8" standalone="yes"?>
<Relationships xmlns="http://schemas.openxmlformats.org/package/2006/relationships"><Relationship Id="rId1" Type="http://schemas.openxmlformats.org/officeDocument/2006/relationships/customXmlProps" Target="itemProps170.xml"/></Relationships>
</file>

<file path=customXml/_rels/item171.xml.rels><?xml version="1.0" encoding="UTF-8" standalone="yes"?>
<Relationships xmlns="http://schemas.openxmlformats.org/package/2006/relationships"><Relationship Id="rId1" Type="http://schemas.openxmlformats.org/officeDocument/2006/relationships/customXmlProps" Target="itemProps171.xml"/></Relationships>
</file>

<file path=customXml/_rels/item172.xml.rels><?xml version="1.0" encoding="UTF-8" standalone="yes"?>
<Relationships xmlns="http://schemas.openxmlformats.org/package/2006/relationships"><Relationship Id="rId1" Type="http://schemas.openxmlformats.org/officeDocument/2006/relationships/customXmlProps" Target="itemProps172.xml"/></Relationships>
</file>

<file path=customXml/_rels/item173.xml.rels><?xml version="1.0" encoding="UTF-8" standalone="yes"?>
<Relationships xmlns="http://schemas.openxmlformats.org/package/2006/relationships"><Relationship Id="rId1" Type="http://schemas.openxmlformats.org/officeDocument/2006/relationships/customXmlProps" Target="itemProps173.xml"/></Relationships>
</file>

<file path=customXml/_rels/item174.xml.rels><?xml version="1.0" encoding="UTF-8" standalone="yes"?>
<Relationships xmlns="http://schemas.openxmlformats.org/package/2006/relationships"><Relationship Id="rId1" Type="http://schemas.openxmlformats.org/officeDocument/2006/relationships/customXmlProps" Target="itemProps174.xml"/></Relationships>
</file>

<file path=customXml/_rels/item175.xml.rels><?xml version="1.0" encoding="UTF-8" standalone="yes"?>
<Relationships xmlns="http://schemas.openxmlformats.org/package/2006/relationships"><Relationship Id="rId1" Type="http://schemas.openxmlformats.org/officeDocument/2006/relationships/customXmlProps" Target="itemProps175.xml"/></Relationships>
</file>

<file path=customXml/_rels/item176.xml.rels><?xml version="1.0" encoding="UTF-8" standalone="yes"?>
<Relationships xmlns="http://schemas.openxmlformats.org/package/2006/relationships"><Relationship Id="rId1" Type="http://schemas.openxmlformats.org/officeDocument/2006/relationships/customXmlProps" Target="itemProps176.xml"/></Relationships>
</file>

<file path=customXml/_rels/item177.xml.rels><?xml version="1.0" encoding="UTF-8" standalone="yes"?>
<Relationships xmlns="http://schemas.openxmlformats.org/package/2006/relationships"><Relationship Id="rId1" Type="http://schemas.openxmlformats.org/officeDocument/2006/relationships/customXmlProps" Target="itemProps177.xml"/></Relationships>
</file>

<file path=customXml/_rels/item178.xml.rels><?xml version="1.0" encoding="UTF-8" standalone="yes"?>
<Relationships xmlns="http://schemas.openxmlformats.org/package/2006/relationships"><Relationship Id="rId1" Type="http://schemas.openxmlformats.org/officeDocument/2006/relationships/customXmlProps" Target="itemProps178.xml"/></Relationships>
</file>

<file path=customXml/_rels/item179.xml.rels><?xml version="1.0" encoding="UTF-8" standalone="yes"?>
<Relationships xmlns="http://schemas.openxmlformats.org/package/2006/relationships"><Relationship Id="rId1" Type="http://schemas.openxmlformats.org/officeDocument/2006/relationships/customXmlProps" Target="itemProps179.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80.xml.rels><?xml version="1.0" encoding="UTF-8" standalone="yes"?>
<Relationships xmlns="http://schemas.openxmlformats.org/package/2006/relationships"><Relationship Id="rId1" Type="http://schemas.openxmlformats.org/officeDocument/2006/relationships/customXmlProps" Target="itemProps180.xml"/></Relationships>
</file>

<file path=customXml/_rels/item181.xml.rels><?xml version="1.0" encoding="UTF-8" standalone="yes"?>
<Relationships xmlns="http://schemas.openxmlformats.org/package/2006/relationships"><Relationship Id="rId1" Type="http://schemas.openxmlformats.org/officeDocument/2006/relationships/customXmlProps" Target="itemProps181.xml"/></Relationships>
</file>

<file path=customXml/_rels/item182.xml.rels><?xml version="1.0" encoding="UTF-8" standalone="yes"?>
<Relationships xmlns="http://schemas.openxmlformats.org/package/2006/relationships"><Relationship Id="rId1" Type="http://schemas.openxmlformats.org/officeDocument/2006/relationships/customXmlProps" Target="itemProps182.xml"/></Relationships>
</file>

<file path=customXml/_rels/item183.xml.rels><?xml version="1.0" encoding="UTF-8" standalone="yes"?>
<Relationships xmlns="http://schemas.openxmlformats.org/package/2006/relationships"><Relationship Id="rId1" Type="http://schemas.openxmlformats.org/officeDocument/2006/relationships/customXmlProps" Target="itemProps183.xml"/></Relationships>
</file>

<file path=customXml/_rels/item184.xml.rels><?xml version="1.0" encoding="UTF-8" standalone="yes"?>
<Relationships xmlns="http://schemas.openxmlformats.org/package/2006/relationships"><Relationship Id="rId1" Type="http://schemas.openxmlformats.org/officeDocument/2006/relationships/customXmlProps" Target="itemProps184.xml"/></Relationships>
</file>

<file path=customXml/_rels/item185.xml.rels><?xml version="1.0" encoding="UTF-8" standalone="yes"?>
<Relationships xmlns="http://schemas.openxmlformats.org/package/2006/relationships"><Relationship Id="rId1" Type="http://schemas.openxmlformats.org/officeDocument/2006/relationships/customXmlProps" Target="itemProps185.xml"/></Relationships>
</file>

<file path=customXml/_rels/item186.xml.rels><?xml version="1.0" encoding="UTF-8" standalone="yes"?>
<Relationships xmlns="http://schemas.openxmlformats.org/package/2006/relationships"><Relationship Id="rId1" Type="http://schemas.openxmlformats.org/officeDocument/2006/relationships/customXmlProps" Target="itemProps186.xml"/></Relationships>
</file>

<file path=customXml/_rels/item187.xml.rels><?xml version="1.0" encoding="UTF-8" standalone="yes"?>
<Relationships xmlns="http://schemas.openxmlformats.org/package/2006/relationships"><Relationship Id="rId1" Type="http://schemas.openxmlformats.org/officeDocument/2006/relationships/customXmlProps" Target="itemProps187.xml"/></Relationships>
</file>

<file path=customXml/_rels/item188.xml.rels><?xml version="1.0" encoding="UTF-8" standalone="yes"?>
<Relationships xmlns="http://schemas.openxmlformats.org/package/2006/relationships"><Relationship Id="rId1" Type="http://schemas.openxmlformats.org/officeDocument/2006/relationships/customXmlProps" Target="itemProps188.xml"/></Relationships>
</file>

<file path=customXml/_rels/item189.xml.rels><?xml version="1.0" encoding="UTF-8" standalone="yes"?>
<Relationships xmlns="http://schemas.openxmlformats.org/package/2006/relationships"><Relationship Id="rId1" Type="http://schemas.openxmlformats.org/officeDocument/2006/relationships/customXmlProps" Target="itemProps189.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190.xml.rels><?xml version="1.0" encoding="UTF-8" standalone="yes"?>
<Relationships xmlns="http://schemas.openxmlformats.org/package/2006/relationships"><Relationship Id="rId1" Type="http://schemas.openxmlformats.org/officeDocument/2006/relationships/customXmlProps" Target="itemProps190.xml"/></Relationships>
</file>

<file path=customXml/_rels/item191.xml.rels><?xml version="1.0" encoding="UTF-8" standalone="yes"?>
<Relationships xmlns="http://schemas.openxmlformats.org/package/2006/relationships"><Relationship Id="rId1" Type="http://schemas.openxmlformats.org/officeDocument/2006/relationships/customXmlProps" Target="itemProps191.xml"/></Relationships>
</file>

<file path=customXml/_rels/item192.xml.rels><?xml version="1.0" encoding="UTF-8" standalone="yes"?>
<Relationships xmlns="http://schemas.openxmlformats.org/package/2006/relationships"><Relationship Id="rId1" Type="http://schemas.openxmlformats.org/officeDocument/2006/relationships/customXmlProps" Target="itemProps192.xml"/></Relationships>
</file>

<file path=customXml/_rels/item193.xml.rels><?xml version="1.0" encoding="UTF-8" standalone="yes"?>
<Relationships xmlns="http://schemas.openxmlformats.org/package/2006/relationships"><Relationship Id="rId1" Type="http://schemas.openxmlformats.org/officeDocument/2006/relationships/customXmlProps" Target="itemProps193.xml"/></Relationships>
</file>

<file path=customXml/_rels/item194.xml.rels><?xml version="1.0" encoding="UTF-8" standalone="yes"?>
<Relationships xmlns="http://schemas.openxmlformats.org/package/2006/relationships"><Relationship Id="rId1" Type="http://schemas.openxmlformats.org/officeDocument/2006/relationships/customXmlProps" Target="itemProps194.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_rels/item93.xml.rels><?xml version="1.0" encoding="UTF-8" standalone="yes"?>
<Relationships xmlns="http://schemas.openxmlformats.org/package/2006/relationships"><Relationship Id="rId1" Type="http://schemas.openxmlformats.org/officeDocument/2006/relationships/customXmlProps" Target="itemProps93.xml"/></Relationships>
</file>

<file path=customXml/_rels/item94.xml.rels><?xml version="1.0" encoding="UTF-8" standalone="yes"?>
<Relationships xmlns="http://schemas.openxmlformats.org/package/2006/relationships"><Relationship Id="rId1" Type="http://schemas.openxmlformats.org/officeDocument/2006/relationships/customXmlProps" Target="itemProps94.xml"/></Relationships>
</file>

<file path=customXml/_rels/item95.xml.rels><?xml version="1.0" encoding="UTF-8" standalone="yes"?>
<Relationships xmlns="http://schemas.openxmlformats.org/package/2006/relationships"><Relationship Id="rId1" Type="http://schemas.openxmlformats.org/officeDocument/2006/relationships/customXmlProps" Target="itemProps95.xml"/></Relationships>
</file>

<file path=customXml/_rels/item96.xml.rels><?xml version="1.0" encoding="UTF-8" standalone="yes"?>
<Relationships xmlns="http://schemas.openxmlformats.org/package/2006/relationships"><Relationship Id="rId1" Type="http://schemas.openxmlformats.org/officeDocument/2006/relationships/customXmlProps" Target="itemProps96.xml"/></Relationships>
</file>

<file path=customXml/_rels/item97.xml.rels><?xml version="1.0" encoding="UTF-8" standalone="yes"?>
<Relationships xmlns="http://schemas.openxmlformats.org/package/2006/relationships"><Relationship Id="rId1" Type="http://schemas.openxmlformats.org/officeDocument/2006/relationships/customXmlProps" Target="itemProps97.xml"/></Relationships>
</file>

<file path=customXml/_rels/item98.xml.rels><?xml version="1.0" encoding="UTF-8" standalone="yes"?>
<Relationships xmlns="http://schemas.openxmlformats.org/package/2006/relationships"><Relationship Id="rId1" Type="http://schemas.openxmlformats.org/officeDocument/2006/relationships/customXmlProps" Target="itemProps98.xml"/></Relationships>
</file>

<file path=customXml/_rels/item99.xml.rels><?xml version="1.0" encoding="UTF-8" standalone="yes"?>
<Relationships xmlns="http://schemas.openxmlformats.org/package/2006/relationships"><Relationship Id="rId1" Type="http://schemas.openxmlformats.org/officeDocument/2006/relationships/customXmlProps" Target="itemProps9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00.xml><?xml version="1.0" encoding="utf-8"?>
<EsriMapsInfo xmlns="ESRI.ArcGIS.Mapping.OfficeIntegration.PowerPointInfo">
  <Version>Version1</Version>
  <RequiresSignIn>False</RequiresSignIn>
</EsriMapsInfo>
</file>

<file path=customXml/item101.xml><?xml version="1.0" encoding="utf-8"?>
<EsriMapsInfo xmlns="ESRI.ArcGIS.Mapping.OfficeIntegration.PowerPointInfo">
  <Version>Version1</Version>
  <RequiresSignIn>False</RequiresSignIn>
</EsriMapsInfo>
</file>

<file path=customXml/item102.xml><?xml version="1.0" encoding="utf-8"?>
<EsriMapsInfo xmlns="ESRI.ArcGIS.Mapping.OfficeIntegration.PowerPointInfo">
  <Version>Version1</Version>
  <RequiresSignIn>False</RequiresSignIn>
</EsriMapsInfo>
</file>

<file path=customXml/item103.xml><?xml version="1.0" encoding="utf-8"?>
<EsriMapsInfo xmlns="ESRI.ArcGIS.Mapping.OfficeIntegration.PowerPointInfo">
  <Version>Version1</Version>
  <RequiresSignIn>False</RequiresSignIn>
</EsriMapsInfo>
</file>

<file path=customXml/item104.xml><?xml version="1.0" encoding="utf-8"?>
<EsriMapsInfo xmlns="ESRI.ArcGIS.Mapping.OfficeIntegration.PowerPointInfo">
  <Version>Version1</Version>
  <RequiresSignIn>False</RequiresSignIn>
</EsriMapsInfo>
</file>

<file path=customXml/item105.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2020-03-12T23:00:16+00:00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xsi:nil="true"/>
    <SharedWithUsers xmlns="00d508f3-ced4-4eef-9de0-15f52db79921">
      <UserInfo>
        <DisplayName>Office of Pesticide Programs Visitors</DisplayName>
        <AccountId>58</AccountId>
        <AccountType/>
      </UserInfo>
      <UserInfo>
        <DisplayName>Office of Pollution Prevention and Toxics Members</DisplayName>
        <AccountId>60</AccountId>
        <AccountType/>
      </UserInfo>
      <UserInfo>
        <DisplayName>Taylor, Zelma</DisplayName>
        <AccountId>23</AccountId>
        <AccountType/>
      </UserInfo>
      <UserInfo>
        <DisplayName>Office of Program Management and Operations Moderators</DisplayName>
        <AccountId>33</AccountId>
        <AccountType/>
      </UserInfo>
      <UserInfo>
        <DisplayName>OCSPP OPMO</DisplayName>
        <AccountId>16</AccountId>
        <AccountType/>
      </UserInfo>
      <UserInfo>
        <DisplayName>NT AUTHORITY\authenticated users</DisplayName>
        <AccountId>29</AccountId>
        <AccountType/>
      </UserInfo>
      <UserInfo>
        <DisplayName>Wallace, Ryan</DisplayName>
        <AccountId>46</AccountId>
        <AccountType/>
      </UserInfo>
      <UserInfo>
        <DisplayName>Richmond, Jonah (he/him/his)</DisplayName>
        <AccountId>50</AccountId>
        <AccountType/>
      </UserInfo>
      <UserInfo>
        <DisplayName>Tirpak, Chris</DisplayName>
        <AccountId>24</AccountId>
        <AccountType/>
      </UserInfo>
      <UserInfo>
        <DisplayName>McKiel, Mary</DisplayName>
        <AccountId>41</AccountId>
        <AccountType/>
      </UserInfo>
      <UserInfo>
        <DisplayName>Taveau, Daniella</DisplayName>
        <AccountId>40</AccountId>
        <AccountType/>
      </UserInfo>
      <UserInfo>
        <DisplayName>Burke-McCoy, Barbara</DisplayName>
        <AccountId>20</AccountId>
        <AccountType/>
      </UserInfo>
      <UserInfo>
        <DisplayName>Uhlig, Marylouise</DisplayName>
        <AccountId>25</AccountId>
        <AccountType/>
      </UserInfo>
      <UserInfo>
        <DisplayName>Berkley, Bruce</DisplayName>
        <AccountId>19</AccountId>
        <AccountType/>
      </UserInfo>
      <UserInfo>
        <DisplayName>Office of Program Management and Operations Visitors</DisplayName>
        <AccountId>17</AccountId>
        <AccountType/>
      </UserInfo>
      <UserInfo>
        <DisplayName>Dearie, Jessica (she/her/hers)</DisplayName>
        <AccountId>55</AccountId>
        <AccountType/>
      </UserInfo>
      <UserInfo>
        <DisplayName>Robinson, Caren</DisplayName>
        <AccountId>26</AccountId>
        <AccountType/>
      </UserInfo>
      <UserInfo>
        <DisplayName>Graf, Kate (she/her/hers)</DisplayName>
        <AccountId>18</AccountId>
        <AccountType/>
      </UserInfo>
      <UserInfo>
        <DisplayName>International Team Owners</DisplayName>
        <AccountId>36</AccountId>
        <AccountType/>
      </UserInfo>
      <UserInfo>
        <DisplayName>Office of Pesticide Programs Owners</DisplayName>
        <AccountId>56</AccountId>
        <AccountType/>
      </UserInfo>
      <UserInfo>
        <DisplayName>Adams, Denise</DisplayName>
        <AccountId>27</AccountId>
        <AccountType/>
      </UserInfo>
      <UserInfo>
        <DisplayName>International Team Visitors</DisplayName>
        <AccountId>39</AccountId>
        <AccountType/>
      </UserInfo>
      <UserInfo>
        <DisplayName>William Springman - Outage Notification Primary</DisplayName>
        <AccountId>34</AccountId>
        <AccountType/>
      </UserInfo>
      <UserInfo>
        <DisplayName>Mojica, Andrea</DisplayName>
        <AccountId>45</AccountId>
        <AccountType/>
      </UserInfo>
      <UserInfo>
        <DisplayName>Burns, Carlton</DisplayName>
        <AccountId>53</AccountId>
        <AccountType/>
      </UserInfo>
      <UserInfo>
        <DisplayName>Schneider, Kiki (she/her/hers)</DisplayName>
        <AccountId>51</AccountId>
        <AccountType/>
      </UserInfo>
      <UserInfo>
        <DisplayName>_SPOCacheRead</DisplayName>
        <AccountId>28</AccountId>
        <AccountType/>
      </UserInfo>
      <UserInfo>
        <DisplayName>Fort, Felecia</DisplayName>
        <AccountId>37</AccountId>
        <AccountType/>
      </UserInfo>
      <UserInfo>
        <DisplayName>Gaber, Noha</DisplayName>
        <AccountId>54</AccountId>
        <AccountType/>
      </UserInfo>
      <UserInfo>
        <DisplayName>Kovner, Karissa</DisplayName>
        <AccountId>42</AccountId>
        <AccountType/>
      </UserInfo>
      <UserInfo>
        <DisplayName>Wise, Louise</DisplayName>
        <AccountId>43</AccountId>
        <AccountType/>
      </UserInfo>
      <UserInfo>
        <DisplayName>MacFarlane, David</DisplayName>
        <AccountId>52</AccountId>
        <AccountType/>
      </UserInfo>
      <UserInfo>
        <DisplayName>International Team Members</DisplayName>
        <AccountId>38</AccountId>
        <AccountType/>
      </UserInfo>
      <UserInfo>
        <DisplayName>Office of Pesticide Programs Members</DisplayName>
        <AccountId>57</AccountId>
        <AccountType/>
      </UserInfo>
      <UserInfo>
        <DisplayName>Wolf, Joel</DisplayName>
        <AccountId>638</AccountId>
        <AccountType/>
      </UserInfo>
      <UserInfo>
        <DisplayName>Rice, Cody</DisplayName>
        <AccountId>467</AccountId>
        <AccountType/>
      </UserInfo>
      <UserInfo>
        <DisplayName>Kramek, Niva</DisplayName>
        <AccountId>1776</AccountId>
        <AccountType/>
      </UserInfo>
      <UserInfo>
        <DisplayName>Brown, Judith</DisplayName>
        <AccountId>509</AccountId>
        <AccountType/>
      </UserInfo>
      <UserInfo>
        <DisplayName>Garbin, Jordan</DisplayName>
        <AccountId>12316</AccountId>
        <AccountType/>
      </UserInfo>
      <UserInfo>
        <DisplayName>Whitby, Daniel</DisplayName>
        <AccountId>17947</AccountId>
        <AccountType/>
      </UserInfo>
      <UserInfo>
        <DisplayName>Symmes, Brian</DisplayName>
        <AccountId>1106</AccountId>
        <AccountType/>
      </UserInfo>
      <UserInfo>
        <DisplayName>Mottley, Tanya</DisplayName>
        <AccountId>560</AccountId>
        <AccountType/>
      </UserInfo>
      <UserInfo>
        <DisplayName>Canavan, Sheila</DisplayName>
        <AccountId>1107</AccountId>
        <AccountType/>
      </UserInfo>
      <UserInfo>
        <DisplayName>Feustel, Ingrid</DisplayName>
        <AccountId>6590</AccountId>
        <AccountType/>
      </UserInfo>
      <UserInfo>
        <DisplayName>Masten, Bethany</DisplayName>
        <AccountId>1026</AccountId>
        <AccountType/>
      </UserInfo>
      <UserInfo>
        <DisplayName>Wheeler, Cindy</DisplayName>
        <AccountId>2061</AccountId>
        <AccountType/>
      </UserInfo>
      <UserInfo>
        <DisplayName>Groeneveld, Thomas</DisplayName>
        <AccountId>581</AccountId>
        <AccountType/>
      </UserInfo>
      <UserInfo>
        <DisplayName>Blobaum, Sam (he/him/his)</DisplayName>
        <AccountId>16111</AccountId>
        <AccountType/>
      </UserInfo>
      <UserInfo>
        <DisplayName>Regenold, Simon</DisplayName>
        <AccountId>22540</AccountId>
        <AccountType/>
      </UserInfo>
      <UserInfo>
        <DisplayName>Rossner, Gabriela</DisplayName>
        <AccountId>17787</AccountId>
        <AccountType/>
      </UserInfo>
      <UserInfo>
        <DisplayName>Colip, Matthew</DisplayName>
        <AccountId>8474</AccountId>
        <AccountType/>
      </UserInfo>
      <UserInfo>
        <DisplayName>Williams, Jonathan R. (he/him/his)</DisplayName>
        <AccountId>9426</AccountId>
        <AccountType/>
      </UserInfo>
    </SharedWithUsers>
    <_ip_UnifiedCompliancePolicyUIAction xmlns="http://schemas.microsoft.com/sharepoint/v3" xsi:nil="true"/>
    <e3f09c3df709400db2417a7161762d62 xmlns="4ffa91fb-a0ff-4ac5-b2db-65c790d184a4">
      <Terms xmlns="http://schemas.microsoft.com/office/infopath/2007/PartnerControls"/>
    </e3f09c3df709400db2417a7161762d62>
    <lcf76f155ced4ddcb4097134ff3c332f xmlns="adb7bbce-bf67-4482-af10-8250435b1c44">
      <Terms xmlns="http://schemas.microsoft.com/office/infopath/2007/PartnerControls"/>
    </lcf76f155ced4ddcb4097134ff3c332f>
    <_ip_UnifiedCompliancePolicyProperties xmlns="http://schemas.microsoft.com/sharepoint/v3" xsi:nil="true"/>
  </documentManagement>
</p:properties>
</file>

<file path=customXml/item106.xml><?xml version="1.0" encoding="utf-8"?>
<EsriMapsInfo xmlns="ESRI.ArcGIS.Mapping.OfficeIntegration.PowerPointInfo">
  <Version>Version1</Version>
  <RequiresSignIn>False</RequiresSignIn>
</EsriMapsInfo>
</file>

<file path=customXml/item107.xml><?xml version="1.0" encoding="utf-8"?>
<EsriMapsInfo xmlns="ESRI.ArcGIS.Mapping.OfficeIntegration.PowerPointInfo">
  <Version>Version1</Version>
  <RequiresSignIn>False</RequiresSignIn>
</EsriMapsInfo>
</file>

<file path=customXml/item108.xml><?xml version="1.0" encoding="utf-8"?>
<EsriMapsInfo xmlns="ESRI.ArcGIS.Mapping.OfficeIntegration.PowerPointInfo">
  <Version>Version1</Version>
  <RequiresSignIn>False</RequiresSignIn>
</EsriMapsInfo>
</file>

<file path=customXml/item109.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10.xml><?xml version="1.0" encoding="utf-8"?>
<EsriMapsInfo xmlns="ESRI.ArcGIS.Mapping.OfficeIntegration.PowerPointInfo">
  <Version>Version1</Version>
  <RequiresSignIn>False</RequiresSignIn>
</EsriMapsInfo>
</file>

<file path=customXml/item111.xml><?xml version="1.0" encoding="utf-8"?>
<EsriMapsInfo xmlns="ESRI.ArcGIS.Mapping.OfficeIntegration.PowerPointInfo">
  <Version>Version1</Version>
  <RequiresSignIn>False</RequiresSignIn>
</EsriMapsInfo>
</file>

<file path=customXml/item112.xml><?xml version="1.0" encoding="utf-8"?>
<EsriMapsInfo xmlns="ESRI.ArcGIS.Mapping.OfficeIntegration.PowerPointInfo">
  <Version>Version1</Version>
  <RequiresSignIn>False</RequiresSignIn>
</EsriMapsInfo>
</file>

<file path=customXml/item113.xml><?xml version="1.0" encoding="utf-8"?>
<EsriMapsInfo xmlns="ESRI.ArcGIS.Mapping.OfficeIntegration.PowerPointInfo">
  <Version>Version1</Version>
  <RequiresSignIn>False</RequiresSignIn>
</EsriMapsInfo>
</file>

<file path=customXml/item114.xml><?xml version="1.0" encoding="utf-8"?>
<EsriMapsInfo xmlns="ESRI.ArcGIS.Mapping.OfficeIntegration.PowerPointInfo">
  <Version>Version1</Version>
  <RequiresSignIn>False</RequiresSignIn>
</EsriMapsInfo>
</file>

<file path=customXml/item115.xml><?xml version="1.0" encoding="utf-8"?>
<EsriMapsInfo xmlns="ESRI.ArcGIS.Mapping.OfficeIntegration.PowerPointInfo">
  <Version>Version1</Version>
  <RequiresSignIn>False</RequiresSignIn>
</EsriMapsInfo>
</file>

<file path=customXml/item116.xml><?xml version="1.0" encoding="utf-8"?>
<EsriMapsInfo xmlns="ESRI.ArcGIS.Mapping.OfficeIntegration.PowerPointInfo">
  <Version>Version1</Version>
  <RequiresSignIn>False</RequiresSignIn>
</EsriMapsInfo>
</file>

<file path=customXml/item117.xml><?xml version="1.0" encoding="utf-8"?>
<EsriMapsInfo xmlns="ESRI.ArcGIS.Mapping.OfficeIntegration.PowerPointInfo">
  <Version>Version1</Version>
  <RequiresSignIn>False</RequiresSignIn>
</EsriMapsInfo>
</file>

<file path=customXml/item118.xml><?xml version="1.0" encoding="utf-8"?>
<EsriMapsInfo xmlns="ESRI.ArcGIS.Mapping.OfficeIntegration.PowerPointInfo">
  <Version>Version1</Version>
  <RequiresSignIn>False</RequiresSignIn>
</EsriMapsInfo>
</file>

<file path=customXml/item119.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20.xml><?xml version="1.0" encoding="utf-8"?>
<EsriMapsInfo xmlns="ESRI.ArcGIS.Mapping.OfficeIntegration.PowerPointInfo">
  <Version>Version1</Version>
  <RequiresSignIn>False</RequiresSignIn>
</EsriMapsInfo>
</file>

<file path=customXml/item121.xml><?xml version="1.0" encoding="utf-8"?>
<EsriMapsInfo xmlns="ESRI.ArcGIS.Mapping.OfficeIntegration.PowerPointInfo">
  <Version>Version1</Version>
  <RequiresSignIn>False</RequiresSignIn>
</EsriMapsInfo>
</file>

<file path=customXml/item122.xml><?xml version="1.0" encoding="utf-8"?>
<EsriMapsInfo xmlns="ESRI.ArcGIS.Mapping.OfficeIntegration.PowerPointInfo">
  <Version>Version1</Version>
  <RequiresSignIn>False</RequiresSignIn>
</EsriMapsInfo>
</file>

<file path=customXml/item123.xml><?xml version="1.0" encoding="utf-8"?>
<EsriMapsInfo xmlns="ESRI.ArcGIS.Mapping.OfficeIntegration.PowerPointInfo">
  <Version>Version1</Version>
  <RequiresSignIn>False</RequiresSignIn>
</EsriMapsInfo>
</file>

<file path=customXml/item124.xml><?xml version="1.0" encoding="utf-8"?>
<EsriMapsInfo xmlns="ESRI.ArcGIS.Mapping.OfficeIntegration.PowerPointInfo">
  <Version>Version1</Version>
  <RequiresSignIn>False</RequiresSignIn>
</EsriMapsInfo>
</file>

<file path=customXml/item125.xml><?xml version="1.0" encoding="utf-8"?>
<EsriMapsInfo xmlns="ESRI.ArcGIS.Mapping.OfficeIntegration.PowerPointInfo">
  <Version>Version1</Version>
  <RequiresSignIn>False</RequiresSignIn>
</EsriMapsInfo>
</file>

<file path=customXml/item126.xml><?xml version="1.0" encoding="utf-8"?>
<EsriMapsInfo xmlns="ESRI.ArcGIS.Mapping.OfficeIntegration.PowerPointInfo">
  <Version>Version1</Version>
  <RequiresSignIn>False</RequiresSignIn>
</EsriMapsInfo>
</file>

<file path=customXml/item127.xml><?xml version="1.0" encoding="utf-8"?>
<EsriMapsInfo xmlns="ESRI.ArcGIS.Mapping.OfficeIntegration.PowerPointInfo">
  <Version>Version1</Version>
  <RequiresSignIn>False</RequiresSignIn>
</EsriMapsInfo>
</file>

<file path=customXml/item128.xml><?xml version="1.0" encoding="utf-8"?>
<EsriMapsInfo xmlns="ESRI.ArcGIS.Mapping.OfficeIntegration.PowerPointInfo">
  <Version>Version1</Version>
  <RequiresSignIn>False</RequiresSignIn>
</EsriMapsInfo>
</file>

<file path=customXml/item129.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30.xml><?xml version="1.0" encoding="utf-8"?>
<EsriMapsInfo xmlns="ESRI.ArcGIS.Mapping.OfficeIntegration.PowerPointInfo">
  <Version>Version1</Version>
  <RequiresSignIn>False</RequiresSignIn>
</EsriMapsInfo>
</file>

<file path=customXml/item131.xml><?xml version="1.0" encoding="utf-8"?>
<EsriMapsInfo xmlns="ESRI.ArcGIS.Mapping.OfficeIntegration.PowerPointInfo">
  <Version>Version1</Version>
  <RequiresSignIn>False</RequiresSignIn>
</EsriMapsInfo>
</file>

<file path=customXml/item132.xml><?xml version="1.0" encoding="utf-8"?>
<EsriMapsInfo xmlns="ESRI.ArcGIS.Mapping.OfficeIntegration.PowerPointInfo">
  <Version>Version1</Version>
  <RequiresSignIn>False</RequiresSignIn>
</EsriMapsInfo>
</file>

<file path=customXml/item133.xml><?xml version="1.0" encoding="utf-8"?>
<EsriMapsInfo xmlns="ESRI.ArcGIS.Mapping.OfficeIntegration.PowerPointInfo">
  <Version>Version1</Version>
  <RequiresSignIn>False</RequiresSignIn>
</EsriMapsInfo>
</file>

<file path=customXml/item134.xml><?xml version="1.0" encoding="utf-8"?>
<EsriMapsInfo xmlns="ESRI.ArcGIS.Mapping.OfficeIntegration.PowerPointInfo">
  <Version>Version1</Version>
  <RequiresSignIn>False</RequiresSignIn>
</EsriMapsInfo>
</file>

<file path=customXml/item135.xml><?xml version="1.0" encoding="utf-8"?>
<EsriMapsInfo xmlns="ESRI.ArcGIS.Mapping.OfficeIntegration.PowerPointInfo">
  <Version>Version1</Version>
  <RequiresSignIn>False</RequiresSignIn>
</EsriMapsInfo>
</file>

<file path=customXml/item136.xml><?xml version="1.0" encoding="utf-8"?>
<EsriMapsInfo xmlns="ESRI.ArcGIS.Mapping.OfficeIntegration.PowerPointInfo">
  <Version>Version1</Version>
  <RequiresSignIn>False</RequiresSignIn>
</EsriMapsInfo>
</file>

<file path=customXml/item137.xml><?xml version="1.0" encoding="utf-8"?>
<EsriMapsInfo xmlns="ESRI.ArcGIS.Mapping.OfficeIntegration.PowerPointInfo">
  <Version>Version1</Version>
  <RequiresSignIn>False</RequiresSignIn>
</EsriMapsInfo>
</file>

<file path=customXml/item138.xml><?xml version="1.0" encoding="utf-8"?>
<EsriMapsInfo xmlns="ESRI.ArcGIS.Mapping.OfficeIntegration.PowerPointInfo">
  <Version>Version1</Version>
  <RequiresSignIn>False</RequiresSignIn>
</EsriMapsInfo>
</file>

<file path=customXml/item139.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40.xml><?xml version="1.0" encoding="utf-8"?>
<EsriMapsInfo xmlns="ESRI.ArcGIS.Mapping.OfficeIntegration.PowerPointInfo">
  <Version>Version1</Version>
  <RequiresSignIn>False</RequiresSignIn>
</EsriMapsInfo>
</file>

<file path=customXml/item141.xml><?xml version="1.0" encoding="utf-8"?>
<EsriMapsInfo xmlns="ESRI.ArcGIS.Mapping.OfficeIntegration.PowerPointInfo">
  <Version>Version1</Version>
  <RequiresSignIn>False</RequiresSignIn>
</EsriMapsInfo>
</file>

<file path=customXml/item142.xml><?xml version="1.0" encoding="utf-8"?>
<EsriMapsInfo xmlns="ESRI.ArcGIS.Mapping.OfficeIntegration.PowerPointInfo">
  <Version>Version1</Version>
  <RequiresSignIn>False</RequiresSignIn>
</EsriMapsInfo>
</file>

<file path=customXml/item143.xml><?xml version="1.0" encoding="utf-8"?>
<EsriMapsInfo xmlns="ESRI.ArcGIS.Mapping.OfficeIntegration.PowerPointInfo">
  <Version>Version1</Version>
  <RequiresSignIn>False</RequiresSignIn>
</EsriMapsInfo>
</file>

<file path=customXml/item144.xml><?xml version="1.0" encoding="utf-8"?>
<EsriMapsInfo xmlns="ESRI.ArcGIS.Mapping.OfficeIntegration.PowerPointInfo">
  <Version>Version1</Version>
  <RequiresSignIn>False</RequiresSignIn>
</EsriMapsInfo>
</file>

<file path=customXml/item145.xml><?xml version="1.0" encoding="utf-8"?>
<EsriMapsInfo xmlns="ESRI.ArcGIS.Mapping.OfficeIntegration.PowerPointInfo">
  <Version>Version1</Version>
  <RequiresSignIn>False</RequiresSignIn>
</EsriMapsInfo>
</file>

<file path=customXml/item146.xml><?xml version="1.0" encoding="utf-8"?>
<EsriMapsInfo xmlns="ESRI.ArcGIS.Mapping.OfficeIntegration.PowerPointInfo">
  <Version>Version1</Version>
  <RequiresSignIn>False</RequiresSignIn>
</EsriMapsInfo>
</file>

<file path=customXml/item147.xml><?xml version="1.0" encoding="utf-8"?>
<EsriMapsInfo xmlns="ESRI.ArcGIS.Mapping.OfficeIntegration.PowerPointInfo">
  <Version>Version1</Version>
  <RequiresSignIn>False</RequiresSignIn>
</EsriMapsInfo>
</file>

<file path=customXml/item148.xml><?xml version="1.0" encoding="utf-8"?>
<EsriMapsInfo xmlns="ESRI.ArcGIS.Mapping.OfficeIntegration.PowerPointInfo">
  <Version>Version1</Version>
  <RequiresSignIn>False</RequiresSignIn>
</EsriMapsInfo>
</file>

<file path=customXml/item149.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50.xml><?xml version="1.0" encoding="utf-8"?>
<EsriMapsInfo xmlns="ESRI.ArcGIS.Mapping.OfficeIntegration.PowerPointInfo">
  <Version>Version1</Version>
  <RequiresSignIn>False</RequiresSignIn>
</EsriMapsInfo>
</file>

<file path=customXml/item151.xml><?xml version="1.0" encoding="utf-8"?>
<EsriMapsInfo xmlns="ESRI.ArcGIS.Mapping.OfficeIntegration.PowerPointInfo">
  <Version>Version1</Version>
  <RequiresSignIn>False</RequiresSignIn>
</EsriMapsInfo>
</file>

<file path=customXml/item152.xml><?xml version="1.0" encoding="utf-8"?>
<EsriMapsInfo xmlns="ESRI.ArcGIS.Mapping.OfficeIntegration.PowerPointInfo">
  <Version>Version1</Version>
  <RequiresSignIn>False</RequiresSignIn>
</EsriMapsInfo>
</file>

<file path=customXml/item153.xml><?xml version="1.0" encoding="utf-8"?>
<EsriMapsInfo xmlns="ESRI.ArcGIS.Mapping.OfficeIntegration.PowerPointInfo">
  <Version>Version1</Version>
  <RequiresSignIn>False</RequiresSignIn>
</EsriMapsInfo>
</file>

<file path=customXml/item154.xml><?xml version="1.0" encoding="utf-8"?>
<EsriMapsInfo xmlns="ESRI.ArcGIS.Mapping.OfficeIntegration.PowerPointInfo">
  <Version>Version1</Version>
  <RequiresSignIn>False</RequiresSignIn>
</EsriMapsInfo>
</file>

<file path=customXml/item155.xml><?xml version="1.0" encoding="utf-8"?>
<EsriMapsInfo xmlns="ESRI.ArcGIS.Mapping.OfficeIntegration.PowerPointInfo">
  <Version>Version1</Version>
  <RequiresSignIn>False</RequiresSignIn>
</EsriMapsInfo>
</file>

<file path=customXml/item156.xml><?xml version="1.0" encoding="utf-8"?>
<EsriMapsInfo xmlns="ESRI.ArcGIS.Mapping.OfficeIntegration.PowerPointInfo">
  <Version>Version1</Version>
  <RequiresSignIn>False</RequiresSignIn>
</EsriMapsInfo>
</file>

<file path=customXml/item157.xml><?xml version="1.0" encoding="utf-8"?>
<?mso-contentType ?>
<FormTemplates xmlns="http://schemas.microsoft.com/sharepoint/v3/contenttype/forms">
  <Display>DocumentLibraryForm</Display>
  <Edit>DocumentLibraryForm</Edit>
  <New>DocumentLibraryForm</New>
</FormTemplates>
</file>

<file path=customXml/item158.xml><?xml version="1.0" encoding="utf-8"?>
<EsriMapsInfo xmlns="ESRI.ArcGIS.Mapping.OfficeIntegration.PowerPointInfo">
  <Version>Version1</Version>
  <RequiresSignIn>False</RequiresSignIn>
</EsriMapsInfo>
</file>

<file path=customXml/item159.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60.xml><?xml version="1.0" encoding="utf-8"?>
<EsriMapsInfo xmlns="ESRI.ArcGIS.Mapping.OfficeIntegration.PowerPointInfo">
  <Version>Version1</Version>
  <RequiresSignIn>False</RequiresSignIn>
</EsriMapsInfo>
</file>

<file path=customXml/item161.xml><?xml version="1.0" encoding="utf-8"?>
<EsriMapsInfo xmlns="ESRI.ArcGIS.Mapping.OfficeIntegration.PowerPointInfo">
  <Version>Version1</Version>
  <RequiresSignIn>False</RequiresSignIn>
</EsriMapsInfo>
</file>

<file path=customXml/item162.xml><?xml version="1.0" encoding="utf-8"?>
<EsriMapsInfo xmlns="ESRI.ArcGIS.Mapping.OfficeIntegration.PowerPointInfo">
  <Version>Version1</Version>
  <RequiresSignIn>False</RequiresSignIn>
</EsriMapsInfo>
</file>

<file path=customXml/item163.xml><?xml version="1.0" encoding="utf-8"?>
<EsriMapsInfo xmlns="ESRI.ArcGIS.Mapping.OfficeIntegration.PowerPointInfo">
  <Version>Version1</Version>
  <RequiresSignIn>False</RequiresSignIn>
</EsriMapsInfo>
</file>

<file path=customXml/item164.xml><?xml version="1.0" encoding="utf-8"?>
<EsriMapsInfo xmlns="ESRI.ArcGIS.Mapping.OfficeIntegration.PowerPointInfo">
  <Version>Version1</Version>
  <RequiresSignIn>False</RequiresSignIn>
</EsriMapsInfo>
</file>

<file path=customXml/item165.xml><?xml version="1.0" encoding="utf-8"?>
<EsriMapsInfo xmlns="ESRI.ArcGIS.Mapping.OfficeIntegration.PowerPointInfo">
  <Version>Version1</Version>
  <RequiresSignIn>False</RequiresSignIn>
</EsriMapsInfo>
</file>

<file path=customXml/item166.xml><?xml version="1.0" encoding="utf-8"?>
<EsriMapsInfo xmlns="ESRI.ArcGIS.Mapping.OfficeIntegration.PowerPointInfo">
  <Version>Version1</Version>
  <RequiresSignIn>False</RequiresSignIn>
</EsriMapsInfo>
</file>

<file path=customXml/item167.xml><?xml version="1.0" encoding="utf-8"?>
<EsriMapsInfo xmlns="ESRI.ArcGIS.Mapping.OfficeIntegration.PowerPointInfo">
  <Version>Version1</Version>
  <RequiresSignIn>False</RequiresSignIn>
</EsriMapsInfo>
</file>

<file path=customXml/item168.xml><?xml version="1.0" encoding="utf-8"?>
<EsriMapsInfo xmlns="ESRI.ArcGIS.Mapping.OfficeIntegration.PowerPointInfo">
  <Version>Version1</Version>
  <RequiresSignIn>False</RequiresSignIn>
</EsriMapsInfo>
</file>

<file path=customXml/item169.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70.xml><?xml version="1.0" encoding="utf-8"?>
<EsriMapsInfo xmlns="ESRI.ArcGIS.Mapping.OfficeIntegration.PowerPointInfo">
  <Version>Version1</Version>
  <RequiresSignIn>False</RequiresSignIn>
</EsriMapsInfo>
</file>

<file path=customXml/item171.xml><?xml version="1.0" encoding="utf-8"?>
<EsriMapsInfo xmlns="ESRI.ArcGIS.Mapping.OfficeIntegration.PowerPointInfo">
  <Version>Version1</Version>
  <RequiresSignIn>False</RequiresSignIn>
</EsriMapsInfo>
</file>

<file path=customXml/item172.xml><?xml version="1.0" encoding="utf-8"?>
<ct:contentTypeSchema xmlns:ct="http://schemas.microsoft.com/office/2006/metadata/contentType" xmlns:ma="http://schemas.microsoft.com/office/2006/metadata/properties/metaAttributes" ct:_="" ma:_="" ma:contentTypeName="Document" ma:contentTypeID="0x0101001115FEC16DAF8C4CB2DCA351C8D7AE69" ma:contentTypeVersion="39" ma:contentTypeDescription="Create a new document." ma:contentTypeScope="" ma:versionID="854e76bbc7eebf6820d7024dbeb1d3b8">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00d508f3-ced4-4eef-9de0-15f52db79921" xmlns:ns6="a1daef6d-a932-4590-8bf9-13f3d573ebea" xmlns:ns7="adb7bbce-bf67-4482-af10-8250435b1c44" targetNamespace="http://schemas.microsoft.com/office/2006/metadata/properties" ma:root="true" ma:fieldsID="51f118e738669d95d90d6970097d3898" ns1:_="" ns2:_="" ns3:_="" ns4:_="" ns5:_="" ns6:_="" ns7:_="">
    <xsd:import namespace="http://schemas.microsoft.com/sharepoint/v3"/>
    <xsd:import namespace="4ffa91fb-a0ff-4ac5-b2db-65c790d184a4"/>
    <xsd:import namespace="http://schemas.microsoft.com/sharepoint.v3"/>
    <xsd:import namespace="http://schemas.microsoft.com/sharepoint/v3/fields"/>
    <xsd:import namespace="00d508f3-ced4-4eef-9de0-15f52db79921"/>
    <xsd:import namespace="a1daef6d-a932-4590-8bf9-13f3d573ebea"/>
    <xsd:import namespace="adb7bbce-bf67-4482-af10-8250435b1c44"/>
    <xsd:element name="properties">
      <xsd:complexType>
        <xsd:sequence>
          <xsd:element name="documentManagement">
            <xsd:complexType>
              <xsd:all>
                <xsd:element ref="ns2:Document_x0020_Creation_x0020_Date" minOccurs="0"/>
                <xsd:element ref="ns2:Creator" minOccurs="0"/>
                <xsd:element ref="ns2:EPA_x0020_Office" minOccurs="0"/>
                <xsd:element ref="ns2:Record"/>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SharedWithUsers" minOccurs="0"/>
                <xsd:element ref="ns5:SharedWithDetails" minOccurs="0"/>
                <xsd:element ref="ns6:LastSharedByUser" minOccurs="0"/>
                <xsd:element ref="ns6:LastSharedByTime" minOccurs="0"/>
                <xsd:element ref="ns7:MediaServiceMetadata" minOccurs="0"/>
                <xsd:element ref="ns7:MediaServiceFastMetadata" minOccurs="0"/>
                <xsd:element ref="ns7:MediaServiceAutoTags" minOccurs="0"/>
                <xsd:element ref="ns7:MediaServiceOCR" minOccurs="0"/>
                <xsd:element ref="ns7:MediaServiceDateTaken" minOccurs="0"/>
                <xsd:element ref="ns7:MediaServiceGenerationTime" minOccurs="0"/>
                <xsd:element ref="ns7:MediaServiceEventHashCode" minOccurs="0"/>
                <xsd:element ref="ns7:MediaServiceAutoKeyPoints" minOccurs="0"/>
                <xsd:element ref="ns7:MediaServiceKeyPoints" minOccurs="0"/>
                <xsd:element ref="ns7:MediaLengthInSeconds" minOccurs="0"/>
                <xsd:element ref="ns1:_ip_UnifiedCompliancePolicyProperties" minOccurs="0"/>
                <xsd:element ref="ns1:_ip_UnifiedCompliancePolicyUIAction" minOccurs="0"/>
                <xsd:element ref="ns7:lcf76f155ced4ddcb4097134ff3c332f" minOccurs="0"/>
                <xsd:element ref="ns7: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element name="_ip_UnifiedCompliancePolicyProperties" ma:index="43" nillable="true" ma:displayName="Unified Compliance Policy Properties" ma:hidden="true" ma:internalName="_ip_UnifiedCompliancePolicyProperties">
      <xsd:simpleType>
        <xsd:restriction base="dms:Note"/>
      </xsd:simpleType>
    </xsd:element>
    <xsd:element name="_ip_UnifiedCompliancePolicyUIAction" ma:index="4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xsd:simpleType>
        <xsd:restriction base="dms:Text">
          <xsd:maxLength value="255"/>
        </xsd:restriction>
      </xsd:simpleType>
    </xsd:element>
    <xsd:element name="Record" ma:index="5"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description="" ma:hidden="true" ma:list="{5e50c2c3-2814-4ee9-a7af-ecb37a75ca75}" ma:internalName="TaxCatchAllLabel" ma:readOnly="true" ma:showField="CatchAllDataLabel" ma:web="00d508f3-ced4-4eef-9de0-15f52db79921">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description="" ma:hidden="true" ma:list="{5e50c2c3-2814-4ee9-a7af-ecb37a75ca75}" ma:internalName="TaxCatchAll" ma:showField="CatchAllData" ma:web="00d508f3-ced4-4eef-9de0-15f52db79921">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d508f3-ced4-4eef-9de0-15f52db79921" elementFormDefault="qualified">
    <xsd:import namespace="http://schemas.microsoft.com/office/2006/documentManagement/types"/>
    <xsd:import namespace="http://schemas.microsoft.com/office/infopath/2007/PartnerControls"/>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daef6d-a932-4590-8bf9-13f3d573ebea" elementFormDefault="qualified">
    <xsd:import namespace="http://schemas.microsoft.com/office/2006/documentManagement/types"/>
    <xsd:import namespace="http://schemas.microsoft.com/office/infopath/2007/PartnerControls"/>
    <xsd:element name="LastSharedByUser" ma:index="31" nillable="true" ma:displayName="Last Shared By User" ma:description="" ma:internalName="LastSharedByUser" ma:readOnly="true">
      <xsd:simpleType>
        <xsd:restriction base="dms:Note">
          <xsd:maxLength value="255"/>
        </xsd:restriction>
      </xsd:simpleType>
    </xsd:element>
    <xsd:element name="LastSharedByTime" ma:index="3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db7bbce-bf67-4482-af10-8250435b1c44" elementFormDefault="qualified">
    <xsd:import namespace="http://schemas.microsoft.com/office/2006/documentManagement/types"/>
    <xsd:import namespace="http://schemas.microsoft.com/office/infopath/2007/PartnerControls"/>
    <xsd:element name="MediaServiceMetadata" ma:index="33" nillable="true" ma:displayName="MediaServiceMetadata" ma:description="" ma:hidden="true" ma:internalName="MediaServiceMetadata" ma:readOnly="true">
      <xsd:simpleType>
        <xsd:restriction base="dms:Note"/>
      </xsd:simpleType>
    </xsd:element>
    <xsd:element name="MediaServiceFastMetadata" ma:index="34" nillable="true" ma:displayName="MediaServiceFastMetadata" ma:description="" ma:hidden="true" ma:internalName="MediaServiceFastMetadata" ma:readOnly="true">
      <xsd:simpleType>
        <xsd:restriction base="dms:Note"/>
      </xsd:simpleType>
    </xsd:element>
    <xsd:element name="MediaServiceAutoTags" ma:index="35" nillable="true" ma:displayName="MediaServiceAutoTags" ma:internalName="MediaServiceAutoTags" ma:readOnly="true">
      <xsd:simpleType>
        <xsd:restriction base="dms:Text"/>
      </xsd:simpleType>
    </xsd:element>
    <xsd:element name="MediaServiceOCR" ma:index="36" nillable="true" ma:displayName="MediaServiceOCR" ma:internalName="MediaServiceOCR" ma:readOnly="true">
      <xsd:simpleType>
        <xsd:restriction base="dms:Note">
          <xsd:maxLength value="255"/>
        </xsd:restriction>
      </xsd:simpleType>
    </xsd:element>
    <xsd:element name="MediaServiceDateTaken" ma:index="37" nillable="true" ma:displayName="MediaServiceDateTaken" ma:hidden="true" ma:internalName="MediaServiceDateTaken" ma:readOnly="true">
      <xsd:simpleType>
        <xsd:restriction base="dms:Text"/>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ServiceAutoKeyPoints" ma:index="40" nillable="true" ma:displayName="MediaServiceAutoKeyPoints" ma:hidden="true" ma:internalName="MediaServiceAutoKeyPoints" ma:readOnly="true">
      <xsd:simpleType>
        <xsd:restriction base="dms:Note"/>
      </xsd:simpleType>
    </xsd:element>
    <xsd:element name="MediaServiceKeyPoints" ma:index="41" nillable="true" ma:displayName="KeyPoints" ma:internalName="MediaServiceKeyPoints" ma:readOnly="true">
      <xsd:simpleType>
        <xsd:restriction base="dms:Note">
          <xsd:maxLength value="255"/>
        </xsd:restriction>
      </xsd:simpleType>
    </xsd:element>
    <xsd:element name="MediaLengthInSeconds" ma:index="42" nillable="true" ma:displayName="MediaLengthInSeconds" ma:hidden="true" ma:internalName="MediaLengthInSeconds" ma:readOnly="true">
      <xsd:simpleType>
        <xsd:restriction base="dms:Unknown"/>
      </xsd:simpleType>
    </xsd:element>
    <xsd:element name="lcf76f155ced4ddcb4097134ff3c332f" ma:index="46" nillable="true" ma:taxonomy="true" ma:internalName="lcf76f155ced4ddcb4097134ff3c332f" ma:taxonomyFieldName="MediaServiceImageTags" ma:displayName="Image Tags" ma:readOnly="false" ma:fieldId="{5cf76f15-5ced-4ddc-b409-7134ff3c332f}" ma:taxonomyMulti="true" ma:sspId="29f62856-1543-49d4-a736-4569d363f53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47"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73.xml><?xml version="1.0" encoding="utf-8"?>
<EsriMapsInfo xmlns="ESRI.ArcGIS.Mapping.OfficeIntegration.PowerPointInfo">
  <Version>Version1</Version>
  <RequiresSignIn>False</RequiresSignIn>
</EsriMapsInfo>
</file>

<file path=customXml/item174.xml><?xml version="1.0" encoding="utf-8"?>
<EsriMapsInfo xmlns="ESRI.ArcGIS.Mapping.OfficeIntegration.PowerPointInfo">
  <Version>Version1</Version>
  <RequiresSignIn>False</RequiresSignIn>
</EsriMapsInfo>
</file>

<file path=customXml/item175.xml><?xml version="1.0" encoding="utf-8"?>
<EsriMapsInfo xmlns="ESRI.ArcGIS.Mapping.OfficeIntegration.PowerPointInfo">
  <Version>Version1</Version>
  <RequiresSignIn>False</RequiresSignIn>
</EsriMapsInfo>
</file>

<file path=customXml/item176.xml><?xml version="1.0" encoding="utf-8"?>
<EsriMapsInfo xmlns="ESRI.ArcGIS.Mapping.OfficeIntegration.PowerPointInfo">
  <Version>Version1</Version>
  <RequiresSignIn>False</RequiresSignIn>
</EsriMapsInfo>
</file>

<file path=customXml/item177.xml><?xml version="1.0" encoding="utf-8"?>
<EsriMapsInfo xmlns="ESRI.ArcGIS.Mapping.OfficeIntegration.PowerPointInfo">
  <Version>Version1</Version>
  <RequiresSignIn>False</RequiresSignIn>
</EsriMapsInfo>
</file>

<file path=customXml/item178.xml><?xml version="1.0" encoding="utf-8"?>
<EsriMapsInfo xmlns="ESRI.ArcGIS.Mapping.OfficeIntegration.PowerPointInfo">
  <Version>Version1</Version>
  <RequiresSignIn>False</RequiresSignIn>
</EsriMapsInfo>
</file>

<file path=customXml/item179.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80.xml><?xml version="1.0" encoding="utf-8"?>
<EsriMapsInfo xmlns="ESRI.ArcGIS.Mapping.OfficeIntegration.PowerPointInfo">
  <Version>Version1</Version>
  <RequiresSignIn>False</RequiresSignIn>
</EsriMapsInfo>
</file>

<file path=customXml/item181.xml><?xml version="1.0" encoding="utf-8"?>
<EsriMapsInfo xmlns="ESRI.ArcGIS.Mapping.OfficeIntegration.PowerPointInfo">
  <Version>Version1</Version>
  <RequiresSignIn>False</RequiresSignIn>
</EsriMapsInfo>
</file>

<file path=customXml/item182.xml><?xml version="1.0" encoding="utf-8"?>
<EsriMapsInfo xmlns="ESRI.ArcGIS.Mapping.OfficeIntegration.PowerPointInfo">
  <Version>Version1</Version>
  <RequiresSignIn>False</RequiresSignIn>
</EsriMapsInfo>
</file>

<file path=customXml/item183.xml><?xml version="1.0" encoding="utf-8"?>
<EsriMapsInfo xmlns="ESRI.ArcGIS.Mapping.OfficeIntegration.PowerPointInfo">
  <Version>Version1</Version>
  <RequiresSignIn>False</RequiresSignIn>
</EsriMapsInfo>
</file>

<file path=customXml/item184.xml><?xml version="1.0" encoding="utf-8"?>
<EsriMapsInfo xmlns="ESRI.ArcGIS.Mapping.OfficeIntegration.PowerPointInfo">
  <Version>Version1</Version>
  <RequiresSignIn>False</RequiresSignIn>
</EsriMapsInfo>
</file>

<file path=customXml/item185.xml><?xml version="1.0" encoding="utf-8"?>
<EsriMapsInfo xmlns="ESRI.ArcGIS.Mapping.OfficeIntegration.PowerPointInfo">
  <Version>Version1</Version>
  <RequiresSignIn>False</RequiresSignIn>
</EsriMapsInfo>
</file>

<file path=customXml/item186.xml><?xml version="1.0" encoding="utf-8"?>
<EsriMapsInfo xmlns="ESRI.ArcGIS.Mapping.OfficeIntegration.PowerPointInfo">
  <Version>Version1</Version>
  <RequiresSignIn>False</RequiresSignIn>
</EsriMapsInfo>
</file>

<file path=customXml/item187.xml><?xml version="1.0" encoding="utf-8"?>
<EsriMapsInfo xmlns="ESRI.ArcGIS.Mapping.OfficeIntegration.PowerPointInfo">
  <Version>Version1</Version>
  <RequiresSignIn>False</RequiresSignIn>
</EsriMapsInfo>
</file>

<file path=customXml/item188.xml><?xml version="1.0" encoding="utf-8"?>
<EsriMapsInfo xmlns="ESRI.ArcGIS.Mapping.OfficeIntegration.PowerPointInfo">
  <Version>Version1</Version>
  <RequiresSignIn>False</RequiresSignIn>
</EsriMapsInfo>
</file>

<file path=customXml/item189.xml><?xml version="1.0" encoding="utf-8"?>
<?mso-contentType ?>
<SharedContentType xmlns="Microsoft.SharePoint.Taxonomy.ContentTypeSync" SourceId="29f62856-1543-49d4-a736-4569d363f533" ContentTypeId="0x0101" PreviousValue="false"/>
</file>

<file path=customXml/item19.xml><?xml version="1.0" encoding="utf-8"?>
<EsriMapsInfo xmlns="ESRI.ArcGIS.Mapping.OfficeIntegration.PowerPointInfo">
  <Version>Version1</Version>
  <RequiresSignIn>False</RequiresSignIn>
</EsriMapsInfo>
</file>

<file path=customXml/item190.xml><?xml version="1.0" encoding="utf-8"?>
<EsriMapsInfo xmlns="ESRI.ArcGIS.Mapping.OfficeIntegration.PowerPointInfo">
  <Version>Version1</Version>
  <RequiresSignIn>False</RequiresSignIn>
</EsriMapsInfo>
</file>

<file path=customXml/item191.xml><?xml version="1.0" encoding="utf-8"?>
<EsriMapsInfo xmlns="ESRI.ArcGIS.Mapping.OfficeIntegration.PowerPointInfo">
  <Version>Version1</Version>
  <RequiresSignIn>False</RequiresSignIn>
</EsriMapsInfo>
</file>

<file path=customXml/item192.xml><?xml version="1.0" encoding="utf-8"?>
<EsriMapsInfo xmlns="ESRI.ArcGIS.Mapping.OfficeIntegration.PowerPointInfo">
  <Version>Version1</Version>
  <RequiresSignIn>False</RequiresSignIn>
</EsriMapsInfo>
</file>

<file path=customXml/item193.xml><?xml version="1.0" encoding="utf-8"?>
<EsriMapsInfo xmlns="ESRI.ArcGIS.Mapping.OfficeIntegration.PowerPointInfo">
  <Version>Version1</Version>
  <RequiresSignIn>False</RequiresSignIn>
</EsriMapsInfo>
</file>

<file path=customXml/item194.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70.xml><?xml version="1.0" encoding="utf-8"?>
<EsriMapsInfo xmlns="ESRI.ArcGIS.Mapping.OfficeIntegration.PowerPointInfo">
  <Version>Version1</Version>
  <RequiresSignIn>False</RequiresSignIn>
</EsriMapsInfo>
</file>

<file path=customXml/item71.xml><?xml version="1.0" encoding="utf-8"?>
<EsriMapsInfo xmlns="ESRI.ArcGIS.Mapping.OfficeIntegration.PowerPointInfo">
  <Version>Version1</Version>
  <RequiresSignIn>False</RequiresSignIn>
</EsriMapsInfo>
</file>

<file path=customXml/item72.xml><?xml version="1.0" encoding="utf-8"?>
<EsriMapsInfo xmlns="ESRI.ArcGIS.Mapping.OfficeIntegration.PowerPointInfo">
  <Version>Version1</Version>
  <RequiresSignIn>False</RequiresSignIn>
</EsriMapsInfo>
</file>

<file path=customXml/item73.xml><?xml version="1.0" encoding="utf-8"?>
<EsriMapsInfo xmlns="ESRI.ArcGIS.Mapping.OfficeIntegration.PowerPointInfo">
  <Version>Version1</Version>
  <RequiresSignIn>False</RequiresSignIn>
</EsriMapsInfo>
</file>

<file path=customXml/item74.xml><?xml version="1.0" encoding="utf-8"?>
<EsriMapsInfo xmlns="ESRI.ArcGIS.Mapping.OfficeIntegration.PowerPointInfo">
  <Version>Version1</Version>
  <RequiresSignIn>False</RequiresSignIn>
</EsriMapsInfo>
</file>

<file path=customXml/item75.xml><?xml version="1.0" encoding="utf-8"?>
<EsriMapsInfo xmlns="ESRI.ArcGIS.Mapping.OfficeIntegration.PowerPointInfo">
  <Version>Version1</Version>
  <RequiresSignIn>False</RequiresSignIn>
</EsriMapsInfo>
</file>

<file path=customXml/item76.xml><?xml version="1.0" encoding="utf-8"?>
<EsriMapsInfo xmlns="ESRI.ArcGIS.Mapping.OfficeIntegration.PowerPointInfo">
  <Version>Version1</Version>
  <RequiresSignIn>False</RequiresSignIn>
</EsriMapsInfo>
</file>

<file path=customXml/item77.xml><?xml version="1.0" encoding="utf-8"?>
<EsriMapsInfo xmlns="ESRI.ArcGIS.Mapping.OfficeIntegration.PowerPointInfo">
  <Version>Version1</Version>
  <RequiresSignIn>False</RequiresSignIn>
</EsriMapsInfo>
</file>

<file path=customXml/item78.xml><?xml version="1.0" encoding="utf-8"?>
<EsriMapsInfo xmlns="ESRI.ArcGIS.Mapping.OfficeIntegration.PowerPointInfo">
  <Version>Version1</Version>
  <RequiresSignIn>False</RequiresSignIn>
</EsriMapsInfo>
</file>

<file path=customXml/item79.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80.xml><?xml version="1.0" encoding="utf-8"?>
<EsriMapsInfo xmlns="ESRI.ArcGIS.Mapping.OfficeIntegration.PowerPointInfo">
  <Version>Version1</Version>
  <RequiresSignIn>False</RequiresSignIn>
</EsriMapsInfo>
</file>

<file path=customXml/item81.xml><?xml version="1.0" encoding="utf-8"?>
<EsriMapsInfo xmlns="ESRI.ArcGIS.Mapping.OfficeIntegration.PowerPointInfo">
  <Version>Version1</Version>
  <RequiresSignIn>False</RequiresSignIn>
</EsriMapsInfo>
</file>

<file path=customXml/item82.xml><?xml version="1.0" encoding="utf-8"?>
<EsriMapsInfo xmlns="ESRI.ArcGIS.Mapping.OfficeIntegration.PowerPointInfo">
  <Version>Version1</Version>
  <RequiresSignIn>False</RequiresSignIn>
</EsriMapsInfo>
</file>

<file path=customXml/item83.xml><?xml version="1.0" encoding="utf-8"?>
<EsriMapsInfo xmlns="ESRI.ArcGIS.Mapping.OfficeIntegration.PowerPointInfo">
  <Version>Version1</Version>
  <RequiresSignIn>False</RequiresSignIn>
</EsriMapsInfo>
</file>

<file path=customXml/item84.xml><?xml version="1.0" encoding="utf-8"?>
<EsriMapsInfo xmlns="ESRI.ArcGIS.Mapping.OfficeIntegration.PowerPointInfo">
  <Version>Version1</Version>
  <RequiresSignIn>False</RequiresSignIn>
</EsriMapsInfo>
</file>

<file path=customXml/item85.xml><?xml version="1.0" encoding="utf-8"?>
<EsriMapsInfo xmlns="ESRI.ArcGIS.Mapping.OfficeIntegration.PowerPointInfo">
  <Version>Version1</Version>
  <RequiresSignIn>False</RequiresSignIn>
</EsriMapsInfo>
</file>

<file path=customXml/item86.xml><?xml version="1.0" encoding="utf-8"?>
<EsriMapsInfo xmlns="ESRI.ArcGIS.Mapping.OfficeIntegration.PowerPointInfo">
  <Version>Version1</Version>
  <RequiresSignIn>False</RequiresSignIn>
</EsriMapsInfo>
</file>

<file path=customXml/item87.xml><?xml version="1.0" encoding="utf-8"?>
<EsriMapsInfo xmlns="ESRI.ArcGIS.Mapping.OfficeIntegration.PowerPointInfo">
  <Version>Version1</Version>
  <RequiresSignIn>False</RequiresSignIn>
</EsriMapsInfo>
</file>

<file path=customXml/item88.xml><?xml version="1.0" encoding="utf-8"?>
<EsriMapsInfo xmlns="ESRI.ArcGIS.Mapping.OfficeIntegration.PowerPointInfo">
  <Version>Version1</Version>
  <RequiresSignIn>False</RequiresSignIn>
</EsriMapsInfo>
</file>

<file path=customXml/item89.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90.xml><?xml version="1.0" encoding="utf-8"?>
<EsriMapsInfo xmlns="ESRI.ArcGIS.Mapping.OfficeIntegration.PowerPointInfo">
  <Version>Version1</Version>
  <RequiresSignIn>False</RequiresSignIn>
</EsriMapsInfo>
</file>

<file path=customXml/item91.xml><?xml version="1.0" encoding="utf-8"?>
<EsriMapsInfo xmlns="ESRI.ArcGIS.Mapping.OfficeIntegration.PowerPointInfo">
  <Version>Version1</Version>
  <RequiresSignIn>False</RequiresSignIn>
</EsriMapsInfo>
</file>

<file path=customXml/item92.xml><?xml version="1.0" encoding="utf-8"?>
<EsriMapsInfo xmlns="ESRI.ArcGIS.Mapping.OfficeIntegration.PowerPointInfo">
  <Version>Version1</Version>
  <RequiresSignIn>False</RequiresSignIn>
</EsriMapsInfo>
</file>

<file path=customXml/item93.xml><?xml version="1.0" encoding="utf-8"?>
<EsriMapsInfo xmlns="ESRI.ArcGIS.Mapping.OfficeIntegration.PowerPointInfo">
  <Version>Version1</Version>
  <RequiresSignIn>False</RequiresSignIn>
</EsriMapsInfo>
</file>

<file path=customXml/item94.xml><?xml version="1.0" encoding="utf-8"?>
<EsriMapsInfo xmlns="ESRI.ArcGIS.Mapping.OfficeIntegration.PowerPointInfo">
  <Version>Version1</Version>
  <RequiresSignIn>False</RequiresSignIn>
</EsriMapsInfo>
</file>

<file path=customXml/item95.xml><?xml version="1.0" encoding="utf-8"?>
<EsriMapsInfo xmlns="ESRI.ArcGIS.Mapping.OfficeIntegration.PowerPointInfo">
  <Version>Version1</Version>
  <RequiresSignIn>False</RequiresSignIn>
</EsriMapsInfo>
</file>

<file path=customXml/item96.xml><?xml version="1.0" encoding="utf-8"?>
<EsriMapsInfo xmlns="ESRI.ArcGIS.Mapping.OfficeIntegration.PowerPointInfo">
  <Version>Version1</Version>
  <RequiresSignIn>False</RequiresSignIn>
</EsriMapsInfo>
</file>

<file path=customXml/item97.xml><?xml version="1.0" encoding="utf-8"?>
<EsriMapsInfo xmlns="ESRI.ArcGIS.Mapping.OfficeIntegration.PowerPointInfo">
  <Version>Version1</Version>
  <RequiresSignIn>False</RequiresSignIn>
</EsriMapsInfo>
</file>

<file path=customXml/item98.xml><?xml version="1.0" encoding="utf-8"?>
<EsriMapsInfo xmlns="ESRI.ArcGIS.Mapping.OfficeIntegration.PowerPointInfo">
  <Version>Version1</Version>
  <RequiresSignIn>False</RequiresSignIn>
</EsriMapsInfo>
</file>

<file path=customXml/item9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F7AB3C34-372A-4EDC-9BA5-B69A0D44FAA9}">
  <ds:schemaRefs>
    <ds:schemaRef ds:uri="ESRI.ArcGIS.Mapping.OfficeIntegration.PowerPointInfo"/>
  </ds:schemaRefs>
</ds:datastoreItem>
</file>

<file path=customXml/itemProps10.xml><?xml version="1.0" encoding="utf-8"?>
<ds:datastoreItem xmlns:ds="http://schemas.openxmlformats.org/officeDocument/2006/customXml" ds:itemID="{4C799BE9-0993-4569-8C2F-E706D228BC9B}">
  <ds:schemaRefs>
    <ds:schemaRef ds:uri="ESRI.ArcGIS.Mapping.OfficeIntegration.PowerPointInfo"/>
  </ds:schemaRefs>
</ds:datastoreItem>
</file>

<file path=customXml/itemProps100.xml><?xml version="1.0" encoding="utf-8"?>
<ds:datastoreItem xmlns:ds="http://schemas.openxmlformats.org/officeDocument/2006/customXml" ds:itemID="{5CB4CA6E-E3E8-46AE-868F-0014F3F06525}">
  <ds:schemaRefs>
    <ds:schemaRef ds:uri="ESRI.ArcGIS.Mapping.OfficeIntegration.PowerPointInfo"/>
  </ds:schemaRefs>
</ds:datastoreItem>
</file>

<file path=customXml/itemProps101.xml><?xml version="1.0" encoding="utf-8"?>
<ds:datastoreItem xmlns:ds="http://schemas.openxmlformats.org/officeDocument/2006/customXml" ds:itemID="{8B2B722E-3F9E-431D-A9EF-C01486F99F1F}">
  <ds:schemaRefs>
    <ds:schemaRef ds:uri="ESRI.ArcGIS.Mapping.OfficeIntegration.PowerPointInfo"/>
  </ds:schemaRefs>
</ds:datastoreItem>
</file>

<file path=customXml/itemProps102.xml><?xml version="1.0" encoding="utf-8"?>
<ds:datastoreItem xmlns:ds="http://schemas.openxmlformats.org/officeDocument/2006/customXml" ds:itemID="{06FA3E88-8A44-4D9D-BC9A-1AC2D9E8C220}">
  <ds:schemaRefs>
    <ds:schemaRef ds:uri="ESRI.ArcGIS.Mapping.OfficeIntegration.PowerPointInfo"/>
  </ds:schemaRefs>
</ds:datastoreItem>
</file>

<file path=customXml/itemProps103.xml><?xml version="1.0" encoding="utf-8"?>
<ds:datastoreItem xmlns:ds="http://schemas.openxmlformats.org/officeDocument/2006/customXml" ds:itemID="{052A3411-8766-47EC-8D18-BDD12B326735}">
  <ds:schemaRefs>
    <ds:schemaRef ds:uri="ESRI.ArcGIS.Mapping.OfficeIntegration.PowerPointInfo"/>
  </ds:schemaRefs>
</ds:datastoreItem>
</file>

<file path=customXml/itemProps104.xml><?xml version="1.0" encoding="utf-8"?>
<ds:datastoreItem xmlns:ds="http://schemas.openxmlformats.org/officeDocument/2006/customXml" ds:itemID="{E442C76A-2F65-4933-8832-DB9D3225F10C}">
  <ds:schemaRefs>
    <ds:schemaRef ds:uri="ESRI.ArcGIS.Mapping.OfficeIntegration.PowerPointInfo"/>
  </ds:schemaRefs>
</ds:datastoreItem>
</file>

<file path=customXml/itemProps105.xml><?xml version="1.0" encoding="utf-8"?>
<ds:datastoreItem xmlns:ds="http://schemas.openxmlformats.org/officeDocument/2006/customXml" ds:itemID="{DD6A3491-B0DB-4B8F-A210-2B5C3B63A984}">
  <ds:schemaRefs>
    <ds:schemaRef ds:uri="http://schemas.microsoft.com/office/2006/metadata/properties"/>
    <ds:schemaRef ds:uri="http://purl.org/dc/terms/"/>
    <ds:schemaRef ds:uri="http://www.w3.org/XML/1998/namespace"/>
    <ds:schemaRef ds:uri="http://schemas.microsoft.com/sharepoint.v3"/>
    <ds:schemaRef ds:uri="http://schemas.microsoft.com/office/infopath/2007/PartnerControls"/>
    <ds:schemaRef ds:uri="http://purl.org/dc/dcmitype/"/>
    <ds:schemaRef ds:uri="http://schemas.microsoft.com/sharepoint/v3/fields"/>
    <ds:schemaRef ds:uri="a1daef6d-a932-4590-8bf9-13f3d573ebea"/>
    <ds:schemaRef ds:uri="http://schemas.openxmlformats.org/package/2006/metadata/core-properties"/>
    <ds:schemaRef ds:uri="http://purl.org/dc/elements/1.1/"/>
    <ds:schemaRef ds:uri="http://schemas.microsoft.com/office/2006/documentManagement/types"/>
    <ds:schemaRef ds:uri="http://schemas.microsoft.com/sharepoint/v3"/>
    <ds:schemaRef ds:uri="adb7bbce-bf67-4482-af10-8250435b1c44"/>
    <ds:schemaRef ds:uri="00d508f3-ced4-4eef-9de0-15f52db79921"/>
    <ds:schemaRef ds:uri="4ffa91fb-a0ff-4ac5-b2db-65c790d184a4"/>
  </ds:schemaRefs>
</ds:datastoreItem>
</file>

<file path=customXml/itemProps106.xml><?xml version="1.0" encoding="utf-8"?>
<ds:datastoreItem xmlns:ds="http://schemas.openxmlformats.org/officeDocument/2006/customXml" ds:itemID="{A7B97302-3303-4875-A6CB-953E76949AB9}">
  <ds:schemaRefs>
    <ds:schemaRef ds:uri="ESRI.ArcGIS.Mapping.OfficeIntegration.PowerPointInfo"/>
  </ds:schemaRefs>
</ds:datastoreItem>
</file>

<file path=customXml/itemProps107.xml><?xml version="1.0" encoding="utf-8"?>
<ds:datastoreItem xmlns:ds="http://schemas.openxmlformats.org/officeDocument/2006/customXml" ds:itemID="{8B4A4F19-850E-46B2-A0BF-8BF30EE0A5E3}">
  <ds:schemaRefs>
    <ds:schemaRef ds:uri="ESRI.ArcGIS.Mapping.OfficeIntegration.PowerPointInfo"/>
  </ds:schemaRefs>
</ds:datastoreItem>
</file>

<file path=customXml/itemProps108.xml><?xml version="1.0" encoding="utf-8"?>
<ds:datastoreItem xmlns:ds="http://schemas.openxmlformats.org/officeDocument/2006/customXml" ds:itemID="{73E7F1C6-7ED1-4C4C-97CD-750DB1291757}">
  <ds:schemaRefs>
    <ds:schemaRef ds:uri="ESRI.ArcGIS.Mapping.OfficeIntegration.PowerPointInfo"/>
  </ds:schemaRefs>
</ds:datastoreItem>
</file>

<file path=customXml/itemProps109.xml><?xml version="1.0" encoding="utf-8"?>
<ds:datastoreItem xmlns:ds="http://schemas.openxmlformats.org/officeDocument/2006/customXml" ds:itemID="{E070B7B5-A029-4F41-AD3E-B27C12B10FA4}">
  <ds:schemaRefs>
    <ds:schemaRef ds:uri="ESRI.ArcGIS.Mapping.OfficeIntegration.PowerPointInfo"/>
  </ds:schemaRefs>
</ds:datastoreItem>
</file>

<file path=customXml/itemProps11.xml><?xml version="1.0" encoding="utf-8"?>
<ds:datastoreItem xmlns:ds="http://schemas.openxmlformats.org/officeDocument/2006/customXml" ds:itemID="{83EBD766-21AD-458C-A6DB-21330883CDE2}">
  <ds:schemaRefs>
    <ds:schemaRef ds:uri="ESRI.ArcGIS.Mapping.OfficeIntegration.PowerPointInfo"/>
  </ds:schemaRefs>
</ds:datastoreItem>
</file>

<file path=customXml/itemProps110.xml><?xml version="1.0" encoding="utf-8"?>
<ds:datastoreItem xmlns:ds="http://schemas.openxmlformats.org/officeDocument/2006/customXml" ds:itemID="{FD303550-0BB3-4299-8A7D-057772E0FBF5}">
  <ds:schemaRefs>
    <ds:schemaRef ds:uri="ESRI.ArcGIS.Mapping.OfficeIntegration.PowerPointInfo"/>
  </ds:schemaRefs>
</ds:datastoreItem>
</file>

<file path=customXml/itemProps111.xml><?xml version="1.0" encoding="utf-8"?>
<ds:datastoreItem xmlns:ds="http://schemas.openxmlformats.org/officeDocument/2006/customXml" ds:itemID="{0CED91F1-67E5-43B1-9660-0B33BD18A0C3}">
  <ds:schemaRefs>
    <ds:schemaRef ds:uri="ESRI.ArcGIS.Mapping.OfficeIntegration.PowerPointInfo"/>
  </ds:schemaRefs>
</ds:datastoreItem>
</file>

<file path=customXml/itemProps112.xml><?xml version="1.0" encoding="utf-8"?>
<ds:datastoreItem xmlns:ds="http://schemas.openxmlformats.org/officeDocument/2006/customXml" ds:itemID="{1D239006-8F18-4533-A295-0F40FB40EF00}">
  <ds:schemaRefs>
    <ds:schemaRef ds:uri="ESRI.ArcGIS.Mapping.OfficeIntegration.PowerPointInfo"/>
  </ds:schemaRefs>
</ds:datastoreItem>
</file>

<file path=customXml/itemProps113.xml><?xml version="1.0" encoding="utf-8"?>
<ds:datastoreItem xmlns:ds="http://schemas.openxmlformats.org/officeDocument/2006/customXml" ds:itemID="{48E9F3CF-0F2B-448D-ACD1-C3B7CA1D2E17}">
  <ds:schemaRefs>
    <ds:schemaRef ds:uri="ESRI.ArcGIS.Mapping.OfficeIntegration.PowerPointInfo"/>
  </ds:schemaRefs>
</ds:datastoreItem>
</file>

<file path=customXml/itemProps114.xml><?xml version="1.0" encoding="utf-8"?>
<ds:datastoreItem xmlns:ds="http://schemas.openxmlformats.org/officeDocument/2006/customXml" ds:itemID="{3A5A89E5-01C2-4B0B-85FD-C88FBDF7060E}">
  <ds:schemaRefs>
    <ds:schemaRef ds:uri="ESRI.ArcGIS.Mapping.OfficeIntegration.PowerPointInfo"/>
  </ds:schemaRefs>
</ds:datastoreItem>
</file>

<file path=customXml/itemProps115.xml><?xml version="1.0" encoding="utf-8"?>
<ds:datastoreItem xmlns:ds="http://schemas.openxmlformats.org/officeDocument/2006/customXml" ds:itemID="{ACA90D60-5D66-43BC-A5BC-C434ECA1FF48}">
  <ds:schemaRefs>
    <ds:schemaRef ds:uri="ESRI.ArcGIS.Mapping.OfficeIntegration.PowerPointInfo"/>
  </ds:schemaRefs>
</ds:datastoreItem>
</file>

<file path=customXml/itemProps116.xml><?xml version="1.0" encoding="utf-8"?>
<ds:datastoreItem xmlns:ds="http://schemas.openxmlformats.org/officeDocument/2006/customXml" ds:itemID="{C5517DD6-803E-457F-BAF5-5347FB2DEBEC}">
  <ds:schemaRefs>
    <ds:schemaRef ds:uri="ESRI.ArcGIS.Mapping.OfficeIntegration.PowerPointInfo"/>
  </ds:schemaRefs>
</ds:datastoreItem>
</file>

<file path=customXml/itemProps117.xml><?xml version="1.0" encoding="utf-8"?>
<ds:datastoreItem xmlns:ds="http://schemas.openxmlformats.org/officeDocument/2006/customXml" ds:itemID="{3AD84D7E-39E2-4C00-B046-A49A270D41A8}">
  <ds:schemaRefs>
    <ds:schemaRef ds:uri="ESRI.ArcGIS.Mapping.OfficeIntegration.PowerPointInfo"/>
  </ds:schemaRefs>
</ds:datastoreItem>
</file>

<file path=customXml/itemProps118.xml><?xml version="1.0" encoding="utf-8"?>
<ds:datastoreItem xmlns:ds="http://schemas.openxmlformats.org/officeDocument/2006/customXml" ds:itemID="{46FAC9BB-D2C9-44A1-8B95-470315D82D86}">
  <ds:schemaRefs>
    <ds:schemaRef ds:uri="ESRI.ArcGIS.Mapping.OfficeIntegration.PowerPointInfo"/>
  </ds:schemaRefs>
</ds:datastoreItem>
</file>

<file path=customXml/itemProps119.xml><?xml version="1.0" encoding="utf-8"?>
<ds:datastoreItem xmlns:ds="http://schemas.openxmlformats.org/officeDocument/2006/customXml" ds:itemID="{5D595900-0CBB-4689-9D87-3FB2B4DFF90C}">
  <ds:schemaRefs>
    <ds:schemaRef ds:uri="ESRI.ArcGIS.Mapping.OfficeIntegration.PowerPointInfo"/>
  </ds:schemaRefs>
</ds:datastoreItem>
</file>

<file path=customXml/itemProps12.xml><?xml version="1.0" encoding="utf-8"?>
<ds:datastoreItem xmlns:ds="http://schemas.openxmlformats.org/officeDocument/2006/customXml" ds:itemID="{A7D418D4-9FDB-4F0B-A1FF-267F4C13126E}">
  <ds:schemaRefs>
    <ds:schemaRef ds:uri="ESRI.ArcGIS.Mapping.OfficeIntegration.PowerPointInfo"/>
  </ds:schemaRefs>
</ds:datastoreItem>
</file>

<file path=customXml/itemProps120.xml><?xml version="1.0" encoding="utf-8"?>
<ds:datastoreItem xmlns:ds="http://schemas.openxmlformats.org/officeDocument/2006/customXml" ds:itemID="{187633C7-EFB3-43F2-BA54-A6279CC5CD09}">
  <ds:schemaRefs>
    <ds:schemaRef ds:uri="ESRI.ArcGIS.Mapping.OfficeIntegration.PowerPointInfo"/>
  </ds:schemaRefs>
</ds:datastoreItem>
</file>

<file path=customXml/itemProps121.xml><?xml version="1.0" encoding="utf-8"?>
<ds:datastoreItem xmlns:ds="http://schemas.openxmlformats.org/officeDocument/2006/customXml" ds:itemID="{623B3177-3574-47F1-9C27-210B33ACC2AC}">
  <ds:schemaRefs>
    <ds:schemaRef ds:uri="ESRI.ArcGIS.Mapping.OfficeIntegration.PowerPointInfo"/>
  </ds:schemaRefs>
</ds:datastoreItem>
</file>

<file path=customXml/itemProps122.xml><?xml version="1.0" encoding="utf-8"?>
<ds:datastoreItem xmlns:ds="http://schemas.openxmlformats.org/officeDocument/2006/customXml" ds:itemID="{90C0F376-0932-4AFE-9626-D9DEB022DBD9}">
  <ds:schemaRefs>
    <ds:schemaRef ds:uri="ESRI.ArcGIS.Mapping.OfficeIntegration.PowerPointInfo"/>
  </ds:schemaRefs>
</ds:datastoreItem>
</file>

<file path=customXml/itemProps123.xml><?xml version="1.0" encoding="utf-8"?>
<ds:datastoreItem xmlns:ds="http://schemas.openxmlformats.org/officeDocument/2006/customXml" ds:itemID="{0D9E39F4-9ED0-41D0-A571-FA97538575CF}">
  <ds:schemaRefs>
    <ds:schemaRef ds:uri="ESRI.ArcGIS.Mapping.OfficeIntegration.PowerPointInfo"/>
  </ds:schemaRefs>
</ds:datastoreItem>
</file>

<file path=customXml/itemProps124.xml><?xml version="1.0" encoding="utf-8"?>
<ds:datastoreItem xmlns:ds="http://schemas.openxmlformats.org/officeDocument/2006/customXml" ds:itemID="{216169D7-4857-4130-BF1B-BE91FFA6E9C9}">
  <ds:schemaRefs>
    <ds:schemaRef ds:uri="ESRI.ArcGIS.Mapping.OfficeIntegration.PowerPointInfo"/>
  </ds:schemaRefs>
</ds:datastoreItem>
</file>

<file path=customXml/itemProps125.xml><?xml version="1.0" encoding="utf-8"?>
<ds:datastoreItem xmlns:ds="http://schemas.openxmlformats.org/officeDocument/2006/customXml" ds:itemID="{3FA2412A-6177-4EA4-B50C-398B7E879011}">
  <ds:schemaRefs>
    <ds:schemaRef ds:uri="ESRI.ArcGIS.Mapping.OfficeIntegration.PowerPointInfo"/>
  </ds:schemaRefs>
</ds:datastoreItem>
</file>

<file path=customXml/itemProps126.xml><?xml version="1.0" encoding="utf-8"?>
<ds:datastoreItem xmlns:ds="http://schemas.openxmlformats.org/officeDocument/2006/customXml" ds:itemID="{C2B0EEC1-FA06-4052-AB17-BDD8B817796D}">
  <ds:schemaRefs>
    <ds:schemaRef ds:uri="ESRI.ArcGIS.Mapping.OfficeIntegration.PowerPointInfo"/>
  </ds:schemaRefs>
</ds:datastoreItem>
</file>

<file path=customXml/itemProps127.xml><?xml version="1.0" encoding="utf-8"?>
<ds:datastoreItem xmlns:ds="http://schemas.openxmlformats.org/officeDocument/2006/customXml" ds:itemID="{BAD889F8-B83C-4A77-858E-A1C715C238DA}">
  <ds:schemaRefs>
    <ds:schemaRef ds:uri="ESRI.ArcGIS.Mapping.OfficeIntegration.PowerPointInfo"/>
  </ds:schemaRefs>
</ds:datastoreItem>
</file>

<file path=customXml/itemProps128.xml><?xml version="1.0" encoding="utf-8"?>
<ds:datastoreItem xmlns:ds="http://schemas.openxmlformats.org/officeDocument/2006/customXml" ds:itemID="{79D43E4B-1F96-4388-A9A8-B6B903D99D36}">
  <ds:schemaRefs>
    <ds:schemaRef ds:uri="ESRI.ArcGIS.Mapping.OfficeIntegration.PowerPointInfo"/>
  </ds:schemaRefs>
</ds:datastoreItem>
</file>

<file path=customXml/itemProps129.xml><?xml version="1.0" encoding="utf-8"?>
<ds:datastoreItem xmlns:ds="http://schemas.openxmlformats.org/officeDocument/2006/customXml" ds:itemID="{344F284D-91F1-440A-92B9-277DB1D7303D}">
  <ds:schemaRefs>
    <ds:schemaRef ds:uri="ESRI.ArcGIS.Mapping.OfficeIntegration.PowerPointInfo"/>
  </ds:schemaRefs>
</ds:datastoreItem>
</file>

<file path=customXml/itemProps13.xml><?xml version="1.0" encoding="utf-8"?>
<ds:datastoreItem xmlns:ds="http://schemas.openxmlformats.org/officeDocument/2006/customXml" ds:itemID="{5FF92D6A-201F-4247-818D-87F3D781986B}">
  <ds:schemaRefs>
    <ds:schemaRef ds:uri="ESRI.ArcGIS.Mapping.OfficeIntegration.PowerPointInfo"/>
  </ds:schemaRefs>
</ds:datastoreItem>
</file>

<file path=customXml/itemProps130.xml><?xml version="1.0" encoding="utf-8"?>
<ds:datastoreItem xmlns:ds="http://schemas.openxmlformats.org/officeDocument/2006/customXml" ds:itemID="{8EEC74E5-784F-4B59-92EA-1239D155CA74}">
  <ds:schemaRefs>
    <ds:schemaRef ds:uri="ESRI.ArcGIS.Mapping.OfficeIntegration.PowerPointInfo"/>
  </ds:schemaRefs>
</ds:datastoreItem>
</file>

<file path=customXml/itemProps131.xml><?xml version="1.0" encoding="utf-8"?>
<ds:datastoreItem xmlns:ds="http://schemas.openxmlformats.org/officeDocument/2006/customXml" ds:itemID="{43EF453A-3235-461B-9064-6D23A08C08F7}">
  <ds:schemaRefs>
    <ds:schemaRef ds:uri="ESRI.ArcGIS.Mapping.OfficeIntegration.PowerPointInfo"/>
  </ds:schemaRefs>
</ds:datastoreItem>
</file>

<file path=customXml/itemProps132.xml><?xml version="1.0" encoding="utf-8"?>
<ds:datastoreItem xmlns:ds="http://schemas.openxmlformats.org/officeDocument/2006/customXml" ds:itemID="{1FEDF51B-EB95-4D32-B7B5-E2B7ED6CC2EB}">
  <ds:schemaRefs>
    <ds:schemaRef ds:uri="ESRI.ArcGIS.Mapping.OfficeIntegration.PowerPointInfo"/>
  </ds:schemaRefs>
</ds:datastoreItem>
</file>

<file path=customXml/itemProps133.xml><?xml version="1.0" encoding="utf-8"?>
<ds:datastoreItem xmlns:ds="http://schemas.openxmlformats.org/officeDocument/2006/customXml" ds:itemID="{A5BF491F-3FB9-45BB-9754-D14B182AB8BB}">
  <ds:schemaRefs>
    <ds:schemaRef ds:uri="ESRI.ArcGIS.Mapping.OfficeIntegration.PowerPointInfo"/>
  </ds:schemaRefs>
</ds:datastoreItem>
</file>

<file path=customXml/itemProps134.xml><?xml version="1.0" encoding="utf-8"?>
<ds:datastoreItem xmlns:ds="http://schemas.openxmlformats.org/officeDocument/2006/customXml" ds:itemID="{696AC8AE-4253-4507-9D8A-E7630D74B283}">
  <ds:schemaRefs>
    <ds:schemaRef ds:uri="ESRI.ArcGIS.Mapping.OfficeIntegration.PowerPointInfo"/>
  </ds:schemaRefs>
</ds:datastoreItem>
</file>

<file path=customXml/itemProps135.xml><?xml version="1.0" encoding="utf-8"?>
<ds:datastoreItem xmlns:ds="http://schemas.openxmlformats.org/officeDocument/2006/customXml" ds:itemID="{3BD4A4A1-67E7-4B00-ACA5-81111929663A}">
  <ds:schemaRefs>
    <ds:schemaRef ds:uri="ESRI.ArcGIS.Mapping.OfficeIntegration.PowerPointInfo"/>
  </ds:schemaRefs>
</ds:datastoreItem>
</file>

<file path=customXml/itemProps136.xml><?xml version="1.0" encoding="utf-8"?>
<ds:datastoreItem xmlns:ds="http://schemas.openxmlformats.org/officeDocument/2006/customXml" ds:itemID="{6725ADA8-72C5-4BB1-8D15-AB6E0EF43273}">
  <ds:schemaRefs>
    <ds:schemaRef ds:uri="ESRI.ArcGIS.Mapping.OfficeIntegration.PowerPointInfo"/>
  </ds:schemaRefs>
</ds:datastoreItem>
</file>

<file path=customXml/itemProps137.xml><?xml version="1.0" encoding="utf-8"?>
<ds:datastoreItem xmlns:ds="http://schemas.openxmlformats.org/officeDocument/2006/customXml" ds:itemID="{18F510F2-AFE7-48D7-A887-EC4533167C9D}">
  <ds:schemaRefs>
    <ds:schemaRef ds:uri="ESRI.ArcGIS.Mapping.OfficeIntegration.PowerPointInfo"/>
  </ds:schemaRefs>
</ds:datastoreItem>
</file>

<file path=customXml/itemProps138.xml><?xml version="1.0" encoding="utf-8"?>
<ds:datastoreItem xmlns:ds="http://schemas.openxmlformats.org/officeDocument/2006/customXml" ds:itemID="{F292B071-0236-47B0-BD88-B1356EED773F}">
  <ds:schemaRefs>
    <ds:schemaRef ds:uri="ESRI.ArcGIS.Mapping.OfficeIntegration.PowerPointInfo"/>
  </ds:schemaRefs>
</ds:datastoreItem>
</file>

<file path=customXml/itemProps139.xml><?xml version="1.0" encoding="utf-8"?>
<ds:datastoreItem xmlns:ds="http://schemas.openxmlformats.org/officeDocument/2006/customXml" ds:itemID="{329053DA-AD85-4EA6-80E4-BF1505334311}">
  <ds:schemaRefs>
    <ds:schemaRef ds:uri="ESRI.ArcGIS.Mapping.OfficeIntegration.PowerPointInfo"/>
  </ds:schemaRefs>
</ds:datastoreItem>
</file>

<file path=customXml/itemProps14.xml><?xml version="1.0" encoding="utf-8"?>
<ds:datastoreItem xmlns:ds="http://schemas.openxmlformats.org/officeDocument/2006/customXml" ds:itemID="{643B646F-42EE-46F3-A690-C21EA464F2D2}">
  <ds:schemaRefs>
    <ds:schemaRef ds:uri="ESRI.ArcGIS.Mapping.OfficeIntegration.PowerPointInfo"/>
  </ds:schemaRefs>
</ds:datastoreItem>
</file>

<file path=customXml/itemProps140.xml><?xml version="1.0" encoding="utf-8"?>
<ds:datastoreItem xmlns:ds="http://schemas.openxmlformats.org/officeDocument/2006/customXml" ds:itemID="{A2485F67-3DD1-439D-AD4D-474A97C2D5F8}">
  <ds:schemaRefs>
    <ds:schemaRef ds:uri="ESRI.ArcGIS.Mapping.OfficeIntegration.PowerPointInfo"/>
  </ds:schemaRefs>
</ds:datastoreItem>
</file>

<file path=customXml/itemProps141.xml><?xml version="1.0" encoding="utf-8"?>
<ds:datastoreItem xmlns:ds="http://schemas.openxmlformats.org/officeDocument/2006/customXml" ds:itemID="{CC23D8DE-0899-4786-A5BB-E83C9D5AE2ED}">
  <ds:schemaRefs>
    <ds:schemaRef ds:uri="ESRI.ArcGIS.Mapping.OfficeIntegration.PowerPointInfo"/>
  </ds:schemaRefs>
</ds:datastoreItem>
</file>

<file path=customXml/itemProps142.xml><?xml version="1.0" encoding="utf-8"?>
<ds:datastoreItem xmlns:ds="http://schemas.openxmlformats.org/officeDocument/2006/customXml" ds:itemID="{13AD3793-CB84-4BCA-A7CD-75D703E88D72}">
  <ds:schemaRefs>
    <ds:schemaRef ds:uri="ESRI.ArcGIS.Mapping.OfficeIntegration.PowerPointInfo"/>
  </ds:schemaRefs>
</ds:datastoreItem>
</file>

<file path=customXml/itemProps143.xml><?xml version="1.0" encoding="utf-8"?>
<ds:datastoreItem xmlns:ds="http://schemas.openxmlformats.org/officeDocument/2006/customXml" ds:itemID="{7989F5A7-B7A6-4732-9A2F-3E10D9033C64}">
  <ds:schemaRefs>
    <ds:schemaRef ds:uri="ESRI.ArcGIS.Mapping.OfficeIntegration.PowerPointInfo"/>
  </ds:schemaRefs>
</ds:datastoreItem>
</file>

<file path=customXml/itemProps144.xml><?xml version="1.0" encoding="utf-8"?>
<ds:datastoreItem xmlns:ds="http://schemas.openxmlformats.org/officeDocument/2006/customXml" ds:itemID="{E9907FCB-C23B-423C-96F3-6421416630D8}">
  <ds:schemaRefs>
    <ds:schemaRef ds:uri="ESRI.ArcGIS.Mapping.OfficeIntegration.PowerPointInfo"/>
  </ds:schemaRefs>
</ds:datastoreItem>
</file>

<file path=customXml/itemProps145.xml><?xml version="1.0" encoding="utf-8"?>
<ds:datastoreItem xmlns:ds="http://schemas.openxmlformats.org/officeDocument/2006/customXml" ds:itemID="{665F8160-551A-4194-86FE-0BBF896935C2}">
  <ds:schemaRefs>
    <ds:schemaRef ds:uri="ESRI.ArcGIS.Mapping.OfficeIntegration.PowerPointInfo"/>
  </ds:schemaRefs>
</ds:datastoreItem>
</file>

<file path=customXml/itemProps146.xml><?xml version="1.0" encoding="utf-8"?>
<ds:datastoreItem xmlns:ds="http://schemas.openxmlformats.org/officeDocument/2006/customXml" ds:itemID="{E1AB99AB-4816-4D53-9B70-C43307984A20}">
  <ds:schemaRefs>
    <ds:schemaRef ds:uri="ESRI.ArcGIS.Mapping.OfficeIntegration.PowerPointInfo"/>
  </ds:schemaRefs>
</ds:datastoreItem>
</file>

<file path=customXml/itemProps147.xml><?xml version="1.0" encoding="utf-8"?>
<ds:datastoreItem xmlns:ds="http://schemas.openxmlformats.org/officeDocument/2006/customXml" ds:itemID="{78F0EDC0-9D1D-4CAD-A0C5-63579D4F8322}">
  <ds:schemaRefs>
    <ds:schemaRef ds:uri="ESRI.ArcGIS.Mapping.OfficeIntegration.PowerPointInfo"/>
  </ds:schemaRefs>
</ds:datastoreItem>
</file>

<file path=customXml/itemProps148.xml><?xml version="1.0" encoding="utf-8"?>
<ds:datastoreItem xmlns:ds="http://schemas.openxmlformats.org/officeDocument/2006/customXml" ds:itemID="{D18C674C-84F8-4063-8318-FAE3AE8E923D}">
  <ds:schemaRefs>
    <ds:schemaRef ds:uri="ESRI.ArcGIS.Mapping.OfficeIntegration.PowerPointInfo"/>
  </ds:schemaRefs>
</ds:datastoreItem>
</file>

<file path=customXml/itemProps149.xml><?xml version="1.0" encoding="utf-8"?>
<ds:datastoreItem xmlns:ds="http://schemas.openxmlformats.org/officeDocument/2006/customXml" ds:itemID="{E9D0D30E-BA7B-42F5-9A55-9B283C18E4D3}">
  <ds:schemaRefs>
    <ds:schemaRef ds:uri="ESRI.ArcGIS.Mapping.OfficeIntegration.PowerPointInfo"/>
  </ds:schemaRefs>
</ds:datastoreItem>
</file>

<file path=customXml/itemProps15.xml><?xml version="1.0" encoding="utf-8"?>
<ds:datastoreItem xmlns:ds="http://schemas.openxmlformats.org/officeDocument/2006/customXml" ds:itemID="{9FA59AA2-040C-46FF-A4B7-81F062F258CD}">
  <ds:schemaRefs>
    <ds:schemaRef ds:uri="ESRI.ArcGIS.Mapping.OfficeIntegration.PowerPointInfo"/>
  </ds:schemaRefs>
</ds:datastoreItem>
</file>

<file path=customXml/itemProps150.xml><?xml version="1.0" encoding="utf-8"?>
<ds:datastoreItem xmlns:ds="http://schemas.openxmlformats.org/officeDocument/2006/customXml" ds:itemID="{B642EA17-EBB1-4873-8D42-9AA8A0471655}">
  <ds:schemaRefs>
    <ds:schemaRef ds:uri="ESRI.ArcGIS.Mapping.OfficeIntegration.PowerPointInfo"/>
  </ds:schemaRefs>
</ds:datastoreItem>
</file>

<file path=customXml/itemProps151.xml><?xml version="1.0" encoding="utf-8"?>
<ds:datastoreItem xmlns:ds="http://schemas.openxmlformats.org/officeDocument/2006/customXml" ds:itemID="{10C76288-9A09-4CC3-B23D-9406362A8CCA}">
  <ds:schemaRefs>
    <ds:schemaRef ds:uri="ESRI.ArcGIS.Mapping.OfficeIntegration.PowerPointInfo"/>
  </ds:schemaRefs>
</ds:datastoreItem>
</file>

<file path=customXml/itemProps152.xml><?xml version="1.0" encoding="utf-8"?>
<ds:datastoreItem xmlns:ds="http://schemas.openxmlformats.org/officeDocument/2006/customXml" ds:itemID="{669A790C-F4DF-4A4A-A83F-091F03DC63A0}">
  <ds:schemaRefs>
    <ds:schemaRef ds:uri="ESRI.ArcGIS.Mapping.OfficeIntegration.PowerPointInfo"/>
  </ds:schemaRefs>
</ds:datastoreItem>
</file>

<file path=customXml/itemProps153.xml><?xml version="1.0" encoding="utf-8"?>
<ds:datastoreItem xmlns:ds="http://schemas.openxmlformats.org/officeDocument/2006/customXml" ds:itemID="{A3BAAF06-F97D-467D-AB25-2BBCC8911946}">
  <ds:schemaRefs>
    <ds:schemaRef ds:uri="ESRI.ArcGIS.Mapping.OfficeIntegration.PowerPointInfo"/>
  </ds:schemaRefs>
</ds:datastoreItem>
</file>

<file path=customXml/itemProps154.xml><?xml version="1.0" encoding="utf-8"?>
<ds:datastoreItem xmlns:ds="http://schemas.openxmlformats.org/officeDocument/2006/customXml" ds:itemID="{D71FADAA-0DD1-4DB2-B1FE-C3D109FF9289}">
  <ds:schemaRefs>
    <ds:schemaRef ds:uri="ESRI.ArcGIS.Mapping.OfficeIntegration.PowerPointInfo"/>
  </ds:schemaRefs>
</ds:datastoreItem>
</file>

<file path=customXml/itemProps155.xml><?xml version="1.0" encoding="utf-8"?>
<ds:datastoreItem xmlns:ds="http://schemas.openxmlformats.org/officeDocument/2006/customXml" ds:itemID="{4AA22355-B715-4DFB-B8F2-E7C8CFF0ED46}">
  <ds:schemaRefs>
    <ds:schemaRef ds:uri="ESRI.ArcGIS.Mapping.OfficeIntegration.PowerPointInfo"/>
  </ds:schemaRefs>
</ds:datastoreItem>
</file>

<file path=customXml/itemProps156.xml><?xml version="1.0" encoding="utf-8"?>
<ds:datastoreItem xmlns:ds="http://schemas.openxmlformats.org/officeDocument/2006/customXml" ds:itemID="{3F02A355-43F6-4D19-9A3C-539561CF7303}">
  <ds:schemaRefs>
    <ds:schemaRef ds:uri="ESRI.ArcGIS.Mapping.OfficeIntegration.PowerPointInfo"/>
  </ds:schemaRefs>
</ds:datastoreItem>
</file>

<file path=customXml/itemProps157.xml><?xml version="1.0" encoding="utf-8"?>
<ds:datastoreItem xmlns:ds="http://schemas.openxmlformats.org/officeDocument/2006/customXml" ds:itemID="{FDD982AA-B53B-42BD-AB86-8A0371DF0828}">
  <ds:schemaRefs>
    <ds:schemaRef ds:uri="http://schemas.microsoft.com/sharepoint/v3/contenttype/forms"/>
  </ds:schemaRefs>
</ds:datastoreItem>
</file>

<file path=customXml/itemProps158.xml><?xml version="1.0" encoding="utf-8"?>
<ds:datastoreItem xmlns:ds="http://schemas.openxmlformats.org/officeDocument/2006/customXml" ds:itemID="{BF24D908-9029-4003-A0C4-F0A8357DC83C}">
  <ds:schemaRefs>
    <ds:schemaRef ds:uri="ESRI.ArcGIS.Mapping.OfficeIntegration.PowerPointInfo"/>
  </ds:schemaRefs>
</ds:datastoreItem>
</file>

<file path=customXml/itemProps159.xml><?xml version="1.0" encoding="utf-8"?>
<ds:datastoreItem xmlns:ds="http://schemas.openxmlformats.org/officeDocument/2006/customXml" ds:itemID="{17C9B63D-EBD4-4AEC-BE00-9C94D15D2DB0}">
  <ds:schemaRefs>
    <ds:schemaRef ds:uri="ESRI.ArcGIS.Mapping.OfficeIntegration.PowerPointInfo"/>
  </ds:schemaRefs>
</ds:datastoreItem>
</file>

<file path=customXml/itemProps16.xml><?xml version="1.0" encoding="utf-8"?>
<ds:datastoreItem xmlns:ds="http://schemas.openxmlformats.org/officeDocument/2006/customXml" ds:itemID="{CA7044C6-4B34-4659-A057-81B69ABE7FD9}">
  <ds:schemaRefs>
    <ds:schemaRef ds:uri="ESRI.ArcGIS.Mapping.OfficeIntegration.PowerPointInfo"/>
  </ds:schemaRefs>
</ds:datastoreItem>
</file>

<file path=customXml/itemProps160.xml><?xml version="1.0" encoding="utf-8"?>
<ds:datastoreItem xmlns:ds="http://schemas.openxmlformats.org/officeDocument/2006/customXml" ds:itemID="{6D7D59DA-FA12-4C38-B0A3-C6641C9899FB}">
  <ds:schemaRefs>
    <ds:schemaRef ds:uri="ESRI.ArcGIS.Mapping.OfficeIntegration.PowerPointInfo"/>
  </ds:schemaRefs>
</ds:datastoreItem>
</file>

<file path=customXml/itemProps161.xml><?xml version="1.0" encoding="utf-8"?>
<ds:datastoreItem xmlns:ds="http://schemas.openxmlformats.org/officeDocument/2006/customXml" ds:itemID="{48399AAC-9324-4AD8-AF27-ECBBA706C5D4}">
  <ds:schemaRefs>
    <ds:schemaRef ds:uri="ESRI.ArcGIS.Mapping.OfficeIntegration.PowerPointInfo"/>
  </ds:schemaRefs>
</ds:datastoreItem>
</file>

<file path=customXml/itemProps162.xml><?xml version="1.0" encoding="utf-8"?>
<ds:datastoreItem xmlns:ds="http://schemas.openxmlformats.org/officeDocument/2006/customXml" ds:itemID="{AC77B6F1-B95B-4EEA-8198-F7DDB941D0C4}">
  <ds:schemaRefs>
    <ds:schemaRef ds:uri="ESRI.ArcGIS.Mapping.OfficeIntegration.PowerPointInfo"/>
  </ds:schemaRefs>
</ds:datastoreItem>
</file>

<file path=customXml/itemProps163.xml><?xml version="1.0" encoding="utf-8"?>
<ds:datastoreItem xmlns:ds="http://schemas.openxmlformats.org/officeDocument/2006/customXml" ds:itemID="{E7003F81-1C9F-45EB-B0E9-4F4363E158EA}">
  <ds:schemaRefs>
    <ds:schemaRef ds:uri="ESRI.ArcGIS.Mapping.OfficeIntegration.PowerPointInfo"/>
  </ds:schemaRefs>
</ds:datastoreItem>
</file>

<file path=customXml/itemProps164.xml><?xml version="1.0" encoding="utf-8"?>
<ds:datastoreItem xmlns:ds="http://schemas.openxmlformats.org/officeDocument/2006/customXml" ds:itemID="{E1FA9856-1625-45D3-BCF4-E02F6BB3BCFE}">
  <ds:schemaRefs>
    <ds:schemaRef ds:uri="ESRI.ArcGIS.Mapping.OfficeIntegration.PowerPointInfo"/>
  </ds:schemaRefs>
</ds:datastoreItem>
</file>

<file path=customXml/itemProps165.xml><?xml version="1.0" encoding="utf-8"?>
<ds:datastoreItem xmlns:ds="http://schemas.openxmlformats.org/officeDocument/2006/customXml" ds:itemID="{D72B4F83-DAF5-4E46-808C-A900580AFDBB}">
  <ds:schemaRefs>
    <ds:schemaRef ds:uri="ESRI.ArcGIS.Mapping.OfficeIntegration.PowerPointInfo"/>
  </ds:schemaRefs>
</ds:datastoreItem>
</file>

<file path=customXml/itemProps166.xml><?xml version="1.0" encoding="utf-8"?>
<ds:datastoreItem xmlns:ds="http://schemas.openxmlformats.org/officeDocument/2006/customXml" ds:itemID="{DE88269B-1B43-4545-9643-C140E30E8601}">
  <ds:schemaRefs>
    <ds:schemaRef ds:uri="ESRI.ArcGIS.Mapping.OfficeIntegration.PowerPointInfo"/>
  </ds:schemaRefs>
</ds:datastoreItem>
</file>

<file path=customXml/itemProps167.xml><?xml version="1.0" encoding="utf-8"?>
<ds:datastoreItem xmlns:ds="http://schemas.openxmlformats.org/officeDocument/2006/customXml" ds:itemID="{0B3C2203-64DA-4727-8D2A-635BDE088C6F}">
  <ds:schemaRefs>
    <ds:schemaRef ds:uri="ESRI.ArcGIS.Mapping.OfficeIntegration.PowerPointInfo"/>
  </ds:schemaRefs>
</ds:datastoreItem>
</file>

<file path=customXml/itemProps168.xml><?xml version="1.0" encoding="utf-8"?>
<ds:datastoreItem xmlns:ds="http://schemas.openxmlformats.org/officeDocument/2006/customXml" ds:itemID="{594D82A1-F3F0-4B9A-B769-EA7381E1FF46}">
  <ds:schemaRefs>
    <ds:schemaRef ds:uri="ESRI.ArcGIS.Mapping.OfficeIntegration.PowerPointInfo"/>
  </ds:schemaRefs>
</ds:datastoreItem>
</file>

<file path=customXml/itemProps169.xml><?xml version="1.0" encoding="utf-8"?>
<ds:datastoreItem xmlns:ds="http://schemas.openxmlformats.org/officeDocument/2006/customXml" ds:itemID="{BE96025D-214E-4AC9-A071-FC19229FD6B0}">
  <ds:schemaRefs>
    <ds:schemaRef ds:uri="ESRI.ArcGIS.Mapping.OfficeIntegration.PowerPointInfo"/>
  </ds:schemaRefs>
</ds:datastoreItem>
</file>

<file path=customXml/itemProps17.xml><?xml version="1.0" encoding="utf-8"?>
<ds:datastoreItem xmlns:ds="http://schemas.openxmlformats.org/officeDocument/2006/customXml" ds:itemID="{5589A411-BFE8-4C92-BDBD-C16A08A47B33}">
  <ds:schemaRefs>
    <ds:schemaRef ds:uri="ESRI.ArcGIS.Mapping.OfficeIntegration.PowerPointInfo"/>
  </ds:schemaRefs>
</ds:datastoreItem>
</file>

<file path=customXml/itemProps170.xml><?xml version="1.0" encoding="utf-8"?>
<ds:datastoreItem xmlns:ds="http://schemas.openxmlformats.org/officeDocument/2006/customXml" ds:itemID="{DDDE7944-D4DE-4766-901B-B07B46AD5A3F}">
  <ds:schemaRefs>
    <ds:schemaRef ds:uri="ESRI.ArcGIS.Mapping.OfficeIntegration.PowerPointInfo"/>
  </ds:schemaRefs>
</ds:datastoreItem>
</file>

<file path=customXml/itemProps171.xml><?xml version="1.0" encoding="utf-8"?>
<ds:datastoreItem xmlns:ds="http://schemas.openxmlformats.org/officeDocument/2006/customXml" ds:itemID="{F5B68A6C-7D8D-44A8-B11F-49CD04CB19C8}">
  <ds:schemaRefs>
    <ds:schemaRef ds:uri="ESRI.ArcGIS.Mapping.OfficeIntegration.PowerPointInfo"/>
  </ds:schemaRefs>
</ds:datastoreItem>
</file>

<file path=customXml/itemProps172.xml><?xml version="1.0" encoding="utf-8"?>
<ds:datastoreItem xmlns:ds="http://schemas.openxmlformats.org/officeDocument/2006/customXml" ds:itemID="{5FA0A332-4DD1-42EC-AEA8-B58043CFA46D}">
  <ds:schemaRefs>
    <ds:schemaRef ds:uri="00d508f3-ced4-4eef-9de0-15f52db79921"/>
    <ds:schemaRef ds:uri="4ffa91fb-a0ff-4ac5-b2db-65c790d184a4"/>
    <ds:schemaRef ds:uri="a1daef6d-a932-4590-8bf9-13f3d573ebea"/>
    <ds:schemaRef ds:uri="adb7bbce-bf67-4482-af10-8250435b1c4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2001/XMLSchema"/>
  </ds:schemaRefs>
</ds:datastoreItem>
</file>

<file path=customXml/itemProps173.xml><?xml version="1.0" encoding="utf-8"?>
<ds:datastoreItem xmlns:ds="http://schemas.openxmlformats.org/officeDocument/2006/customXml" ds:itemID="{E240B6F1-38EA-495B-B8EB-5E4973EF15EF}">
  <ds:schemaRefs>
    <ds:schemaRef ds:uri="ESRI.ArcGIS.Mapping.OfficeIntegration.PowerPointInfo"/>
  </ds:schemaRefs>
</ds:datastoreItem>
</file>

<file path=customXml/itemProps174.xml><?xml version="1.0" encoding="utf-8"?>
<ds:datastoreItem xmlns:ds="http://schemas.openxmlformats.org/officeDocument/2006/customXml" ds:itemID="{F9206E17-9B2E-4E0E-8666-491BC3B4ED51}">
  <ds:schemaRefs>
    <ds:schemaRef ds:uri="ESRI.ArcGIS.Mapping.OfficeIntegration.PowerPointInfo"/>
  </ds:schemaRefs>
</ds:datastoreItem>
</file>

<file path=customXml/itemProps175.xml><?xml version="1.0" encoding="utf-8"?>
<ds:datastoreItem xmlns:ds="http://schemas.openxmlformats.org/officeDocument/2006/customXml" ds:itemID="{75F0976C-EE2A-4159-89B0-F6CE85CE101C}">
  <ds:schemaRefs>
    <ds:schemaRef ds:uri="ESRI.ArcGIS.Mapping.OfficeIntegration.PowerPointInfo"/>
  </ds:schemaRefs>
</ds:datastoreItem>
</file>

<file path=customXml/itemProps176.xml><?xml version="1.0" encoding="utf-8"?>
<ds:datastoreItem xmlns:ds="http://schemas.openxmlformats.org/officeDocument/2006/customXml" ds:itemID="{7576F624-0A9A-4399-A2D0-1F912128BC22}">
  <ds:schemaRefs>
    <ds:schemaRef ds:uri="ESRI.ArcGIS.Mapping.OfficeIntegration.PowerPointInfo"/>
  </ds:schemaRefs>
</ds:datastoreItem>
</file>

<file path=customXml/itemProps177.xml><?xml version="1.0" encoding="utf-8"?>
<ds:datastoreItem xmlns:ds="http://schemas.openxmlformats.org/officeDocument/2006/customXml" ds:itemID="{1BA4B508-A371-452F-9C4B-ECAFB41C5677}">
  <ds:schemaRefs>
    <ds:schemaRef ds:uri="ESRI.ArcGIS.Mapping.OfficeIntegration.PowerPointInfo"/>
  </ds:schemaRefs>
</ds:datastoreItem>
</file>

<file path=customXml/itemProps178.xml><?xml version="1.0" encoding="utf-8"?>
<ds:datastoreItem xmlns:ds="http://schemas.openxmlformats.org/officeDocument/2006/customXml" ds:itemID="{9E76F240-F5C3-4099-8CAD-2FA4BBDC5815}">
  <ds:schemaRefs>
    <ds:schemaRef ds:uri="ESRI.ArcGIS.Mapping.OfficeIntegration.PowerPointInfo"/>
  </ds:schemaRefs>
</ds:datastoreItem>
</file>

<file path=customXml/itemProps179.xml><?xml version="1.0" encoding="utf-8"?>
<ds:datastoreItem xmlns:ds="http://schemas.openxmlformats.org/officeDocument/2006/customXml" ds:itemID="{85CBDC7D-769C-435D-B177-61FBAC2B3286}">
  <ds:schemaRefs>
    <ds:schemaRef ds:uri="ESRI.ArcGIS.Mapping.OfficeIntegration.PowerPointInfo"/>
  </ds:schemaRefs>
</ds:datastoreItem>
</file>

<file path=customXml/itemProps18.xml><?xml version="1.0" encoding="utf-8"?>
<ds:datastoreItem xmlns:ds="http://schemas.openxmlformats.org/officeDocument/2006/customXml" ds:itemID="{CD57A39A-1A08-47DE-8C5E-06F56808170D}">
  <ds:schemaRefs>
    <ds:schemaRef ds:uri="ESRI.ArcGIS.Mapping.OfficeIntegration.PowerPointInfo"/>
  </ds:schemaRefs>
</ds:datastoreItem>
</file>

<file path=customXml/itemProps180.xml><?xml version="1.0" encoding="utf-8"?>
<ds:datastoreItem xmlns:ds="http://schemas.openxmlformats.org/officeDocument/2006/customXml" ds:itemID="{CC4A99F3-6D21-401F-96F0-ADF9F3672B30}">
  <ds:schemaRefs>
    <ds:schemaRef ds:uri="ESRI.ArcGIS.Mapping.OfficeIntegration.PowerPointInfo"/>
  </ds:schemaRefs>
</ds:datastoreItem>
</file>

<file path=customXml/itemProps181.xml><?xml version="1.0" encoding="utf-8"?>
<ds:datastoreItem xmlns:ds="http://schemas.openxmlformats.org/officeDocument/2006/customXml" ds:itemID="{110C5FAD-C75C-423A-8580-91D0A7A5E10E}">
  <ds:schemaRefs>
    <ds:schemaRef ds:uri="ESRI.ArcGIS.Mapping.OfficeIntegration.PowerPointInfo"/>
  </ds:schemaRefs>
</ds:datastoreItem>
</file>

<file path=customXml/itemProps182.xml><?xml version="1.0" encoding="utf-8"?>
<ds:datastoreItem xmlns:ds="http://schemas.openxmlformats.org/officeDocument/2006/customXml" ds:itemID="{B6B753FF-8047-4D2E-B53E-D03B6321E020}">
  <ds:schemaRefs>
    <ds:schemaRef ds:uri="ESRI.ArcGIS.Mapping.OfficeIntegration.PowerPointInfo"/>
  </ds:schemaRefs>
</ds:datastoreItem>
</file>

<file path=customXml/itemProps183.xml><?xml version="1.0" encoding="utf-8"?>
<ds:datastoreItem xmlns:ds="http://schemas.openxmlformats.org/officeDocument/2006/customXml" ds:itemID="{93593000-D0FC-4E77-B647-8E3E006E8779}">
  <ds:schemaRefs>
    <ds:schemaRef ds:uri="ESRI.ArcGIS.Mapping.OfficeIntegration.PowerPointInfo"/>
  </ds:schemaRefs>
</ds:datastoreItem>
</file>

<file path=customXml/itemProps184.xml><?xml version="1.0" encoding="utf-8"?>
<ds:datastoreItem xmlns:ds="http://schemas.openxmlformats.org/officeDocument/2006/customXml" ds:itemID="{BE8F3DCC-4BEA-4AC0-8531-14CA1FFE5AD1}">
  <ds:schemaRefs>
    <ds:schemaRef ds:uri="ESRI.ArcGIS.Mapping.OfficeIntegration.PowerPointInfo"/>
  </ds:schemaRefs>
</ds:datastoreItem>
</file>

<file path=customXml/itemProps185.xml><?xml version="1.0" encoding="utf-8"?>
<ds:datastoreItem xmlns:ds="http://schemas.openxmlformats.org/officeDocument/2006/customXml" ds:itemID="{5A37E2DE-CF68-4CCF-95FE-9B355279BC66}">
  <ds:schemaRefs>
    <ds:schemaRef ds:uri="ESRI.ArcGIS.Mapping.OfficeIntegration.PowerPointInfo"/>
  </ds:schemaRefs>
</ds:datastoreItem>
</file>

<file path=customXml/itemProps186.xml><?xml version="1.0" encoding="utf-8"?>
<ds:datastoreItem xmlns:ds="http://schemas.openxmlformats.org/officeDocument/2006/customXml" ds:itemID="{624FD2AF-5FDC-496B-A2BE-F8C2433312A9}">
  <ds:schemaRefs>
    <ds:schemaRef ds:uri="ESRI.ArcGIS.Mapping.OfficeIntegration.PowerPointInfo"/>
  </ds:schemaRefs>
</ds:datastoreItem>
</file>

<file path=customXml/itemProps187.xml><?xml version="1.0" encoding="utf-8"?>
<ds:datastoreItem xmlns:ds="http://schemas.openxmlformats.org/officeDocument/2006/customXml" ds:itemID="{A0D90476-FDA3-4E47-80EA-21363C6559C1}">
  <ds:schemaRefs>
    <ds:schemaRef ds:uri="ESRI.ArcGIS.Mapping.OfficeIntegration.PowerPointInfo"/>
  </ds:schemaRefs>
</ds:datastoreItem>
</file>

<file path=customXml/itemProps188.xml><?xml version="1.0" encoding="utf-8"?>
<ds:datastoreItem xmlns:ds="http://schemas.openxmlformats.org/officeDocument/2006/customXml" ds:itemID="{F6B656A1-A79E-47B4-8E62-E2811213C210}">
  <ds:schemaRefs>
    <ds:schemaRef ds:uri="ESRI.ArcGIS.Mapping.OfficeIntegration.PowerPointInfo"/>
  </ds:schemaRefs>
</ds:datastoreItem>
</file>

<file path=customXml/itemProps189.xml><?xml version="1.0" encoding="utf-8"?>
<ds:datastoreItem xmlns:ds="http://schemas.openxmlformats.org/officeDocument/2006/customXml" ds:itemID="{CF1AFDAB-DE03-4108-AA48-2434B3631EC1}">
  <ds:schemaRefs>
    <ds:schemaRef ds:uri="Microsoft.SharePoint.Taxonomy.ContentTypeSync"/>
  </ds:schemaRefs>
</ds:datastoreItem>
</file>

<file path=customXml/itemProps19.xml><?xml version="1.0" encoding="utf-8"?>
<ds:datastoreItem xmlns:ds="http://schemas.openxmlformats.org/officeDocument/2006/customXml" ds:itemID="{DCD076D9-B59B-4B3A-ABF1-37DEDF5465C0}">
  <ds:schemaRefs>
    <ds:schemaRef ds:uri="ESRI.ArcGIS.Mapping.OfficeIntegration.PowerPointInfo"/>
  </ds:schemaRefs>
</ds:datastoreItem>
</file>

<file path=customXml/itemProps190.xml><?xml version="1.0" encoding="utf-8"?>
<ds:datastoreItem xmlns:ds="http://schemas.openxmlformats.org/officeDocument/2006/customXml" ds:itemID="{5710430B-9225-41E4-A06E-40B1F50337FB}">
  <ds:schemaRefs>
    <ds:schemaRef ds:uri="ESRI.ArcGIS.Mapping.OfficeIntegration.PowerPointInfo"/>
  </ds:schemaRefs>
</ds:datastoreItem>
</file>

<file path=customXml/itemProps191.xml><?xml version="1.0" encoding="utf-8"?>
<ds:datastoreItem xmlns:ds="http://schemas.openxmlformats.org/officeDocument/2006/customXml" ds:itemID="{7F679CAE-7898-4B9D-9FBE-E719F3C14AEF}">
  <ds:schemaRefs>
    <ds:schemaRef ds:uri="ESRI.ArcGIS.Mapping.OfficeIntegration.PowerPointInfo"/>
  </ds:schemaRefs>
</ds:datastoreItem>
</file>

<file path=customXml/itemProps192.xml><?xml version="1.0" encoding="utf-8"?>
<ds:datastoreItem xmlns:ds="http://schemas.openxmlformats.org/officeDocument/2006/customXml" ds:itemID="{5BE7633B-0266-465B-8A10-9D0DD65CAAE5}">
  <ds:schemaRefs>
    <ds:schemaRef ds:uri="ESRI.ArcGIS.Mapping.OfficeIntegration.PowerPointInfo"/>
  </ds:schemaRefs>
</ds:datastoreItem>
</file>

<file path=customXml/itemProps193.xml><?xml version="1.0" encoding="utf-8"?>
<ds:datastoreItem xmlns:ds="http://schemas.openxmlformats.org/officeDocument/2006/customXml" ds:itemID="{19EE9829-A298-47A9-B56F-66970D95C0D0}">
  <ds:schemaRefs>
    <ds:schemaRef ds:uri="ESRI.ArcGIS.Mapping.OfficeIntegration.PowerPointInfo"/>
  </ds:schemaRefs>
</ds:datastoreItem>
</file>

<file path=customXml/itemProps194.xml><?xml version="1.0" encoding="utf-8"?>
<ds:datastoreItem xmlns:ds="http://schemas.openxmlformats.org/officeDocument/2006/customXml" ds:itemID="{DA552D64-4E56-4A47-BBC4-838C43D2714B}">
  <ds:schemaRefs>
    <ds:schemaRef ds:uri="ESRI.ArcGIS.Mapping.OfficeIntegration.PowerPointInfo"/>
  </ds:schemaRefs>
</ds:datastoreItem>
</file>

<file path=customXml/itemProps2.xml><?xml version="1.0" encoding="utf-8"?>
<ds:datastoreItem xmlns:ds="http://schemas.openxmlformats.org/officeDocument/2006/customXml" ds:itemID="{5A3CC33F-8CEE-4D14-9069-2B86BEEB8DA2}">
  <ds:schemaRefs>
    <ds:schemaRef ds:uri="ESRI.ArcGIS.Mapping.OfficeIntegration.PowerPointInfo"/>
  </ds:schemaRefs>
</ds:datastoreItem>
</file>

<file path=customXml/itemProps20.xml><?xml version="1.0" encoding="utf-8"?>
<ds:datastoreItem xmlns:ds="http://schemas.openxmlformats.org/officeDocument/2006/customXml" ds:itemID="{863A8BDD-D24C-4783-8034-720CB13F3EBE}">
  <ds:schemaRefs>
    <ds:schemaRef ds:uri="ESRI.ArcGIS.Mapping.OfficeIntegration.PowerPointInfo"/>
  </ds:schemaRefs>
</ds:datastoreItem>
</file>

<file path=customXml/itemProps21.xml><?xml version="1.0" encoding="utf-8"?>
<ds:datastoreItem xmlns:ds="http://schemas.openxmlformats.org/officeDocument/2006/customXml" ds:itemID="{3E5B4FE0-38B0-4D52-AE30-C16CD582B0A3}">
  <ds:schemaRefs>
    <ds:schemaRef ds:uri="ESRI.ArcGIS.Mapping.OfficeIntegration.PowerPointInfo"/>
  </ds:schemaRefs>
</ds:datastoreItem>
</file>

<file path=customXml/itemProps22.xml><?xml version="1.0" encoding="utf-8"?>
<ds:datastoreItem xmlns:ds="http://schemas.openxmlformats.org/officeDocument/2006/customXml" ds:itemID="{0B2E203A-26B2-465A-8C2A-F4D2948843C8}">
  <ds:schemaRefs>
    <ds:schemaRef ds:uri="ESRI.ArcGIS.Mapping.OfficeIntegration.PowerPointInfo"/>
  </ds:schemaRefs>
</ds:datastoreItem>
</file>

<file path=customXml/itemProps23.xml><?xml version="1.0" encoding="utf-8"?>
<ds:datastoreItem xmlns:ds="http://schemas.openxmlformats.org/officeDocument/2006/customXml" ds:itemID="{01CF588F-AB91-4CA8-9E72-1C7286CFD508}">
  <ds:schemaRefs>
    <ds:schemaRef ds:uri="ESRI.ArcGIS.Mapping.OfficeIntegration.PowerPointInfo"/>
  </ds:schemaRefs>
</ds:datastoreItem>
</file>

<file path=customXml/itemProps24.xml><?xml version="1.0" encoding="utf-8"?>
<ds:datastoreItem xmlns:ds="http://schemas.openxmlformats.org/officeDocument/2006/customXml" ds:itemID="{B7983F47-D780-49E5-8022-BAA55FFC9FC1}">
  <ds:schemaRefs>
    <ds:schemaRef ds:uri="ESRI.ArcGIS.Mapping.OfficeIntegration.PowerPointInfo"/>
  </ds:schemaRefs>
</ds:datastoreItem>
</file>

<file path=customXml/itemProps25.xml><?xml version="1.0" encoding="utf-8"?>
<ds:datastoreItem xmlns:ds="http://schemas.openxmlformats.org/officeDocument/2006/customXml" ds:itemID="{0AC9F1B8-3EFE-4B34-906F-A09B3BE76CA9}">
  <ds:schemaRefs>
    <ds:schemaRef ds:uri="ESRI.ArcGIS.Mapping.OfficeIntegration.PowerPointInfo"/>
  </ds:schemaRefs>
</ds:datastoreItem>
</file>

<file path=customXml/itemProps26.xml><?xml version="1.0" encoding="utf-8"?>
<ds:datastoreItem xmlns:ds="http://schemas.openxmlformats.org/officeDocument/2006/customXml" ds:itemID="{95B823EE-0A90-4554-95ED-EDC15E254C06}">
  <ds:schemaRefs>
    <ds:schemaRef ds:uri="ESRI.ArcGIS.Mapping.OfficeIntegration.PowerPointInfo"/>
  </ds:schemaRefs>
</ds:datastoreItem>
</file>

<file path=customXml/itemProps27.xml><?xml version="1.0" encoding="utf-8"?>
<ds:datastoreItem xmlns:ds="http://schemas.openxmlformats.org/officeDocument/2006/customXml" ds:itemID="{64A282DF-BDC1-45A9-9D3E-4373CE69E059}">
  <ds:schemaRefs>
    <ds:schemaRef ds:uri="ESRI.ArcGIS.Mapping.OfficeIntegration.PowerPointInfo"/>
  </ds:schemaRefs>
</ds:datastoreItem>
</file>

<file path=customXml/itemProps28.xml><?xml version="1.0" encoding="utf-8"?>
<ds:datastoreItem xmlns:ds="http://schemas.openxmlformats.org/officeDocument/2006/customXml" ds:itemID="{0A4A30C7-A366-4DED-B54C-9DACA529D237}">
  <ds:schemaRefs>
    <ds:schemaRef ds:uri="ESRI.ArcGIS.Mapping.OfficeIntegration.PowerPointInfo"/>
  </ds:schemaRefs>
</ds:datastoreItem>
</file>

<file path=customXml/itemProps29.xml><?xml version="1.0" encoding="utf-8"?>
<ds:datastoreItem xmlns:ds="http://schemas.openxmlformats.org/officeDocument/2006/customXml" ds:itemID="{E7882DB6-404F-4EE5-80ED-709FF3F47445}">
  <ds:schemaRefs>
    <ds:schemaRef ds:uri="ESRI.ArcGIS.Mapping.OfficeIntegration.PowerPointInfo"/>
  </ds:schemaRefs>
</ds:datastoreItem>
</file>

<file path=customXml/itemProps3.xml><?xml version="1.0" encoding="utf-8"?>
<ds:datastoreItem xmlns:ds="http://schemas.openxmlformats.org/officeDocument/2006/customXml" ds:itemID="{48E359BC-9D95-4263-A658-2A9C543AFA66}">
  <ds:schemaRefs>
    <ds:schemaRef ds:uri="ESRI.ArcGIS.Mapping.OfficeIntegration.PowerPointInfo"/>
  </ds:schemaRefs>
</ds:datastoreItem>
</file>

<file path=customXml/itemProps30.xml><?xml version="1.0" encoding="utf-8"?>
<ds:datastoreItem xmlns:ds="http://schemas.openxmlformats.org/officeDocument/2006/customXml" ds:itemID="{58B6D2B4-4199-4A4C-A6BE-E30A5DAAB42D}">
  <ds:schemaRefs>
    <ds:schemaRef ds:uri="ESRI.ArcGIS.Mapping.OfficeIntegration.PowerPointInfo"/>
  </ds:schemaRefs>
</ds:datastoreItem>
</file>

<file path=customXml/itemProps31.xml><?xml version="1.0" encoding="utf-8"?>
<ds:datastoreItem xmlns:ds="http://schemas.openxmlformats.org/officeDocument/2006/customXml" ds:itemID="{111202C5-6B5D-4326-9176-A86A936DD63B}">
  <ds:schemaRefs>
    <ds:schemaRef ds:uri="ESRI.ArcGIS.Mapping.OfficeIntegration.PowerPointInfo"/>
  </ds:schemaRefs>
</ds:datastoreItem>
</file>

<file path=customXml/itemProps32.xml><?xml version="1.0" encoding="utf-8"?>
<ds:datastoreItem xmlns:ds="http://schemas.openxmlformats.org/officeDocument/2006/customXml" ds:itemID="{13040EFD-B51B-4D0B-B127-4CB0F5CD8C02}">
  <ds:schemaRefs>
    <ds:schemaRef ds:uri="ESRI.ArcGIS.Mapping.OfficeIntegration.PowerPointInfo"/>
  </ds:schemaRefs>
</ds:datastoreItem>
</file>

<file path=customXml/itemProps33.xml><?xml version="1.0" encoding="utf-8"?>
<ds:datastoreItem xmlns:ds="http://schemas.openxmlformats.org/officeDocument/2006/customXml" ds:itemID="{054E1B91-2096-4123-BD88-C6B4A4E2F437}">
  <ds:schemaRefs>
    <ds:schemaRef ds:uri="ESRI.ArcGIS.Mapping.OfficeIntegration.PowerPointInfo"/>
  </ds:schemaRefs>
</ds:datastoreItem>
</file>

<file path=customXml/itemProps34.xml><?xml version="1.0" encoding="utf-8"?>
<ds:datastoreItem xmlns:ds="http://schemas.openxmlformats.org/officeDocument/2006/customXml" ds:itemID="{807DE513-7A6F-472F-91BC-DFA34CDAA021}">
  <ds:schemaRefs>
    <ds:schemaRef ds:uri="ESRI.ArcGIS.Mapping.OfficeIntegration.PowerPointInfo"/>
  </ds:schemaRefs>
</ds:datastoreItem>
</file>

<file path=customXml/itemProps35.xml><?xml version="1.0" encoding="utf-8"?>
<ds:datastoreItem xmlns:ds="http://schemas.openxmlformats.org/officeDocument/2006/customXml" ds:itemID="{A0CF628E-6BF6-49CF-9607-5B244626C106}">
  <ds:schemaRefs>
    <ds:schemaRef ds:uri="ESRI.ArcGIS.Mapping.OfficeIntegration.PowerPointInfo"/>
  </ds:schemaRefs>
</ds:datastoreItem>
</file>

<file path=customXml/itemProps36.xml><?xml version="1.0" encoding="utf-8"?>
<ds:datastoreItem xmlns:ds="http://schemas.openxmlformats.org/officeDocument/2006/customXml" ds:itemID="{135ED8E8-1960-4999-BF6E-256A6E490BCE}">
  <ds:schemaRefs>
    <ds:schemaRef ds:uri="ESRI.ArcGIS.Mapping.OfficeIntegration.PowerPointInfo"/>
  </ds:schemaRefs>
</ds:datastoreItem>
</file>

<file path=customXml/itemProps37.xml><?xml version="1.0" encoding="utf-8"?>
<ds:datastoreItem xmlns:ds="http://schemas.openxmlformats.org/officeDocument/2006/customXml" ds:itemID="{56CC7DED-A663-401F-B843-7A40D553C396}">
  <ds:schemaRefs>
    <ds:schemaRef ds:uri="ESRI.ArcGIS.Mapping.OfficeIntegration.PowerPointInfo"/>
  </ds:schemaRefs>
</ds:datastoreItem>
</file>

<file path=customXml/itemProps38.xml><?xml version="1.0" encoding="utf-8"?>
<ds:datastoreItem xmlns:ds="http://schemas.openxmlformats.org/officeDocument/2006/customXml" ds:itemID="{FCAE5F73-860F-417A-A774-2B7C86284291}">
  <ds:schemaRefs>
    <ds:schemaRef ds:uri="ESRI.ArcGIS.Mapping.OfficeIntegration.PowerPointInfo"/>
  </ds:schemaRefs>
</ds:datastoreItem>
</file>

<file path=customXml/itemProps39.xml><?xml version="1.0" encoding="utf-8"?>
<ds:datastoreItem xmlns:ds="http://schemas.openxmlformats.org/officeDocument/2006/customXml" ds:itemID="{0BBE1A7F-DABB-4D9A-AE5B-6C6D962BD2E6}">
  <ds:schemaRefs>
    <ds:schemaRef ds:uri="ESRI.ArcGIS.Mapping.OfficeIntegration.PowerPointInfo"/>
  </ds:schemaRefs>
</ds:datastoreItem>
</file>

<file path=customXml/itemProps4.xml><?xml version="1.0" encoding="utf-8"?>
<ds:datastoreItem xmlns:ds="http://schemas.openxmlformats.org/officeDocument/2006/customXml" ds:itemID="{A892FC15-9502-4668-A02F-9AE92F42B79D}">
  <ds:schemaRefs>
    <ds:schemaRef ds:uri="ESRI.ArcGIS.Mapping.OfficeIntegration.PowerPointInfo"/>
  </ds:schemaRefs>
</ds:datastoreItem>
</file>

<file path=customXml/itemProps40.xml><?xml version="1.0" encoding="utf-8"?>
<ds:datastoreItem xmlns:ds="http://schemas.openxmlformats.org/officeDocument/2006/customXml" ds:itemID="{5B537A13-B8E1-408F-9076-933426BE45B1}">
  <ds:schemaRefs>
    <ds:schemaRef ds:uri="ESRI.ArcGIS.Mapping.OfficeIntegration.PowerPointInfo"/>
  </ds:schemaRefs>
</ds:datastoreItem>
</file>

<file path=customXml/itemProps41.xml><?xml version="1.0" encoding="utf-8"?>
<ds:datastoreItem xmlns:ds="http://schemas.openxmlformats.org/officeDocument/2006/customXml" ds:itemID="{70DDFCC2-1CE5-413C-AF6A-01B86D09DFB9}">
  <ds:schemaRefs>
    <ds:schemaRef ds:uri="ESRI.ArcGIS.Mapping.OfficeIntegration.PowerPointInfo"/>
  </ds:schemaRefs>
</ds:datastoreItem>
</file>

<file path=customXml/itemProps42.xml><?xml version="1.0" encoding="utf-8"?>
<ds:datastoreItem xmlns:ds="http://schemas.openxmlformats.org/officeDocument/2006/customXml" ds:itemID="{B10103B0-A110-4576-9033-738C8AAB7A50}">
  <ds:schemaRefs>
    <ds:schemaRef ds:uri="ESRI.ArcGIS.Mapping.OfficeIntegration.PowerPointInfo"/>
  </ds:schemaRefs>
</ds:datastoreItem>
</file>

<file path=customXml/itemProps43.xml><?xml version="1.0" encoding="utf-8"?>
<ds:datastoreItem xmlns:ds="http://schemas.openxmlformats.org/officeDocument/2006/customXml" ds:itemID="{1F7620CD-2409-454D-A569-B561E0F5C26C}">
  <ds:schemaRefs>
    <ds:schemaRef ds:uri="ESRI.ArcGIS.Mapping.OfficeIntegration.PowerPointInfo"/>
  </ds:schemaRefs>
</ds:datastoreItem>
</file>

<file path=customXml/itemProps44.xml><?xml version="1.0" encoding="utf-8"?>
<ds:datastoreItem xmlns:ds="http://schemas.openxmlformats.org/officeDocument/2006/customXml" ds:itemID="{6034A362-8056-4F36-A148-5EDF7BCD0B66}">
  <ds:schemaRefs>
    <ds:schemaRef ds:uri="ESRI.ArcGIS.Mapping.OfficeIntegration.PowerPointInfo"/>
  </ds:schemaRefs>
</ds:datastoreItem>
</file>

<file path=customXml/itemProps45.xml><?xml version="1.0" encoding="utf-8"?>
<ds:datastoreItem xmlns:ds="http://schemas.openxmlformats.org/officeDocument/2006/customXml" ds:itemID="{8CF35EA1-9173-4CC8-B600-39C8DDC4ADE3}">
  <ds:schemaRefs>
    <ds:schemaRef ds:uri="ESRI.ArcGIS.Mapping.OfficeIntegration.PowerPointInfo"/>
  </ds:schemaRefs>
</ds:datastoreItem>
</file>

<file path=customXml/itemProps46.xml><?xml version="1.0" encoding="utf-8"?>
<ds:datastoreItem xmlns:ds="http://schemas.openxmlformats.org/officeDocument/2006/customXml" ds:itemID="{4464EE7D-EB04-4FBD-B403-6EE3F208595F}">
  <ds:schemaRefs>
    <ds:schemaRef ds:uri="ESRI.ArcGIS.Mapping.OfficeIntegration.PowerPointInfo"/>
  </ds:schemaRefs>
</ds:datastoreItem>
</file>

<file path=customXml/itemProps47.xml><?xml version="1.0" encoding="utf-8"?>
<ds:datastoreItem xmlns:ds="http://schemas.openxmlformats.org/officeDocument/2006/customXml" ds:itemID="{7DD92134-FD2E-4434-85CF-CBF17997C993}">
  <ds:schemaRefs>
    <ds:schemaRef ds:uri="ESRI.ArcGIS.Mapping.OfficeIntegration.PowerPointInfo"/>
  </ds:schemaRefs>
</ds:datastoreItem>
</file>

<file path=customXml/itemProps48.xml><?xml version="1.0" encoding="utf-8"?>
<ds:datastoreItem xmlns:ds="http://schemas.openxmlformats.org/officeDocument/2006/customXml" ds:itemID="{0FB4D242-F477-4E16-AB02-D32C114C971D}">
  <ds:schemaRefs>
    <ds:schemaRef ds:uri="ESRI.ArcGIS.Mapping.OfficeIntegration.PowerPointInfo"/>
  </ds:schemaRefs>
</ds:datastoreItem>
</file>

<file path=customXml/itemProps49.xml><?xml version="1.0" encoding="utf-8"?>
<ds:datastoreItem xmlns:ds="http://schemas.openxmlformats.org/officeDocument/2006/customXml" ds:itemID="{62805BEA-CC8D-403C-9BC6-19875A6A9291}">
  <ds:schemaRefs>
    <ds:schemaRef ds:uri="ESRI.ArcGIS.Mapping.OfficeIntegration.PowerPointInfo"/>
  </ds:schemaRefs>
</ds:datastoreItem>
</file>

<file path=customXml/itemProps5.xml><?xml version="1.0" encoding="utf-8"?>
<ds:datastoreItem xmlns:ds="http://schemas.openxmlformats.org/officeDocument/2006/customXml" ds:itemID="{902C2A09-8B46-41AF-BB45-EEF87731B55D}">
  <ds:schemaRefs>
    <ds:schemaRef ds:uri="ESRI.ArcGIS.Mapping.OfficeIntegration.PowerPointInfo"/>
  </ds:schemaRefs>
</ds:datastoreItem>
</file>

<file path=customXml/itemProps50.xml><?xml version="1.0" encoding="utf-8"?>
<ds:datastoreItem xmlns:ds="http://schemas.openxmlformats.org/officeDocument/2006/customXml" ds:itemID="{D48168FF-4A16-4A71-B189-562DC6BC35C3}">
  <ds:schemaRefs>
    <ds:schemaRef ds:uri="ESRI.ArcGIS.Mapping.OfficeIntegration.PowerPointInfo"/>
  </ds:schemaRefs>
</ds:datastoreItem>
</file>

<file path=customXml/itemProps51.xml><?xml version="1.0" encoding="utf-8"?>
<ds:datastoreItem xmlns:ds="http://schemas.openxmlformats.org/officeDocument/2006/customXml" ds:itemID="{EB19511A-A18B-4EBD-893C-304470E2061B}">
  <ds:schemaRefs>
    <ds:schemaRef ds:uri="ESRI.ArcGIS.Mapping.OfficeIntegration.PowerPointInfo"/>
  </ds:schemaRefs>
</ds:datastoreItem>
</file>

<file path=customXml/itemProps52.xml><?xml version="1.0" encoding="utf-8"?>
<ds:datastoreItem xmlns:ds="http://schemas.openxmlformats.org/officeDocument/2006/customXml" ds:itemID="{06EBD950-BA64-4460-AAD5-F667841EBBA2}">
  <ds:schemaRefs>
    <ds:schemaRef ds:uri="ESRI.ArcGIS.Mapping.OfficeIntegration.PowerPointInfo"/>
  </ds:schemaRefs>
</ds:datastoreItem>
</file>

<file path=customXml/itemProps53.xml><?xml version="1.0" encoding="utf-8"?>
<ds:datastoreItem xmlns:ds="http://schemas.openxmlformats.org/officeDocument/2006/customXml" ds:itemID="{2494AFB6-02D5-48EF-902D-8BCDD94FA729}">
  <ds:schemaRefs>
    <ds:schemaRef ds:uri="ESRI.ArcGIS.Mapping.OfficeIntegration.PowerPointInfo"/>
  </ds:schemaRefs>
</ds:datastoreItem>
</file>

<file path=customXml/itemProps54.xml><?xml version="1.0" encoding="utf-8"?>
<ds:datastoreItem xmlns:ds="http://schemas.openxmlformats.org/officeDocument/2006/customXml" ds:itemID="{8A127344-5B23-46AE-AA9C-DF71C9E1AA23}">
  <ds:schemaRefs>
    <ds:schemaRef ds:uri="ESRI.ArcGIS.Mapping.OfficeIntegration.PowerPointInfo"/>
  </ds:schemaRefs>
</ds:datastoreItem>
</file>

<file path=customXml/itemProps55.xml><?xml version="1.0" encoding="utf-8"?>
<ds:datastoreItem xmlns:ds="http://schemas.openxmlformats.org/officeDocument/2006/customXml" ds:itemID="{1E3D02C7-EBA0-4367-B665-8B5C2F27E515}">
  <ds:schemaRefs>
    <ds:schemaRef ds:uri="ESRI.ArcGIS.Mapping.OfficeIntegration.PowerPointInfo"/>
  </ds:schemaRefs>
</ds:datastoreItem>
</file>

<file path=customXml/itemProps56.xml><?xml version="1.0" encoding="utf-8"?>
<ds:datastoreItem xmlns:ds="http://schemas.openxmlformats.org/officeDocument/2006/customXml" ds:itemID="{B3E383BD-2F94-444B-8213-91B89031C4B3}">
  <ds:schemaRefs>
    <ds:schemaRef ds:uri="ESRI.ArcGIS.Mapping.OfficeIntegration.PowerPointInfo"/>
  </ds:schemaRefs>
</ds:datastoreItem>
</file>

<file path=customXml/itemProps57.xml><?xml version="1.0" encoding="utf-8"?>
<ds:datastoreItem xmlns:ds="http://schemas.openxmlformats.org/officeDocument/2006/customXml" ds:itemID="{CA5B0BE4-6E9A-4F55-90C0-A0D47C3E2328}">
  <ds:schemaRefs>
    <ds:schemaRef ds:uri="ESRI.ArcGIS.Mapping.OfficeIntegration.PowerPointInfo"/>
  </ds:schemaRefs>
</ds:datastoreItem>
</file>

<file path=customXml/itemProps58.xml><?xml version="1.0" encoding="utf-8"?>
<ds:datastoreItem xmlns:ds="http://schemas.openxmlformats.org/officeDocument/2006/customXml" ds:itemID="{C050E49A-BAF8-4333-90B7-EF91D5ACA2FC}">
  <ds:schemaRefs>
    <ds:schemaRef ds:uri="ESRI.ArcGIS.Mapping.OfficeIntegration.PowerPointInfo"/>
  </ds:schemaRefs>
</ds:datastoreItem>
</file>

<file path=customXml/itemProps59.xml><?xml version="1.0" encoding="utf-8"?>
<ds:datastoreItem xmlns:ds="http://schemas.openxmlformats.org/officeDocument/2006/customXml" ds:itemID="{0490E0FD-2AB0-4B06-B697-D35E4DEFE87F}">
  <ds:schemaRefs>
    <ds:schemaRef ds:uri="ESRI.ArcGIS.Mapping.OfficeIntegration.PowerPointInfo"/>
  </ds:schemaRefs>
</ds:datastoreItem>
</file>

<file path=customXml/itemProps6.xml><?xml version="1.0" encoding="utf-8"?>
<ds:datastoreItem xmlns:ds="http://schemas.openxmlformats.org/officeDocument/2006/customXml" ds:itemID="{3E114DEF-948A-43AC-9760-05373D74952B}">
  <ds:schemaRefs>
    <ds:schemaRef ds:uri="ESRI.ArcGIS.Mapping.OfficeIntegration.PowerPointInfo"/>
  </ds:schemaRefs>
</ds:datastoreItem>
</file>

<file path=customXml/itemProps60.xml><?xml version="1.0" encoding="utf-8"?>
<ds:datastoreItem xmlns:ds="http://schemas.openxmlformats.org/officeDocument/2006/customXml" ds:itemID="{8FAE71CB-AF97-45E2-B920-08B5FF692FCB}">
  <ds:schemaRefs>
    <ds:schemaRef ds:uri="ESRI.ArcGIS.Mapping.OfficeIntegration.PowerPointInfo"/>
  </ds:schemaRefs>
</ds:datastoreItem>
</file>

<file path=customXml/itemProps61.xml><?xml version="1.0" encoding="utf-8"?>
<ds:datastoreItem xmlns:ds="http://schemas.openxmlformats.org/officeDocument/2006/customXml" ds:itemID="{6527CFD2-BB14-4DBF-A4B2-E89AD1843764}">
  <ds:schemaRefs>
    <ds:schemaRef ds:uri="ESRI.ArcGIS.Mapping.OfficeIntegration.PowerPointInfo"/>
  </ds:schemaRefs>
</ds:datastoreItem>
</file>

<file path=customXml/itemProps62.xml><?xml version="1.0" encoding="utf-8"?>
<ds:datastoreItem xmlns:ds="http://schemas.openxmlformats.org/officeDocument/2006/customXml" ds:itemID="{704C87B0-3122-464B-B8DF-D8377AACE537}">
  <ds:schemaRefs>
    <ds:schemaRef ds:uri="ESRI.ArcGIS.Mapping.OfficeIntegration.PowerPointInfo"/>
  </ds:schemaRefs>
</ds:datastoreItem>
</file>

<file path=customXml/itemProps63.xml><?xml version="1.0" encoding="utf-8"?>
<ds:datastoreItem xmlns:ds="http://schemas.openxmlformats.org/officeDocument/2006/customXml" ds:itemID="{ED1945DD-A0F4-4B99-8BFE-271A7700610E}">
  <ds:schemaRefs>
    <ds:schemaRef ds:uri="ESRI.ArcGIS.Mapping.OfficeIntegration.PowerPointInfo"/>
  </ds:schemaRefs>
</ds:datastoreItem>
</file>

<file path=customXml/itemProps64.xml><?xml version="1.0" encoding="utf-8"?>
<ds:datastoreItem xmlns:ds="http://schemas.openxmlformats.org/officeDocument/2006/customXml" ds:itemID="{5C5EC3EB-9E72-45C8-829C-6557D93AFF61}">
  <ds:schemaRefs>
    <ds:schemaRef ds:uri="ESRI.ArcGIS.Mapping.OfficeIntegration.PowerPointInfo"/>
  </ds:schemaRefs>
</ds:datastoreItem>
</file>

<file path=customXml/itemProps65.xml><?xml version="1.0" encoding="utf-8"?>
<ds:datastoreItem xmlns:ds="http://schemas.openxmlformats.org/officeDocument/2006/customXml" ds:itemID="{DBFF16C5-3A9A-4861-92D9-15D9DF41ED2B}">
  <ds:schemaRefs>
    <ds:schemaRef ds:uri="ESRI.ArcGIS.Mapping.OfficeIntegration.PowerPointInfo"/>
  </ds:schemaRefs>
</ds:datastoreItem>
</file>

<file path=customXml/itemProps66.xml><?xml version="1.0" encoding="utf-8"?>
<ds:datastoreItem xmlns:ds="http://schemas.openxmlformats.org/officeDocument/2006/customXml" ds:itemID="{AD82ADAD-3CA1-4073-A349-27DA9B44BBA5}">
  <ds:schemaRefs>
    <ds:schemaRef ds:uri="ESRI.ArcGIS.Mapping.OfficeIntegration.PowerPointInfo"/>
  </ds:schemaRefs>
</ds:datastoreItem>
</file>

<file path=customXml/itemProps67.xml><?xml version="1.0" encoding="utf-8"?>
<ds:datastoreItem xmlns:ds="http://schemas.openxmlformats.org/officeDocument/2006/customXml" ds:itemID="{522CF36A-5C63-42EF-A07B-FA095A7B9ABE}">
  <ds:schemaRefs>
    <ds:schemaRef ds:uri="ESRI.ArcGIS.Mapping.OfficeIntegration.PowerPointInfo"/>
  </ds:schemaRefs>
</ds:datastoreItem>
</file>

<file path=customXml/itemProps68.xml><?xml version="1.0" encoding="utf-8"?>
<ds:datastoreItem xmlns:ds="http://schemas.openxmlformats.org/officeDocument/2006/customXml" ds:itemID="{2ACFCE29-7F98-414E-8E6E-8F9306DFE154}">
  <ds:schemaRefs>
    <ds:schemaRef ds:uri="ESRI.ArcGIS.Mapping.OfficeIntegration.PowerPointInfo"/>
  </ds:schemaRefs>
</ds:datastoreItem>
</file>

<file path=customXml/itemProps69.xml><?xml version="1.0" encoding="utf-8"?>
<ds:datastoreItem xmlns:ds="http://schemas.openxmlformats.org/officeDocument/2006/customXml" ds:itemID="{B3B240D4-7DDF-45A1-AD37-9A8B841B2493}">
  <ds:schemaRefs>
    <ds:schemaRef ds:uri="ESRI.ArcGIS.Mapping.OfficeIntegration.PowerPointInfo"/>
  </ds:schemaRefs>
</ds:datastoreItem>
</file>

<file path=customXml/itemProps7.xml><?xml version="1.0" encoding="utf-8"?>
<ds:datastoreItem xmlns:ds="http://schemas.openxmlformats.org/officeDocument/2006/customXml" ds:itemID="{3657D0D8-1C06-4320-AC67-52ACB0ADBC20}">
  <ds:schemaRefs>
    <ds:schemaRef ds:uri="ESRI.ArcGIS.Mapping.OfficeIntegration.PowerPointInfo"/>
  </ds:schemaRefs>
</ds:datastoreItem>
</file>

<file path=customXml/itemProps70.xml><?xml version="1.0" encoding="utf-8"?>
<ds:datastoreItem xmlns:ds="http://schemas.openxmlformats.org/officeDocument/2006/customXml" ds:itemID="{D4DCD18F-190C-402F-8319-74D9C09ECEB1}">
  <ds:schemaRefs>
    <ds:schemaRef ds:uri="ESRI.ArcGIS.Mapping.OfficeIntegration.PowerPointInfo"/>
  </ds:schemaRefs>
</ds:datastoreItem>
</file>

<file path=customXml/itemProps71.xml><?xml version="1.0" encoding="utf-8"?>
<ds:datastoreItem xmlns:ds="http://schemas.openxmlformats.org/officeDocument/2006/customXml" ds:itemID="{760EF653-DA61-4B37-AEF0-C2A9CEB42425}">
  <ds:schemaRefs>
    <ds:schemaRef ds:uri="ESRI.ArcGIS.Mapping.OfficeIntegration.PowerPointInfo"/>
  </ds:schemaRefs>
</ds:datastoreItem>
</file>

<file path=customXml/itemProps72.xml><?xml version="1.0" encoding="utf-8"?>
<ds:datastoreItem xmlns:ds="http://schemas.openxmlformats.org/officeDocument/2006/customXml" ds:itemID="{87D5BDF3-599E-4F43-BBF0-A274FE4C04B4}">
  <ds:schemaRefs>
    <ds:schemaRef ds:uri="ESRI.ArcGIS.Mapping.OfficeIntegration.PowerPointInfo"/>
  </ds:schemaRefs>
</ds:datastoreItem>
</file>

<file path=customXml/itemProps73.xml><?xml version="1.0" encoding="utf-8"?>
<ds:datastoreItem xmlns:ds="http://schemas.openxmlformats.org/officeDocument/2006/customXml" ds:itemID="{26AC964D-BADC-4407-B45C-04B72C5CF691}">
  <ds:schemaRefs>
    <ds:schemaRef ds:uri="ESRI.ArcGIS.Mapping.OfficeIntegration.PowerPointInfo"/>
  </ds:schemaRefs>
</ds:datastoreItem>
</file>

<file path=customXml/itemProps74.xml><?xml version="1.0" encoding="utf-8"?>
<ds:datastoreItem xmlns:ds="http://schemas.openxmlformats.org/officeDocument/2006/customXml" ds:itemID="{80E43160-058C-450E-86DF-91EB941A697E}">
  <ds:schemaRefs>
    <ds:schemaRef ds:uri="ESRI.ArcGIS.Mapping.OfficeIntegration.PowerPointInfo"/>
  </ds:schemaRefs>
</ds:datastoreItem>
</file>

<file path=customXml/itemProps75.xml><?xml version="1.0" encoding="utf-8"?>
<ds:datastoreItem xmlns:ds="http://schemas.openxmlformats.org/officeDocument/2006/customXml" ds:itemID="{B3B2F733-6F32-4EF1-B513-9B2CD793167C}">
  <ds:schemaRefs>
    <ds:schemaRef ds:uri="ESRI.ArcGIS.Mapping.OfficeIntegration.PowerPointInfo"/>
  </ds:schemaRefs>
</ds:datastoreItem>
</file>

<file path=customXml/itemProps76.xml><?xml version="1.0" encoding="utf-8"?>
<ds:datastoreItem xmlns:ds="http://schemas.openxmlformats.org/officeDocument/2006/customXml" ds:itemID="{EA5DC9BE-0621-46AF-8FDA-7F098686FF4B}">
  <ds:schemaRefs>
    <ds:schemaRef ds:uri="ESRI.ArcGIS.Mapping.OfficeIntegration.PowerPointInfo"/>
  </ds:schemaRefs>
</ds:datastoreItem>
</file>

<file path=customXml/itemProps77.xml><?xml version="1.0" encoding="utf-8"?>
<ds:datastoreItem xmlns:ds="http://schemas.openxmlformats.org/officeDocument/2006/customXml" ds:itemID="{402ED531-2A4F-4444-80B4-C81EA11BF54F}">
  <ds:schemaRefs>
    <ds:schemaRef ds:uri="ESRI.ArcGIS.Mapping.OfficeIntegration.PowerPointInfo"/>
  </ds:schemaRefs>
</ds:datastoreItem>
</file>

<file path=customXml/itemProps78.xml><?xml version="1.0" encoding="utf-8"?>
<ds:datastoreItem xmlns:ds="http://schemas.openxmlformats.org/officeDocument/2006/customXml" ds:itemID="{3FD39AD1-3E3D-44ED-A51A-DE4E887C1F67}">
  <ds:schemaRefs>
    <ds:schemaRef ds:uri="ESRI.ArcGIS.Mapping.OfficeIntegration.PowerPointInfo"/>
  </ds:schemaRefs>
</ds:datastoreItem>
</file>

<file path=customXml/itemProps79.xml><?xml version="1.0" encoding="utf-8"?>
<ds:datastoreItem xmlns:ds="http://schemas.openxmlformats.org/officeDocument/2006/customXml" ds:itemID="{85D56E39-A8CB-424D-A552-66073F7A28AE}">
  <ds:schemaRefs>
    <ds:schemaRef ds:uri="ESRI.ArcGIS.Mapping.OfficeIntegration.PowerPointInfo"/>
  </ds:schemaRefs>
</ds:datastoreItem>
</file>

<file path=customXml/itemProps8.xml><?xml version="1.0" encoding="utf-8"?>
<ds:datastoreItem xmlns:ds="http://schemas.openxmlformats.org/officeDocument/2006/customXml" ds:itemID="{5200E763-F9B2-4CA9-8ED0-FEC0A160BB5D}">
  <ds:schemaRefs>
    <ds:schemaRef ds:uri="ESRI.ArcGIS.Mapping.OfficeIntegration.PowerPointInfo"/>
  </ds:schemaRefs>
</ds:datastoreItem>
</file>

<file path=customXml/itemProps80.xml><?xml version="1.0" encoding="utf-8"?>
<ds:datastoreItem xmlns:ds="http://schemas.openxmlformats.org/officeDocument/2006/customXml" ds:itemID="{FCD58F4E-6A1C-499F-B412-5BE9B02FFFF7}">
  <ds:schemaRefs>
    <ds:schemaRef ds:uri="ESRI.ArcGIS.Mapping.OfficeIntegration.PowerPointInfo"/>
  </ds:schemaRefs>
</ds:datastoreItem>
</file>

<file path=customXml/itemProps81.xml><?xml version="1.0" encoding="utf-8"?>
<ds:datastoreItem xmlns:ds="http://schemas.openxmlformats.org/officeDocument/2006/customXml" ds:itemID="{C1F4F3FC-665D-4228-8321-FFAA52304E00}">
  <ds:schemaRefs>
    <ds:schemaRef ds:uri="ESRI.ArcGIS.Mapping.OfficeIntegration.PowerPointInfo"/>
  </ds:schemaRefs>
</ds:datastoreItem>
</file>

<file path=customXml/itemProps82.xml><?xml version="1.0" encoding="utf-8"?>
<ds:datastoreItem xmlns:ds="http://schemas.openxmlformats.org/officeDocument/2006/customXml" ds:itemID="{9569E743-941C-4D6A-AD56-BA1601D6389B}">
  <ds:schemaRefs>
    <ds:schemaRef ds:uri="ESRI.ArcGIS.Mapping.OfficeIntegration.PowerPointInfo"/>
  </ds:schemaRefs>
</ds:datastoreItem>
</file>

<file path=customXml/itemProps83.xml><?xml version="1.0" encoding="utf-8"?>
<ds:datastoreItem xmlns:ds="http://schemas.openxmlformats.org/officeDocument/2006/customXml" ds:itemID="{F2AF0B97-36B0-4414-B377-2D35E6224C05}">
  <ds:schemaRefs>
    <ds:schemaRef ds:uri="ESRI.ArcGIS.Mapping.OfficeIntegration.PowerPointInfo"/>
  </ds:schemaRefs>
</ds:datastoreItem>
</file>

<file path=customXml/itemProps84.xml><?xml version="1.0" encoding="utf-8"?>
<ds:datastoreItem xmlns:ds="http://schemas.openxmlformats.org/officeDocument/2006/customXml" ds:itemID="{09745331-1022-46EC-9035-303CE924D3CA}">
  <ds:schemaRefs>
    <ds:schemaRef ds:uri="ESRI.ArcGIS.Mapping.OfficeIntegration.PowerPointInfo"/>
  </ds:schemaRefs>
</ds:datastoreItem>
</file>

<file path=customXml/itemProps85.xml><?xml version="1.0" encoding="utf-8"?>
<ds:datastoreItem xmlns:ds="http://schemas.openxmlformats.org/officeDocument/2006/customXml" ds:itemID="{29C92201-6A7A-4066-8609-9A052A49797F}">
  <ds:schemaRefs>
    <ds:schemaRef ds:uri="ESRI.ArcGIS.Mapping.OfficeIntegration.PowerPointInfo"/>
  </ds:schemaRefs>
</ds:datastoreItem>
</file>

<file path=customXml/itemProps86.xml><?xml version="1.0" encoding="utf-8"?>
<ds:datastoreItem xmlns:ds="http://schemas.openxmlformats.org/officeDocument/2006/customXml" ds:itemID="{4A88075C-1A6C-434D-9E83-82BDB53E2B68}">
  <ds:schemaRefs>
    <ds:schemaRef ds:uri="ESRI.ArcGIS.Mapping.OfficeIntegration.PowerPointInfo"/>
  </ds:schemaRefs>
</ds:datastoreItem>
</file>

<file path=customXml/itemProps87.xml><?xml version="1.0" encoding="utf-8"?>
<ds:datastoreItem xmlns:ds="http://schemas.openxmlformats.org/officeDocument/2006/customXml" ds:itemID="{86FDB840-1843-4D20-B311-6D91B19EA0F2}">
  <ds:schemaRefs>
    <ds:schemaRef ds:uri="ESRI.ArcGIS.Mapping.OfficeIntegration.PowerPointInfo"/>
  </ds:schemaRefs>
</ds:datastoreItem>
</file>

<file path=customXml/itemProps88.xml><?xml version="1.0" encoding="utf-8"?>
<ds:datastoreItem xmlns:ds="http://schemas.openxmlformats.org/officeDocument/2006/customXml" ds:itemID="{D8FF802A-301D-4520-8DCA-E4E5EA509025}">
  <ds:schemaRefs>
    <ds:schemaRef ds:uri="ESRI.ArcGIS.Mapping.OfficeIntegration.PowerPointInfo"/>
  </ds:schemaRefs>
</ds:datastoreItem>
</file>

<file path=customXml/itemProps89.xml><?xml version="1.0" encoding="utf-8"?>
<ds:datastoreItem xmlns:ds="http://schemas.openxmlformats.org/officeDocument/2006/customXml" ds:itemID="{60DAEB1F-4995-4DD9-A9BF-F2D4B1979F9F}">
  <ds:schemaRefs>
    <ds:schemaRef ds:uri="ESRI.ArcGIS.Mapping.OfficeIntegration.PowerPointInfo"/>
  </ds:schemaRefs>
</ds:datastoreItem>
</file>

<file path=customXml/itemProps9.xml><?xml version="1.0" encoding="utf-8"?>
<ds:datastoreItem xmlns:ds="http://schemas.openxmlformats.org/officeDocument/2006/customXml" ds:itemID="{F9E31C2C-E338-45DA-A960-16596B74B625}">
  <ds:schemaRefs>
    <ds:schemaRef ds:uri="ESRI.ArcGIS.Mapping.OfficeIntegration.PowerPointInfo"/>
  </ds:schemaRefs>
</ds:datastoreItem>
</file>

<file path=customXml/itemProps90.xml><?xml version="1.0" encoding="utf-8"?>
<ds:datastoreItem xmlns:ds="http://schemas.openxmlformats.org/officeDocument/2006/customXml" ds:itemID="{ACD3EBF2-27C1-45C3-98EB-23671DF9EE7F}">
  <ds:schemaRefs>
    <ds:schemaRef ds:uri="ESRI.ArcGIS.Mapping.OfficeIntegration.PowerPointInfo"/>
  </ds:schemaRefs>
</ds:datastoreItem>
</file>

<file path=customXml/itemProps91.xml><?xml version="1.0" encoding="utf-8"?>
<ds:datastoreItem xmlns:ds="http://schemas.openxmlformats.org/officeDocument/2006/customXml" ds:itemID="{017CAF5C-D76B-4261-B1AE-3D4F3E326256}">
  <ds:schemaRefs>
    <ds:schemaRef ds:uri="ESRI.ArcGIS.Mapping.OfficeIntegration.PowerPointInfo"/>
  </ds:schemaRefs>
</ds:datastoreItem>
</file>

<file path=customXml/itemProps92.xml><?xml version="1.0" encoding="utf-8"?>
<ds:datastoreItem xmlns:ds="http://schemas.openxmlformats.org/officeDocument/2006/customXml" ds:itemID="{12740DF7-2A8F-4ECB-AE84-8FFBF9C2F950}">
  <ds:schemaRefs>
    <ds:schemaRef ds:uri="ESRI.ArcGIS.Mapping.OfficeIntegration.PowerPointInfo"/>
  </ds:schemaRefs>
</ds:datastoreItem>
</file>

<file path=customXml/itemProps93.xml><?xml version="1.0" encoding="utf-8"?>
<ds:datastoreItem xmlns:ds="http://schemas.openxmlformats.org/officeDocument/2006/customXml" ds:itemID="{3CACD481-C149-41BE-8605-8B9A9F3935B2}">
  <ds:schemaRefs>
    <ds:schemaRef ds:uri="ESRI.ArcGIS.Mapping.OfficeIntegration.PowerPointInfo"/>
  </ds:schemaRefs>
</ds:datastoreItem>
</file>

<file path=customXml/itemProps94.xml><?xml version="1.0" encoding="utf-8"?>
<ds:datastoreItem xmlns:ds="http://schemas.openxmlformats.org/officeDocument/2006/customXml" ds:itemID="{214F64E0-63E7-45E2-A19B-B00AB7740299}">
  <ds:schemaRefs>
    <ds:schemaRef ds:uri="ESRI.ArcGIS.Mapping.OfficeIntegration.PowerPointInfo"/>
  </ds:schemaRefs>
</ds:datastoreItem>
</file>

<file path=customXml/itemProps95.xml><?xml version="1.0" encoding="utf-8"?>
<ds:datastoreItem xmlns:ds="http://schemas.openxmlformats.org/officeDocument/2006/customXml" ds:itemID="{F9647CA2-B525-42F8-B42C-D78D6F3F4D17}">
  <ds:schemaRefs>
    <ds:schemaRef ds:uri="ESRI.ArcGIS.Mapping.OfficeIntegration.PowerPointInfo"/>
  </ds:schemaRefs>
</ds:datastoreItem>
</file>

<file path=customXml/itemProps96.xml><?xml version="1.0" encoding="utf-8"?>
<ds:datastoreItem xmlns:ds="http://schemas.openxmlformats.org/officeDocument/2006/customXml" ds:itemID="{DCF16143-CE67-4271-BFC3-03B3276644F1}">
  <ds:schemaRefs>
    <ds:schemaRef ds:uri="ESRI.ArcGIS.Mapping.OfficeIntegration.PowerPointInfo"/>
  </ds:schemaRefs>
</ds:datastoreItem>
</file>

<file path=customXml/itemProps97.xml><?xml version="1.0" encoding="utf-8"?>
<ds:datastoreItem xmlns:ds="http://schemas.openxmlformats.org/officeDocument/2006/customXml" ds:itemID="{4CD51C2B-42F6-43A9-A6EC-5F4DC1B1FAF6}">
  <ds:schemaRefs>
    <ds:schemaRef ds:uri="ESRI.ArcGIS.Mapping.OfficeIntegration.PowerPointInfo"/>
  </ds:schemaRefs>
</ds:datastoreItem>
</file>

<file path=customXml/itemProps98.xml><?xml version="1.0" encoding="utf-8"?>
<ds:datastoreItem xmlns:ds="http://schemas.openxmlformats.org/officeDocument/2006/customXml" ds:itemID="{783D6864-55C2-4C6E-8363-0FD52250A734}">
  <ds:schemaRefs>
    <ds:schemaRef ds:uri="ESRI.ArcGIS.Mapping.OfficeIntegration.PowerPointInfo"/>
  </ds:schemaRefs>
</ds:datastoreItem>
</file>

<file path=customXml/itemProps99.xml><?xml version="1.0" encoding="utf-8"?>
<ds:datastoreItem xmlns:ds="http://schemas.openxmlformats.org/officeDocument/2006/customXml" ds:itemID="{994AE4D1-37A8-4343-9D39-2A7A5B92AA9E}">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0</TotalTime>
  <Words>3842</Words>
  <Application>Microsoft Office PowerPoint</Application>
  <PresentationFormat>On-screen Show (4:3)</PresentationFormat>
  <Paragraphs>402</Paragraphs>
  <Slides>34</Slides>
  <Notes>14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34</vt:i4>
      </vt:variant>
    </vt:vector>
  </HeadingPairs>
  <TitlesOfParts>
    <vt:vector size="43" baseType="lpstr">
      <vt:lpstr>ＭＳ Ｐゴシック</vt:lpstr>
      <vt:lpstr>Arial</vt:lpstr>
      <vt:lpstr>Calibri</vt:lpstr>
      <vt:lpstr>Calibri Light</vt:lpstr>
      <vt:lpstr>Source Sans Pro Web</vt:lpstr>
      <vt:lpstr>Symbol</vt:lpstr>
      <vt:lpstr>Wingdings</vt:lpstr>
      <vt:lpstr>Blank Presentation</vt:lpstr>
      <vt:lpstr>office theme</vt:lpstr>
      <vt:lpstr>PowerPoint Presentation</vt:lpstr>
      <vt:lpstr>Agenda </vt:lpstr>
      <vt:lpstr>EPA’s Proposal and the Toxic Substances Control Act (TSCA)</vt:lpstr>
      <vt:lpstr>Purpose and Overview Of Rulemaking</vt:lpstr>
      <vt:lpstr>TCE Background</vt:lpstr>
      <vt:lpstr>PowerPoint Presentation</vt:lpstr>
      <vt:lpstr>TSCA Section 6(a) Regulatory Options</vt:lpstr>
      <vt:lpstr>TSCA Section 6(a) Regulatory Options (cont.)</vt:lpstr>
      <vt:lpstr>Principles for Transparency During Risk Management</vt:lpstr>
      <vt:lpstr>Developing Effective Regulations</vt:lpstr>
      <vt:lpstr>Developing Effective Regulations (cont.)</vt:lpstr>
      <vt:lpstr>Developing Effective Regulations (cont.)</vt:lpstr>
      <vt:lpstr>The Proposed Regulation</vt:lpstr>
      <vt:lpstr>Proposed Regulation: Consumer Uses</vt:lpstr>
      <vt:lpstr>Proposed Regulation: Consumer Uses</vt:lpstr>
      <vt:lpstr>Proposed Regulations: Industrial and Commercial Use</vt:lpstr>
      <vt:lpstr>Proposed Regulations: Industrial and Commercial Use</vt:lpstr>
      <vt:lpstr>Proposed Prohibitions: Industrial and Commercial Uses</vt:lpstr>
      <vt:lpstr>Proposed Regulations: Industrial and Commercial Use</vt:lpstr>
      <vt:lpstr>Proposed Regulation: Industrial and Commercial Uses with Longer Timeframes Until Prohibition</vt:lpstr>
      <vt:lpstr>Proposed Compliance Dates</vt:lpstr>
      <vt:lpstr>Proposed Phaseout for Processing  TCE for HFC-134a</vt:lpstr>
      <vt:lpstr>Proposed Regulation: Exemptions Under TSCA Section 6(g)</vt:lpstr>
      <vt:lpstr>Proposed Regulation: Exemptions Under TSCA Section 6(g)</vt:lpstr>
      <vt:lpstr>Proposed Regulation: Workplace Chemical Protection Program</vt:lpstr>
      <vt:lpstr>Proposed Regulation: Workplace Chemical Protection Program (cont.)</vt:lpstr>
      <vt:lpstr>Proposed Requirements for Recordkeeping and Downstream Notification </vt:lpstr>
      <vt:lpstr>Primary Alternative Regulatory Action</vt:lpstr>
      <vt:lpstr>Benefits of Proposed Rule</vt:lpstr>
      <vt:lpstr>Request for Comments</vt:lpstr>
      <vt:lpstr>Types of Information that Best Inform Comments</vt:lpstr>
      <vt:lpstr>Next Steps</vt:lpstr>
      <vt:lpstr>Additional Resources</vt:lpstr>
      <vt:lpstr>Contact Us</vt:lpstr>
    </vt:vector>
  </TitlesOfParts>
  <Company>Office 2004 Test Drive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for November 2023 Trichloroethylene Webinar</dc:title>
  <dc:creator>Office 2004 Test Drive User</dc:creator>
  <cp:lastModifiedBy>Blobaum, Sam (he/him/his)</cp:lastModifiedBy>
  <cp:revision>3</cp:revision>
  <cp:lastPrinted>2016-02-17T21:02:35Z</cp:lastPrinted>
  <dcterms:created xsi:type="dcterms:W3CDTF">2011-02-09T16:00:48Z</dcterms:created>
  <dcterms:modified xsi:type="dcterms:W3CDTF">2023-11-14T18:47:09Z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0x0101001115FEC16DAF8C4CB2DCA351C8D7AE69</vt:lpwstr>
  </property>
  <property fmtid="{D5CDD505-2E9C-101B-9397-08002B2CF9AE}" pid="3" name="TaxKeyword">
    <vt:lpwstr/>
  </property>
  <property fmtid="{D5CDD505-2E9C-101B-9397-08002B2CF9AE}" pid="4" name="EPA Subject">
    <vt:lpwstr/>
  </property>
  <property fmtid="{D5CDD505-2E9C-101B-9397-08002B2CF9AE}" pid="5" name="Document Type">
    <vt:lpwstr/>
  </property>
  <property fmtid="{D5CDD505-2E9C-101B-9397-08002B2CF9AE}" pid="6" name="e3f09c3df709400db2417a7161762d62">
    <vt:lpwstr/>
  </property>
  <property fmtid="{D5CDD505-2E9C-101B-9397-08002B2CF9AE}" pid="7" name="MediaServiceImageTags">
    <vt:lpwstr/>
  </property>
</Properties>
</file>