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
  </p:notesMasterIdLst>
  <p:sldIdLst>
    <p:sldId id="257" r:id="rId2"/>
    <p:sldId id="264"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2171" autoAdjust="0"/>
  </p:normalViewPr>
  <p:slideViewPr>
    <p:cSldViewPr snapToGrid="0">
      <p:cViewPr varScale="1">
        <p:scale>
          <a:sx n="112" d="100"/>
          <a:sy n="112" d="100"/>
        </p:scale>
        <p:origin x="4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lenski, Elizabeth" userId="686adc55-4e33-49eb-8507-6ca796728237" providerId="ADAL" clId="{045FFC5E-FC0D-4C1E-A52D-C35C07B552C2}"/>
    <pc:docChg chg="custSel modSld">
      <pc:chgData name="Zelenski, Elizabeth" userId="686adc55-4e33-49eb-8507-6ca796728237" providerId="ADAL" clId="{045FFC5E-FC0D-4C1E-A52D-C35C07B552C2}" dt="2023-12-06T22:09:46.675" v="45" actId="207"/>
      <pc:docMkLst>
        <pc:docMk/>
      </pc:docMkLst>
      <pc:sldChg chg="modSp mod">
        <pc:chgData name="Zelenski, Elizabeth" userId="686adc55-4e33-49eb-8507-6ca796728237" providerId="ADAL" clId="{045FFC5E-FC0D-4C1E-A52D-C35C07B552C2}" dt="2023-12-06T22:07:30.862" v="16" actId="27636"/>
        <pc:sldMkLst>
          <pc:docMk/>
          <pc:sldMk cId="3966858398" sldId="257"/>
        </pc:sldMkLst>
        <pc:spChg chg="mod">
          <ac:chgData name="Zelenski, Elizabeth" userId="686adc55-4e33-49eb-8507-6ca796728237" providerId="ADAL" clId="{045FFC5E-FC0D-4C1E-A52D-C35C07B552C2}" dt="2023-12-06T22:07:30.862" v="16" actId="27636"/>
          <ac:spMkLst>
            <pc:docMk/>
            <pc:sldMk cId="3966858398" sldId="257"/>
            <ac:spMk id="3" creationId="{0BE1742D-61D5-450A-9D99-8EA255511520}"/>
          </ac:spMkLst>
        </pc:spChg>
      </pc:sldChg>
      <pc:sldChg chg="modSp mod">
        <pc:chgData name="Zelenski, Elizabeth" userId="686adc55-4e33-49eb-8507-6ca796728237" providerId="ADAL" clId="{045FFC5E-FC0D-4C1E-A52D-C35C07B552C2}" dt="2023-12-06T22:08:39.470" v="39" actId="207"/>
        <pc:sldMkLst>
          <pc:docMk/>
          <pc:sldMk cId="2961584073" sldId="258"/>
        </pc:sldMkLst>
        <pc:spChg chg="mod">
          <ac:chgData name="Zelenski, Elizabeth" userId="686adc55-4e33-49eb-8507-6ca796728237" providerId="ADAL" clId="{045FFC5E-FC0D-4C1E-A52D-C35C07B552C2}" dt="2023-12-06T22:08:39.470" v="39" actId="207"/>
          <ac:spMkLst>
            <pc:docMk/>
            <pc:sldMk cId="2961584073" sldId="258"/>
            <ac:spMk id="12" creationId="{4AB06A9C-C374-4DA1-A397-9A57A5DBD849}"/>
          </ac:spMkLst>
        </pc:spChg>
      </pc:sldChg>
      <pc:sldChg chg="modSp mod">
        <pc:chgData name="Zelenski, Elizabeth" userId="686adc55-4e33-49eb-8507-6ca796728237" providerId="ADAL" clId="{045FFC5E-FC0D-4C1E-A52D-C35C07B552C2}" dt="2023-12-06T22:08:53.853" v="40" actId="207"/>
        <pc:sldMkLst>
          <pc:docMk/>
          <pc:sldMk cId="2575937117" sldId="259"/>
        </pc:sldMkLst>
        <pc:spChg chg="mod">
          <ac:chgData name="Zelenski, Elizabeth" userId="686adc55-4e33-49eb-8507-6ca796728237" providerId="ADAL" clId="{045FFC5E-FC0D-4C1E-A52D-C35C07B552C2}" dt="2023-12-06T22:08:53.853" v="40" actId="207"/>
          <ac:spMkLst>
            <pc:docMk/>
            <pc:sldMk cId="2575937117" sldId="259"/>
            <ac:spMk id="15" creationId="{DB6CAD31-653A-163C-3729-DDF2102FD78E}"/>
          </ac:spMkLst>
        </pc:spChg>
      </pc:sldChg>
      <pc:sldChg chg="addSp modSp mod">
        <pc:chgData name="Zelenski, Elizabeth" userId="686adc55-4e33-49eb-8507-6ca796728237" providerId="ADAL" clId="{045FFC5E-FC0D-4C1E-A52D-C35C07B552C2}" dt="2023-12-06T22:09:17.062" v="42" actId="1076"/>
        <pc:sldMkLst>
          <pc:docMk/>
          <pc:sldMk cId="1312638548" sldId="260"/>
        </pc:sldMkLst>
        <pc:spChg chg="add mod">
          <ac:chgData name="Zelenski, Elizabeth" userId="686adc55-4e33-49eb-8507-6ca796728237" providerId="ADAL" clId="{045FFC5E-FC0D-4C1E-A52D-C35C07B552C2}" dt="2023-12-06T22:09:17.062" v="42" actId="1076"/>
          <ac:spMkLst>
            <pc:docMk/>
            <pc:sldMk cId="1312638548" sldId="260"/>
            <ac:spMk id="2" creationId="{10A46023-CC04-C93A-23C5-5CF6ECF29C82}"/>
          </ac:spMkLst>
        </pc:spChg>
      </pc:sldChg>
      <pc:sldChg chg="modSp mod">
        <pc:chgData name="Zelenski, Elizabeth" userId="686adc55-4e33-49eb-8507-6ca796728237" providerId="ADAL" clId="{045FFC5E-FC0D-4C1E-A52D-C35C07B552C2}" dt="2023-12-06T22:09:27.749" v="43" actId="207"/>
        <pc:sldMkLst>
          <pc:docMk/>
          <pc:sldMk cId="4155782669" sldId="261"/>
        </pc:sldMkLst>
        <pc:spChg chg="mod">
          <ac:chgData name="Zelenski, Elizabeth" userId="686adc55-4e33-49eb-8507-6ca796728237" providerId="ADAL" clId="{045FFC5E-FC0D-4C1E-A52D-C35C07B552C2}" dt="2023-12-06T22:09:27.749" v="43" actId="207"/>
          <ac:spMkLst>
            <pc:docMk/>
            <pc:sldMk cId="4155782669" sldId="261"/>
            <ac:spMk id="8" creationId="{901008EF-D916-13E2-CB79-BD167569C965}"/>
          </ac:spMkLst>
        </pc:spChg>
      </pc:sldChg>
      <pc:sldChg chg="modSp mod">
        <pc:chgData name="Zelenski, Elizabeth" userId="686adc55-4e33-49eb-8507-6ca796728237" providerId="ADAL" clId="{045FFC5E-FC0D-4C1E-A52D-C35C07B552C2}" dt="2023-12-06T22:09:36.328" v="44" actId="207"/>
        <pc:sldMkLst>
          <pc:docMk/>
          <pc:sldMk cId="1160017202" sldId="262"/>
        </pc:sldMkLst>
        <pc:spChg chg="mod">
          <ac:chgData name="Zelenski, Elizabeth" userId="686adc55-4e33-49eb-8507-6ca796728237" providerId="ADAL" clId="{045FFC5E-FC0D-4C1E-A52D-C35C07B552C2}" dt="2023-12-06T22:09:36.328" v="44" actId="207"/>
          <ac:spMkLst>
            <pc:docMk/>
            <pc:sldMk cId="1160017202" sldId="262"/>
            <ac:spMk id="3" creationId="{0BE67F6B-E51C-8A3E-B2C6-575694FD2FE4}"/>
          </ac:spMkLst>
        </pc:spChg>
      </pc:sldChg>
      <pc:sldChg chg="modSp mod">
        <pc:chgData name="Zelenski, Elizabeth" userId="686adc55-4e33-49eb-8507-6ca796728237" providerId="ADAL" clId="{045FFC5E-FC0D-4C1E-A52D-C35C07B552C2}" dt="2023-12-06T22:09:46.675" v="45" actId="207"/>
        <pc:sldMkLst>
          <pc:docMk/>
          <pc:sldMk cId="3758411368" sldId="263"/>
        </pc:sldMkLst>
        <pc:spChg chg="mod">
          <ac:chgData name="Zelenski, Elizabeth" userId="686adc55-4e33-49eb-8507-6ca796728237" providerId="ADAL" clId="{045FFC5E-FC0D-4C1E-A52D-C35C07B552C2}" dt="2023-12-06T22:09:46.675" v="45" actId="207"/>
          <ac:spMkLst>
            <pc:docMk/>
            <pc:sldMk cId="3758411368" sldId="263"/>
            <ac:spMk id="4" creationId="{84BA4868-7173-E602-CA66-8255AF4D1013}"/>
          </ac:spMkLst>
        </pc:spChg>
      </pc:sldChg>
      <pc:sldChg chg="modSp mod">
        <pc:chgData name="Zelenski, Elizabeth" userId="686adc55-4e33-49eb-8507-6ca796728237" providerId="ADAL" clId="{045FFC5E-FC0D-4C1E-A52D-C35C07B552C2}" dt="2023-12-06T22:08:19.530" v="38" actId="20577"/>
        <pc:sldMkLst>
          <pc:docMk/>
          <pc:sldMk cId="3105923234" sldId="264"/>
        </pc:sldMkLst>
        <pc:spChg chg="mod">
          <ac:chgData name="Zelenski, Elizabeth" userId="686adc55-4e33-49eb-8507-6ca796728237" providerId="ADAL" clId="{045FFC5E-FC0D-4C1E-A52D-C35C07B552C2}" dt="2023-12-06T22:08:19.530" v="38" actId="20577"/>
          <ac:spMkLst>
            <pc:docMk/>
            <pc:sldMk cId="3105923234" sldId="264"/>
            <ac:spMk id="2" creationId="{7F1D4F07-4F5D-4710-866B-C36FA3003CB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5ADA84-459D-44FA-9676-23EBB46FD919}"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716649-32F4-44C6-A689-DE483D597DA1}" type="slidenum">
              <a:rPr lang="en-US" smtClean="0"/>
              <a:t>‹#›</a:t>
            </a:fld>
            <a:endParaRPr lang="en-US"/>
          </a:p>
        </p:txBody>
      </p:sp>
    </p:spTree>
    <p:extLst>
      <p:ext uri="{BB962C8B-B14F-4D97-AF65-F5344CB8AC3E}">
        <p14:creationId xmlns:p14="http://schemas.microsoft.com/office/powerpoint/2010/main" val="2648472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54F26-8022-4431-9A17-93BF589C91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2C9577-4D30-4161-A09F-08C4B900BB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D7F92A-67E0-4FE2-9DA8-5976AA1CE4A9}"/>
              </a:ext>
            </a:extLst>
          </p:cNvPr>
          <p:cNvSpPr>
            <a:spLocks noGrp="1"/>
          </p:cNvSpPr>
          <p:nvPr>
            <p:ph type="dt" sz="half" idx="10"/>
          </p:nvPr>
        </p:nvSpPr>
        <p:spPr/>
        <p:txBody>
          <a:bodyPr/>
          <a:lstStyle/>
          <a:p>
            <a:fld id="{281146DB-AA9B-4FEA-BBBF-D911EBAAD58A}" type="datetime1">
              <a:rPr lang="en-US" smtClean="0"/>
              <a:t>12/6/2023</a:t>
            </a:fld>
            <a:endParaRPr lang="en-US"/>
          </a:p>
        </p:txBody>
      </p:sp>
      <p:sp>
        <p:nvSpPr>
          <p:cNvPr id="5" name="Footer Placeholder 4">
            <a:extLst>
              <a:ext uri="{FF2B5EF4-FFF2-40B4-BE49-F238E27FC236}">
                <a16:creationId xmlns:a16="http://schemas.microsoft.com/office/drawing/2014/main" id="{C32CD5E4-24EB-497C-9683-DE54B896F456}"/>
              </a:ext>
            </a:extLst>
          </p:cNvPr>
          <p:cNvSpPr>
            <a:spLocks noGrp="1"/>
          </p:cNvSpPr>
          <p:nvPr>
            <p:ph type="ftr" sz="quarter" idx="11"/>
          </p:nvPr>
        </p:nvSpPr>
        <p:spPr/>
        <p:txBody>
          <a:bodyPr/>
          <a:lstStyle/>
          <a:p>
            <a:r>
              <a:rPr lang="en-US"/>
              <a:t>EPA Office of Underground Storage Tanks, January 2022</a:t>
            </a:r>
            <a:endParaRPr lang="en-US" dirty="0"/>
          </a:p>
        </p:txBody>
      </p:sp>
      <p:sp>
        <p:nvSpPr>
          <p:cNvPr id="6" name="Slide Number Placeholder 5">
            <a:extLst>
              <a:ext uri="{FF2B5EF4-FFF2-40B4-BE49-F238E27FC236}">
                <a16:creationId xmlns:a16="http://schemas.microsoft.com/office/drawing/2014/main" id="{06F8C961-1A34-430B-88EF-1D9FA221E5A3}"/>
              </a:ext>
            </a:extLst>
          </p:cNvPr>
          <p:cNvSpPr>
            <a:spLocks noGrp="1"/>
          </p:cNvSpPr>
          <p:nvPr>
            <p:ph type="sldNum" sz="quarter" idx="12"/>
          </p:nvPr>
        </p:nvSpPr>
        <p:spPr>
          <a:xfrm>
            <a:off x="7988530" y="6356350"/>
            <a:ext cx="3365269" cy="365125"/>
          </a:xfrm>
        </p:spPr>
        <p:txBody>
          <a:bodyPr/>
          <a:lstStyle>
            <a:lvl1pPr>
              <a:defRPr sz="1100"/>
            </a:lvl1pPr>
          </a:lstStyle>
          <a:p>
            <a:r>
              <a:rPr lang="en-US" dirty="0"/>
              <a:t>EPA Office of Underground Storage Tanks, January 2022</a:t>
            </a:r>
          </a:p>
          <a:p>
            <a:endParaRPr lang="en-US" dirty="0"/>
          </a:p>
        </p:txBody>
      </p:sp>
    </p:spTree>
    <p:extLst>
      <p:ext uri="{BB962C8B-B14F-4D97-AF65-F5344CB8AC3E}">
        <p14:creationId xmlns:p14="http://schemas.microsoft.com/office/powerpoint/2010/main" val="4034272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F052-13DA-46AA-B3BE-5D544D890B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496C03-0DDB-415E-A29B-46796FB10C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DA8BF-9755-44FE-8676-22A6ED4F85D8}"/>
              </a:ext>
            </a:extLst>
          </p:cNvPr>
          <p:cNvSpPr>
            <a:spLocks noGrp="1"/>
          </p:cNvSpPr>
          <p:nvPr>
            <p:ph type="dt" sz="half" idx="10"/>
          </p:nvPr>
        </p:nvSpPr>
        <p:spPr/>
        <p:txBody>
          <a:bodyPr/>
          <a:lstStyle/>
          <a:p>
            <a:fld id="{A8BA8011-6824-4033-BA48-2C19959DE9F8}" type="datetime1">
              <a:rPr lang="en-US" smtClean="0"/>
              <a:t>12/6/2023</a:t>
            </a:fld>
            <a:endParaRPr lang="en-US"/>
          </a:p>
        </p:txBody>
      </p:sp>
      <p:sp>
        <p:nvSpPr>
          <p:cNvPr id="7" name="Slide Number Placeholder 5">
            <a:extLst>
              <a:ext uri="{FF2B5EF4-FFF2-40B4-BE49-F238E27FC236}">
                <a16:creationId xmlns:a16="http://schemas.microsoft.com/office/drawing/2014/main" id="{C3AF06DD-3645-4494-9B6F-8BE9B6AEF355}"/>
              </a:ext>
            </a:extLst>
          </p:cNvPr>
          <p:cNvSpPr>
            <a:spLocks noGrp="1"/>
          </p:cNvSpPr>
          <p:nvPr>
            <p:ph type="sldNum" sz="quarter" idx="12"/>
          </p:nvPr>
        </p:nvSpPr>
        <p:spPr>
          <a:xfrm>
            <a:off x="7988530" y="6356350"/>
            <a:ext cx="3365269" cy="365125"/>
          </a:xfrm>
        </p:spPr>
        <p:txBody>
          <a:bodyPr/>
          <a:lstStyle>
            <a:lvl1pPr>
              <a:defRPr sz="1100"/>
            </a:lvl1pPr>
          </a:lstStyle>
          <a:p>
            <a:r>
              <a:rPr lang="en-US" dirty="0"/>
              <a:t>EPA Office of Underground Storage Tanks, January 2022</a:t>
            </a:r>
          </a:p>
          <a:p>
            <a:endParaRPr lang="en-US" dirty="0"/>
          </a:p>
        </p:txBody>
      </p:sp>
    </p:spTree>
    <p:extLst>
      <p:ext uri="{BB962C8B-B14F-4D97-AF65-F5344CB8AC3E}">
        <p14:creationId xmlns:p14="http://schemas.microsoft.com/office/powerpoint/2010/main" val="3724570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47CF48-65EA-470F-BA52-96AE39BD71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919263-2055-405C-94E0-B23F3D6C0F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408F7-870E-4468-80E0-5DCE8AC225C9}"/>
              </a:ext>
            </a:extLst>
          </p:cNvPr>
          <p:cNvSpPr>
            <a:spLocks noGrp="1"/>
          </p:cNvSpPr>
          <p:nvPr>
            <p:ph type="dt" sz="half" idx="10"/>
          </p:nvPr>
        </p:nvSpPr>
        <p:spPr/>
        <p:txBody>
          <a:bodyPr/>
          <a:lstStyle/>
          <a:p>
            <a:fld id="{53E0B841-2135-4E2C-804A-8BC347FFE24E}" type="datetime1">
              <a:rPr lang="en-US" smtClean="0"/>
              <a:t>12/6/2023</a:t>
            </a:fld>
            <a:endParaRPr lang="en-US"/>
          </a:p>
        </p:txBody>
      </p:sp>
      <p:sp>
        <p:nvSpPr>
          <p:cNvPr id="7" name="Slide Number Placeholder 5">
            <a:extLst>
              <a:ext uri="{FF2B5EF4-FFF2-40B4-BE49-F238E27FC236}">
                <a16:creationId xmlns:a16="http://schemas.microsoft.com/office/drawing/2014/main" id="{15DDF28D-F856-43C8-A775-5EFC8044F991}"/>
              </a:ext>
            </a:extLst>
          </p:cNvPr>
          <p:cNvSpPr>
            <a:spLocks noGrp="1"/>
          </p:cNvSpPr>
          <p:nvPr>
            <p:ph type="sldNum" sz="quarter" idx="12"/>
          </p:nvPr>
        </p:nvSpPr>
        <p:spPr>
          <a:xfrm>
            <a:off x="7988530" y="6356350"/>
            <a:ext cx="3365269" cy="365125"/>
          </a:xfrm>
        </p:spPr>
        <p:txBody>
          <a:bodyPr/>
          <a:lstStyle>
            <a:lvl1pPr>
              <a:defRPr sz="1100"/>
            </a:lvl1pPr>
          </a:lstStyle>
          <a:p>
            <a:r>
              <a:rPr lang="en-US" dirty="0"/>
              <a:t>EPA Office of Underground Storage Tanks, January 2022</a:t>
            </a:r>
          </a:p>
          <a:p>
            <a:endParaRPr lang="en-US" dirty="0"/>
          </a:p>
        </p:txBody>
      </p:sp>
    </p:spTree>
    <p:extLst>
      <p:ext uri="{BB962C8B-B14F-4D97-AF65-F5344CB8AC3E}">
        <p14:creationId xmlns:p14="http://schemas.microsoft.com/office/powerpoint/2010/main" val="1847005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484C3-0745-4DD8-B911-38BB44A3CF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19988C-1BBC-4E96-B741-A99CF70AED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A3161-C999-4DC8-A8B6-403F4C987D48}"/>
              </a:ext>
            </a:extLst>
          </p:cNvPr>
          <p:cNvSpPr>
            <a:spLocks noGrp="1"/>
          </p:cNvSpPr>
          <p:nvPr>
            <p:ph type="dt" sz="half" idx="10"/>
          </p:nvPr>
        </p:nvSpPr>
        <p:spPr/>
        <p:txBody>
          <a:bodyPr/>
          <a:lstStyle/>
          <a:p>
            <a:fld id="{1A057241-E07C-454E-93FC-045FC36F90A8}" type="datetime1">
              <a:rPr lang="en-US" smtClean="0"/>
              <a:t>12/6/2023</a:t>
            </a:fld>
            <a:endParaRPr lang="en-US"/>
          </a:p>
        </p:txBody>
      </p:sp>
      <p:sp>
        <p:nvSpPr>
          <p:cNvPr id="8" name="Slide Number Placeholder 5">
            <a:extLst>
              <a:ext uri="{FF2B5EF4-FFF2-40B4-BE49-F238E27FC236}">
                <a16:creationId xmlns:a16="http://schemas.microsoft.com/office/drawing/2014/main" id="{7EF582B7-5A97-4E5B-882F-213EE80F3C0F}"/>
              </a:ext>
            </a:extLst>
          </p:cNvPr>
          <p:cNvSpPr>
            <a:spLocks noGrp="1"/>
          </p:cNvSpPr>
          <p:nvPr>
            <p:ph type="sldNum" sz="quarter" idx="12"/>
          </p:nvPr>
        </p:nvSpPr>
        <p:spPr>
          <a:xfrm>
            <a:off x="7988530" y="6356350"/>
            <a:ext cx="3365269" cy="365125"/>
          </a:xfrm>
        </p:spPr>
        <p:txBody>
          <a:bodyPr/>
          <a:lstStyle>
            <a:lvl1pPr>
              <a:defRPr sz="1100"/>
            </a:lvl1pPr>
          </a:lstStyle>
          <a:p>
            <a:r>
              <a:rPr lang="en-US" dirty="0"/>
              <a:t>EPA Office of Underground Storage Tanks, January 2022</a:t>
            </a:r>
          </a:p>
          <a:p>
            <a:endParaRPr lang="en-US" dirty="0"/>
          </a:p>
        </p:txBody>
      </p:sp>
    </p:spTree>
    <p:extLst>
      <p:ext uri="{BB962C8B-B14F-4D97-AF65-F5344CB8AC3E}">
        <p14:creationId xmlns:p14="http://schemas.microsoft.com/office/powerpoint/2010/main" val="1623114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ABDC8-F7BE-48AC-B373-D3E261DD1A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183CE6-C936-4D11-8EFF-9B6DABB773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9727C7-ED0B-4AF4-99BC-2FD23F4EDDBC}"/>
              </a:ext>
            </a:extLst>
          </p:cNvPr>
          <p:cNvSpPr>
            <a:spLocks noGrp="1"/>
          </p:cNvSpPr>
          <p:nvPr>
            <p:ph type="dt" sz="half" idx="10"/>
          </p:nvPr>
        </p:nvSpPr>
        <p:spPr/>
        <p:txBody>
          <a:bodyPr/>
          <a:lstStyle/>
          <a:p>
            <a:fld id="{E26619DD-52C9-461D-AA81-4FCB973DD37C}" type="datetime1">
              <a:rPr lang="en-US" smtClean="0"/>
              <a:t>12/6/2023</a:t>
            </a:fld>
            <a:endParaRPr lang="en-US"/>
          </a:p>
        </p:txBody>
      </p:sp>
      <p:sp>
        <p:nvSpPr>
          <p:cNvPr id="7" name="Slide Number Placeholder 5">
            <a:extLst>
              <a:ext uri="{FF2B5EF4-FFF2-40B4-BE49-F238E27FC236}">
                <a16:creationId xmlns:a16="http://schemas.microsoft.com/office/drawing/2014/main" id="{2E006EAF-9268-40F9-90A4-F20E16DBB1C6}"/>
              </a:ext>
            </a:extLst>
          </p:cNvPr>
          <p:cNvSpPr>
            <a:spLocks noGrp="1"/>
          </p:cNvSpPr>
          <p:nvPr>
            <p:ph type="sldNum" sz="quarter" idx="12"/>
          </p:nvPr>
        </p:nvSpPr>
        <p:spPr>
          <a:xfrm>
            <a:off x="7988530" y="6356350"/>
            <a:ext cx="3365269" cy="365125"/>
          </a:xfrm>
        </p:spPr>
        <p:txBody>
          <a:bodyPr/>
          <a:lstStyle>
            <a:lvl1pPr>
              <a:defRPr sz="1100"/>
            </a:lvl1pPr>
          </a:lstStyle>
          <a:p>
            <a:r>
              <a:rPr lang="en-US" dirty="0"/>
              <a:t>EPA Office of Underground Storage Tanks, January 2022</a:t>
            </a:r>
          </a:p>
          <a:p>
            <a:endParaRPr lang="en-US" dirty="0"/>
          </a:p>
        </p:txBody>
      </p:sp>
    </p:spTree>
    <p:extLst>
      <p:ext uri="{BB962C8B-B14F-4D97-AF65-F5344CB8AC3E}">
        <p14:creationId xmlns:p14="http://schemas.microsoft.com/office/powerpoint/2010/main" val="285385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A5DC0-2B06-4F25-8029-9C028ED8DF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B19DB5-E70A-4759-933A-DD2D6532A7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03B0BC-F8B0-4AAC-BC02-87CE267F43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CFA875-2DB1-4B45-AFBE-00C43DBAD5C0}"/>
              </a:ext>
            </a:extLst>
          </p:cNvPr>
          <p:cNvSpPr>
            <a:spLocks noGrp="1"/>
          </p:cNvSpPr>
          <p:nvPr>
            <p:ph type="dt" sz="half" idx="10"/>
          </p:nvPr>
        </p:nvSpPr>
        <p:spPr/>
        <p:txBody>
          <a:bodyPr/>
          <a:lstStyle/>
          <a:p>
            <a:fld id="{E05A3FE9-494E-44E8-85D4-3B9AF535EB0A}" type="datetime1">
              <a:rPr lang="en-US" smtClean="0"/>
              <a:t>12/6/2023</a:t>
            </a:fld>
            <a:endParaRPr lang="en-US"/>
          </a:p>
        </p:txBody>
      </p:sp>
      <p:sp>
        <p:nvSpPr>
          <p:cNvPr id="8" name="Slide Number Placeholder 5">
            <a:extLst>
              <a:ext uri="{FF2B5EF4-FFF2-40B4-BE49-F238E27FC236}">
                <a16:creationId xmlns:a16="http://schemas.microsoft.com/office/drawing/2014/main" id="{8C183F29-68A0-4AA3-B16B-DA96A36567AF}"/>
              </a:ext>
            </a:extLst>
          </p:cNvPr>
          <p:cNvSpPr>
            <a:spLocks noGrp="1"/>
          </p:cNvSpPr>
          <p:nvPr>
            <p:ph type="sldNum" sz="quarter" idx="12"/>
          </p:nvPr>
        </p:nvSpPr>
        <p:spPr>
          <a:xfrm>
            <a:off x="7988530" y="6356350"/>
            <a:ext cx="3365269" cy="365125"/>
          </a:xfrm>
        </p:spPr>
        <p:txBody>
          <a:bodyPr/>
          <a:lstStyle>
            <a:lvl1pPr>
              <a:defRPr sz="1100"/>
            </a:lvl1pPr>
          </a:lstStyle>
          <a:p>
            <a:r>
              <a:rPr lang="en-US" dirty="0"/>
              <a:t>EPA Office of Underground Storage Tanks, January 2022</a:t>
            </a:r>
          </a:p>
          <a:p>
            <a:endParaRPr lang="en-US" dirty="0"/>
          </a:p>
        </p:txBody>
      </p:sp>
    </p:spTree>
    <p:extLst>
      <p:ext uri="{BB962C8B-B14F-4D97-AF65-F5344CB8AC3E}">
        <p14:creationId xmlns:p14="http://schemas.microsoft.com/office/powerpoint/2010/main" val="33206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8B1CA-4F71-4BCA-A2B1-ECB67918FD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42062-6FA8-406D-B105-7884CB2A35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A35FFE-48A7-4723-B62A-0917C6A3B6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DEC12D-2528-482D-97BD-2EE065BE4D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F4993-5932-44F5-A538-86BC01245F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6A5173-C026-4DB9-8B16-4F2D764AF802}"/>
              </a:ext>
            </a:extLst>
          </p:cNvPr>
          <p:cNvSpPr>
            <a:spLocks noGrp="1"/>
          </p:cNvSpPr>
          <p:nvPr>
            <p:ph type="dt" sz="half" idx="10"/>
          </p:nvPr>
        </p:nvSpPr>
        <p:spPr/>
        <p:txBody>
          <a:bodyPr/>
          <a:lstStyle/>
          <a:p>
            <a:fld id="{CA80CDAF-8A34-4D5C-9FBA-43F99F9968A3}" type="datetime1">
              <a:rPr lang="en-US" smtClean="0"/>
              <a:t>12/6/2023</a:t>
            </a:fld>
            <a:endParaRPr lang="en-US"/>
          </a:p>
        </p:txBody>
      </p:sp>
      <p:sp>
        <p:nvSpPr>
          <p:cNvPr id="10" name="Slide Number Placeholder 5">
            <a:extLst>
              <a:ext uri="{FF2B5EF4-FFF2-40B4-BE49-F238E27FC236}">
                <a16:creationId xmlns:a16="http://schemas.microsoft.com/office/drawing/2014/main" id="{0756FC76-1249-4532-B6F5-75F83E7CAABB}"/>
              </a:ext>
            </a:extLst>
          </p:cNvPr>
          <p:cNvSpPr>
            <a:spLocks noGrp="1"/>
          </p:cNvSpPr>
          <p:nvPr>
            <p:ph type="sldNum" sz="quarter" idx="12"/>
          </p:nvPr>
        </p:nvSpPr>
        <p:spPr>
          <a:xfrm>
            <a:off x="7988530" y="6356350"/>
            <a:ext cx="3365269" cy="365125"/>
          </a:xfrm>
        </p:spPr>
        <p:txBody>
          <a:bodyPr/>
          <a:lstStyle>
            <a:lvl1pPr>
              <a:defRPr sz="1100"/>
            </a:lvl1pPr>
          </a:lstStyle>
          <a:p>
            <a:r>
              <a:rPr lang="en-US" dirty="0"/>
              <a:t>EPA Office of Underground Storage Tanks, January 2022</a:t>
            </a:r>
          </a:p>
          <a:p>
            <a:endParaRPr lang="en-US" dirty="0"/>
          </a:p>
        </p:txBody>
      </p:sp>
    </p:spTree>
    <p:extLst>
      <p:ext uri="{BB962C8B-B14F-4D97-AF65-F5344CB8AC3E}">
        <p14:creationId xmlns:p14="http://schemas.microsoft.com/office/powerpoint/2010/main" val="3388353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A34FA-365B-4D74-A7AF-CC398DF84E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1F5A0A-B6CE-4351-8644-33D0F9F9EC2F}"/>
              </a:ext>
            </a:extLst>
          </p:cNvPr>
          <p:cNvSpPr>
            <a:spLocks noGrp="1"/>
          </p:cNvSpPr>
          <p:nvPr>
            <p:ph type="dt" sz="half" idx="10"/>
          </p:nvPr>
        </p:nvSpPr>
        <p:spPr/>
        <p:txBody>
          <a:bodyPr/>
          <a:lstStyle/>
          <a:p>
            <a:fld id="{E033BDF0-AE48-408B-9ECB-7F75594C9D4D}" type="datetime1">
              <a:rPr lang="en-US" smtClean="0"/>
              <a:t>12/6/2023</a:t>
            </a:fld>
            <a:endParaRPr lang="en-US"/>
          </a:p>
        </p:txBody>
      </p:sp>
      <p:sp>
        <p:nvSpPr>
          <p:cNvPr id="6" name="Slide Number Placeholder 5">
            <a:extLst>
              <a:ext uri="{FF2B5EF4-FFF2-40B4-BE49-F238E27FC236}">
                <a16:creationId xmlns:a16="http://schemas.microsoft.com/office/drawing/2014/main" id="{24C7F8EF-ABBC-46BC-AE21-29C44FA7A91D}"/>
              </a:ext>
            </a:extLst>
          </p:cNvPr>
          <p:cNvSpPr>
            <a:spLocks noGrp="1"/>
          </p:cNvSpPr>
          <p:nvPr>
            <p:ph type="sldNum" sz="quarter" idx="12"/>
          </p:nvPr>
        </p:nvSpPr>
        <p:spPr>
          <a:xfrm>
            <a:off x="7988530" y="6356350"/>
            <a:ext cx="3365269" cy="365125"/>
          </a:xfrm>
        </p:spPr>
        <p:txBody>
          <a:bodyPr/>
          <a:lstStyle>
            <a:lvl1pPr>
              <a:defRPr sz="1100"/>
            </a:lvl1pPr>
          </a:lstStyle>
          <a:p>
            <a:r>
              <a:rPr lang="en-US" dirty="0"/>
              <a:t>EPA Office of Underground Storage Tanks, January 2022</a:t>
            </a:r>
          </a:p>
          <a:p>
            <a:endParaRPr lang="en-US" dirty="0"/>
          </a:p>
        </p:txBody>
      </p:sp>
    </p:spTree>
    <p:extLst>
      <p:ext uri="{BB962C8B-B14F-4D97-AF65-F5344CB8AC3E}">
        <p14:creationId xmlns:p14="http://schemas.microsoft.com/office/powerpoint/2010/main" val="671986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1D3A34-D79F-4F6C-BFCE-D04838534AC8}"/>
              </a:ext>
            </a:extLst>
          </p:cNvPr>
          <p:cNvSpPr>
            <a:spLocks noGrp="1"/>
          </p:cNvSpPr>
          <p:nvPr>
            <p:ph type="dt" sz="half" idx="10"/>
          </p:nvPr>
        </p:nvSpPr>
        <p:spPr/>
        <p:txBody>
          <a:bodyPr/>
          <a:lstStyle/>
          <a:p>
            <a:fld id="{7D96FEC5-80B0-4C80-BC9E-CC2C22C0B332}" type="datetime1">
              <a:rPr lang="en-US" smtClean="0"/>
              <a:t>12/6/2023</a:t>
            </a:fld>
            <a:endParaRPr lang="en-US"/>
          </a:p>
        </p:txBody>
      </p:sp>
      <p:sp>
        <p:nvSpPr>
          <p:cNvPr id="4" name="Slide Number Placeholder 3">
            <a:extLst>
              <a:ext uri="{FF2B5EF4-FFF2-40B4-BE49-F238E27FC236}">
                <a16:creationId xmlns:a16="http://schemas.microsoft.com/office/drawing/2014/main" id="{D1008202-3AD1-4261-A98A-8E3A2E40D47A}"/>
              </a:ext>
            </a:extLst>
          </p:cNvPr>
          <p:cNvSpPr>
            <a:spLocks noGrp="1"/>
          </p:cNvSpPr>
          <p:nvPr>
            <p:ph type="sldNum" sz="quarter" idx="12"/>
          </p:nvPr>
        </p:nvSpPr>
        <p:spPr>
          <a:xfrm>
            <a:off x="7963593" y="6356350"/>
            <a:ext cx="3390207" cy="365125"/>
          </a:xfrm>
        </p:spPr>
        <p:txBody>
          <a:bodyPr/>
          <a:lstStyle>
            <a:lvl1pPr>
              <a:defRPr sz="1100"/>
            </a:lvl1pPr>
          </a:lstStyle>
          <a:p>
            <a:r>
              <a:rPr lang="en-US" dirty="0"/>
              <a:t>EPA Office of Underground Storage Tanks, January 2022</a:t>
            </a:r>
          </a:p>
        </p:txBody>
      </p:sp>
    </p:spTree>
    <p:extLst>
      <p:ext uri="{BB962C8B-B14F-4D97-AF65-F5344CB8AC3E}">
        <p14:creationId xmlns:p14="http://schemas.microsoft.com/office/powerpoint/2010/main" val="2732740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D5F04-FF38-4A54-A09A-0EF06D4EBF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DBA03C-F71D-48EB-9A16-F664956296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1489D3-073D-490E-91CD-84B8E61C3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B294EB-AA48-4C33-B05E-E0C9024BC01C}"/>
              </a:ext>
            </a:extLst>
          </p:cNvPr>
          <p:cNvSpPr>
            <a:spLocks noGrp="1"/>
          </p:cNvSpPr>
          <p:nvPr>
            <p:ph type="dt" sz="half" idx="10"/>
          </p:nvPr>
        </p:nvSpPr>
        <p:spPr/>
        <p:txBody>
          <a:bodyPr/>
          <a:lstStyle/>
          <a:p>
            <a:fld id="{C7B6E501-F5B8-449D-B41F-63ACC663DEE3}" type="datetime1">
              <a:rPr lang="en-US" smtClean="0"/>
              <a:t>12/6/2023</a:t>
            </a:fld>
            <a:endParaRPr lang="en-US"/>
          </a:p>
        </p:txBody>
      </p:sp>
      <p:sp>
        <p:nvSpPr>
          <p:cNvPr id="8" name="Slide Number Placeholder 5">
            <a:extLst>
              <a:ext uri="{FF2B5EF4-FFF2-40B4-BE49-F238E27FC236}">
                <a16:creationId xmlns:a16="http://schemas.microsoft.com/office/drawing/2014/main" id="{40120074-5C18-4D85-AAA9-0C504C116D11}"/>
              </a:ext>
            </a:extLst>
          </p:cNvPr>
          <p:cNvSpPr>
            <a:spLocks noGrp="1"/>
          </p:cNvSpPr>
          <p:nvPr>
            <p:ph type="sldNum" sz="quarter" idx="12"/>
          </p:nvPr>
        </p:nvSpPr>
        <p:spPr>
          <a:xfrm>
            <a:off x="7988530" y="6356350"/>
            <a:ext cx="3365269" cy="365125"/>
          </a:xfrm>
        </p:spPr>
        <p:txBody>
          <a:bodyPr/>
          <a:lstStyle>
            <a:lvl1pPr>
              <a:defRPr sz="1100"/>
            </a:lvl1pPr>
          </a:lstStyle>
          <a:p>
            <a:r>
              <a:rPr lang="en-US" dirty="0"/>
              <a:t>EPA Office of Underground Storage Tanks, January 2022</a:t>
            </a:r>
          </a:p>
          <a:p>
            <a:endParaRPr lang="en-US" dirty="0"/>
          </a:p>
        </p:txBody>
      </p:sp>
    </p:spTree>
    <p:extLst>
      <p:ext uri="{BB962C8B-B14F-4D97-AF65-F5344CB8AC3E}">
        <p14:creationId xmlns:p14="http://schemas.microsoft.com/office/powerpoint/2010/main" val="1863428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A1D0-DD23-46DA-AEB8-510DA86D55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43C297-B1F8-40A1-86CA-E45592F0D9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E52CE0-EE89-47BB-9936-945142A58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87DB89-CBD6-4A1B-8552-838D90A050E9}"/>
              </a:ext>
            </a:extLst>
          </p:cNvPr>
          <p:cNvSpPr>
            <a:spLocks noGrp="1"/>
          </p:cNvSpPr>
          <p:nvPr>
            <p:ph type="dt" sz="half" idx="10"/>
          </p:nvPr>
        </p:nvSpPr>
        <p:spPr/>
        <p:txBody>
          <a:bodyPr/>
          <a:lstStyle/>
          <a:p>
            <a:fld id="{89A167CA-7006-4F4D-91EA-9C6CCD349FF0}" type="datetime1">
              <a:rPr lang="en-US" smtClean="0"/>
              <a:t>12/6/2023</a:t>
            </a:fld>
            <a:endParaRPr lang="en-US"/>
          </a:p>
        </p:txBody>
      </p:sp>
      <p:sp>
        <p:nvSpPr>
          <p:cNvPr id="8" name="Slide Number Placeholder 5">
            <a:extLst>
              <a:ext uri="{FF2B5EF4-FFF2-40B4-BE49-F238E27FC236}">
                <a16:creationId xmlns:a16="http://schemas.microsoft.com/office/drawing/2014/main" id="{D831E467-F2EC-4EEA-BE1E-57A16491FEE6}"/>
              </a:ext>
            </a:extLst>
          </p:cNvPr>
          <p:cNvSpPr>
            <a:spLocks noGrp="1"/>
          </p:cNvSpPr>
          <p:nvPr>
            <p:ph type="sldNum" sz="quarter" idx="12"/>
          </p:nvPr>
        </p:nvSpPr>
        <p:spPr>
          <a:xfrm>
            <a:off x="7988530" y="6356350"/>
            <a:ext cx="3365269" cy="365125"/>
          </a:xfrm>
        </p:spPr>
        <p:txBody>
          <a:bodyPr/>
          <a:lstStyle>
            <a:lvl1pPr>
              <a:defRPr sz="1100"/>
            </a:lvl1pPr>
          </a:lstStyle>
          <a:p>
            <a:r>
              <a:rPr lang="en-US" dirty="0"/>
              <a:t>EPA Office of Underground Storage Tanks, January 2022</a:t>
            </a:r>
          </a:p>
          <a:p>
            <a:endParaRPr lang="en-US" dirty="0"/>
          </a:p>
        </p:txBody>
      </p:sp>
    </p:spTree>
    <p:extLst>
      <p:ext uri="{BB962C8B-B14F-4D97-AF65-F5344CB8AC3E}">
        <p14:creationId xmlns:p14="http://schemas.microsoft.com/office/powerpoint/2010/main" val="718302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38EE97-7C4B-4F27-B929-1074472E7E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696EF2-2C99-49D0-BF58-C18195A2C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15D777-3D47-4304-87F8-E4B147FEAA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D4319-6C9A-4146-B5EC-04A9423179C1}" type="datetime1">
              <a:rPr lang="en-US" smtClean="0"/>
              <a:t>12/6/2023</a:t>
            </a:fld>
            <a:endParaRPr lang="en-US"/>
          </a:p>
        </p:txBody>
      </p:sp>
      <p:sp>
        <p:nvSpPr>
          <p:cNvPr id="5" name="Footer Placeholder 4">
            <a:extLst>
              <a:ext uri="{FF2B5EF4-FFF2-40B4-BE49-F238E27FC236}">
                <a16:creationId xmlns:a16="http://schemas.microsoft.com/office/drawing/2014/main" id="{A0081A1B-B390-40EE-8D58-FF692EF27E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EPA Office of Underground Storage Tanks, January 2022</a:t>
            </a:r>
          </a:p>
        </p:txBody>
      </p:sp>
      <p:sp>
        <p:nvSpPr>
          <p:cNvPr id="6" name="Slide Number Placeholder 5">
            <a:extLst>
              <a:ext uri="{FF2B5EF4-FFF2-40B4-BE49-F238E27FC236}">
                <a16:creationId xmlns:a16="http://schemas.microsoft.com/office/drawing/2014/main" id="{69084785-E67F-4445-8F24-EF3D2DB048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E264E-2AC9-4C85-9165-CBE0CFCDE7F1}" type="slidenum">
              <a:rPr lang="en-US" smtClean="0"/>
              <a:t>‹#›</a:t>
            </a:fld>
            <a:endParaRPr lang="en-US"/>
          </a:p>
        </p:txBody>
      </p:sp>
    </p:spTree>
    <p:extLst>
      <p:ext uri="{BB962C8B-B14F-4D97-AF65-F5344CB8AC3E}">
        <p14:creationId xmlns:p14="http://schemas.microsoft.com/office/powerpoint/2010/main" val="1484982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epa.gov/ust"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epa.gov/ust/ust-performance-measure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7A249-71B5-479D-85D4-2C787BD7DCF1}"/>
              </a:ext>
            </a:extLst>
          </p:cNvPr>
          <p:cNvSpPr>
            <a:spLocks noGrp="1"/>
          </p:cNvSpPr>
          <p:nvPr>
            <p:ph type="ctrTitle"/>
          </p:nvPr>
        </p:nvSpPr>
        <p:spPr>
          <a:xfrm>
            <a:off x="1524000" y="741363"/>
            <a:ext cx="9144000" cy="2387600"/>
          </a:xfrm>
        </p:spPr>
        <p:txBody>
          <a:bodyPr/>
          <a:lstStyle/>
          <a:p>
            <a:r>
              <a:rPr lang="en-US" b="1" dirty="0"/>
              <a:t>20 Years Of Progress </a:t>
            </a:r>
            <a:br>
              <a:rPr lang="en-US" b="1" dirty="0"/>
            </a:br>
            <a:r>
              <a:rPr lang="en-US" b="1" dirty="0"/>
              <a:t>Closing LUST Sites</a:t>
            </a:r>
          </a:p>
        </p:txBody>
      </p:sp>
      <p:sp>
        <p:nvSpPr>
          <p:cNvPr id="3" name="Subtitle 2">
            <a:extLst>
              <a:ext uri="{FF2B5EF4-FFF2-40B4-BE49-F238E27FC236}">
                <a16:creationId xmlns:a16="http://schemas.microsoft.com/office/drawing/2014/main" id="{0BE1742D-61D5-450A-9D99-8EA255511520}"/>
              </a:ext>
            </a:extLst>
          </p:cNvPr>
          <p:cNvSpPr>
            <a:spLocks noGrp="1"/>
          </p:cNvSpPr>
          <p:nvPr>
            <p:ph type="subTitle" idx="1"/>
          </p:nvPr>
        </p:nvSpPr>
        <p:spPr>
          <a:xfrm>
            <a:off x="1524000" y="3429000"/>
            <a:ext cx="9144000" cy="752475"/>
          </a:xfrm>
        </p:spPr>
        <p:txBody>
          <a:bodyPr>
            <a:normAutofit/>
          </a:bodyPr>
          <a:lstStyle/>
          <a:p>
            <a:r>
              <a:rPr lang="en-US" sz="3200" dirty="0"/>
              <a:t>Percentage Of LUST Sites Closed (Cumulative) By State</a:t>
            </a:r>
          </a:p>
          <a:p>
            <a:endParaRPr lang="en-US" dirty="0"/>
          </a:p>
          <a:p>
            <a:endParaRPr lang="en-US" dirty="0"/>
          </a:p>
        </p:txBody>
      </p:sp>
      <p:sp>
        <p:nvSpPr>
          <p:cNvPr id="4" name="TextBox 3">
            <a:extLst>
              <a:ext uri="{FF2B5EF4-FFF2-40B4-BE49-F238E27FC236}">
                <a16:creationId xmlns:a16="http://schemas.microsoft.com/office/drawing/2014/main" id="{CB343637-F636-4DDF-B241-55F8D2628872}"/>
              </a:ext>
            </a:extLst>
          </p:cNvPr>
          <p:cNvSpPr txBox="1"/>
          <p:nvPr/>
        </p:nvSpPr>
        <p:spPr>
          <a:xfrm>
            <a:off x="1523999" y="5038725"/>
            <a:ext cx="9314047" cy="923330"/>
          </a:xfrm>
          <a:prstGeom prst="rect">
            <a:avLst/>
          </a:prstGeom>
          <a:noFill/>
        </p:spPr>
        <p:txBody>
          <a:bodyPr wrap="square" rtlCol="0">
            <a:spAutoFit/>
          </a:bodyPr>
          <a:lstStyle/>
          <a:p>
            <a:r>
              <a:rPr lang="en-US" dirty="0"/>
              <a:t>U.S. Environmental Protection Agency				                     December 2023</a:t>
            </a:r>
          </a:p>
          <a:p>
            <a:r>
              <a:rPr lang="en-US" dirty="0"/>
              <a:t>Office of Underground Storage Tanks</a:t>
            </a:r>
          </a:p>
          <a:p>
            <a:r>
              <a:rPr lang="en-US" dirty="0">
                <a:hlinkClick r:id="rId2"/>
              </a:rPr>
              <a:t>www.epa.gov/ust</a:t>
            </a:r>
            <a:r>
              <a:rPr lang="en-US" dirty="0"/>
              <a:t> </a:t>
            </a:r>
          </a:p>
        </p:txBody>
      </p:sp>
    </p:spTree>
    <p:extLst>
      <p:ext uri="{BB962C8B-B14F-4D97-AF65-F5344CB8AC3E}">
        <p14:creationId xmlns:p14="http://schemas.microsoft.com/office/powerpoint/2010/main" val="3966858398"/>
      </p:ext>
    </p:extLst>
  </p:cSld>
  <p:clrMapOvr>
    <a:masterClrMapping/>
  </p:clrMapOvr>
  <mc:AlternateContent xmlns:mc="http://schemas.openxmlformats.org/markup-compatibility/2006" xmlns:p14="http://schemas.microsoft.com/office/powerpoint/2010/main">
    <mc:Choice Requires="p14">
      <p:transition spd="slow" p14:dur="1500" advClick="0" advTm="3500">
        <p:fade/>
      </p:transition>
    </mc:Choice>
    <mc:Fallback xmlns="">
      <p:transition spd="slow" advClick="0" advTm="35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1D4F07-4F5D-4710-866B-C36FA3003CBB}"/>
              </a:ext>
            </a:extLst>
          </p:cNvPr>
          <p:cNvSpPr/>
          <p:nvPr/>
        </p:nvSpPr>
        <p:spPr>
          <a:xfrm>
            <a:off x="700592" y="734933"/>
            <a:ext cx="10790815" cy="5632311"/>
          </a:xfrm>
          <a:prstGeom prst="rect">
            <a:avLst/>
          </a:prstGeom>
        </p:spPr>
        <p:txBody>
          <a:bodyPr wrap="square">
            <a:spAutoFit/>
          </a:bodyPr>
          <a:lstStyle/>
          <a:p>
            <a:r>
              <a:rPr lang="en-US" sz="2400" b="1" dirty="0">
                <a:latin typeface="Calibri" panose="020F0502020204030204" pitchFamily="34" charset="0"/>
                <a:ea typeface="Calibri" panose="020F0502020204030204" pitchFamily="34" charset="0"/>
              </a:rPr>
              <a:t>The Problem</a:t>
            </a:r>
            <a:r>
              <a:rPr lang="en-US" sz="2400" dirty="0">
                <a:latin typeface="Calibri" panose="020F0502020204030204" pitchFamily="34" charset="0"/>
                <a:ea typeface="Calibri" panose="020F0502020204030204" pitchFamily="34" charset="0"/>
              </a:rPr>
              <a:t>  </a:t>
            </a:r>
          </a:p>
          <a:p>
            <a:pPr lvl="1"/>
            <a:r>
              <a:rPr lang="en-US" sz="2000" dirty="0">
                <a:latin typeface="Calibri" panose="020F0502020204030204" pitchFamily="34" charset="0"/>
                <a:ea typeface="Calibri" panose="020F0502020204030204" pitchFamily="34" charset="0"/>
              </a:rPr>
              <a:t>Contamination from leaking underground storage tank sites threatens groundwater, the source of drinking water for nearly half of all Americans. Addressing the backlog of LUST sites remaining to be cleaned up continues to be a high priority for EPA and our state, territorial, and tribal partners.   </a:t>
            </a:r>
          </a:p>
          <a:p>
            <a:endParaRPr lang="en-US" sz="2400" dirty="0">
              <a:latin typeface="Calibri" panose="020F0502020204030204" pitchFamily="34" charset="0"/>
              <a:ea typeface="Calibri" panose="020F0502020204030204" pitchFamily="34" charset="0"/>
            </a:endParaRPr>
          </a:p>
          <a:p>
            <a:r>
              <a:rPr lang="en-US" sz="2400" b="1" dirty="0">
                <a:latin typeface="Calibri" panose="020F0502020204030204" pitchFamily="34" charset="0"/>
                <a:ea typeface="Calibri" panose="020F0502020204030204" pitchFamily="34" charset="0"/>
              </a:rPr>
              <a:t>Good News</a:t>
            </a:r>
            <a:r>
              <a:rPr lang="en-US" sz="2400" dirty="0">
                <a:latin typeface="Calibri" panose="020F0502020204030204" pitchFamily="34" charset="0"/>
                <a:ea typeface="Calibri" panose="020F0502020204030204" pitchFamily="34" charset="0"/>
              </a:rPr>
              <a:t>  </a:t>
            </a:r>
          </a:p>
          <a:p>
            <a:pPr lvl="1"/>
            <a:r>
              <a:rPr lang="en-US" sz="2000" dirty="0">
                <a:latin typeface="Calibri" panose="020F0502020204030204" pitchFamily="34" charset="0"/>
                <a:ea typeface="Calibri" panose="020F0502020204030204" pitchFamily="34" charset="0"/>
              </a:rPr>
              <a:t>The national Underground Storage Tank program has cleaned up over 515,000 LUST sites over the 35-year history of the program (as of September 2023).</a:t>
            </a:r>
          </a:p>
          <a:p>
            <a:pPr lvl="1"/>
            <a:r>
              <a:rPr lang="en-US" sz="2000" dirty="0">
                <a:latin typeface="Calibri" panose="020F0502020204030204" pitchFamily="34" charset="0"/>
                <a:ea typeface="Calibri" panose="020F0502020204030204" pitchFamily="34" charset="0"/>
              </a:rPr>
              <a:t> </a:t>
            </a:r>
          </a:p>
          <a:p>
            <a:pPr lvl="1"/>
            <a:r>
              <a:rPr lang="en-US" sz="2000" i="1" dirty="0">
                <a:latin typeface="Calibri" panose="020F0502020204030204" pitchFamily="34" charset="0"/>
                <a:ea typeface="Calibri" panose="020F0502020204030204" pitchFamily="34" charset="0"/>
              </a:rPr>
              <a:t>Recognizing 20 Years of Progress </a:t>
            </a:r>
          </a:p>
          <a:p>
            <a:pPr lvl="1"/>
            <a:r>
              <a:rPr lang="en-US" sz="2000" dirty="0">
                <a:latin typeface="Calibri" panose="020F0502020204030204" pitchFamily="34" charset="0"/>
                <a:ea typeface="Calibri" panose="020F0502020204030204" pitchFamily="34" charset="0"/>
              </a:rPr>
              <a:t>The EPA and our partners have reduced the backlog of LUST sites from over 136,000 in 2003 to under 58,000 in 2023*. The maps on the following slides show progress each state and territory made closing LUST sites over the past 20 years. The maps display the percentage of sites closed in 5-year intervals. As of September 2023, 38 states have closed over 90 percent of their LUST sites. </a:t>
            </a:r>
            <a:r>
              <a:rPr lang="en-US" sz="1600" dirty="0">
                <a:latin typeface="Calibri" panose="020F0502020204030204" pitchFamily="34" charset="0"/>
                <a:ea typeface="Calibri" panose="020F0502020204030204" pitchFamily="34" charset="0"/>
              </a:rPr>
              <a:t>  </a:t>
            </a:r>
            <a:endParaRPr lang="en-US" sz="1600" dirty="0">
              <a:solidFill>
                <a:srgbClr val="1F497D"/>
              </a:solidFill>
              <a:latin typeface="Calibri" panose="020F0502020204030204" pitchFamily="34" charset="0"/>
              <a:ea typeface="Calibri" panose="020F0502020204030204" pitchFamily="34" charset="0"/>
            </a:endParaRPr>
          </a:p>
          <a:p>
            <a:endParaRPr lang="en-US" sz="1600" dirty="0">
              <a:solidFill>
                <a:srgbClr val="1F497D"/>
              </a:solidFill>
              <a:latin typeface="Calibri" panose="020F0502020204030204" pitchFamily="34" charset="0"/>
              <a:ea typeface="Calibri" panose="020F0502020204030204" pitchFamily="34" charset="0"/>
            </a:endParaRPr>
          </a:p>
          <a:p>
            <a:endParaRPr lang="en-US" sz="1600" dirty="0">
              <a:solidFill>
                <a:srgbClr val="1F497D"/>
              </a:solidFill>
              <a:latin typeface="Calibri" panose="020F0502020204030204" pitchFamily="34" charset="0"/>
              <a:ea typeface="Calibri" panose="020F0502020204030204" pitchFamily="34" charset="0"/>
            </a:endParaRPr>
          </a:p>
          <a:p>
            <a:r>
              <a:rPr lang="en-US" sz="1600" dirty="0">
                <a:latin typeface="Calibri" panose="020F0502020204030204" pitchFamily="34" charset="0"/>
                <a:ea typeface="Calibri" panose="020F0502020204030204" pitchFamily="34" charset="0"/>
              </a:rPr>
              <a:t>*U.S. EPA’s UST Performance Measures Reports; </a:t>
            </a:r>
            <a:r>
              <a:rPr lang="en-US" sz="1600" dirty="0">
                <a:hlinkClick r:id="rId2"/>
              </a:rPr>
              <a:t>www.epa.gov/ust/ust-performance-measures</a:t>
            </a:r>
            <a:endParaRPr lang="en-US" sz="1600" dirty="0">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315E7EBF-57C0-9453-AF80-5F9BDA74607C}"/>
              </a:ext>
            </a:extLst>
          </p:cNvPr>
          <p:cNvSpPr txBox="1"/>
          <p:nvPr/>
        </p:nvSpPr>
        <p:spPr>
          <a:xfrm>
            <a:off x="8447713" y="6367244"/>
            <a:ext cx="3507849" cy="261610"/>
          </a:xfrm>
          <a:prstGeom prst="rect">
            <a:avLst/>
          </a:prstGeom>
          <a:noFill/>
        </p:spPr>
        <p:txBody>
          <a:bodyPr wrap="square" rtlCol="0">
            <a:spAutoFit/>
          </a:bodyPr>
          <a:lstStyle/>
          <a:p>
            <a:r>
              <a:rPr lang="en-US" sz="1100" dirty="0">
                <a:solidFill>
                  <a:schemeClr val="bg1">
                    <a:lumMod val="65000"/>
                  </a:schemeClr>
                </a:solidFill>
              </a:rPr>
              <a:t>EPA Office of Underground Storage Tanks, December 2023</a:t>
            </a:r>
          </a:p>
        </p:txBody>
      </p:sp>
    </p:spTree>
    <p:extLst>
      <p:ext uri="{BB962C8B-B14F-4D97-AF65-F5344CB8AC3E}">
        <p14:creationId xmlns:p14="http://schemas.microsoft.com/office/powerpoint/2010/main" val="3105923234"/>
      </p:ext>
    </p:extLst>
  </p:cSld>
  <p:clrMapOvr>
    <a:masterClrMapping/>
  </p:clrMapOvr>
  <mc:AlternateContent xmlns:mc="http://schemas.openxmlformats.org/markup-compatibility/2006" xmlns:p14="http://schemas.microsoft.com/office/powerpoint/2010/main">
    <mc:Choice Requires="p14">
      <p:transition spd="slow" p14:dur="1500" advClick="0" advTm="30000">
        <p:fade/>
      </p:transition>
    </mc:Choice>
    <mc:Fallback xmlns="">
      <p:transition spd="slow" advClick="0" advTm="3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52E29-0919-3F7A-4E6A-3B0A1CD79DA1}"/>
              </a:ext>
            </a:extLst>
          </p:cNvPr>
          <p:cNvPicPr>
            <a:picLocks noChangeAspect="1"/>
          </p:cNvPicPr>
          <p:nvPr/>
        </p:nvPicPr>
        <p:blipFill>
          <a:blip r:embed="rId2"/>
          <a:stretch>
            <a:fillRect/>
          </a:stretch>
        </p:blipFill>
        <p:spPr>
          <a:xfrm>
            <a:off x="1197428" y="0"/>
            <a:ext cx="9797143" cy="6858000"/>
          </a:xfrm>
          <a:prstGeom prst="rect">
            <a:avLst/>
          </a:prstGeom>
        </p:spPr>
      </p:pic>
      <p:grpSp>
        <p:nvGrpSpPr>
          <p:cNvPr id="17" name="Group 16">
            <a:extLst>
              <a:ext uri="{FF2B5EF4-FFF2-40B4-BE49-F238E27FC236}">
                <a16:creationId xmlns:a16="http://schemas.microsoft.com/office/drawing/2014/main" id="{5383916C-3663-433B-89C4-D9FD8D64181B}"/>
              </a:ext>
            </a:extLst>
          </p:cNvPr>
          <p:cNvGrpSpPr/>
          <p:nvPr/>
        </p:nvGrpSpPr>
        <p:grpSpPr>
          <a:xfrm>
            <a:off x="8626318" y="3725064"/>
            <a:ext cx="2186608" cy="1077218"/>
            <a:chOff x="9263270" y="3923846"/>
            <a:chExt cx="2186608" cy="1077218"/>
          </a:xfrm>
        </p:grpSpPr>
        <p:sp>
          <p:nvSpPr>
            <p:cNvPr id="13" name="TextBox 12">
              <a:extLst>
                <a:ext uri="{FF2B5EF4-FFF2-40B4-BE49-F238E27FC236}">
                  <a16:creationId xmlns:a16="http://schemas.microsoft.com/office/drawing/2014/main" id="{FDCD6D77-FB0C-4AE7-A74D-1D38779B3831}"/>
                </a:ext>
              </a:extLst>
            </p:cNvPr>
            <p:cNvSpPr txBox="1"/>
            <p:nvPr/>
          </p:nvSpPr>
          <p:spPr>
            <a:xfrm>
              <a:off x="9263270" y="3923846"/>
              <a:ext cx="2186608" cy="1077218"/>
            </a:xfrm>
            <a:prstGeom prst="rect">
              <a:avLst/>
            </a:prstGeom>
            <a:noFill/>
          </p:spPr>
          <p:txBody>
            <a:bodyPr wrap="square" rtlCol="0">
              <a:spAutoFit/>
            </a:bodyPr>
            <a:lstStyle/>
            <a:p>
              <a:r>
                <a:rPr lang="en-US" sz="1600" dirty="0"/>
                <a:t>     % Backlog Reduction</a:t>
              </a:r>
            </a:p>
            <a:p>
              <a:r>
                <a:rPr lang="en-US" sz="1600" dirty="0"/>
                <a:t>	≤79%</a:t>
              </a:r>
            </a:p>
            <a:p>
              <a:r>
                <a:rPr lang="en-US" sz="1600" dirty="0"/>
                <a:t>	80-89%</a:t>
              </a:r>
            </a:p>
            <a:p>
              <a:r>
                <a:rPr lang="en-US" sz="1600" dirty="0"/>
                <a:t>	90-100%</a:t>
              </a:r>
            </a:p>
          </p:txBody>
        </p:sp>
        <p:sp>
          <p:nvSpPr>
            <p:cNvPr id="14" name="Rectangle 13">
              <a:extLst>
                <a:ext uri="{FF2B5EF4-FFF2-40B4-BE49-F238E27FC236}">
                  <a16:creationId xmlns:a16="http://schemas.microsoft.com/office/drawing/2014/main" id="{8C8EFA23-4490-4AEC-8BFC-B25903C5079C}"/>
                </a:ext>
              </a:extLst>
            </p:cNvPr>
            <p:cNvSpPr/>
            <p:nvPr/>
          </p:nvSpPr>
          <p:spPr>
            <a:xfrm>
              <a:off x="10005391" y="4290177"/>
              <a:ext cx="198783" cy="17227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Rectangle 14">
              <a:extLst>
                <a:ext uri="{FF2B5EF4-FFF2-40B4-BE49-F238E27FC236}">
                  <a16:creationId xmlns:a16="http://schemas.microsoft.com/office/drawing/2014/main" id="{DD6CC671-165D-4736-A625-81781C5E655B}"/>
                </a:ext>
              </a:extLst>
            </p:cNvPr>
            <p:cNvSpPr/>
            <p:nvPr/>
          </p:nvSpPr>
          <p:spPr>
            <a:xfrm>
              <a:off x="10005391" y="4537221"/>
              <a:ext cx="198783" cy="1722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0F88A1-2D70-4287-987E-30E0D0E2A006}"/>
                </a:ext>
              </a:extLst>
            </p:cNvPr>
            <p:cNvSpPr/>
            <p:nvPr/>
          </p:nvSpPr>
          <p:spPr>
            <a:xfrm>
              <a:off x="10005391" y="4781217"/>
              <a:ext cx="198783" cy="17227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itle 17">
            <a:extLst>
              <a:ext uri="{FF2B5EF4-FFF2-40B4-BE49-F238E27FC236}">
                <a16:creationId xmlns:a16="http://schemas.microsoft.com/office/drawing/2014/main" id="{71EC0461-4414-4202-8B68-55FB603CE956}"/>
              </a:ext>
            </a:extLst>
          </p:cNvPr>
          <p:cNvSpPr txBox="1">
            <a:spLocks/>
          </p:cNvSpPr>
          <p:nvPr/>
        </p:nvSpPr>
        <p:spPr>
          <a:xfrm>
            <a:off x="427383" y="45789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2003</a:t>
            </a:r>
          </a:p>
        </p:txBody>
      </p:sp>
      <p:sp>
        <p:nvSpPr>
          <p:cNvPr id="11" name="TextBox 10">
            <a:extLst>
              <a:ext uri="{FF2B5EF4-FFF2-40B4-BE49-F238E27FC236}">
                <a16:creationId xmlns:a16="http://schemas.microsoft.com/office/drawing/2014/main" id="{CEFA16E4-4C72-41E4-A594-1CFB967CE55E}"/>
              </a:ext>
            </a:extLst>
          </p:cNvPr>
          <p:cNvSpPr txBox="1"/>
          <p:nvPr/>
        </p:nvSpPr>
        <p:spPr>
          <a:xfrm>
            <a:off x="1767494" y="6488668"/>
            <a:ext cx="1337213" cy="369332"/>
          </a:xfrm>
          <a:prstGeom prst="rect">
            <a:avLst/>
          </a:prstGeom>
          <a:solidFill>
            <a:schemeClr val="bg1"/>
          </a:solidFill>
        </p:spPr>
        <p:txBody>
          <a:bodyPr wrap="square" rtlCol="0">
            <a:spAutoFit/>
          </a:bodyPr>
          <a:lstStyle/>
          <a:p>
            <a:r>
              <a:rPr lang="en-US" dirty="0"/>
              <a:t> </a:t>
            </a:r>
          </a:p>
        </p:txBody>
      </p:sp>
      <p:sp>
        <p:nvSpPr>
          <p:cNvPr id="12" name="TextBox 11">
            <a:extLst>
              <a:ext uri="{FF2B5EF4-FFF2-40B4-BE49-F238E27FC236}">
                <a16:creationId xmlns:a16="http://schemas.microsoft.com/office/drawing/2014/main" id="{4AB06A9C-C374-4DA1-A397-9A57A5DBD849}"/>
              </a:ext>
            </a:extLst>
          </p:cNvPr>
          <p:cNvSpPr txBox="1"/>
          <p:nvPr/>
        </p:nvSpPr>
        <p:spPr>
          <a:xfrm>
            <a:off x="8447713" y="6367244"/>
            <a:ext cx="3507849" cy="261610"/>
          </a:xfrm>
          <a:prstGeom prst="rect">
            <a:avLst/>
          </a:prstGeom>
          <a:noFill/>
        </p:spPr>
        <p:txBody>
          <a:bodyPr wrap="square" rtlCol="0">
            <a:spAutoFit/>
          </a:bodyPr>
          <a:lstStyle/>
          <a:p>
            <a:r>
              <a:rPr lang="en-US" sz="1100" dirty="0"/>
              <a:t>EPA Office of Underground Storage Tanks, December 2023</a:t>
            </a:r>
          </a:p>
        </p:txBody>
      </p:sp>
      <p:sp>
        <p:nvSpPr>
          <p:cNvPr id="4" name="Rectangle 3">
            <a:extLst>
              <a:ext uri="{FF2B5EF4-FFF2-40B4-BE49-F238E27FC236}">
                <a16:creationId xmlns:a16="http://schemas.microsoft.com/office/drawing/2014/main" id="{5F920C22-ADC2-4802-AB67-69D3408EEC9C}"/>
              </a:ext>
            </a:extLst>
          </p:cNvPr>
          <p:cNvSpPr/>
          <p:nvPr/>
        </p:nvSpPr>
        <p:spPr>
          <a:xfrm>
            <a:off x="6585554" y="5734050"/>
            <a:ext cx="1854207" cy="11239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1584073"/>
      </p:ext>
    </p:extLst>
  </p:cSld>
  <p:clrMapOvr>
    <a:masterClrMapping/>
  </p:clrMapOvr>
  <mc:AlternateContent xmlns:mc="http://schemas.openxmlformats.org/markup-compatibility/2006" xmlns:p14="http://schemas.microsoft.com/office/powerpoint/2010/main">
    <mc:Choice Requires="p14">
      <p:transition spd="slow" p14:dur="1500" advClick="0" advTm="3500">
        <p:fade/>
      </p:transition>
    </mc:Choice>
    <mc:Fallback xmlns="">
      <p:transition spd="slow" advClick="0" advTm="35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EDE969-3337-772B-B1E9-B62A62DF9709}"/>
              </a:ext>
            </a:extLst>
          </p:cNvPr>
          <p:cNvPicPr>
            <a:picLocks noChangeAspect="1"/>
          </p:cNvPicPr>
          <p:nvPr/>
        </p:nvPicPr>
        <p:blipFill>
          <a:blip r:embed="rId2"/>
          <a:stretch>
            <a:fillRect/>
          </a:stretch>
        </p:blipFill>
        <p:spPr>
          <a:xfrm>
            <a:off x="1197428" y="0"/>
            <a:ext cx="9797143" cy="6858000"/>
          </a:xfrm>
          <a:prstGeom prst="rect">
            <a:avLst/>
          </a:prstGeom>
        </p:spPr>
      </p:pic>
      <p:grpSp>
        <p:nvGrpSpPr>
          <p:cNvPr id="4" name="Group 3">
            <a:extLst>
              <a:ext uri="{FF2B5EF4-FFF2-40B4-BE49-F238E27FC236}">
                <a16:creationId xmlns:a16="http://schemas.microsoft.com/office/drawing/2014/main" id="{CB540384-7058-4282-A6C6-B70849AE8F2E}"/>
              </a:ext>
            </a:extLst>
          </p:cNvPr>
          <p:cNvGrpSpPr/>
          <p:nvPr/>
        </p:nvGrpSpPr>
        <p:grpSpPr>
          <a:xfrm>
            <a:off x="8626318" y="3725064"/>
            <a:ext cx="2186608" cy="1077218"/>
            <a:chOff x="9263270" y="3923846"/>
            <a:chExt cx="2186608" cy="1077218"/>
          </a:xfrm>
        </p:grpSpPr>
        <p:sp>
          <p:nvSpPr>
            <p:cNvPr id="5" name="TextBox 4">
              <a:extLst>
                <a:ext uri="{FF2B5EF4-FFF2-40B4-BE49-F238E27FC236}">
                  <a16:creationId xmlns:a16="http://schemas.microsoft.com/office/drawing/2014/main" id="{E1C29D76-A518-434E-BCD0-A5A34B3703E7}"/>
                </a:ext>
              </a:extLst>
            </p:cNvPr>
            <p:cNvSpPr txBox="1"/>
            <p:nvPr/>
          </p:nvSpPr>
          <p:spPr>
            <a:xfrm>
              <a:off x="9263270" y="3923846"/>
              <a:ext cx="2186608" cy="1077218"/>
            </a:xfrm>
            <a:prstGeom prst="rect">
              <a:avLst/>
            </a:prstGeom>
            <a:noFill/>
          </p:spPr>
          <p:txBody>
            <a:bodyPr wrap="square" rtlCol="0">
              <a:spAutoFit/>
            </a:bodyPr>
            <a:lstStyle/>
            <a:p>
              <a:r>
                <a:rPr lang="en-US" sz="1600" dirty="0"/>
                <a:t>     % Backlog Reduction</a:t>
              </a:r>
            </a:p>
            <a:p>
              <a:r>
                <a:rPr lang="en-US" sz="1600" dirty="0"/>
                <a:t>	≤79%</a:t>
              </a:r>
            </a:p>
            <a:p>
              <a:r>
                <a:rPr lang="en-US" sz="1600" dirty="0"/>
                <a:t>	80-89%</a:t>
              </a:r>
            </a:p>
            <a:p>
              <a:r>
                <a:rPr lang="en-US" sz="1600" dirty="0"/>
                <a:t>	90-100%</a:t>
              </a:r>
            </a:p>
          </p:txBody>
        </p:sp>
        <p:sp>
          <p:nvSpPr>
            <p:cNvPr id="6" name="Rectangle 5">
              <a:extLst>
                <a:ext uri="{FF2B5EF4-FFF2-40B4-BE49-F238E27FC236}">
                  <a16:creationId xmlns:a16="http://schemas.microsoft.com/office/drawing/2014/main" id="{4CBFA770-36DF-46E8-8BC7-62400BC25614}"/>
                </a:ext>
              </a:extLst>
            </p:cNvPr>
            <p:cNvSpPr/>
            <p:nvPr/>
          </p:nvSpPr>
          <p:spPr>
            <a:xfrm>
              <a:off x="10005391" y="4290177"/>
              <a:ext cx="198783" cy="17227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ectangle 6">
              <a:extLst>
                <a:ext uri="{FF2B5EF4-FFF2-40B4-BE49-F238E27FC236}">
                  <a16:creationId xmlns:a16="http://schemas.microsoft.com/office/drawing/2014/main" id="{42A4AB67-B097-485F-A827-18B85F415924}"/>
                </a:ext>
              </a:extLst>
            </p:cNvPr>
            <p:cNvSpPr/>
            <p:nvPr/>
          </p:nvSpPr>
          <p:spPr>
            <a:xfrm>
              <a:off x="10005391" y="4537221"/>
              <a:ext cx="198783" cy="1722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5D1769A-8C33-4F79-AC84-6A3ED237BA18}"/>
                </a:ext>
              </a:extLst>
            </p:cNvPr>
            <p:cNvSpPr/>
            <p:nvPr/>
          </p:nvSpPr>
          <p:spPr>
            <a:xfrm>
              <a:off x="10005391" y="4781217"/>
              <a:ext cx="198783" cy="17227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1">
            <a:extLst>
              <a:ext uri="{FF2B5EF4-FFF2-40B4-BE49-F238E27FC236}">
                <a16:creationId xmlns:a16="http://schemas.microsoft.com/office/drawing/2014/main" id="{80D6AE00-DF0A-41C8-9ED5-AA85A27F1003}"/>
              </a:ext>
            </a:extLst>
          </p:cNvPr>
          <p:cNvSpPr txBox="1">
            <a:spLocks/>
          </p:cNvSpPr>
          <p:nvPr/>
        </p:nvSpPr>
        <p:spPr>
          <a:xfrm>
            <a:off x="427383" y="11997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2008</a:t>
            </a:r>
          </a:p>
        </p:txBody>
      </p:sp>
      <p:sp>
        <p:nvSpPr>
          <p:cNvPr id="11" name="TextBox 10">
            <a:extLst>
              <a:ext uri="{FF2B5EF4-FFF2-40B4-BE49-F238E27FC236}">
                <a16:creationId xmlns:a16="http://schemas.microsoft.com/office/drawing/2014/main" id="{53ED6FB3-98D7-4CB7-9043-7EC581CB9837}"/>
              </a:ext>
            </a:extLst>
          </p:cNvPr>
          <p:cNvSpPr txBox="1"/>
          <p:nvPr/>
        </p:nvSpPr>
        <p:spPr>
          <a:xfrm>
            <a:off x="1767494" y="6488668"/>
            <a:ext cx="1337213" cy="369332"/>
          </a:xfrm>
          <a:prstGeom prst="rect">
            <a:avLst/>
          </a:prstGeom>
          <a:solidFill>
            <a:schemeClr val="bg1"/>
          </a:solidFill>
        </p:spPr>
        <p:txBody>
          <a:bodyPr wrap="square" rtlCol="0">
            <a:spAutoFit/>
          </a:bodyPr>
          <a:lstStyle/>
          <a:p>
            <a:r>
              <a:rPr lang="en-US" dirty="0"/>
              <a:t> </a:t>
            </a:r>
          </a:p>
        </p:txBody>
      </p:sp>
      <p:sp>
        <p:nvSpPr>
          <p:cNvPr id="10" name="Rectangle 9">
            <a:extLst>
              <a:ext uri="{FF2B5EF4-FFF2-40B4-BE49-F238E27FC236}">
                <a16:creationId xmlns:a16="http://schemas.microsoft.com/office/drawing/2014/main" id="{F353842F-654E-2602-FE6A-3B1215B221E8}"/>
              </a:ext>
            </a:extLst>
          </p:cNvPr>
          <p:cNvSpPr/>
          <p:nvPr/>
        </p:nvSpPr>
        <p:spPr>
          <a:xfrm>
            <a:off x="6593505" y="5734050"/>
            <a:ext cx="1854207" cy="11239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B6CAD31-653A-163C-3729-DDF2102FD78E}"/>
              </a:ext>
            </a:extLst>
          </p:cNvPr>
          <p:cNvSpPr txBox="1"/>
          <p:nvPr/>
        </p:nvSpPr>
        <p:spPr>
          <a:xfrm>
            <a:off x="8447713" y="6367244"/>
            <a:ext cx="3507849" cy="261610"/>
          </a:xfrm>
          <a:prstGeom prst="rect">
            <a:avLst/>
          </a:prstGeom>
          <a:noFill/>
        </p:spPr>
        <p:txBody>
          <a:bodyPr wrap="square" rtlCol="0">
            <a:spAutoFit/>
          </a:bodyPr>
          <a:lstStyle/>
          <a:p>
            <a:r>
              <a:rPr lang="en-US" sz="1100" dirty="0"/>
              <a:t>EPA Office of Underground Storage Tanks, December 2023</a:t>
            </a:r>
          </a:p>
        </p:txBody>
      </p:sp>
    </p:spTree>
    <p:extLst>
      <p:ext uri="{BB962C8B-B14F-4D97-AF65-F5344CB8AC3E}">
        <p14:creationId xmlns:p14="http://schemas.microsoft.com/office/powerpoint/2010/main" val="2575937117"/>
      </p:ext>
    </p:extLst>
  </p:cSld>
  <p:clrMapOvr>
    <a:masterClrMapping/>
  </p:clrMapOvr>
  <mc:AlternateContent xmlns:mc="http://schemas.openxmlformats.org/markup-compatibility/2006" xmlns:p14="http://schemas.microsoft.com/office/powerpoint/2010/main">
    <mc:Choice Requires="p14">
      <p:transition spd="slow" p14:dur="1500" advClick="0" advTm="3500">
        <p:fade/>
      </p:transition>
    </mc:Choice>
    <mc:Fallback xmlns="">
      <p:transition spd="slow" advClick="0" advTm="35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E85639-4646-8F94-AE05-8655F0FFF2F0}"/>
              </a:ext>
            </a:extLst>
          </p:cNvPr>
          <p:cNvPicPr>
            <a:picLocks noChangeAspect="1"/>
          </p:cNvPicPr>
          <p:nvPr/>
        </p:nvPicPr>
        <p:blipFill>
          <a:blip r:embed="rId2"/>
          <a:stretch>
            <a:fillRect/>
          </a:stretch>
        </p:blipFill>
        <p:spPr>
          <a:xfrm>
            <a:off x="1197428" y="0"/>
            <a:ext cx="9797143" cy="6858000"/>
          </a:xfrm>
          <a:prstGeom prst="rect">
            <a:avLst/>
          </a:prstGeom>
        </p:spPr>
      </p:pic>
      <p:grpSp>
        <p:nvGrpSpPr>
          <p:cNvPr id="4" name="Group 3">
            <a:extLst>
              <a:ext uri="{FF2B5EF4-FFF2-40B4-BE49-F238E27FC236}">
                <a16:creationId xmlns:a16="http://schemas.microsoft.com/office/drawing/2014/main" id="{51FC2086-EEE2-4DAC-B57F-55A6D7C31659}"/>
              </a:ext>
            </a:extLst>
          </p:cNvPr>
          <p:cNvGrpSpPr/>
          <p:nvPr/>
        </p:nvGrpSpPr>
        <p:grpSpPr>
          <a:xfrm>
            <a:off x="8626318" y="3725064"/>
            <a:ext cx="2186608" cy="1077218"/>
            <a:chOff x="9263270" y="3923846"/>
            <a:chExt cx="2186608" cy="1077218"/>
          </a:xfrm>
        </p:grpSpPr>
        <p:sp>
          <p:nvSpPr>
            <p:cNvPr id="5" name="TextBox 4">
              <a:extLst>
                <a:ext uri="{FF2B5EF4-FFF2-40B4-BE49-F238E27FC236}">
                  <a16:creationId xmlns:a16="http://schemas.microsoft.com/office/drawing/2014/main" id="{6AEF84E1-9A58-47E5-889C-EC5AF5E2578B}"/>
                </a:ext>
              </a:extLst>
            </p:cNvPr>
            <p:cNvSpPr txBox="1"/>
            <p:nvPr/>
          </p:nvSpPr>
          <p:spPr>
            <a:xfrm>
              <a:off x="9263270" y="3923846"/>
              <a:ext cx="2186608" cy="1077218"/>
            </a:xfrm>
            <a:prstGeom prst="rect">
              <a:avLst/>
            </a:prstGeom>
            <a:noFill/>
          </p:spPr>
          <p:txBody>
            <a:bodyPr wrap="square" rtlCol="0">
              <a:spAutoFit/>
            </a:bodyPr>
            <a:lstStyle/>
            <a:p>
              <a:r>
                <a:rPr lang="en-US" sz="1600" dirty="0"/>
                <a:t>     % Backlog Reduction</a:t>
              </a:r>
            </a:p>
            <a:p>
              <a:r>
                <a:rPr lang="en-US" sz="1600" dirty="0"/>
                <a:t>	≤79%</a:t>
              </a:r>
            </a:p>
            <a:p>
              <a:r>
                <a:rPr lang="en-US" sz="1600" dirty="0"/>
                <a:t>	80-89%</a:t>
              </a:r>
            </a:p>
            <a:p>
              <a:r>
                <a:rPr lang="en-US" sz="1600" dirty="0"/>
                <a:t>	90-100%</a:t>
              </a:r>
            </a:p>
          </p:txBody>
        </p:sp>
        <p:sp>
          <p:nvSpPr>
            <p:cNvPr id="6" name="Rectangle 5">
              <a:extLst>
                <a:ext uri="{FF2B5EF4-FFF2-40B4-BE49-F238E27FC236}">
                  <a16:creationId xmlns:a16="http://schemas.microsoft.com/office/drawing/2014/main" id="{10C0C040-B71E-46CB-86DC-B6F326D8F13B}"/>
                </a:ext>
              </a:extLst>
            </p:cNvPr>
            <p:cNvSpPr/>
            <p:nvPr/>
          </p:nvSpPr>
          <p:spPr>
            <a:xfrm>
              <a:off x="10005391" y="4290177"/>
              <a:ext cx="198783" cy="17227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ectangle 6">
              <a:extLst>
                <a:ext uri="{FF2B5EF4-FFF2-40B4-BE49-F238E27FC236}">
                  <a16:creationId xmlns:a16="http://schemas.microsoft.com/office/drawing/2014/main" id="{7F54D9CB-BDBA-4267-8C1F-028F35DA3CBA}"/>
                </a:ext>
              </a:extLst>
            </p:cNvPr>
            <p:cNvSpPr/>
            <p:nvPr/>
          </p:nvSpPr>
          <p:spPr>
            <a:xfrm>
              <a:off x="10005391" y="4537221"/>
              <a:ext cx="198783" cy="1722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557EDD6-B2BC-472D-9994-3E0F8C98E9CF}"/>
                </a:ext>
              </a:extLst>
            </p:cNvPr>
            <p:cNvSpPr/>
            <p:nvPr/>
          </p:nvSpPr>
          <p:spPr>
            <a:xfrm>
              <a:off x="10005391" y="4781217"/>
              <a:ext cx="198783" cy="17227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6E5620DF-86F9-435C-9ABB-40ADE2A8635F}"/>
              </a:ext>
            </a:extLst>
          </p:cNvPr>
          <p:cNvSpPr txBox="1">
            <a:spLocks/>
          </p:cNvSpPr>
          <p:nvPr/>
        </p:nvSpPr>
        <p:spPr>
          <a:xfrm>
            <a:off x="447822" y="194161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2013</a:t>
            </a:r>
          </a:p>
        </p:txBody>
      </p:sp>
      <p:sp>
        <p:nvSpPr>
          <p:cNvPr id="11" name="TextBox 10">
            <a:extLst>
              <a:ext uri="{FF2B5EF4-FFF2-40B4-BE49-F238E27FC236}">
                <a16:creationId xmlns:a16="http://schemas.microsoft.com/office/drawing/2014/main" id="{68FB48C8-A9E1-4BF7-93E2-3F1D69AE55CF}"/>
              </a:ext>
            </a:extLst>
          </p:cNvPr>
          <p:cNvSpPr txBox="1"/>
          <p:nvPr/>
        </p:nvSpPr>
        <p:spPr>
          <a:xfrm>
            <a:off x="1767494" y="6488668"/>
            <a:ext cx="1337213" cy="369332"/>
          </a:xfrm>
          <a:prstGeom prst="rect">
            <a:avLst/>
          </a:prstGeom>
          <a:solidFill>
            <a:schemeClr val="bg1"/>
          </a:solidFill>
        </p:spPr>
        <p:txBody>
          <a:bodyPr wrap="square" rtlCol="0">
            <a:spAutoFit/>
          </a:bodyPr>
          <a:lstStyle/>
          <a:p>
            <a:r>
              <a:rPr lang="en-US" dirty="0"/>
              <a:t> </a:t>
            </a:r>
          </a:p>
        </p:txBody>
      </p:sp>
      <p:sp>
        <p:nvSpPr>
          <p:cNvPr id="2" name="TextBox 1">
            <a:extLst>
              <a:ext uri="{FF2B5EF4-FFF2-40B4-BE49-F238E27FC236}">
                <a16:creationId xmlns:a16="http://schemas.microsoft.com/office/drawing/2014/main" id="{10A46023-CC04-C93A-23C5-5CF6ECF29C82}"/>
              </a:ext>
            </a:extLst>
          </p:cNvPr>
          <p:cNvSpPr txBox="1"/>
          <p:nvPr/>
        </p:nvSpPr>
        <p:spPr>
          <a:xfrm>
            <a:off x="8626318" y="6411724"/>
            <a:ext cx="3507849" cy="261610"/>
          </a:xfrm>
          <a:prstGeom prst="rect">
            <a:avLst/>
          </a:prstGeom>
          <a:noFill/>
        </p:spPr>
        <p:txBody>
          <a:bodyPr wrap="square" rtlCol="0">
            <a:spAutoFit/>
          </a:bodyPr>
          <a:lstStyle/>
          <a:p>
            <a:r>
              <a:rPr lang="en-US" sz="1100" dirty="0"/>
              <a:t>EPA Office of Underground Storage Tanks, December 2023</a:t>
            </a:r>
          </a:p>
        </p:txBody>
      </p:sp>
    </p:spTree>
    <p:extLst>
      <p:ext uri="{BB962C8B-B14F-4D97-AF65-F5344CB8AC3E}">
        <p14:creationId xmlns:p14="http://schemas.microsoft.com/office/powerpoint/2010/main" val="1312638548"/>
      </p:ext>
    </p:extLst>
  </p:cSld>
  <p:clrMapOvr>
    <a:masterClrMapping/>
  </p:clrMapOvr>
  <mc:AlternateContent xmlns:mc="http://schemas.openxmlformats.org/markup-compatibility/2006" xmlns:p14="http://schemas.microsoft.com/office/powerpoint/2010/main">
    <mc:Choice Requires="p14">
      <p:transition spd="slow" p14:dur="1500" advClick="0" advTm="3500">
        <p:fade/>
      </p:transition>
    </mc:Choice>
    <mc:Fallback xmlns="">
      <p:transition spd="slow" advClick="0" advTm="35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413B75-B698-9E3F-E175-CC4534F38373}"/>
              </a:ext>
            </a:extLst>
          </p:cNvPr>
          <p:cNvPicPr>
            <a:picLocks noChangeAspect="1"/>
          </p:cNvPicPr>
          <p:nvPr/>
        </p:nvPicPr>
        <p:blipFill>
          <a:blip r:embed="rId2"/>
          <a:stretch>
            <a:fillRect/>
          </a:stretch>
        </p:blipFill>
        <p:spPr>
          <a:xfrm>
            <a:off x="1197428" y="0"/>
            <a:ext cx="9797143" cy="6858000"/>
          </a:xfrm>
          <a:prstGeom prst="rect">
            <a:avLst/>
          </a:prstGeom>
        </p:spPr>
      </p:pic>
      <p:grpSp>
        <p:nvGrpSpPr>
          <p:cNvPr id="3" name="Group 2">
            <a:extLst>
              <a:ext uri="{FF2B5EF4-FFF2-40B4-BE49-F238E27FC236}">
                <a16:creationId xmlns:a16="http://schemas.microsoft.com/office/drawing/2014/main" id="{88C549F5-555B-4E2E-8B11-0481729A8C97}"/>
              </a:ext>
            </a:extLst>
          </p:cNvPr>
          <p:cNvGrpSpPr/>
          <p:nvPr/>
        </p:nvGrpSpPr>
        <p:grpSpPr>
          <a:xfrm>
            <a:off x="8626318" y="3725064"/>
            <a:ext cx="2186608" cy="1077218"/>
            <a:chOff x="9263270" y="3923846"/>
            <a:chExt cx="2186608" cy="1077218"/>
          </a:xfrm>
        </p:grpSpPr>
        <p:sp>
          <p:nvSpPr>
            <p:cNvPr id="4" name="TextBox 3">
              <a:extLst>
                <a:ext uri="{FF2B5EF4-FFF2-40B4-BE49-F238E27FC236}">
                  <a16:creationId xmlns:a16="http://schemas.microsoft.com/office/drawing/2014/main" id="{9DA22B1C-D427-44D9-A49D-B54825298F86}"/>
                </a:ext>
              </a:extLst>
            </p:cNvPr>
            <p:cNvSpPr txBox="1"/>
            <p:nvPr/>
          </p:nvSpPr>
          <p:spPr>
            <a:xfrm>
              <a:off x="9263270" y="3923846"/>
              <a:ext cx="2186608" cy="1077218"/>
            </a:xfrm>
            <a:prstGeom prst="rect">
              <a:avLst/>
            </a:prstGeom>
            <a:noFill/>
          </p:spPr>
          <p:txBody>
            <a:bodyPr wrap="square" rtlCol="0">
              <a:spAutoFit/>
            </a:bodyPr>
            <a:lstStyle/>
            <a:p>
              <a:r>
                <a:rPr lang="en-US" sz="1600" dirty="0"/>
                <a:t>     % Backlog Reduction</a:t>
              </a:r>
            </a:p>
            <a:p>
              <a:r>
                <a:rPr lang="en-US" sz="1600" dirty="0"/>
                <a:t>	≤79%</a:t>
              </a:r>
            </a:p>
            <a:p>
              <a:r>
                <a:rPr lang="en-US" sz="1600" dirty="0"/>
                <a:t>	80-89%</a:t>
              </a:r>
            </a:p>
            <a:p>
              <a:r>
                <a:rPr lang="en-US" sz="1600" dirty="0"/>
                <a:t>	90-100%</a:t>
              </a:r>
            </a:p>
          </p:txBody>
        </p:sp>
        <p:sp>
          <p:nvSpPr>
            <p:cNvPr id="5" name="Rectangle 4">
              <a:extLst>
                <a:ext uri="{FF2B5EF4-FFF2-40B4-BE49-F238E27FC236}">
                  <a16:creationId xmlns:a16="http://schemas.microsoft.com/office/drawing/2014/main" id="{DA5E840C-5DB1-4571-9150-335E192EBCEB}"/>
                </a:ext>
              </a:extLst>
            </p:cNvPr>
            <p:cNvSpPr/>
            <p:nvPr/>
          </p:nvSpPr>
          <p:spPr>
            <a:xfrm>
              <a:off x="10005391" y="4290177"/>
              <a:ext cx="198783" cy="17227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Rectangle 5">
              <a:extLst>
                <a:ext uri="{FF2B5EF4-FFF2-40B4-BE49-F238E27FC236}">
                  <a16:creationId xmlns:a16="http://schemas.microsoft.com/office/drawing/2014/main" id="{9E90513B-9986-4D60-9962-1E7547049D60}"/>
                </a:ext>
              </a:extLst>
            </p:cNvPr>
            <p:cNvSpPr/>
            <p:nvPr/>
          </p:nvSpPr>
          <p:spPr>
            <a:xfrm>
              <a:off x="10005391" y="4537221"/>
              <a:ext cx="198783" cy="1722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0D5C6BB-50C3-4D85-8058-C82BC13A64BC}"/>
                </a:ext>
              </a:extLst>
            </p:cNvPr>
            <p:cNvSpPr/>
            <p:nvPr/>
          </p:nvSpPr>
          <p:spPr>
            <a:xfrm>
              <a:off x="10005391" y="4781217"/>
              <a:ext cx="198783" cy="17227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1">
            <a:extLst>
              <a:ext uri="{FF2B5EF4-FFF2-40B4-BE49-F238E27FC236}">
                <a16:creationId xmlns:a16="http://schemas.microsoft.com/office/drawing/2014/main" id="{54F838D8-5013-499F-ABE2-5D47DB3F58E7}"/>
              </a:ext>
            </a:extLst>
          </p:cNvPr>
          <p:cNvSpPr txBox="1">
            <a:spLocks/>
          </p:cNvSpPr>
          <p:nvPr/>
        </p:nvSpPr>
        <p:spPr>
          <a:xfrm>
            <a:off x="441009" y="268280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2018</a:t>
            </a:r>
          </a:p>
        </p:txBody>
      </p:sp>
      <p:sp>
        <p:nvSpPr>
          <p:cNvPr id="11" name="TextBox 10">
            <a:extLst>
              <a:ext uri="{FF2B5EF4-FFF2-40B4-BE49-F238E27FC236}">
                <a16:creationId xmlns:a16="http://schemas.microsoft.com/office/drawing/2014/main" id="{D5D893BC-86D2-4378-9356-E5DC12972B1C}"/>
              </a:ext>
            </a:extLst>
          </p:cNvPr>
          <p:cNvSpPr txBox="1"/>
          <p:nvPr/>
        </p:nvSpPr>
        <p:spPr>
          <a:xfrm>
            <a:off x="1767494" y="6488668"/>
            <a:ext cx="1337213" cy="369332"/>
          </a:xfrm>
          <a:prstGeom prst="rect">
            <a:avLst/>
          </a:prstGeom>
          <a:solidFill>
            <a:schemeClr val="bg1"/>
          </a:solidFill>
        </p:spPr>
        <p:txBody>
          <a:bodyPr wrap="square" rtlCol="0">
            <a:spAutoFit/>
          </a:bodyPr>
          <a:lstStyle/>
          <a:p>
            <a:r>
              <a:rPr lang="en-US" dirty="0"/>
              <a:t> </a:t>
            </a:r>
          </a:p>
        </p:txBody>
      </p:sp>
      <p:sp>
        <p:nvSpPr>
          <p:cNvPr id="2" name="Rectangle 1">
            <a:extLst>
              <a:ext uri="{FF2B5EF4-FFF2-40B4-BE49-F238E27FC236}">
                <a16:creationId xmlns:a16="http://schemas.microsoft.com/office/drawing/2014/main" id="{06235878-23D9-2657-228E-B0E2033A41E1}"/>
              </a:ext>
            </a:extLst>
          </p:cNvPr>
          <p:cNvSpPr/>
          <p:nvPr/>
        </p:nvSpPr>
        <p:spPr>
          <a:xfrm>
            <a:off x="6593505" y="5734050"/>
            <a:ext cx="1854207" cy="11239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01008EF-D916-13E2-CB79-BD167569C965}"/>
              </a:ext>
            </a:extLst>
          </p:cNvPr>
          <p:cNvSpPr txBox="1"/>
          <p:nvPr/>
        </p:nvSpPr>
        <p:spPr>
          <a:xfrm>
            <a:off x="8447713" y="6367244"/>
            <a:ext cx="3507849" cy="261610"/>
          </a:xfrm>
          <a:prstGeom prst="rect">
            <a:avLst/>
          </a:prstGeom>
          <a:noFill/>
        </p:spPr>
        <p:txBody>
          <a:bodyPr wrap="square" rtlCol="0">
            <a:spAutoFit/>
          </a:bodyPr>
          <a:lstStyle/>
          <a:p>
            <a:r>
              <a:rPr lang="en-US" sz="1100" dirty="0"/>
              <a:t>EPA Office of Underground Storage Tanks, December 2023</a:t>
            </a:r>
          </a:p>
        </p:txBody>
      </p:sp>
    </p:spTree>
    <p:extLst>
      <p:ext uri="{BB962C8B-B14F-4D97-AF65-F5344CB8AC3E}">
        <p14:creationId xmlns:p14="http://schemas.microsoft.com/office/powerpoint/2010/main" val="4155782669"/>
      </p:ext>
    </p:extLst>
  </p:cSld>
  <p:clrMapOvr>
    <a:masterClrMapping/>
  </p:clrMapOvr>
  <mc:AlternateContent xmlns:mc="http://schemas.openxmlformats.org/markup-compatibility/2006" xmlns:p14="http://schemas.microsoft.com/office/powerpoint/2010/main">
    <mc:Choice Requires="p14">
      <p:transition spd="slow" p14:dur="1500" advClick="0" advTm="3500">
        <p:fade/>
      </p:transition>
    </mc:Choice>
    <mc:Fallback xmlns="">
      <p:transition spd="slow" advClick="0" advTm="35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74E068-7A11-8CAF-9DD5-7C104ADC12D4}"/>
              </a:ext>
            </a:extLst>
          </p:cNvPr>
          <p:cNvPicPr>
            <a:picLocks noChangeAspect="1"/>
          </p:cNvPicPr>
          <p:nvPr/>
        </p:nvPicPr>
        <p:blipFill>
          <a:blip r:embed="rId2"/>
          <a:stretch>
            <a:fillRect/>
          </a:stretch>
        </p:blipFill>
        <p:spPr>
          <a:xfrm>
            <a:off x="1197428" y="0"/>
            <a:ext cx="9797143" cy="6858000"/>
          </a:xfrm>
          <a:prstGeom prst="rect">
            <a:avLst/>
          </a:prstGeom>
        </p:spPr>
      </p:pic>
      <p:grpSp>
        <p:nvGrpSpPr>
          <p:cNvPr id="4" name="Group 3">
            <a:extLst>
              <a:ext uri="{FF2B5EF4-FFF2-40B4-BE49-F238E27FC236}">
                <a16:creationId xmlns:a16="http://schemas.microsoft.com/office/drawing/2014/main" id="{B166505E-3E99-4512-95C0-564EEC67A6EF}"/>
              </a:ext>
            </a:extLst>
          </p:cNvPr>
          <p:cNvGrpSpPr/>
          <p:nvPr/>
        </p:nvGrpSpPr>
        <p:grpSpPr>
          <a:xfrm>
            <a:off x="8626318" y="3725064"/>
            <a:ext cx="2186608" cy="1077218"/>
            <a:chOff x="9263270" y="3923846"/>
            <a:chExt cx="2186608" cy="1077218"/>
          </a:xfrm>
        </p:grpSpPr>
        <p:sp>
          <p:nvSpPr>
            <p:cNvPr id="5" name="TextBox 4">
              <a:extLst>
                <a:ext uri="{FF2B5EF4-FFF2-40B4-BE49-F238E27FC236}">
                  <a16:creationId xmlns:a16="http://schemas.microsoft.com/office/drawing/2014/main" id="{CD990F91-EFD9-4AB3-ADE9-25B4552AA963}"/>
                </a:ext>
              </a:extLst>
            </p:cNvPr>
            <p:cNvSpPr txBox="1"/>
            <p:nvPr/>
          </p:nvSpPr>
          <p:spPr>
            <a:xfrm>
              <a:off x="9263270" y="3923846"/>
              <a:ext cx="2186608" cy="1077218"/>
            </a:xfrm>
            <a:prstGeom prst="rect">
              <a:avLst/>
            </a:prstGeom>
            <a:noFill/>
          </p:spPr>
          <p:txBody>
            <a:bodyPr wrap="square" rtlCol="0">
              <a:spAutoFit/>
            </a:bodyPr>
            <a:lstStyle/>
            <a:p>
              <a:r>
                <a:rPr lang="en-US" sz="1600" dirty="0"/>
                <a:t>     % Backlog Reduction</a:t>
              </a:r>
            </a:p>
            <a:p>
              <a:r>
                <a:rPr lang="en-US" sz="1600" dirty="0"/>
                <a:t>	≤79%</a:t>
              </a:r>
            </a:p>
            <a:p>
              <a:r>
                <a:rPr lang="en-US" sz="1600" dirty="0"/>
                <a:t>	80-89%</a:t>
              </a:r>
            </a:p>
            <a:p>
              <a:r>
                <a:rPr lang="en-US" sz="1600" dirty="0"/>
                <a:t>	90-100%</a:t>
              </a:r>
            </a:p>
          </p:txBody>
        </p:sp>
        <p:sp>
          <p:nvSpPr>
            <p:cNvPr id="6" name="Rectangle 5">
              <a:extLst>
                <a:ext uri="{FF2B5EF4-FFF2-40B4-BE49-F238E27FC236}">
                  <a16:creationId xmlns:a16="http://schemas.microsoft.com/office/drawing/2014/main" id="{3555B66E-7332-429B-B077-4CCF1CA8BE6B}"/>
                </a:ext>
              </a:extLst>
            </p:cNvPr>
            <p:cNvSpPr/>
            <p:nvPr/>
          </p:nvSpPr>
          <p:spPr>
            <a:xfrm>
              <a:off x="10005391" y="4290177"/>
              <a:ext cx="198783" cy="17227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ectangle 6">
              <a:extLst>
                <a:ext uri="{FF2B5EF4-FFF2-40B4-BE49-F238E27FC236}">
                  <a16:creationId xmlns:a16="http://schemas.microsoft.com/office/drawing/2014/main" id="{F8E80075-4F81-4DBC-9CCC-09266D694841}"/>
                </a:ext>
              </a:extLst>
            </p:cNvPr>
            <p:cNvSpPr/>
            <p:nvPr/>
          </p:nvSpPr>
          <p:spPr>
            <a:xfrm>
              <a:off x="10005391" y="4537221"/>
              <a:ext cx="198783" cy="1722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A9353D1-B44C-48C2-A520-A848929693E5}"/>
                </a:ext>
              </a:extLst>
            </p:cNvPr>
            <p:cNvSpPr/>
            <p:nvPr/>
          </p:nvSpPr>
          <p:spPr>
            <a:xfrm>
              <a:off x="10005391" y="4781217"/>
              <a:ext cx="198783" cy="17227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1">
            <a:extLst>
              <a:ext uri="{FF2B5EF4-FFF2-40B4-BE49-F238E27FC236}">
                <a16:creationId xmlns:a16="http://schemas.microsoft.com/office/drawing/2014/main" id="{5A5CE2A4-54BF-405F-82A3-226B1E7C69DE}"/>
              </a:ext>
            </a:extLst>
          </p:cNvPr>
          <p:cNvSpPr txBox="1">
            <a:spLocks/>
          </p:cNvSpPr>
          <p:nvPr/>
        </p:nvSpPr>
        <p:spPr>
          <a:xfrm>
            <a:off x="427383" y="336937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2023</a:t>
            </a:r>
          </a:p>
        </p:txBody>
      </p:sp>
      <p:sp>
        <p:nvSpPr>
          <p:cNvPr id="11" name="TextBox 10">
            <a:extLst>
              <a:ext uri="{FF2B5EF4-FFF2-40B4-BE49-F238E27FC236}">
                <a16:creationId xmlns:a16="http://schemas.microsoft.com/office/drawing/2014/main" id="{A2D8F13E-E43B-48F6-B748-31CBE1D861CC}"/>
              </a:ext>
            </a:extLst>
          </p:cNvPr>
          <p:cNvSpPr txBox="1"/>
          <p:nvPr/>
        </p:nvSpPr>
        <p:spPr>
          <a:xfrm>
            <a:off x="1767494" y="6488668"/>
            <a:ext cx="1337213" cy="369332"/>
          </a:xfrm>
          <a:prstGeom prst="rect">
            <a:avLst/>
          </a:prstGeom>
          <a:solidFill>
            <a:schemeClr val="bg1"/>
          </a:solidFill>
        </p:spPr>
        <p:txBody>
          <a:bodyPr wrap="square" rtlCol="0">
            <a:spAutoFit/>
          </a:bodyPr>
          <a:lstStyle/>
          <a:p>
            <a:r>
              <a:rPr lang="en-US" dirty="0"/>
              <a:t> </a:t>
            </a:r>
          </a:p>
        </p:txBody>
      </p:sp>
      <p:sp>
        <p:nvSpPr>
          <p:cNvPr id="2" name="Rectangle 1">
            <a:extLst>
              <a:ext uri="{FF2B5EF4-FFF2-40B4-BE49-F238E27FC236}">
                <a16:creationId xmlns:a16="http://schemas.microsoft.com/office/drawing/2014/main" id="{3AF64244-0FB0-3739-B0C1-30EBBB6E060A}"/>
              </a:ext>
            </a:extLst>
          </p:cNvPr>
          <p:cNvSpPr/>
          <p:nvPr/>
        </p:nvSpPr>
        <p:spPr>
          <a:xfrm>
            <a:off x="6593505" y="5734050"/>
            <a:ext cx="1854207" cy="11239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BE67F6B-E51C-8A3E-B2C6-575694FD2FE4}"/>
              </a:ext>
            </a:extLst>
          </p:cNvPr>
          <p:cNvSpPr txBox="1"/>
          <p:nvPr/>
        </p:nvSpPr>
        <p:spPr>
          <a:xfrm>
            <a:off x="8447713" y="6367244"/>
            <a:ext cx="3507849" cy="261610"/>
          </a:xfrm>
          <a:prstGeom prst="rect">
            <a:avLst/>
          </a:prstGeom>
          <a:noFill/>
        </p:spPr>
        <p:txBody>
          <a:bodyPr wrap="square" rtlCol="0">
            <a:spAutoFit/>
          </a:bodyPr>
          <a:lstStyle/>
          <a:p>
            <a:r>
              <a:rPr lang="en-US" sz="1100" dirty="0"/>
              <a:t>EPA Office of Underground Storage Tanks, December 2023</a:t>
            </a:r>
          </a:p>
        </p:txBody>
      </p:sp>
    </p:spTree>
    <p:extLst>
      <p:ext uri="{BB962C8B-B14F-4D97-AF65-F5344CB8AC3E}">
        <p14:creationId xmlns:p14="http://schemas.microsoft.com/office/powerpoint/2010/main" val="1160017202"/>
      </p:ext>
    </p:extLst>
  </p:cSld>
  <p:clrMapOvr>
    <a:masterClrMapping/>
  </p:clrMapOvr>
  <mc:AlternateContent xmlns:mc="http://schemas.openxmlformats.org/markup-compatibility/2006" xmlns:p14="http://schemas.microsoft.com/office/powerpoint/2010/main">
    <mc:Choice Requires="p14">
      <p:transition spd="slow" p14:dur="1500" advClick="0" advTm="3500">
        <p:fade/>
      </p:transition>
    </mc:Choice>
    <mc:Fallback xmlns="">
      <p:transition spd="slow" advClick="0" advTm="35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4529B5-A638-7155-C1D9-644DB34DBF71}"/>
              </a:ext>
            </a:extLst>
          </p:cNvPr>
          <p:cNvPicPr>
            <a:picLocks noChangeAspect="1"/>
          </p:cNvPicPr>
          <p:nvPr/>
        </p:nvPicPr>
        <p:blipFill>
          <a:blip r:embed="rId2"/>
          <a:stretch>
            <a:fillRect/>
          </a:stretch>
        </p:blipFill>
        <p:spPr>
          <a:xfrm>
            <a:off x="157566" y="1245039"/>
            <a:ext cx="6096294" cy="4267406"/>
          </a:xfrm>
          <a:prstGeom prst="rect">
            <a:avLst/>
          </a:prstGeom>
        </p:spPr>
      </p:pic>
      <p:pic>
        <p:nvPicPr>
          <p:cNvPr id="3" name="Picture 2">
            <a:extLst>
              <a:ext uri="{FF2B5EF4-FFF2-40B4-BE49-F238E27FC236}">
                <a16:creationId xmlns:a16="http://schemas.microsoft.com/office/drawing/2014/main" id="{4B2B1869-8A6B-E010-B13C-CA68A7ADC9BA}"/>
              </a:ext>
            </a:extLst>
          </p:cNvPr>
          <p:cNvPicPr>
            <a:picLocks noChangeAspect="1"/>
          </p:cNvPicPr>
          <p:nvPr/>
        </p:nvPicPr>
        <p:blipFill>
          <a:blip r:embed="rId3"/>
          <a:stretch>
            <a:fillRect/>
          </a:stretch>
        </p:blipFill>
        <p:spPr>
          <a:xfrm>
            <a:off x="5967916" y="1371484"/>
            <a:ext cx="6000794" cy="4200556"/>
          </a:xfrm>
          <a:prstGeom prst="rect">
            <a:avLst/>
          </a:prstGeom>
        </p:spPr>
      </p:pic>
      <p:sp>
        <p:nvSpPr>
          <p:cNvPr id="2" name="Title 1">
            <a:extLst>
              <a:ext uri="{FF2B5EF4-FFF2-40B4-BE49-F238E27FC236}">
                <a16:creationId xmlns:a16="http://schemas.microsoft.com/office/drawing/2014/main" id="{2BC81E8C-3AF2-42C5-9C70-087E4BA8EF50}"/>
              </a:ext>
            </a:extLst>
          </p:cNvPr>
          <p:cNvSpPr>
            <a:spLocks noGrp="1"/>
          </p:cNvSpPr>
          <p:nvPr>
            <p:ph type="title"/>
          </p:nvPr>
        </p:nvSpPr>
        <p:spPr>
          <a:xfrm>
            <a:off x="847344" y="300505"/>
            <a:ext cx="10506456" cy="1197864"/>
          </a:xfrm>
        </p:spPr>
        <p:txBody>
          <a:bodyPr vert="horz" lIns="91440" tIns="45720" rIns="91440" bIns="45720" rtlCol="0" anchor="b">
            <a:normAutofit/>
          </a:bodyPr>
          <a:lstStyle/>
          <a:p>
            <a:pPr algn="ctr"/>
            <a:r>
              <a:rPr lang="en-US" sz="5400" dirty="0"/>
              <a:t>20 Years Of Progress</a:t>
            </a:r>
          </a:p>
        </p:txBody>
      </p:sp>
      <p:sp>
        <p:nvSpPr>
          <p:cNvPr id="10" name="Title 1">
            <a:extLst>
              <a:ext uri="{FF2B5EF4-FFF2-40B4-BE49-F238E27FC236}">
                <a16:creationId xmlns:a16="http://schemas.microsoft.com/office/drawing/2014/main" id="{E03871E8-37DD-45B3-88EA-297FA6652019}"/>
              </a:ext>
            </a:extLst>
          </p:cNvPr>
          <p:cNvSpPr txBox="1">
            <a:spLocks/>
          </p:cNvSpPr>
          <p:nvPr/>
        </p:nvSpPr>
        <p:spPr>
          <a:xfrm>
            <a:off x="2028908" y="5759350"/>
            <a:ext cx="1656522" cy="60789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2003</a:t>
            </a:r>
          </a:p>
        </p:txBody>
      </p:sp>
      <p:sp>
        <p:nvSpPr>
          <p:cNvPr id="12" name="Title 1">
            <a:extLst>
              <a:ext uri="{FF2B5EF4-FFF2-40B4-BE49-F238E27FC236}">
                <a16:creationId xmlns:a16="http://schemas.microsoft.com/office/drawing/2014/main" id="{3DF36B4A-917A-46AC-93D5-10D1FF900625}"/>
              </a:ext>
            </a:extLst>
          </p:cNvPr>
          <p:cNvSpPr txBox="1">
            <a:spLocks/>
          </p:cNvSpPr>
          <p:nvPr/>
        </p:nvSpPr>
        <p:spPr>
          <a:xfrm>
            <a:off x="8256961" y="5782332"/>
            <a:ext cx="1656522" cy="6121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2023</a:t>
            </a:r>
          </a:p>
        </p:txBody>
      </p:sp>
      <p:grpSp>
        <p:nvGrpSpPr>
          <p:cNvPr id="17" name="Group 16">
            <a:extLst>
              <a:ext uri="{FF2B5EF4-FFF2-40B4-BE49-F238E27FC236}">
                <a16:creationId xmlns:a16="http://schemas.microsoft.com/office/drawing/2014/main" id="{C7A85822-3CE4-4012-A2F3-7E139694CEC1}"/>
              </a:ext>
            </a:extLst>
          </p:cNvPr>
          <p:cNvGrpSpPr/>
          <p:nvPr/>
        </p:nvGrpSpPr>
        <p:grpSpPr>
          <a:xfrm>
            <a:off x="4803489" y="5845038"/>
            <a:ext cx="2585022" cy="954107"/>
            <a:chOff x="9515125" y="3851569"/>
            <a:chExt cx="2186608" cy="1242188"/>
          </a:xfrm>
        </p:grpSpPr>
        <p:sp>
          <p:nvSpPr>
            <p:cNvPr id="18" name="TextBox 17">
              <a:extLst>
                <a:ext uri="{FF2B5EF4-FFF2-40B4-BE49-F238E27FC236}">
                  <a16:creationId xmlns:a16="http://schemas.microsoft.com/office/drawing/2014/main" id="{95833300-AC77-4B18-AA81-1B4156ECC26F}"/>
                </a:ext>
              </a:extLst>
            </p:cNvPr>
            <p:cNvSpPr txBox="1"/>
            <p:nvPr/>
          </p:nvSpPr>
          <p:spPr>
            <a:xfrm>
              <a:off x="9515125" y="3851569"/>
              <a:ext cx="2186608" cy="1242188"/>
            </a:xfrm>
            <a:prstGeom prst="rect">
              <a:avLst/>
            </a:prstGeom>
            <a:noFill/>
          </p:spPr>
          <p:txBody>
            <a:bodyPr wrap="square" rtlCol="0">
              <a:spAutoFit/>
            </a:bodyPr>
            <a:lstStyle/>
            <a:p>
              <a:r>
                <a:rPr lang="en-US" sz="1400" dirty="0"/>
                <a:t>     % Backlog Reduction</a:t>
              </a:r>
            </a:p>
            <a:p>
              <a:r>
                <a:rPr lang="en-US" sz="1400" dirty="0"/>
                <a:t>	≤79%</a:t>
              </a:r>
            </a:p>
            <a:p>
              <a:r>
                <a:rPr lang="en-US" sz="1400" dirty="0"/>
                <a:t>	80-89%</a:t>
              </a:r>
            </a:p>
            <a:p>
              <a:r>
                <a:rPr lang="en-US" sz="1400" dirty="0"/>
                <a:t>	90-100%</a:t>
              </a:r>
            </a:p>
          </p:txBody>
        </p:sp>
        <p:sp>
          <p:nvSpPr>
            <p:cNvPr id="19" name="Rectangle 18">
              <a:extLst>
                <a:ext uri="{FF2B5EF4-FFF2-40B4-BE49-F238E27FC236}">
                  <a16:creationId xmlns:a16="http://schemas.microsoft.com/office/drawing/2014/main" id="{FBE281C5-74E6-4DFA-AE62-1362B95345CC}"/>
                </a:ext>
              </a:extLst>
            </p:cNvPr>
            <p:cNvSpPr/>
            <p:nvPr/>
          </p:nvSpPr>
          <p:spPr>
            <a:xfrm>
              <a:off x="10005391" y="4290177"/>
              <a:ext cx="198783" cy="17227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Rectangle 19">
              <a:extLst>
                <a:ext uri="{FF2B5EF4-FFF2-40B4-BE49-F238E27FC236}">
                  <a16:creationId xmlns:a16="http://schemas.microsoft.com/office/drawing/2014/main" id="{A6D65978-2D49-45CF-B09B-39D551C87920}"/>
                </a:ext>
              </a:extLst>
            </p:cNvPr>
            <p:cNvSpPr/>
            <p:nvPr/>
          </p:nvSpPr>
          <p:spPr>
            <a:xfrm>
              <a:off x="10005391" y="4537221"/>
              <a:ext cx="198783" cy="1722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FBA9CE8-8831-40CB-A185-7B108ADBB8BF}"/>
                </a:ext>
              </a:extLst>
            </p:cNvPr>
            <p:cNvSpPr/>
            <p:nvPr/>
          </p:nvSpPr>
          <p:spPr>
            <a:xfrm>
              <a:off x="10005391" y="4781217"/>
              <a:ext cx="198783" cy="17227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184555A-AAF4-434F-ADE4-70BD8F556443}"/>
              </a:ext>
            </a:extLst>
          </p:cNvPr>
          <p:cNvSpPr txBox="1"/>
          <p:nvPr/>
        </p:nvSpPr>
        <p:spPr>
          <a:xfrm>
            <a:off x="6357612" y="5385076"/>
            <a:ext cx="1092663" cy="369332"/>
          </a:xfrm>
          <a:prstGeom prst="rect">
            <a:avLst/>
          </a:prstGeom>
          <a:solidFill>
            <a:schemeClr val="bg1"/>
          </a:solidFill>
        </p:spPr>
        <p:txBody>
          <a:bodyPr wrap="square" rtlCol="0">
            <a:spAutoFit/>
          </a:bodyPr>
          <a:lstStyle/>
          <a:p>
            <a:r>
              <a:rPr lang="en-US" dirty="0"/>
              <a:t> </a:t>
            </a:r>
          </a:p>
        </p:txBody>
      </p:sp>
      <p:sp>
        <p:nvSpPr>
          <p:cNvPr id="22" name="TextBox 21">
            <a:extLst>
              <a:ext uri="{FF2B5EF4-FFF2-40B4-BE49-F238E27FC236}">
                <a16:creationId xmlns:a16="http://schemas.microsoft.com/office/drawing/2014/main" id="{FA6BC164-D692-47CF-A2BA-AA6F97F24732}"/>
              </a:ext>
            </a:extLst>
          </p:cNvPr>
          <p:cNvSpPr txBox="1"/>
          <p:nvPr/>
        </p:nvSpPr>
        <p:spPr>
          <a:xfrm>
            <a:off x="301012" y="5413000"/>
            <a:ext cx="1092663" cy="369332"/>
          </a:xfrm>
          <a:prstGeom prst="rect">
            <a:avLst/>
          </a:prstGeom>
          <a:solidFill>
            <a:schemeClr val="bg1"/>
          </a:solidFill>
        </p:spPr>
        <p:txBody>
          <a:bodyPr wrap="square" rtlCol="0">
            <a:spAutoFit/>
          </a:bodyPr>
          <a:lstStyle/>
          <a:p>
            <a:r>
              <a:rPr lang="en-US" dirty="0"/>
              <a:t> </a:t>
            </a:r>
          </a:p>
        </p:txBody>
      </p:sp>
      <p:sp>
        <p:nvSpPr>
          <p:cNvPr id="23" name="Rectangle 22">
            <a:extLst>
              <a:ext uri="{FF2B5EF4-FFF2-40B4-BE49-F238E27FC236}">
                <a16:creationId xmlns:a16="http://schemas.microsoft.com/office/drawing/2014/main" id="{BC764E8A-908C-4DEC-A178-B1B3D25F8DF2}"/>
              </a:ext>
            </a:extLst>
          </p:cNvPr>
          <p:cNvSpPr/>
          <p:nvPr/>
        </p:nvSpPr>
        <p:spPr>
          <a:xfrm>
            <a:off x="9253959" y="4882101"/>
            <a:ext cx="1154298" cy="73162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4BA4868-7173-E602-CA66-8255AF4D1013}"/>
              </a:ext>
            </a:extLst>
          </p:cNvPr>
          <p:cNvSpPr txBox="1"/>
          <p:nvPr/>
        </p:nvSpPr>
        <p:spPr>
          <a:xfrm>
            <a:off x="8447713" y="6367244"/>
            <a:ext cx="3507849" cy="261610"/>
          </a:xfrm>
          <a:prstGeom prst="rect">
            <a:avLst/>
          </a:prstGeom>
          <a:noFill/>
        </p:spPr>
        <p:txBody>
          <a:bodyPr wrap="square" rtlCol="0">
            <a:spAutoFit/>
          </a:bodyPr>
          <a:lstStyle/>
          <a:p>
            <a:r>
              <a:rPr lang="en-US" sz="1100" dirty="0"/>
              <a:t>EPA Office of Underground Storage Tanks, December 2023</a:t>
            </a:r>
          </a:p>
        </p:txBody>
      </p:sp>
      <p:sp>
        <p:nvSpPr>
          <p:cNvPr id="6" name="TextBox 5">
            <a:extLst>
              <a:ext uri="{FF2B5EF4-FFF2-40B4-BE49-F238E27FC236}">
                <a16:creationId xmlns:a16="http://schemas.microsoft.com/office/drawing/2014/main" id="{0AF6659A-A164-70D3-4AEA-19BF9C704E5E}"/>
              </a:ext>
            </a:extLst>
          </p:cNvPr>
          <p:cNvSpPr txBox="1"/>
          <p:nvPr/>
        </p:nvSpPr>
        <p:spPr>
          <a:xfrm>
            <a:off x="534907" y="5385076"/>
            <a:ext cx="1092663" cy="369332"/>
          </a:xfrm>
          <a:prstGeom prst="rect">
            <a:avLst/>
          </a:prstGeom>
          <a:solidFill>
            <a:schemeClr val="bg1"/>
          </a:solidFill>
        </p:spPr>
        <p:txBody>
          <a:bodyPr wrap="square" rtlCol="0">
            <a:spAutoFit/>
          </a:bodyPr>
          <a:lstStyle/>
          <a:p>
            <a:r>
              <a:rPr lang="en-US" dirty="0"/>
              <a:t> </a:t>
            </a:r>
          </a:p>
        </p:txBody>
      </p:sp>
      <p:sp>
        <p:nvSpPr>
          <p:cNvPr id="8" name="Rectangle 7">
            <a:extLst>
              <a:ext uri="{FF2B5EF4-FFF2-40B4-BE49-F238E27FC236}">
                <a16:creationId xmlns:a16="http://schemas.microsoft.com/office/drawing/2014/main" id="{EE5AA5E7-5C1E-2EF2-7200-AC85FCE86332}"/>
              </a:ext>
            </a:extLst>
          </p:cNvPr>
          <p:cNvSpPr/>
          <p:nvPr/>
        </p:nvSpPr>
        <p:spPr>
          <a:xfrm>
            <a:off x="3505077" y="4822591"/>
            <a:ext cx="1154298" cy="73162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411368"/>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803859F019D34DA61A559BDABD167D" ma:contentTypeVersion="17" ma:contentTypeDescription="Create a new document." ma:contentTypeScope="" ma:versionID="456664070ec6c60670b800d91bfbe92e">
  <xsd:schema xmlns:xsd="http://www.w3.org/2001/XMLSchema" xmlns:xs="http://www.w3.org/2001/XMLSchema" xmlns:p="http://schemas.microsoft.com/office/2006/metadata/properties" xmlns:ns2="86a81173-3790-4bd1-a413-d033f74bbaee" xmlns:ns3="524f189a-d4af-4529-b5dc-aa9a7f932db9" targetNamespace="http://schemas.microsoft.com/office/2006/metadata/properties" ma:root="true" ma:fieldsID="e49e8c122fbc5e9269b30baa59168ff4" ns2:_="" ns3:_="">
    <xsd:import namespace="86a81173-3790-4bd1-a413-d033f74bbaee"/>
    <xsd:import namespace="524f189a-d4af-4529-b5dc-aa9a7f932db9"/>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_Flow_SignoffStatu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a81173-3790-4bd1-a413-d033f74bba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b76073a-58b8-475b-881a-cf95fb025ee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4f189a-d4af-4529-b5dc-aa9a7f932db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b11f099-1aac-49b7-b63d-978c66f5ac70}" ma:internalName="TaxCatchAll" ma:showField="CatchAllData" ma:web="524f189a-d4af-4529-b5dc-aa9a7f932d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B60BA2-22C6-4FD5-97B8-BA2CA425CB6B}"/>
</file>

<file path=customXml/itemProps2.xml><?xml version="1.0" encoding="utf-8"?>
<ds:datastoreItem xmlns:ds="http://schemas.openxmlformats.org/officeDocument/2006/customXml" ds:itemID="{14E94DC5-E4A9-466C-A20D-31745225A2CA}"/>
</file>

<file path=docProps/app.xml><?xml version="1.0" encoding="utf-8"?>
<Properties xmlns="http://schemas.openxmlformats.org/officeDocument/2006/extended-properties" xmlns:vt="http://schemas.openxmlformats.org/officeDocument/2006/docPropsVTypes">
  <TotalTime>634</TotalTime>
  <Words>391</Words>
  <Application>Microsoft Office PowerPoint</Application>
  <PresentationFormat>Widescreen</PresentationFormat>
  <Paragraphs>63</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20 Years Of Progress  Closing LUST Sites</vt:lpstr>
      <vt:lpstr>PowerPoint Presentation</vt:lpstr>
      <vt:lpstr>PowerPoint Presentation</vt:lpstr>
      <vt:lpstr>PowerPoint Presentation</vt:lpstr>
      <vt:lpstr>PowerPoint Presentation</vt:lpstr>
      <vt:lpstr>PowerPoint Presentation</vt:lpstr>
      <vt:lpstr>PowerPoint Presentation</vt:lpstr>
      <vt:lpstr>20 Years Of Progress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Sara</dc:creator>
  <cp:lastModifiedBy>Zelenski, Elizabeth</cp:lastModifiedBy>
  <cp:revision>11</cp:revision>
  <dcterms:created xsi:type="dcterms:W3CDTF">2021-01-11T18:47:53Z</dcterms:created>
  <dcterms:modified xsi:type="dcterms:W3CDTF">2023-12-06T22:10:00Z</dcterms:modified>
</cp:coreProperties>
</file>