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0" r:id="rId6"/>
    <p:sldMasterId id="2147483671" r:id="rId7"/>
  </p:sldMasterIdLst>
  <p:notesMasterIdLst>
    <p:notesMasterId r:id="rId104"/>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Lst>
  <p:sldSz cx="12192000" cy="6858000"/>
  <p:notesSz cx="6858000" cy="9296400"/>
  <p:embeddedFontLst>
    <p:embeddedFont>
      <p:font typeface="Helvetica Neue" panose="020B0604020202020204" charset="0"/>
      <p:regular r:id="rId105"/>
      <p:bold r:id="rId106"/>
      <p:italic r:id="rId107"/>
      <p:boldItalic r:id="rId108"/>
    </p:embeddedFont>
    <p:embeddedFont>
      <p:font typeface="Quattrocento Sans" panose="020B0502050000020003" pitchFamily="34" charset="0"/>
      <p:regular r:id="rId109"/>
      <p:bold r:id="rId110"/>
      <p:italic r:id="rId111"/>
      <p:boldItalic r:id="rId112"/>
    </p:embeddedFont>
    <p:embeddedFont>
      <p:font typeface="Roboto" panose="02000000000000000000" pitchFamily="2" charset="0"/>
      <p:regular r:id="rId113"/>
      <p:bold r:id="rId114"/>
      <p:italic r:id="rId115"/>
      <p:boldItalic r:id="rId116"/>
    </p:embeddedFont>
    <p:embeddedFont>
      <p:font typeface="Source Sans Pro" panose="020B0503030403020204" pitchFamily="3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5" roundtripDataSignature="AMtx7mhTbhkYsAvqAg0bHxcK0+KWFQChV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420" autoAdjust="0"/>
  </p:normalViewPr>
  <p:slideViewPr>
    <p:cSldViewPr snapToGrid="0">
      <p:cViewPr varScale="1">
        <p:scale>
          <a:sx n="57" d="100"/>
          <a:sy n="57" d="100"/>
        </p:scale>
        <p:origin x="268" y="32"/>
      </p:cViewPr>
      <p:guideLst/>
    </p:cSldViewPr>
  </p:slideViewPr>
  <p:outlineViewPr>
    <p:cViewPr>
      <p:scale>
        <a:sx n="33" d="100"/>
        <a:sy n="33" d="100"/>
      </p:scale>
      <p:origin x="0" y="-35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font" Target="fonts/font13.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font" Target="fonts/font8.fntdata"/><Relationship Id="rId16" Type="http://schemas.openxmlformats.org/officeDocument/2006/relationships/slide" Target="slides/slide9.xml"/><Relationship Id="rId107" Type="http://schemas.openxmlformats.org/officeDocument/2006/relationships/font" Target="fonts/font3.fntdata"/><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8" Type="http://schemas.openxmlformats.org/officeDocument/2006/relationships/theme" Target="theme/theme1.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9.fntdata"/><Relationship Id="rId118" Type="http://schemas.openxmlformats.org/officeDocument/2006/relationships/font" Target="fonts/font14.fnt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font" Target="fonts/font4.fntdata"/><Relationship Id="rId129" Type="http://schemas.openxmlformats.org/officeDocument/2006/relationships/tableStyles" Target="tableStyles.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5.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notesMaster" Target="notesMasters/notesMaster1.xml"/><Relationship Id="rId120" Type="http://schemas.openxmlformats.org/officeDocument/2006/relationships/font" Target="fonts/font16.fntdata"/><Relationship Id="rId125" Type="http://customschemas.google.com/relationships/presentationmetadata" Target="metadata"/><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font" Target="fonts/font1.fntdata"/><Relationship Id="rId12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7.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font" Target="fonts/font2.fntdata"/><Relationship Id="rId12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customXml" Target="../customXml/item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643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66434"/>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71800" cy="46643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pa.gov/haps/controlling-hazardous-air-pollutant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pa.gov/hap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epa.gov/sites/default/files/2019-08/documents/air_toxics_101_webinar_slides.pdf" TargetMode="External"/><Relationship Id="rId4" Type="http://schemas.openxmlformats.org/officeDocument/2006/relationships/hyperlink" Target="https://www3.epa.gov/ttn/atw/pollsour.html"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0: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Environment: includes property (houses, buildings, etc.), materials (statues, monuments), water bodies (lakes, rivers, streams, oceans, etc.)</a:t>
            </a:r>
            <a:endParaRPr/>
          </a:p>
          <a:p>
            <a:pPr marL="0" lvl="0" indent="0" algn="l" rtl="0">
              <a:spcBef>
                <a:spcPts val="0"/>
              </a:spcBef>
              <a:spcAft>
                <a:spcPts val="0"/>
              </a:spcAft>
              <a:buNone/>
            </a:pPr>
            <a:endParaRPr/>
          </a:p>
          <a:p>
            <a:pPr marL="0" lvl="0" indent="0" algn="l" rtl="0">
              <a:spcBef>
                <a:spcPts val="0"/>
              </a:spcBef>
              <a:spcAft>
                <a:spcPts val="0"/>
              </a:spcAft>
              <a:buNone/>
            </a:pPr>
            <a:r>
              <a:rPr lang="en-US"/>
              <a:t>Quantitative vs Qualitative measurements</a:t>
            </a:r>
            <a:endParaRPr/>
          </a:p>
        </p:txBody>
      </p:sp>
      <p:sp>
        <p:nvSpPr>
          <p:cNvPr id="280" name="Google Shape;280;p1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Environment: includes property (houses, buildings, etc.), materials (statues, monuments), water bodies (lakes, rivers, streams, oceans, etc.)</a:t>
            </a:r>
            <a:endParaRPr/>
          </a:p>
          <a:p>
            <a:pPr marL="0" lvl="0" indent="0" algn="l" rtl="0">
              <a:spcBef>
                <a:spcPts val="0"/>
              </a:spcBef>
              <a:spcAft>
                <a:spcPts val="0"/>
              </a:spcAft>
              <a:buNone/>
            </a:pPr>
            <a:endParaRPr/>
          </a:p>
          <a:p>
            <a:pPr marL="0" lvl="0" indent="0" algn="l" rtl="0">
              <a:spcBef>
                <a:spcPts val="0"/>
              </a:spcBef>
              <a:spcAft>
                <a:spcPts val="0"/>
              </a:spcAft>
              <a:buNone/>
            </a:pPr>
            <a:r>
              <a:rPr lang="en-US"/>
              <a:t>Quantitative vs Qualitative measurements</a:t>
            </a:r>
            <a:endParaRPr/>
          </a:p>
        </p:txBody>
      </p:sp>
      <p:sp>
        <p:nvSpPr>
          <p:cNvPr id="289" name="Google Shape;289;p1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Pollution comes from both natural and human-made sources</a:t>
            </a:r>
            <a:endParaRPr/>
          </a:p>
          <a:p>
            <a:pPr marL="0" lvl="0" indent="0" algn="l" rtl="0">
              <a:spcBef>
                <a:spcPts val="0"/>
              </a:spcBef>
              <a:spcAft>
                <a:spcPts val="0"/>
              </a:spcAft>
              <a:buNone/>
            </a:pPr>
            <a:endParaRPr/>
          </a:p>
          <a:p>
            <a:pPr marL="0" lvl="0" indent="0" algn="l" rtl="0">
              <a:spcBef>
                <a:spcPts val="0"/>
              </a:spcBef>
              <a:spcAft>
                <a:spcPts val="0"/>
              </a:spcAft>
              <a:buNone/>
            </a:pPr>
            <a:r>
              <a:rPr lang="en-US" b="0" i="0">
                <a:solidFill>
                  <a:srgbClr val="212529"/>
                </a:solidFill>
                <a:latin typeface="Helvetica Neue"/>
                <a:ea typeface="Helvetica Neue"/>
                <a:cs typeface="Helvetica Neue"/>
                <a:sym typeface="Helvetica Neue"/>
              </a:rPr>
              <a:t>There are four main types of air pollution sources:</a:t>
            </a:r>
            <a:endParaRPr/>
          </a:p>
          <a:p>
            <a:pPr marL="0" lvl="0" indent="-76200" algn="l" rtl="0">
              <a:spcBef>
                <a:spcPts val="0"/>
              </a:spcBef>
              <a:spcAft>
                <a:spcPts val="0"/>
              </a:spcAft>
              <a:buClr>
                <a:srgbClr val="212529"/>
              </a:buClr>
              <a:buSzPts val="1200"/>
              <a:buFont typeface="Arial"/>
              <a:buChar char="•"/>
            </a:pPr>
            <a:r>
              <a:rPr lang="en-US" b="1" i="1">
                <a:solidFill>
                  <a:srgbClr val="212529"/>
                </a:solidFill>
                <a:latin typeface="Helvetica Neue"/>
                <a:ea typeface="Helvetica Neue"/>
                <a:cs typeface="Helvetica Neue"/>
                <a:sym typeface="Helvetica Neue"/>
              </a:rPr>
              <a:t>mobile sources</a:t>
            </a:r>
            <a:r>
              <a:rPr lang="en-US" b="0" i="0">
                <a:solidFill>
                  <a:srgbClr val="212529"/>
                </a:solidFill>
                <a:latin typeface="Helvetica Neue"/>
                <a:ea typeface="Helvetica Neue"/>
                <a:cs typeface="Helvetica Neue"/>
                <a:sym typeface="Helvetica Neue"/>
              </a:rPr>
              <a:t> – such as cars, buses, planes, trucks, and trains</a:t>
            </a:r>
            <a:endParaRPr/>
          </a:p>
          <a:p>
            <a:pPr marL="0" lvl="0" indent="-76200" algn="l" rtl="0">
              <a:spcBef>
                <a:spcPts val="0"/>
              </a:spcBef>
              <a:spcAft>
                <a:spcPts val="0"/>
              </a:spcAft>
              <a:buClr>
                <a:srgbClr val="212529"/>
              </a:buClr>
              <a:buSzPts val="1200"/>
              <a:buFont typeface="Arial"/>
              <a:buChar char="•"/>
            </a:pPr>
            <a:r>
              <a:rPr lang="en-US" b="1" i="1">
                <a:solidFill>
                  <a:srgbClr val="212529"/>
                </a:solidFill>
                <a:latin typeface="Helvetica Neue"/>
                <a:ea typeface="Helvetica Neue"/>
                <a:cs typeface="Helvetica Neue"/>
                <a:sym typeface="Helvetica Neue"/>
              </a:rPr>
              <a:t>stationary sources</a:t>
            </a:r>
            <a:r>
              <a:rPr lang="en-US" b="0" i="0">
                <a:solidFill>
                  <a:srgbClr val="212529"/>
                </a:solidFill>
                <a:latin typeface="Helvetica Neue"/>
                <a:ea typeface="Helvetica Neue"/>
                <a:cs typeface="Helvetica Neue"/>
                <a:sym typeface="Helvetica Neue"/>
              </a:rPr>
              <a:t> – such as power plants, oil refineries, industrial facilities, and factories</a:t>
            </a:r>
            <a:endParaRPr/>
          </a:p>
          <a:p>
            <a:pPr marL="0" lvl="0" indent="-76200" algn="l" rtl="0">
              <a:spcBef>
                <a:spcPts val="0"/>
              </a:spcBef>
              <a:spcAft>
                <a:spcPts val="0"/>
              </a:spcAft>
              <a:buClr>
                <a:srgbClr val="212529"/>
              </a:buClr>
              <a:buSzPts val="1200"/>
              <a:buFont typeface="Arial"/>
              <a:buChar char="•"/>
            </a:pPr>
            <a:r>
              <a:rPr lang="en-US" b="1" i="1">
                <a:solidFill>
                  <a:srgbClr val="212529"/>
                </a:solidFill>
                <a:latin typeface="Helvetica Neue"/>
                <a:ea typeface="Helvetica Neue"/>
                <a:cs typeface="Helvetica Neue"/>
                <a:sym typeface="Helvetica Neue"/>
              </a:rPr>
              <a:t>area sources</a:t>
            </a:r>
            <a:r>
              <a:rPr lang="en-US" b="0" i="0">
                <a:solidFill>
                  <a:srgbClr val="212529"/>
                </a:solidFill>
                <a:latin typeface="Helvetica Neue"/>
                <a:ea typeface="Helvetica Neue"/>
                <a:cs typeface="Helvetica Neue"/>
                <a:sym typeface="Helvetica Neue"/>
              </a:rPr>
              <a:t> – such as agricultural areas, cities, and wood burning fireplaces</a:t>
            </a:r>
            <a:endParaRPr/>
          </a:p>
          <a:p>
            <a:pPr marL="0" lvl="0" indent="-76200" algn="l" rtl="0">
              <a:spcBef>
                <a:spcPts val="0"/>
              </a:spcBef>
              <a:spcAft>
                <a:spcPts val="0"/>
              </a:spcAft>
              <a:buClr>
                <a:srgbClr val="212529"/>
              </a:buClr>
              <a:buSzPts val="1200"/>
              <a:buFont typeface="Arial"/>
              <a:buChar char="•"/>
            </a:pPr>
            <a:r>
              <a:rPr lang="en-US" b="1" i="1">
                <a:solidFill>
                  <a:srgbClr val="212529"/>
                </a:solidFill>
                <a:latin typeface="Helvetica Neue"/>
                <a:ea typeface="Helvetica Neue"/>
                <a:cs typeface="Helvetica Neue"/>
                <a:sym typeface="Helvetica Neue"/>
              </a:rPr>
              <a:t>natural sources</a:t>
            </a:r>
            <a:r>
              <a:rPr lang="en-US" b="0" i="0">
                <a:solidFill>
                  <a:srgbClr val="212529"/>
                </a:solidFill>
                <a:latin typeface="Helvetica Neue"/>
                <a:ea typeface="Helvetica Neue"/>
                <a:cs typeface="Helvetica Neue"/>
                <a:sym typeface="Helvetica Neue"/>
              </a:rPr>
              <a:t> – such as wind-blown dust, wildfires, and volcanoes</a:t>
            </a:r>
            <a:endParaRPr/>
          </a:p>
          <a:p>
            <a:pPr marL="0" lvl="0" indent="0" algn="l" rtl="0">
              <a:spcBef>
                <a:spcPts val="0"/>
              </a:spcBef>
              <a:spcAft>
                <a:spcPts val="0"/>
              </a:spcAft>
              <a:buNone/>
            </a:pPr>
            <a:br>
              <a:rPr lang="en-US"/>
            </a:br>
            <a:endParaRPr/>
          </a:p>
        </p:txBody>
      </p:sp>
      <p:sp>
        <p:nvSpPr>
          <p:cNvPr id="298" name="Google Shape;298;p1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Quattrocento Sans"/>
              <a:buNone/>
            </a:pPr>
            <a:r>
              <a:rPr lang="en-US">
                <a:latin typeface="Quattrocento Sans"/>
                <a:ea typeface="Quattrocento Sans"/>
                <a:cs typeface="Quattrocento Sans"/>
                <a:sym typeface="Quattrocento Sans"/>
              </a:rPr>
              <a:t>Normally, air temperature becomes </a:t>
            </a:r>
            <a:r>
              <a:rPr lang="en-US" b="1">
                <a:latin typeface="Quattrocento Sans"/>
                <a:ea typeface="Quattrocento Sans"/>
                <a:cs typeface="Quattrocento Sans"/>
                <a:sym typeface="Quattrocento Sans"/>
              </a:rPr>
              <a:t>colder</a:t>
            </a:r>
            <a:r>
              <a:rPr lang="en-US">
                <a:latin typeface="Quattrocento Sans"/>
                <a:ea typeface="Quattrocento Sans"/>
                <a:cs typeface="Quattrocento Sans"/>
                <a:sym typeface="Quattrocento Sans"/>
              </a:rPr>
              <a:t> higher above the ground.</a:t>
            </a:r>
            <a:endParaRPr/>
          </a:p>
          <a:p>
            <a:pPr marL="0" lvl="0" indent="0" algn="l" rtl="0">
              <a:spcBef>
                <a:spcPts val="0"/>
              </a:spcBef>
              <a:spcAft>
                <a:spcPts val="0"/>
              </a:spcAft>
              <a:buNone/>
            </a:pPr>
            <a:r>
              <a:rPr lang="en-US"/>
              <a:t>During a temperature inversion, a warm layer is ‘sandwiched’ in between cooler layers. Pollution can be trapped, causing higher pollution levels where we live!</a:t>
            </a:r>
            <a:endParaRPr/>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1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7: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US"/>
              <a:t>We could mention ground level ozone here</a:t>
            </a:r>
            <a:endParaRPr/>
          </a:p>
          <a:p>
            <a:pPr marL="171450" lvl="0" indent="-171450" algn="l" rtl="0">
              <a:spcBef>
                <a:spcPts val="0"/>
              </a:spcBef>
              <a:spcAft>
                <a:spcPts val="0"/>
              </a:spcAft>
              <a:buClr>
                <a:schemeClr val="dk1"/>
              </a:buClr>
              <a:buSzPts val="1200"/>
              <a:buFont typeface="Calibri"/>
              <a:buChar char="-"/>
            </a:pPr>
            <a:r>
              <a:rPr lang="en-US"/>
              <a:t>Mention health effects for PM and Ozone here</a:t>
            </a:r>
            <a:endParaRPr/>
          </a:p>
          <a:p>
            <a:pPr marL="171450" lvl="0" indent="-171450" algn="l" rtl="0">
              <a:spcBef>
                <a:spcPts val="0"/>
              </a:spcBef>
              <a:spcAft>
                <a:spcPts val="0"/>
              </a:spcAft>
              <a:buClr>
                <a:schemeClr val="dk1"/>
              </a:buClr>
              <a:buSzPts val="1200"/>
              <a:buFont typeface="Calibri"/>
              <a:buChar char="-"/>
            </a:pPr>
            <a:r>
              <a:rPr lang="en-US"/>
              <a:t>Mention why these criteria pollutants are important</a:t>
            </a:r>
            <a:endParaRPr/>
          </a:p>
        </p:txBody>
      </p:sp>
      <p:sp>
        <p:nvSpPr>
          <p:cNvPr id="375" name="Google Shape;375;p1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NAAQS are updated every 5 years for EACH pollutant. </a:t>
            </a:r>
            <a:endParaRPr/>
          </a:p>
          <a:p>
            <a:pPr marL="0" lvl="0" indent="0" algn="l" rtl="0">
              <a:spcBef>
                <a:spcPts val="0"/>
              </a:spcBef>
              <a:spcAft>
                <a:spcPts val="0"/>
              </a:spcAft>
              <a:buNone/>
            </a:pPr>
            <a:r>
              <a:rPr lang="en-US"/>
              <a:t>Updates represent the current science and knowledge on health and environmental effects from research studies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84" name="Google Shape;384;p1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9: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Quattrocento Sans"/>
              <a:buNone/>
            </a:pPr>
            <a:r>
              <a:rPr lang="en-US">
                <a:latin typeface="Quattrocento Sans"/>
                <a:ea typeface="Quattrocento Sans"/>
                <a:cs typeface="Quattrocento Sans"/>
                <a:sym typeface="Quattrocento Sans"/>
              </a:rPr>
              <a:t>Ex: </a:t>
            </a:r>
            <a:r>
              <a:rPr lang="en-US" b="1">
                <a:latin typeface="Quattrocento Sans"/>
                <a:ea typeface="Quattrocento Sans"/>
                <a:cs typeface="Quattrocento Sans"/>
                <a:sym typeface="Quattrocento Sans"/>
              </a:rPr>
              <a:t>Benzene</a:t>
            </a:r>
            <a:r>
              <a:rPr lang="en-US">
                <a:latin typeface="Quattrocento Sans"/>
                <a:ea typeface="Quattrocento Sans"/>
                <a:cs typeface="Quattrocento Sans"/>
                <a:sym typeface="Quattrocento Sans"/>
              </a:rPr>
              <a:t> (gasoline), </a:t>
            </a:r>
            <a:r>
              <a:rPr lang="en-US" b="1">
                <a:latin typeface="Quattrocento Sans"/>
                <a:ea typeface="Quattrocento Sans"/>
                <a:cs typeface="Quattrocento Sans"/>
                <a:sym typeface="Quattrocento Sans"/>
              </a:rPr>
              <a:t>perchloroethylene</a:t>
            </a:r>
            <a:r>
              <a:rPr lang="en-US">
                <a:latin typeface="Quattrocento Sans"/>
                <a:ea typeface="Quattrocento Sans"/>
                <a:cs typeface="Quattrocento Sans"/>
                <a:sym typeface="Quattrocento Sans"/>
              </a:rPr>
              <a:t> (dry-cleaning facilities), and </a:t>
            </a:r>
            <a:r>
              <a:rPr lang="en-US" b="1">
                <a:latin typeface="Quattrocento Sans"/>
                <a:ea typeface="Quattrocento Sans"/>
                <a:cs typeface="Quattrocento Sans"/>
                <a:sym typeface="Quattrocento Sans"/>
              </a:rPr>
              <a:t>methylene chloride </a:t>
            </a:r>
            <a:r>
              <a:rPr lang="en-US">
                <a:latin typeface="Quattrocento Sans"/>
                <a:ea typeface="Quattrocento Sans"/>
                <a:cs typeface="Quattrocento Sans"/>
                <a:sym typeface="Quattrocento Sans"/>
              </a:rPr>
              <a:t>(paint stripper).</a:t>
            </a:r>
            <a:endParaRPr b="0" i="0">
              <a:solidFill>
                <a:srgbClr val="1B1B1B"/>
              </a:solidFill>
              <a:latin typeface="Source Sans Pro"/>
              <a:ea typeface="Source Sans Pro"/>
              <a:cs typeface="Source Sans Pro"/>
              <a:sym typeface="Source Sans Pro"/>
            </a:endParaRPr>
          </a:p>
          <a:p>
            <a:pPr marL="0" lvl="0" indent="0" algn="l" rtl="0">
              <a:spcBef>
                <a:spcPts val="0"/>
              </a:spcBef>
              <a:spcAft>
                <a:spcPts val="0"/>
              </a:spcAft>
              <a:buNone/>
            </a:pPr>
            <a:endParaRPr b="0" i="0">
              <a:solidFill>
                <a:srgbClr val="1B1B1B"/>
              </a:solidFill>
              <a:latin typeface="Source Sans Pro"/>
              <a:ea typeface="Source Sans Pro"/>
              <a:cs typeface="Source Sans Pro"/>
              <a:sym typeface="Source Sans Pro"/>
            </a:endParaRPr>
          </a:p>
          <a:p>
            <a:pPr marL="0" lvl="0" indent="0" algn="l" rtl="0">
              <a:spcBef>
                <a:spcPts val="0"/>
              </a:spcBef>
              <a:spcAft>
                <a:spcPts val="0"/>
              </a:spcAft>
              <a:buNone/>
            </a:pPr>
            <a:r>
              <a:rPr lang="en-US" b="0" i="0">
                <a:solidFill>
                  <a:srgbClr val="1B1B1B"/>
                </a:solidFill>
                <a:latin typeface="Source Sans Pro"/>
                <a:ea typeface="Source Sans Pro"/>
                <a:cs typeface="Source Sans Pro"/>
                <a:sym typeface="Source Sans Pro"/>
              </a:rPr>
              <a:t>The Clean Air Act requires the EPA to regulate toxic air pollutants, also known as air toxics, from categories of industrial facilities in </a:t>
            </a:r>
            <a:r>
              <a:rPr lang="en-US" b="0" i="0" u="sng">
                <a:solidFill>
                  <a:srgbClr val="005EA2"/>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two phases</a:t>
            </a:r>
            <a:r>
              <a:rPr lang="en-US" b="0" i="0">
                <a:solidFill>
                  <a:srgbClr val="1B1B1B"/>
                </a:solidFill>
                <a:latin typeface="Source Sans Pro"/>
                <a:ea typeface="Source Sans Pro"/>
                <a:cs typeface="Source Sans Pro"/>
                <a:sym typeface="Source Sans Pro"/>
              </a:rPr>
              <a:t>.</a:t>
            </a:r>
            <a:endParaRPr/>
          </a:p>
          <a:p>
            <a:pPr marL="171450" lvl="0" indent="-171450" algn="l" rtl="0">
              <a:spcBef>
                <a:spcPts val="0"/>
              </a:spcBef>
              <a:spcAft>
                <a:spcPts val="0"/>
              </a:spcAft>
              <a:buClr>
                <a:srgbClr val="1B1B1B"/>
              </a:buClr>
              <a:buSzPts val="1200"/>
              <a:buFont typeface="Courier New"/>
              <a:buChar char="o"/>
            </a:pPr>
            <a:r>
              <a:rPr lang="en-US" b="0" i="0">
                <a:solidFill>
                  <a:srgbClr val="1B1B1B"/>
                </a:solidFill>
                <a:latin typeface="Source Sans Pro"/>
                <a:ea typeface="Source Sans Pro"/>
                <a:cs typeface="Source Sans Pro"/>
                <a:sym typeface="Source Sans Pro"/>
              </a:rPr>
              <a:t>The first phase is “technology‑based.” This is where EPA develops standards for controlling the emissions of air toxics from sources in an industry group called “Maximum Achievable Control Technology (MACT) standards which are based on emissions levels that are already being achieved by the controlled and low‑emitting sources in an industry.</a:t>
            </a:r>
            <a:endParaRPr/>
          </a:p>
          <a:p>
            <a:pPr marL="171450" lvl="0" indent="-171450" algn="l" rtl="0">
              <a:spcBef>
                <a:spcPts val="0"/>
              </a:spcBef>
              <a:spcAft>
                <a:spcPts val="0"/>
              </a:spcAft>
              <a:buClr>
                <a:srgbClr val="1B1B1B"/>
              </a:buClr>
              <a:buSzPts val="1200"/>
              <a:buFont typeface="Courier New"/>
              <a:buChar char="o"/>
            </a:pPr>
            <a:r>
              <a:rPr lang="en-US" b="0" i="0">
                <a:solidFill>
                  <a:srgbClr val="1B1B1B"/>
                </a:solidFill>
                <a:latin typeface="Source Sans Pro"/>
                <a:ea typeface="Source Sans Pro"/>
                <a:cs typeface="Source Sans Pro"/>
                <a:sym typeface="Source Sans Pro"/>
              </a:rPr>
              <a:t>The second phase – Residual Risk -- is known as a “risk-based” approach. In this phase EPA determines whether more health-protective standards are necessary and is conducted within 8 years of setting the MACT standards. EPA will assess the remaining health risks from each industry group to determine whether the MACT standards provide an ample margin of safety and protect against adverse environmental effects.</a:t>
            </a:r>
            <a:endParaRPr/>
          </a:p>
          <a:p>
            <a:pPr marL="0" lvl="0" indent="0" algn="l" rtl="0">
              <a:spcBef>
                <a:spcPts val="0"/>
              </a:spcBef>
              <a:spcAft>
                <a:spcPts val="0"/>
              </a:spcAft>
              <a:buNone/>
            </a:pPr>
            <a:endParaRPr b="0" i="0">
              <a:solidFill>
                <a:srgbClr val="1B1B1B"/>
              </a:solidFill>
              <a:latin typeface="Source Sans Pro"/>
              <a:ea typeface="Source Sans Pro"/>
              <a:cs typeface="Source Sans Pro"/>
              <a:sym typeface="Source Sans Pro"/>
            </a:endParaRPr>
          </a:p>
          <a:p>
            <a:pPr marL="0" lvl="0" indent="0" algn="l" rtl="0">
              <a:spcBef>
                <a:spcPts val="0"/>
              </a:spcBef>
              <a:spcAft>
                <a:spcPts val="0"/>
              </a:spcAft>
              <a:buNone/>
            </a:pPr>
            <a:r>
              <a:rPr lang="en-US"/>
              <a:t>Many different types of pollutants in the air – these are some of the most common ones.</a:t>
            </a:r>
            <a:endParaRPr/>
          </a:p>
          <a:p>
            <a:pPr marL="0" lvl="0" indent="0" algn="l" rtl="0">
              <a:spcBef>
                <a:spcPts val="0"/>
              </a:spcBef>
              <a:spcAft>
                <a:spcPts val="0"/>
              </a:spcAft>
              <a:buNone/>
            </a:pPr>
            <a:r>
              <a:rPr lang="en-US"/>
              <a:t>This presentation focuses on the NAAQS Criteria pollutants</a:t>
            </a:r>
            <a:endParaRPr/>
          </a:p>
        </p:txBody>
      </p:sp>
      <p:sp>
        <p:nvSpPr>
          <p:cNvPr id="394" name="Google Shape;394;p1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u="sng"/>
              <a:t>Ambient air monitoring</a:t>
            </a:r>
            <a:r>
              <a:rPr lang="en-US" sz="1200" u="none"/>
              <a:t> </a:t>
            </a:r>
            <a:r>
              <a:rPr lang="en-US" sz="1200"/>
              <a:t>is taking measurements of outdoor air pollutants near neighborhoods, schools, parks, and off-site from industry. </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a:t>
            </a:r>
            <a:r>
              <a:rPr lang="en-US" sz="1800">
                <a:latin typeface="Quattrocento Sans"/>
                <a:ea typeface="Quattrocento Sans"/>
                <a:cs typeface="Quattrocento Sans"/>
                <a:sym typeface="Quattrocento Sans"/>
              </a:rPr>
              <a:t>Provide air pollution data to the general public in a timely manner”</a:t>
            </a:r>
            <a:r>
              <a:rPr lang="en-US"/>
              <a:t> </a:t>
            </a:r>
            <a:endParaRPr/>
          </a:p>
          <a:p>
            <a:pPr marL="0" lvl="0" indent="0" algn="l" rtl="0">
              <a:spcBef>
                <a:spcPts val="0"/>
              </a:spcBef>
              <a:spcAft>
                <a:spcPts val="0"/>
              </a:spcAft>
              <a:buClr>
                <a:schemeClr val="dk1"/>
              </a:buClr>
              <a:buSzPts val="1200"/>
              <a:buFont typeface="Calibri"/>
              <a:buNone/>
            </a:pPr>
            <a:r>
              <a:rPr lang="en-US"/>
              <a:t>-  Helps To provide data to evaluate the air quality in an area or region </a:t>
            </a:r>
            <a:endParaRPr/>
          </a:p>
          <a:p>
            <a:pPr marL="0" marR="0" lvl="0" indent="0" algn="l" rtl="0">
              <a:lnSpc>
                <a:spcPct val="100000"/>
              </a:lnSpc>
              <a:spcBef>
                <a:spcPts val="0"/>
              </a:spcBef>
              <a:spcAft>
                <a:spcPts val="0"/>
              </a:spcAft>
              <a:buClr>
                <a:schemeClr val="dk1"/>
              </a:buClr>
              <a:buSzPts val="1200"/>
              <a:buFont typeface="Calibri"/>
              <a:buNone/>
            </a:pPr>
            <a:r>
              <a:rPr lang="en-US"/>
              <a:t>2. To comply with other US EPA monitoring rules and requirements “</a:t>
            </a:r>
            <a:r>
              <a:rPr lang="en-US" sz="1800">
                <a:latin typeface="Quattrocento Sans"/>
                <a:ea typeface="Quattrocento Sans"/>
                <a:cs typeface="Quattrocento Sans"/>
                <a:sym typeface="Quattrocento Sans"/>
              </a:rPr>
              <a:t>Support compliance with ambient air quality standards and emissions strategy development.”</a:t>
            </a:r>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 </a:t>
            </a:r>
            <a:r>
              <a:rPr lang="en-US"/>
              <a:t> Helps to show we are meeting the standards for the criteria pollutants</a:t>
            </a:r>
            <a:endParaRPr/>
          </a:p>
          <a:p>
            <a:pPr marL="0" lvl="0" indent="0" algn="l" rtl="0">
              <a:spcBef>
                <a:spcPts val="0"/>
              </a:spcBef>
              <a:spcAft>
                <a:spcPts val="0"/>
              </a:spcAft>
              <a:buNone/>
            </a:pPr>
            <a:r>
              <a:rPr lang="en-US" sz="1200">
                <a:latin typeface="Calibri"/>
                <a:ea typeface="Calibri"/>
                <a:cs typeface="Calibri"/>
                <a:sym typeface="Calibri"/>
              </a:rPr>
              <a:t>3. </a:t>
            </a:r>
            <a:r>
              <a:rPr lang="en-US" sz="1800">
                <a:latin typeface="Quattrocento Sans"/>
                <a:ea typeface="Quattrocento Sans"/>
                <a:cs typeface="Quattrocento Sans"/>
                <a:sym typeface="Quattrocento Sans"/>
              </a:rPr>
              <a:t>“Support for air pollution research studies.”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800"/>
              <a:buFont typeface="Calibri"/>
              <a:buNone/>
            </a:pPr>
            <a:endParaRPr sz="180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Calibri"/>
              <a:buNone/>
            </a:pPr>
            <a:endParaRPr sz="180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From Appendix D: Monitoring Objectives. The ambient air monitoring networks must be designed to meet three basic monitoring objectives. These basic objectives are listed below.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(a) Provide air pollution data to the general public in a timely manner.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(b) Support compliance with ambient air quality standards and emissions strategy development. Data from FRM, FEM, and ARM monitors for NAAQS pollutants will be used for comparing an area's air pollution levels against the NAAQS. Data from monitors of various types can be used in the development of attainment and maintenance plans. SLAMS, and especially NCore station data, will be used to evaluate the regional air quality models used in developing emission strategies, and to track trends in air pollution abatement control measures' impact on improving air quality. In monitoring locations near major air pollution sources, source-oriented monitoring data can provide insight into how well industrial sources are controlling their pollutant emissions.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(c) Suppor</a:t>
            </a:r>
            <a:endParaRPr sz="1800">
              <a:latin typeface="Arial"/>
              <a:ea typeface="Arial"/>
              <a:cs typeface="Arial"/>
              <a:sym typeface="Arial"/>
            </a:endParaRPr>
          </a:p>
          <a:p>
            <a:pPr marL="0" lvl="0" indent="0" algn="l" rtl="0">
              <a:spcBef>
                <a:spcPts val="0"/>
              </a:spcBef>
              <a:spcAft>
                <a:spcPts val="0"/>
              </a:spcAft>
              <a:buNone/>
            </a:pPr>
            <a:endParaRPr/>
          </a:p>
        </p:txBody>
      </p:sp>
      <p:sp>
        <p:nvSpPr>
          <p:cNvPr id="192" name="Google Shape;192;p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0: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Recapping topics discussed</a:t>
            </a:r>
            <a:endParaRPr/>
          </a:p>
        </p:txBody>
      </p:sp>
      <p:sp>
        <p:nvSpPr>
          <p:cNvPr id="409" name="Google Shape;409;p2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2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Quality Division</a:t>
            </a:r>
            <a:endParaRPr/>
          </a:p>
          <a:p>
            <a:pPr marL="0" lvl="0" indent="0" algn="l" rtl="0">
              <a:spcBef>
                <a:spcPts val="0"/>
              </a:spcBef>
              <a:spcAft>
                <a:spcPts val="0"/>
              </a:spcAft>
              <a:buNone/>
            </a:pPr>
            <a:r>
              <a:rPr lang="en-US"/>
              <a:t>Air Monitoring Section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2" name="Google Shape;432;p2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5: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2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EPA:</a:t>
            </a:r>
            <a:endParaRPr/>
          </a:p>
          <a:p>
            <a:pPr marL="0" lvl="0" indent="0" algn="l" rtl="0">
              <a:lnSpc>
                <a:spcPct val="90000"/>
              </a:lnSpc>
              <a:spcBef>
                <a:spcPts val="0"/>
              </a:spcBef>
              <a:spcAft>
                <a:spcPts val="0"/>
              </a:spcAft>
              <a:buNone/>
            </a:pPr>
            <a:r>
              <a:rPr lang="en-US"/>
              <a:t>- </a:t>
            </a:r>
            <a:r>
              <a:rPr lang="en-US" sz="1200">
                <a:solidFill>
                  <a:schemeClr val="dk1"/>
                </a:solidFill>
              </a:rPr>
              <a:t>Establish standards for criteria pollutants</a:t>
            </a:r>
            <a:endParaRPr/>
          </a:p>
          <a:p>
            <a:pPr marL="171450" lvl="0" indent="-171450" algn="l" rtl="0">
              <a:lnSpc>
                <a:spcPct val="90000"/>
              </a:lnSpc>
              <a:spcBef>
                <a:spcPts val="0"/>
              </a:spcBef>
              <a:spcAft>
                <a:spcPts val="0"/>
              </a:spcAft>
              <a:buClr>
                <a:schemeClr val="dk1"/>
              </a:buClr>
              <a:buSzPts val="1200"/>
              <a:buFont typeface="Calibri"/>
              <a:buChar char="-"/>
            </a:pPr>
            <a:r>
              <a:rPr lang="en-US" sz="1200">
                <a:solidFill>
                  <a:schemeClr val="dk1"/>
                </a:solidFill>
              </a:rPr>
              <a:t>Creates requirements - Mandates that states have an ambient air monitoring network</a:t>
            </a:r>
            <a:endParaRPr/>
          </a:p>
          <a:p>
            <a:pPr marL="0" lvl="0" indent="0" algn="l" rtl="0">
              <a:lnSpc>
                <a:spcPct val="90000"/>
              </a:lnSpc>
              <a:spcBef>
                <a:spcPts val="0"/>
              </a:spcBef>
              <a:spcAft>
                <a:spcPts val="0"/>
              </a:spcAft>
              <a:buClr>
                <a:schemeClr val="dk1"/>
              </a:buClr>
              <a:buSzPts val="1200"/>
              <a:buFont typeface="Calibri"/>
              <a:buNone/>
            </a:pPr>
            <a:r>
              <a:rPr lang="en-US" b="1"/>
              <a:t>Michigan:</a:t>
            </a:r>
            <a:endParaRPr sz="2400" b="1" i="0" u="none" strike="noStrike" cap="none">
              <a:solidFill>
                <a:srgbClr val="000000"/>
              </a:solidFill>
              <a:latin typeface="Calibri"/>
              <a:ea typeface="Calibri"/>
              <a:cs typeface="Calibri"/>
              <a:sym typeface="Calibri"/>
            </a:endParaRPr>
          </a:p>
          <a:p>
            <a:pPr marL="342900" marR="0" lvl="0" indent="-342900" algn="l" rtl="0">
              <a:lnSpc>
                <a:spcPct val="90000"/>
              </a:lnSpc>
              <a:spcBef>
                <a:spcPts val="480"/>
              </a:spcBef>
              <a:spcAft>
                <a:spcPts val="0"/>
              </a:spcAft>
              <a:buClr>
                <a:srgbClr val="3EA0B5"/>
              </a:buClr>
              <a:buSzPts val="2400"/>
              <a:buFont typeface="Arial"/>
              <a:buChar char="•"/>
            </a:pPr>
            <a:r>
              <a:rPr lang="en-US" sz="2400" b="0" i="0" u="none" strike="noStrike" cap="none">
                <a:solidFill>
                  <a:srgbClr val="000000"/>
                </a:solidFill>
                <a:latin typeface="Calibri"/>
                <a:ea typeface="Calibri"/>
                <a:cs typeface="Calibri"/>
                <a:sym typeface="Calibri"/>
              </a:rPr>
              <a:t>Creates annual air monitoring plan in accordance with regulations </a:t>
            </a:r>
            <a:endParaRPr/>
          </a:p>
          <a:p>
            <a:pPr marL="800100" marR="0" lvl="1" indent="-342900" algn="l" rtl="0">
              <a:lnSpc>
                <a:spcPct val="90000"/>
              </a:lnSpc>
              <a:spcBef>
                <a:spcPts val="480"/>
              </a:spcBef>
              <a:spcAft>
                <a:spcPts val="0"/>
              </a:spcAft>
              <a:buClr>
                <a:srgbClr val="3EA0B5"/>
              </a:buClr>
              <a:buSzPts val="2400"/>
              <a:buFont typeface="Arial"/>
              <a:buChar char="•"/>
            </a:pPr>
            <a:r>
              <a:rPr lang="en-US" sz="2400" b="0" i="0" u="none" strike="noStrike" cap="none">
                <a:solidFill>
                  <a:srgbClr val="000000"/>
                </a:solidFill>
                <a:latin typeface="Calibri"/>
                <a:ea typeface="Calibri"/>
                <a:cs typeface="Calibri"/>
                <a:sym typeface="Calibri"/>
              </a:rPr>
              <a:t>Submits for 30 day public comment period (website link later)</a:t>
            </a:r>
            <a:endParaRPr/>
          </a:p>
          <a:p>
            <a:pPr marL="0" marR="0" lvl="0" indent="0" algn="l" rtl="0">
              <a:lnSpc>
                <a:spcPct val="90000"/>
              </a:lnSpc>
              <a:spcBef>
                <a:spcPts val="480"/>
              </a:spcBef>
              <a:spcAft>
                <a:spcPts val="0"/>
              </a:spcAft>
              <a:buClr>
                <a:srgbClr val="3EA0B5"/>
              </a:buClr>
              <a:buSzPts val="2400"/>
              <a:buFont typeface="Calibri"/>
              <a:buNone/>
            </a:pPr>
            <a:r>
              <a:rPr lang="en-US" sz="2400" b="1" i="0" u="none" strike="noStrike" cap="none">
                <a:solidFill>
                  <a:srgbClr val="000000"/>
                </a:solidFill>
                <a:latin typeface="Calibri"/>
                <a:ea typeface="Calibri"/>
                <a:cs typeface="Calibri"/>
                <a:sym typeface="Calibri"/>
              </a:rPr>
              <a:t>EPA:</a:t>
            </a:r>
            <a:endParaRPr/>
          </a:p>
          <a:p>
            <a:pPr marL="171450" lvl="0" indent="-171450" algn="l" rtl="0">
              <a:lnSpc>
                <a:spcPct val="90000"/>
              </a:lnSpc>
              <a:spcBef>
                <a:spcPts val="0"/>
              </a:spcBef>
              <a:spcAft>
                <a:spcPts val="0"/>
              </a:spcAft>
              <a:buClr>
                <a:schemeClr val="dk1"/>
              </a:buClr>
              <a:buSzPts val="1200"/>
              <a:buFont typeface="Calibri"/>
              <a:buChar char="-"/>
            </a:pPr>
            <a:r>
              <a:rPr lang="en-US" sz="1200">
                <a:solidFill>
                  <a:schemeClr val="dk1"/>
                </a:solidFill>
              </a:rPr>
              <a:t>Oversight</a:t>
            </a:r>
            <a:endParaRPr/>
          </a:p>
          <a:p>
            <a:pPr marL="628650" lvl="1" indent="-171450" algn="l" rtl="0">
              <a:lnSpc>
                <a:spcPct val="90000"/>
              </a:lnSpc>
              <a:spcBef>
                <a:spcPts val="0"/>
              </a:spcBef>
              <a:spcAft>
                <a:spcPts val="0"/>
              </a:spcAft>
              <a:buClr>
                <a:schemeClr val="dk1"/>
              </a:buClr>
              <a:buSzPts val="1200"/>
              <a:buFont typeface="Calibri"/>
              <a:buChar char="-"/>
            </a:pPr>
            <a:r>
              <a:rPr lang="en-US" sz="1200">
                <a:solidFill>
                  <a:schemeClr val="dk1"/>
                </a:solidFill>
              </a:rPr>
              <a:t>Reviews and approves state monitoring plans after public comment</a:t>
            </a:r>
            <a:endParaRPr/>
          </a:p>
          <a:p>
            <a:pPr marL="628650" lvl="1" indent="-171450" algn="l" rtl="0">
              <a:lnSpc>
                <a:spcPct val="90000"/>
              </a:lnSpc>
              <a:spcBef>
                <a:spcPts val="0"/>
              </a:spcBef>
              <a:spcAft>
                <a:spcPts val="0"/>
              </a:spcAft>
              <a:buClr>
                <a:schemeClr val="dk1"/>
              </a:buClr>
              <a:buSzPts val="1200"/>
              <a:buFont typeface="Calibri"/>
              <a:buChar char="-"/>
            </a:pPr>
            <a:r>
              <a:rPr lang="en-US" sz="1200">
                <a:solidFill>
                  <a:schemeClr val="dk1"/>
                </a:solidFill>
              </a:rPr>
              <a:t>Audits network</a:t>
            </a:r>
            <a:endParaRPr sz="2400" b="0" i="0" u="none" strike="noStrike" cap="none">
              <a:solidFill>
                <a:srgbClr val="000000"/>
              </a:solidFill>
              <a:latin typeface="Calibri"/>
              <a:ea typeface="Calibri"/>
              <a:cs typeface="Calibri"/>
              <a:sym typeface="Calibri"/>
            </a:endParaRPr>
          </a:p>
          <a:p>
            <a:pPr marL="457200" marR="0" lvl="1" indent="0" algn="l" rtl="0">
              <a:lnSpc>
                <a:spcPct val="90000"/>
              </a:lnSpc>
              <a:spcBef>
                <a:spcPts val="480"/>
              </a:spcBef>
              <a:spcAft>
                <a:spcPts val="0"/>
              </a:spcAft>
              <a:buClr>
                <a:srgbClr val="3EA0B5"/>
              </a:buClr>
              <a:buSzPts val="2400"/>
              <a:buFont typeface="Arial"/>
              <a:buNone/>
            </a:pPr>
            <a:r>
              <a:rPr lang="en-US" sz="2400" b="1" i="0" u="none" strike="noStrike" cap="none">
                <a:solidFill>
                  <a:srgbClr val="000000"/>
                </a:solidFill>
                <a:latin typeface="Calibri"/>
                <a:ea typeface="Calibri"/>
                <a:cs typeface="Calibri"/>
                <a:sym typeface="Calibri"/>
              </a:rPr>
              <a:t>MI:</a:t>
            </a:r>
            <a:endParaRPr/>
          </a:p>
          <a:p>
            <a:pPr marL="342900" marR="0" lvl="0" indent="-342900" algn="l" rtl="0">
              <a:lnSpc>
                <a:spcPct val="90000"/>
              </a:lnSpc>
              <a:spcBef>
                <a:spcPts val="480"/>
              </a:spcBef>
              <a:spcAft>
                <a:spcPts val="0"/>
              </a:spcAft>
              <a:buClr>
                <a:srgbClr val="3EA0B5"/>
              </a:buClr>
              <a:buSzPts val="2400"/>
              <a:buFont typeface="Calibri"/>
              <a:buChar char="-"/>
            </a:pPr>
            <a:r>
              <a:rPr lang="en-US" sz="2400" b="0" i="0" u="none" strike="noStrike" cap="none">
                <a:solidFill>
                  <a:srgbClr val="000000"/>
                </a:solidFill>
                <a:latin typeface="Calibri"/>
                <a:ea typeface="Calibri"/>
                <a:cs typeface="Calibri"/>
                <a:sym typeface="Calibri"/>
              </a:rPr>
              <a:t>Installs and maintains the network based on that plan in accordance with regulations</a:t>
            </a:r>
            <a:endParaRPr/>
          </a:p>
          <a:p>
            <a:pPr marL="457200" marR="0" lvl="1" indent="0" algn="l" rtl="0">
              <a:lnSpc>
                <a:spcPct val="90000"/>
              </a:lnSpc>
              <a:spcBef>
                <a:spcPts val="480"/>
              </a:spcBef>
              <a:spcAft>
                <a:spcPts val="0"/>
              </a:spcAft>
              <a:buClr>
                <a:srgbClr val="3EA0B5"/>
              </a:buClr>
              <a:buSzPts val="2400"/>
              <a:buFont typeface="Arial"/>
              <a:buNone/>
            </a:pPr>
            <a:endParaRPr sz="2400" b="0" i="0" u="none" strike="noStrike" cap="none">
              <a:solidFill>
                <a:srgbClr val="000000"/>
              </a:solidFill>
              <a:latin typeface="Calibri"/>
              <a:ea typeface="Calibri"/>
              <a:cs typeface="Calibri"/>
              <a:sym typeface="Calibri"/>
            </a:endParaRPr>
          </a:p>
          <a:p>
            <a:pPr marL="457200" marR="0" lvl="1" indent="0" algn="l" rtl="0">
              <a:lnSpc>
                <a:spcPct val="90000"/>
              </a:lnSpc>
              <a:spcBef>
                <a:spcPts val="480"/>
              </a:spcBef>
              <a:spcAft>
                <a:spcPts val="0"/>
              </a:spcAft>
              <a:buClr>
                <a:srgbClr val="3EA0B5"/>
              </a:buClr>
              <a:buSzPts val="2400"/>
              <a:buFont typeface="Calibri"/>
              <a:buNone/>
            </a:pPr>
            <a:r>
              <a:rPr lang="en-US" sz="2400" b="1"/>
              <a:t>EPA</a:t>
            </a:r>
            <a:r>
              <a:rPr lang="en-US" sz="2400"/>
              <a:t>:</a:t>
            </a:r>
            <a:endParaRPr/>
          </a:p>
          <a:p>
            <a:pPr marL="800100" marR="0" lvl="1" indent="-342900" algn="l" rtl="0">
              <a:lnSpc>
                <a:spcPct val="90000"/>
              </a:lnSpc>
              <a:spcBef>
                <a:spcPts val="480"/>
              </a:spcBef>
              <a:spcAft>
                <a:spcPts val="0"/>
              </a:spcAft>
              <a:buClr>
                <a:srgbClr val="3EA0B5"/>
              </a:buClr>
              <a:buSzPts val="2400"/>
              <a:buFont typeface="Arial"/>
              <a:buChar char="•"/>
            </a:pPr>
            <a:r>
              <a:rPr lang="en-US" sz="2400" b="0" i="0" u="none" strike="noStrike" cap="none">
                <a:solidFill>
                  <a:srgbClr val="000000"/>
                </a:solidFill>
                <a:latin typeface="Calibri"/>
                <a:ea typeface="Calibri"/>
                <a:cs typeface="Calibri"/>
                <a:sym typeface="Calibri"/>
              </a:rPr>
              <a:t>Supports</a:t>
            </a:r>
            <a:endParaRPr/>
          </a:p>
          <a:p>
            <a:pPr marL="342900" marR="0" lvl="0" indent="-190500" algn="l" rtl="0">
              <a:lnSpc>
                <a:spcPct val="90000"/>
              </a:lnSpc>
              <a:spcBef>
                <a:spcPts val="480"/>
              </a:spcBef>
              <a:spcAft>
                <a:spcPts val="0"/>
              </a:spcAft>
              <a:buClr>
                <a:srgbClr val="3EA0B5"/>
              </a:buClr>
              <a:buSzPts val="2400"/>
              <a:buFont typeface="Calibri"/>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480"/>
              </a:spcBef>
              <a:spcAft>
                <a:spcPts val="0"/>
              </a:spcAft>
              <a:buClr>
                <a:srgbClr val="3EA0B5"/>
              </a:buClr>
              <a:buSzPts val="2400"/>
              <a:buFont typeface="Calibri"/>
              <a:buNone/>
            </a:pPr>
            <a:r>
              <a:rPr lang="en-US" sz="2400" b="1" i="0" u="none" strike="noStrike" cap="none">
                <a:solidFill>
                  <a:srgbClr val="000000"/>
                </a:solidFill>
                <a:latin typeface="Calibri"/>
                <a:ea typeface="Calibri"/>
                <a:cs typeface="Calibri"/>
                <a:sym typeface="Calibri"/>
              </a:rPr>
              <a:t>Michigan:</a:t>
            </a:r>
            <a:endParaRPr/>
          </a:p>
          <a:p>
            <a:pPr marL="342900" marR="0" lvl="0" indent="-342900" algn="l" rtl="0">
              <a:lnSpc>
                <a:spcPct val="90000"/>
              </a:lnSpc>
              <a:spcBef>
                <a:spcPts val="480"/>
              </a:spcBef>
              <a:spcAft>
                <a:spcPts val="0"/>
              </a:spcAft>
              <a:buClr>
                <a:srgbClr val="3EA0B5"/>
              </a:buClr>
              <a:buSzPts val="2400"/>
              <a:buFont typeface="Arial"/>
              <a:buChar char="•"/>
            </a:pPr>
            <a:r>
              <a:rPr lang="en-US" sz="2400" b="0" i="0" u="none" strike="noStrike" cap="none">
                <a:solidFill>
                  <a:srgbClr val="000000"/>
                </a:solidFill>
                <a:latin typeface="Calibri"/>
                <a:ea typeface="Calibri"/>
                <a:cs typeface="Calibri"/>
                <a:sym typeface="Calibri"/>
              </a:rPr>
              <a:t>Reviews data to ensure accuracy and completeness</a:t>
            </a:r>
            <a:endParaRPr/>
          </a:p>
          <a:p>
            <a:pPr marL="342900" marR="0" lvl="0" indent="-342900" algn="l" rtl="0">
              <a:lnSpc>
                <a:spcPct val="90000"/>
              </a:lnSpc>
              <a:spcBef>
                <a:spcPts val="480"/>
              </a:spcBef>
              <a:spcAft>
                <a:spcPts val="0"/>
              </a:spcAft>
              <a:buClr>
                <a:srgbClr val="3EA0B5"/>
              </a:buClr>
              <a:buSzPts val="2400"/>
              <a:buFont typeface="Arial"/>
              <a:buChar char="•"/>
            </a:pPr>
            <a:r>
              <a:rPr lang="en-US" sz="2400" b="0" i="0" u="none" strike="noStrike" cap="none">
                <a:solidFill>
                  <a:srgbClr val="000000"/>
                </a:solidFill>
                <a:latin typeface="Calibri"/>
                <a:ea typeface="Calibri"/>
                <a:cs typeface="Calibri"/>
                <a:sym typeface="Calibri"/>
              </a:rPr>
              <a:t>reports to EPA and public</a:t>
            </a:r>
            <a:endParaRPr/>
          </a:p>
          <a:p>
            <a:pPr marL="457200" lvl="1" indent="0" algn="l" rtl="0">
              <a:lnSpc>
                <a:spcPct val="90000"/>
              </a:lnSpc>
              <a:spcBef>
                <a:spcPts val="0"/>
              </a:spcBef>
              <a:spcAft>
                <a:spcPts val="0"/>
              </a:spcAft>
              <a:buClr>
                <a:schemeClr val="dk1"/>
              </a:buClr>
              <a:buSzPts val="1200"/>
              <a:buFont typeface="Calibri"/>
              <a:buNone/>
            </a:pPr>
            <a:endParaRPr sz="1200">
              <a:solidFill>
                <a:schemeClr val="dk1"/>
              </a:solidFill>
            </a:endParaRPr>
          </a:p>
          <a:p>
            <a:pPr marL="457200" lvl="1" indent="0" algn="l" rtl="0">
              <a:lnSpc>
                <a:spcPct val="90000"/>
              </a:lnSpc>
              <a:spcBef>
                <a:spcPts val="0"/>
              </a:spcBef>
              <a:spcAft>
                <a:spcPts val="0"/>
              </a:spcAft>
              <a:buClr>
                <a:schemeClr val="dk1"/>
              </a:buClr>
              <a:buSzPts val="1200"/>
              <a:buFont typeface="Calibri"/>
              <a:buNone/>
            </a:pPr>
            <a:r>
              <a:rPr lang="en-US" sz="1200" b="1">
                <a:solidFill>
                  <a:schemeClr val="dk1"/>
                </a:solidFill>
              </a:rPr>
              <a:t>EPA:</a:t>
            </a:r>
            <a:endParaRPr/>
          </a:p>
          <a:p>
            <a:pPr marL="457200" lvl="1" indent="0" algn="l" rtl="0">
              <a:lnSpc>
                <a:spcPct val="90000"/>
              </a:lnSpc>
              <a:spcBef>
                <a:spcPts val="0"/>
              </a:spcBef>
              <a:spcAft>
                <a:spcPts val="0"/>
              </a:spcAft>
              <a:buClr>
                <a:schemeClr val="dk1"/>
              </a:buClr>
              <a:buSzPts val="1200"/>
              <a:buFont typeface="Calibri"/>
              <a:buNone/>
            </a:pPr>
            <a:r>
              <a:rPr lang="en-US" sz="1200">
                <a:solidFill>
                  <a:schemeClr val="dk1"/>
                </a:solidFill>
              </a:rPr>
              <a:t>- Reviews accuracy and completeness</a:t>
            </a:r>
            <a:endParaRPr/>
          </a:p>
          <a:p>
            <a:pPr marL="0" lvl="0" indent="0" algn="l" rtl="0">
              <a:spcBef>
                <a:spcPts val="0"/>
              </a:spcBef>
              <a:spcAft>
                <a:spcPts val="0"/>
              </a:spcAft>
              <a:buNone/>
            </a:pPr>
            <a:endParaRPr/>
          </a:p>
          <a:p>
            <a:pPr marL="742950" marR="0" lvl="1" indent="-209550" algn="l" rtl="0">
              <a:lnSpc>
                <a:spcPct val="100000"/>
              </a:lnSpc>
              <a:spcBef>
                <a:spcPts val="240"/>
              </a:spcBef>
              <a:spcAft>
                <a:spcPts val="0"/>
              </a:spcAft>
              <a:buClr>
                <a:schemeClr val="dk1"/>
              </a:buClr>
              <a:buSzPts val="1200"/>
              <a:buFont typeface="Calibri"/>
              <a:buNone/>
            </a:pPr>
            <a:endParaRPr/>
          </a:p>
        </p:txBody>
      </p:sp>
      <p:sp>
        <p:nvSpPr>
          <p:cNvPr id="464" name="Google Shape;464;p2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7: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2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p2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9: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u="sng"/>
              <a:t>Ambient air monitoring</a:t>
            </a:r>
            <a:r>
              <a:rPr lang="en-US" sz="1200" u="none"/>
              <a:t> </a:t>
            </a:r>
            <a:r>
              <a:rPr lang="en-US" sz="1200"/>
              <a:t>is taking measurements of outdoor air pollutants near neighborhoods, schools, parks, and off-site from industry. </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a:t>
            </a:r>
            <a:r>
              <a:rPr lang="en-US" sz="1800">
                <a:latin typeface="Quattrocento Sans"/>
                <a:ea typeface="Quattrocento Sans"/>
                <a:cs typeface="Quattrocento Sans"/>
                <a:sym typeface="Quattrocento Sans"/>
              </a:rPr>
              <a:t>Provide air pollution data to the general public in a timely manner”</a:t>
            </a:r>
            <a:r>
              <a:rPr lang="en-US"/>
              <a:t> </a:t>
            </a:r>
            <a:endParaRPr/>
          </a:p>
          <a:p>
            <a:pPr marL="0" lvl="0" indent="0" algn="l" rtl="0">
              <a:spcBef>
                <a:spcPts val="0"/>
              </a:spcBef>
              <a:spcAft>
                <a:spcPts val="0"/>
              </a:spcAft>
              <a:buClr>
                <a:schemeClr val="dk1"/>
              </a:buClr>
              <a:buSzPts val="1200"/>
              <a:buFont typeface="Calibri"/>
              <a:buNone/>
            </a:pPr>
            <a:r>
              <a:rPr lang="en-US"/>
              <a:t>-  Helps To provide data to evaluate the air quality in an area or region </a:t>
            </a:r>
            <a:endParaRPr/>
          </a:p>
          <a:p>
            <a:pPr marL="0" marR="0" lvl="0" indent="0" algn="l" rtl="0">
              <a:lnSpc>
                <a:spcPct val="100000"/>
              </a:lnSpc>
              <a:spcBef>
                <a:spcPts val="0"/>
              </a:spcBef>
              <a:spcAft>
                <a:spcPts val="0"/>
              </a:spcAft>
              <a:buClr>
                <a:schemeClr val="dk1"/>
              </a:buClr>
              <a:buSzPts val="1200"/>
              <a:buFont typeface="Calibri"/>
              <a:buNone/>
            </a:pPr>
            <a:r>
              <a:rPr lang="en-US"/>
              <a:t>2. To comply with other US EPA monitoring rules and requirements “</a:t>
            </a:r>
            <a:r>
              <a:rPr lang="en-US" sz="1800">
                <a:latin typeface="Quattrocento Sans"/>
                <a:ea typeface="Quattrocento Sans"/>
                <a:cs typeface="Quattrocento Sans"/>
                <a:sym typeface="Quattrocento Sans"/>
              </a:rPr>
              <a:t>Support compliance with ambient air quality standards and emissions strategy development.”</a:t>
            </a:r>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 </a:t>
            </a:r>
            <a:r>
              <a:rPr lang="en-US"/>
              <a:t> Helps to show we are meeting the standards for the criteria pollutants</a:t>
            </a:r>
            <a:endParaRPr/>
          </a:p>
          <a:p>
            <a:pPr marL="0" lvl="0" indent="0" algn="l" rtl="0">
              <a:spcBef>
                <a:spcPts val="0"/>
              </a:spcBef>
              <a:spcAft>
                <a:spcPts val="0"/>
              </a:spcAft>
              <a:buNone/>
            </a:pPr>
            <a:r>
              <a:rPr lang="en-US" sz="1200">
                <a:latin typeface="Calibri"/>
                <a:ea typeface="Calibri"/>
                <a:cs typeface="Calibri"/>
                <a:sym typeface="Calibri"/>
              </a:rPr>
              <a:t>3. </a:t>
            </a:r>
            <a:r>
              <a:rPr lang="en-US" sz="1800">
                <a:latin typeface="Quattrocento Sans"/>
                <a:ea typeface="Quattrocento Sans"/>
                <a:cs typeface="Quattrocento Sans"/>
                <a:sym typeface="Quattrocento Sans"/>
              </a:rPr>
              <a:t>“Support for air pollution research studies.”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800"/>
              <a:buFont typeface="Calibri"/>
              <a:buNone/>
            </a:pPr>
            <a:endParaRPr sz="180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Calibri"/>
              <a:buNone/>
            </a:pPr>
            <a:endParaRPr sz="180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From Appendix D: Monitoring Objectives. The ambient air monitoring networks must be designed to meet three basic monitoring objectives. These basic objectives are listed below.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(a) Provide air pollution data to the general public in a timely manner.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(b) Support compliance with ambient air quality standards and emissions strategy development. Data from FRM, FEM, and ARM monitors for NAAQS pollutants will be used for comparing an area's air pollution levels against the NAAQS. Data from monitors of various types can be used in the development of attainment and maintenance plans. SLAMS, and especially NCore station data, will be used to evaluate the regional air quality models used in developing emission strategies, and to track trends in air pollution abatement control measures' impact on improving air quality. In monitoring locations near major air pollution sources, source-oriented monitoring data can provide insight into how well industrial sources are controlling their pollutant emissions.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(c) Suppor</a:t>
            </a:r>
            <a:endParaRPr sz="1800">
              <a:latin typeface="Arial"/>
              <a:ea typeface="Arial"/>
              <a:cs typeface="Arial"/>
              <a:sym typeface="Arial"/>
            </a:endParaRPr>
          </a:p>
          <a:p>
            <a:pPr marL="0" lvl="0" indent="0" algn="l" rtl="0">
              <a:spcBef>
                <a:spcPts val="0"/>
              </a:spcBef>
              <a:spcAft>
                <a:spcPts val="0"/>
              </a:spcAft>
              <a:buNone/>
            </a:pPr>
            <a:endParaRPr/>
          </a:p>
        </p:txBody>
      </p:sp>
      <p:sp>
        <p:nvSpPr>
          <p:cNvPr id="503" name="Google Shape;503;p2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u="sng"/>
              <a:t>Ambient air monitoring</a:t>
            </a:r>
            <a:r>
              <a:rPr lang="en-US" sz="1200" u="none"/>
              <a:t> </a:t>
            </a:r>
            <a:r>
              <a:rPr lang="en-US" sz="1200"/>
              <a:t>is taking measurements of outdoor air pollutants near neighborhoods, schools, parks, and off-site from industry. </a:t>
            </a:r>
            <a:endParaRPr/>
          </a:p>
          <a:p>
            <a:pPr marL="0" lvl="0" indent="0" algn="l" rtl="0">
              <a:spcBef>
                <a:spcPts val="0"/>
              </a:spcBef>
              <a:spcAft>
                <a:spcPts val="0"/>
              </a:spcAft>
              <a:buNone/>
            </a:pPr>
            <a:endParaRPr/>
          </a:p>
          <a:p>
            <a:pPr marL="228600" lvl="0" indent="-228600" algn="l" rtl="0">
              <a:spcBef>
                <a:spcPts val="0"/>
              </a:spcBef>
              <a:spcAft>
                <a:spcPts val="0"/>
              </a:spcAft>
              <a:buClr>
                <a:schemeClr val="dk1"/>
              </a:buClr>
              <a:buSzPts val="1200"/>
              <a:buFont typeface="Calibri"/>
              <a:buAutoNum type="arabicPeriod"/>
            </a:pPr>
            <a:r>
              <a:rPr lang="en-US"/>
              <a:t>“</a:t>
            </a:r>
            <a:r>
              <a:rPr lang="en-US" sz="1800">
                <a:latin typeface="Quattrocento Sans"/>
                <a:ea typeface="Quattrocento Sans"/>
                <a:cs typeface="Quattrocento Sans"/>
                <a:sym typeface="Quattrocento Sans"/>
              </a:rPr>
              <a:t>Provide air pollution data to the general public in a timely manner”</a:t>
            </a:r>
            <a:r>
              <a:rPr lang="en-US"/>
              <a:t> </a:t>
            </a:r>
            <a:endParaRPr/>
          </a:p>
          <a:p>
            <a:pPr marL="0" lvl="0" indent="0" algn="l" rtl="0">
              <a:spcBef>
                <a:spcPts val="0"/>
              </a:spcBef>
              <a:spcAft>
                <a:spcPts val="0"/>
              </a:spcAft>
              <a:buClr>
                <a:schemeClr val="dk1"/>
              </a:buClr>
              <a:buSzPts val="1200"/>
              <a:buFont typeface="Calibri"/>
              <a:buNone/>
            </a:pPr>
            <a:r>
              <a:rPr lang="en-US"/>
              <a:t>-  Helps To provide data to evaluate the air quality in an area or region </a:t>
            </a:r>
            <a:endParaRPr/>
          </a:p>
          <a:p>
            <a:pPr marL="0" marR="0" lvl="0" indent="0" algn="l" rtl="0">
              <a:lnSpc>
                <a:spcPct val="100000"/>
              </a:lnSpc>
              <a:spcBef>
                <a:spcPts val="0"/>
              </a:spcBef>
              <a:spcAft>
                <a:spcPts val="0"/>
              </a:spcAft>
              <a:buClr>
                <a:schemeClr val="dk1"/>
              </a:buClr>
              <a:buSzPts val="1200"/>
              <a:buFont typeface="Calibri"/>
              <a:buNone/>
            </a:pPr>
            <a:r>
              <a:rPr lang="en-US"/>
              <a:t>2. To comply with other US EPA monitoring rules and requirements “</a:t>
            </a:r>
            <a:r>
              <a:rPr lang="en-US" sz="1800">
                <a:latin typeface="Quattrocento Sans"/>
                <a:ea typeface="Quattrocento Sans"/>
                <a:cs typeface="Quattrocento Sans"/>
                <a:sym typeface="Quattrocento Sans"/>
              </a:rPr>
              <a:t>Support compliance with ambient air quality standards and emissions strategy development.”</a:t>
            </a:r>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 </a:t>
            </a:r>
            <a:r>
              <a:rPr lang="en-US"/>
              <a:t> Helps to show we are meeting the standards for the criteria pollutants</a:t>
            </a:r>
            <a:endParaRPr/>
          </a:p>
          <a:p>
            <a:pPr marL="0" lvl="0" indent="0" algn="l" rtl="0">
              <a:spcBef>
                <a:spcPts val="0"/>
              </a:spcBef>
              <a:spcAft>
                <a:spcPts val="0"/>
              </a:spcAft>
              <a:buNone/>
            </a:pPr>
            <a:r>
              <a:rPr lang="en-US" sz="1200">
                <a:latin typeface="Calibri"/>
                <a:ea typeface="Calibri"/>
                <a:cs typeface="Calibri"/>
                <a:sym typeface="Calibri"/>
              </a:rPr>
              <a:t>3. </a:t>
            </a:r>
            <a:r>
              <a:rPr lang="en-US" sz="1800">
                <a:latin typeface="Quattrocento Sans"/>
                <a:ea typeface="Quattrocento Sans"/>
                <a:cs typeface="Quattrocento Sans"/>
                <a:sym typeface="Quattrocento Sans"/>
              </a:rPr>
              <a:t>“Support for air pollution research studies.”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800"/>
              <a:buFont typeface="Calibri"/>
              <a:buNone/>
            </a:pPr>
            <a:endParaRPr sz="180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Calibri"/>
              <a:buNone/>
            </a:pPr>
            <a:endParaRPr sz="180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From Appendix D: Monitoring Objectives. The ambient air monitoring networks must be designed to meet three basic monitoring objectives. These basic objectives are listed below.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(a) Provide air pollution data to the general public in a timely manner.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(b) Support compliance with ambient air quality standards and emissions strategy development. Data from FRM, FEM, and ARM monitors for NAAQS pollutants will be used for comparing an area's air pollution levels against the NAAQS. Data from monitors of various types can be used in the development of attainment and maintenance plans. SLAMS, and especially NCore station data, will be used to evaluate the regional air quality models used in developing emission strategies, and to track trends in air pollution abatement control measures' impact on improving air quality. In monitoring locations near major air pollution sources, source-oriented monitoring data can provide insight into how well industrial sources are controlling their pollutant emissions. </a:t>
            </a:r>
            <a:br>
              <a:rPr lang="en-US" sz="1800">
                <a:latin typeface="Quattrocento Sans"/>
                <a:ea typeface="Quattrocento Sans"/>
                <a:cs typeface="Quattrocento Sans"/>
                <a:sym typeface="Quattrocento Sans"/>
              </a:rPr>
            </a:br>
            <a:br>
              <a:rPr lang="en-US" sz="1800">
                <a:latin typeface="Quattrocento Sans"/>
                <a:ea typeface="Quattrocento Sans"/>
                <a:cs typeface="Quattrocento Sans"/>
                <a:sym typeface="Quattrocento Sans"/>
              </a:rPr>
            </a:br>
            <a:r>
              <a:rPr lang="en-US" sz="1800">
                <a:latin typeface="Quattrocento Sans"/>
                <a:ea typeface="Quattrocento Sans"/>
                <a:cs typeface="Quattrocento Sans"/>
                <a:sym typeface="Quattrocento Sans"/>
              </a:rPr>
              <a:t>(c) Suppor</a:t>
            </a:r>
            <a:endParaRPr sz="1800">
              <a:latin typeface="Arial"/>
              <a:ea typeface="Arial"/>
              <a:cs typeface="Arial"/>
              <a:sym typeface="Arial"/>
            </a:endParaRPr>
          </a:p>
          <a:p>
            <a:pPr marL="0" lvl="0" indent="0" algn="l" rtl="0">
              <a:spcBef>
                <a:spcPts val="0"/>
              </a:spcBef>
              <a:spcAft>
                <a:spcPts val="0"/>
              </a:spcAft>
              <a:buNone/>
            </a:pPr>
            <a:endParaRPr/>
          </a:p>
        </p:txBody>
      </p:sp>
      <p:sp>
        <p:nvSpPr>
          <p:cNvPr id="203" name="Google Shape;203;p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3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30: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3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Criteria Pollutants – </a:t>
            </a:r>
            <a:endParaRPr/>
          </a:p>
          <a:p>
            <a:pPr marL="171450" lvl="0" indent="-171450" algn="l" rtl="0">
              <a:spcBef>
                <a:spcPts val="0"/>
              </a:spcBef>
              <a:spcAft>
                <a:spcPts val="0"/>
              </a:spcAft>
              <a:buClr>
                <a:schemeClr val="dk1"/>
              </a:buClr>
              <a:buSzPts val="1200"/>
              <a:buFont typeface="Calibri"/>
              <a:buChar char="-"/>
            </a:pPr>
            <a:r>
              <a:rPr lang="en-US"/>
              <a:t>7 Pollutants that EPA has created standards (acceptable levels) for, based on known health effects of the pollutants. </a:t>
            </a:r>
            <a:endParaRPr/>
          </a:p>
          <a:p>
            <a:pPr marL="0" lvl="0" indent="0" algn="l" rtl="0">
              <a:spcBef>
                <a:spcPts val="0"/>
              </a:spcBef>
              <a:spcAft>
                <a:spcPts val="0"/>
              </a:spcAft>
              <a:buClr>
                <a:schemeClr val="dk1"/>
              </a:buClr>
              <a:buSzPts val="1200"/>
              <a:buFont typeface="Calibri"/>
              <a:buNone/>
            </a:pPr>
            <a:r>
              <a:rPr lang="en-US"/>
              <a:t>Air Toxics And Others:</a:t>
            </a:r>
            <a:endParaRPr/>
          </a:p>
          <a:p>
            <a:pPr marL="171450" lvl="0" indent="-171450" algn="l" rtl="0">
              <a:spcBef>
                <a:spcPts val="0"/>
              </a:spcBef>
              <a:spcAft>
                <a:spcPts val="0"/>
              </a:spcAft>
              <a:buClr>
                <a:schemeClr val="dk1"/>
              </a:buClr>
              <a:buSzPts val="1200"/>
              <a:buFont typeface="Calibri"/>
              <a:buChar char="-"/>
            </a:pPr>
            <a:r>
              <a:rPr lang="en-US"/>
              <a:t>Polycyclic aromatic hydrocarbons (PAHs) are a group of over 100 different chemicals that are formed during the incomplete burning of coal, oil and gas, garbage, or other organic substances like tobacco or charbroiled meat.</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Some differences b/t these two on next slide</a:t>
            </a:r>
            <a:endParaRPr/>
          </a:p>
        </p:txBody>
      </p:sp>
      <p:sp>
        <p:nvSpPr>
          <p:cNvPr id="545" name="Google Shape;545;p3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3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NATTS = National Air Toxic Trends Stations</a:t>
            </a:r>
            <a:endParaRPr/>
          </a:p>
          <a:p>
            <a:pPr marL="0" lvl="0" indent="0" algn="l" rtl="0">
              <a:spcBef>
                <a:spcPts val="0"/>
              </a:spcBef>
              <a:spcAft>
                <a:spcPts val="0"/>
              </a:spcAft>
              <a:buNone/>
            </a:pPr>
            <a:r>
              <a:rPr lang="en-US"/>
              <a:t>PAMS = Photochemical Assessment Monitoring Stations (only partially funded)</a:t>
            </a:r>
            <a:endParaRPr/>
          </a:p>
          <a:p>
            <a:pPr marL="0" lvl="0" indent="0" algn="l" rtl="0">
              <a:spcBef>
                <a:spcPts val="0"/>
              </a:spcBef>
              <a:spcAft>
                <a:spcPts val="0"/>
              </a:spcAft>
              <a:buNone/>
            </a:pPr>
            <a:endParaRPr/>
          </a:p>
          <a:p>
            <a:pPr marL="0" lvl="0" indent="0" algn="l" rtl="0">
              <a:spcBef>
                <a:spcPts val="0"/>
              </a:spcBef>
              <a:spcAft>
                <a:spcPts val="0"/>
              </a:spcAft>
              <a:buNone/>
            </a:pPr>
            <a:r>
              <a:rPr lang="en-US"/>
              <a:t>“One measurement or monitoring location” does not usually determine meeting the standard</a:t>
            </a:r>
            <a:endParaRPr/>
          </a:p>
          <a:p>
            <a:pPr marL="0" lvl="0" indent="0" algn="l" rtl="0">
              <a:spcBef>
                <a:spcPts val="0"/>
              </a:spcBef>
              <a:spcAft>
                <a:spcPts val="0"/>
              </a:spcAft>
              <a:buNone/>
            </a:pPr>
            <a:endParaRPr/>
          </a:p>
          <a:p>
            <a:pPr marL="0" lvl="0" indent="0" algn="l" rtl="0">
              <a:spcBef>
                <a:spcPts val="0"/>
              </a:spcBef>
              <a:spcAft>
                <a:spcPts val="0"/>
              </a:spcAft>
              <a:buNone/>
            </a:pPr>
            <a:r>
              <a:rPr lang="en-US"/>
              <a:t>From EPA's website (https://www3.epa.gov/airtoxics/eparules.html), The Clean Air Act requires EPA to regulate emissions of </a:t>
            </a:r>
            <a:r>
              <a:rPr lang="en-US" u="sng">
                <a:solidFill>
                  <a:schemeClr val="hlink"/>
                </a:solidFill>
                <a:hlinkClick r:id="rId3"/>
              </a:rPr>
              <a:t>hazardous air pollutants</a:t>
            </a:r>
            <a:r>
              <a:rPr lang="en-US"/>
              <a:t> from a published list of industrial sources referred to as "source categories." As required under the Act, EPA has developed a </a:t>
            </a:r>
            <a:r>
              <a:rPr lang="en-US" u="sng">
                <a:solidFill>
                  <a:schemeClr val="hlink"/>
                </a:solidFill>
                <a:hlinkClick r:id="rId4"/>
              </a:rPr>
              <a:t>list of source categories</a:t>
            </a:r>
            <a:r>
              <a:rPr lang="en-US"/>
              <a:t> that must meet control technology requirements for these toxic air pollutants. The EPA is required to develop regulations (also known as rules or standards) for all industries that emit one or more of the pollutants in significant quantities.  see also slide #4 on </a:t>
            </a:r>
            <a:r>
              <a:rPr lang="en-US" u="sng">
                <a:solidFill>
                  <a:schemeClr val="hlink"/>
                </a:solidFill>
                <a:hlinkClick r:id="rId5"/>
              </a:rPr>
              <a:t>https://www.epa.gov/sites/default/files/2019-08/documents/air_toxics_101_webinar_slides.pdf</a:t>
            </a:r>
            <a:endParaRPr/>
          </a:p>
          <a:p>
            <a:pPr marL="0" lvl="0" indent="0" algn="l" rtl="0">
              <a:spcBef>
                <a:spcPts val="0"/>
              </a:spcBef>
              <a:spcAft>
                <a:spcPts val="0"/>
              </a:spcAft>
              <a:buNone/>
            </a:pPr>
            <a:endParaRPr/>
          </a:p>
        </p:txBody>
      </p:sp>
      <p:sp>
        <p:nvSpPr>
          <p:cNvPr id="555" name="Google Shape;555;p3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3: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3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3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EPA sets the requirements for regulatory monitoring, including where and how many each type of pollutant must be monitored</a:t>
            </a:r>
            <a:endParaRPr/>
          </a:p>
        </p:txBody>
      </p:sp>
      <p:sp>
        <p:nvSpPr>
          <p:cNvPr id="573" name="Google Shape;573;p3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Areas we monitor throughout the state are in direct relation to our regulatory requirements set forth by EPA. We have to have a certain number of monitors for each of the criteria pollutants, in addition requirements for near-road monitors, PAMS (ozone related), national air toxics trend sites (Dearborn). We try to do other monitoring as funding allows. </a:t>
            </a:r>
            <a:endParaRPr/>
          </a:p>
          <a:p>
            <a:pPr marL="0" lvl="0" indent="0" algn="l" rtl="0">
              <a:spcBef>
                <a:spcPts val="0"/>
              </a:spcBef>
              <a:spcAft>
                <a:spcPts val="0"/>
              </a:spcAft>
              <a:buNone/>
            </a:pPr>
            <a:endParaRPr/>
          </a:p>
          <a:p>
            <a:pPr marL="0" lvl="0" indent="0" algn="l" rtl="0">
              <a:spcBef>
                <a:spcPts val="0"/>
              </a:spcBef>
              <a:spcAft>
                <a:spcPts val="0"/>
              </a:spcAft>
              <a:buNone/>
            </a:pPr>
            <a:r>
              <a:rPr lang="en-US"/>
              <a:t>Also recently purchased sensors. Still working on incorporating them into our monitoring plans. * more on sensors in a bit.</a:t>
            </a:r>
            <a:endParaRPr/>
          </a:p>
          <a:p>
            <a:pPr marL="0" lvl="0" indent="0" algn="l" rtl="0">
              <a:spcBef>
                <a:spcPts val="0"/>
              </a:spcBef>
              <a:spcAft>
                <a:spcPts val="0"/>
              </a:spcAft>
              <a:buNone/>
            </a:pPr>
            <a:endParaRPr/>
          </a:p>
          <a:p>
            <a:pPr marL="0" lvl="0" indent="0" algn="l" rtl="0">
              <a:spcBef>
                <a:spcPts val="0"/>
              </a:spcBef>
              <a:spcAft>
                <a:spcPts val="0"/>
              </a:spcAft>
              <a:buNone/>
            </a:pPr>
            <a:r>
              <a:rPr lang="en-US"/>
              <a:t>Visit Flint on website</a:t>
            </a:r>
            <a:endParaRPr/>
          </a:p>
          <a:p>
            <a:pPr marL="0" lvl="0" indent="0" algn="l" rtl="0">
              <a:spcBef>
                <a:spcPts val="0"/>
              </a:spcBef>
              <a:spcAft>
                <a:spcPts val="0"/>
              </a:spcAft>
              <a:buNone/>
            </a:pPr>
            <a:endParaRPr/>
          </a:p>
        </p:txBody>
      </p:sp>
      <p:sp>
        <p:nvSpPr>
          <p:cNvPr id="588" name="Google Shape;588;p3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3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3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7: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Measure multiple pollutants, some continuous, other manual. Manual methods (PM sampler) require not only operator maintenance but laboratory analysis. Long time, sometimes months, before sample value is known</a:t>
            </a:r>
            <a:endParaRPr dirty="0"/>
          </a:p>
          <a:p>
            <a:pPr marL="0" lvl="0" indent="0" algn="l" rtl="0">
              <a:spcBef>
                <a:spcPts val="0"/>
              </a:spcBef>
              <a:spcAft>
                <a:spcPts val="0"/>
              </a:spcAft>
              <a:buNone/>
            </a:pPr>
            <a:r>
              <a:rPr lang="en-US" dirty="0"/>
              <a:t>Bunker, PM sampler (continuous, 3- and 6-day samples)</a:t>
            </a:r>
            <a:endParaRPr dirty="0"/>
          </a:p>
        </p:txBody>
      </p:sp>
      <p:sp>
        <p:nvSpPr>
          <p:cNvPr id="604" name="Google Shape;604;p3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3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Another example of manual samplers. </a:t>
            </a:r>
            <a:endParaRPr dirty="0"/>
          </a:p>
          <a:p>
            <a:pPr marL="0" lvl="0" indent="0" algn="l" rtl="0">
              <a:spcBef>
                <a:spcPts val="0"/>
              </a:spcBef>
              <a:spcAft>
                <a:spcPts val="0"/>
              </a:spcAft>
              <a:buNone/>
            </a:pPr>
            <a:r>
              <a:rPr lang="en-US" dirty="0"/>
              <a:t>Also measure using continuous samplers. Example of T640, talk about gases as well. Advantage of continuous is near-real time reporting of data to public. (more on that later)</a:t>
            </a:r>
            <a:endParaRPr dirty="0"/>
          </a:p>
        </p:txBody>
      </p:sp>
      <p:sp>
        <p:nvSpPr>
          <p:cNvPr id="612" name="Google Shape;612;p3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39: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Hydrogen sulfide, methane, benzene, toluene</a:t>
            </a:r>
            <a:endParaRPr/>
          </a:p>
          <a:p>
            <a:pPr marL="0" lvl="0" indent="0" algn="l" rtl="0">
              <a:spcBef>
                <a:spcPts val="0"/>
              </a:spcBef>
              <a:spcAft>
                <a:spcPts val="0"/>
              </a:spcAft>
              <a:buNone/>
            </a:pPr>
            <a:r>
              <a:rPr lang="en-US"/>
              <a:t>Allows visualizations of pollutant plumes</a:t>
            </a:r>
            <a:endParaRPr/>
          </a:p>
          <a:p>
            <a:pPr marL="0" lvl="0" indent="0" algn="l" rtl="0">
              <a:spcBef>
                <a:spcPts val="0"/>
              </a:spcBef>
              <a:spcAft>
                <a:spcPts val="0"/>
              </a:spcAft>
              <a:buNone/>
            </a:pPr>
            <a:r>
              <a:rPr lang="en-US"/>
              <a:t>Good for short-term studies</a:t>
            </a:r>
            <a:endParaRPr/>
          </a:p>
        </p:txBody>
      </p:sp>
      <p:sp>
        <p:nvSpPr>
          <p:cNvPr id="621" name="Google Shape;621;p3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40: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r>
              <a:rPr lang="en-US" b="1"/>
              <a:t>**Show sensor</a:t>
            </a:r>
            <a:endParaRPr/>
          </a:p>
          <a:p>
            <a:pPr marL="0" lvl="0" indent="0" algn="l" rtl="0">
              <a:spcBef>
                <a:spcPts val="0"/>
              </a:spcBef>
              <a:spcAft>
                <a:spcPts val="0"/>
              </a:spcAft>
              <a:buNone/>
            </a:pPr>
            <a:endParaRPr b="1"/>
          </a:p>
          <a:p>
            <a:pPr marL="0" lvl="0" indent="0" algn="l" rtl="0">
              <a:spcBef>
                <a:spcPts val="0"/>
              </a:spcBef>
              <a:spcAft>
                <a:spcPts val="0"/>
              </a:spcAft>
              <a:buNone/>
            </a:pPr>
            <a:r>
              <a:rPr lang="en-US" b="1"/>
              <a:t>non-regulatory technology </a:t>
            </a:r>
            <a:endParaRPr/>
          </a:p>
          <a:p>
            <a:pPr marL="0" lvl="0" indent="0" algn="l" rtl="0">
              <a:spcBef>
                <a:spcPts val="0"/>
              </a:spcBef>
              <a:spcAft>
                <a:spcPts val="0"/>
              </a:spcAft>
              <a:buNone/>
            </a:pPr>
            <a:r>
              <a:rPr lang="en-US"/>
              <a:t>lower in cost, portable, and generally easier to operate than regulatory monitors. </a:t>
            </a:r>
            <a:endParaRPr/>
          </a:p>
          <a:p>
            <a:pPr marL="0" lvl="0" indent="0" algn="l" rtl="0">
              <a:spcBef>
                <a:spcPts val="0"/>
              </a:spcBef>
              <a:spcAft>
                <a:spcPts val="0"/>
              </a:spcAft>
              <a:buNone/>
            </a:pPr>
            <a:endParaRPr/>
          </a:p>
          <a:p>
            <a:pPr marL="0" lvl="0" indent="0" algn="l" rtl="0">
              <a:spcBef>
                <a:spcPts val="0"/>
              </a:spcBef>
              <a:spcAft>
                <a:spcPts val="0"/>
              </a:spcAft>
              <a:buNone/>
            </a:pPr>
            <a:r>
              <a:rPr lang="en-US"/>
              <a:t>EPA – variety of sensors to loan for </a:t>
            </a:r>
            <a:r>
              <a:rPr lang="en-US" sz="1200">
                <a:solidFill>
                  <a:srgbClr val="1B1B1B"/>
                </a:solidFill>
                <a:latin typeface="Source Sans Pro"/>
                <a:ea typeface="Source Sans Pro"/>
                <a:cs typeface="Source Sans Pro"/>
                <a:sym typeface="Source Sans Pro"/>
              </a:rPr>
              <a:t>Individuals, community groups, schools, and other interested organizations</a:t>
            </a:r>
            <a:endParaRPr/>
          </a:p>
          <a:p>
            <a:pPr marL="0" lvl="0" indent="0" algn="l" rtl="0">
              <a:spcBef>
                <a:spcPts val="0"/>
              </a:spcBef>
              <a:spcAft>
                <a:spcPts val="0"/>
              </a:spcAft>
              <a:buNone/>
            </a:pPr>
            <a:endParaRPr/>
          </a:p>
          <a:p>
            <a:pPr marL="0" lvl="0" indent="0" algn="l" rtl="0">
              <a:spcBef>
                <a:spcPts val="0"/>
              </a:spcBef>
              <a:spcAft>
                <a:spcPts val="0"/>
              </a:spcAft>
              <a:buNone/>
            </a:pPr>
            <a:r>
              <a:rPr lang="en-US"/>
              <a:t>EGLE Classroom, AirBeam sensors for loan to schools for projects &amp; lesson plans</a:t>
            </a:r>
            <a:endParaRPr/>
          </a:p>
          <a:p>
            <a:pPr marL="0" lvl="0" indent="0" algn="l" rtl="0">
              <a:spcBef>
                <a:spcPts val="0"/>
              </a:spcBef>
              <a:spcAft>
                <a:spcPts val="0"/>
              </a:spcAft>
              <a:buNone/>
            </a:pPr>
            <a:endParaRPr/>
          </a:p>
        </p:txBody>
      </p:sp>
      <p:sp>
        <p:nvSpPr>
          <p:cNvPr id="630" name="Google Shape;630;p4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4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is a use for all air monitors</a:t>
            </a:r>
            <a:endParaRPr/>
          </a:p>
          <a:p>
            <a:pPr marL="0" lvl="0" indent="0" algn="l" rtl="0">
              <a:spcBef>
                <a:spcPts val="0"/>
              </a:spcBef>
              <a:spcAft>
                <a:spcPts val="0"/>
              </a:spcAft>
              <a:buNone/>
            </a:pPr>
            <a:r>
              <a:rPr lang="en-US"/>
              <a:t>Regulatory ambient air monitoring – at air stations, is expensive and give a lower area covered, but sufficient to determine general air quality per EPA regulations.</a:t>
            </a:r>
            <a:endParaRPr/>
          </a:p>
          <a:p>
            <a:pPr marL="0" lvl="0" indent="0" algn="l" rtl="0">
              <a:spcBef>
                <a:spcPts val="0"/>
              </a:spcBef>
              <a:spcAft>
                <a:spcPts val="0"/>
              </a:spcAft>
              <a:buNone/>
            </a:pPr>
            <a:r>
              <a:rPr lang="en-US"/>
              <a:t>GMAP and other real-time mobile monitors – cover wider areas but are expensive and must be  continually operated by people (high labor costs)</a:t>
            </a:r>
            <a:endParaRPr/>
          </a:p>
          <a:p>
            <a:pPr marL="0" lvl="0" indent="0" algn="l" rtl="0">
              <a:spcBef>
                <a:spcPts val="0"/>
              </a:spcBef>
              <a:spcAft>
                <a:spcPts val="0"/>
              </a:spcAft>
              <a:buNone/>
            </a:pPr>
            <a:r>
              <a:rPr lang="en-US"/>
              <a:t>Sensors – extremely low cost, can cover wider areas when grouped together, but data quality not as good</a:t>
            </a:r>
            <a:endParaRPr/>
          </a:p>
          <a:p>
            <a:pPr marL="0" lvl="0" indent="0" algn="l" rtl="0">
              <a:spcBef>
                <a:spcPts val="0"/>
              </a:spcBef>
              <a:spcAft>
                <a:spcPts val="0"/>
              </a:spcAft>
              <a:buNone/>
            </a:pPr>
            <a:endParaRPr/>
          </a:p>
          <a:p>
            <a:pPr marL="0" lvl="0" indent="0" algn="l" rtl="0">
              <a:spcBef>
                <a:spcPts val="0"/>
              </a:spcBef>
              <a:spcAft>
                <a:spcPts val="0"/>
              </a:spcAft>
              <a:buNone/>
            </a:pPr>
            <a:r>
              <a:rPr lang="en-US"/>
              <a:t>Use for Sensors:</a:t>
            </a:r>
            <a:endParaRPr/>
          </a:p>
          <a:p>
            <a:pPr marL="171450" lvl="0" indent="-171450" algn="l" rtl="0">
              <a:spcBef>
                <a:spcPts val="0"/>
              </a:spcBef>
              <a:spcAft>
                <a:spcPts val="0"/>
              </a:spcAft>
              <a:buClr>
                <a:schemeClr val="dk1"/>
              </a:buClr>
              <a:buSzPts val="1200"/>
              <a:buFont typeface="Calibri"/>
              <a:buChar char="-"/>
            </a:pPr>
            <a:r>
              <a:rPr lang="en-US" b="1"/>
              <a:t>Research</a:t>
            </a:r>
            <a:endParaRPr sz="1200" b="1" i="0">
              <a:solidFill>
                <a:schemeClr val="dk1"/>
              </a:solidFill>
              <a:latin typeface="Arial"/>
              <a:ea typeface="Arial"/>
              <a:cs typeface="Arial"/>
              <a:sym typeface="Arial"/>
            </a:endParaRPr>
          </a:p>
          <a:p>
            <a:pPr marL="171450" lvl="0" indent="-171450" algn="l" rtl="0">
              <a:spcBef>
                <a:spcPts val="0"/>
              </a:spcBef>
              <a:spcAft>
                <a:spcPts val="0"/>
              </a:spcAft>
              <a:buClr>
                <a:schemeClr val="dk1"/>
              </a:buClr>
              <a:buSzPts val="1200"/>
              <a:buFont typeface="Arial"/>
              <a:buChar char="-"/>
            </a:pPr>
            <a:r>
              <a:rPr lang="en-US" sz="1200" b="1" i="0">
                <a:solidFill>
                  <a:schemeClr val="dk1"/>
                </a:solidFill>
                <a:latin typeface="Arial"/>
                <a:ea typeface="Arial"/>
                <a:cs typeface="Arial"/>
                <a:sym typeface="Arial"/>
              </a:rPr>
              <a:t>Personal Exposure Monitoring</a:t>
            </a:r>
            <a:r>
              <a:rPr lang="en-US" sz="1200" b="0" i="0">
                <a:solidFill>
                  <a:schemeClr val="dk1"/>
                </a:solidFill>
                <a:latin typeface="Arial"/>
                <a:ea typeface="Arial"/>
                <a:cs typeface="Arial"/>
                <a:sym typeface="Arial"/>
              </a:rPr>
              <a:t>: An individual having a clinical condition increasing sensitivity to air pollution wears a sensor to identify when and where he or she is exposed to pollutants potentially impacting their health.</a:t>
            </a:r>
            <a:endParaRPr/>
          </a:p>
          <a:p>
            <a:pPr marL="171450" lvl="0" indent="-171450" algn="l" rtl="0">
              <a:spcBef>
                <a:spcPts val="0"/>
              </a:spcBef>
              <a:spcAft>
                <a:spcPts val="0"/>
              </a:spcAft>
              <a:buClr>
                <a:schemeClr val="dk1"/>
              </a:buClr>
              <a:buSzPts val="1200"/>
              <a:buFont typeface="Arial"/>
              <a:buChar char="-"/>
            </a:pPr>
            <a:r>
              <a:rPr lang="en-US" sz="1200" b="1" i="0">
                <a:solidFill>
                  <a:schemeClr val="dk1"/>
                </a:solidFill>
                <a:latin typeface="Arial"/>
                <a:ea typeface="Arial"/>
                <a:cs typeface="Arial"/>
                <a:sym typeface="Arial"/>
              </a:rPr>
              <a:t>Supplementing Existing monitoring</a:t>
            </a:r>
            <a:r>
              <a:rPr lang="en-US" sz="1200" b="0" i="0">
                <a:solidFill>
                  <a:schemeClr val="dk1"/>
                </a:solidFill>
                <a:latin typeface="Arial"/>
                <a:ea typeface="Arial"/>
                <a:cs typeface="Arial"/>
                <a:sym typeface="Arial"/>
              </a:rPr>
              <a:t>: A sensor is placed in an area between regulatory monitors to better characterize the concentration gradient between the different locations.</a:t>
            </a:r>
            <a:endParaRPr/>
          </a:p>
          <a:p>
            <a:pPr marL="171450" lvl="0" indent="-171450" algn="l" rtl="0">
              <a:spcBef>
                <a:spcPts val="0"/>
              </a:spcBef>
              <a:spcAft>
                <a:spcPts val="0"/>
              </a:spcAft>
              <a:buClr>
                <a:schemeClr val="dk1"/>
              </a:buClr>
              <a:buSzPts val="1200"/>
              <a:buFont typeface="Arial"/>
              <a:buChar char="-"/>
            </a:pPr>
            <a:r>
              <a:rPr lang="en-US" sz="1200" b="1" i="0">
                <a:solidFill>
                  <a:schemeClr val="dk1"/>
                </a:solidFill>
                <a:latin typeface="Arial"/>
                <a:ea typeface="Arial"/>
                <a:cs typeface="Arial"/>
                <a:sym typeface="Arial"/>
              </a:rPr>
              <a:t>Source Identification</a:t>
            </a:r>
            <a:r>
              <a:rPr lang="en-US" sz="1200" b="0" i="0">
                <a:solidFill>
                  <a:schemeClr val="dk1"/>
                </a:solidFill>
                <a:latin typeface="Arial"/>
                <a:ea typeface="Arial"/>
                <a:cs typeface="Arial"/>
                <a:sym typeface="Arial"/>
              </a:rPr>
              <a:t>: A sensor is placed downwind of an industrial facility to monitor variations in air pollutant concentrations over time.</a:t>
            </a:r>
            <a:endParaRPr/>
          </a:p>
          <a:p>
            <a:pPr marL="171450" lvl="0" indent="-171450" algn="l" rtl="0">
              <a:spcBef>
                <a:spcPts val="0"/>
              </a:spcBef>
              <a:spcAft>
                <a:spcPts val="0"/>
              </a:spcAft>
              <a:buClr>
                <a:schemeClr val="dk1"/>
              </a:buClr>
              <a:buSzPts val="1200"/>
              <a:buFont typeface="Arial"/>
              <a:buChar char="-"/>
            </a:pPr>
            <a:r>
              <a:rPr lang="en-US" sz="1200" b="1" i="0">
                <a:solidFill>
                  <a:schemeClr val="dk1"/>
                </a:solidFill>
                <a:latin typeface="Arial"/>
                <a:ea typeface="Arial"/>
                <a:cs typeface="Arial"/>
                <a:sym typeface="Arial"/>
              </a:rPr>
              <a:t>Education:</a:t>
            </a:r>
            <a:r>
              <a:rPr lang="en-US" sz="1200" b="0" i="0">
                <a:solidFill>
                  <a:schemeClr val="dk1"/>
                </a:solidFill>
                <a:latin typeface="Arial"/>
                <a:ea typeface="Arial"/>
                <a:cs typeface="Arial"/>
                <a:sym typeface="Arial"/>
              </a:rPr>
              <a:t> Sensors are provided to students to monitor and understand air quality issues.</a:t>
            </a:r>
            <a:endParaRPr/>
          </a:p>
          <a:p>
            <a:pPr marL="171450" lvl="0" indent="-171450" algn="l" rtl="0">
              <a:spcBef>
                <a:spcPts val="0"/>
              </a:spcBef>
              <a:spcAft>
                <a:spcPts val="0"/>
              </a:spcAft>
              <a:buClr>
                <a:schemeClr val="dk1"/>
              </a:buClr>
              <a:buSzPts val="1200"/>
              <a:buFont typeface="Arial"/>
              <a:buChar char="-"/>
            </a:pPr>
            <a:r>
              <a:rPr lang="en-US" sz="1200" b="1" i="0">
                <a:solidFill>
                  <a:schemeClr val="dk1"/>
                </a:solidFill>
                <a:latin typeface="Arial"/>
                <a:ea typeface="Arial"/>
                <a:cs typeface="Arial"/>
                <a:sym typeface="Arial"/>
              </a:rPr>
              <a:t>Information/Awareness</a:t>
            </a:r>
            <a:r>
              <a:rPr lang="en-US" sz="1200" b="0" i="0">
                <a:solidFill>
                  <a:schemeClr val="dk1"/>
                </a:solidFill>
                <a:latin typeface="Arial"/>
                <a:ea typeface="Arial"/>
                <a:cs typeface="Arial"/>
                <a:sym typeface="Arial"/>
              </a:rPr>
              <a:t>: A sensor is used to compare air quality at people’s home or work, in their car, or at their child’s school.</a:t>
            </a:r>
            <a:endParaRPr/>
          </a:p>
          <a:p>
            <a:pPr marL="0" lvl="0" indent="0" algn="l" rtl="0">
              <a:spcBef>
                <a:spcPts val="0"/>
              </a:spcBef>
              <a:spcAft>
                <a:spcPts val="0"/>
              </a:spcAft>
              <a:buNone/>
            </a:pPr>
            <a:endParaRPr/>
          </a:p>
        </p:txBody>
      </p:sp>
      <p:sp>
        <p:nvSpPr>
          <p:cNvPr id="639" name="Google Shape;639;p4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4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1B1B1B"/>
              </a:buClr>
              <a:buSzPts val="1200"/>
              <a:buFont typeface="Arial"/>
              <a:buChar char="•"/>
            </a:pPr>
            <a:r>
              <a:rPr lang="en-US" b="0" i="0">
                <a:solidFill>
                  <a:srgbClr val="1B1B1B"/>
                </a:solidFill>
                <a:latin typeface="Source Sans Pro"/>
                <a:ea typeface="Source Sans Pro"/>
                <a:cs typeface="Source Sans Pro"/>
                <a:sym typeface="Source Sans Pro"/>
              </a:rPr>
              <a:t>While air sensors are useful for providing general information about air quality, air sensors have a number of limitations that could include occasionally reporting questionable data points and a bias that may result in data that systematically over- or under-estimates the actual pollutant concentration.</a:t>
            </a:r>
            <a:endParaRPr/>
          </a:p>
          <a:p>
            <a:pPr marL="171450" lvl="0" indent="-95250" algn="l" rtl="0">
              <a:spcBef>
                <a:spcPts val="0"/>
              </a:spcBef>
              <a:spcAft>
                <a:spcPts val="0"/>
              </a:spcAft>
              <a:buClr>
                <a:schemeClr val="dk1"/>
              </a:buClr>
              <a:buSzPts val="1200"/>
              <a:buFont typeface="Arial"/>
              <a:buNone/>
            </a:pPr>
            <a:endParaRPr i="1"/>
          </a:p>
          <a:p>
            <a:pPr marL="0" lvl="0" indent="0" algn="l" rtl="0">
              <a:spcBef>
                <a:spcPts val="0"/>
              </a:spcBef>
              <a:spcAft>
                <a:spcPts val="0"/>
              </a:spcAft>
              <a:buNone/>
            </a:pPr>
            <a:endParaRPr/>
          </a:p>
        </p:txBody>
      </p:sp>
      <p:sp>
        <p:nvSpPr>
          <p:cNvPr id="666" name="Google Shape;666;p4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4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4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 through maps (Clarity, if time)</a:t>
            </a:r>
            <a:endParaRPr/>
          </a:p>
        </p:txBody>
      </p:sp>
      <p:sp>
        <p:nvSpPr>
          <p:cNvPr id="673" name="Google Shape;673;p4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4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4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I share some data from the Flint area with you, I want to share how you can find air monitoring information.</a:t>
            </a:r>
            <a:endParaRPr/>
          </a:p>
        </p:txBody>
      </p:sp>
      <p:sp>
        <p:nvSpPr>
          <p:cNvPr id="692" name="Google Shape;692;p4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4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4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Annual Ambient Air Monitoring Review is put out for public comment every May.</a:t>
            </a:r>
            <a:endParaRPr/>
          </a:p>
          <a:p>
            <a:pPr marL="0" lvl="0" indent="0" algn="l" rtl="0">
              <a:spcBef>
                <a:spcPts val="0"/>
              </a:spcBef>
              <a:spcAft>
                <a:spcPts val="0"/>
              </a:spcAft>
              <a:buNone/>
            </a:pPr>
            <a:r>
              <a:rPr lang="en-US"/>
              <a:t>Sign up for list-serve via public notice webpage.</a:t>
            </a:r>
            <a:endParaRPr/>
          </a:p>
        </p:txBody>
      </p:sp>
      <p:sp>
        <p:nvSpPr>
          <p:cNvPr id="699" name="Google Shape;699;p4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4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Screen shot of further down on EGLE webpage; highlight a few things:</a:t>
            </a:r>
            <a:endParaRPr/>
          </a:p>
          <a:p>
            <a:pPr marL="228600" lvl="0" indent="-228600" algn="l" rtl="0">
              <a:spcBef>
                <a:spcPts val="0"/>
              </a:spcBef>
              <a:spcAft>
                <a:spcPts val="0"/>
              </a:spcAft>
              <a:buClr>
                <a:schemeClr val="dk1"/>
              </a:buClr>
              <a:buSzPts val="1200"/>
              <a:buFont typeface="Calibri"/>
              <a:buAutoNum type="arabicPeriod"/>
            </a:pPr>
            <a:r>
              <a:rPr lang="en-US"/>
              <a:t>Air Quality Forecast – completed every 1-2 weeks by EGLE meteorologist. Discusses details of forecast statewide with emphasis on particulate matter and ozone pollution.</a:t>
            </a:r>
            <a:endParaRPr/>
          </a:p>
          <a:p>
            <a:pPr marL="228600" lvl="0" indent="-228600" algn="l" rtl="0">
              <a:spcBef>
                <a:spcPts val="0"/>
              </a:spcBef>
              <a:spcAft>
                <a:spcPts val="0"/>
              </a:spcAft>
              <a:buClr>
                <a:schemeClr val="dk1"/>
              </a:buClr>
              <a:buSzPts val="1200"/>
              <a:buFont typeface="Calibri"/>
              <a:buAutoNum type="arabicPeriod"/>
            </a:pPr>
            <a:r>
              <a:rPr lang="en-US"/>
              <a:t>Real-Time Air Quality – displays near-real time data from continuous monitors throughout the state. Gives Air Quality Index (AQI) report value.</a:t>
            </a:r>
            <a:endParaRPr/>
          </a:p>
          <a:p>
            <a:pPr marL="457200" lvl="1" indent="0" algn="l" rtl="0">
              <a:spcBef>
                <a:spcPts val="0"/>
              </a:spcBef>
              <a:spcAft>
                <a:spcPts val="0"/>
              </a:spcAft>
              <a:buClr>
                <a:schemeClr val="dk1"/>
              </a:buClr>
              <a:buSzPts val="1200"/>
              <a:buFont typeface="Calibri"/>
              <a:buNone/>
            </a:pPr>
            <a:r>
              <a:rPr lang="en-US" b="1"/>
              <a:t>**go to site and walk through</a:t>
            </a:r>
            <a:endParaRPr/>
          </a:p>
          <a:p>
            <a:pPr marL="228600" lvl="0" indent="-228600" algn="l" rtl="0">
              <a:spcBef>
                <a:spcPts val="0"/>
              </a:spcBef>
              <a:spcAft>
                <a:spcPts val="0"/>
              </a:spcAft>
              <a:buClr>
                <a:schemeClr val="dk1"/>
              </a:buClr>
              <a:buSzPts val="1200"/>
              <a:buFont typeface="Calibri"/>
              <a:buAutoNum type="arabicPeriod"/>
            </a:pPr>
            <a:r>
              <a:rPr lang="en-US"/>
              <a:t>Get Notifications – can also access from Real-Time Air Quality; sign up to get notifications daily </a:t>
            </a:r>
            <a:endParaRPr/>
          </a:p>
          <a:p>
            <a:pPr marL="0" marR="0" lvl="0" indent="0" algn="l" rtl="0">
              <a:lnSpc>
                <a:spcPct val="100000"/>
              </a:lnSpc>
              <a:spcBef>
                <a:spcPts val="0"/>
              </a:spcBef>
              <a:spcAft>
                <a:spcPts val="0"/>
              </a:spcAft>
              <a:buClr>
                <a:schemeClr val="dk1"/>
              </a:buClr>
              <a:buSzPts val="1200"/>
              <a:buFont typeface="Calibri"/>
              <a:buNone/>
            </a:pPr>
            <a:r>
              <a:rPr lang="en-US" sz="1200"/>
              <a:t>(AQI next slide)</a:t>
            </a:r>
            <a:endParaRPr b="1"/>
          </a:p>
        </p:txBody>
      </p:sp>
      <p:sp>
        <p:nvSpPr>
          <p:cNvPr id="711" name="Google Shape;711;p4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47: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Fine particles and ground-level ozone are the pollutants most likely to control the AQI. AQI is a snapshot of current air health levels. </a:t>
            </a:r>
            <a:endParaRPr/>
          </a:p>
          <a:p>
            <a:pPr marL="0" marR="0" lvl="0" indent="0" algn="l" rtl="0">
              <a:lnSpc>
                <a:spcPct val="100000"/>
              </a:lnSpc>
              <a:spcBef>
                <a:spcPts val="0"/>
              </a:spcBef>
              <a:spcAft>
                <a:spcPts val="0"/>
              </a:spcAft>
              <a:buClr>
                <a:schemeClr val="dk1"/>
              </a:buClr>
              <a:buSzPts val="1200"/>
              <a:buFont typeface="Calibri"/>
              <a:buNone/>
            </a:pPr>
            <a:r>
              <a:rPr lang="en-US" sz="1200"/>
              <a:t>The AQI numbers are not the same as those from the continuous monitors.</a:t>
            </a:r>
            <a:endParaRPr/>
          </a:p>
          <a:p>
            <a:pPr marL="457200" lvl="1" indent="0" algn="l" rtl="0">
              <a:spcBef>
                <a:spcPts val="0"/>
              </a:spcBef>
              <a:spcAft>
                <a:spcPts val="0"/>
              </a:spcAft>
              <a:buClr>
                <a:schemeClr val="dk1"/>
              </a:buClr>
              <a:buSzPts val="1200"/>
              <a:buFont typeface="Calibri"/>
              <a:buNone/>
            </a:pPr>
            <a:endParaRPr b="1"/>
          </a:p>
          <a:p>
            <a:pPr marL="457200" lvl="1" indent="0" algn="l" rtl="0">
              <a:spcBef>
                <a:spcPts val="0"/>
              </a:spcBef>
              <a:spcAft>
                <a:spcPts val="0"/>
              </a:spcAft>
              <a:buClr>
                <a:schemeClr val="dk1"/>
              </a:buClr>
              <a:buSzPts val="1200"/>
              <a:buFont typeface="Calibri"/>
              <a:buNone/>
            </a:pPr>
            <a:r>
              <a:rPr lang="en-US" b="1"/>
              <a:t>**Who has smart phone? Go  to weather app or maps app – Air Quality section = AQI , info from cont. monitors</a:t>
            </a:r>
            <a:endParaRPr/>
          </a:p>
          <a:p>
            <a:pPr marL="0" lvl="0" indent="0" algn="l" rtl="0">
              <a:spcBef>
                <a:spcPts val="0"/>
              </a:spcBef>
              <a:spcAft>
                <a:spcPts val="0"/>
              </a:spcAft>
              <a:buNone/>
            </a:pPr>
            <a:endParaRPr/>
          </a:p>
        </p:txBody>
      </p:sp>
      <p:sp>
        <p:nvSpPr>
          <p:cNvPr id="721" name="Google Shape;721;p4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4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4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49: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20-year trends</a:t>
            </a:r>
            <a:endParaRPr/>
          </a:p>
        </p:txBody>
      </p:sp>
      <p:sp>
        <p:nvSpPr>
          <p:cNvPr id="738" name="Google Shape;738;p4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50: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5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5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5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5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5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5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5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Quality Division</a:t>
            </a:r>
            <a:endParaRPr/>
          </a:p>
          <a:p>
            <a:pPr marL="0" lvl="0" indent="0" algn="l" rtl="0">
              <a:spcBef>
                <a:spcPts val="0"/>
              </a:spcBef>
              <a:spcAft>
                <a:spcPts val="0"/>
              </a:spcAft>
              <a:buNone/>
            </a:pPr>
            <a:r>
              <a:rPr lang="en-US"/>
              <a:t>Air Monitoring Section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5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5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Meant to be call and response. Last no longer than 1 minute. Or call two to three people from the audience. If we have time after pptx, come back to this slide.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5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55: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 &amp; Michael</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5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56: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Michael &amp; Chuku</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5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57: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5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58: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5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p59: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Quality Division</a:t>
            </a:r>
            <a:endParaRPr/>
          </a:p>
          <a:p>
            <a:pPr marL="0" lvl="0" indent="0" algn="l" rtl="0">
              <a:spcBef>
                <a:spcPts val="0"/>
              </a:spcBef>
              <a:spcAft>
                <a:spcPts val="0"/>
              </a:spcAft>
              <a:buNone/>
            </a:pPr>
            <a:r>
              <a:rPr lang="en-US"/>
              <a:t>Air Monitoring Section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6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6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61: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62: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62: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 &amp; Michael</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63: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63: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6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6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 &amp; Michael</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65: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65: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Show of hands to see who’s seen and reviewed a draft permit. Could show a template of a general permit (or part of one).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66: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p66: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67: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p67: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 &amp; Michael</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68: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68: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6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p69: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7: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7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4" name="Google Shape;944;p7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200"/>
              <a:buFont typeface="Calibri"/>
              <a:buNone/>
            </a:pPr>
            <a:r>
              <a:rPr lang="en-US"/>
              <a:t>Chuku</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7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7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7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7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Quality Division</a:t>
            </a:r>
            <a:endParaRPr/>
          </a:p>
          <a:p>
            <a:pPr marL="0" lvl="0" indent="0" algn="l" rtl="0">
              <a:spcBef>
                <a:spcPts val="0"/>
              </a:spcBef>
              <a:spcAft>
                <a:spcPts val="0"/>
              </a:spcAft>
              <a:buNone/>
            </a:pPr>
            <a:r>
              <a:rPr lang="en-US"/>
              <a:t>Air Monitoring Section</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7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7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Introduce, multiple AQD staff involved in this case.  I am going to start with an overview of the Air Quality Division and </a:t>
            </a:r>
            <a:r>
              <a:rPr lang="en-US" sz="1200" b="1">
                <a:solidFill>
                  <a:srgbClr val="000000"/>
                </a:solidFill>
                <a:latin typeface="Calibri"/>
                <a:ea typeface="Calibri"/>
                <a:cs typeface="Calibri"/>
                <a:sym typeface="Calibri"/>
              </a:rPr>
              <a:t>enforcement process</a:t>
            </a:r>
            <a:r>
              <a:rPr lang="en-US" sz="1200">
                <a:solidFill>
                  <a:srgbClr val="000000"/>
                </a:solidFill>
                <a:latin typeface="Calibri"/>
                <a:ea typeface="Calibri"/>
                <a:cs typeface="Calibri"/>
                <a:sym typeface="Calibri"/>
              </a:rPr>
              <a:t>, then go into proposed consent order and enforcement action against Stellantis,</a:t>
            </a:r>
            <a:endParaRPr/>
          </a:p>
          <a:p>
            <a:pPr marL="285750" marR="0" lvl="0" indent="-209550" algn="l" rtl="0">
              <a:spcBef>
                <a:spcPts val="0"/>
              </a:spcBef>
              <a:spcAft>
                <a:spcPts val="0"/>
              </a:spcAft>
              <a:buClr>
                <a:schemeClr val="dk1"/>
              </a:buClr>
              <a:buSzPts val="1200"/>
              <a:buFont typeface="Arial"/>
              <a:buNone/>
            </a:pPr>
            <a:endParaRPr sz="12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The AQD regulates sources of air pollutants to protect human health and the environment. </a:t>
            </a:r>
            <a:endParaRPr/>
          </a:p>
          <a:p>
            <a:pPr marL="0" marR="0" lvl="0" indent="0" algn="l" rtl="0">
              <a:spcBef>
                <a:spcPts val="0"/>
              </a:spcBef>
              <a:spcAft>
                <a:spcPts val="0"/>
              </a:spcAft>
              <a:buClr>
                <a:schemeClr val="dk1"/>
              </a:buClr>
              <a:buSzPts val="1200"/>
              <a:buFont typeface="Arial"/>
              <a:buNone/>
            </a:pPr>
            <a:endParaRPr sz="1200" b="1">
              <a:solidFill>
                <a:srgbClr val="000000"/>
              </a:solidFill>
              <a:latin typeface="Calibri"/>
              <a:ea typeface="Calibri"/>
              <a:cs typeface="Calibri"/>
              <a:sym typeface="Calibri"/>
            </a:endParaRPr>
          </a:p>
          <a:p>
            <a:pPr marL="742950" marR="0" lvl="1" indent="-285750" algn="l" rtl="0">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AQD has the authority to regulate stationary </a:t>
            </a:r>
            <a:r>
              <a:rPr lang="en-US" sz="1200" b="1">
                <a:solidFill>
                  <a:srgbClr val="000000"/>
                </a:solidFill>
                <a:latin typeface="Calibri"/>
                <a:ea typeface="Calibri"/>
                <a:cs typeface="Calibri"/>
                <a:sym typeface="Calibri"/>
              </a:rPr>
              <a:t>industrial sources, </a:t>
            </a:r>
            <a:r>
              <a:rPr lang="en-US" sz="1200" b="0">
                <a:solidFill>
                  <a:srgbClr val="000000"/>
                </a:solidFill>
                <a:latin typeface="Calibri"/>
                <a:ea typeface="Calibri"/>
                <a:cs typeface="Calibri"/>
                <a:sym typeface="Calibri"/>
              </a:rPr>
              <a:t>which we also call </a:t>
            </a:r>
            <a:r>
              <a:rPr lang="en-US" sz="1200" b="1">
                <a:solidFill>
                  <a:srgbClr val="000000"/>
                </a:solidFill>
                <a:latin typeface="Calibri"/>
                <a:ea typeface="Calibri"/>
                <a:cs typeface="Calibri"/>
                <a:sym typeface="Calibri"/>
              </a:rPr>
              <a:t>regulated facilities</a:t>
            </a:r>
            <a:r>
              <a:rPr lang="en-US" sz="1200">
                <a:solidFill>
                  <a:srgbClr val="000000"/>
                </a:solidFill>
                <a:latin typeface="Calibri"/>
                <a:ea typeface="Calibri"/>
                <a:cs typeface="Calibri"/>
                <a:sym typeface="Calibri"/>
              </a:rPr>
              <a:t>.</a:t>
            </a:r>
            <a:endParaRPr/>
          </a:p>
          <a:p>
            <a:pPr marL="0" lvl="0" indent="0" algn="l" rtl="0">
              <a:spcBef>
                <a:spcPts val="0"/>
              </a:spcBef>
              <a:spcAft>
                <a:spcPts val="0"/>
              </a:spcAft>
              <a:buNone/>
            </a:pPr>
            <a:endParaRPr/>
          </a:p>
          <a:p>
            <a:pPr marL="285750" marR="0" lvl="0"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The AQD has many different roles in regulating air quality, and</a:t>
            </a:r>
            <a:endParaRPr/>
          </a:p>
          <a:p>
            <a:pPr marL="742950" marR="0" lvl="1"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One of our primary roles is to conduct </a:t>
            </a:r>
            <a:r>
              <a:rPr lang="en-US" sz="1200" b="1">
                <a:solidFill>
                  <a:srgbClr val="000000"/>
                </a:solidFill>
                <a:latin typeface="Calibri"/>
                <a:ea typeface="Calibri"/>
                <a:cs typeface="Calibri"/>
                <a:sym typeface="Calibri"/>
              </a:rPr>
              <a:t>inspections </a:t>
            </a:r>
            <a:r>
              <a:rPr lang="en-US" sz="1200">
                <a:solidFill>
                  <a:srgbClr val="000000"/>
                </a:solidFill>
                <a:latin typeface="Calibri"/>
                <a:ea typeface="Calibri"/>
                <a:cs typeface="Calibri"/>
                <a:sym typeface="Calibri"/>
              </a:rPr>
              <a:t>of regulated facilities to make sure they are following the air quality rules and regulations during their operations.</a:t>
            </a:r>
            <a:endParaRPr/>
          </a:p>
          <a:p>
            <a:pPr marL="742950" marR="0" lvl="1" indent="-209550" algn="l" rtl="0">
              <a:lnSpc>
                <a:spcPct val="100000"/>
              </a:lnSpc>
              <a:spcBef>
                <a:spcPts val="0"/>
              </a:spcBef>
              <a:spcAft>
                <a:spcPts val="0"/>
              </a:spcAft>
              <a:buClr>
                <a:schemeClr val="dk1"/>
              </a:buClr>
              <a:buSzPts val="1200"/>
              <a:buFont typeface="Arial"/>
              <a:buNone/>
            </a:pPr>
            <a:endParaRPr sz="120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a:buChar char="•"/>
            </a:pPr>
            <a:r>
              <a:rPr lang="en-US" sz="1200">
                <a:solidFill>
                  <a:srgbClr val="000000"/>
                </a:solidFill>
                <a:latin typeface="Calibri"/>
                <a:ea typeface="Calibri"/>
                <a:cs typeface="Calibri"/>
                <a:sym typeface="Calibri"/>
              </a:rPr>
              <a:t>Enforcement falls under the compliance umbrella, and we work closely with AQD staff that inspect the regulated facilities.</a:t>
            </a:r>
            <a:endParaRPr/>
          </a:p>
          <a:p>
            <a:pPr marL="0" lvl="0" indent="0" algn="l" rtl="0">
              <a:spcBef>
                <a:spcPts val="0"/>
              </a:spcBef>
              <a:spcAft>
                <a:spcPts val="0"/>
              </a:spcAft>
              <a:buNone/>
            </a:pPr>
            <a:endParaRPr/>
          </a:p>
        </p:txBody>
      </p:sp>
      <p:sp>
        <p:nvSpPr>
          <p:cNvPr id="967" name="Google Shape;967;p7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74: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7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7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7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Overview of enforcement process from the beginning when a violation is found</a:t>
            </a:r>
            <a:endParaRPr/>
          </a:p>
          <a:p>
            <a:pPr marL="171450" lvl="0" indent="-171450" algn="l" rtl="0">
              <a:spcBef>
                <a:spcPts val="0"/>
              </a:spcBef>
              <a:spcAft>
                <a:spcPts val="0"/>
              </a:spcAft>
              <a:buClr>
                <a:schemeClr val="dk1"/>
              </a:buClr>
              <a:buSzPts val="1200"/>
              <a:buFont typeface="Arial"/>
              <a:buChar char="•"/>
            </a:pPr>
            <a:r>
              <a:rPr lang="en-US"/>
              <a:t>Inspection = </a:t>
            </a:r>
            <a:r>
              <a:rPr lang="en-US" b="1"/>
              <a:t>physical </a:t>
            </a:r>
            <a:r>
              <a:rPr lang="en-US"/>
              <a:t>inspection , we can request </a:t>
            </a:r>
            <a:r>
              <a:rPr lang="en-US" b="1"/>
              <a:t>records</a:t>
            </a:r>
            <a:r>
              <a:rPr lang="en-US"/>
              <a:t> for review, inspect bc of complaints</a:t>
            </a:r>
            <a:endParaRPr/>
          </a:p>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If a violation is found, we send a </a:t>
            </a:r>
            <a:r>
              <a:rPr lang="en-US" b="1"/>
              <a:t>VN, </a:t>
            </a:r>
            <a:r>
              <a:rPr lang="en-US" b="0"/>
              <a:t>Company has opportunity to respond to say how they fixed or are going to fix the violations</a:t>
            </a:r>
            <a:endParaRPr/>
          </a:p>
          <a:p>
            <a:pPr marL="171450" lvl="0" indent="-171450" algn="l" rtl="0">
              <a:spcBef>
                <a:spcPts val="0"/>
              </a:spcBef>
              <a:spcAft>
                <a:spcPts val="0"/>
              </a:spcAft>
              <a:buClr>
                <a:schemeClr val="dk1"/>
              </a:buClr>
              <a:buSzPts val="1200"/>
              <a:buFont typeface="Arial"/>
              <a:buChar char="•"/>
            </a:pPr>
            <a:r>
              <a:rPr lang="en-US"/>
              <a:t>If we decide the violations should be escalated to enforcement, district writes an </a:t>
            </a:r>
            <a:r>
              <a:rPr lang="en-US" b="1"/>
              <a:t>enforcement referral</a:t>
            </a:r>
            <a:endParaRPr/>
          </a:p>
          <a:p>
            <a:pPr marL="171450" lvl="0" indent="-171450" algn="l" rtl="0">
              <a:spcBef>
                <a:spcPts val="0"/>
              </a:spcBef>
              <a:spcAft>
                <a:spcPts val="0"/>
              </a:spcAft>
              <a:buClr>
                <a:schemeClr val="dk1"/>
              </a:buClr>
              <a:buSzPts val="1200"/>
              <a:buFont typeface="Arial"/>
              <a:buChar char="•"/>
            </a:pPr>
            <a:r>
              <a:rPr lang="en-US"/>
              <a:t>Send </a:t>
            </a:r>
            <a:r>
              <a:rPr lang="en-US" b="1"/>
              <a:t>enf notice </a:t>
            </a:r>
            <a:r>
              <a:rPr lang="en-US"/>
              <a:t>to request an initial meeting</a:t>
            </a:r>
            <a:endParaRPr/>
          </a:p>
          <a:p>
            <a:pPr marL="628650" lvl="1" indent="-171450" algn="l" rtl="0">
              <a:spcBef>
                <a:spcPts val="0"/>
              </a:spcBef>
              <a:spcAft>
                <a:spcPts val="0"/>
              </a:spcAft>
              <a:buClr>
                <a:schemeClr val="dk1"/>
              </a:buClr>
              <a:buSzPts val="1200"/>
              <a:buFont typeface="Arial"/>
              <a:buChar char="•"/>
            </a:pPr>
            <a:r>
              <a:rPr lang="en-US"/>
              <a:t>Enf notice lets company know they will have to </a:t>
            </a:r>
            <a:r>
              <a:rPr lang="en-US" b="1"/>
              <a:t>resolve the violations</a:t>
            </a:r>
            <a:r>
              <a:rPr lang="en-US"/>
              <a:t> through the legal process</a:t>
            </a:r>
            <a:endParaRPr/>
          </a:p>
          <a:p>
            <a:pPr marL="1085850" lvl="2" indent="-171450" algn="l" rtl="0">
              <a:spcBef>
                <a:spcPts val="0"/>
              </a:spcBef>
              <a:spcAft>
                <a:spcPts val="0"/>
              </a:spcAft>
              <a:buClr>
                <a:schemeClr val="dk1"/>
              </a:buClr>
              <a:buSzPts val="1200"/>
              <a:buFont typeface="Arial"/>
              <a:buChar char="•"/>
            </a:pPr>
            <a:r>
              <a:rPr lang="en-US"/>
              <a:t>Usually through a document called a consent order which I will describe a bit later</a:t>
            </a:r>
            <a:endParaRPr/>
          </a:p>
          <a:p>
            <a:pPr marL="628650" lvl="1" indent="-171450" algn="l" rtl="0">
              <a:spcBef>
                <a:spcPts val="0"/>
              </a:spcBef>
              <a:spcAft>
                <a:spcPts val="0"/>
              </a:spcAft>
              <a:buClr>
                <a:schemeClr val="dk1"/>
              </a:buClr>
              <a:buSzPts val="1200"/>
              <a:buFont typeface="Arial"/>
              <a:buChar char="•"/>
            </a:pPr>
            <a:r>
              <a:rPr lang="en-US"/>
              <a:t>Then have discussions with the company about what the plan will be to resolve the violations</a:t>
            </a:r>
            <a:endParaRPr/>
          </a:p>
          <a:p>
            <a:pPr marL="171450" lvl="0" indent="-171450" algn="l" rtl="0">
              <a:spcBef>
                <a:spcPts val="0"/>
              </a:spcBef>
              <a:spcAft>
                <a:spcPts val="0"/>
              </a:spcAft>
              <a:buClr>
                <a:schemeClr val="dk1"/>
              </a:buClr>
              <a:buSzPts val="1200"/>
              <a:buFont typeface="Arial"/>
              <a:buChar char="•"/>
            </a:pPr>
            <a:r>
              <a:rPr lang="en-US"/>
              <a:t>Once agreement -&gt; </a:t>
            </a:r>
            <a:r>
              <a:rPr lang="en-US" b="1"/>
              <a:t>PN&amp;C</a:t>
            </a:r>
            <a:r>
              <a:rPr lang="en-US"/>
              <a:t> period, ppl can submit comments, 30+ days</a:t>
            </a:r>
            <a:endParaRPr/>
          </a:p>
          <a:p>
            <a:pPr marL="171450" lvl="0" indent="-171450" algn="l" rtl="0">
              <a:spcBef>
                <a:spcPts val="0"/>
              </a:spcBef>
              <a:spcAft>
                <a:spcPts val="0"/>
              </a:spcAft>
              <a:buClr>
                <a:schemeClr val="dk1"/>
              </a:buClr>
              <a:buSzPts val="1200"/>
              <a:buFont typeface="Arial"/>
              <a:buChar char="•"/>
            </a:pPr>
            <a:r>
              <a:rPr lang="en-US"/>
              <a:t>Hold a </a:t>
            </a:r>
            <a:r>
              <a:rPr lang="en-US" b="1"/>
              <a:t>hearing</a:t>
            </a:r>
            <a:r>
              <a:rPr lang="en-US"/>
              <a:t> if requested, or if a high-profile case</a:t>
            </a:r>
            <a:endParaRPr/>
          </a:p>
          <a:p>
            <a:pPr marL="171450" lvl="0" indent="-171450" algn="l" rtl="0">
              <a:spcBef>
                <a:spcPts val="0"/>
              </a:spcBef>
              <a:spcAft>
                <a:spcPts val="0"/>
              </a:spcAft>
              <a:buClr>
                <a:schemeClr val="dk1"/>
              </a:buClr>
              <a:buSzPts val="1200"/>
              <a:buFont typeface="Arial"/>
              <a:buChar char="•"/>
            </a:pPr>
            <a:r>
              <a:rPr lang="en-US"/>
              <a:t>After PN&amp;C period over, AQD addresses all substantive </a:t>
            </a:r>
            <a:r>
              <a:rPr lang="en-US" b="1"/>
              <a:t>comments </a:t>
            </a:r>
            <a:endParaRPr/>
          </a:p>
          <a:p>
            <a:pPr marL="628650" lvl="1" indent="-171450" algn="l" rtl="0">
              <a:spcBef>
                <a:spcPts val="0"/>
              </a:spcBef>
              <a:spcAft>
                <a:spcPts val="0"/>
              </a:spcAft>
              <a:buClr>
                <a:schemeClr val="dk1"/>
              </a:buClr>
              <a:buSzPts val="1200"/>
              <a:buFont typeface="Arial"/>
              <a:buChar char="•"/>
            </a:pPr>
            <a:r>
              <a:rPr lang="en-US"/>
              <a:t>If there is demand from the public on an item in the CO that AQD is able to change, we may go back to company and propose </a:t>
            </a:r>
            <a:r>
              <a:rPr lang="en-US" b="1"/>
              <a:t>changes</a:t>
            </a:r>
            <a:r>
              <a:rPr lang="en-US"/>
              <a:t> to CO</a:t>
            </a:r>
            <a:endParaRPr/>
          </a:p>
          <a:p>
            <a:pPr marL="171450" lvl="0" indent="-171450" algn="l" rtl="0">
              <a:spcBef>
                <a:spcPts val="0"/>
              </a:spcBef>
              <a:spcAft>
                <a:spcPts val="0"/>
              </a:spcAft>
              <a:buClr>
                <a:schemeClr val="dk1"/>
              </a:buClr>
              <a:buSzPts val="1200"/>
              <a:buFont typeface="Arial"/>
              <a:buChar char="•"/>
            </a:pPr>
            <a:r>
              <a:rPr lang="en-US"/>
              <a:t>If no changes or agree on changes, company and AQD </a:t>
            </a:r>
            <a:r>
              <a:rPr lang="en-US" b="1"/>
              <a:t>sign </a:t>
            </a:r>
            <a:r>
              <a:rPr lang="en-US"/>
              <a:t>CO -&gt; company legally required to complete requirements of CO</a:t>
            </a:r>
            <a:endParaRPr/>
          </a:p>
        </p:txBody>
      </p:sp>
      <p:sp>
        <p:nvSpPr>
          <p:cNvPr id="983" name="Google Shape;983;p7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7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
        <p:nvSpPr>
          <p:cNvPr id="1014" name="Google Shape;1014;p76:notes"/>
          <p:cNvSpPr>
            <a:spLocks noGrp="1" noRot="1" noChangeAspect="1"/>
          </p:cNvSpPr>
          <p:nvPr>
            <p:ph type="sldImg" idx="2"/>
          </p:nvPr>
        </p:nvSpPr>
        <p:spPr>
          <a:xfrm>
            <a:off x="1127125" y="685800"/>
            <a:ext cx="4719638" cy="26558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5" name="Google Shape;1015;p7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77: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p7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7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
        <p:nvSpPr>
          <p:cNvPr id="1032" name="Google Shape;1032;p78:notes"/>
          <p:cNvSpPr>
            <a:spLocks noGrp="1" noRot="1" noChangeAspect="1"/>
          </p:cNvSpPr>
          <p:nvPr>
            <p:ph type="sldImg" idx="2"/>
          </p:nvPr>
        </p:nvSpPr>
        <p:spPr>
          <a:xfrm>
            <a:off x="1127125" y="685800"/>
            <a:ext cx="4719638" cy="26558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3" name="Google Shape;1033;p7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7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79: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Highlight that complaints should be made to both EPA and EGLE. </a:t>
            </a:r>
            <a:endParaRPr/>
          </a:p>
          <a:p>
            <a:pPr marL="171450" lvl="0" indent="-171450" algn="l" rtl="0">
              <a:spcBef>
                <a:spcPts val="0"/>
              </a:spcBef>
              <a:spcAft>
                <a:spcPts val="0"/>
              </a:spcAft>
              <a:buClr>
                <a:schemeClr val="dk1"/>
              </a:buClr>
              <a:buSzPts val="1200"/>
              <a:buFont typeface="Arial"/>
              <a:buChar char="•"/>
            </a:pPr>
            <a:r>
              <a:rPr lang="en-US"/>
              <a:t>If you are a community member and smell something, please continue to call us</a:t>
            </a:r>
            <a:endParaRPr/>
          </a:p>
          <a:p>
            <a:pPr marL="171450" lvl="0" indent="-171450" algn="l" rtl="0">
              <a:spcBef>
                <a:spcPts val="0"/>
              </a:spcBef>
              <a:spcAft>
                <a:spcPts val="0"/>
              </a:spcAft>
              <a:buClr>
                <a:schemeClr val="dk1"/>
              </a:buClr>
              <a:buSzPts val="1200"/>
              <a:buFont typeface="Arial"/>
              <a:buChar char="•"/>
            </a:pPr>
            <a:r>
              <a:rPr lang="en-US"/>
              <a:t>This enforcement action was a result of community complaints, so if there are more community complaints it will help us hold Stellantis accountable</a:t>
            </a:r>
            <a:endParaRPr/>
          </a:p>
          <a:p>
            <a:pPr marL="171450" lvl="0" indent="-171450" algn="l" rtl="0">
              <a:spcBef>
                <a:spcPts val="0"/>
              </a:spcBef>
              <a:spcAft>
                <a:spcPts val="0"/>
              </a:spcAft>
              <a:buClr>
                <a:schemeClr val="dk1"/>
              </a:buClr>
              <a:buSzPts val="1200"/>
              <a:buFont typeface="Arial"/>
              <a:buChar char="•"/>
            </a:pPr>
            <a:r>
              <a:rPr lang="en-US"/>
              <a:t>We will continue to investigate complaints to the best of our ability</a:t>
            </a:r>
            <a:endParaRPr/>
          </a:p>
          <a:p>
            <a:pPr marL="0" lvl="0" indent="0" algn="l" rtl="0">
              <a:spcBef>
                <a:spcPts val="0"/>
              </a:spcBef>
              <a:spcAft>
                <a:spcPts val="0"/>
              </a:spcAft>
              <a:buNone/>
            </a:pPr>
            <a:endParaRPr/>
          </a:p>
        </p:txBody>
      </p:sp>
      <p:sp>
        <p:nvSpPr>
          <p:cNvPr id="1043" name="Google Shape;1043;p7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Environment: includes property (houses, buildings, etc.), materials (statues, monuments), water bodies (lakes, rivers, streams, oceans, etc.)</a:t>
            </a:r>
            <a:endParaRPr/>
          </a:p>
          <a:p>
            <a:pPr marL="0" lvl="0" indent="0" algn="l" rtl="0">
              <a:spcBef>
                <a:spcPts val="0"/>
              </a:spcBef>
              <a:spcAft>
                <a:spcPts val="0"/>
              </a:spcAft>
              <a:buNone/>
            </a:pPr>
            <a:endParaRPr/>
          </a:p>
          <a:p>
            <a:pPr marL="0" lvl="0" indent="0" algn="l" rtl="0">
              <a:spcBef>
                <a:spcPts val="0"/>
              </a:spcBef>
              <a:spcAft>
                <a:spcPts val="0"/>
              </a:spcAft>
              <a:buNone/>
            </a:pPr>
            <a:r>
              <a:rPr lang="en-US"/>
              <a:t>Quantitative vs Qualitative measurements</a:t>
            </a:r>
            <a:endParaRPr/>
          </a:p>
        </p:txBody>
      </p:sp>
      <p:sp>
        <p:nvSpPr>
          <p:cNvPr id="258" name="Google Shape;258;p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8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80: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with Jennifer: if there are other media concerns, what forms should be used? </a:t>
            </a:r>
            <a:endParaRPr/>
          </a:p>
        </p:txBody>
      </p:sp>
      <p:sp>
        <p:nvSpPr>
          <p:cNvPr id="1053" name="Google Shape;1053;p8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81: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p8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8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8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Overview of enforcement process from the beginning when a violation is found</a:t>
            </a:r>
            <a:endParaRPr/>
          </a:p>
          <a:p>
            <a:pPr marL="171450" lvl="0" indent="-171450" algn="l" rtl="0">
              <a:spcBef>
                <a:spcPts val="0"/>
              </a:spcBef>
              <a:spcAft>
                <a:spcPts val="0"/>
              </a:spcAft>
              <a:buClr>
                <a:schemeClr val="dk1"/>
              </a:buClr>
              <a:buSzPts val="1200"/>
              <a:buFont typeface="Arial"/>
              <a:buChar char="•"/>
            </a:pPr>
            <a:r>
              <a:rPr lang="en-US"/>
              <a:t>Inspection = </a:t>
            </a:r>
            <a:r>
              <a:rPr lang="en-US" b="1"/>
              <a:t>physical </a:t>
            </a:r>
            <a:r>
              <a:rPr lang="en-US"/>
              <a:t>inspection , we can request </a:t>
            </a:r>
            <a:r>
              <a:rPr lang="en-US" b="1"/>
              <a:t>records</a:t>
            </a:r>
            <a:r>
              <a:rPr lang="en-US"/>
              <a:t> for review, inspect bc of complaints</a:t>
            </a:r>
            <a:endParaRPr/>
          </a:p>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If a violation is found, we send a </a:t>
            </a:r>
            <a:r>
              <a:rPr lang="en-US" b="1"/>
              <a:t>VN, </a:t>
            </a:r>
            <a:r>
              <a:rPr lang="en-US" b="0"/>
              <a:t>Company has opportunity to respond to say how they fixed or are going to fix the violations</a:t>
            </a:r>
            <a:endParaRPr/>
          </a:p>
          <a:p>
            <a:pPr marL="171450" lvl="0" indent="-171450" algn="l" rtl="0">
              <a:spcBef>
                <a:spcPts val="0"/>
              </a:spcBef>
              <a:spcAft>
                <a:spcPts val="0"/>
              </a:spcAft>
              <a:buClr>
                <a:schemeClr val="dk1"/>
              </a:buClr>
              <a:buSzPts val="1200"/>
              <a:buFont typeface="Arial"/>
              <a:buChar char="•"/>
            </a:pPr>
            <a:r>
              <a:rPr lang="en-US"/>
              <a:t>If we decide the violations should be escalated to enforcement, district writes an </a:t>
            </a:r>
            <a:r>
              <a:rPr lang="en-US" b="1"/>
              <a:t>enforcement referral</a:t>
            </a:r>
            <a:endParaRPr/>
          </a:p>
          <a:p>
            <a:pPr marL="171450" lvl="0" indent="-171450" algn="l" rtl="0">
              <a:spcBef>
                <a:spcPts val="0"/>
              </a:spcBef>
              <a:spcAft>
                <a:spcPts val="0"/>
              </a:spcAft>
              <a:buClr>
                <a:schemeClr val="dk1"/>
              </a:buClr>
              <a:buSzPts val="1200"/>
              <a:buFont typeface="Arial"/>
              <a:buChar char="•"/>
            </a:pPr>
            <a:r>
              <a:rPr lang="en-US"/>
              <a:t>Send </a:t>
            </a:r>
            <a:r>
              <a:rPr lang="en-US" b="1"/>
              <a:t>enf notice </a:t>
            </a:r>
            <a:r>
              <a:rPr lang="en-US"/>
              <a:t>to request an initial meeting</a:t>
            </a:r>
            <a:endParaRPr/>
          </a:p>
          <a:p>
            <a:pPr marL="628650" lvl="1" indent="-171450" algn="l" rtl="0">
              <a:spcBef>
                <a:spcPts val="0"/>
              </a:spcBef>
              <a:spcAft>
                <a:spcPts val="0"/>
              </a:spcAft>
              <a:buClr>
                <a:schemeClr val="dk1"/>
              </a:buClr>
              <a:buSzPts val="1200"/>
              <a:buFont typeface="Arial"/>
              <a:buChar char="•"/>
            </a:pPr>
            <a:r>
              <a:rPr lang="en-US"/>
              <a:t>Enf notice lets company know they will have to </a:t>
            </a:r>
            <a:r>
              <a:rPr lang="en-US" b="1"/>
              <a:t>resolve the violations</a:t>
            </a:r>
            <a:r>
              <a:rPr lang="en-US"/>
              <a:t> through the legal process</a:t>
            </a:r>
            <a:endParaRPr/>
          </a:p>
          <a:p>
            <a:pPr marL="1085850" lvl="2" indent="-171450" algn="l" rtl="0">
              <a:spcBef>
                <a:spcPts val="0"/>
              </a:spcBef>
              <a:spcAft>
                <a:spcPts val="0"/>
              </a:spcAft>
              <a:buClr>
                <a:schemeClr val="dk1"/>
              </a:buClr>
              <a:buSzPts val="1200"/>
              <a:buFont typeface="Arial"/>
              <a:buChar char="•"/>
            </a:pPr>
            <a:r>
              <a:rPr lang="en-US"/>
              <a:t>Usually through a document called a consent order which I will describe a bit later</a:t>
            </a:r>
            <a:endParaRPr/>
          </a:p>
          <a:p>
            <a:pPr marL="628650" lvl="1" indent="-171450" algn="l" rtl="0">
              <a:spcBef>
                <a:spcPts val="0"/>
              </a:spcBef>
              <a:spcAft>
                <a:spcPts val="0"/>
              </a:spcAft>
              <a:buClr>
                <a:schemeClr val="dk1"/>
              </a:buClr>
              <a:buSzPts val="1200"/>
              <a:buFont typeface="Arial"/>
              <a:buChar char="•"/>
            </a:pPr>
            <a:r>
              <a:rPr lang="en-US"/>
              <a:t>Then have discussions with the company about what the plan will be to resolve the violations</a:t>
            </a:r>
            <a:endParaRPr/>
          </a:p>
          <a:p>
            <a:pPr marL="171450" lvl="0" indent="-171450" algn="l" rtl="0">
              <a:spcBef>
                <a:spcPts val="0"/>
              </a:spcBef>
              <a:spcAft>
                <a:spcPts val="0"/>
              </a:spcAft>
              <a:buClr>
                <a:schemeClr val="dk1"/>
              </a:buClr>
              <a:buSzPts val="1200"/>
              <a:buFont typeface="Arial"/>
              <a:buChar char="•"/>
            </a:pPr>
            <a:r>
              <a:rPr lang="en-US"/>
              <a:t>Once agreement -&gt; </a:t>
            </a:r>
            <a:r>
              <a:rPr lang="en-US" b="1"/>
              <a:t>PN&amp;C</a:t>
            </a:r>
            <a:r>
              <a:rPr lang="en-US"/>
              <a:t> period, ppl can submit comments, 30+ days</a:t>
            </a:r>
            <a:endParaRPr/>
          </a:p>
          <a:p>
            <a:pPr marL="171450" lvl="0" indent="-171450" algn="l" rtl="0">
              <a:spcBef>
                <a:spcPts val="0"/>
              </a:spcBef>
              <a:spcAft>
                <a:spcPts val="0"/>
              </a:spcAft>
              <a:buClr>
                <a:schemeClr val="dk1"/>
              </a:buClr>
              <a:buSzPts val="1200"/>
              <a:buFont typeface="Arial"/>
              <a:buChar char="•"/>
            </a:pPr>
            <a:r>
              <a:rPr lang="en-US"/>
              <a:t>Hold a </a:t>
            </a:r>
            <a:r>
              <a:rPr lang="en-US" b="1"/>
              <a:t>hearing</a:t>
            </a:r>
            <a:r>
              <a:rPr lang="en-US"/>
              <a:t> if requested, or if a high-profile case</a:t>
            </a:r>
            <a:endParaRPr/>
          </a:p>
          <a:p>
            <a:pPr marL="171450" lvl="0" indent="-171450" algn="l" rtl="0">
              <a:spcBef>
                <a:spcPts val="0"/>
              </a:spcBef>
              <a:spcAft>
                <a:spcPts val="0"/>
              </a:spcAft>
              <a:buClr>
                <a:schemeClr val="dk1"/>
              </a:buClr>
              <a:buSzPts val="1200"/>
              <a:buFont typeface="Arial"/>
              <a:buChar char="•"/>
            </a:pPr>
            <a:r>
              <a:rPr lang="en-US"/>
              <a:t>After PN&amp;C period over, AQD addresses all substantive </a:t>
            </a:r>
            <a:r>
              <a:rPr lang="en-US" b="1"/>
              <a:t>comments </a:t>
            </a:r>
            <a:endParaRPr/>
          </a:p>
          <a:p>
            <a:pPr marL="628650" lvl="1" indent="-171450" algn="l" rtl="0">
              <a:spcBef>
                <a:spcPts val="0"/>
              </a:spcBef>
              <a:spcAft>
                <a:spcPts val="0"/>
              </a:spcAft>
              <a:buClr>
                <a:schemeClr val="dk1"/>
              </a:buClr>
              <a:buSzPts val="1200"/>
              <a:buFont typeface="Arial"/>
              <a:buChar char="•"/>
            </a:pPr>
            <a:r>
              <a:rPr lang="en-US"/>
              <a:t>If there is demand from the public on an item in the CO that AQD is able to change, we may go back to company and propose </a:t>
            </a:r>
            <a:r>
              <a:rPr lang="en-US" b="1"/>
              <a:t>changes</a:t>
            </a:r>
            <a:r>
              <a:rPr lang="en-US"/>
              <a:t> to CO</a:t>
            </a:r>
            <a:endParaRPr/>
          </a:p>
          <a:p>
            <a:pPr marL="171450" lvl="0" indent="-171450" algn="l" rtl="0">
              <a:spcBef>
                <a:spcPts val="0"/>
              </a:spcBef>
              <a:spcAft>
                <a:spcPts val="0"/>
              </a:spcAft>
              <a:buClr>
                <a:schemeClr val="dk1"/>
              </a:buClr>
              <a:buSzPts val="1200"/>
              <a:buFont typeface="Arial"/>
              <a:buChar char="•"/>
            </a:pPr>
            <a:r>
              <a:rPr lang="en-US"/>
              <a:t>If no changes or agree on changes, company and AQD </a:t>
            </a:r>
            <a:r>
              <a:rPr lang="en-US" b="1"/>
              <a:t>sign </a:t>
            </a:r>
            <a:r>
              <a:rPr lang="en-US"/>
              <a:t>CO -&gt; company legally required to complete requirements of CO</a:t>
            </a:r>
            <a:endParaRPr/>
          </a:p>
        </p:txBody>
      </p:sp>
      <p:sp>
        <p:nvSpPr>
          <p:cNvPr id="1072" name="Google Shape;1072;p8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8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83: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b="0"/>
              <a:t>District staff key </a:t>
            </a:r>
            <a:endParaRPr/>
          </a:p>
          <a:p>
            <a:pPr marL="171450" lvl="0" indent="-171450" algn="l" rtl="0">
              <a:spcBef>
                <a:spcPts val="0"/>
              </a:spcBef>
              <a:spcAft>
                <a:spcPts val="0"/>
              </a:spcAft>
              <a:buClr>
                <a:schemeClr val="dk1"/>
              </a:buClr>
              <a:buSzPts val="1200"/>
              <a:buFont typeface="Arial"/>
              <a:buChar char="•"/>
            </a:pPr>
            <a:r>
              <a:rPr lang="en-US" b="0"/>
              <a:t>Community </a:t>
            </a:r>
            <a:r>
              <a:rPr lang="en-US" b="1"/>
              <a:t>complaints</a:t>
            </a:r>
            <a:r>
              <a:rPr lang="en-US" b="0"/>
              <a:t> – resulted in Stellantis enf action</a:t>
            </a:r>
            <a:endParaRPr/>
          </a:p>
          <a:p>
            <a:pPr marL="628650" lvl="1" indent="-171450" algn="l" rtl="0">
              <a:spcBef>
                <a:spcPts val="0"/>
              </a:spcBef>
              <a:spcAft>
                <a:spcPts val="0"/>
              </a:spcAft>
              <a:buClr>
                <a:schemeClr val="dk1"/>
              </a:buClr>
              <a:buSzPts val="1200"/>
              <a:buFont typeface="Arial"/>
              <a:buChar char="•"/>
            </a:pPr>
            <a:r>
              <a:rPr lang="en-US" b="0"/>
              <a:t>Odor complaints – getting lots of complaints – Bob inspected</a:t>
            </a:r>
            <a:endParaRPr/>
          </a:p>
          <a:p>
            <a:pPr marL="0" lvl="0" indent="0" algn="l" rtl="0">
              <a:spcBef>
                <a:spcPts val="0"/>
              </a:spcBef>
              <a:spcAft>
                <a:spcPts val="0"/>
              </a:spcAft>
              <a:buNone/>
            </a:pPr>
            <a:endParaRPr/>
          </a:p>
        </p:txBody>
      </p:sp>
      <p:sp>
        <p:nvSpPr>
          <p:cNvPr id="1104" name="Google Shape;1104;p83: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8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8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Highlight that there may be state rules only EGLE can enforce and federal rules that only EPA can enforce </a:t>
            </a:r>
            <a:endParaRPr/>
          </a:p>
        </p:txBody>
      </p:sp>
      <p:sp>
        <p:nvSpPr>
          <p:cNvPr id="1128" name="Google Shape;1128;p8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8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8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EPA does not have a public comment period </a:t>
            </a:r>
            <a:endParaRPr/>
          </a:p>
          <a:p>
            <a:pPr marL="171450" lvl="0" indent="-171450" algn="l" rtl="0">
              <a:spcBef>
                <a:spcPts val="0"/>
              </a:spcBef>
              <a:spcAft>
                <a:spcPts val="0"/>
              </a:spcAft>
              <a:buClr>
                <a:schemeClr val="dk1"/>
              </a:buClr>
              <a:buSzPts val="1200"/>
              <a:buFont typeface="Arial"/>
              <a:buChar char="•"/>
            </a:pPr>
            <a:r>
              <a:rPr lang="en-US"/>
              <a:t>Overview of enforcement process from the beginning when a violation is found</a:t>
            </a:r>
            <a:endParaRPr/>
          </a:p>
          <a:p>
            <a:pPr marL="171450" lvl="0" indent="-171450" algn="l" rtl="0">
              <a:spcBef>
                <a:spcPts val="0"/>
              </a:spcBef>
              <a:spcAft>
                <a:spcPts val="0"/>
              </a:spcAft>
              <a:buClr>
                <a:schemeClr val="dk1"/>
              </a:buClr>
              <a:buSzPts val="1200"/>
              <a:buFont typeface="Arial"/>
              <a:buChar char="•"/>
            </a:pPr>
            <a:r>
              <a:rPr lang="en-US"/>
              <a:t>Inspection = </a:t>
            </a:r>
            <a:r>
              <a:rPr lang="en-US" b="1"/>
              <a:t>physical </a:t>
            </a:r>
            <a:r>
              <a:rPr lang="en-US"/>
              <a:t>inspection , we can request </a:t>
            </a:r>
            <a:r>
              <a:rPr lang="en-US" b="1"/>
              <a:t>records</a:t>
            </a:r>
            <a:r>
              <a:rPr lang="en-US"/>
              <a:t> for review, inspect bc of complaints</a:t>
            </a:r>
            <a:endParaRPr/>
          </a:p>
          <a:p>
            <a:pPr marL="457200" lvl="1"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If a violation is found, we send a </a:t>
            </a:r>
            <a:r>
              <a:rPr lang="en-US" b="1"/>
              <a:t>VN, </a:t>
            </a:r>
            <a:r>
              <a:rPr lang="en-US" b="0"/>
              <a:t>Company has opportunity to respond to say how they fixed or are going to fix the violations</a:t>
            </a:r>
            <a:endParaRPr/>
          </a:p>
          <a:p>
            <a:pPr marL="171450" lvl="0" indent="-171450" algn="l" rtl="0">
              <a:spcBef>
                <a:spcPts val="0"/>
              </a:spcBef>
              <a:spcAft>
                <a:spcPts val="0"/>
              </a:spcAft>
              <a:buClr>
                <a:schemeClr val="dk1"/>
              </a:buClr>
              <a:buSzPts val="1200"/>
              <a:buFont typeface="Arial"/>
              <a:buChar char="•"/>
            </a:pPr>
            <a:r>
              <a:rPr lang="en-US"/>
              <a:t>If we decide the violations should be escalated to enforcement, district writes an </a:t>
            </a:r>
            <a:r>
              <a:rPr lang="en-US" b="1"/>
              <a:t>enforcement referral</a:t>
            </a:r>
            <a:endParaRPr/>
          </a:p>
          <a:p>
            <a:pPr marL="171450" lvl="0" indent="-171450" algn="l" rtl="0">
              <a:spcBef>
                <a:spcPts val="0"/>
              </a:spcBef>
              <a:spcAft>
                <a:spcPts val="0"/>
              </a:spcAft>
              <a:buClr>
                <a:schemeClr val="dk1"/>
              </a:buClr>
              <a:buSzPts val="1200"/>
              <a:buFont typeface="Arial"/>
              <a:buChar char="•"/>
            </a:pPr>
            <a:r>
              <a:rPr lang="en-US"/>
              <a:t>Send </a:t>
            </a:r>
            <a:r>
              <a:rPr lang="en-US" b="1"/>
              <a:t>enf notice </a:t>
            </a:r>
            <a:r>
              <a:rPr lang="en-US"/>
              <a:t>to request an initial meeting</a:t>
            </a:r>
            <a:endParaRPr/>
          </a:p>
          <a:p>
            <a:pPr marL="628650" lvl="1" indent="-171450" algn="l" rtl="0">
              <a:spcBef>
                <a:spcPts val="0"/>
              </a:spcBef>
              <a:spcAft>
                <a:spcPts val="0"/>
              </a:spcAft>
              <a:buClr>
                <a:schemeClr val="dk1"/>
              </a:buClr>
              <a:buSzPts val="1200"/>
              <a:buFont typeface="Arial"/>
              <a:buChar char="•"/>
            </a:pPr>
            <a:r>
              <a:rPr lang="en-US"/>
              <a:t>Enf notice lets company know they will have to </a:t>
            </a:r>
            <a:r>
              <a:rPr lang="en-US" b="1"/>
              <a:t>resolve the violations</a:t>
            </a:r>
            <a:r>
              <a:rPr lang="en-US"/>
              <a:t> through the legal process</a:t>
            </a:r>
            <a:endParaRPr/>
          </a:p>
          <a:p>
            <a:pPr marL="1085850" lvl="2" indent="-171450" algn="l" rtl="0">
              <a:spcBef>
                <a:spcPts val="0"/>
              </a:spcBef>
              <a:spcAft>
                <a:spcPts val="0"/>
              </a:spcAft>
              <a:buClr>
                <a:schemeClr val="dk1"/>
              </a:buClr>
              <a:buSzPts val="1200"/>
              <a:buFont typeface="Arial"/>
              <a:buChar char="•"/>
            </a:pPr>
            <a:r>
              <a:rPr lang="en-US"/>
              <a:t>Usually through a document called a consent order which I will describe a bit later</a:t>
            </a:r>
            <a:endParaRPr/>
          </a:p>
          <a:p>
            <a:pPr marL="628650" lvl="1" indent="-171450" algn="l" rtl="0">
              <a:spcBef>
                <a:spcPts val="0"/>
              </a:spcBef>
              <a:spcAft>
                <a:spcPts val="0"/>
              </a:spcAft>
              <a:buClr>
                <a:schemeClr val="dk1"/>
              </a:buClr>
              <a:buSzPts val="1200"/>
              <a:buFont typeface="Arial"/>
              <a:buChar char="•"/>
            </a:pPr>
            <a:r>
              <a:rPr lang="en-US"/>
              <a:t>Then have discussions with the company about what the plan will be to resolve the violations</a:t>
            </a:r>
            <a:endParaRPr/>
          </a:p>
          <a:p>
            <a:pPr marL="171450" lvl="0" indent="-171450" algn="l" rtl="0">
              <a:spcBef>
                <a:spcPts val="0"/>
              </a:spcBef>
              <a:spcAft>
                <a:spcPts val="0"/>
              </a:spcAft>
              <a:buClr>
                <a:schemeClr val="dk1"/>
              </a:buClr>
              <a:buSzPts val="1200"/>
              <a:buFont typeface="Arial"/>
              <a:buChar char="•"/>
            </a:pPr>
            <a:r>
              <a:rPr lang="en-US"/>
              <a:t>Once agreement -&gt; </a:t>
            </a:r>
            <a:r>
              <a:rPr lang="en-US" b="1"/>
              <a:t>PN&amp;C</a:t>
            </a:r>
            <a:r>
              <a:rPr lang="en-US"/>
              <a:t> period, ppl can submit comments, 30+ days</a:t>
            </a:r>
            <a:endParaRPr/>
          </a:p>
          <a:p>
            <a:pPr marL="171450" lvl="0" indent="-171450" algn="l" rtl="0">
              <a:spcBef>
                <a:spcPts val="0"/>
              </a:spcBef>
              <a:spcAft>
                <a:spcPts val="0"/>
              </a:spcAft>
              <a:buClr>
                <a:schemeClr val="dk1"/>
              </a:buClr>
              <a:buSzPts val="1200"/>
              <a:buFont typeface="Arial"/>
              <a:buChar char="•"/>
            </a:pPr>
            <a:r>
              <a:rPr lang="en-US"/>
              <a:t>Hold a </a:t>
            </a:r>
            <a:r>
              <a:rPr lang="en-US" b="1"/>
              <a:t>hearing</a:t>
            </a:r>
            <a:r>
              <a:rPr lang="en-US"/>
              <a:t> if requested, or if a high-profile case</a:t>
            </a:r>
            <a:endParaRPr/>
          </a:p>
          <a:p>
            <a:pPr marL="171450" lvl="0" indent="-171450" algn="l" rtl="0">
              <a:spcBef>
                <a:spcPts val="0"/>
              </a:spcBef>
              <a:spcAft>
                <a:spcPts val="0"/>
              </a:spcAft>
              <a:buClr>
                <a:schemeClr val="dk1"/>
              </a:buClr>
              <a:buSzPts val="1200"/>
              <a:buFont typeface="Arial"/>
              <a:buChar char="•"/>
            </a:pPr>
            <a:r>
              <a:rPr lang="en-US"/>
              <a:t>After PN&amp;C period over, AQD addresses all substantive </a:t>
            </a:r>
            <a:r>
              <a:rPr lang="en-US" b="1"/>
              <a:t>comments </a:t>
            </a:r>
            <a:endParaRPr/>
          </a:p>
          <a:p>
            <a:pPr marL="628650" lvl="1" indent="-171450" algn="l" rtl="0">
              <a:spcBef>
                <a:spcPts val="0"/>
              </a:spcBef>
              <a:spcAft>
                <a:spcPts val="0"/>
              </a:spcAft>
              <a:buClr>
                <a:schemeClr val="dk1"/>
              </a:buClr>
              <a:buSzPts val="1200"/>
              <a:buFont typeface="Arial"/>
              <a:buChar char="•"/>
            </a:pPr>
            <a:r>
              <a:rPr lang="en-US"/>
              <a:t>If there is demand from the public on an item in the CO that AQD is able to change, we may go back to company and propose </a:t>
            </a:r>
            <a:r>
              <a:rPr lang="en-US" b="1"/>
              <a:t>changes</a:t>
            </a:r>
            <a:r>
              <a:rPr lang="en-US"/>
              <a:t> to CO</a:t>
            </a:r>
            <a:endParaRPr/>
          </a:p>
          <a:p>
            <a:pPr marL="171450" lvl="0" indent="-171450" algn="l" rtl="0">
              <a:spcBef>
                <a:spcPts val="0"/>
              </a:spcBef>
              <a:spcAft>
                <a:spcPts val="0"/>
              </a:spcAft>
              <a:buClr>
                <a:schemeClr val="dk1"/>
              </a:buClr>
              <a:buSzPts val="1200"/>
              <a:buFont typeface="Arial"/>
              <a:buChar char="•"/>
            </a:pPr>
            <a:r>
              <a:rPr lang="en-US"/>
              <a:t>If no changes or agree on changes, company and AQD </a:t>
            </a:r>
            <a:r>
              <a:rPr lang="en-US" b="1"/>
              <a:t>sign </a:t>
            </a:r>
            <a:r>
              <a:rPr lang="en-US"/>
              <a:t>CO -&gt; company legally required to complete requirements of CO</a:t>
            </a:r>
            <a:endParaRPr/>
          </a:p>
        </p:txBody>
      </p:sp>
      <p:sp>
        <p:nvSpPr>
          <p:cNvPr id="1137" name="Google Shape;1137;p8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8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8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Escalated enforcement is the legal process which we use to resolve violations that were cited and sent to enforcement</a:t>
            </a:r>
            <a:endParaRPr/>
          </a:p>
          <a:p>
            <a:pPr marL="628650" lvl="1" indent="-171450" algn="l" rtl="0">
              <a:spcBef>
                <a:spcPts val="0"/>
              </a:spcBef>
              <a:spcAft>
                <a:spcPts val="0"/>
              </a:spcAft>
              <a:buClr>
                <a:srgbClr val="000000"/>
              </a:buClr>
              <a:buSzPts val="1200"/>
              <a:buFont typeface="Arial"/>
              <a:buChar char="•"/>
            </a:pPr>
            <a:r>
              <a:rPr lang="en-US" b="0">
                <a:solidFill>
                  <a:srgbClr val="000000"/>
                </a:solidFill>
                <a:latin typeface="Calibri"/>
                <a:ea typeface="Calibri"/>
                <a:cs typeface="Calibri"/>
                <a:sym typeface="Calibri"/>
              </a:rPr>
              <a:t>Resolve through </a:t>
            </a:r>
            <a:r>
              <a:rPr lang="en-US" b="1">
                <a:solidFill>
                  <a:srgbClr val="000000"/>
                </a:solidFill>
                <a:latin typeface="Calibri"/>
                <a:ea typeface="Calibri"/>
                <a:cs typeface="Calibri"/>
                <a:sym typeface="Calibri"/>
              </a:rPr>
              <a:t>administrative consent order</a:t>
            </a:r>
            <a:endParaRPr b="1"/>
          </a:p>
          <a:p>
            <a:pPr marL="171450" lvl="0" indent="-171450" algn="l" rtl="0">
              <a:spcBef>
                <a:spcPts val="0"/>
              </a:spcBef>
              <a:spcAft>
                <a:spcPts val="0"/>
              </a:spcAft>
              <a:buClr>
                <a:schemeClr val="dk1"/>
              </a:buClr>
              <a:buSzPts val="1200"/>
              <a:buFont typeface="Arial"/>
              <a:buChar char="•"/>
            </a:pPr>
            <a:r>
              <a:rPr lang="en-US" b="0"/>
              <a:t>ACO is an administrative settlement – legally required to offer this to a company in enforcement before we consider </a:t>
            </a:r>
            <a:r>
              <a:rPr lang="en-US" b="1"/>
              <a:t>DAG or EPA</a:t>
            </a:r>
            <a:endParaRPr/>
          </a:p>
          <a:p>
            <a:pPr marL="171450" lvl="0" indent="-171450" algn="l" rtl="0">
              <a:spcBef>
                <a:spcPts val="0"/>
              </a:spcBef>
              <a:spcAft>
                <a:spcPts val="0"/>
              </a:spcAft>
              <a:buClr>
                <a:schemeClr val="dk1"/>
              </a:buClr>
              <a:buSzPts val="1200"/>
              <a:buFont typeface="Arial"/>
              <a:buChar char="•"/>
            </a:pPr>
            <a:r>
              <a:rPr lang="en-US" b="0"/>
              <a:t>Contains </a:t>
            </a:r>
            <a:r>
              <a:rPr lang="en-US" b="1"/>
              <a:t>compliance program, fine, stips</a:t>
            </a:r>
            <a:endParaRPr/>
          </a:p>
          <a:p>
            <a:pPr marL="171450" lvl="0" indent="-171450" algn="l" rtl="0">
              <a:spcBef>
                <a:spcPts val="0"/>
              </a:spcBef>
              <a:spcAft>
                <a:spcPts val="0"/>
              </a:spcAft>
              <a:buClr>
                <a:schemeClr val="dk1"/>
              </a:buClr>
              <a:buSzPts val="1200"/>
              <a:buFont typeface="Arial"/>
              <a:buChar char="•"/>
            </a:pPr>
            <a:r>
              <a:rPr lang="en-US" b="0"/>
              <a:t>90% of violations in enforcement resolved through ACO</a:t>
            </a:r>
            <a:endParaRPr/>
          </a:p>
        </p:txBody>
      </p:sp>
      <p:sp>
        <p:nvSpPr>
          <p:cNvPr id="1171" name="Google Shape;1171;p8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87: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8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8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p88: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b="1"/>
              <a:t>Legally required </a:t>
            </a:r>
            <a:r>
              <a:rPr lang="en-US"/>
              <a:t>to complete</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b="1"/>
              <a:t>BMS = Automated</a:t>
            </a:r>
            <a:r>
              <a:rPr lang="en-US"/>
              <a:t> energy control platform that allows for remote monitoring and management of building systems.</a:t>
            </a:r>
            <a:endParaRPr/>
          </a:p>
          <a:p>
            <a:pPr marL="0" lvl="0" indent="0" algn="l" rtl="0">
              <a:spcBef>
                <a:spcPts val="0"/>
              </a:spcBef>
              <a:spcAft>
                <a:spcPts val="0"/>
              </a:spcAft>
              <a:buClr>
                <a:schemeClr val="dk1"/>
              </a:buClr>
              <a:buSzPts val="1200"/>
              <a:buFont typeface="Arial"/>
              <a:buNone/>
            </a:pPr>
            <a:r>
              <a:rPr lang="en-US"/>
              <a:t>	-identified by the Detroit Public Schools as a project in need that had not been funded</a:t>
            </a:r>
            <a:endParaRPr/>
          </a:p>
          <a:p>
            <a:pPr marL="0" lvl="0" indent="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The building systems that will be controlled include lighting, mechanical and water systems, heating and cooling, and ventilation. </a:t>
            </a:r>
            <a:endParaRPr/>
          </a:p>
          <a:p>
            <a:pPr marL="171450" lvl="0" indent="-171450" algn="l" rtl="0">
              <a:spcBef>
                <a:spcPts val="0"/>
              </a:spcBef>
              <a:spcAft>
                <a:spcPts val="0"/>
              </a:spcAft>
              <a:buClr>
                <a:schemeClr val="dk1"/>
              </a:buClr>
              <a:buSzPts val="1200"/>
              <a:buFont typeface="Arial"/>
              <a:buChar char="•"/>
            </a:pPr>
            <a:r>
              <a:rPr lang="en-US"/>
              <a:t>Monitor, in </a:t>
            </a:r>
            <a:r>
              <a:rPr lang="en-US" b="1"/>
              <a:t>real time</a:t>
            </a:r>
            <a:r>
              <a:rPr lang="en-US"/>
              <a:t>, how well the systems and equipment are performing</a:t>
            </a:r>
            <a:endParaRPr/>
          </a:p>
          <a:p>
            <a:pPr marL="171450" lvl="0" indent="-171450" algn="l" rtl="0">
              <a:spcBef>
                <a:spcPts val="0"/>
              </a:spcBef>
              <a:spcAft>
                <a:spcPts val="0"/>
              </a:spcAft>
              <a:buClr>
                <a:schemeClr val="dk1"/>
              </a:buClr>
              <a:buSzPts val="1200"/>
              <a:buFont typeface="Arial"/>
              <a:buChar char="•"/>
            </a:pPr>
            <a:r>
              <a:rPr lang="en-US"/>
              <a:t>Control ventilation, temperature, and humidity to make the building more comfortable</a:t>
            </a:r>
            <a:endParaRPr/>
          </a:p>
          <a:p>
            <a:pPr marL="171450" lvl="0" indent="-171450" algn="l" rtl="0">
              <a:spcBef>
                <a:spcPts val="0"/>
              </a:spcBef>
              <a:spcAft>
                <a:spcPts val="0"/>
              </a:spcAft>
              <a:buClr>
                <a:schemeClr val="dk1"/>
              </a:buClr>
              <a:buSzPts val="1200"/>
              <a:buFont typeface="Arial"/>
              <a:buChar char="•"/>
            </a:pPr>
            <a:r>
              <a:rPr lang="en-US" b="1"/>
              <a:t>Overall,</a:t>
            </a:r>
            <a:r>
              <a:rPr lang="en-US"/>
              <a:t> higher energy efficiency, lower operating and maintenance costs will result in </a:t>
            </a:r>
            <a:r>
              <a:rPr lang="en-US" b="1"/>
              <a:t>cost and energy savings </a:t>
            </a:r>
            <a:r>
              <a:rPr lang="en-US"/>
              <a:t>for the school</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en-US"/>
              <a:t>Brewer Park</a:t>
            </a:r>
            <a:endParaRPr/>
          </a:p>
          <a:p>
            <a:pPr marL="171450" lvl="0" indent="-171450" algn="l" rtl="0">
              <a:spcBef>
                <a:spcPts val="0"/>
              </a:spcBef>
              <a:spcAft>
                <a:spcPts val="0"/>
              </a:spcAft>
              <a:buClr>
                <a:schemeClr val="dk1"/>
              </a:buClr>
              <a:buSzPts val="1200"/>
              <a:buFont typeface="Arial"/>
              <a:buChar char="•"/>
            </a:pPr>
            <a:r>
              <a:rPr lang="en-US"/>
              <a:t>partner with The Greening of Detroit  - required to plant over 80 trees in Brewer Park</a:t>
            </a:r>
            <a:endParaRPr/>
          </a:p>
          <a:p>
            <a:pPr marL="171450" lvl="0" indent="-171450" algn="l" rtl="0">
              <a:spcBef>
                <a:spcPts val="0"/>
              </a:spcBef>
              <a:spcAft>
                <a:spcPts val="0"/>
              </a:spcAft>
              <a:buClr>
                <a:schemeClr val="dk1"/>
              </a:buClr>
              <a:buSzPts val="1200"/>
              <a:buFont typeface="Arial"/>
              <a:buChar char="•"/>
            </a:pPr>
            <a:r>
              <a:rPr lang="en-US"/>
              <a:t>This park was identified as one that could benefit from more trees</a:t>
            </a:r>
            <a:endParaRPr/>
          </a:p>
          <a:p>
            <a:pPr marL="171450" lvl="0" indent="-171450" algn="l" rtl="0">
              <a:spcBef>
                <a:spcPts val="0"/>
              </a:spcBef>
              <a:spcAft>
                <a:spcPts val="0"/>
              </a:spcAft>
              <a:buClr>
                <a:schemeClr val="dk1"/>
              </a:buClr>
              <a:buSzPts val="1200"/>
              <a:buFont typeface="Arial"/>
              <a:buChar char="•"/>
            </a:pPr>
            <a:r>
              <a:rPr lang="en-US"/>
              <a:t>It is required that the trees will be maintained and watered for 2 years</a:t>
            </a:r>
            <a:endParaRPr/>
          </a:p>
          <a:p>
            <a:pPr marL="628650" lvl="1" indent="-171450" algn="l" rtl="0">
              <a:spcBef>
                <a:spcPts val="0"/>
              </a:spcBef>
              <a:spcAft>
                <a:spcPts val="0"/>
              </a:spcAft>
              <a:buClr>
                <a:schemeClr val="dk1"/>
              </a:buClr>
              <a:buSzPts val="1200"/>
              <a:buFont typeface="Arial"/>
              <a:buChar char="•"/>
            </a:pPr>
            <a:r>
              <a:rPr lang="en-US"/>
              <a:t>And any trees that do not survive will be replaced. </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b="1"/>
              <a:t>Paying $212,000 for 2 projects</a:t>
            </a:r>
            <a:endParaRPr/>
          </a:p>
        </p:txBody>
      </p:sp>
      <p:sp>
        <p:nvSpPr>
          <p:cNvPr id="1198" name="Google Shape;1198;p88: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89: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p8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Environment: includes property (houses, buildings, etc.), materials (statues, monuments), water bodies (lakes, rivers, streams, oceans, etc.)</a:t>
            </a:r>
            <a:endParaRPr/>
          </a:p>
          <a:p>
            <a:pPr marL="0" lvl="0" indent="0" algn="l" rtl="0">
              <a:spcBef>
                <a:spcPts val="0"/>
              </a:spcBef>
              <a:spcAft>
                <a:spcPts val="0"/>
              </a:spcAft>
              <a:buNone/>
            </a:pPr>
            <a:endParaRPr/>
          </a:p>
          <a:p>
            <a:pPr marL="0" lvl="0" indent="0" algn="l" rtl="0">
              <a:spcBef>
                <a:spcPts val="0"/>
              </a:spcBef>
              <a:spcAft>
                <a:spcPts val="0"/>
              </a:spcAft>
              <a:buNone/>
            </a:pPr>
            <a:r>
              <a:rPr lang="en-US"/>
              <a:t>Quantitative vs Qualitative measurements</a:t>
            </a:r>
            <a:endParaRPr/>
          </a:p>
        </p:txBody>
      </p:sp>
      <p:sp>
        <p:nvSpPr>
          <p:cNvPr id="267" name="Google Shape;267;p9: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9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90: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90: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9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91: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9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92: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Air Quality Division</a:t>
            </a:r>
            <a:endParaRPr/>
          </a:p>
          <a:p>
            <a:pPr marL="0" lvl="0" indent="0" algn="l" rtl="0">
              <a:spcBef>
                <a:spcPts val="0"/>
              </a:spcBef>
              <a:spcAft>
                <a:spcPts val="0"/>
              </a:spcAft>
              <a:buNone/>
            </a:pPr>
            <a:r>
              <a:rPr lang="en-US"/>
              <a:t>Air Monitoring Section</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93:notes"/>
          <p:cNvSpPr txBox="1">
            <a:spLocks noGrp="1"/>
          </p:cNvSpPr>
          <p:nvPr>
            <p:ph type="body" idx="1"/>
          </p:nvPr>
        </p:nvSpPr>
        <p:spPr>
          <a:xfrm>
            <a:off x="685800" y="4473892"/>
            <a:ext cx="5486400" cy="366045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0" name="Google Shape;1250;p9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9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8" name="Google Shape;1258;p94: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9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95: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9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3" name="Google Shape;1273;p96:notes"/>
          <p:cNvSpPr txBox="1">
            <a:spLocks noGrp="1"/>
          </p:cNvSpPr>
          <p:nvPr>
            <p:ph type="body" idx="1"/>
          </p:nvPr>
        </p:nvSpPr>
        <p:spPr>
          <a:xfrm>
            <a:off x="685800" y="4473892"/>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9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rgbClr val="162E4B"/>
              </a:buClr>
              <a:buSzPts val="4000"/>
              <a:buFont typeface="Calibri"/>
              <a:buNone/>
              <a:defRPr sz="40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2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2E4B"/>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26"/>
          <p:cNvSpPr>
            <a:spLocks noGrp="1"/>
          </p:cNvSpPr>
          <p:nvPr>
            <p:ph type="pic" idx="2"/>
          </p:nvPr>
        </p:nvSpPr>
        <p:spPr>
          <a:xfrm>
            <a:off x="2389717" y="612775"/>
            <a:ext cx="7315200" cy="4114800"/>
          </a:xfrm>
          <a:prstGeom prst="rect">
            <a:avLst/>
          </a:prstGeom>
          <a:noFill/>
          <a:ln>
            <a:noFill/>
          </a:ln>
        </p:spPr>
      </p:sp>
      <p:sp>
        <p:nvSpPr>
          <p:cNvPr id="51" name="Google Shape;51;p12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162E4B"/>
              </a:buClr>
              <a:buSzPts val="1400"/>
              <a:buNone/>
              <a:defRPr sz="1400"/>
            </a:lvl1pPr>
            <a:lvl2pPr marL="914400" lvl="1" indent="-228600" algn="l">
              <a:spcBef>
                <a:spcPts val="240"/>
              </a:spcBef>
              <a:spcAft>
                <a:spcPts val="0"/>
              </a:spcAft>
              <a:buClr>
                <a:srgbClr val="162E4B"/>
              </a:buClr>
              <a:buSzPts val="1200"/>
              <a:buNone/>
              <a:defRPr sz="1200"/>
            </a:lvl2pPr>
            <a:lvl3pPr marL="1371600" lvl="2" indent="-228600" algn="l">
              <a:spcBef>
                <a:spcPts val="200"/>
              </a:spcBef>
              <a:spcAft>
                <a:spcPts val="0"/>
              </a:spcAft>
              <a:buClr>
                <a:srgbClr val="162E4B"/>
              </a:buClr>
              <a:buSzPts val="1000"/>
              <a:buNone/>
              <a:defRPr sz="1000"/>
            </a:lvl3pPr>
            <a:lvl4pPr marL="1828800" lvl="3" indent="-228600" algn="l">
              <a:spcBef>
                <a:spcPts val="180"/>
              </a:spcBef>
              <a:spcAft>
                <a:spcPts val="0"/>
              </a:spcAft>
              <a:buClr>
                <a:srgbClr val="162E4B"/>
              </a:buClr>
              <a:buSzPts val="900"/>
              <a:buNone/>
              <a:defRPr sz="900"/>
            </a:lvl4pPr>
            <a:lvl5pPr marL="2286000" lvl="4" indent="-228600" algn="l">
              <a:spcBef>
                <a:spcPts val="180"/>
              </a:spcBef>
              <a:spcAft>
                <a:spcPts val="0"/>
              </a:spcAft>
              <a:buClr>
                <a:srgbClr val="162E4B"/>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2"/>
        <p:cNvGrpSpPr/>
        <p:nvPr/>
      </p:nvGrpSpPr>
      <p:grpSpPr>
        <a:xfrm>
          <a:off x="0" y="0"/>
          <a:ext cx="0" cy="0"/>
          <a:chOff x="0" y="0"/>
          <a:chExt cx="0" cy="0"/>
        </a:xfrm>
      </p:grpSpPr>
      <p:sp>
        <p:nvSpPr>
          <p:cNvPr id="53" name="Google Shape;53;p127"/>
          <p:cNvSpPr txBox="1">
            <a:spLocks noGrp="1"/>
          </p:cNvSpPr>
          <p:nvPr>
            <p:ph type="title"/>
          </p:nvPr>
        </p:nvSpPr>
        <p:spPr>
          <a:xfrm>
            <a:off x="609600" y="1447800"/>
            <a:ext cx="55880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27"/>
          <p:cNvSpPr/>
          <p:nvPr/>
        </p:nvSpPr>
        <p:spPr>
          <a:xfrm>
            <a:off x="6477000" y="0"/>
            <a:ext cx="5715000" cy="6019800"/>
          </a:xfrm>
          <a:prstGeom prst="rect">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 name="Google Shape;55;p127"/>
          <p:cNvSpPr txBox="1">
            <a:spLocks noGrp="1"/>
          </p:cNvSpPr>
          <p:nvPr>
            <p:ph type="body" idx="1"/>
          </p:nvPr>
        </p:nvSpPr>
        <p:spPr>
          <a:xfrm>
            <a:off x="6781801" y="1072356"/>
            <a:ext cx="5257800"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Font typeface="Arial"/>
              <a:buChar char="•"/>
              <a:defRPr sz="2400">
                <a:solidFill>
                  <a:schemeClr val="lt1"/>
                </a:solidFill>
              </a:defRPr>
            </a:lvl1pPr>
            <a:lvl2pPr marL="914400" lvl="1" indent="-355600" algn="l">
              <a:spcBef>
                <a:spcPts val="400"/>
              </a:spcBef>
              <a:spcAft>
                <a:spcPts val="0"/>
              </a:spcAft>
              <a:buClr>
                <a:schemeClr val="lt1"/>
              </a:buClr>
              <a:buSzPts val="2000"/>
              <a:buFont typeface="Calibri"/>
              <a:buChar char="–"/>
              <a:defRPr sz="2000">
                <a:solidFill>
                  <a:schemeClr val="lt1"/>
                </a:solidFill>
              </a:defRPr>
            </a:lvl2pPr>
            <a:lvl3pPr marL="1371600" lvl="2" indent="-342900" algn="l">
              <a:spcBef>
                <a:spcPts val="360"/>
              </a:spcBef>
              <a:spcAft>
                <a:spcPts val="0"/>
              </a:spcAft>
              <a:buClr>
                <a:schemeClr val="lt1"/>
              </a:buClr>
              <a:buSzPts val="1800"/>
              <a:buFont typeface="Courier New"/>
              <a:buChar char="o"/>
              <a:defRPr sz="1800">
                <a:solidFill>
                  <a:schemeClr val="lt1"/>
                </a:solidFill>
              </a:defRPr>
            </a:lvl3pPr>
            <a:lvl4pPr marL="1828800" lvl="3" indent="-330200" algn="l">
              <a:spcBef>
                <a:spcPts val="320"/>
              </a:spcBef>
              <a:spcAft>
                <a:spcPts val="0"/>
              </a:spcAft>
              <a:buClr>
                <a:schemeClr val="lt1"/>
              </a:buClr>
              <a:buSzPts val="1600"/>
              <a:buFont typeface="Noto Sans Symbols"/>
              <a:buChar char="▪"/>
              <a:defRPr sz="1600">
                <a:solidFill>
                  <a:schemeClr val="lt1"/>
                </a:solidFill>
              </a:defRPr>
            </a:lvl4pPr>
            <a:lvl5pPr marL="2286000" lvl="4" indent="-330200" algn="l">
              <a:spcBef>
                <a:spcPts val="320"/>
              </a:spcBef>
              <a:spcAft>
                <a:spcPts val="0"/>
              </a:spcAft>
              <a:buClr>
                <a:schemeClr val="lt1"/>
              </a:buClr>
              <a:buSzPts val="1600"/>
              <a:buFont typeface="Arial"/>
              <a:buChar char="•"/>
              <a:defRPr sz="1600">
                <a:solidFill>
                  <a:schemeClr val="lt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p102"/>
          <p:cNvSpPr/>
          <p:nvPr/>
        </p:nvSpPr>
        <p:spPr>
          <a:xfrm>
            <a:off x="2242196" y="337167"/>
            <a:ext cx="9959248" cy="914400"/>
          </a:xfrm>
          <a:custGeom>
            <a:avLst/>
            <a:gdLst/>
            <a:ahLst/>
            <a:cxnLst/>
            <a:rect l="l" t="t" r="r" b="b"/>
            <a:pathLst>
              <a:path w="9959248" h="914400" extrusionOk="0">
                <a:moveTo>
                  <a:pt x="9959248" y="0"/>
                </a:moveTo>
                <a:lnTo>
                  <a:pt x="0" y="0"/>
                </a:lnTo>
                <a:lnTo>
                  <a:pt x="914400" y="914400"/>
                </a:lnTo>
                <a:lnTo>
                  <a:pt x="9959248" y="914400"/>
                </a:lnTo>
                <a:lnTo>
                  <a:pt x="9959248" y="0"/>
                </a:lnTo>
                <a:close/>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102"/>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2"/>
          <p:cNvSpPr txBox="1">
            <a:spLocks noGrp="1"/>
          </p:cNvSpPr>
          <p:nvPr>
            <p:ph type="body" idx="1"/>
          </p:nvPr>
        </p:nvSpPr>
        <p:spPr>
          <a:xfrm>
            <a:off x="470721" y="1500731"/>
            <a:ext cx="11257453" cy="467623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2"/>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2"/>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2"/>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03"/>
          <p:cNvSpPr/>
          <p:nvPr/>
        </p:nvSpPr>
        <p:spPr>
          <a:xfrm>
            <a:off x="2242196" y="337167"/>
            <a:ext cx="9959248" cy="914400"/>
          </a:xfrm>
          <a:custGeom>
            <a:avLst/>
            <a:gdLst/>
            <a:ahLst/>
            <a:cxnLst/>
            <a:rect l="l" t="t" r="r" b="b"/>
            <a:pathLst>
              <a:path w="9959248" h="914400" extrusionOk="0">
                <a:moveTo>
                  <a:pt x="9959248" y="0"/>
                </a:moveTo>
                <a:lnTo>
                  <a:pt x="0" y="0"/>
                </a:lnTo>
                <a:lnTo>
                  <a:pt x="914400" y="914400"/>
                </a:lnTo>
                <a:lnTo>
                  <a:pt x="9959248" y="914400"/>
                </a:lnTo>
                <a:lnTo>
                  <a:pt x="9959248" y="0"/>
                </a:lnTo>
                <a:close/>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103"/>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3"/>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03"/>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3"/>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7"/>
        <p:cNvGrpSpPr/>
        <p:nvPr/>
      </p:nvGrpSpPr>
      <p:grpSpPr>
        <a:xfrm>
          <a:off x="0" y="0"/>
          <a:ext cx="0" cy="0"/>
          <a:chOff x="0" y="0"/>
          <a:chExt cx="0" cy="0"/>
        </a:xfrm>
      </p:grpSpPr>
      <p:sp>
        <p:nvSpPr>
          <p:cNvPr id="78" name="Google Shape;78;p104"/>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04"/>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4"/>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38000">
              <a:schemeClr val="lt1"/>
            </a:gs>
            <a:gs pos="100000">
              <a:srgbClr val="DFE0E2"/>
            </a:gs>
          </a:gsLst>
          <a:path path="circle">
            <a:fillToRect l="50000" t="50000" r="50000" b="50000"/>
          </a:path>
          <a:tileRect/>
        </a:gradFill>
        <a:effectLst/>
      </p:bgPr>
    </p:bg>
    <p:spTree>
      <p:nvGrpSpPr>
        <p:cNvPr id="1" name="Shape 81"/>
        <p:cNvGrpSpPr/>
        <p:nvPr/>
      </p:nvGrpSpPr>
      <p:grpSpPr>
        <a:xfrm>
          <a:off x="0" y="0"/>
          <a:ext cx="0" cy="0"/>
          <a:chOff x="0" y="0"/>
          <a:chExt cx="0" cy="0"/>
        </a:xfrm>
      </p:grpSpPr>
      <p:sp>
        <p:nvSpPr>
          <p:cNvPr id="82" name="Google Shape;82;p118"/>
          <p:cNvSpPr txBox="1">
            <a:spLocks noGrp="1"/>
          </p:cNvSpPr>
          <p:nvPr>
            <p:ph type="ctrTitle"/>
          </p:nvPr>
        </p:nvSpPr>
        <p:spPr>
          <a:xfrm>
            <a:off x="1524000" y="1470991"/>
            <a:ext cx="9144000" cy="20389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70C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4" name="Google Shape;84;p118"/>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18"/>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86" name="Google Shape;86;p118" descr="A close up of a logo&#10;&#10;Description automatically generated"/>
          <p:cNvPicPr preferRelativeResize="0"/>
          <p:nvPr/>
        </p:nvPicPr>
        <p:blipFill rotWithShape="1">
          <a:blip r:embed="rId2">
            <a:alphaModFix/>
          </a:blip>
          <a:srcRect/>
          <a:stretch/>
        </p:blipFill>
        <p:spPr>
          <a:xfrm>
            <a:off x="10977903" y="5849673"/>
            <a:ext cx="950287" cy="7877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05">
          <p15:clr>
            <a:srgbClr val="FBAE40"/>
          </p15:clr>
        </p15:guide>
        <p15:guide id="2" pos="1272">
          <p15:clr>
            <a:srgbClr val="FBAE40"/>
          </p15:clr>
        </p15:guide>
        <p15:guide id="3" orient="horz" pos="781">
          <p15:clr>
            <a:srgbClr val="FBAE40"/>
          </p15:clr>
        </p15:guide>
        <p15:guide id="4" pos="19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
        <p:cNvGrpSpPr/>
        <p:nvPr/>
      </p:nvGrpSpPr>
      <p:grpSpPr>
        <a:xfrm>
          <a:off x="0" y="0"/>
          <a:ext cx="0" cy="0"/>
          <a:chOff x="0" y="0"/>
          <a:chExt cx="0" cy="0"/>
        </a:xfrm>
      </p:grpSpPr>
      <p:sp>
        <p:nvSpPr>
          <p:cNvPr id="88" name="Google Shape;88;p1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0C0"/>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0" name="Google Shape;90;p119"/>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9"/>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9"/>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120"/>
          <p:cNvSpPr/>
          <p:nvPr/>
        </p:nvSpPr>
        <p:spPr>
          <a:xfrm>
            <a:off x="2242196" y="337167"/>
            <a:ext cx="9959248" cy="914400"/>
          </a:xfrm>
          <a:custGeom>
            <a:avLst/>
            <a:gdLst/>
            <a:ahLst/>
            <a:cxnLst/>
            <a:rect l="l" t="t" r="r" b="b"/>
            <a:pathLst>
              <a:path w="9959248" h="914400" extrusionOk="0">
                <a:moveTo>
                  <a:pt x="9959248" y="0"/>
                </a:moveTo>
                <a:lnTo>
                  <a:pt x="0" y="0"/>
                </a:lnTo>
                <a:lnTo>
                  <a:pt x="914400" y="914400"/>
                </a:lnTo>
                <a:lnTo>
                  <a:pt x="9959248" y="914400"/>
                </a:lnTo>
                <a:lnTo>
                  <a:pt x="9959248" y="0"/>
                </a:lnTo>
                <a:close/>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20"/>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20"/>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0"/>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0"/>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
        <p:cNvGrpSpPr/>
        <p:nvPr/>
      </p:nvGrpSpPr>
      <p:grpSpPr>
        <a:xfrm>
          <a:off x="0" y="0"/>
          <a:ext cx="0" cy="0"/>
          <a:chOff x="0" y="0"/>
          <a:chExt cx="0" cy="0"/>
        </a:xfrm>
      </p:grpSpPr>
      <p:sp>
        <p:nvSpPr>
          <p:cNvPr id="102" name="Google Shape;102;p121"/>
          <p:cNvSpPr/>
          <p:nvPr/>
        </p:nvSpPr>
        <p:spPr>
          <a:xfrm>
            <a:off x="2242196" y="337167"/>
            <a:ext cx="9959248" cy="914400"/>
          </a:xfrm>
          <a:custGeom>
            <a:avLst/>
            <a:gdLst/>
            <a:ahLst/>
            <a:cxnLst/>
            <a:rect l="l" t="t" r="r" b="b"/>
            <a:pathLst>
              <a:path w="9959248" h="914400" extrusionOk="0">
                <a:moveTo>
                  <a:pt x="9959248" y="0"/>
                </a:moveTo>
                <a:lnTo>
                  <a:pt x="0" y="0"/>
                </a:lnTo>
                <a:lnTo>
                  <a:pt x="914400" y="914400"/>
                </a:lnTo>
                <a:lnTo>
                  <a:pt x="9959248" y="914400"/>
                </a:lnTo>
                <a:lnTo>
                  <a:pt x="9959248" y="0"/>
                </a:lnTo>
                <a:close/>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21"/>
          <p:cNvSpPr txBox="1">
            <a:spLocks noGrp="1"/>
          </p:cNvSpPr>
          <p:nvPr>
            <p:ph type="title"/>
          </p:nvPr>
        </p:nvSpPr>
        <p:spPr>
          <a:xfrm>
            <a:off x="3322102" y="351873"/>
            <a:ext cx="8869897" cy="86732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 name="Google Shape;105;p1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7" name="Google Shape;107;p1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21"/>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21"/>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21"/>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11"/>
        <p:cNvGrpSpPr/>
        <p:nvPr/>
      </p:nvGrpSpPr>
      <p:grpSpPr>
        <a:xfrm>
          <a:off x="0" y="0"/>
          <a:ext cx="0" cy="0"/>
          <a:chOff x="0" y="0"/>
          <a:chExt cx="0" cy="0"/>
        </a:xfrm>
      </p:grpSpPr>
      <p:sp>
        <p:nvSpPr>
          <p:cNvPr id="112" name="Google Shape;112;p122"/>
          <p:cNvSpPr/>
          <p:nvPr/>
        </p:nvSpPr>
        <p:spPr>
          <a:xfrm>
            <a:off x="2242196" y="337167"/>
            <a:ext cx="9959248" cy="914400"/>
          </a:xfrm>
          <a:custGeom>
            <a:avLst/>
            <a:gdLst/>
            <a:ahLst/>
            <a:cxnLst/>
            <a:rect l="l" t="t" r="r" b="b"/>
            <a:pathLst>
              <a:path w="9959248" h="914400" extrusionOk="0">
                <a:moveTo>
                  <a:pt x="9959248" y="0"/>
                </a:moveTo>
                <a:lnTo>
                  <a:pt x="0" y="0"/>
                </a:lnTo>
                <a:lnTo>
                  <a:pt x="914400" y="914400"/>
                </a:lnTo>
                <a:lnTo>
                  <a:pt x="9959248" y="914400"/>
                </a:lnTo>
                <a:lnTo>
                  <a:pt x="9959248" y="0"/>
                </a:lnTo>
                <a:close/>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22"/>
          <p:cNvSpPr txBox="1">
            <a:spLocks noGrp="1"/>
          </p:cNvSpPr>
          <p:nvPr>
            <p:ph type="body" idx="1"/>
          </p:nvPr>
        </p:nvSpPr>
        <p:spPr>
          <a:xfrm>
            <a:off x="5183188" y="1417983"/>
            <a:ext cx="6172200" cy="444306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4" name="Google Shape;114;p1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5" name="Google Shape;115;p122"/>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22"/>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22"/>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22"/>
          <p:cNvSpPr txBox="1"/>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4400"/>
              <a:buFont typeface="Calibri"/>
              <a:buNone/>
            </a:pPr>
            <a:r>
              <a:rPr lang="en-US" sz="4400" b="1">
                <a:solidFill>
                  <a:srgbClr val="0070C0"/>
                </a:solidFill>
                <a:latin typeface="Calibri"/>
                <a:ea typeface="Calibri"/>
                <a:cs typeface="Calibri"/>
                <a:sym typeface="Calibri"/>
              </a:rPr>
              <a:t>Click to edit Master title style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9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162E4B"/>
              </a:buClr>
              <a:buSzPts val="2400"/>
              <a:buNone/>
              <a:defRPr sz="2400" b="1"/>
            </a:lvl1pPr>
            <a:lvl2pPr marL="914400" lvl="1" indent="-228600" algn="l">
              <a:spcBef>
                <a:spcPts val="400"/>
              </a:spcBef>
              <a:spcAft>
                <a:spcPts val="0"/>
              </a:spcAft>
              <a:buClr>
                <a:srgbClr val="162E4B"/>
              </a:buClr>
              <a:buSzPts val="2000"/>
              <a:buNone/>
              <a:defRPr sz="2000" b="1"/>
            </a:lvl2pPr>
            <a:lvl3pPr marL="1371600" lvl="2" indent="-228600" algn="l">
              <a:spcBef>
                <a:spcPts val="360"/>
              </a:spcBef>
              <a:spcAft>
                <a:spcPts val="0"/>
              </a:spcAft>
              <a:buClr>
                <a:srgbClr val="162E4B"/>
              </a:buClr>
              <a:buSzPts val="1800"/>
              <a:buNone/>
              <a:defRPr sz="1800" b="1"/>
            </a:lvl3pPr>
            <a:lvl4pPr marL="1828800" lvl="3" indent="-228600" algn="l">
              <a:spcBef>
                <a:spcPts val="320"/>
              </a:spcBef>
              <a:spcAft>
                <a:spcPts val="0"/>
              </a:spcAft>
              <a:buClr>
                <a:srgbClr val="162E4B"/>
              </a:buClr>
              <a:buSzPts val="1600"/>
              <a:buNone/>
              <a:defRPr sz="1600" b="1"/>
            </a:lvl4pPr>
            <a:lvl5pPr marL="2286000" lvl="4" indent="-228600" algn="l">
              <a:spcBef>
                <a:spcPts val="320"/>
              </a:spcBef>
              <a:spcAft>
                <a:spcPts val="0"/>
              </a:spcAft>
              <a:buClr>
                <a:srgbClr val="162E4B"/>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3" name="Google Shape;23;p9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3EA0B5"/>
              </a:buClr>
              <a:buSzPts val="2400"/>
              <a:buChar char="•"/>
              <a:defRPr sz="2400"/>
            </a:lvl1pPr>
            <a:lvl2pPr marL="914400" lvl="1" indent="-355600" algn="l">
              <a:spcBef>
                <a:spcPts val="400"/>
              </a:spcBef>
              <a:spcAft>
                <a:spcPts val="0"/>
              </a:spcAft>
              <a:buClr>
                <a:srgbClr val="3EA0B5"/>
              </a:buClr>
              <a:buSzPts val="2000"/>
              <a:buChar char="–"/>
              <a:defRPr sz="2000"/>
            </a:lvl2pPr>
            <a:lvl3pPr marL="1371600" lvl="2" indent="-342900" algn="l">
              <a:spcBef>
                <a:spcPts val="360"/>
              </a:spcBef>
              <a:spcAft>
                <a:spcPts val="0"/>
              </a:spcAft>
              <a:buClr>
                <a:srgbClr val="3EA0B5"/>
              </a:buClr>
              <a:buSzPts val="1800"/>
              <a:buChar char="•"/>
              <a:defRPr sz="1800"/>
            </a:lvl3pPr>
            <a:lvl4pPr marL="1828800" lvl="3" indent="-330200" algn="l">
              <a:spcBef>
                <a:spcPts val="320"/>
              </a:spcBef>
              <a:spcAft>
                <a:spcPts val="0"/>
              </a:spcAft>
              <a:buClr>
                <a:srgbClr val="3EA0B5"/>
              </a:buClr>
              <a:buSzPts val="1600"/>
              <a:buChar char="–"/>
              <a:defRPr sz="1600"/>
            </a:lvl4pPr>
            <a:lvl5pPr marL="2286000" lvl="4" indent="-330200" algn="l">
              <a:spcBef>
                <a:spcPts val="320"/>
              </a:spcBef>
              <a:spcAft>
                <a:spcPts val="0"/>
              </a:spcAft>
              <a:buClr>
                <a:srgbClr val="3EA0B5"/>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4" name="Google Shape;24;p9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rgbClr val="162E4B"/>
              </a:buClr>
              <a:buSzPts val="2400"/>
              <a:buNone/>
              <a:defRPr sz="2400" b="1"/>
            </a:lvl1pPr>
            <a:lvl2pPr marL="914400" lvl="1" indent="-228600" algn="l">
              <a:spcBef>
                <a:spcPts val="400"/>
              </a:spcBef>
              <a:spcAft>
                <a:spcPts val="0"/>
              </a:spcAft>
              <a:buClr>
                <a:srgbClr val="162E4B"/>
              </a:buClr>
              <a:buSzPts val="2000"/>
              <a:buNone/>
              <a:defRPr sz="2000" b="1"/>
            </a:lvl2pPr>
            <a:lvl3pPr marL="1371600" lvl="2" indent="-228600" algn="l">
              <a:spcBef>
                <a:spcPts val="360"/>
              </a:spcBef>
              <a:spcAft>
                <a:spcPts val="0"/>
              </a:spcAft>
              <a:buClr>
                <a:srgbClr val="162E4B"/>
              </a:buClr>
              <a:buSzPts val="1800"/>
              <a:buNone/>
              <a:defRPr sz="1800" b="1"/>
            </a:lvl3pPr>
            <a:lvl4pPr marL="1828800" lvl="3" indent="-228600" algn="l">
              <a:spcBef>
                <a:spcPts val="320"/>
              </a:spcBef>
              <a:spcAft>
                <a:spcPts val="0"/>
              </a:spcAft>
              <a:buClr>
                <a:srgbClr val="162E4B"/>
              </a:buClr>
              <a:buSzPts val="1600"/>
              <a:buNone/>
              <a:defRPr sz="1600" b="1"/>
            </a:lvl4pPr>
            <a:lvl5pPr marL="2286000" lvl="4" indent="-228600" algn="l">
              <a:spcBef>
                <a:spcPts val="320"/>
              </a:spcBef>
              <a:spcAft>
                <a:spcPts val="0"/>
              </a:spcAft>
              <a:buClr>
                <a:srgbClr val="162E4B"/>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5" name="Google Shape;25;p9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3EA0B5"/>
              </a:buClr>
              <a:buSzPts val="2400"/>
              <a:buChar char="•"/>
              <a:defRPr sz="2400"/>
            </a:lvl1pPr>
            <a:lvl2pPr marL="914400" lvl="1" indent="-355600" algn="l">
              <a:spcBef>
                <a:spcPts val="400"/>
              </a:spcBef>
              <a:spcAft>
                <a:spcPts val="0"/>
              </a:spcAft>
              <a:buClr>
                <a:srgbClr val="3EA0B5"/>
              </a:buClr>
              <a:buSzPts val="2000"/>
              <a:buChar char="–"/>
              <a:defRPr sz="2000"/>
            </a:lvl2pPr>
            <a:lvl3pPr marL="1371600" lvl="2" indent="-342900" algn="l">
              <a:spcBef>
                <a:spcPts val="360"/>
              </a:spcBef>
              <a:spcAft>
                <a:spcPts val="0"/>
              </a:spcAft>
              <a:buClr>
                <a:srgbClr val="3EA0B5"/>
              </a:buClr>
              <a:buSzPts val="1800"/>
              <a:buChar char="•"/>
              <a:defRPr sz="1800"/>
            </a:lvl3pPr>
            <a:lvl4pPr marL="1828800" lvl="3" indent="-330200" algn="l">
              <a:spcBef>
                <a:spcPts val="320"/>
              </a:spcBef>
              <a:spcAft>
                <a:spcPts val="0"/>
              </a:spcAft>
              <a:buClr>
                <a:srgbClr val="3EA0B5"/>
              </a:buClr>
              <a:buSzPts val="1600"/>
              <a:buChar char="–"/>
              <a:defRPr sz="1600"/>
            </a:lvl4pPr>
            <a:lvl5pPr marL="2286000" lvl="4" indent="-330200" algn="l">
              <a:spcBef>
                <a:spcPts val="320"/>
              </a:spcBef>
              <a:spcAft>
                <a:spcPts val="0"/>
              </a:spcAft>
              <a:buClr>
                <a:srgbClr val="3EA0B5"/>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9"/>
        <p:cNvGrpSpPr/>
        <p:nvPr/>
      </p:nvGrpSpPr>
      <p:grpSpPr>
        <a:xfrm>
          <a:off x="0" y="0"/>
          <a:ext cx="0" cy="0"/>
          <a:chOff x="0" y="0"/>
          <a:chExt cx="0" cy="0"/>
        </a:xfrm>
      </p:grpSpPr>
      <p:sp>
        <p:nvSpPr>
          <p:cNvPr id="120" name="Google Shape;120;p123"/>
          <p:cNvSpPr/>
          <p:nvPr/>
        </p:nvSpPr>
        <p:spPr>
          <a:xfrm>
            <a:off x="2242196" y="337167"/>
            <a:ext cx="9959248" cy="914400"/>
          </a:xfrm>
          <a:custGeom>
            <a:avLst/>
            <a:gdLst/>
            <a:ahLst/>
            <a:cxnLst/>
            <a:rect l="l" t="t" r="r" b="b"/>
            <a:pathLst>
              <a:path w="9959248" h="914400" extrusionOk="0">
                <a:moveTo>
                  <a:pt x="9959248" y="0"/>
                </a:moveTo>
                <a:lnTo>
                  <a:pt x="0" y="0"/>
                </a:lnTo>
                <a:lnTo>
                  <a:pt x="914400" y="914400"/>
                </a:lnTo>
                <a:lnTo>
                  <a:pt x="9959248" y="914400"/>
                </a:lnTo>
                <a:lnTo>
                  <a:pt x="9959248" y="0"/>
                </a:lnTo>
                <a:close/>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123"/>
          <p:cNvSpPr>
            <a:spLocks noGrp="1"/>
          </p:cNvSpPr>
          <p:nvPr>
            <p:ph type="pic" idx="2"/>
          </p:nvPr>
        </p:nvSpPr>
        <p:spPr>
          <a:xfrm>
            <a:off x="5183188" y="1497496"/>
            <a:ext cx="6172200" cy="4363554"/>
          </a:xfrm>
          <a:prstGeom prst="rect">
            <a:avLst/>
          </a:prstGeom>
          <a:noFill/>
          <a:ln>
            <a:noFill/>
          </a:ln>
        </p:spPr>
      </p:sp>
      <p:sp>
        <p:nvSpPr>
          <p:cNvPr id="122" name="Google Shape;122;p1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3" name="Google Shape;123;p123"/>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23"/>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23"/>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123"/>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0C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7"/>
        <p:cNvGrpSpPr/>
        <p:nvPr/>
      </p:nvGrpSpPr>
      <p:grpSpPr>
        <a:xfrm>
          <a:off x="0" y="0"/>
          <a:ext cx="0" cy="0"/>
          <a:chOff x="0" y="0"/>
          <a:chExt cx="0" cy="0"/>
        </a:xfrm>
      </p:grpSpPr>
      <p:sp>
        <p:nvSpPr>
          <p:cNvPr id="128" name="Google Shape;128;p1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0070C0"/>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9" name="Google Shape;129;p124"/>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130" name="Google Shape;130;p124"/>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90000"/>
              </a:lnSpc>
              <a:spcBef>
                <a:spcPts val="0"/>
              </a:spcBef>
              <a:spcAft>
                <a:spcPts val="0"/>
              </a:spcAft>
              <a:buClr>
                <a:schemeClr val="dk1"/>
              </a:buClr>
              <a:buSzPts val="1400"/>
              <a:buChar char="●"/>
              <a:defRPr sz="1867"/>
            </a:lvl1pPr>
            <a:lvl2pPr marL="914400" lvl="1" indent="-304800" algn="l">
              <a:lnSpc>
                <a:spcPct val="90000"/>
              </a:lnSpc>
              <a:spcBef>
                <a:spcPts val="2133"/>
              </a:spcBef>
              <a:spcAft>
                <a:spcPts val="0"/>
              </a:spcAft>
              <a:buClr>
                <a:schemeClr val="dk1"/>
              </a:buClr>
              <a:buSzPts val="1200"/>
              <a:buChar char="○"/>
              <a:defRPr sz="1600"/>
            </a:lvl2pPr>
            <a:lvl3pPr marL="1371600" lvl="2" indent="-304800" algn="l">
              <a:lnSpc>
                <a:spcPct val="90000"/>
              </a:lnSpc>
              <a:spcBef>
                <a:spcPts val="2133"/>
              </a:spcBef>
              <a:spcAft>
                <a:spcPts val="0"/>
              </a:spcAft>
              <a:buClr>
                <a:schemeClr val="dk1"/>
              </a:buClr>
              <a:buSzPts val="1200"/>
              <a:buChar char="■"/>
              <a:defRPr sz="1600"/>
            </a:lvl3pPr>
            <a:lvl4pPr marL="1828800" lvl="3" indent="-304800" algn="l">
              <a:lnSpc>
                <a:spcPct val="90000"/>
              </a:lnSpc>
              <a:spcBef>
                <a:spcPts val="2133"/>
              </a:spcBef>
              <a:spcAft>
                <a:spcPts val="0"/>
              </a:spcAft>
              <a:buClr>
                <a:schemeClr val="dk1"/>
              </a:buClr>
              <a:buSzPts val="1200"/>
              <a:buChar char="●"/>
              <a:defRPr sz="1600"/>
            </a:lvl4pPr>
            <a:lvl5pPr marL="2286000" lvl="4" indent="-304800" algn="l">
              <a:lnSpc>
                <a:spcPct val="90000"/>
              </a:lnSpc>
              <a:spcBef>
                <a:spcPts val="2133"/>
              </a:spcBef>
              <a:spcAft>
                <a:spcPts val="0"/>
              </a:spcAft>
              <a:buClr>
                <a:schemeClr val="dk1"/>
              </a:buClr>
              <a:buSzPts val="1200"/>
              <a:buChar char="○"/>
              <a:defRPr sz="1600"/>
            </a:lvl5pPr>
            <a:lvl6pPr marL="2743200" lvl="5" indent="-304800" algn="l">
              <a:lnSpc>
                <a:spcPct val="90000"/>
              </a:lnSpc>
              <a:spcBef>
                <a:spcPts val="2133"/>
              </a:spcBef>
              <a:spcAft>
                <a:spcPts val="0"/>
              </a:spcAft>
              <a:buClr>
                <a:schemeClr val="dk1"/>
              </a:buClr>
              <a:buSzPts val="1200"/>
              <a:buChar char="■"/>
              <a:defRPr sz="1600"/>
            </a:lvl6pPr>
            <a:lvl7pPr marL="3200400" lvl="6" indent="-304800" algn="l">
              <a:lnSpc>
                <a:spcPct val="90000"/>
              </a:lnSpc>
              <a:spcBef>
                <a:spcPts val="2133"/>
              </a:spcBef>
              <a:spcAft>
                <a:spcPts val="0"/>
              </a:spcAft>
              <a:buClr>
                <a:schemeClr val="dk1"/>
              </a:buClr>
              <a:buSzPts val="1200"/>
              <a:buChar char="●"/>
              <a:defRPr sz="1600"/>
            </a:lvl7pPr>
            <a:lvl8pPr marL="3657600" lvl="7" indent="-304800" algn="l">
              <a:lnSpc>
                <a:spcPct val="90000"/>
              </a:lnSpc>
              <a:spcBef>
                <a:spcPts val="2133"/>
              </a:spcBef>
              <a:spcAft>
                <a:spcPts val="0"/>
              </a:spcAft>
              <a:buClr>
                <a:schemeClr val="dk1"/>
              </a:buClr>
              <a:buSzPts val="1200"/>
              <a:buChar char="○"/>
              <a:defRPr sz="1600"/>
            </a:lvl8pPr>
            <a:lvl9pPr marL="4114800" lvl="8" indent="-304800" algn="l">
              <a:lnSpc>
                <a:spcPct val="90000"/>
              </a:lnSpc>
              <a:spcBef>
                <a:spcPts val="2133"/>
              </a:spcBef>
              <a:spcAft>
                <a:spcPts val="2133"/>
              </a:spcAft>
              <a:buClr>
                <a:schemeClr val="dk1"/>
              </a:buClr>
              <a:buSzPts val="1200"/>
              <a:buChar char="■"/>
              <a:defRPr sz="1600"/>
            </a:lvl9pPr>
          </a:lstStyle>
          <a:p>
            <a:endParaRPr/>
          </a:p>
        </p:txBody>
      </p:sp>
      <p:sp>
        <p:nvSpPr>
          <p:cNvPr id="131" name="Google Shape;131;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0"/>
        <p:cNvGrpSpPr/>
        <p:nvPr/>
      </p:nvGrpSpPr>
      <p:grpSpPr>
        <a:xfrm>
          <a:off x="0" y="0"/>
          <a:ext cx="0" cy="0"/>
          <a:chOff x="0" y="0"/>
          <a:chExt cx="0" cy="0"/>
        </a:xfrm>
      </p:grpSpPr>
      <p:sp>
        <p:nvSpPr>
          <p:cNvPr id="141" name="Google Shape;141;p111"/>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62E4B"/>
              </a:buClr>
              <a:buSzPts val="4400"/>
              <a:buFont typeface="Calibri"/>
              <a:buNone/>
              <a:defRPr b="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11"/>
          <p:cNvSpPr txBox="1">
            <a:spLocks noGrp="1"/>
          </p:cNvSpPr>
          <p:nvPr>
            <p:ph type="subTitle" idx="1"/>
          </p:nvPr>
        </p:nvSpPr>
        <p:spPr>
          <a:xfrm>
            <a:off x="812800" y="3857487"/>
            <a:ext cx="10566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3" name="Google Shape;143;p111"/>
          <p:cNvSpPr/>
          <p:nvPr/>
        </p:nvSpPr>
        <p:spPr>
          <a:xfrm>
            <a:off x="812800" y="3174275"/>
            <a:ext cx="10566400" cy="190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112"/>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62E4B"/>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12"/>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3EA0B5"/>
              </a:buClr>
              <a:buSzPts val="3200"/>
              <a:buChar char="•"/>
              <a:defRPr sz="3200"/>
            </a:lvl1pPr>
            <a:lvl2pPr marL="914400" lvl="1" indent="-406400" algn="l">
              <a:lnSpc>
                <a:spcPct val="100000"/>
              </a:lnSpc>
              <a:spcBef>
                <a:spcPts val="560"/>
              </a:spcBef>
              <a:spcAft>
                <a:spcPts val="0"/>
              </a:spcAft>
              <a:buClr>
                <a:srgbClr val="3EA0B5"/>
              </a:buClr>
              <a:buSzPts val="2800"/>
              <a:buChar char="–"/>
              <a:defRPr sz="2800"/>
            </a:lvl2pPr>
            <a:lvl3pPr marL="1371600" lvl="2" indent="-381000" algn="l">
              <a:lnSpc>
                <a:spcPct val="100000"/>
              </a:lnSpc>
              <a:spcBef>
                <a:spcPts val="480"/>
              </a:spcBef>
              <a:spcAft>
                <a:spcPts val="0"/>
              </a:spcAft>
              <a:buClr>
                <a:srgbClr val="3EA0B5"/>
              </a:buClr>
              <a:buSzPts val="2400"/>
              <a:buChar char="•"/>
              <a:defRPr sz="2400"/>
            </a:lvl3pPr>
            <a:lvl4pPr marL="1828800" lvl="3" indent="-355600" algn="l">
              <a:lnSpc>
                <a:spcPct val="100000"/>
              </a:lnSpc>
              <a:spcBef>
                <a:spcPts val="400"/>
              </a:spcBef>
              <a:spcAft>
                <a:spcPts val="0"/>
              </a:spcAft>
              <a:buClr>
                <a:srgbClr val="3EA0B5"/>
              </a:buClr>
              <a:buSzPts val="2000"/>
              <a:buChar char="–"/>
              <a:defRPr sz="2000"/>
            </a:lvl4pPr>
            <a:lvl5pPr marL="2286000" lvl="4" indent="-355600" algn="l">
              <a:lnSpc>
                <a:spcPct val="100000"/>
              </a:lnSpc>
              <a:spcBef>
                <a:spcPts val="400"/>
              </a:spcBef>
              <a:spcAft>
                <a:spcPts val="0"/>
              </a:spcAft>
              <a:buClr>
                <a:srgbClr val="3EA0B5"/>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47" name="Google Shape;147;p112"/>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162E4B"/>
              </a:buClr>
              <a:buSzPts val="1400"/>
              <a:buNone/>
              <a:defRPr sz="1400"/>
            </a:lvl1pPr>
            <a:lvl2pPr marL="914400" lvl="1" indent="-228600" algn="l">
              <a:lnSpc>
                <a:spcPct val="100000"/>
              </a:lnSpc>
              <a:spcBef>
                <a:spcPts val="240"/>
              </a:spcBef>
              <a:spcAft>
                <a:spcPts val="0"/>
              </a:spcAft>
              <a:buClr>
                <a:srgbClr val="162E4B"/>
              </a:buClr>
              <a:buSzPts val="1200"/>
              <a:buNone/>
              <a:defRPr sz="1200"/>
            </a:lvl2pPr>
            <a:lvl3pPr marL="1371600" lvl="2" indent="-228600" algn="l">
              <a:lnSpc>
                <a:spcPct val="100000"/>
              </a:lnSpc>
              <a:spcBef>
                <a:spcPts val="200"/>
              </a:spcBef>
              <a:spcAft>
                <a:spcPts val="0"/>
              </a:spcAft>
              <a:buClr>
                <a:srgbClr val="162E4B"/>
              </a:buClr>
              <a:buSzPts val="1000"/>
              <a:buNone/>
              <a:defRPr sz="1000"/>
            </a:lvl3pPr>
            <a:lvl4pPr marL="1828800" lvl="3" indent="-228600" algn="l">
              <a:lnSpc>
                <a:spcPct val="100000"/>
              </a:lnSpc>
              <a:spcBef>
                <a:spcPts val="180"/>
              </a:spcBef>
              <a:spcAft>
                <a:spcPts val="0"/>
              </a:spcAft>
              <a:buClr>
                <a:srgbClr val="162E4B"/>
              </a:buClr>
              <a:buSzPts val="900"/>
              <a:buNone/>
              <a:defRPr sz="900"/>
            </a:lvl4pPr>
            <a:lvl5pPr marL="2286000" lvl="4" indent="-228600" algn="l">
              <a:lnSpc>
                <a:spcPct val="100000"/>
              </a:lnSpc>
              <a:spcBef>
                <a:spcPts val="180"/>
              </a:spcBef>
              <a:spcAft>
                <a:spcPts val="0"/>
              </a:spcAft>
              <a:buClr>
                <a:srgbClr val="162E4B"/>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8"/>
        <p:cNvGrpSpPr/>
        <p:nvPr/>
      </p:nvGrpSpPr>
      <p:grpSpPr>
        <a:xfrm>
          <a:off x="0" y="0"/>
          <a:ext cx="0" cy="0"/>
          <a:chOff x="0" y="0"/>
          <a:chExt cx="0" cy="0"/>
        </a:xfrm>
      </p:grpSpPr>
      <p:sp>
        <p:nvSpPr>
          <p:cNvPr id="149" name="Google Shape;149;p113"/>
          <p:cNvSpPr txBox="1">
            <a:spLocks noGrp="1"/>
          </p:cNvSpPr>
          <p:nvPr>
            <p:ph type="title"/>
          </p:nvPr>
        </p:nvSpPr>
        <p:spPr>
          <a:xfrm>
            <a:off x="609600" y="1447800"/>
            <a:ext cx="55880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62E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113"/>
          <p:cNvSpPr/>
          <p:nvPr/>
        </p:nvSpPr>
        <p:spPr>
          <a:xfrm>
            <a:off x="6477000" y="0"/>
            <a:ext cx="5715000" cy="6019800"/>
          </a:xfrm>
          <a:prstGeom prst="rect">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1" name="Google Shape;151;p113"/>
          <p:cNvSpPr txBox="1">
            <a:spLocks noGrp="1"/>
          </p:cNvSpPr>
          <p:nvPr>
            <p:ph type="body" idx="1"/>
          </p:nvPr>
        </p:nvSpPr>
        <p:spPr>
          <a:xfrm>
            <a:off x="6781801" y="1072356"/>
            <a:ext cx="52578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lt1"/>
              </a:buClr>
              <a:buSzPts val="2400"/>
              <a:buFont typeface="Arial"/>
              <a:buChar char="•"/>
              <a:defRPr sz="2400">
                <a:solidFill>
                  <a:schemeClr val="lt1"/>
                </a:solidFill>
              </a:defRPr>
            </a:lvl1pPr>
            <a:lvl2pPr marL="914400" lvl="1" indent="-355600" algn="l">
              <a:lnSpc>
                <a:spcPct val="100000"/>
              </a:lnSpc>
              <a:spcBef>
                <a:spcPts val="400"/>
              </a:spcBef>
              <a:spcAft>
                <a:spcPts val="0"/>
              </a:spcAft>
              <a:buClr>
                <a:schemeClr val="lt1"/>
              </a:buClr>
              <a:buSzPts val="2000"/>
              <a:buFont typeface="Calibri"/>
              <a:buChar char="–"/>
              <a:defRPr sz="2000">
                <a:solidFill>
                  <a:schemeClr val="lt1"/>
                </a:solidFill>
              </a:defRPr>
            </a:lvl2pPr>
            <a:lvl3pPr marL="1371600" lvl="2" indent="-342900" algn="l">
              <a:lnSpc>
                <a:spcPct val="100000"/>
              </a:lnSpc>
              <a:spcBef>
                <a:spcPts val="360"/>
              </a:spcBef>
              <a:spcAft>
                <a:spcPts val="0"/>
              </a:spcAft>
              <a:buClr>
                <a:schemeClr val="lt1"/>
              </a:buClr>
              <a:buSzPts val="1800"/>
              <a:buFont typeface="Courier New"/>
              <a:buChar char="o"/>
              <a:defRPr sz="1800">
                <a:solidFill>
                  <a:schemeClr val="lt1"/>
                </a:solidFill>
              </a:defRPr>
            </a:lvl3pPr>
            <a:lvl4pPr marL="1828800" lvl="3" indent="-330200" algn="l">
              <a:lnSpc>
                <a:spcPct val="100000"/>
              </a:lnSpc>
              <a:spcBef>
                <a:spcPts val="320"/>
              </a:spcBef>
              <a:spcAft>
                <a:spcPts val="0"/>
              </a:spcAft>
              <a:buClr>
                <a:schemeClr val="lt1"/>
              </a:buClr>
              <a:buSzPts val="1600"/>
              <a:buFont typeface="Noto Sans Symbols"/>
              <a:buChar char="▪"/>
              <a:defRPr sz="1600">
                <a:solidFill>
                  <a:schemeClr val="lt1"/>
                </a:solidFill>
              </a:defRPr>
            </a:lvl4pPr>
            <a:lvl5pPr marL="2286000" lvl="4" indent="-330200" algn="l">
              <a:lnSpc>
                <a:spcPct val="100000"/>
              </a:lnSpc>
              <a:spcBef>
                <a:spcPts val="320"/>
              </a:spcBef>
              <a:spcAft>
                <a:spcPts val="0"/>
              </a:spcAft>
              <a:buClr>
                <a:schemeClr val="lt1"/>
              </a:buClr>
              <a:buSzPts val="1600"/>
              <a:buFont typeface="Arial"/>
              <a:buChar char="•"/>
              <a:defRPr sz="1600">
                <a:solidFill>
                  <a:schemeClr val="lt1"/>
                </a:solidFil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2"/>
        <p:cNvGrpSpPr/>
        <p:nvPr/>
      </p:nvGrpSpPr>
      <p:grpSpPr>
        <a:xfrm>
          <a:off x="0" y="0"/>
          <a:ext cx="0" cy="0"/>
          <a:chOff x="0" y="0"/>
          <a:chExt cx="0" cy="0"/>
        </a:xfrm>
      </p:grpSpPr>
      <p:sp>
        <p:nvSpPr>
          <p:cNvPr id="153" name="Google Shape;153;p114"/>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62E4B"/>
              </a:buClr>
              <a:buSzPts val="4400"/>
              <a:buFont typeface="Calibri"/>
              <a:buNone/>
              <a:defRPr b="0">
                <a:solidFill>
                  <a:srgbClr val="162E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11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3EA0B5"/>
              </a:buClr>
              <a:buSzPts val="3200"/>
              <a:buChar char="•"/>
              <a:defRPr>
                <a:solidFill>
                  <a:srgbClr val="4D4D4D"/>
                </a:solidFill>
              </a:defRPr>
            </a:lvl1pPr>
            <a:lvl2pPr marL="914400" lvl="1" indent="-406400" algn="l">
              <a:lnSpc>
                <a:spcPct val="100000"/>
              </a:lnSpc>
              <a:spcBef>
                <a:spcPts val="560"/>
              </a:spcBef>
              <a:spcAft>
                <a:spcPts val="0"/>
              </a:spcAft>
              <a:buClr>
                <a:srgbClr val="3EA0B5"/>
              </a:buClr>
              <a:buSzPts val="2800"/>
              <a:buChar char="–"/>
              <a:defRPr>
                <a:solidFill>
                  <a:srgbClr val="4D4D4D"/>
                </a:solidFill>
              </a:defRPr>
            </a:lvl2pPr>
            <a:lvl3pPr marL="1371600" lvl="2" indent="-381000" algn="l">
              <a:lnSpc>
                <a:spcPct val="100000"/>
              </a:lnSpc>
              <a:spcBef>
                <a:spcPts val="480"/>
              </a:spcBef>
              <a:spcAft>
                <a:spcPts val="0"/>
              </a:spcAft>
              <a:buClr>
                <a:srgbClr val="3EA0B5"/>
              </a:buClr>
              <a:buSzPts val="2400"/>
              <a:buChar char="•"/>
              <a:defRPr>
                <a:solidFill>
                  <a:srgbClr val="4D4D4D"/>
                </a:solidFill>
              </a:defRPr>
            </a:lvl3pPr>
            <a:lvl4pPr marL="1828800" lvl="3" indent="-355600" algn="l">
              <a:lnSpc>
                <a:spcPct val="100000"/>
              </a:lnSpc>
              <a:spcBef>
                <a:spcPts val="400"/>
              </a:spcBef>
              <a:spcAft>
                <a:spcPts val="0"/>
              </a:spcAft>
              <a:buClr>
                <a:srgbClr val="3EA0B5"/>
              </a:buClr>
              <a:buSzPts val="2000"/>
              <a:buChar char="–"/>
              <a:defRPr>
                <a:solidFill>
                  <a:srgbClr val="4D4D4D"/>
                </a:solidFill>
              </a:defRPr>
            </a:lvl4pPr>
            <a:lvl5pPr marL="2286000" lvl="4" indent="-355600" algn="l">
              <a:lnSpc>
                <a:spcPct val="100000"/>
              </a:lnSpc>
              <a:spcBef>
                <a:spcPts val="400"/>
              </a:spcBef>
              <a:spcAft>
                <a:spcPts val="0"/>
              </a:spcAft>
              <a:buClr>
                <a:srgbClr val="3EA0B5"/>
              </a:buClr>
              <a:buSzPts val="2000"/>
              <a:buChar char="»"/>
              <a:defRPr>
                <a:solidFill>
                  <a:srgbClr val="4D4D4D"/>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56"/>
        <p:cNvGrpSpPr/>
        <p:nvPr/>
      </p:nvGrpSpPr>
      <p:grpSpPr>
        <a:xfrm>
          <a:off x="0" y="0"/>
          <a:ext cx="0" cy="0"/>
          <a:chOff x="0" y="0"/>
          <a:chExt cx="0" cy="0"/>
        </a:xfrm>
      </p:grpSpPr>
      <p:sp>
        <p:nvSpPr>
          <p:cNvPr id="157" name="Google Shape;157;p116"/>
          <p:cNvSpPr txBox="1">
            <a:spLocks noGrp="1"/>
          </p:cNvSpPr>
          <p:nvPr>
            <p:ph type="title"/>
          </p:nvPr>
        </p:nvSpPr>
        <p:spPr>
          <a:xfrm>
            <a:off x="402167" y="228601"/>
            <a:ext cx="11347451"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16"/>
          <p:cNvSpPr txBox="1">
            <a:spLocks noGrp="1"/>
          </p:cNvSpPr>
          <p:nvPr>
            <p:ph type="body" idx="1"/>
          </p:nvPr>
        </p:nvSpPr>
        <p:spPr>
          <a:xfrm>
            <a:off x="402168" y="1676401"/>
            <a:ext cx="5592233" cy="442277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9" name="Google Shape;159;p116"/>
          <p:cNvSpPr txBox="1">
            <a:spLocks noGrp="1"/>
          </p:cNvSpPr>
          <p:nvPr>
            <p:ph type="body" idx="2"/>
          </p:nvPr>
        </p:nvSpPr>
        <p:spPr>
          <a:xfrm>
            <a:off x="6197601" y="1676401"/>
            <a:ext cx="5592233" cy="442277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60" name="Google Shape;160;p1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 name="Google Shape;161;p1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 name="Google Shape;162;p1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3"/>
        <p:cNvGrpSpPr/>
        <p:nvPr/>
      </p:nvGrpSpPr>
      <p:grpSpPr>
        <a:xfrm>
          <a:off x="0" y="0"/>
          <a:ext cx="0" cy="0"/>
          <a:chOff x="0" y="0"/>
          <a:chExt cx="0" cy="0"/>
        </a:xfrm>
      </p:grpSpPr>
      <p:sp>
        <p:nvSpPr>
          <p:cNvPr id="164" name="Google Shape;164;p1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62E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117"/>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EA0B5"/>
              </a:buClr>
              <a:buSzPts val="2800"/>
              <a:buChar char="•"/>
              <a:defRPr sz="2800"/>
            </a:lvl1pPr>
            <a:lvl2pPr marL="914400" lvl="1" indent="-381000" algn="l">
              <a:lnSpc>
                <a:spcPct val="100000"/>
              </a:lnSpc>
              <a:spcBef>
                <a:spcPts val="480"/>
              </a:spcBef>
              <a:spcAft>
                <a:spcPts val="0"/>
              </a:spcAft>
              <a:buClr>
                <a:srgbClr val="3EA0B5"/>
              </a:buClr>
              <a:buSzPts val="2400"/>
              <a:buChar char="–"/>
              <a:defRPr sz="2400"/>
            </a:lvl2pPr>
            <a:lvl3pPr marL="1371600" lvl="2" indent="-355600" algn="l">
              <a:lnSpc>
                <a:spcPct val="100000"/>
              </a:lnSpc>
              <a:spcBef>
                <a:spcPts val="400"/>
              </a:spcBef>
              <a:spcAft>
                <a:spcPts val="0"/>
              </a:spcAft>
              <a:buClr>
                <a:srgbClr val="3EA0B5"/>
              </a:buClr>
              <a:buSzPts val="2000"/>
              <a:buChar char="•"/>
              <a:defRPr sz="2000"/>
            </a:lvl3pPr>
            <a:lvl4pPr marL="1828800" lvl="3" indent="-342900" algn="l">
              <a:lnSpc>
                <a:spcPct val="100000"/>
              </a:lnSpc>
              <a:spcBef>
                <a:spcPts val="360"/>
              </a:spcBef>
              <a:spcAft>
                <a:spcPts val="0"/>
              </a:spcAft>
              <a:buClr>
                <a:srgbClr val="3EA0B5"/>
              </a:buClr>
              <a:buSzPts val="1800"/>
              <a:buChar char="–"/>
              <a:defRPr sz="1800"/>
            </a:lvl4pPr>
            <a:lvl5pPr marL="2286000" lvl="4" indent="-342900" algn="l">
              <a:lnSpc>
                <a:spcPct val="100000"/>
              </a:lnSpc>
              <a:spcBef>
                <a:spcPts val="360"/>
              </a:spcBef>
              <a:spcAft>
                <a:spcPts val="0"/>
              </a:spcAft>
              <a:buClr>
                <a:srgbClr val="3EA0B5"/>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6" name="Google Shape;166;p117"/>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EA0B5"/>
              </a:buClr>
              <a:buSzPts val="2800"/>
              <a:buChar char="•"/>
              <a:defRPr sz="2800"/>
            </a:lvl1pPr>
            <a:lvl2pPr marL="914400" lvl="1" indent="-381000" algn="l">
              <a:lnSpc>
                <a:spcPct val="100000"/>
              </a:lnSpc>
              <a:spcBef>
                <a:spcPts val="480"/>
              </a:spcBef>
              <a:spcAft>
                <a:spcPts val="0"/>
              </a:spcAft>
              <a:buClr>
                <a:srgbClr val="3EA0B5"/>
              </a:buClr>
              <a:buSzPts val="2400"/>
              <a:buChar char="–"/>
              <a:defRPr sz="2400"/>
            </a:lvl2pPr>
            <a:lvl3pPr marL="1371600" lvl="2" indent="-355600" algn="l">
              <a:lnSpc>
                <a:spcPct val="100000"/>
              </a:lnSpc>
              <a:spcBef>
                <a:spcPts val="400"/>
              </a:spcBef>
              <a:spcAft>
                <a:spcPts val="0"/>
              </a:spcAft>
              <a:buClr>
                <a:srgbClr val="3EA0B5"/>
              </a:buClr>
              <a:buSzPts val="2000"/>
              <a:buChar char="•"/>
              <a:defRPr sz="2000"/>
            </a:lvl3pPr>
            <a:lvl4pPr marL="1828800" lvl="3" indent="-342900" algn="l">
              <a:lnSpc>
                <a:spcPct val="100000"/>
              </a:lnSpc>
              <a:spcBef>
                <a:spcPts val="360"/>
              </a:spcBef>
              <a:spcAft>
                <a:spcPts val="0"/>
              </a:spcAft>
              <a:buClr>
                <a:srgbClr val="3EA0B5"/>
              </a:buClr>
              <a:buSzPts val="1800"/>
              <a:buChar char="–"/>
              <a:defRPr sz="1800"/>
            </a:lvl4pPr>
            <a:lvl5pPr marL="2286000" lvl="4" indent="-342900" algn="l">
              <a:lnSpc>
                <a:spcPct val="100000"/>
              </a:lnSpc>
              <a:spcBef>
                <a:spcPts val="360"/>
              </a:spcBef>
              <a:spcAft>
                <a:spcPts val="0"/>
              </a:spcAft>
              <a:buClr>
                <a:srgbClr val="3EA0B5"/>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7"/>
        <p:cNvGrpSpPr/>
        <p:nvPr/>
      </p:nvGrpSpPr>
      <p:grpSpPr>
        <a:xfrm>
          <a:off x="0" y="0"/>
          <a:ext cx="0" cy="0"/>
          <a:chOff x="0" y="0"/>
          <a:chExt cx="0" cy="0"/>
        </a:xfrm>
      </p:grpSpPr>
      <p:sp>
        <p:nvSpPr>
          <p:cNvPr id="168" name="Google Shape;168;p1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62E4B"/>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12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162E4B"/>
              </a:buClr>
              <a:buSzPts val="2400"/>
              <a:buNone/>
              <a:defRPr sz="2400" b="1"/>
            </a:lvl1pPr>
            <a:lvl2pPr marL="914400" lvl="1" indent="-228600" algn="l">
              <a:lnSpc>
                <a:spcPct val="100000"/>
              </a:lnSpc>
              <a:spcBef>
                <a:spcPts val="400"/>
              </a:spcBef>
              <a:spcAft>
                <a:spcPts val="0"/>
              </a:spcAft>
              <a:buClr>
                <a:srgbClr val="162E4B"/>
              </a:buClr>
              <a:buSzPts val="2000"/>
              <a:buNone/>
              <a:defRPr sz="2000" b="1"/>
            </a:lvl2pPr>
            <a:lvl3pPr marL="1371600" lvl="2" indent="-228600" algn="l">
              <a:lnSpc>
                <a:spcPct val="100000"/>
              </a:lnSpc>
              <a:spcBef>
                <a:spcPts val="360"/>
              </a:spcBef>
              <a:spcAft>
                <a:spcPts val="0"/>
              </a:spcAft>
              <a:buClr>
                <a:srgbClr val="162E4B"/>
              </a:buClr>
              <a:buSzPts val="1800"/>
              <a:buNone/>
              <a:defRPr sz="1800" b="1"/>
            </a:lvl3pPr>
            <a:lvl4pPr marL="1828800" lvl="3" indent="-228600" algn="l">
              <a:lnSpc>
                <a:spcPct val="100000"/>
              </a:lnSpc>
              <a:spcBef>
                <a:spcPts val="320"/>
              </a:spcBef>
              <a:spcAft>
                <a:spcPts val="0"/>
              </a:spcAft>
              <a:buClr>
                <a:srgbClr val="162E4B"/>
              </a:buClr>
              <a:buSzPts val="1600"/>
              <a:buNone/>
              <a:defRPr sz="1600" b="1"/>
            </a:lvl4pPr>
            <a:lvl5pPr marL="2286000" lvl="4" indent="-228600" algn="l">
              <a:lnSpc>
                <a:spcPct val="100000"/>
              </a:lnSpc>
              <a:spcBef>
                <a:spcPts val="320"/>
              </a:spcBef>
              <a:spcAft>
                <a:spcPts val="0"/>
              </a:spcAft>
              <a:buClr>
                <a:srgbClr val="162E4B"/>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70" name="Google Shape;170;p12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EA0B5"/>
              </a:buClr>
              <a:buSzPts val="2400"/>
              <a:buChar char="•"/>
              <a:defRPr sz="2400"/>
            </a:lvl1pPr>
            <a:lvl2pPr marL="914400" lvl="1" indent="-355600" algn="l">
              <a:lnSpc>
                <a:spcPct val="100000"/>
              </a:lnSpc>
              <a:spcBef>
                <a:spcPts val="400"/>
              </a:spcBef>
              <a:spcAft>
                <a:spcPts val="0"/>
              </a:spcAft>
              <a:buClr>
                <a:srgbClr val="3EA0B5"/>
              </a:buClr>
              <a:buSzPts val="2000"/>
              <a:buChar char="–"/>
              <a:defRPr sz="2000"/>
            </a:lvl2pPr>
            <a:lvl3pPr marL="1371600" lvl="2" indent="-342900" algn="l">
              <a:lnSpc>
                <a:spcPct val="100000"/>
              </a:lnSpc>
              <a:spcBef>
                <a:spcPts val="360"/>
              </a:spcBef>
              <a:spcAft>
                <a:spcPts val="0"/>
              </a:spcAft>
              <a:buClr>
                <a:srgbClr val="3EA0B5"/>
              </a:buClr>
              <a:buSzPts val="1800"/>
              <a:buChar char="•"/>
              <a:defRPr sz="1800"/>
            </a:lvl3pPr>
            <a:lvl4pPr marL="1828800" lvl="3" indent="-330200" algn="l">
              <a:lnSpc>
                <a:spcPct val="100000"/>
              </a:lnSpc>
              <a:spcBef>
                <a:spcPts val="320"/>
              </a:spcBef>
              <a:spcAft>
                <a:spcPts val="0"/>
              </a:spcAft>
              <a:buClr>
                <a:srgbClr val="3EA0B5"/>
              </a:buClr>
              <a:buSzPts val="1600"/>
              <a:buChar char="–"/>
              <a:defRPr sz="1600"/>
            </a:lvl4pPr>
            <a:lvl5pPr marL="2286000" lvl="4" indent="-330200" algn="l">
              <a:lnSpc>
                <a:spcPct val="100000"/>
              </a:lnSpc>
              <a:spcBef>
                <a:spcPts val="320"/>
              </a:spcBef>
              <a:spcAft>
                <a:spcPts val="0"/>
              </a:spcAft>
              <a:buClr>
                <a:srgbClr val="3EA0B5"/>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71" name="Google Shape;171;p128"/>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162E4B"/>
              </a:buClr>
              <a:buSzPts val="2400"/>
              <a:buNone/>
              <a:defRPr sz="2400" b="1"/>
            </a:lvl1pPr>
            <a:lvl2pPr marL="914400" lvl="1" indent="-228600" algn="l">
              <a:lnSpc>
                <a:spcPct val="100000"/>
              </a:lnSpc>
              <a:spcBef>
                <a:spcPts val="400"/>
              </a:spcBef>
              <a:spcAft>
                <a:spcPts val="0"/>
              </a:spcAft>
              <a:buClr>
                <a:srgbClr val="162E4B"/>
              </a:buClr>
              <a:buSzPts val="2000"/>
              <a:buNone/>
              <a:defRPr sz="2000" b="1"/>
            </a:lvl2pPr>
            <a:lvl3pPr marL="1371600" lvl="2" indent="-228600" algn="l">
              <a:lnSpc>
                <a:spcPct val="100000"/>
              </a:lnSpc>
              <a:spcBef>
                <a:spcPts val="360"/>
              </a:spcBef>
              <a:spcAft>
                <a:spcPts val="0"/>
              </a:spcAft>
              <a:buClr>
                <a:srgbClr val="162E4B"/>
              </a:buClr>
              <a:buSzPts val="1800"/>
              <a:buNone/>
              <a:defRPr sz="1800" b="1"/>
            </a:lvl3pPr>
            <a:lvl4pPr marL="1828800" lvl="3" indent="-228600" algn="l">
              <a:lnSpc>
                <a:spcPct val="100000"/>
              </a:lnSpc>
              <a:spcBef>
                <a:spcPts val="320"/>
              </a:spcBef>
              <a:spcAft>
                <a:spcPts val="0"/>
              </a:spcAft>
              <a:buClr>
                <a:srgbClr val="162E4B"/>
              </a:buClr>
              <a:buSzPts val="1600"/>
              <a:buNone/>
              <a:defRPr sz="1600" b="1"/>
            </a:lvl4pPr>
            <a:lvl5pPr marL="2286000" lvl="4" indent="-228600" algn="l">
              <a:lnSpc>
                <a:spcPct val="100000"/>
              </a:lnSpc>
              <a:spcBef>
                <a:spcPts val="320"/>
              </a:spcBef>
              <a:spcAft>
                <a:spcPts val="0"/>
              </a:spcAft>
              <a:buClr>
                <a:srgbClr val="162E4B"/>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72" name="Google Shape;172;p128"/>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3EA0B5"/>
              </a:buClr>
              <a:buSzPts val="2400"/>
              <a:buChar char="•"/>
              <a:defRPr sz="2400"/>
            </a:lvl1pPr>
            <a:lvl2pPr marL="914400" lvl="1" indent="-355600" algn="l">
              <a:lnSpc>
                <a:spcPct val="100000"/>
              </a:lnSpc>
              <a:spcBef>
                <a:spcPts val="400"/>
              </a:spcBef>
              <a:spcAft>
                <a:spcPts val="0"/>
              </a:spcAft>
              <a:buClr>
                <a:srgbClr val="3EA0B5"/>
              </a:buClr>
              <a:buSzPts val="2000"/>
              <a:buChar char="–"/>
              <a:defRPr sz="2000"/>
            </a:lvl2pPr>
            <a:lvl3pPr marL="1371600" lvl="2" indent="-342900" algn="l">
              <a:lnSpc>
                <a:spcPct val="100000"/>
              </a:lnSpc>
              <a:spcBef>
                <a:spcPts val="360"/>
              </a:spcBef>
              <a:spcAft>
                <a:spcPts val="0"/>
              </a:spcAft>
              <a:buClr>
                <a:srgbClr val="3EA0B5"/>
              </a:buClr>
              <a:buSzPts val="1800"/>
              <a:buChar char="•"/>
              <a:defRPr sz="1800"/>
            </a:lvl3pPr>
            <a:lvl4pPr marL="1828800" lvl="3" indent="-330200" algn="l">
              <a:lnSpc>
                <a:spcPct val="100000"/>
              </a:lnSpc>
              <a:spcBef>
                <a:spcPts val="320"/>
              </a:spcBef>
              <a:spcAft>
                <a:spcPts val="0"/>
              </a:spcAft>
              <a:buClr>
                <a:srgbClr val="3EA0B5"/>
              </a:buClr>
              <a:buSzPts val="1600"/>
              <a:buChar char="–"/>
              <a:defRPr sz="1600"/>
            </a:lvl4pPr>
            <a:lvl5pPr marL="2286000" lvl="4" indent="-330200" algn="l">
              <a:lnSpc>
                <a:spcPct val="100000"/>
              </a:lnSpc>
              <a:spcBef>
                <a:spcPts val="320"/>
              </a:spcBef>
              <a:spcAft>
                <a:spcPts val="0"/>
              </a:spcAft>
              <a:buClr>
                <a:srgbClr val="3EA0B5"/>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100"/>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4400"/>
              <a:buFont typeface="Calibri"/>
              <a:buNone/>
              <a:defRPr b="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00"/>
          <p:cNvSpPr txBox="1">
            <a:spLocks noGrp="1"/>
          </p:cNvSpPr>
          <p:nvPr>
            <p:ph type="subTitle" idx="1"/>
          </p:nvPr>
        </p:nvSpPr>
        <p:spPr>
          <a:xfrm>
            <a:off x="812800" y="3857487"/>
            <a:ext cx="10566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9" name="Google Shape;29;p100"/>
          <p:cNvSpPr/>
          <p:nvPr/>
        </p:nvSpPr>
        <p:spPr>
          <a:xfrm>
            <a:off x="812800" y="3174275"/>
            <a:ext cx="10566400" cy="190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3"/>
        <p:cNvGrpSpPr/>
        <p:nvPr/>
      </p:nvGrpSpPr>
      <p:grpSpPr>
        <a:xfrm>
          <a:off x="0" y="0"/>
          <a:ext cx="0" cy="0"/>
          <a:chOff x="0" y="0"/>
          <a:chExt cx="0" cy="0"/>
        </a:xfrm>
      </p:grpSpPr>
      <p:sp>
        <p:nvSpPr>
          <p:cNvPr id="174" name="Google Shape;174;p12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162E4B"/>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129"/>
          <p:cNvSpPr>
            <a:spLocks noGrp="1"/>
          </p:cNvSpPr>
          <p:nvPr>
            <p:ph type="pic" idx="2"/>
          </p:nvPr>
        </p:nvSpPr>
        <p:spPr>
          <a:xfrm>
            <a:off x="2389717" y="612775"/>
            <a:ext cx="7315200" cy="4114800"/>
          </a:xfrm>
          <a:prstGeom prst="rect">
            <a:avLst/>
          </a:prstGeom>
          <a:noFill/>
          <a:ln>
            <a:noFill/>
          </a:ln>
        </p:spPr>
      </p:sp>
      <p:sp>
        <p:nvSpPr>
          <p:cNvPr id="176" name="Google Shape;176;p12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162E4B"/>
              </a:buClr>
              <a:buSzPts val="1400"/>
              <a:buNone/>
              <a:defRPr sz="1400"/>
            </a:lvl1pPr>
            <a:lvl2pPr marL="914400" lvl="1" indent="-228600" algn="l">
              <a:lnSpc>
                <a:spcPct val="100000"/>
              </a:lnSpc>
              <a:spcBef>
                <a:spcPts val="240"/>
              </a:spcBef>
              <a:spcAft>
                <a:spcPts val="0"/>
              </a:spcAft>
              <a:buClr>
                <a:srgbClr val="162E4B"/>
              </a:buClr>
              <a:buSzPts val="1200"/>
              <a:buNone/>
              <a:defRPr sz="1200"/>
            </a:lvl2pPr>
            <a:lvl3pPr marL="1371600" lvl="2" indent="-228600" algn="l">
              <a:lnSpc>
                <a:spcPct val="100000"/>
              </a:lnSpc>
              <a:spcBef>
                <a:spcPts val="200"/>
              </a:spcBef>
              <a:spcAft>
                <a:spcPts val="0"/>
              </a:spcAft>
              <a:buClr>
                <a:srgbClr val="162E4B"/>
              </a:buClr>
              <a:buSzPts val="1000"/>
              <a:buNone/>
              <a:defRPr sz="1000"/>
            </a:lvl3pPr>
            <a:lvl4pPr marL="1828800" lvl="3" indent="-228600" algn="l">
              <a:lnSpc>
                <a:spcPct val="100000"/>
              </a:lnSpc>
              <a:spcBef>
                <a:spcPts val="180"/>
              </a:spcBef>
              <a:spcAft>
                <a:spcPts val="0"/>
              </a:spcAft>
              <a:buClr>
                <a:srgbClr val="162E4B"/>
              </a:buClr>
              <a:buSzPts val="900"/>
              <a:buNone/>
              <a:defRPr sz="900"/>
            </a:lvl4pPr>
            <a:lvl5pPr marL="2286000" lvl="4" indent="-228600" algn="l">
              <a:lnSpc>
                <a:spcPct val="100000"/>
              </a:lnSpc>
              <a:spcBef>
                <a:spcPts val="180"/>
              </a:spcBef>
              <a:spcAft>
                <a:spcPts val="0"/>
              </a:spcAft>
              <a:buClr>
                <a:srgbClr val="162E4B"/>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7"/>
        <p:cNvGrpSpPr/>
        <p:nvPr/>
      </p:nvGrpSpPr>
      <p:grpSpPr>
        <a:xfrm>
          <a:off x="0" y="0"/>
          <a:ext cx="0" cy="0"/>
          <a:chOff x="0" y="0"/>
          <a:chExt cx="0" cy="0"/>
        </a:xfrm>
      </p:grpSpPr>
      <p:sp>
        <p:nvSpPr>
          <p:cNvPr id="178" name="Google Shape;178;p130"/>
          <p:cNvSpPr txBox="1">
            <a:spLocks noGrp="1"/>
          </p:cNvSpPr>
          <p:nvPr>
            <p:ph type="title"/>
          </p:nvPr>
        </p:nvSpPr>
        <p:spPr>
          <a:xfrm>
            <a:off x="609600" y="1447800"/>
            <a:ext cx="55880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62E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30"/>
          <p:cNvSpPr/>
          <p:nvPr/>
        </p:nvSpPr>
        <p:spPr>
          <a:xfrm>
            <a:off x="6477000" y="0"/>
            <a:ext cx="5715000" cy="6019800"/>
          </a:xfrm>
          <a:prstGeom prst="rect">
            <a:avLst/>
          </a:prstGeom>
          <a:solidFill>
            <a:srgbClr val="4E7D88"/>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180" name="Google Shape;180;p130"/>
          <p:cNvSpPr txBox="1">
            <a:spLocks noGrp="1"/>
          </p:cNvSpPr>
          <p:nvPr>
            <p:ph type="body" idx="1"/>
          </p:nvPr>
        </p:nvSpPr>
        <p:spPr>
          <a:xfrm>
            <a:off x="6781801" y="1072356"/>
            <a:ext cx="52578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lt1"/>
              </a:buClr>
              <a:buSzPts val="2400"/>
              <a:buFont typeface="Arial"/>
              <a:buChar char="•"/>
              <a:defRPr sz="2400">
                <a:solidFill>
                  <a:schemeClr val="lt1"/>
                </a:solidFill>
              </a:defRPr>
            </a:lvl1pPr>
            <a:lvl2pPr marL="914400" lvl="1" indent="-355600" algn="l">
              <a:lnSpc>
                <a:spcPct val="100000"/>
              </a:lnSpc>
              <a:spcBef>
                <a:spcPts val="400"/>
              </a:spcBef>
              <a:spcAft>
                <a:spcPts val="0"/>
              </a:spcAft>
              <a:buClr>
                <a:schemeClr val="lt1"/>
              </a:buClr>
              <a:buSzPts val="2000"/>
              <a:buFont typeface="Calibri"/>
              <a:buChar char="–"/>
              <a:defRPr sz="2000">
                <a:solidFill>
                  <a:schemeClr val="lt1"/>
                </a:solidFill>
              </a:defRPr>
            </a:lvl2pPr>
            <a:lvl3pPr marL="1371600" lvl="2" indent="-342900" algn="l">
              <a:lnSpc>
                <a:spcPct val="100000"/>
              </a:lnSpc>
              <a:spcBef>
                <a:spcPts val="360"/>
              </a:spcBef>
              <a:spcAft>
                <a:spcPts val="0"/>
              </a:spcAft>
              <a:buClr>
                <a:schemeClr val="lt1"/>
              </a:buClr>
              <a:buSzPts val="1800"/>
              <a:buFont typeface="Courier New"/>
              <a:buChar char="o"/>
              <a:defRPr sz="1800">
                <a:solidFill>
                  <a:schemeClr val="lt1"/>
                </a:solidFill>
              </a:defRPr>
            </a:lvl3pPr>
            <a:lvl4pPr marL="1828800" lvl="3" indent="-330200" algn="l">
              <a:lnSpc>
                <a:spcPct val="100000"/>
              </a:lnSpc>
              <a:spcBef>
                <a:spcPts val="320"/>
              </a:spcBef>
              <a:spcAft>
                <a:spcPts val="0"/>
              </a:spcAft>
              <a:buClr>
                <a:schemeClr val="lt1"/>
              </a:buClr>
              <a:buSzPts val="1600"/>
              <a:buFont typeface="Noto Sans Symbols"/>
              <a:buChar char="▪"/>
              <a:defRPr sz="1600">
                <a:solidFill>
                  <a:schemeClr val="lt1"/>
                </a:solidFill>
              </a:defRPr>
            </a:lvl4pPr>
            <a:lvl5pPr marL="2286000" lvl="4" indent="-330200" algn="l">
              <a:lnSpc>
                <a:spcPct val="100000"/>
              </a:lnSpc>
              <a:spcBef>
                <a:spcPts val="320"/>
              </a:spcBef>
              <a:spcAft>
                <a:spcPts val="0"/>
              </a:spcAft>
              <a:buClr>
                <a:schemeClr val="lt1"/>
              </a:buClr>
              <a:buSzPts val="1600"/>
              <a:buFont typeface="Arial"/>
              <a:buChar char="•"/>
              <a:defRPr sz="1600">
                <a:solidFill>
                  <a:schemeClr val="lt1"/>
                </a:solidFill>
              </a:defRPr>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05"/>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4400"/>
              <a:buFont typeface="Calibri"/>
              <a:buNone/>
              <a:defRPr b="0">
                <a:solidFill>
                  <a:srgbClr val="162E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0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3EA0B5"/>
              </a:buClr>
              <a:buSzPts val="3200"/>
              <a:buChar char="•"/>
              <a:defRPr>
                <a:solidFill>
                  <a:srgbClr val="4D4D4D"/>
                </a:solidFill>
              </a:defRPr>
            </a:lvl1pPr>
            <a:lvl2pPr marL="914400" lvl="1" indent="-406400" algn="l">
              <a:spcBef>
                <a:spcPts val="560"/>
              </a:spcBef>
              <a:spcAft>
                <a:spcPts val="0"/>
              </a:spcAft>
              <a:buClr>
                <a:srgbClr val="3EA0B5"/>
              </a:buClr>
              <a:buSzPts val="2800"/>
              <a:buChar char="–"/>
              <a:defRPr>
                <a:solidFill>
                  <a:srgbClr val="4D4D4D"/>
                </a:solidFill>
              </a:defRPr>
            </a:lvl2pPr>
            <a:lvl3pPr marL="1371600" lvl="2" indent="-381000" algn="l">
              <a:spcBef>
                <a:spcPts val="480"/>
              </a:spcBef>
              <a:spcAft>
                <a:spcPts val="0"/>
              </a:spcAft>
              <a:buClr>
                <a:srgbClr val="3EA0B5"/>
              </a:buClr>
              <a:buSzPts val="2400"/>
              <a:buChar char="•"/>
              <a:defRPr>
                <a:solidFill>
                  <a:srgbClr val="4D4D4D"/>
                </a:solidFill>
              </a:defRPr>
            </a:lvl3pPr>
            <a:lvl4pPr marL="1828800" lvl="3" indent="-355600" algn="l">
              <a:spcBef>
                <a:spcPts val="400"/>
              </a:spcBef>
              <a:spcAft>
                <a:spcPts val="0"/>
              </a:spcAft>
              <a:buClr>
                <a:srgbClr val="3EA0B5"/>
              </a:buClr>
              <a:buSzPts val="2000"/>
              <a:buChar char="–"/>
              <a:defRPr>
                <a:solidFill>
                  <a:srgbClr val="4D4D4D"/>
                </a:solidFill>
              </a:defRPr>
            </a:lvl4pPr>
            <a:lvl5pPr marL="2286000" lvl="4" indent="-355600" algn="l">
              <a:spcBef>
                <a:spcPts val="400"/>
              </a:spcBef>
              <a:spcAft>
                <a:spcPts val="0"/>
              </a:spcAft>
              <a:buClr>
                <a:srgbClr val="3EA0B5"/>
              </a:buClr>
              <a:buSzPts val="2000"/>
              <a:buChar char="»"/>
              <a:defRPr>
                <a:solidFill>
                  <a:srgbClr val="4D4D4D"/>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sp>
        <p:nvSpPr>
          <p:cNvPr id="34" name="Google Shape;34;p10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
        <p:cNvGrpSpPr/>
        <p:nvPr/>
      </p:nvGrpSpPr>
      <p:grpSpPr>
        <a:xfrm>
          <a:off x="0" y="0"/>
          <a:ext cx="0" cy="0"/>
          <a:chOff x="0" y="0"/>
          <a:chExt cx="0" cy="0"/>
        </a:xfrm>
      </p:grpSpPr>
      <p:sp>
        <p:nvSpPr>
          <p:cNvPr id="36" name="Google Shape;36;p10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62E4B"/>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0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3EA0B5"/>
              </a:buClr>
              <a:buSzPts val="3200"/>
              <a:buChar char="•"/>
              <a:defRPr sz="3200"/>
            </a:lvl1pPr>
            <a:lvl2pPr marL="914400" lvl="1" indent="-406400" algn="l">
              <a:spcBef>
                <a:spcPts val="560"/>
              </a:spcBef>
              <a:spcAft>
                <a:spcPts val="0"/>
              </a:spcAft>
              <a:buClr>
                <a:srgbClr val="3EA0B5"/>
              </a:buClr>
              <a:buSzPts val="2800"/>
              <a:buChar char="–"/>
              <a:defRPr sz="2800"/>
            </a:lvl2pPr>
            <a:lvl3pPr marL="1371600" lvl="2" indent="-381000" algn="l">
              <a:spcBef>
                <a:spcPts val="480"/>
              </a:spcBef>
              <a:spcAft>
                <a:spcPts val="0"/>
              </a:spcAft>
              <a:buClr>
                <a:srgbClr val="3EA0B5"/>
              </a:buClr>
              <a:buSzPts val="2400"/>
              <a:buChar char="•"/>
              <a:defRPr sz="2400"/>
            </a:lvl3pPr>
            <a:lvl4pPr marL="1828800" lvl="3" indent="-355600" algn="l">
              <a:spcBef>
                <a:spcPts val="400"/>
              </a:spcBef>
              <a:spcAft>
                <a:spcPts val="0"/>
              </a:spcAft>
              <a:buClr>
                <a:srgbClr val="3EA0B5"/>
              </a:buClr>
              <a:buSzPts val="2000"/>
              <a:buChar char="–"/>
              <a:defRPr sz="2000"/>
            </a:lvl4pPr>
            <a:lvl5pPr marL="2286000" lvl="4" indent="-355600" algn="l">
              <a:spcBef>
                <a:spcPts val="400"/>
              </a:spcBef>
              <a:spcAft>
                <a:spcPts val="0"/>
              </a:spcAft>
              <a:buClr>
                <a:srgbClr val="3EA0B5"/>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8" name="Google Shape;38;p10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rgbClr val="162E4B"/>
              </a:buClr>
              <a:buSzPts val="1400"/>
              <a:buNone/>
              <a:defRPr sz="1400"/>
            </a:lvl1pPr>
            <a:lvl2pPr marL="914400" lvl="1" indent="-228600" algn="l">
              <a:spcBef>
                <a:spcPts val="240"/>
              </a:spcBef>
              <a:spcAft>
                <a:spcPts val="0"/>
              </a:spcAft>
              <a:buClr>
                <a:srgbClr val="162E4B"/>
              </a:buClr>
              <a:buSzPts val="1200"/>
              <a:buNone/>
              <a:defRPr sz="1200"/>
            </a:lvl2pPr>
            <a:lvl3pPr marL="1371600" lvl="2" indent="-228600" algn="l">
              <a:spcBef>
                <a:spcPts val="200"/>
              </a:spcBef>
              <a:spcAft>
                <a:spcPts val="0"/>
              </a:spcAft>
              <a:buClr>
                <a:srgbClr val="162E4B"/>
              </a:buClr>
              <a:buSzPts val="1000"/>
              <a:buNone/>
              <a:defRPr sz="1000"/>
            </a:lvl3pPr>
            <a:lvl4pPr marL="1828800" lvl="3" indent="-228600" algn="l">
              <a:spcBef>
                <a:spcPts val="180"/>
              </a:spcBef>
              <a:spcAft>
                <a:spcPts val="0"/>
              </a:spcAft>
              <a:buClr>
                <a:srgbClr val="162E4B"/>
              </a:buClr>
              <a:buSzPts val="900"/>
              <a:buNone/>
              <a:defRPr sz="900"/>
            </a:lvl4pPr>
            <a:lvl5pPr marL="2286000" lvl="4" indent="-228600" algn="l">
              <a:spcBef>
                <a:spcPts val="180"/>
              </a:spcBef>
              <a:spcAft>
                <a:spcPts val="0"/>
              </a:spcAft>
              <a:buClr>
                <a:srgbClr val="162E4B"/>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0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EA0B5"/>
              </a:buClr>
              <a:buSzPts val="2800"/>
              <a:buChar char="•"/>
              <a:defRPr sz="2800"/>
            </a:lvl1pPr>
            <a:lvl2pPr marL="914400" lvl="1" indent="-381000" algn="l">
              <a:spcBef>
                <a:spcPts val="480"/>
              </a:spcBef>
              <a:spcAft>
                <a:spcPts val="0"/>
              </a:spcAft>
              <a:buClr>
                <a:srgbClr val="3EA0B5"/>
              </a:buClr>
              <a:buSzPts val="2400"/>
              <a:buChar char="–"/>
              <a:defRPr sz="2400"/>
            </a:lvl2pPr>
            <a:lvl3pPr marL="1371600" lvl="2" indent="-355600" algn="l">
              <a:spcBef>
                <a:spcPts val="400"/>
              </a:spcBef>
              <a:spcAft>
                <a:spcPts val="0"/>
              </a:spcAft>
              <a:buClr>
                <a:srgbClr val="3EA0B5"/>
              </a:buClr>
              <a:buSzPts val="2000"/>
              <a:buChar char="•"/>
              <a:defRPr sz="2000"/>
            </a:lvl3pPr>
            <a:lvl4pPr marL="1828800" lvl="3" indent="-342900" algn="l">
              <a:spcBef>
                <a:spcPts val="360"/>
              </a:spcBef>
              <a:spcAft>
                <a:spcPts val="0"/>
              </a:spcAft>
              <a:buClr>
                <a:srgbClr val="3EA0B5"/>
              </a:buClr>
              <a:buSzPts val="1800"/>
              <a:buChar char="–"/>
              <a:defRPr sz="1800"/>
            </a:lvl4pPr>
            <a:lvl5pPr marL="2286000" lvl="4" indent="-342900" algn="l">
              <a:spcBef>
                <a:spcPts val="360"/>
              </a:spcBef>
              <a:spcAft>
                <a:spcPts val="0"/>
              </a:spcAft>
              <a:buClr>
                <a:srgbClr val="3EA0B5"/>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3" name="Google Shape;43;p10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rgbClr val="3EA0B5"/>
              </a:buClr>
              <a:buSzPts val="2800"/>
              <a:buChar char="•"/>
              <a:defRPr sz="2800"/>
            </a:lvl1pPr>
            <a:lvl2pPr marL="914400" lvl="1" indent="-381000" algn="l">
              <a:spcBef>
                <a:spcPts val="480"/>
              </a:spcBef>
              <a:spcAft>
                <a:spcPts val="0"/>
              </a:spcAft>
              <a:buClr>
                <a:srgbClr val="3EA0B5"/>
              </a:buClr>
              <a:buSzPts val="2400"/>
              <a:buChar char="–"/>
              <a:defRPr sz="2400"/>
            </a:lvl2pPr>
            <a:lvl3pPr marL="1371600" lvl="2" indent="-355600" algn="l">
              <a:spcBef>
                <a:spcPts val="400"/>
              </a:spcBef>
              <a:spcAft>
                <a:spcPts val="0"/>
              </a:spcAft>
              <a:buClr>
                <a:srgbClr val="3EA0B5"/>
              </a:buClr>
              <a:buSzPts val="2000"/>
              <a:buChar char="•"/>
              <a:defRPr sz="2000"/>
            </a:lvl3pPr>
            <a:lvl4pPr marL="1828800" lvl="3" indent="-342900" algn="l">
              <a:spcBef>
                <a:spcPts val="360"/>
              </a:spcBef>
              <a:spcAft>
                <a:spcPts val="0"/>
              </a:spcAft>
              <a:buClr>
                <a:srgbClr val="3EA0B5"/>
              </a:buClr>
              <a:buSzPts val="1800"/>
              <a:buChar char="–"/>
              <a:defRPr sz="1800"/>
            </a:lvl4pPr>
            <a:lvl5pPr marL="2286000" lvl="4" indent="-342900" algn="l">
              <a:spcBef>
                <a:spcPts val="360"/>
              </a:spcBef>
              <a:spcAft>
                <a:spcPts val="0"/>
              </a:spcAft>
              <a:buClr>
                <a:srgbClr val="3EA0B5"/>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4"/>
        <p:cNvGrpSpPr/>
        <p:nvPr/>
      </p:nvGrpSpPr>
      <p:grpSpPr>
        <a:xfrm>
          <a:off x="0" y="0"/>
          <a:ext cx="0" cy="0"/>
          <a:chOff x="0" y="0"/>
          <a:chExt cx="0" cy="0"/>
        </a:xfrm>
      </p:grpSpPr>
      <p:sp>
        <p:nvSpPr>
          <p:cNvPr id="45" name="Google Shape;45;p125"/>
          <p:cNvSpPr txBox="1">
            <a:spLocks noGrp="1"/>
          </p:cNvSpPr>
          <p:nvPr>
            <p:ph type="title"/>
          </p:nvPr>
        </p:nvSpPr>
        <p:spPr>
          <a:xfrm>
            <a:off x="609600" y="1447800"/>
            <a:ext cx="55880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162E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5"/>
          <p:cNvSpPr/>
          <p:nvPr/>
        </p:nvSpPr>
        <p:spPr>
          <a:xfrm>
            <a:off x="6477000" y="0"/>
            <a:ext cx="5715000" cy="6019800"/>
          </a:xfrm>
          <a:prstGeom prst="rect">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 name="Google Shape;47;p125"/>
          <p:cNvSpPr txBox="1">
            <a:spLocks noGrp="1"/>
          </p:cNvSpPr>
          <p:nvPr>
            <p:ph type="body" idx="1"/>
          </p:nvPr>
        </p:nvSpPr>
        <p:spPr>
          <a:xfrm>
            <a:off x="6781801" y="1072356"/>
            <a:ext cx="5257800"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Font typeface="Arial"/>
              <a:buChar char="•"/>
              <a:defRPr sz="2400">
                <a:solidFill>
                  <a:schemeClr val="lt1"/>
                </a:solidFill>
              </a:defRPr>
            </a:lvl1pPr>
            <a:lvl2pPr marL="914400" lvl="1" indent="-355600" algn="l">
              <a:spcBef>
                <a:spcPts val="400"/>
              </a:spcBef>
              <a:spcAft>
                <a:spcPts val="0"/>
              </a:spcAft>
              <a:buClr>
                <a:schemeClr val="lt1"/>
              </a:buClr>
              <a:buSzPts val="2000"/>
              <a:buFont typeface="Calibri"/>
              <a:buChar char="–"/>
              <a:defRPr sz="2000">
                <a:solidFill>
                  <a:schemeClr val="lt1"/>
                </a:solidFill>
              </a:defRPr>
            </a:lvl2pPr>
            <a:lvl3pPr marL="1371600" lvl="2" indent="-342900" algn="l">
              <a:spcBef>
                <a:spcPts val="360"/>
              </a:spcBef>
              <a:spcAft>
                <a:spcPts val="0"/>
              </a:spcAft>
              <a:buClr>
                <a:schemeClr val="lt1"/>
              </a:buClr>
              <a:buSzPts val="1800"/>
              <a:buFont typeface="Courier New"/>
              <a:buChar char="o"/>
              <a:defRPr sz="1800">
                <a:solidFill>
                  <a:schemeClr val="lt1"/>
                </a:solidFill>
              </a:defRPr>
            </a:lvl3pPr>
            <a:lvl4pPr marL="1828800" lvl="3" indent="-330200" algn="l">
              <a:spcBef>
                <a:spcPts val="320"/>
              </a:spcBef>
              <a:spcAft>
                <a:spcPts val="0"/>
              </a:spcAft>
              <a:buClr>
                <a:schemeClr val="lt1"/>
              </a:buClr>
              <a:buSzPts val="1600"/>
              <a:buFont typeface="Noto Sans Symbols"/>
              <a:buChar char="▪"/>
              <a:defRPr sz="1600">
                <a:solidFill>
                  <a:schemeClr val="lt1"/>
                </a:solidFill>
              </a:defRPr>
            </a:lvl4pPr>
            <a:lvl5pPr marL="2286000" lvl="4" indent="-330200" algn="l">
              <a:spcBef>
                <a:spcPts val="320"/>
              </a:spcBef>
              <a:spcAft>
                <a:spcPts val="0"/>
              </a:spcAft>
              <a:buClr>
                <a:schemeClr val="lt1"/>
              </a:buClr>
              <a:buSzPts val="1600"/>
              <a:buFont typeface="Arial"/>
              <a:buChar char="•"/>
              <a:defRPr sz="1600">
                <a:solidFill>
                  <a:schemeClr val="lt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7"/>
          <p:cNvSpPr/>
          <p:nvPr/>
        </p:nvSpPr>
        <p:spPr>
          <a:xfrm>
            <a:off x="0" y="6126163"/>
            <a:ext cx="12192000" cy="731837"/>
          </a:xfrm>
          <a:prstGeom prst="rect">
            <a:avLst/>
          </a:prstGeom>
          <a:solidFill>
            <a:srgbClr val="0050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 name="Google Shape;11;p97"/>
          <p:cNvSpPr/>
          <p:nvPr/>
        </p:nvSpPr>
        <p:spPr>
          <a:xfrm>
            <a:off x="609601" y="6179661"/>
            <a:ext cx="609599" cy="624839"/>
          </a:xfrm>
          <a:prstGeom prst="ellipse">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Calibri"/>
              <a:buNone/>
            </a:pPr>
            <a:fld id="{00000000-1234-1234-1234-123412341234}" type="slidenum">
              <a:rPr lang="en-US" sz="1100" b="0" i="0" u="none" strike="noStrike" cap="none">
                <a:solidFill>
                  <a:srgbClr val="FFFFFF"/>
                </a:solidFill>
                <a:latin typeface="Calibri"/>
                <a:ea typeface="Calibri"/>
                <a:cs typeface="Calibri"/>
                <a:sym typeface="Calibri"/>
              </a:rPr>
              <a:t>‹#›</a:t>
            </a:fld>
            <a:endParaRPr sz="1100" b="0" i="0" u="none" strike="noStrike" cap="none">
              <a:solidFill>
                <a:srgbClr val="FFFFFF"/>
              </a:solidFill>
              <a:latin typeface="Calibri"/>
              <a:ea typeface="Calibri"/>
              <a:cs typeface="Calibri"/>
              <a:sym typeface="Calibri"/>
            </a:endParaRPr>
          </a:p>
        </p:txBody>
      </p:sp>
      <p:sp>
        <p:nvSpPr>
          <p:cNvPr id="12" name="Google Shape;12;p97"/>
          <p:cNvSpPr/>
          <p:nvPr/>
        </p:nvSpPr>
        <p:spPr>
          <a:xfrm>
            <a:off x="0" y="5962412"/>
            <a:ext cx="12192000" cy="190500"/>
          </a:xfrm>
          <a:prstGeom prst="rect">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 name="Google Shape;13;p9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162E4B"/>
              </a:buClr>
              <a:buSzPts val="4400"/>
              <a:buFont typeface="Calibri"/>
              <a:buNone/>
              <a:defRPr sz="4400" b="0" i="0" u="none" strike="noStrike" cap="none">
                <a:solidFill>
                  <a:srgbClr val="162E4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9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162E4B"/>
              </a:buClr>
              <a:buSzPts val="3200"/>
              <a:buFont typeface="Arial"/>
              <a:buChar char="•"/>
              <a:defRPr sz="3200" b="0" i="0" u="none" strike="noStrike" cap="none">
                <a:solidFill>
                  <a:srgbClr val="162E4B"/>
                </a:solidFill>
                <a:latin typeface="Calibri"/>
                <a:ea typeface="Calibri"/>
                <a:cs typeface="Calibri"/>
                <a:sym typeface="Calibri"/>
              </a:defRPr>
            </a:lvl1pPr>
            <a:lvl2pPr marL="914400" marR="0" lvl="1" indent="-406400" algn="l" rtl="0">
              <a:spcBef>
                <a:spcPts val="560"/>
              </a:spcBef>
              <a:spcAft>
                <a:spcPts val="0"/>
              </a:spcAft>
              <a:buClr>
                <a:srgbClr val="162E4B"/>
              </a:buClr>
              <a:buSzPts val="2800"/>
              <a:buFont typeface="Arial"/>
              <a:buChar char="–"/>
              <a:defRPr sz="2800" b="0" i="0" u="none" strike="noStrike" cap="none">
                <a:solidFill>
                  <a:srgbClr val="162E4B"/>
                </a:solidFill>
                <a:latin typeface="Calibri"/>
                <a:ea typeface="Calibri"/>
                <a:cs typeface="Calibri"/>
                <a:sym typeface="Calibri"/>
              </a:defRPr>
            </a:lvl2pPr>
            <a:lvl3pPr marL="1371600" marR="0" lvl="2" indent="-381000" algn="l" rtl="0">
              <a:spcBef>
                <a:spcPts val="480"/>
              </a:spcBef>
              <a:spcAft>
                <a:spcPts val="0"/>
              </a:spcAft>
              <a:buClr>
                <a:srgbClr val="162E4B"/>
              </a:buClr>
              <a:buSzPts val="2400"/>
              <a:buFont typeface="Arial"/>
              <a:buChar char="•"/>
              <a:defRPr sz="2400" b="0" i="0" u="none" strike="noStrike" cap="none">
                <a:solidFill>
                  <a:srgbClr val="162E4B"/>
                </a:solidFill>
                <a:latin typeface="Calibri"/>
                <a:ea typeface="Calibri"/>
                <a:cs typeface="Calibri"/>
                <a:sym typeface="Calibri"/>
              </a:defRPr>
            </a:lvl3pPr>
            <a:lvl4pPr marL="1828800" marR="0" lvl="3" indent="-355600" algn="l" rtl="0">
              <a:spcBef>
                <a:spcPts val="400"/>
              </a:spcBef>
              <a:spcAft>
                <a:spcPts val="0"/>
              </a:spcAft>
              <a:buClr>
                <a:srgbClr val="162E4B"/>
              </a:buClr>
              <a:buSzPts val="2000"/>
              <a:buFont typeface="Arial"/>
              <a:buChar char="–"/>
              <a:defRPr sz="2000" b="0" i="0" u="none" strike="noStrike" cap="none">
                <a:solidFill>
                  <a:srgbClr val="162E4B"/>
                </a:solidFill>
                <a:latin typeface="Calibri"/>
                <a:ea typeface="Calibri"/>
                <a:cs typeface="Calibri"/>
                <a:sym typeface="Calibri"/>
              </a:defRPr>
            </a:lvl4pPr>
            <a:lvl5pPr marL="2286000" marR="0" lvl="4" indent="-355600" algn="l" rtl="0">
              <a:spcBef>
                <a:spcPts val="400"/>
              </a:spcBef>
              <a:spcAft>
                <a:spcPts val="0"/>
              </a:spcAft>
              <a:buClr>
                <a:srgbClr val="162E4B"/>
              </a:buClr>
              <a:buSzPts val="2000"/>
              <a:buFont typeface="Arial"/>
              <a:buChar char="»"/>
              <a:defRPr sz="2000" b="0" i="0" u="none" strike="noStrike" cap="none">
                <a:solidFill>
                  <a:srgbClr val="162E4B"/>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 name="Google Shape;15;p97"/>
          <p:cNvPicPr preferRelativeResize="0"/>
          <p:nvPr/>
        </p:nvPicPr>
        <p:blipFill rotWithShape="1">
          <a:blip r:embed="rId13">
            <a:alphaModFix/>
          </a:blip>
          <a:srcRect/>
          <a:stretch/>
        </p:blipFill>
        <p:spPr>
          <a:xfrm>
            <a:off x="11156098" y="5085165"/>
            <a:ext cx="852603" cy="850498"/>
          </a:xfrm>
          <a:prstGeom prst="rect">
            <a:avLst/>
          </a:prstGeom>
          <a:noFill/>
          <a:ln>
            <a:noFill/>
          </a:ln>
        </p:spPr>
      </p:pic>
      <p:pic>
        <p:nvPicPr>
          <p:cNvPr id="16" name="Google Shape;16;p97"/>
          <p:cNvPicPr preferRelativeResize="0"/>
          <p:nvPr/>
        </p:nvPicPr>
        <p:blipFill rotWithShape="1">
          <a:blip r:embed="rId14">
            <a:alphaModFix/>
          </a:blip>
          <a:srcRect/>
          <a:stretch/>
        </p:blipFill>
        <p:spPr>
          <a:xfrm>
            <a:off x="9429750" y="5199678"/>
            <a:ext cx="1638300" cy="7439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8000">
              <a:schemeClr val="lt1"/>
            </a:gs>
            <a:gs pos="100000">
              <a:srgbClr val="DFE0E2"/>
            </a:gs>
          </a:gsLst>
          <a:path path="circle">
            <a:fillToRect l="50000" t="50000" r="50000" b="50000"/>
          </a:path>
          <a:tileRect/>
        </a:gradFill>
        <a:effectLst/>
      </p:bgPr>
    </p:bg>
    <p:spTree>
      <p:nvGrpSpPr>
        <p:cNvPr id="1" name="Shape 56"/>
        <p:cNvGrpSpPr/>
        <p:nvPr/>
      </p:nvGrpSpPr>
      <p:grpSpPr>
        <a:xfrm>
          <a:off x="0" y="0"/>
          <a:ext cx="0" cy="0"/>
          <a:chOff x="0" y="0"/>
          <a:chExt cx="0" cy="0"/>
        </a:xfrm>
      </p:grpSpPr>
      <p:sp>
        <p:nvSpPr>
          <p:cNvPr id="57" name="Google Shape;57;p101"/>
          <p:cNvSpPr txBox="1">
            <a:spLocks noGrp="1"/>
          </p:cNvSpPr>
          <p:nvPr>
            <p:ph type="body" idx="1"/>
          </p:nvPr>
        </p:nvSpPr>
        <p:spPr>
          <a:xfrm>
            <a:off x="470721" y="1500731"/>
            <a:ext cx="11257453" cy="467623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101"/>
          <p:cNvSpPr txBox="1">
            <a:spLocks noGrp="1"/>
          </p:cNvSpPr>
          <p:nvPr>
            <p:ph type="dt" idx="10"/>
          </p:nvPr>
        </p:nvSpPr>
        <p:spPr>
          <a:xfrm>
            <a:off x="135834"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01"/>
          <p:cNvSpPr txBox="1">
            <a:spLocks noGrp="1"/>
          </p:cNvSpPr>
          <p:nvPr>
            <p:ph type="ftr" idx="11"/>
          </p:nvPr>
        </p:nvSpPr>
        <p:spPr>
          <a:xfrm>
            <a:off x="3322103" y="6356350"/>
            <a:ext cx="555685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01"/>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01"/>
          <p:cNvSpPr/>
          <p:nvPr/>
        </p:nvSpPr>
        <p:spPr>
          <a:xfrm>
            <a:off x="0" y="337167"/>
            <a:ext cx="2963007" cy="923192"/>
          </a:xfrm>
          <a:custGeom>
            <a:avLst/>
            <a:gdLst/>
            <a:ahLst/>
            <a:cxnLst/>
            <a:rect l="l" t="t" r="r" b="b"/>
            <a:pathLst>
              <a:path w="2963007" h="923192" extrusionOk="0">
                <a:moveTo>
                  <a:pt x="0" y="0"/>
                </a:moveTo>
                <a:lnTo>
                  <a:pt x="2039815" y="0"/>
                </a:lnTo>
                <a:lnTo>
                  <a:pt x="2963007" y="923192"/>
                </a:lnTo>
                <a:lnTo>
                  <a:pt x="0" y="923192"/>
                </a:lnTo>
              </a:path>
            </a:pathLst>
          </a:custGeom>
          <a:solidFill>
            <a:schemeClr val="lt1"/>
          </a:solidFill>
          <a:ln>
            <a:noFill/>
          </a:ln>
          <a:effectLst>
            <a:outerShdw blurRad="127000" dist="63500" dir="18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 name="Google Shape;62;p101"/>
          <p:cNvPicPr preferRelativeResize="0"/>
          <p:nvPr/>
        </p:nvPicPr>
        <p:blipFill rotWithShape="1">
          <a:blip r:embed="rId12">
            <a:alphaModFix/>
          </a:blip>
          <a:srcRect/>
          <a:stretch/>
        </p:blipFill>
        <p:spPr>
          <a:xfrm>
            <a:off x="470721" y="577539"/>
            <a:ext cx="1412377" cy="433655"/>
          </a:xfrm>
          <a:prstGeom prst="rect">
            <a:avLst/>
          </a:prstGeom>
          <a:noFill/>
          <a:ln>
            <a:noFill/>
          </a:ln>
        </p:spPr>
      </p:pic>
      <p:sp>
        <p:nvSpPr>
          <p:cNvPr id="63" name="Google Shape;63;p101"/>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0C0"/>
              </a:buClr>
              <a:buSzPts val="4400"/>
              <a:buFont typeface="Calibri"/>
              <a:buNone/>
              <a:defRPr sz="4400" b="1" i="0" u="none" strike="noStrike" cap="non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110"/>
          <p:cNvSpPr/>
          <p:nvPr/>
        </p:nvSpPr>
        <p:spPr>
          <a:xfrm>
            <a:off x="0" y="6126163"/>
            <a:ext cx="12192000" cy="731837"/>
          </a:xfrm>
          <a:prstGeom prst="rect">
            <a:avLst/>
          </a:prstGeom>
          <a:solidFill>
            <a:srgbClr val="0050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4" name="Google Shape;134;p110"/>
          <p:cNvSpPr/>
          <p:nvPr/>
        </p:nvSpPr>
        <p:spPr>
          <a:xfrm>
            <a:off x="609601" y="6179661"/>
            <a:ext cx="609599" cy="624839"/>
          </a:xfrm>
          <a:prstGeom prst="ellipse">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100"/>
              <a:buFont typeface="Calibri"/>
              <a:buNone/>
            </a:pPr>
            <a:fld id="{00000000-1234-1234-1234-123412341234}" type="slidenum">
              <a:rPr lang="en-US" sz="1100" b="0" i="0" u="none" strike="noStrike" cap="none">
                <a:solidFill>
                  <a:srgbClr val="FFFFFF"/>
                </a:solidFill>
                <a:latin typeface="Calibri"/>
                <a:ea typeface="Calibri"/>
                <a:cs typeface="Calibri"/>
                <a:sym typeface="Calibri"/>
              </a:rPr>
              <a:t>‹#›</a:t>
            </a:fld>
            <a:endParaRPr sz="1100" b="0" i="0" u="none" strike="noStrike" cap="none">
              <a:solidFill>
                <a:srgbClr val="FFFFFF"/>
              </a:solidFill>
              <a:latin typeface="Calibri"/>
              <a:ea typeface="Calibri"/>
              <a:cs typeface="Calibri"/>
              <a:sym typeface="Calibri"/>
            </a:endParaRPr>
          </a:p>
        </p:txBody>
      </p:sp>
      <p:sp>
        <p:nvSpPr>
          <p:cNvPr id="135" name="Google Shape;135;p110"/>
          <p:cNvSpPr/>
          <p:nvPr/>
        </p:nvSpPr>
        <p:spPr>
          <a:xfrm>
            <a:off x="0" y="5962412"/>
            <a:ext cx="12192000" cy="190500"/>
          </a:xfrm>
          <a:prstGeom prst="rect">
            <a:avLst/>
          </a:prstGeom>
          <a:solidFill>
            <a:srgbClr val="4E7D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6" name="Google Shape;136;p1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162E4B"/>
              </a:buClr>
              <a:buSzPts val="4400"/>
              <a:buFont typeface="Calibri"/>
              <a:buNone/>
              <a:defRPr sz="4400" b="0" i="0" u="none" strike="noStrike" cap="none">
                <a:solidFill>
                  <a:srgbClr val="162E4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11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162E4B"/>
              </a:buClr>
              <a:buSzPts val="3200"/>
              <a:buFont typeface="Arial"/>
              <a:buChar char="•"/>
              <a:defRPr sz="3200" b="0" i="0" u="none" strike="noStrike" cap="none">
                <a:solidFill>
                  <a:srgbClr val="162E4B"/>
                </a:solidFill>
                <a:latin typeface="Calibri"/>
                <a:ea typeface="Calibri"/>
                <a:cs typeface="Calibri"/>
                <a:sym typeface="Calibri"/>
              </a:defRPr>
            </a:lvl1pPr>
            <a:lvl2pPr marL="914400" marR="0" lvl="1" indent="-406400" algn="l" rtl="0">
              <a:lnSpc>
                <a:spcPct val="100000"/>
              </a:lnSpc>
              <a:spcBef>
                <a:spcPts val="560"/>
              </a:spcBef>
              <a:spcAft>
                <a:spcPts val="0"/>
              </a:spcAft>
              <a:buClr>
                <a:srgbClr val="162E4B"/>
              </a:buClr>
              <a:buSzPts val="2800"/>
              <a:buFont typeface="Arial"/>
              <a:buChar char="–"/>
              <a:defRPr sz="2800" b="0" i="0" u="none" strike="noStrike" cap="none">
                <a:solidFill>
                  <a:srgbClr val="162E4B"/>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162E4B"/>
              </a:buClr>
              <a:buSzPts val="2400"/>
              <a:buFont typeface="Arial"/>
              <a:buChar char="•"/>
              <a:defRPr sz="2400" b="0" i="0" u="none" strike="noStrike" cap="none">
                <a:solidFill>
                  <a:srgbClr val="162E4B"/>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162E4B"/>
              </a:buClr>
              <a:buSzPts val="2000"/>
              <a:buFont typeface="Arial"/>
              <a:buChar char="–"/>
              <a:defRPr sz="2000" b="0" i="0" u="none" strike="noStrike" cap="none">
                <a:solidFill>
                  <a:srgbClr val="162E4B"/>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162E4B"/>
              </a:buClr>
              <a:buSzPts val="2000"/>
              <a:buFont typeface="Arial"/>
              <a:buChar char="»"/>
              <a:defRPr sz="2000" b="0" i="0" u="none" strike="noStrike" cap="none">
                <a:solidFill>
                  <a:srgbClr val="162E4B"/>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8" name="Google Shape;138;p110"/>
          <p:cNvPicPr preferRelativeResize="0"/>
          <p:nvPr/>
        </p:nvPicPr>
        <p:blipFill rotWithShape="1">
          <a:blip r:embed="rId12">
            <a:alphaModFix/>
          </a:blip>
          <a:srcRect/>
          <a:stretch/>
        </p:blipFill>
        <p:spPr>
          <a:xfrm>
            <a:off x="11156098" y="5085165"/>
            <a:ext cx="852603" cy="850498"/>
          </a:xfrm>
          <a:prstGeom prst="rect">
            <a:avLst/>
          </a:prstGeom>
          <a:noFill/>
          <a:ln>
            <a:noFill/>
          </a:ln>
        </p:spPr>
      </p:pic>
      <p:pic>
        <p:nvPicPr>
          <p:cNvPr id="139" name="Google Shape;139;p110"/>
          <p:cNvPicPr preferRelativeResize="0"/>
          <p:nvPr/>
        </p:nvPicPr>
        <p:blipFill rotWithShape="1">
          <a:blip r:embed="rId13">
            <a:alphaModFix/>
          </a:blip>
          <a:srcRect/>
          <a:stretch/>
        </p:blipFill>
        <p:spPr>
          <a:xfrm>
            <a:off x="9429750" y="5199678"/>
            <a:ext cx="1638300" cy="7439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nps.gov/subjects/air/sources.ht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epa.gov/criteria-air-pollutants/naaqs-table"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haps"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gispub.epa.gov/air/trendsreport/2022/#growt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mailto:WolfE1@Michigan.gov"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michigan.gov/egle/about/Organization/Air-Quality/air-monitorin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flintrising.com/" TargetMode="External"/><Relationship Id="rId5" Type="http://schemas.openxmlformats.org/officeDocument/2006/relationships/image" Target="../media/image7.jpg"/><Relationship Id="rId4" Type="http://schemas.openxmlformats.org/officeDocument/2006/relationships/hyperlink" Target="https://www.etmflint.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www.michigan.gov/egle/public/egle-classroom/environmental-lending-station" TargetMode="External"/><Relationship Id="rId4" Type="http://schemas.openxmlformats.org/officeDocument/2006/relationships/hyperlink" Target="https://www.epa.gov/air-sensor-toolbox/air-sensor-loan-programs#:~:text=Air%20Sensor%20Loan%20Programs%20EPA%20has%20established%20air,the%20public%20for%20supplemental%20monitoring%20and%20educational%20purpos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hyperlink" Target="https://fire.airnow.gov/" TargetMode="External"/><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openmap.clarity.io/?_ga=2.181713839.901912147.1679322768-563580344.1679322768" TargetMode="External"/><Relationship Id="rId5" Type="http://schemas.openxmlformats.org/officeDocument/2006/relationships/image" Target="../media/image66.png"/><Relationship Id="rId4" Type="http://schemas.openxmlformats.org/officeDocument/2006/relationships/hyperlink" Target="https://map.purpleair.com/1/a/i/mAQI/a1440/p604800/cC5"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https://www.michigan.gov/egle/about/organization/Air-Quality/air-monitoring" TargetMode="External"/><Relationship Id="rId4" Type="http://schemas.openxmlformats.org/officeDocument/2006/relationships/hyperlink" Target="https://www.michigan.gov/egle/about/organization/air-quality/public-notic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hyperlink" Target="https://www.michigan.gov/egle/public/egle-classroom/environmental-lending-station" TargetMode="External"/><Relationship Id="rId3" Type="http://schemas.openxmlformats.org/officeDocument/2006/relationships/hyperlink" Target="https://www.michigan.gov/egle/about/Organization/Air-Quality/air-monitoring" TargetMode="External"/><Relationship Id="rId7" Type="http://schemas.openxmlformats.org/officeDocument/2006/relationships/hyperlink" Target="https://www.epa.gov/air-sensor-toolbox/air-sensor-loan-programs#:~:text=Air%20Sensor%20Loan%20Programs%20EPA%20has%20established%20air,the%20public%20for%20supplemental%20monitoring%20and%20educational%20purposes."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hyperlink" Target="https://www.epa.gov/air-sensor-toolbox" TargetMode="External"/><Relationship Id="rId5" Type="http://schemas.openxmlformats.org/officeDocument/2006/relationships/hyperlink" Target="http://www.deqmiair.org/notify.cfm?page=notify" TargetMode="External"/><Relationship Id="rId4" Type="http://schemas.openxmlformats.org/officeDocument/2006/relationships/hyperlink" Target="https://www.michigan.gov/egle/about/organization/air-quality/public-notic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OjeC@Michigan.gov" TargetMode="External"/><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hyperlink" Target="mailto:Langman.Michael@epa.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hyperlink" Target="mailto:camillerij@michigan.gov" TargetMode="External"/><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7.xml"/><Relationship Id="rId4" Type="http://schemas.openxmlformats.org/officeDocument/2006/relationships/image" Target="../media/image76.jpg"/></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25.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25.xml"/><Relationship Id="rId5" Type="http://schemas.openxmlformats.org/officeDocument/2006/relationships/image" Target="../media/image83.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2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8.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2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25.xml"/><Relationship Id="rId4" Type="http://schemas.openxmlformats.org/officeDocument/2006/relationships/image" Target="../media/image99.png"/></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
          <p:cNvSpPr txBox="1">
            <a:spLocks noGrp="1"/>
          </p:cNvSpPr>
          <p:nvPr>
            <p:ph type="title"/>
          </p:nvPr>
        </p:nvSpPr>
        <p:spPr>
          <a:xfrm>
            <a:off x="914400" y="3018720"/>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dirty="0"/>
              <a:t>FLINT AIR QUALITY LEARNING SESSION</a:t>
            </a:r>
            <a:endParaRPr dirty="0"/>
          </a:p>
        </p:txBody>
      </p:sp>
      <p:cxnSp>
        <p:nvCxnSpPr>
          <p:cNvPr id="186" name="Google Shape;186;p1">
            <a:extLst>
              <a:ext uri="{C183D7F6-B498-43B3-948B-1728B52AA6E4}">
                <adec:decorative xmlns:adec="http://schemas.microsoft.com/office/drawing/2017/decorative" val="1"/>
              </a:ext>
            </a:extLst>
          </p:cNvPr>
          <p:cNvCxnSpPr/>
          <p:nvPr/>
        </p:nvCxnSpPr>
        <p:spPr>
          <a:xfrm rot="10800000" flipH="1">
            <a:off x="914400" y="3848100"/>
            <a:ext cx="10125075" cy="47625"/>
          </a:xfrm>
          <a:prstGeom prst="straightConnector1">
            <a:avLst/>
          </a:prstGeom>
          <a:noFill/>
          <a:ln w="57150" cap="flat" cmpd="sng">
            <a:solidFill>
              <a:srgbClr val="4D7E8A"/>
            </a:solidFill>
            <a:prstDash val="solid"/>
            <a:round/>
            <a:headEnd type="none" w="sm" len="sm"/>
            <a:tailEnd type="none" w="sm" len="sm"/>
          </a:ln>
        </p:spPr>
      </p:cxnSp>
      <p:sp>
        <p:nvSpPr>
          <p:cNvPr id="187" name="Google Shape;187;p1"/>
          <p:cNvSpPr txBox="1"/>
          <p:nvPr/>
        </p:nvSpPr>
        <p:spPr>
          <a:xfrm>
            <a:off x="1066800" y="4147457"/>
            <a:ext cx="588917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Tuesday, April 25, 2023</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5:00 PM - 8:00 PM</a:t>
            </a:r>
            <a:endParaRPr/>
          </a:p>
        </p:txBody>
      </p:sp>
      <p:sp>
        <p:nvSpPr>
          <p:cNvPr id="188" name="Google Shape;188;p1">
            <a:extLst>
              <a:ext uri="{C183D7F6-B498-43B3-948B-1728B52AA6E4}">
                <adec:decorative xmlns:adec="http://schemas.microsoft.com/office/drawing/2017/decorative" val="1"/>
              </a:ext>
            </a:extLst>
          </p:cNvPr>
          <p:cNvSpPr/>
          <p:nvPr/>
        </p:nvSpPr>
        <p:spPr>
          <a:xfrm>
            <a:off x="9296400" y="4974771"/>
            <a:ext cx="2797629" cy="9579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0"/>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Quattrocento Sans"/>
              <a:buNone/>
            </a:pPr>
            <a:r>
              <a:rPr lang="en-US" sz="3600">
                <a:solidFill>
                  <a:srgbClr val="1F3864"/>
                </a:solidFill>
                <a:latin typeface="Quattrocento Sans"/>
                <a:ea typeface="Quattrocento Sans"/>
                <a:cs typeface="Quattrocento Sans"/>
                <a:sym typeface="Quattrocento Sans"/>
              </a:rPr>
              <a:t>Types of Air Quality </a:t>
            </a:r>
            <a:endParaRPr/>
          </a:p>
        </p:txBody>
      </p:sp>
      <p:sp>
        <p:nvSpPr>
          <p:cNvPr id="283" name="Google Shape;283;p10"/>
          <p:cNvSpPr/>
          <p:nvPr/>
        </p:nvSpPr>
        <p:spPr>
          <a:xfrm>
            <a:off x="1030850" y="2387062"/>
            <a:ext cx="11161150" cy="3293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Quattrocento Sans"/>
                <a:ea typeface="Quattrocento Sans"/>
                <a:cs typeface="Quattrocento Sans"/>
                <a:sym typeface="Quattrocento Sans"/>
              </a:rPr>
              <a:t>Indoor Air </a:t>
            </a:r>
            <a:endParaRPr/>
          </a:p>
          <a:p>
            <a:pPr marL="342900" marR="0" lvl="0" indent="-342900" algn="l" rtl="0">
              <a:spcBef>
                <a:spcPts val="0"/>
              </a:spcBef>
              <a:spcAft>
                <a:spcPts val="0"/>
              </a:spcAft>
              <a:buClr>
                <a:schemeClr val="dk1"/>
              </a:buClr>
              <a:buSzPts val="2040"/>
              <a:buFont typeface="Arial"/>
              <a:buChar char="•"/>
            </a:pPr>
            <a:r>
              <a:rPr lang="en-US" sz="2400">
                <a:solidFill>
                  <a:schemeClr val="dk1"/>
                </a:solidFill>
                <a:latin typeface="Roboto"/>
                <a:ea typeface="Roboto"/>
                <a:cs typeface="Roboto"/>
                <a:sym typeface="Roboto"/>
              </a:rPr>
              <a:t>Air </a:t>
            </a:r>
            <a:r>
              <a:rPr lang="en-US" sz="2400" b="0" i="0">
                <a:solidFill>
                  <a:schemeClr val="dk1"/>
                </a:solidFill>
                <a:latin typeface="Roboto"/>
                <a:ea typeface="Roboto"/>
                <a:cs typeface="Roboto"/>
                <a:sym typeface="Roboto"/>
              </a:rPr>
              <a:t>within and around buildings and structures, </a:t>
            </a:r>
            <a:endParaRPr/>
          </a:p>
          <a:p>
            <a:pPr marL="342900" marR="0" lvl="0" indent="-342900" algn="l" rtl="0">
              <a:spcBef>
                <a:spcPts val="0"/>
              </a:spcBef>
              <a:spcAft>
                <a:spcPts val="0"/>
              </a:spcAft>
              <a:buClr>
                <a:schemeClr val="dk1"/>
              </a:buClr>
              <a:buSzPts val="2040"/>
              <a:buFont typeface="Arial"/>
              <a:buChar char="•"/>
            </a:pPr>
            <a:r>
              <a:rPr lang="en-US" sz="2400">
                <a:solidFill>
                  <a:schemeClr val="dk1"/>
                </a:solidFill>
                <a:latin typeface="Roboto"/>
                <a:ea typeface="Roboto"/>
                <a:cs typeface="Roboto"/>
                <a:sym typeface="Roboto"/>
              </a:rPr>
              <a:t>E</a:t>
            </a:r>
            <a:r>
              <a:rPr lang="en-US" sz="2400" b="0" i="0">
                <a:solidFill>
                  <a:schemeClr val="dk1"/>
                </a:solidFill>
                <a:latin typeface="Roboto"/>
                <a:ea typeface="Roboto"/>
                <a:cs typeface="Roboto"/>
                <a:sym typeface="Roboto"/>
              </a:rPr>
              <a:t>specially as it relates to the health and comfort of building occupants</a:t>
            </a:r>
            <a:endParaRPr/>
          </a:p>
          <a:p>
            <a:pPr marL="0" marR="0" lvl="0" indent="0" algn="l" rtl="0">
              <a:spcBef>
                <a:spcPts val="0"/>
              </a:spcBef>
              <a:spcAft>
                <a:spcPts val="0"/>
              </a:spcAft>
              <a:buNone/>
            </a:pPr>
            <a:endParaRPr sz="24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endParaRPr sz="2400" b="1">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2800" b="1">
                <a:solidFill>
                  <a:schemeClr val="dk1"/>
                </a:solidFill>
                <a:latin typeface="Quattrocento Sans"/>
                <a:ea typeface="Quattrocento Sans"/>
                <a:cs typeface="Quattrocento Sans"/>
                <a:sym typeface="Quattrocento Sans"/>
              </a:rPr>
              <a:t>Outdoor Air/Ambient Air</a:t>
            </a:r>
            <a:endParaRPr/>
          </a:p>
          <a:p>
            <a:pPr marL="342900" marR="0" lvl="0" indent="-342900" algn="l" rtl="0">
              <a:spcBef>
                <a:spcPts val="0"/>
              </a:spcBef>
              <a:spcAft>
                <a:spcPts val="0"/>
              </a:spcAft>
              <a:buClr>
                <a:schemeClr val="dk1"/>
              </a:buClr>
              <a:buSzPts val="2040"/>
              <a:buFont typeface="Arial"/>
              <a:buChar char="•"/>
            </a:pPr>
            <a:r>
              <a:rPr lang="en-US" sz="2400">
                <a:solidFill>
                  <a:srgbClr val="162E4B"/>
                </a:solidFill>
                <a:latin typeface="Calibri"/>
                <a:ea typeface="Calibri"/>
                <a:cs typeface="Calibri"/>
                <a:sym typeface="Calibri"/>
              </a:rPr>
              <a:t>The air that is accessible to the general public; i.e., outside:</a:t>
            </a:r>
            <a:r>
              <a:rPr lang="en-US" sz="2400" b="0" i="0">
                <a:solidFill>
                  <a:schemeClr val="dk1"/>
                </a:solidFill>
                <a:latin typeface="Arial"/>
                <a:ea typeface="Arial"/>
                <a:cs typeface="Arial"/>
                <a:sym typeface="Arial"/>
              </a:rPr>
              <a:t>. </a:t>
            </a:r>
            <a:endParaRPr sz="2400" b="1">
              <a:solidFill>
                <a:schemeClr val="dk1"/>
              </a:solidFill>
              <a:latin typeface="Quattrocento Sans"/>
              <a:ea typeface="Quattrocento Sans"/>
              <a:cs typeface="Quattrocento Sans"/>
              <a:sym typeface="Quattrocento Sans"/>
            </a:endParaRPr>
          </a:p>
        </p:txBody>
      </p:sp>
      <p:sp>
        <p:nvSpPr>
          <p:cNvPr id="284" name="Google Shape;284;p10"/>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285" name="Google Shape;285;p10">
            <a:extLst>
              <a:ext uri="{C183D7F6-B498-43B3-948B-1728B52AA6E4}">
                <adec:decorative xmlns:adec="http://schemas.microsoft.com/office/drawing/2017/decorative" val="1"/>
              </a:ext>
            </a:extLst>
          </p:cNvPr>
          <p:cNvSpPr/>
          <p:nvPr/>
        </p:nvSpPr>
        <p:spPr>
          <a:xfrm>
            <a:off x="261257" y="4354285"/>
            <a:ext cx="769593" cy="39188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4" name="Google Shape;294;p11"/>
          <p:cNvSpPr txBox="1">
            <a:spLocks noGrp="1"/>
          </p:cNvSpPr>
          <p:nvPr>
            <p:ph type="title" idx="4294967295"/>
          </p:nvPr>
        </p:nvSpPr>
        <p:spPr>
          <a:xfrm>
            <a:off x="3040108" y="312340"/>
            <a:ext cx="10879728" cy="89523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1F3864"/>
              </a:buClr>
              <a:buSzPts val="3600"/>
              <a:buFont typeface="Quattrocento Sans"/>
              <a:buNone/>
              <a:tabLst/>
              <a:defRPr/>
            </a:pPr>
            <a:r>
              <a:rPr kumimoji="0" lang="en-US" sz="3600" b="1" i="0" u="none" strike="noStrike" kern="0" cap="none" spc="0" normalizeH="0" baseline="0" noProof="0" dirty="0">
                <a:ln>
                  <a:noFill/>
                </a:ln>
                <a:solidFill>
                  <a:srgbClr val="1F3864"/>
                </a:solidFill>
                <a:effectLst/>
                <a:uLnTx/>
                <a:uFillTx/>
                <a:latin typeface="Quattrocento Sans"/>
                <a:ea typeface="Quattrocento Sans"/>
                <a:cs typeface="Quattrocento Sans"/>
                <a:sym typeface="Quattrocento Sans"/>
              </a:rPr>
              <a:t>Interact</a:t>
            </a:r>
            <a:r>
              <a:rPr kumimoji="0" lang="en-US" sz="3600" b="0" i="0" u="none" strike="noStrike" kern="0" cap="none" spc="0" normalizeH="0" baseline="0" noProof="0" dirty="0">
                <a:ln>
                  <a:noFill/>
                </a:ln>
                <a:solidFill>
                  <a:srgbClr val="162E4B"/>
                </a:solidFill>
                <a:effectLst/>
                <a:uLnTx/>
                <a:uFillTx/>
                <a:latin typeface="Quattrocento Sans"/>
                <a:ea typeface="Quattrocento Sans"/>
                <a:cs typeface="Quattrocento Sans"/>
                <a:sym typeface="Quattrocento Sans"/>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293" name="Google Shape;293;p11" descr="Chat with solid fill"/>
          <p:cNvPicPr preferRelativeResize="0"/>
          <p:nvPr/>
        </p:nvPicPr>
        <p:blipFill rotWithShape="1">
          <a:blip r:embed="rId3">
            <a:alphaModFix/>
          </a:blip>
          <a:srcRect/>
          <a:stretch/>
        </p:blipFill>
        <p:spPr>
          <a:xfrm>
            <a:off x="10436407" y="188827"/>
            <a:ext cx="1273628" cy="1273628"/>
          </a:xfrm>
          <a:prstGeom prst="rect">
            <a:avLst/>
          </a:prstGeom>
          <a:noFill/>
          <a:ln>
            <a:noFill/>
          </a:ln>
        </p:spPr>
      </p:pic>
      <p:sp>
        <p:nvSpPr>
          <p:cNvPr id="292" name="Google Shape;292;p11"/>
          <p:cNvSpPr/>
          <p:nvPr/>
        </p:nvSpPr>
        <p:spPr>
          <a:xfrm>
            <a:off x="2032336" y="3429000"/>
            <a:ext cx="1116115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Quattrocento Sans"/>
                <a:ea typeface="Quattrocento Sans"/>
                <a:cs typeface="Quattrocento Sans"/>
                <a:sym typeface="Quattrocento Sans"/>
              </a:rPr>
              <a:t>Where do think ambient air pollution comes from? </a:t>
            </a:r>
            <a:endParaRPr sz="2400" b="1">
              <a:solidFill>
                <a:schemeClr val="dk1"/>
              </a:solidFill>
              <a:latin typeface="Quattrocento Sans"/>
              <a:ea typeface="Quattrocento Sans"/>
              <a:cs typeface="Quattrocento Sans"/>
              <a:sym typeface="Quattrocento Sans"/>
            </a:endParaRPr>
          </a:p>
        </p:txBody>
      </p:sp>
      <p:sp>
        <p:nvSpPr>
          <p:cNvPr id="291" name="Google Shape;291;p11"/>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2"/>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Quattrocento Sans"/>
              <a:buNone/>
            </a:pPr>
            <a:r>
              <a:rPr lang="en-US" sz="3600" dirty="0">
                <a:solidFill>
                  <a:srgbClr val="1F3864"/>
                </a:solidFill>
                <a:latin typeface="Quattrocento Sans"/>
                <a:ea typeface="Quattrocento Sans"/>
                <a:cs typeface="Quattrocento Sans"/>
                <a:sym typeface="Quattrocento Sans"/>
              </a:rPr>
              <a:t>Sources of Ambient Air Pollution</a:t>
            </a:r>
            <a:endParaRPr dirty="0"/>
          </a:p>
        </p:txBody>
      </p:sp>
      <p:pic>
        <p:nvPicPr>
          <p:cNvPr id="301" name="Google Shape;301;p12" descr="A picture of different sources of air pollution"/>
          <p:cNvPicPr preferRelativeResize="0"/>
          <p:nvPr/>
        </p:nvPicPr>
        <p:blipFill rotWithShape="1">
          <a:blip r:embed="rId3">
            <a:alphaModFix/>
          </a:blip>
          <a:srcRect/>
          <a:stretch/>
        </p:blipFill>
        <p:spPr>
          <a:xfrm>
            <a:off x="302581" y="1624822"/>
            <a:ext cx="6339840" cy="4754880"/>
          </a:xfrm>
          <a:prstGeom prst="rect">
            <a:avLst/>
          </a:prstGeom>
          <a:noFill/>
          <a:ln>
            <a:noFill/>
          </a:ln>
        </p:spPr>
      </p:pic>
      <p:sp>
        <p:nvSpPr>
          <p:cNvPr id="302" name="Google Shape;302;p12"/>
          <p:cNvSpPr txBox="1"/>
          <p:nvPr/>
        </p:nvSpPr>
        <p:spPr>
          <a:xfrm>
            <a:off x="7226313" y="1915809"/>
            <a:ext cx="4663106"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Quattrocento Sans"/>
                <a:ea typeface="Quattrocento Sans"/>
                <a:cs typeface="Quattrocento Sans"/>
                <a:sym typeface="Quattrocento Sans"/>
              </a:rPr>
              <a:t>Natural sources</a:t>
            </a:r>
            <a:endParaRPr sz="2000">
              <a:solidFill>
                <a:schemeClr val="dk1"/>
              </a:solidFill>
              <a:latin typeface="Quattrocento Sans"/>
              <a:ea typeface="Quattrocento Sans"/>
              <a:cs typeface="Quattrocento Sans"/>
              <a:sym typeface="Quattrocento Sans"/>
            </a:endParaRPr>
          </a:p>
          <a:p>
            <a:pPr marL="800100" marR="0" lvl="1" indent="-3429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Animals</a:t>
            </a:r>
            <a:endParaRPr/>
          </a:p>
          <a:p>
            <a:pPr marL="800100" marR="0" lvl="1" indent="-3429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Soil dust</a:t>
            </a:r>
            <a:endParaRPr/>
          </a:p>
          <a:p>
            <a:pPr marL="800100" marR="0" lvl="1" indent="-3429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Wildfires/forest fires</a:t>
            </a:r>
            <a:endParaRPr/>
          </a:p>
          <a:p>
            <a:pPr marL="800100" marR="0" lvl="1" indent="-3429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Weather (wind, dust storms)</a:t>
            </a:r>
            <a:endParaRPr/>
          </a:p>
          <a:p>
            <a:pPr marL="800100" marR="0" lvl="1" indent="-3429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Volcanoes</a:t>
            </a:r>
            <a:endParaRPr/>
          </a:p>
          <a:p>
            <a:pPr marL="0" marR="0" lvl="0" indent="0" algn="l" rtl="0">
              <a:spcBef>
                <a:spcPts val="0"/>
              </a:spcBef>
              <a:spcAft>
                <a:spcPts val="0"/>
              </a:spcAft>
              <a:buNone/>
            </a:pPr>
            <a:endParaRPr sz="20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2000" b="1">
                <a:solidFill>
                  <a:schemeClr val="dk1"/>
                </a:solidFill>
                <a:latin typeface="Quattrocento Sans"/>
                <a:ea typeface="Quattrocento Sans"/>
                <a:cs typeface="Quattrocento Sans"/>
                <a:sym typeface="Quattrocento Sans"/>
              </a:rPr>
              <a:t>Human sources</a:t>
            </a:r>
            <a:endParaRPr sz="2000">
              <a:solidFill>
                <a:schemeClr val="dk1"/>
              </a:solidFill>
              <a:latin typeface="Quattrocento Sans"/>
              <a:ea typeface="Quattrocento Sans"/>
              <a:cs typeface="Quattrocento Sans"/>
              <a:sym typeface="Quattrocento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Mobile sources (cars, planes)</a:t>
            </a:r>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Burning wood, leaves, or vegetation</a:t>
            </a:r>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Fossil fuel burning (coal, oil)</a:t>
            </a:r>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Industries, power plants, factories</a:t>
            </a:r>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Meat cooking/barbequing</a:t>
            </a:r>
            <a:endParaRPr/>
          </a:p>
        </p:txBody>
      </p:sp>
      <p:sp>
        <p:nvSpPr>
          <p:cNvPr id="304" name="Google Shape;304;p12"/>
          <p:cNvSpPr txBox="1"/>
          <p:nvPr/>
        </p:nvSpPr>
        <p:spPr>
          <a:xfrm>
            <a:off x="209725" y="6400412"/>
            <a:ext cx="480477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Quattrocento Sans"/>
                <a:ea typeface="Quattrocento Sans"/>
                <a:cs typeface="Quattrocento Sans"/>
                <a:sym typeface="Quattrocento Sans"/>
              </a:rPr>
              <a:t>Source: </a:t>
            </a:r>
            <a:r>
              <a:rPr lang="en-US" sz="1400" b="1" i="1" u="sng">
                <a:solidFill>
                  <a:schemeClr val="dk1"/>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https://www.nps.gov/subjects/air/sources.htm</a:t>
            </a:r>
            <a:r>
              <a:rPr lang="en-US" sz="1400" b="1" i="1">
                <a:solidFill>
                  <a:schemeClr val="dk1"/>
                </a:solidFill>
                <a:latin typeface="Quattrocento Sans"/>
                <a:ea typeface="Quattrocento Sans"/>
                <a:cs typeface="Quattrocento Sans"/>
                <a:sym typeface="Quattrocento Sans"/>
              </a:rPr>
              <a:t>  </a:t>
            </a:r>
            <a:endParaRPr/>
          </a:p>
        </p:txBody>
      </p:sp>
      <p:sp>
        <p:nvSpPr>
          <p:cNvPr id="303" name="Google Shape;303;p12"/>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3061777" y="330548"/>
            <a:ext cx="8869896" cy="8952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Quattrocento Sans"/>
              <a:buNone/>
            </a:pPr>
            <a:r>
              <a:rPr lang="en-US" sz="2400" dirty="0">
                <a:solidFill>
                  <a:srgbClr val="1F3864"/>
                </a:solidFill>
                <a:latin typeface="Quattrocento Sans"/>
                <a:ea typeface="Quattrocento Sans"/>
                <a:cs typeface="Quattrocento Sans"/>
                <a:sym typeface="Quattrocento Sans"/>
              </a:rPr>
              <a:t>Why and When Can Air Pollution Levels be Higher or Lower?</a:t>
            </a:r>
            <a:endParaRPr dirty="0"/>
          </a:p>
        </p:txBody>
      </p:sp>
      <p:sp>
        <p:nvSpPr>
          <p:cNvPr id="319" name="Google Shape;319;p13"/>
          <p:cNvSpPr/>
          <p:nvPr/>
        </p:nvSpPr>
        <p:spPr>
          <a:xfrm>
            <a:off x="222451" y="1563657"/>
            <a:ext cx="2960559" cy="60783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dk1"/>
                </a:solidFill>
                <a:latin typeface="Quattrocento Sans"/>
                <a:ea typeface="Quattrocento Sans"/>
                <a:cs typeface="Quattrocento Sans"/>
                <a:sym typeface="Quattrocento Sans"/>
              </a:rPr>
              <a:t>Temporal Variation (changes over time)</a:t>
            </a:r>
            <a:endParaRPr sz="1800" dirty="0">
              <a:solidFill>
                <a:schemeClr val="dk1"/>
              </a:solidFill>
              <a:latin typeface="Quattrocento Sans"/>
              <a:ea typeface="Quattrocento Sans"/>
              <a:cs typeface="Quattrocento Sans"/>
              <a:sym typeface="Quattrocento Sans"/>
            </a:endParaRPr>
          </a:p>
        </p:txBody>
      </p:sp>
      <p:sp>
        <p:nvSpPr>
          <p:cNvPr id="315" name="Google Shape;315;p13"/>
          <p:cNvSpPr/>
          <p:nvPr/>
        </p:nvSpPr>
        <p:spPr>
          <a:xfrm>
            <a:off x="434263" y="1872965"/>
            <a:ext cx="4110631" cy="219860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Time of the day or week </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Higher levels during rush hour. </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Less pollution on weekends. </a:t>
            </a:r>
            <a:endParaRPr dirty="0"/>
          </a:p>
        </p:txBody>
      </p:sp>
      <p:sp>
        <p:nvSpPr>
          <p:cNvPr id="331" name="Google Shape;331;p13"/>
          <p:cNvSpPr/>
          <p:nvPr/>
        </p:nvSpPr>
        <p:spPr>
          <a:xfrm>
            <a:off x="396142" y="3657657"/>
            <a:ext cx="4110631" cy="219326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Seasons</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Concentration levels of pollutants created by sunlight are higher in summer and lower in winter. </a:t>
            </a:r>
            <a:endParaRPr dirty="0"/>
          </a:p>
          <a:p>
            <a:pPr marL="0" marR="0" lvl="0" indent="0" algn="l" rtl="0">
              <a:spcBef>
                <a:spcPts val="0"/>
              </a:spcBef>
              <a:spcAft>
                <a:spcPts val="0"/>
              </a:spcAft>
              <a:buNone/>
            </a:pPr>
            <a:endParaRPr sz="1600" dirty="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1600" b="1" dirty="0">
                <a:solidFill>
                  <a:schemeClr val="dk1"/>
                </a:solidFill>
                <a:latin typeface="Quattrocento Sans"/>
                <a:ea typeface="Quattrocento Sans"/>
                <a:cs typeface="Quattrocento Sans"/>
                <a:sym typeface="Quattrocento Sans"/>
              </a:rPr>
              <a:t>Other pollutants. </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Levels may also depend on sources. For example, burning wood for heat increases PM in cooler months.</a:t>
            </a:r>
            <a:endParaRPr dirty="0"/>
          </a:p>
        </p:txBody>
      </p:sp>
      <p:sp>
        <p:nvSpPr>
          <p:cNvPr id="318" name="Google Shape;318;p13"/>
          <p:cNvSpPr/>
          <p:nvPr/>
        </p:nvSpPr>
        <p:spPr>
          <a:xfrm>
            <a:off x="4817915" y="1413185"/>
            <a:ext cx="3185872" cy="60783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chemeClr val="dk1"/>
                </a:solidFill>
                <a:latin typeface="Quattrocento Sans"/>
                <a:ea typeface="Quattrocento Sans"/>
                <a:cs typeface="Quattrocento Sans"/>
                <a:sym typeface="Quattrocento Sans"/>
              </a:rPr>
              <a:t>Weather Conditions</a:t>
            </a:r>
            <a:endParaRPr sz="1800" dirty="0">
              <a:solidFill>
                <a:schemeClr val="dk1"/>
              </a:solidFill>
              <a:latin typeface="Quattrocento Sans"/>
              <a:ea typeface="Quattrocento Sans"/>
              <a:cs typeface="Quattrocento Sans"/>
              <a:sym typeface="Quattrocento Sans"/>
            </a:endParaRPr>
          </a:p>
        </p:txBody>
      </p:sp>
      <p:sp>
        <p:nvSpPr>
          <p:cNvPr id="314" name="Google Shape;314;p13"/>
          <p:cNvSpPr/>
          <p:nvPr/>
        </p:nvSpPr>
        <p:spPr>
          <a:xfrm>
            <a:off x="5045832" y="1977073"/>
            <a:ext cx="3344862" cy="1039179"/>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Sunlight</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Heat from the sun can cause chemicals that cause pollution.</a:t>
            </a:r>
            <a:endParaRPr dirty="0"/>
          </a:p>
        </p:txBody>
      </p:sp>
      <p:sp>
        <p:nvSpPr>
          <p:cNvPr id="313" name="Google Shape;313;p13"/>
          <p:cNvSpPr/>
          <p:nvPr/>
        </p:nvSpPr>
        <p:spPr>
          <a:xfrm>
            <a:off x="5102462" y="3102607"/>
            <a:ext cx="3578891" cy="94049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Rain</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Rain washes pollution out of the air.</a:t>
            </a:r>
            <a:endParaRPr dirty="0"/>
          </a:p>
        </p:txBody>
      </p:sp>
      <p:sp>
        <p:nvSpPr>
          <p:cNvPr id="312" name="Google Shape;312;p13"/>
          <p:cNvSpPr/>
          <p:nvPr/>
        </p:nvSpPr>
        <p:spPr>
          <a:xfrm>
            <a:off x="5046855" y="4260472"/>
            <a:ext cx="3344857" cy="1192398"/>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Wind</a:t>
            </a:r>
            <a:endParaRPr dirty="0"/>
          </a:p>
          <a:p>
            <a:pPr marL="0" marR="0" lvl="0" indent="0" algn="l" rtl="0">
              <a:spcBef>
                <a:spcPts val="0"/>
              </a:spcBef>
              <a:spcAft>
                <a:spcPts val="0"/>
              </a:spcAft>
              <a:buNone/>
            </a:pPr>
            <a:r>
              <a:rPr lang="en-US" sz="1600" dirty="0">
                <a:solidFill>
                  <a:schemeClr val="dk1"/>
                </a:solidFill>
                <a:latin typeface="Quattrocento Sans"/>
                <a:ea typeface="Quattrocento Sans"/>
                <a:cs typeface="Quattrocento Sans"/>
                <a:sym typeface="Quattrocento Sans"/>
              </a:rPr>
              <a:t>Pollution stays around in stagnant conditions. On windy days, pollution is spread around.</a:t>
            </a:r>
            <a:endParaRPr dirty="0"/>
          </a:p>
        </p:txBody>
      </p:sp>
      <p:sp>
        <p:nvSpPr>
          <p:cNvPr id="323" name="Google Shape;323;p13"/>
          <p:cNvSpPr/>
          <p:nvPr/>
        </p:nvSpPr>
        <p:spPr>
          <a:xfrm>
            <a:off x="5045839" y="5675592"/>
            <a:ext cx="3344855" cy="102196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Temperature Inversions </a:t>
            </a:r>
            <a:endParaRPr dirty="0"/>
          </a:p>
          <a:p>
            <a:pPr marL="0" marR="0" lvl="0" indent="0" algn="l" rtl="0">
              <a:spcBef>
                <a:spcPts val="0"/>
              </a:spcBef>
              <a:spcAft>
                <a:spcPts val="0"/>
              </a:spcAft>
              <a:buNone/>
            </a:pPr>
            <a:r>
              <a:rPr lang="en-US" sz="1400" dirty="0">
                <a:solidFill>
                  <a:schemeClr val="dk1"/>
                </a:solidFill>
                <a:latin typeface="Quattrocento Sans"/>
                <a:ea typeface="Quattrocento Sans"/>
                <a:cs typeface="Quattrocento Sans"/>
                <a:sym typeface="Quattrocento Sans"/>
              </a:rPr>
              <a:t>A warm layer ‘sandwiched’ between cooler layers in the atmosphere can trap pollution near the surface.</a:t>
            </a:r>
            <a:endParaRPr dirty="0"/>
          </a:p>
        </p:txBody>
      </p:sp>
      <p:sp>
        <p:nvSpPr>
          <p:cNvPr id="311" name="Google Shape;311;p13"/>
          <p:cNvSpPr/>
          <p:nvPr/>
        </p:nvSpPr>
        <p:spPr>
          <a:xfrm>
            <a:off x="8811704" y="1258617"/>
            <a:ext cx="2960559" cy="92698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Quattrocento Sans"/>
                <a:ea typeface="Quattrocento Sans"/>
                <a:cs typeface="Quattrocento Sans"/>
                <a:sym typeface="Quattrocento Sans"/>
              </a:rPr>
              <a:t>Emissions from Sources</a:t>
            </a:r>
            <a:endParaRPr dirty="0"/>
          </a:p>
        </p:txBody>
      </p:sp>
      <p:pic>
        <p:nvPicPr>
          <p:cNvPr id="316" name="Google Shape;316;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724409" y="3291897"/>
            <a:ext cx="365760" cy="365760"/>
          </a:xfrm>
          <a:prstGeom prst="rect">
            <a:avLst/>
          </a:prstGeom>
          <a:noFill/>
          <a:ln>
            <a:noFill/>
          </a:ln>
        </p:spPr>
      </p:pic>
      <p:pic>
        <p:nvPicPr>
          <p:cNvPr id="317" name="Google Shape;317;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772535" y="2162045"/>
            <a:ext cx="274320" cy="274320"/>
          </a:xfrm>
          <a:prstGeom prst="rect">
            <a:avLst/>
          </a:prstGeom>
          <a:noFill/>
          <a:ln>
            <a:noFill/>
          </a:ln>
        </p:spPr>
      </p:pic>
      <p:pic>
        <p:nvPicPr>
          <p:cNvPr id="332" name="Google Shape;332;p13" descr="Car with solid fill"/>
          <p:cNvPicPr preferRelativeResize="0"/>
          <p:nvPr/>
        </p:nvPicPr>
        <p:blipFill rotWithShape="1">
          <a:blip r:embed="rId5">
            <a:alphaModFix/>
          </a:blip>
          <a:srcRect/>
          <a:stretch/>
        </p:blipFill>
        <p:spPr>
          <a:xfrm>
            <a:off x="8962397" y="2057869"/>
            <a:ext cx="914400" cy="914400"/>
          </a:xfrm>
          <a:prstGeom prst="rect">
            <a:avLst/>
          </a:prstGeom>
          <a:noFill/>
          <a:ln>
            <a:noFill/>
          </a:ln>
        </p:spPr>
      </p:pic>
      <p:pic>
        <p:nvPicPr>
          <p:cNvPr id="335" name="Google Shape;335;p13" descr="Car with solid fill"/>
          <p:cNvPicPr preferRelativeResize="0"/>
          <p:nvPr/>
        </p:nvPicPr>
        <p:blipFill rotWithShape="1">
          <a:blip r:embed="rId5">
            <a:alphaModFix/>
          </a:blip>
          <a:srcRect/>
          <a:stretch/>
        </p:blipFill>
        <p:spPr>
          <a:xfrm>
            <a:off x="9825748" y="2063497"/>
            <a:ext cx="914400" cy="914400"/>
          </a:xfrm>
          <a:prstGeom prst="rect">
            <a:avLst/>
          </a:prstGeom>
          <a:noFill/>
          <a:ln>
            <a:noFill/>
          </a:ln>
        </p:spPr>
      </p:pic>
      <p:pic>
        <p:nvPicPr>
          <p:cNvPr id="336" name="Google Shape;336;p13" descr="Car with solid fill"/>
          <p:cNvPicPr preferRelativeResize="0"/>
          <p:nvPr/>
        </p:nvPicPr>
        <p:blipFill rotWithShape="1">
          <a:blip r:embed="rId5">
            <a:alphaModFix/>
          </a:blip>
          <a:srcRect/>
          <a:stretch/>
        </p:blipFill>
        <p:spPr>
          <a:xfrm>
            <a:off x="10718376" y="2063497"/>
            <a:ext cx="914400" cy="914400"/>
          </a:xfrm>
          <a:prstGeom prst="rect">
            <a:avLst/>
          </a:prstGeom>
          <a:noFill/>
          <a:ln>
            <a:noFill/>
          </a:ln>
        </p:spPr>
      </p:pic>
      <p:pic>
        <p:nvPicPr>
          <p:cNvPr id="333" name="Google Shape;333;p13" descr="Factory with solid fill"/>
          <p:cNvPicPr preferRelativeResize="0"/>
          <p:nvPr/>
        </p:nvPicPr>
        <p:blipFill rotWithShape="1">
          <a:blip r:embed="rId6">
            <a:alphaModFix/>
          </a:blip>
          <a:srcRect/>
          <a:stretch/>
        </p:blipFill>
        <p:spPr>
          <a:xfrm>
            <a:off x="9021240" y="2962609"/>
            <a:ext cx="914400" cy="914400"/>
          </a:xfrm>
          <a:prstGeom prst="rect">
            <a:avLst/>
          </a:prstGeom>
          <a:noFill/>
          <a:ln>
            <a:noFill/>
          </a:ln>
        </p:spPr>
      </p:pic>
      <p:pic>
        <p:nvPicPr>
          <p:cNvPr id="337" name="Google Shape;337;p13" descr="Factory with solid fill"/>
          <p:cNvPicPr preferRelativeResize="0"/>
          <p:nvPr/>
        </p:nvPicPr>
        <p:blipFill rotWithShape="1">
          <a:blip r:embed="rId6">
            <a:alphaModFix/>
          </a:blip>
          <a:srcRect/>
          <a:stretch/>
        </p:blipFill>
        <p:spPr>
          <a:xfrm>
            <a:off x="9825749" y="2892927"/>
            <a:ext cx="914400" cy="914400"/>
          </a:xfrm>
          <a:prstGeom prst="rect">
            <a:avLst/>
          </a:prstGeom>
          <a:noFill/>
          <a:ln>
            <a:noFill/>
          </a:ln>
        </p:spPr>
      </p:pic>
      <p:pic>
        <p:nvPicPr>
          <p:cNvPr id="338" name="Google Shape;338;p13" descr="Factory with solid fill"/>
          <p:cNvPicPr preferRelativeResize="0"/>
          <p:nvPr/>
        </p:nvPicPr>
        <p:blipFill rotWithShape="1">
          <a:blip r:embed="rId6">
            <a:alphaModFix/>
          </a:blip>
          <a:srcRect/>
          <a:stretch/>
        </p:blipFill>
        <p:spPr>
          <a:xfrm>
            <a:off x="10654066" y="2968574"/>
            <a:ext cx="914400" cy="914400"/>
          </a:xfrm>
          <a:prstGeom prst="rect">
            <a:avLst/>
          </a:prstGeom>
          <a:noFill/>
          <a:ln>
            <a:noFill/>
          </a:ln>
        </p:spPr>
      </p:pic>
      <p:pic>
        <p:nvPicPr>
          <p:cNvPr id="334" name="Google Shape;334;p1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067875" y="4092865"/>
            <a:ext cx="914400" cy="914400"/>
          </a:xfrm>
          <a:prstGeom prst="rect">
            <a:avLst/>
          </a:prstGeom>
          <a:noFill/>
          <a:ln>
            <a:noFill/>
          </a:ln>
        </p:spPr>
      </p:pic>
      <p:cxnSp>
        <p:nvCxnSpPr>
          <p:cNvPr id="321" name="Google Shape;321;p13">
            <a:extLst>
              <a:ext uri="{C183D7F6-B498-43B3-948B-1728B52AA6E4}">
                <adec:decorative xmlns:adec="http://schemas.microsoft.com/office/drawing/2017/decorative" val="1"/>
              </a:ext>
            </a:extLst>
          </p:cNvPr>
          <p:cNvCxnSpPr/>
          <p:nvPr/>
        </p:nvCxnSpPr>
        <p:spPr>
          <a:xfrm>
            <a:off x="4368498" y="1397730"/>
            <a:ext cx="0" cy="5320331"/>
          </a:xfrm>
          <a:prstGeom prst="straightConnector1">
            <a:avLst/>
          </a:prstGeom>
          <a:noFill/>
          <a:ln w="41275" cap="flat" cmpd="sng">
            <a:solidFill>
              <a:srgbClr val="7F7F7F"/>
            </a:solidFill>
            <a:prstDash val="solid"/>
            <a:miter lim="800000"/>
            <a:headEnd type="none" w="sm" len="sm"/>
            <a:tailEnd type="none" w="sm" len="sm"/>
          </a:ln>
        </p:spPr>
      </p:cxnSp>
      <p:cxnSp>
        <p:nvCxnSpPr>
          <p:cNvPr id="322" name="Google Shape;322;p13">
            <a:extLst>
              <a:ext uri="{C183D7F6-B498-43B3-948B-1728B52AA6E4}">
                <adec:decorative xmlns:adec="http://schemas.microsoft.com/office/drawing/2017/decorative" val="1"/>
              </a:ext>
            </a:extLst>
          </p:cNvPr>
          <p:cNvCxnSpPr/>
          <p:nvPr/>
        </p:nvCxnSpPr>
        <p:spPr>
          <a:xfrm>
            <a:off x="8693647" y="1397730"/>
            <a:ext cx="0" cy="5320331"/>
          </a:xfrm>
          <a:prstGeom prst="straightConnector1">
            <a:avLst/>
          </a:prstGeom>
          <a:noFill/>
          <a:ln w="41275" cap="flat" cmpd="sng">
            <a:solidFill>
              <a:srgbClr val="7F7F7F"/>
            </a:solidFill>
            <a:prstDash val="solid"/>
            <a:miter lim="800000"/>
            <a:headEnd type="none" w="sm" len="sm"/>
            <a:tailEnd type="none" w="sm" len="sm"/>
          </a:ln>
        </p:spPr>
      </p:cxnSp>
      <p:pic>
        <p:nvPicPr>
          <p:cNvPr id="324" name="Google Shape;324;p13">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4819612" y="4404389"/>
            <a:ext cx="211201" cy="211201"/>
          </a:xfrm>
          <a:prstGeom prst="rect">
            <a:avLst/>
          </a:prstGeom>
          <a:noFill/>
          <a:ln>
            <a:noFill/>
          </a:ln>
        </p:spPr>
      </p:pic>
      <p:pic>
        <p:nvPicPr>
          <p:cNvPr id="325" name="Google Shape;325;p13">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836704" y="5744557"/>
            <a:ext cx="253465" cy="253465"/>
          </a:xfrm>
          <a:prstGeom prst="rect">
            <a:avLst/>
          </a:prstGeom>
          <a:noFill/>
          <a:ln>
            <a:noFill/>
          </a:ln>
        </p:spPr>
      </p:pic>
      <p:pic>
        <p:nvPicPr>
          <p:cNvPr id="339" name="Google Shape;339;p1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895561" y="4092882"/>
            <a:ext cx="914400" cy="914400"/>
          </a:xfrm>
          <a:prstGeom prst="rect">
            <a:avLst/>
          </a:prstGeom>
          <a:noFill/>
          <a:ln>
            <a:noFill/>
          </a:ln>
        </p:spPr>
      </p:pic>
      <p:pic>
        <p:nvPicPr>
          <p:cNvPr id="340" name="Google Shape;340;p1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58419" y="4086377"/>
            <a:ext cx="914400" cy="914400"/>
          </a:xfrm>
          <a:prstGeom prst="rect">
            <a:avLst/>
          </a:prstGeom>
          <a:noFill/>
          <a:ln>
            <a:noFill/>
          </a:ln>
        </p:spPr>
      </p:pic>
      <p:pic>
        <p:nvPicPr>
          <p:cNvPr id="329" name="Google Shape;329;p13" descr="Lungs outline"/>
          <p:cNvPicPr preferRelativeResize="0"/>
          <p:nvPr/>
        </p:nvPicPr>
        <p:blipFill rotWithShape="1">
          <a:blip r:embed="rId10">
            <a:alphaModFix/>
          </a:blip>
          <a:srcRect/>
          <a:stretch/>
        </p:blipFill>
        <p:spPr>
          <a:xfrm>
            <a:off x="9216657" y="5474475"/>
            <a:ext cx="914400" cy="914400"/>
          </a:xfrm>
          <a:prstGeom prst="rect">
            <a:avLst/>
          </a:prstGeom>
          <a:noFill/>
          <a:ln>
            <a:noFill/>
          </a:ln>
        </p:spPr>
      </p:pic>
      <p:pic>
        <p:nvPicPr>
          <p:cNvPr id="330" name="Google Shape;330;p13" descr="Lungs with solid fill"/>
          <p:cNvPicPr preferRelativeResize="0"/>
          <p:nvPr/>
        </p:nvPicPr>
        <p:blipFill rotWithShape="1">
          <a:blip r:embed="rId11">
            <a:alphaModFix/>
          </a:blip>
          <a:srcRect/>
          <a:stretch/>
        </p:blipFill>
        <p:spPr>
          <a:xfrm>
            <a:off x="10516046" y="5414089"/>
            <a:ext cx="914400" cy="914400"/>
          </a:xfrm>
          <a:prstGeom prst="rect">
            <a:avLst/>
          </a:prstGeom>
          <a:noFill/>
          <a:ln>
            <a:noFill/>
          </a:ln>
        </p:spPr>
      </p:pic>
      <p:pic>
        <p:nvPicPr>
          <p:cNvPr id="326" name="Google Shape;326;p13" descr="Clock with solid fill"/>
          <p:cNvPicPr preferRelativeResize="0"/>
          <p:nvPr/>
        </p:nvPicPr>
        <p:blipFill rotWithShape="1">
          <a:blip r:embed="rId12">
            <a:alphaModFix/>
          </a:blip>
          <a:srcRect/>
          <a:stretch/>
        </p:blipFill>
        <p:spPr>
          <a:xfrm>
            <a:off x="106492" y="2588579"/>
            <a:ext cx="374029" cy="374029"/>
          </a:xfrm>
          <a:prstGeom prst="rect">
            <a:avLst/>
          </a:prstGeom>
          <a:noFill/>
          <a:ln>
            <a:noFill/>
          </a:ln>
        </p:spPr>
      </p:pic>
      <p:sp>
        <p:nvSpPr>
          <p:cNvPr id="320" name="Google Shape;320;p13"/>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327" name="Google Shape;327;p13">
            <a:extLst>
              <a:ext uri="{C183D7F6-B498-43B3-948B-1728B52AA6E4}">
                <adec:decorative xmlns:adec="http://schemas.microsoft.com/office/drawing/2017/decorative" val="1"/>
              </a:ext>
            </a:extLst>
          </p:cNvPr>
          <p:cNvPicPr preferRelativeResize="0"/>
          <p:nvPr/>
        </p:nvPicPr>
        <p:blipFill rotWithShape="1">
          <a:blip r:embed="rId13">
            <a:alphaModFix/>
          </a:blip>
          <a:srcRect/>
          <a:stretch/>
        </p:blipFill>
        <p:spPr>
          <a:xfrm>
            <a:off x="91019" y="3563259"/>
            <a:ext cx="426271" cy="426271"/>
          </a:xfrm>
          <a:prstGeom prst="rect">
            <a:avLst/>
          </a:prstGeom>
          <a:noFill/>
          <a:ln>
            <a:noFill/>
          </a:ln>
        </p:spPr>
      </p:pic>
      <p:pic>
        <p:nvPicPr>
          <p:cNvPr id="328" name="Google Shape;328;p13">
            <a:extLst>
              <a:ext uri="{C183D7F6-B498-43B3-948B-1728B52AA6E4}">
                <adec:decorative xmlns:adec="http://schemas.microsoft.com/office/drawing/2017/decorative" val="1"/>
              </a:ext>
            </a:extLst>
          </p:cNvPr>
          <p:cNvPicPr preferRelativeResize="0"/>
          <p:nvPr/>
        </p:nvPicPr>
        <p:blipFill rotWithShape="1">
          <a:blip r:embed="rId14">
            <a:alphaModFix/>
          </a:blip>
          <a:srcRect/>
          <a:stretch/>
        </p:blipFill>
        <p:spPr>
          <a:xfrm>
            <a:off x="132043" y="4856671"/>
            <a:ext cx="344222" cy="3442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4">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13">
                                            <p:txEl>
                                              <p:pRg st="1" end="1"/>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12">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12">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23">
                                            <p:txEl>
                                              <p:pRg st="0" end="0"/>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3">
                                            <p:txEl>
                                              <p:pRg st="1" end="1"/>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3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3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3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3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3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2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3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33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34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8" name="Google Shape;348;p14"/>
          <p:cNvSpPr txBox="1">
            <a:spLocks noGrp="1"/>
          </p:cNvSpPr>
          <p:nvPr>
            <p:ph type="title" idx="4294967295"/>
          </p:nvPr>
        </p:nvSpPr>
        <p:spPr>
          <a:xfrm>
            <a:off x="3040108" y="312340"/>
            <a:ext cx="10879728" cy="89523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1F3864"/>
              </a:buClr>
              <a:buSzPts val="3600"/>
              <a:buFont typeface="Quattrocento Sans"/>
              <a:buNone/>
              <a:tabLst/>
              <a:defRPr/>
            </a:pPr>
            <a:r>
              <a:rPr kumimoji="0" lang="en-US" sz="3600" b="1" i="0" u="none" strike="noStrike" kern="0" cap="none" spc="0" normalizeH="0" baseline="0" noProof="0" dirty="0">
                <a:ln>
                  <a:noFill/>
                </a:ln>
                <a:solidFill>
                  <a:srgbClr val="1F3864"/>
                </a:solidFill>
                <a:effectLst/>
                <a:uLnTx/>
                <a:uFillTx/>
                <a:latin typeface="Quattrocento Sans"/>
                <a:ea typeface="Quattrocento Sans"/>
                <a:cs typeface="Quattrocento Sans"/>
                <a:sym typeface="Quattrocento Sans"/>
              </a:rPr>
              <a:t>Interact</a:t>
            </a:r>
            <a:r>
              <a:rPr kumimoji="0" lang="en-US" sz="3600" b="0" i="0" u="none" strike="noStrike" kern="0" cap="none" spc="0" normalizeH="0" baseline="0" noProof="0" dirty="0">
                <a:ln>
                  <a:noFill/>
                </a:ln>
                <a:solidFill>
                  <a:srgbClr val="162E4B"/>
                </a:solidFill>
                <a:effectLst/>
                <a:uLnTx/>
                <a:uFillTx/>
                <a:latin typeface="Quattrocento Sans"/>
                <a:ea typeface="Quattrocento Sans"/>
                <a:cs typeface="Quattrocento Sans"/>
                <a:sym typeface="Quattrocento Sans"/>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47" name="Google Shape;347;p14" descr="Chat with solid fill"/>
          <p:cNvPicPr preferRelativeResize="0"/>
          <p:nvPr/>
        </p:nvPicPr>
        <p:blipFill rotWithShape="1">
          <a:blip r:embed="rId3">
            <a:alphaModFix/>
          </a:blip>
          <a:srcRect/>
          <a:stretch/>
        </p:blipFill>
        <p:spPr>
          <a:xfrm>
            <a:off x="10436407" y="188827"/>
            <a:ext cx="1273628" cy="1273628"/>
          </a:xfrm>
          <a:prstGeom prst="rect">
            <a:avLst/>
          </a:prstGeom>
          <a:noFill/>
          <a:ln>
            <a:noFill/>
          </a:ln>
        </p:spPr>
      </p:pic>
      <p:sp>
        <p:nvSpPr>
          <p:cNvPr id="345" name="Google Shape;345;p14"/>
          <p:cNvSpPr txBox="1"/>
          <p:nvPr/>
        </p:nvSpPr>
        <p:spPr>
          <a:xfrm>
            <a:off x="1117294" y="3429000"/>
            <a:ext cx="9957411"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F3864"/>
                </a:solidFill>
                <a:latin typeface="Quattrocento Sans"/>
                <a:ea typeface="Quattrocento Sans"/>
                <a:cs typeface="Quattrocento Sans"/>
                <a:sym typeface="Quattrocento Sans"/>
              </a:rPr>
              <a:t>Why do we care about air pollution?</a:t>
            </a:r>
            <a:endParaRPr/>
          </a:p>
          <a:p>
            <a:pPr marL="0" marR="0" lvl="0" indent="0" algn="ctr" rtl="0">
              <a:spcBef>
                <a:spcPts val="0"/>
              </a:spcBef>
              <a:spcAft>
                <a:spcPts val="0"/>
              </a:spcAft>
              <a:buNone/>
            </a:pPr>
            <a:endParaRPr sz="2800" b="1">
              <a:solidFill>
                <a:schemeClr val="dk1"/>
              </a:solidFill>
              <a:latin typeface="Quattrocento Sans"/>
              <a:ea typeface="Quattrocento Sans"/>
              <a:cs typeface="Quattrocento Sans"/>
              <a:sym typeface="Quattrocento Sans"/>
            </a:endParaRPr>
          </a:p>
        </p:txBody>
      </p:sp>
      <p:sp>
        <p:nvSpPr>
          <p:cNvPr id="346" name="Google Shape;346;p14"/>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Quattrocento Sans"/>
              <a:buNone/>
            </a:pPr>
            <a:r>
              <a:rPr lang="en-US" sz="3600">
                <a:solidFill>
                  <a:srgbClr val="1F3864"/>
                </a:solidFill>
                <a:latin typeface="Quattrocento Sans"/>
                <a:ea typeface="Quattrocento Sans"/>
                <a:cs typeface="Quattrocento Sans"/>
                <a:sym typeface="Quattrocento Sans"/>
              </a:rPr>
              <a:t>Air Episodes</a:t>
            </a:r>
            <a:endParaRPr/>
          </a:p>
        </p:txBody>
      </p:sp>
      <p:sp>
        <p:nvSpPr>
          <p:cNvPr id="355" name="Google Shape;355;p15"/>
          <p:cNvSpPr txBox="1"/>
          <p:nvPr/>
        </p:nvSpPr>
        <p:spPr>
          <a:xfrm>
            <a:off x="693706" y="3976183"/>
            <a:ext cx="1133301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Quattrocento Sans"/>
                <a:ea typeface="Quattrocento Sans"/>
                <a:cs typeface="Quattrocento Sans"/>
                <a:sym typeface="Quattrocento Sans"/>
              </a:rPr>
              <a:t>Many air pollution episodes resulted in regulations to help </a:t>
            </a:r>
            <a:r>
              <a:rPr lang="en-US" sz="2400" b="1">
                <a:solidFill>
                  <a:schemeClr val="dk1"/>
                </a:solidFill>
                <a:latin typeface="Quattrocento Sans"/>
                <a:ea typeface="Quattrocento Sans"/>
                <a:cs typeface="Quattrocento Sans"/>
                <a:sym typeface="Quattrocento Sans"/>
              </a:rPr>
              <a:t>protect human health and the environment</a:t>
            </a:r>
            <a:r>
              <a:rPr lang="en-US" sz="2400">
                <a:solidFill>
                  <a:schemeClr val="dk1"/>
                </a:solidFill>
                <a:latin typeface="Quattrocento Sans"/>
                <a:ea typeface="Quattrocento Sans"/>
                <a:cs typeface="Quattrocento Sans"/>
                <a:sym typeface="Quattrocento Sans"/>
              </a:rPr>
              <a:t>.</a:t>
            </a:r>
            <a:endParaRPr/>
          </a:p>
        </p:txBody>
      </p:sp>
      <p:sp>
        <p:nvSpPr>
          <p:cNvPr id="356" name="Google Shape;356;p15"/>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357" name="Google Shape;357;p15"/>
          <p:cNvSpPr txBox="1"/>
          <p:nvPr/>
        </p:nvSpPr>
        <p:spPr>
          <a:xfrm>
            <a:off x="698507" y="2598003"/>
            <a:ext cx="1133301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a:solidFill>
                  <a:srgbClr val="202124"/>
                </a:solidFill>
                <a:latin typeface="Quattrocento Sans"/>
                <a:ea typeface="Quattrocento Sans"/>
                <a:cs typeface="Quattrocento Sans"/>
                <a:sym typeface="Quattrocento Sans"/>
              </a:rPr>
              <a:t>An </a:t>
            </a:r>
            <a:r>
              <a:rPr lang="en-US" sz="2400" b="1" i="0">
                <a:solidFill>
                  <a:srgbClr val="202124"/>
                </a:solidFill>
                <a:latin typeface="Quattrocento Sans"/>
                <a:ea typeface="Quattrocento Sans"/>
                <a:cs typeface="Quattrocento Sans"/>
                <a:sym typeface="Quattrocento Sans"/>
              </a:rPr>
              <a:t>air pollution episode </a:t>
            </a:r>
            <a:r>
              <a:rPr lang="en-US" sz="2400" b="0" i="0">
                <a:solidFill>
                  <a:srgbClr val="202124"/>
                </a:solidFill>
                <a:latin typeface="Quattrocento Sans"/>
                <a:ea typeface="Quattrocento Sans"/>
                <a:cs typeface="Quattrocento Sans"/>
                <a:sym typeface="Quattrocento Sans"/>
              </a:rPr>
              <a:t>is </a:t>
            </a:r>
            <a:r>
              <a:rPr lang="en-US" sz="2400" b="0" i="0">
                <a:solidFill>
                  <a:srgbClr val="040C28"/>
                </a:solidFill>
                <a:latin typeface="Quattrocento Sans"/>
                <a:ea typeface="Quattrocento Sans"/>
                <a:cs typeface="Quattrocento Sans"/>
                <a:sym typeface="Quattrocento Sans"/>
              </a:rPr>
              <a:t>an unusual combination of emissions that gives creates a high level of air pollution over a large area</a:t>
            </a:r>
            <a:r>
              <a:rPr lang="en-US" sz="2400" b="0" i="0">
                <a:solidFill>
                  <a:srgbClr val="202124"/>
                </a:solidFill>
                <a:latin typeface="Quattrocento Sans"/>
                <a:ea typeface="Quattrocento Sans"/>
                <a:cs typeface="Quattrocento Sans"/>
                <a:sym typeface="Quattrocento Sans"/>
              </a:rPr>
              <a:t>.</a:t>
            </a:r>
            <a:endParaRPr sz="2400">
              <a:solidFill>
                <a:schemeClr val="dk1"/>
              </a:solidFill>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6"/>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Quattrocento Sans"/>
              <a:buNone/>
            </a:pPr>
            <a:r>
              <a:rPr lang="en-US" sz="3600" dirty="0">
                <a:solidFill>
                  <a:srgbClr val="1F3864"/>
                </a:solidFill>
                <a:latin typeface="Quattrocento Sans"/>
                <a:ea typeface="Quattrocento Sans"/>
                <a:cs typeface="Quattrocento Sans"/>
                <a:sym typeface="Quattrocento Sans"/>
              </a:rPr>
              <a:t>A Few Episodes…</a:t>
            </a:r>
            <a:endParaRPr dirty="0"/>
          </a:p>
        </p:txBody>
      </p:sp>
      <p:sp>
        <p:nvSpPr>
          <p:cNvPr id="366" name="Google Shape;366;p16"/>
          <p:cNvSpPr txBox="1"/>
          <p:nvPr/>
        </p:nvSpPr>
        <p:spPr>
          <a:xfrm>
            <a:off x="1083158" y="1687730"/>
            <a:ext cx="5524469"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Quattrocento Sans"/>
                <a:ea typeface="Quattrocento Sans"/>
                <a:cs typeface="Quattrocento Sans"/>
                <a:sym typeface="Quattrocento Sans"/>
              </a:rPr>
              <a:t>Donora, Pennsylvania</a:t>
            </a:r>
            <a:endParaRPr/>
          </a:p>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October 1948:  Smog Episode</a:t>
            </a:r>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Toxic emissions from a local steel plant.</a:t>
            </a:r>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20 people died</a:t>
            </a:r>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6,000 people suffered illness</a:t>
            </a:r>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…out of population of 14,000</a:t>
            </a:r>
            <a:endParaRPr/>
          </a:p>
        </p:txBody>
      </p:sp>
      <p:pic>
        <p:nvPicPr>
          <p:cNvPr id="364" name="Google Shape;364;p16" descr="Photo of the City of Donora on October 29, 1948 at 12pm."/>
          <p:cNvPicPr preferRelativeResize="0"/>
          <p:nvPr/>
        </p:nvPicPr>
        <p:blipFill rotWithShape="1">
          <a:blip r:embed="rId3">
            <a:alphaModFix/>
          </a:blip>
          <a:srcRect/>
          <a:stretch/>
        </p:blipFill>
        <p:spPr>
          <a:xfrm rot="5400000">
            <a:off x="1698346" y="4075534"/>
            <a:ext cx="2624953" cy="2194560"/>
          </a:xfrm>
          <a:prstGeom prst="rect">
            <a:avLst/>
          </a:prstGeom>
          <a:noFill/>
          <a:ln>
            <a:noFill/>
          </a:ln>
        </p:spPr>
      </p:pic>
      <p:sp>
        <p:nvSpPr>
          <p:cNvPr id="368" name="Google Shape;368;p16"/>
          <p:cNvSpPr/>
          <p:nvPr/>
        </p:nvSpPr>
        <p:spPr>
          <a:xfrm>
            <a:off x="1912245" y="5880983"/>
            <a:ext cx="225206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i="1">
                <a:solidFill>
                  <a:schemeClr val="lt1"/>
                </a:solidFill>
                <a:latin typeface="Quattrocento Sans"/>
                <a:ea typeface="Quattrocento Sans"/>
                <a:cs typeface="Quattrocento Sans"/>
                <a:sym typeface="Quattrocento Sans"/>
              </a:rPr>
              <a:t>City of Donora on October 29 at 12pm</a:t>
            </a:r>
            <a:endParaRPr/>
          </a:p>
        </p:txBody>
      </p:sp>
      <p:sp>
        <p:nvSpPr>
          <p:cNvPr id="367" name="Google Shape;367;p16"/>
          <p:cNvSpPr txBox="1"/>
          <p:nvPr/>
        </p:nvSpPr>
        <p:spPr>
          <a:xfrm>
            <a:off x="6765525" y="1687730"/>
            <a:ext cx="4538459"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Quattrocento Sans"/>
                <a:ea typeface="Quattrocento Sans"/>
                <a:cs typeface="Quattrocento Sans"/>
                <a:sym typeface="Quattrocento Sans"/>
              </a:rPr>
              <a:t>London, England</a:t>
            </a:r>
            <a:endParaRPr/>
          </a:p>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December 1952:  Smog Episode </a:t>
            </a:r>
            <a:endParaRPr sz="1800">
              <a:solidFill>
                <a:schemeClr val="dk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High sulfur dioxide emissions.</a:t>
            </a:r>
            <a:endParaRPr/>
          </a:p>
          <a:p>
            <a:pPr marL="285750" marR="0" lvl="0" indent="-285750" algn="l" rtl="0">
              <a:spcBef>
                <a:spcPts val="0"/>
              </a:spcBef>
              <a:spcAft>
                <a:spcPts val="0"/>
              </a:spcAft>
              <a:buClr>
                <a:schemeClr val="dk1"/>
              </a:buClr>
              <a:buSzPts val="1530"/>
              <a:buFont typeface="Arial"/>
              <a:buChar char="•"/>
            </a:pPr>
            <a:r>
              <a:rPr lang="en-US" sz="1800">
                <a:solidFill>
                  <a:schemeClr val="dk1"/>
                </a:solidFill>
                <a:latin typeface="Quattrocento Sans"/>
                <a:ea typeface="Quattrocento Sans"/>
                <a:cs typeface="Quattrocento Sans"/>
                <a:sym typeface="Quattrocento Sans"/>
              </a:rPr>
              <a:t>Approximately 4,000 people died.</a:t>
            </a:r>
            <a:endParaRPr/>
          </a:p>
        </p:txBody>
      </p:sp>
      <p:pic>
        <p:nvPicPr>
          <p:cNvPr id="365" name="Google Shape;365;p16" descr="Bus escorted by lanterns at 10:30am in London, England in Dec. 1952."/>
          <p:cNvPicPr preferRelativeResize="0"/>
          <p:nvPr/>
        </p:nvPicPr>
        <p:blipFill rotWithShape="1">
          <a:blip r:embed="rId4">
            <a:alphaModFix/>
          </a:blip>
          <a:srcRect/>
          <a:stretch/>
        </p:blipFill>
        <p:spPr>
          <a:xfrm rot="5400000">
            <a:off x="7731920" y="3705383"/>
            <a:ext cx="2109788" cy="2662238"/>
          </a:xfrm>
          <a:prstGeom prst="rect">
            <a:avLst/>
          </a:prstGeom>
          <a:noFill/>
          <a:ln>
            <a:noFill/>
          </a:ln>
        </p:spPr>
      </p:pic>
      <p:sp>
        <p:nvSpPr>
          <p:cNvPr id="369" name="Google Shape;369;p16"/>
          <p:cNvSpPr/>
          <p:nvPr/>
        </p:nvSpPr>
        <p:spPr>
          <a:xfrm>
            <a:off x="7104098" y="6211601"/>
            <a:ext cx="323056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dk1"/>
                </a:solidFill>
                <a:latin typeface="Quattrocento Sans"/>
                <a:ea typeface="Quattrocento Sans"/>
                <a:cs typeface="Quattrocento Sans"/>
                <a:sym typeface="Quattrocento Sans"/>
              </a:rPr>
              <a:t>Bus escorted by lanterns at 10:30am</a:t>
            </a:r>
            <a:endParaRPr sz="1400" b="1">
              <a:solidFill>
                <a:schemeClr val="dk1"/>
              </a:solidFill>
              <a:latin typeface="Quattrocento Sans"/>
              <a:ea typeface="Quattrocento Sans"/>
              <a:cs typeface="Quattrocento Sans"/>
              <a:sym typeface="Quattrocento Sans"/>
            </a:endParaRPr>
          </a:p>
        </p:txBody>
      </p:sp>
      <p:cxnSp>
        <p:nvCxnSpPr>
          <p:cNvPr id="370" name="Google Shape;370;p16">
            <a:extLst>
              <a:ext uri="{C183D7F6-B498-43B3-948B-1728B52AA6E4}">
                <adec:decorative xmlns:adec="http://schemas.microsoft.com/office/drawing/2017/decorative" val="1"/>
              </a:ext>
            </a:extLst>
          </p:cNvPr>
          <p:cNvCxnSpPr/>
          <p:nvPr/>
        </p:nvCxnSpPr>
        <p:spPr>
          <a:xfrm>
            <a:off x="6051576" y="1737360"/>
            <a:ext cx="0" cy="4801552"/>
          </a:xfrm>
          <a:prstGeom prst="straightConnector1">
            <a:avLst/>
          </a:prstGeom>
          <a:noFill/>
          <a:ln w="38100" cap="flat" cmpd="sng">
            <a:solidFill>
              <a:srgbClr val="7F7F7F"/>
            </a:solidFill>
            <a:prstDash val="solid"/>
            <a:miter lim="800000"/>
            <a:headEnd type="none" w="sm" len="sm"/>
            <a:tailEnd type="none" w="sm" len="sm"/>
          </a:ln>
        </p:spPr>
      </p:cxnSp>
      <p:sp>
        <p:nvSpPr>
          <p:cNvPr id="371" name="Google Shape;371;p16"/>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7"/>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200"/>
              <a:buFont typeface="Quattrocento Sans"/>
              <a:buNone/>
            </a:pPr>
            <a:r>
              <a:rPr lang="en-US" sz="3200">
                <a:solidFill>
                  <a:srgbClr val="1F3864"/>
                </a:solidFill>
                <a:latin typeface="Quattrocento Sans"/>
                <a:ea typeface="Quattrocento Sans"/>
                <a:cs typeface="Quattrocento Sans"/>
                <a:sym typeface="Quattrocento Sans"/>
              </a:rPr>
              <a:t>Air Pollution Regulation in the U.S.</a:t>
            </a:r>
            <a:endParaRPr/>
          </a:p>
        </p:txBody>
      </p:sp>
      <p:sp>
        <p:nvSpPr>
          <p:cNvPr id="378" name="Google Shape;378;p17"/>
          <p:cNvSpPr txBox="1"/>
          <p:nvPr/>
        </p:nvSpPr>
        <p:spPr>
          <a:xfrm>
            <a:off x="327814" y="2176991"/>
            <a:ext cx="11194742" cy="393954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Noto Sans Symbols"/>
              <a:buChar char="▪"/>
            </a:pPr>
            <a:r>
              <a:rPr lang="en-US" sz="2000" b="1">
                <a:solidFill>
                  <a:schemeClr val="dk1"/>
                </a:solidFill>
                <a:latin typeface="Quattrocento Sans"/>
                <a:ea typeface="Quattrocento Sans"/>
                <a:cs typeface="Quattrocento Sans"/>
                <a:sym typeface="Quattrocento Sans"/>
              </a:rPr>
              <a:t>Clean Air Act (CAA) </a:t>
            </a:r>
            <a:r>
              <a:rPr lang="en-US" sz="2000">
                <a:solidFill>
                  <a:schemeClr val="dk1"/>
                </a:solidFill>
                <a:latin typeface="Quattrocento Sans"/>
                <a:ea typeface="Quattrocento Sans"/>
                <a:cs typeface="Quattrocento Sans"/>
                <a:sym typeface="Quattrocento Sans"/>
              </a:rPr>
              <a:t>was signed into law in 1970 with major changes in 1990. </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Quattrocento Sans"/>
              <a:ea typeface="Quattrocento Sans"/>
              <a:cs typeface="Quattrocento Sans"/>
              <a:sym typeface="Quattrocento Sans"/>
            </a:endParaRPr>
          </a:p>
          <a:p>
            <a:pPr marL="342900" marR="0" lvl="0" indent="-342900" algn="l" rtl="0">
              <a:spcBef>
                <a:spcPts val="0"/>
              </a:spcBef>
              <a:spcAft>
                <a:spcPts val="0"/>
              </a:spcAft>
              <a:buClr>
                <a:schemeClr val="dk1"/>
              </a:buClr>
              <a:buSzPts val="2000"/>
              <a:buFont typeface="Noto Sans Symbols"/>
              <a:buChar char="▪"/>
            </a:pPr>
            <a:r>
              <a:rPr lang="en-US" sz="2000">
                <a:solidFill>
                  <a:schemeClr val="dk1"/>
                </a:solidFill>
                <a:latin typeface="Quattrocento Sans"/>
                <a:ea typeface="Quattrocento Sans"/>
                <a:cs typeface="Quattrocento Sans"/>
                <a:sym typeface="Quattrocento Sans"/>
              </a:rPr>
              <a:t>U.S. Environmental Protection Agency (EPA) is required to set </a:t>
            </a:r>
            <a:r>
              <a:rPr lang="en-US" sz="2000" b="1">
                <a:solidFill>
                  <a:schemeClr val="dk1"/>
                </a:solidFill>
                <a:latin typeface="Quattrocento Sans"/>
                <a:ea typeface="Quattrocento Sans"/>
                <a:cs typeface="Quattrocento Sans"/>
                <a:sym typeface="Quattrocento Sans"/>
              </a:rPr>
              <a:t>National Ambient Air Quality Standards (NAAQS)</a:t>
            </a:r>
            <a:r>
              <a:rPr lang="en-US" sz="2000" b="1">
                <a:solidFill>
                  <a:srgbClr val="0070C0"/>
                </a:solidFill>
                <a:latin typeface="Quattrocento Sans"/>
                <a:ea typeface="Quattrocento Sans"/>
                <a:cs typeface="Quattrocento Sans"/>
                <a:sym typeface="Quattrocento Sans"/>
              </a:rPr>
              <a:t> </a:t>
            </a:r>
            <a:r>
              <a:rPr lang="en-US" sz="2000">
                <a:solidFill>
                  <a:schemeClr val="dk1"/>
                </a:solidFill>
                <a:latin typeface="Quattrocento Sans"/>
                <a:ea typeface="Quattrocento Sans"/>
                <a:cs typeface="Quattrocento Sans"/>
                <a:sym typeface="Quattrocento Sans"/>
              </a:rPr>
              <a:t>for 6 criteria pollutants under the CAA.</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Quattrocento Sans"/>
              <a:ea typeface="Quattrocento Sans"/>
              <a:cs typeface="Quattrocento Sans"/>
              <a:sym typeface="Quattrocento Sans"/>
            </a:endParaRPr>
          </a:p>
          <a:p>
            <a:pPr marL="342900" marR="0" lvl="0" indent="-342900" algn="l" rtl="0">
              <a:spcBef>
                <a:spcPts val="0"/>
              </a:spcBef>
              <a:spcAft>
                <a:spcPts val="0"/>
              </a:spcAft>
              <a:buClr>
                <a:schemeClr val="dk1"/>
              </a:buClr>
              <a:buSzPts val="2000"/>
              <a:buFont typeface="Noto Sans Symbols"/>
              <a:buChar char="▪"/>
            </a:pPr>
            <a:r>
              <a:rPr lang="en-US" sz="2000" b="1">
                <a:solidFill>
                  <a:schemeClr val="dk1"/>
                </a:solidFill>
                <a:latin typeface="Quattrocento Sans"/>
                <a:ea typeface="Quattrocento Sans"/>
                <a:cs typeface="Quattrocento Sans"/>
                <a:sym typeface="Quattrocento Sans"/>
              </a:rPr>
              <a:t>Criteria Pollutants </a:t>
            </a:r>
            <a:r>
              <a:rPr lang="en-US" sz="2000">
                <a:solidFill>
                  <a:schemeClr val="dk1"/>
                </a:solidFill>
                <a:latin typeface="Quattrocento Sans"/>
                <a:ea typeface="Quattrocento Sans"/>
                <a:cs typeface="Quattrocento Sans"/>
                <a:sym typeface="Quattrocento Sans"/>
              </a:rPr>
              <a:t>– Common pollutants around the U.S. &amp; known to be harmful to public health and the environment. These include:</a:t>
            </a:r>
            <a:endParaRPr/>
          </a:p>
          <a:p>
            <a:pPr marL="1261872" marR="0" lvl="4" indent="-4572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Carbon Monoxide (CO)</a:t>
            </a:r>
            <a:endParaRPr/>
          </a:p>
          <a:p>
            <a:pPr marL="1261872" marR="0" lvl="4" indent="-4572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Lead (Pb)</a:t>
            </a:r>
            <a:endParaRPr/>
          </a:p>
          <a:p>
            <a:pPr marL="1261872" marR="0" lvl="4" indent="-4572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Nitrogen Dioxide (NO</a:t>
            </a:r>
            <a:r>
              <a:rPr lang="en-US" sz="1800" b="0" i="0" u="none" strike="noStrike" cap="none" baseline="-25000">
                <a:solidFill>
                  <a:schemeClr val="dk1"/>
                </a:solidFill>
                <a:latin typeface="Quattrocento Sans"/>
                <a:ea typeface="Quattrocento Sans"/>
                <a:cs typeface="Quattrocento Sans"/>
                <a:sym typeface="Quattrocento Sans"/>
              </a:rPr>
              <a:t>2</a:t>
            </a:r>
            <a:r>
              <a:rPr lang="en-US" sz="1800" b="0" i="0" u="none" strike="noStrike" cap="none">
                <a:solidFill>
                  <a:schemeClr val="dk1"/>
                </a:solidFill>
                <a:latin typeface="Quattrocento Sans"/>
                <a:ea typeface="Quattrocento Sans"/>
                <a:cs typeface="Quattrocento Sans"/>
                <a:sym typeface="Quattrocento Sans"/>
              </a:rPr>
              <a:t>)</a:t>
            </a:r>
            <a:endParaRPr/>
          </a:p>
          <a:p>
            <a:pPr marL="1261872" marR="0" lvl="4" indent="-4572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Ozone (O</a:t>
            </a:r>
            <a:r>
              <a:rPr lang="en-US" sz="1800" b="0" i="0" u="none" strike="noStrike" cap="none" baseline="-25000">
                <a:solidFill>
                  <a:schemeClr val="dk1"/>
                </a:solidFill>
                <a:latin typeface="Quattrocento Sans"/>
                <a:ea typeface="Quattrocento Sans"/>
                <a:cs typeface="Quattrocento Sans"/>
                <a:sym typeface="Quattrocento Sans"/>
              </a:rPr>
              <a:t>3</a:t>
            </a:r>
            <a:r>
              <a:rPr lang="en-US" sz="1800" b="0" i="0" u="none" strike="noStrike" cap="none">
                <a:solidFill>
                  <a:schemeClr val="dk1"/>
                </a:solidFill>
                <a:latin typeface="Quattrocento Sans"/>
                <a:ea typeface="Quattrocento Sans"/>
                <a:cs typeface="Quattrocento Sans"/>
                <a:sym typeface="Quattrocento Sans"/>
              </a:rPr>
              <a:t>)</a:t>
            </a:r>
            <a:endParaRPr/>
          </a:p>
          <a:p>
            <a:pPr marL="1261872" marR="0" lvl="4" indent="-4572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Particulate Matter (both PM</a:t>
            </a:r>
            <a:r>
              <a:rPr lang="en-US" sz="1800" b="0" i="0" u="none" strike="noStrike" cap="none" baseline="-25000">
                <a:solidFill>
                  <a:schemeClr val="dk1"/>
                </a:solidFill>
                <a:latin typeface="Quattrocento Sans"/>
                <a:ea typeface="Quattrocento Sans"/>
                <a:cs typeface="Quattrocento Sans"/>
                <a:sym typeface="Quattrocento Sans"/>
              </a:rPr>
              <a:t>2.5</a:t>
            </a:r>
            <a:r>
              <a:rPr lang="en-US" sz="1800" b="0" i="0" u="none" strike="noStrike" cap="none">
                <a:solidFill>
                  <a:schemeClr val="dk1"/>
                </a:solidFill>
                <a:latin typeface="Quattrocento Sans"/>
                <a:ea typeface="Quattrocento Sans"/>
                <a:cs typeface="Quattrocento Sans"/>
                <a:sym typeface="Quattrocento Sans"/>
              </a:rPr>
              <a:t> and PM</a:t>
            </a:r>
            <a:r>
              <a:rPr lang="en-US" sz="1800" b="0" i="0" u="none" strike="noStrike" cap="none" baseline="-25000">
                <a:solidFill>
                  <a:schemeClr val="dk1"/>
                </a:solidFill>
                <a:latin typeface="Quattrocento Sans"/>
                <a:ea typeface="Quattrocento Sans"/>
                <a:cs typeface="Quattrocento Sans"/>
                <a:sym typeface="Quattrocento Sans"/>
              </a:rPr>
              <a:t>10</a:t>
            </a:r>
            <a:r>
              <a:rPr lang="en-US" sz="1800" b="0" i="0" u="none" strike="noStrike" cap="none">
                <a:solidFill>
                  <a:schemeClr val="dk1"/>
                </a:solidFill>
                <a:latin typeface="Quattrocento Sans"/>
                <a:ea typeface="Quattrocento Sans"/>
                <a:cs typeface="Quattrocento Sans"/>
                <a:sym typeface="Quattrocento Sans"/>
              </a:rPr>
              <a:t>)</a:t>
            </a:r>
            <a:endParaRPr/>
          </a:p>
          <a:p>
            <a:pPr marL="1261872" marR="0" lvl="4" indent="-457200" algn="l" rtl="0">
              <a:spcBef>
                <a:spcPts val="0"/>
              </a:spcBef>
              <a:spcAft>
                <a:spcPts val="0"/>
              </a:spcAft>
              <a:buClr>
                <a:schemeClr val="dk1"/>
              </a:buClr>
              <a:buSzPts val="1800"/>
              <a:buFont typeface="Arial"/>
              <a:buChar char="•"/>
            </a:pPr>
            <a:r>
              <a:rPr lang="en-US" sz="1800" b="0" i="0" u="none" strike="noStrike" cap="none">
                <a:solidFill>
                  <a:schemeClr val="dk1"/>
                </a:solidFill>
                <a:latin typeface="Quattrocento Sans"/>
                <a:ea typeface="Quattrocento Sans"/>
                <a:cs typeface="Quattrocento Sans"/>
                <a:sym typeface="Quattrocento Sans"/>
              </a:rPr>
              <a:t>Sulfur Dioxide</a:t>
            </a:r>
            <a:r>
              <a:rPr lang="en-US" sz="2000" b="0" i="0" u="none" strike="noStrike" cap="none">
                <a:solidFill>
                  <a:schemeClr val="dk1"/>
                </a:solidFill>
                <a:latin typeface="Quattrocento Sans"/>
                <a:ea typeface="Quattrocento Sans"/>
                <a:cs typeface="Quattrocento Sans"/>
                <a:sym typeface="Quattrocento Sans"/>
              </a:rPr>
              <a:t> (SO</a:t>
            </a:r>
            <a:r>
              <a:rPr lang="en-US" sz="2000" b="0" i="0" u="none" strike="noStrike" cap="none" baseline="-25000">
                <a:solidFill>
                  <a:schemeClr val="dk1"/>
                </a:solidFill>
                <a:latin typeface="Quattrocento Sans"/>
                <a:ea typeface="Quattrocento Sans"/>
                <a:cs typeface="Quattrocento Sans"/>
                <a:sym typeface="Quattrocento Sans"/>
              </a:rPr>
              <a:t>2</a:t>
            </a:r>
            <a:r>
              <a:rPr lang="en-US" sz="2000" b="0" i="0" u="none" strike="noStrike" cap="none">
                <a:solidFill>
                  <a:schemeClr val="dk1"/>
                </a:solidFill>
                <a:latin typeface="Quattrocento Sans"/>
                <a:ea typeface="Quattrocento Sans"/>
                <a:cs typeface="Quattrocento Sans"/>
                <a:sym typeface="Quattrocento Sans"/>
              </a:rPr>
              <a:t>)</a:t>
            </a:r>
            <a:endParaRPr sz="1800" b="0" i="0" u="none" strike="noStrike" cap="none">
              <a:solidFill>
                <a:schemeClr val="dk1"/>
              </a:solidFill>
              <a:latin typeface="Quattrocento Sans"/>
              <a:ea typeface="Quattrocento Sans"/>
              <a:cs typeface="Quattrocento Sans"/>
              <a:sym typeface="Quattrocento Sans"/>
            </a:endParaRPr>
          </a:p>
        </p:txBody>
      </p:sp>
      <p:sp>
        <p:nvSpPr>
          <p:cNvPr id="379" name="Google Shape;379;p17"/>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pic>
        <p:nvPicPr>
          <p:cNvPr id="380" name="Google Shape;380;p17" descr="Image of air pollution from various sources"/>
          <p:cNvPicPr preferRelativeResize="0"/>
          <p:nvPr/>
        </p:nvPicPr>
        <p:blipFill rotWithShape="1">
          <a:blip r:embed="rId3">
            <a:alphaModFix/>
          </a:blip>
          <a:srcRect/>
          <a:stretch/>
        </p:blipFill>
        <p:spPr>
          <a:xfrm>
            <a:off x="6258040" y="4617371"/>
            <a:ext cx="5155660" cy="11508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8"/>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800"/>
              <a:buFont typeface="Quattrocento Sans"/>
              <a:buNone/>
            </a:pPr>
            <a:r>
              <a:rPr lang="en-US" sz="2800">
                <a:solidFill>
                  <a:srgbClr val="1F3864"/>
                </a:solidFill>
                <a:latin typeface="Quattrocento Sans"/>
                <a:ea typeface="Quattrocento Sans"/>
                <a:cs typeface="Quattrocento Sans"/>
                <a:sym typeface="Quattrocento Sans"/>
              </a:rPr>
              <a:t>National Ambient Air Quality Standards (NAAQS)</a:t>
            </a:r>
            <a:endParaRPr/>
          </a:p>
        </p:txBody>
      </p:sp>
      <p:sp>
        <p:nvSpPr>
          <p:cNvPr id="387" name="Google Shape;387;p18"/>
          <p:cNvSpPr txBox="1"/>
          <p:nvPr/>
        </p:nvSpPr>
        <p:spPr>
          <a:xfrm>
            <a:off x="163580" y="1871499"/>
            <a:ext cx="4588768" cy="38472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attrocento Sans"/>
                <a:ea typeface="Quattrocento Sans"/>
                <a:cs typeface="Quattrocento Sans"/>
                <a:sym typeface="Quattrocento Sans"/>
              </a:rPr>
              <a:t>NAAQS for Criteria Pollutants:</a:t>
            </a:r>
            <a:br>
              <a:rPr lang="en-US" sz="2000" b="1">
                <a:solidFill>
                  <a:schemeClr val="dk1"/>
                </a:solidFill>
                <a:latin typeface="Quattrocento Sans"/>
                <a:ea typeface="Quattrocento Sans"/>
                <a:cs typeface="Quattrocento Sans"/>
                <a:sym typeface="Quattrocento Sans"/>
              </a:rPr>
            </a:br>
            <a:endParaRPr sz="20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1800" b="1">
                <a:solidFill>
                  <a:schemeClr val="dk1"/>
                </a:solidFill>
                <a:latin typeface="Quattrocento Sans"/>
                <a:ea typeface="Quattrocento Sans"/>
                <a:cs typeface="Quattrocento Sans"/>
                <a:sym typeface="Quattrocento Sans"/>
              </a:rPr>
              <a:t>Primary Standard</a:t>
            </a:r>
            <a:endParaRPr/>
          </a:p>
          <a:p>
            <a:pPr marL="342900" marR="0" lvl="0" indent="-342900" algn="l" rtl="0">
              <a:spcBef>
                <a:spcPts val="0"/>
              </a:spcBef>
              <a:spcAft>
                <a:spcPts val="0"/>
              </a:spcAft>
              <a:buClr>
                <a:schemeClr val="dk1"/>
              </a:buClr>
              <a:buSzPts val="1800"/>
              <a:buFont typeface="Noto Sans Symbols"/>
              <a:buChar char="▪"/>
            </a:pPr>
            <a:r>
              <a:rPr lang="en-US" sz="1800">
                <a:solidFill>
                  <a:schemeClr val="dk1"/>
                </a:solidFill>
                <a:latin typeface="Quattrocento Sans"/>
                <a:ea typeface="Quattrocento Sans"/>
                <a:cs typeface="Quattrocento Sans"/>
                <a:sym typeface="Quattrocento Sans"/>
              </a:rPr>
              <a:t>protects public health, including "sensitive" populations such as asthmatics, children, &amp; the elderly.</a:t>
            </a:r>
            <a:endParaRPr/>
          </a:p>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1800" b="1">
                <a:solidFill>
                  <a:schemeClr val="dk1"/>
                </a:solidFill>
                <a:latin typeface="Quattrocento Sans"/>
                <a:ea typeface="Quattrocento Sans"/>
                <a:cs typeface="Quattrocento Sans"/>
                <a:sym typeface="Quattrocento Sans"/>
              </a:rPr>
              <a:t>Secondary Standard</a:t>
            </a:r>
            <a:r>
              <a:rPr lang="en-US" sz="1800">
                <a:solidFill>
                  <a:schemeClr val="dk1"/>
                </a:solidFill>
                <a:latin typeface="Quattrocento Sans"/>
                <a:ea typeface="Quattrocento Sans"/>
                <a:cs typeface="Quattrocento Sans"/>
                <a:sym typeface="Quattrocento Sans"/>
              </a:rPr>
              <a:t> </a:t>
            </a:r>
            <a:endParaRPr/>
          </a:p>
          <a:p>
            <a:pPr marL="342900" marR="0" lvl="0" indent="-342900" algn="l" rtl="0">
              <a:spcBef>
                <a:spcPts val="0"/>
              </a:spcBef>
              <a:spcAft>
                <a:spcPts val="0"/>
              </a:spcAft>
              <a:buClr>
                <a:schemeClr val="dk1"/>
              </a:buClr>
              <a:buSzPts val="1800"/>
              <a:buFont typeface="Noto Sans Symbols"/>
              <a:buChar char="▪"/>
            </a:pPr>
            <a:r>
              <a:rPr lang="en-US" sz="1800">
                <a:solidFill>
                  <a:schemeClr val="dk1"/>
                </a:solidFill>
                <a:latin typeface="Quattrocento Sans"/>
                <a:ea typeface="Quattrocento Sans"/>
                <a:cs typeface="Quattrocento Sans"/>
                <a:sym typeface="Quattrocento Sans"/>
              </a:rPr>
              <a:t>protects public welfare, including against decreased visibility and damage to animals, crops, vegetation, &amp; buildings.</a:t>
            </a:r>
            <a:endParaRPr/>
          </a:p>
          <a:p>
            <a:pPr marL="342900" marR="0" lvl="0" indent="-215900" algn="l" rtl="0">
              <a:spcBef>
                <a:spcPts val="0"/>
              </a:spcBef>
              <a:spcAft>
                <a:spcPts val="0"/>
              </a:spcAft>
              <a:buClr>
                <a:schemeClr val="dk1"/>
              </a:buClr>
              <a:buSzPts val="2000"/>
              <a:buFont typeface="Noto Sans Symbols"/>
              <a:buNone/>
            </a:pPr>
            <a:endParaRPr sz="2000">
              <a:solidFill>
                <a:schemeClr val="dk1"/>
              </a:solidFill>
              <a:latin typeface="Quattrocento Sans"/>
              <a:ea typeface="Quattrocento Sans"/>
              <a:cs typeface="Quattrocento Sans"/>
              <a:sym typeface="Quattrocento Sans"/>
            </a:endParaRPr>
          </a:p>
        </p:txBody>
      </p:sp>
      <p:sp>
        <p:nvSpPr>
          <p:cNvPr id="388" name="Google Shape;388;p18"/>
          <p:cNvSpPr/>
          <p:nvPr/>
        </p:nvSpPr>
        <p:spPr>
          <a:xfrm>
            <a:off x="2816100" y="6270646"/>
            <a:ext cx="655979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Quattrocento Sans"/>
                <a:ea typeface="Quattrocento Sans"/>
                <a:cs typeface="Quattrocento Sans"/>
                <a:sym typeface="Quattrocento Sans"/>
              </a:rPr>
              <a:t>NAAQS Table: </a:t>
            </a:r>
            <a:r>
              <a:rPr lang="en-US" sz="1400" b="1" u="sng">
                <a:solidFill>
                  <a:schemeClr val="dk1"/>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https://www.epa.gov/criteria-air-pollutants/naaqs-table</a:t>
            </a:r>
            <a:endParaRPr sz="1400" b="1">
              <a:solidFill>
                <a:schemeClr val="dk1"/>
              </a:solidFill>
              <a:latin typeface="Quattrocento Sans"/>
              <a:ea typeface="Quattrocento Sans"/>
              <a:cs typeface="Quattrocento Sans"/>
              <a:sym typeface="Quattrocento Sans"/>
            </a:endParaRPr>
          </a:p>
        </p:txBody>
      </p:sp>
      <p:sp>
        <p:nvSpPr>
          <p:cNvPr id="389" name="Google Shape;389;p18"/>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390" name="Google Shape;390;p18" descr="Table that describes the National Ambient Air Quality Standards by pollutant type, primary/secondary, average time, level, and form."/>
          <p:cNvPicPr preferRelativeResize="0"/>
          <p:nvPr/>
        </p:nvPicPr>
        <p:blipFill rotWithShape="1">
          <a:blip r:embed="rId4">
            <a:alphaModFix/>
          </a:blip>
          <a:srcRect/>
          <a:stretch/>
        </p:blipFill>
        <p:spPr>
          <a:xfrm>
            <a:off x="4828550" y="1658699"/>
            <a:ext cx="6841927" cy="40175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9"/>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3200"/>
              <a:buFont typeface="Quattrocento Sans"/>
              <a:buNone/>
            </a:pPr>
            <a:r>
              <a:rPr lang="en-US" sz="3200">
                <a:solidFill>
                  <a:srgbClr val="1F3864"/>
                </a:solidFill>
                <a:latin typeface="Quattrocento Sans"/>
                <a:ea typeface="Quattrocento Sans"/>
                <a:cs typeface="Quattrocento Sans"/>
                <a:sym typeface="Quattrocento Sans"/>
              </a:rPr>
              <a:t>Non-criteria Pollutants in the Ambient Air</a:t>
            </a:r>
            <a:endParaRPr/>
          </a:p>
        </p:txBody>
      </p:sp>
      <p:sp>
        <p:nvSpPr>
          <p:cNvPr id="397" name="Google Shape;397;p19"/>
          <p:cNvSpPr txBox="1"/>
          <p:nvPr/>
        </p:nvSpPr>
        <p:spPr>
          <a:xfrm>
            <a:off x="183819" y="1443737"/>
            <a:ext cx="8383405" cy="43396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attrocento Sans"/>
                <a:ea typeface="Quattrocento Sans"/>
                <a:cs typeface="Quattrocento Sans"/>
                <a:sym typeface="Quattrocento Sans"/>
              </a:rPr>
              <a:t>Hazardous Air Pollutants (HAPs):</a:t>
            </a:r>
            <a:endParaRPr/>
          </a:p>
          <a:p>
            <a:pPr marL="0" marR="0" lvl="0" indent="0" algn="l" rtl="0">
              <a:spcBef>
                <a:spcPts val="0"/>
              </a:spcBef>
              <a:spcAft>
                <a:spcPts val="0"/>
              </a:spcAft>
              <a:buNone/>
            </a:pPr>
            <a:endParaRPr sz="1800" b="1">
              <a:solidFill>
                <a:schemeClr val="dk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dk1"/>
              </a:buClr>
              <a:buSzPts val="1800"/>
              <a:buFont typeface="Noto Sans Symbols"/>
              <a:buChar char="▪"/>
            </a:pPr>
            <a:r>
              <a:rPr lang="en-US" sz="1800" b="1">
                <a:solidFill>
                  <a:schemeClr val="dk1"/>
                </a:solidFill>
                <a:latin typeface="Quattrocento Sans"/>
                <a:ea typeface="Quattrocento Sans"/>
                <a:cs typeface="Quattrocento Sans"/>
                <a:sym typeface="Quattrocento Sans"/>
              </a:rPr>
              <a:t>HAPS or Air Toxics</a:t>
            </a:r>
            <a:r>
              <a:rPr lang="en-US" sz="1800">
                <a:solidFill>
                  <a:schemeClr val="dk1"/>
                </a:solidFill>
                <a:latin typeface="Quattrocento Sans"/>
                <a:ea typeface="Quattrocento Sans"/>
                <a:cs typeface="Quattrocento Sans"/>
                <a:sym typeface="Quattrocento Sans"/>
              </a:rPr>
              <a:t> - Pollutants that are known or suspected to cause cancer or other serious health effects. </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Quattrocento Sans"/>
                <a:ea typeface="Quattrocento Sans"/>
                <a:cs typeface="Quattrocento Sans"/>
                <a:sym typeface="Quattrocento Sans"/>
              </a:rPr>
              <a:t>Clean Air Act currently regulates </a:t>
            </a:r>
            <a:r>
              <a:rPr lang="en-US" sz="1800" b="1">
                <a:solidFill>
                  <a:schemeClr val="dk1"/>
                </a:solidFill>
                <a:latin typeface="Quattrocento Sans"/>
                <a:ea typeface="Quattrocento Sans"/>
                <a:cs typeface="Quattrocento Sans"/>
                <a:sym typeface="Quattrocento Sans"/>
              </a:rPr>
              <a:t>188 toxic air pollutants</a:t>
            </a:r>
            <a:r>
              <a:rPr lang="en-US" sz="1800">
                <a:solidFill>
                  <a:schemeClr val="dk1"/>
                </a:solidFill>
                <a:latin typeface="Quattrocento Sans"/>
                <a:ea typeface="Quattrocento Sans"/>
                <a:cs typeface="Quattrocento Sans"/>
                <a:sym typeface="Quattrocento Sans"/>
              </a:rPr>
              <a:t>.</a:t>
            </a:r>
            <a:endParaRPr/>
          </a:p>
          <a:p>
            <a:pPr marL="457200" marR="0" lvl="1" indent="0" algn="l" rtl="0">
              <a:spcBef>
                <a:spcPts val="0"/>
              </a:spcBef>
              <a:spcAft>
                <a:spcPts val="0"/>
              </a:spcAft>
              <a:buNone/>
            </a:pPr>
            <a:endParaRPr sz="1800" b="0" i="0" u="none" strike="noStrike" cap="none">
              <a:solidFill>
                <a:schemeClr val="dk1"/>
              </a:solidFill>
              <a:latin typeface="Quattrocento Sans"/>
              <a:ea typeface="Quattrocento Sans"/>
              <a:cs typeface="Quattrocento Sans"/>
              <a:sym typeface="Quattrocento Sans"/>
            </a:endParaRPr>
          </a:p>
          <a:p>
            <a:pPr marL="285750" marR="0" lvl="0" indent="-285750" algn="l" rtl="0">
              <a:spcBef>
                <a:spcPts val="0"/>
              </a:spcBef>
              <a:spcAft>
                <a:spcPts val="0"/>
              </a:spcAft>
              <a:buClr>
                <a:schemeClr val="dk1"/>
              </a:buClr>
              <a:buSzPts val="1800"/>
              <a:buFont typeface="Noto Sans Symbols"/>
              <a:buChar char="▪"/>
            </a:pPr>
            <a:r>
              <a:rPr lang="en-US" sz="1800">
                <a:solidFill>
                  <a:schemeClr val="dk1"/>
                </a:solidFill>
                <a:latin typeface="Quattrocento Sans"/>
                <a:ea typeface="Quattrocento Sans"/>
                <a:cs typeface="Quattrocento Sans"/>
                <a:sym typeface="Quattrocento Sans"/>
              </a:rPr>
              <a:t>Toxic air pollutants are regulated in two phases:</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Quattrocento Sans"/>
                <a:ea typeface="Quattrocento Sans"/>
                <a:cs typeface="Quattrocento Sans"/>
                <a:sym typeface="Quattrocento Sans"/>
              </a:rPr>
              <a:t>Phase 1</a:t>
            </a:r>
            <a:r>
              <a:rPr lang="en-US" sz="1800" b="0" i="0" u="none" strike="noStrike" cap="none">
                <a:solidFill>
                  <a:schemeClr val="dk1"/>
                </a:solidFill>
                <a:latin typeface="Quattrocento Sans"/>
                <a:ea typeface="Quattrocento Sans"/>
                <a:cs typeface="Quattrocento Sans"/>
                <a:sym typeface="Quattrocento Sans"/>
              </a:rPr>
              <a:t> – Using Maximum Achievable Control Technology (MACT) standards</a:t>
            </a:r>
            <a:endParaRPr/>
          </a:p>
          <a:p>
            <a:pPr marL="742950" marR="0" lvl="1" indent="-285750" algn="l" rtl="0">
              <a:spcBef>
                <a:spcPts val="0"/>
              </a:spcBef>
              <a:spcAft>
                <a:spcPts val="0"/>
              </a:spcAft>
              <a:buClr>
                <a:schemeClr val="dk1"/>
              </a:buClr>
              <a:buSzPts val="1800"/>
              <a:buFont typeface="Arial"/>
              <a:buChar char="•"/>
            </a:pPr>
            <a:r>
              <a:rPr lang="en-US" sz="1800" b="1" i="0" u="none" strike="noStrike" cap="none">
                <a:solidFill>
                  <a:schemeClr val="dk1"/>
                </a:solidFill>
                <a:latin typeface="Quattrocento Sans"/>
                <a:ea typeface="Quattrocento Sans"/>
                <a:cs typeface="Quattrocento Sans"/>
                <a:sym typeface="Quattrocento Sans"/>
              </a:rPr>
              <a:t>Phase 2</a:t>
            </a:r>
            <a:r>
              <a:rPr lang="en-US" sz="1800" b="0" i="0" u="none" strike="noStrike" cap="none">
                <a:solidFill>
                  <a:schemeClr val="dk1"/>
                </a:solidFill>
                <a:latin typeface="Quattrocento Sans"/>
                <a:ea typeface="Quattrocento Sans"/>
                <a:cs typeface="Quattrocento Sans"/>
                <a:sym typeface="Quattrocento Sans"/>
              </a:rPr>
              <a:t> – Performing a Residual Risk assessment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Quattrocento Sans"/>
                <a:ea typeface="Quattrocento Sans"/>
                <a:cs typeface="Quattrocento Sans"/>
                <a:sym typeface="Quattrocento Sans"/>
              </a:rPr>
              <a:t>Urban Air Toxics</a:t>
            </a:r>
            <a:endParaRPr/>
          </a:p>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a:p>
            <a:pPr marL="0" marR="0" lvl="0" indent="0" algn="l" rtl="0">
              <a:spcBef>
                <a:spcPts val="0"/>
              </a:spcBef>
              <a:spcAft>
                <a:spcPts val="0"/>
              </a:spcAft>
              <a:buNone/>
            </a:pPr>
            <a:r>
              <a:rPr lang="en-US" sz="1800" b="1">
                <a:solidFill>
                  <a:schemeClr val="dk1"/>
                </a:solidFill>
                <a:latin typeface="Quattrocento Sans"/>
                <a:ea typeface="Quattrocento Sans"/>
                <a:cs typeface="Quattrocento Sans"/>
                <a:sym typeface="Quattrocento Sans"/>
              </a:rPr>
              <a:t>HAPs</a:t>
            </a:r>
            <a:r>
              <a:rPr lang="en-US" sz="1800">
                <a:solidFill>
                  <a:schemeClr val="dk1"/>
                </a:solidFill>
                <a:latin typeface="Quattrocento Sans"/>
                <a:ea typeface="Quattrocento Sans"/>
                <a:cs typeface="Quattrocento Sans"/>
                <a:sym typeface="Quattrocento Sans"/>
              </a:rPr>
              <a:t> are regulated under a different part of the Clean Air Act. </a:t>
            </a:r>
            <a:r>
              <a:rPr lang="en-US" sz="1800" u="sng">
                <a:solidFill>
                  <a:schemeClr val="dk1"/>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https://www.epa.gov/haps</a:t>
            </a:r>
            <a:r>
              <a:rPr lang="en-US" sz="1800">
                <a:solidFill>
                  <a:schemeClr val="dk1"/>
                </a:solidFill>
                <a:latin typeface="Quattrocento Sans"/>
                <a:ea typeface="Quattrocento Sans"/>
                <a:cs typeface="Quattrocento Sans"/>
                <a:sym typeface="Quattrocento Sans"/>
              </a:rPr>
              <a:t> </a:t>
            </a:r>
            <a:endParaRPr/>
          </a:p>
        </p:txBody>
      </p:sp>
      <p:sp>
        <p:nvSpPr>
          <p:cNvPr id="398" name="Google Shape;398;p19"/>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99" name="Google Shape;399;p1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567224" y="2833254"/>
            <a:ext cx="3176989" cy="190619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a:spLocks noGrp="1"/>
          </p:cNvSpPr>
          <p:nvPr>
            <p:ph type="title" idx="4294967295"/>
          </p:nvPr>
        </p:nvSpPr>
        <p:spPr>
          <a:xfrm>
            <a:off x="-1116013" y="679450"/>
            <a:ext cx="5386388" cy="6397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162E4B"/>
              </a:buClr>
              <a:buSzPts val="3600"/>
              <a:buFont typeface="Arial"/>
              <a:buNone/>
              <a:tabLst/>
              <a:defRPr/>
            </a:pPr>
            <a:r>
              <a:rPr kumimoji="0" lang="en-US" sz="3600" b="1" i="0" u="none" strike="noStrike" kern="0" cap="none" spc="0" normalizeH="0" baseline="0" noProof="0" dirty="0">
                <a:ln>
                  <a:noFill/>
                </a:ln>
                <a:solidFill>
                  <a:srgbClr val="162E4B"/>
                </a:solidFill>
                <a:effectLst/>
                <a:uLnTx/>
                <a:uFillTx/>
                <a:latin typeface="Calibri"/>
                <a:ea typeface="Calibri"/>
                <a:cs typeface="Calibri"/>
                <a:sym typeface="Calibri"/>
              </a:rPr>
              <a:t>Welcome! </a:t>
            </a:r>
            <a:endParaRPr kumimoji="0" lang="en-US" sz="2400" b="1" i="0" u="none" strike="noStrike" kern="0" cap="none" spc="0" normalizeH="0" baseline="0" noProof="0" dirty="0">
              <a:ln>
                <a:noFill/>
              </a:ln>
              <a:solidFill>
                <a:srgbClr val="162E4B"/>
              </a:solidFill>
              <a:effectLst/>
              <a:uLnTx/>
              <a:uFillTx/>
              <a:latin typeface="Calibri"/>
              <a:ea typeface="Calibri"/>
              <a:cs typeface="Calibri"/>
              <a:sym typeface="Calibri"/>
            </a:endParaRPr>
          </a:p>
        </p:txBody>
      </p:sp>
      <p:sp>
        <p:nvSpPr>
          <p:cNvPr id="195" name="Google Shape;195;p2"/>
          <p:cNvSpPr txBox="1">
            <a:spLocks noGrp="1"/>
          </p:cNvSpPr>
          <p:nvPr>
            <p:ph type="sldNum" idx="12"/>
          </p:nvPr>
        </p:nvSpPr>
        <p:spPr>
          <a:xfrm>
            <a:off x="100584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
        <p:nvSpPr>
          <p:cNvPr id="196" name="Google Shape;196;p2">
            <a:extLst>
              <a:ext uri="{C183D7F6-B498-43B3-948B-1728B52AA6E4}">
                <adec:decorative xmlns:adec="http://schemas.microsoft.com/office/drawing/2017/decorative" val="1"/>
              </a:ext>
            </a:extLst>
          </p:cNvPr>
          <p:cNvSpPr/>
          <p:nvPr/>
        </p:nvSpPr>
        <p:spPr>
          <a:xfrm>
            <a:off x="9296400" y="4974771"/>
            <a:ext cx="2797629" cy="9579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2"/>
          <p:cNvSpPr txBox="1"/>
          <p:nvPr/>
        </p:nvSpPr>
        <p:spPr>
          <a:xfrm>
            <a:off x="1996669" y="1688265"/>
            <a:ext cx="6864303" cy="1667658"/>
          </a:xfrm>
          <a:prstGeom prst="rect">
            <a:avLst/>
          </a:prstGeom>
          <a:noFill/>
          <a:ln>
            <a:noFill/>
          </a:ln>
        </p:spPr>
        <p:txBody>
          <a:bodyPr spcFirstLastPara="1" wrap="square" lIns="91425" tIns="45700" rIns="91425" bIns="45700" anchor="b" anchorCtr="0">
            <a:normAutofit fontScale="62500" lnSpcReduction="20000"/>
          </a:bodyPr>
          <a:lstStyle/>
          <a:p>
            <a:pPr marL="0" marR="0" lvl="0" indent="0" algn="l" rtl="0">
              <a:spcBef>
                <a:spcPts val="0"/>
              </a:spcBef>
              <a:spcAft>
                <a:spcPts val="0"/>
              </a:spcAft>
              <a:buClr>
                <a:srgbClr val="162E4B"/>
              </a:buClr>
              <a:buSzPct val="100000"/>
              <a:buFont typeface="Arial"/>
              <a:buNone/>
            </a:pPr>
            <a:r>
              <a:rPr lang="en-US" sz="4800" b="1">
                <a:solidFill>
                  <a:srgbClr val="162E4B"/>
                </a:solidFill>
                <a:latin typeface="Calibri"/>
                <a:ea typeface="Calibri"/>
                <a:cs typeface="Calibri"/>
                <a:sym typeface="Calibri"/>
              </a:rPr>
              <a:t>Goals </a:t>
            </a:r>
            <a:endParaRPr/>
          </a:p>
          <a:p>
            <a:pPr marL="342900" marR="0" lvl="0" indent="-342900" algn="l" rtl="0">
              <a:spcBef>
                <a:spcPts val="400"/>
              </a:spcBef>
              <a:spcAft>
                <a:spcPts val="0"/>
              </a:spcAft>
              <a:buClr>
                <a:srgbClr val="162E4B"/>
              </a:buClr>
              <a:buSzPct val="100000"/>
              <a:buFont typeface="Noto Sans Symbols"/>
              <a:buChar char="✔"/>
            </a:pPr>
            <a:r>
              <a:rPr lang="en-US" sz="3200" b="0">
                <a:solidFill>
                  <a:srgbClr val="162E4B"/>
                </a:solidFill>
                <a:latin typeface="Calibri"/>
                <a:ea typeface="Calibri"/>
                <a:cs typeface="Calibri"/>
                <a:sym typeface="Calibri"/>
              </a:rPr>
              <a:t>Learn about clean air topics and interact with agency staff. </a:t>
            </a:r>
            <a:endParaRPr/>
          </a:p>
          <a:p>
            <a:pPr marL="342900" marR="0" lvl="0" indent="-342900" algn="l" rtl="0">
              <a:spcBef>
                <a:spcPts val="400"/>
              </a:spcBef>
              <a:spcAft>
                <a:spcPts val="0"/>
              </a:spcAft>
              <a:buClr>
                <a:srgbClr val="162E4B"/>
              </a:buClr>
              <a:buSzPct val="100000"/>
              <a:buFont typeface="Noto Sans Symbols"/>
              <a:buChar char="✔"/>
            </a:pPr>
            <a:r>
              <a:rPr lang="en-US" sz="3200" b="0">
                <a:solidFill>
                  <a:srgbClr val="162E4B"/>
                </a:solidFill>
                <a:latin typeface="Calibri"/>
                <a:ea typeface="Calibri"/>
                <a:cs typeface="Calibri"/>
                <a:sym typeface="Calibri"/>
              </a:rPr>
              <a:t>Identify priority topics for future meetings.</a:t>
            </a:r>
            <a:endParaRPr/>
          </a:p>
          <a:p>
            <a:pPr marL="342900" marR="0" lvl="0" indent="-342900" algn="l" rtl="0">
              <a:spcBef>
                <a:spcPts val="400"/>
              </a:spcBef>
              <a:spcAft>
                <a:spcPts val="0"/>
              </a:spcAft>
              <a:buClr>
                <a:srgbClr val="162E4B"/>
              </a:buClr>
              <a:buSzPct val="100000"/>
              <a:buFont typeface="Noto Sans Symbols"/>
              <a:buChar char="✔"/>
            </a:pPr>
            <a:r>
              <a:rPr lang="en-US" sz="3200" b="0">
                <a:solidFill>
                  <a:srgbClr val="162E4B"/>
                </a:solidFill>
                <a:latin typeface="Calibri"/>
                <a:ea typeface="Calibri"/>
                <a:cs typeface="Calibri"/>
                <a:sym typeface="Calibri"/>
              </a:rPr>
              <a:t>Confirm roles and responsibilities for next steps.</a:t>
            </a:r>
            <a:endParaRPr/>
          </a:p>
        </p:txBody>
      </p:sp>
      <p:sp>
        <p:nvSpPr>
          <p:cNvPr id="198" name="Google Shape;198;p2"/>
          <p:cNvSpPr txBox="1"/>
          <p:nvPr/>
        </p:nvSpPr>
        <p:spPr>
          <a:xfrm>
            <a:off x="1996669" y="3698998"/>
            <a:ext cx="6864303" cy="1667658"/>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162E4B"/>
              </a:buClr>
              <a:buSzPts val="3200"/>
              <a:buFont typeface="Arial"/>
              <a:buNone/>
            </a:pPr>
            <a:r>
              <a:rPr lang="en-US" sz="3200" b="1">
                <a:solidFill>
                  <a:srgbClr val="162E4B"/>
                </a:solidFill>
                <a:latin typeface="Calibri"/>
                <a:ea typeface="Calibri"/>
                <a:cs typeface="Calibri"/>
                <a:sym typeface="Calibri"/>
              </a:rPr>
              <a:t>Roles </a:t>
            </a:r>
            <a:endParaRPr/>
          </a:p>
          <a:p>
            <a:pPr marL="342900" marR="0" lvl="0" indent="-342900" algn="l" rtl="0">
              <a:spcBef>
                <a:spcPts val="400"/>
              </a:spcBef>
              <a:spcAft>
                <a:spcPts val="0"/>
              </a:spcAft>
              <a:buClr>
                <a:srgbClr val="162E4B"/>
              </a:buClr>
              <a:buSzPts val="2000"/>
              <a:buFont typeface="Noto Sans Symbols"/>
              <a:buChar char="✔"/>
            </a:pPr>
            <a:r>
              <a:rPr lang="en-US" sz="2000" b="0">
                <a:solidFill>
                  <a:srgbClr val="162E4B"/>
                </a:solidFill>
                <a:latin typeface="Calibri"/>
                <a:ea typeface="Calibri"/>
                <a:cs typeface="Calibri"/>
                <a:sym typeface="Calibri"/>
              </a:rPr>
              <a:t>Take care of yourself and others. </a:t>
            </a:r>
            <a:endParaRPr/>
          </a:p>
          <a:p>
            <a:pPr marL="342900" marR="0" lvl="0" indent="-342900" algn="l" rtl="0">
              <a:spcBef>
                <a:spcPts val="400"/>
              </a:spcBef>
              <a:spcAft>
                <a:spcPts val="0"/>
              </a:spcAft>
              <a:buClr>
                <a:srgbClr val="162E4B"/>
              </a:buClr>
              <a:buSzPts val="2000"/>
              <a:buFont typeface="Noto Sans Symbols"/>
              <a:buChar char="✔"/>
            </a:pPr>
            <a:r>
              <a:rPr lang="en-US" sz="2000" b="0">
                <a:solidFill>
                  <a:srgbClr val="162E4B"/>
                </a:solidFill>
                <a:latin typeface="Calibri"/>
                <a:ea typeface="Calibri"/>
                <a:cs typeface="Calibri"/>
                <a:sym typeface="Calibri"/>
              </a:rPr>
              <a:t>Meet new people</a:t>
            </a:r>
            <a:endParaRPr/>
          </a:p>
          <a:p>
            <a:pPr marL="342900" marR="0" lvl="0" indent="-342900" algn="l" rtl="0">
              <a:spcBef>
                <a:spcPts val="400"/>
              </a:spcBef>
              <a:spcAft>
                <a:spcPts val="0"/>
              </a:spcAft>
              <a:buClr>
                <a:srgbClr val="162E4B"/>
              </a:buClr>
              <a:buSzPts val="2000"/>
              <a:buFont typeface="Noto Sans Symbols"/>
              <a:buChar char="✔"/>
            </a:pPr>
            <a:r>
              <a:rPr lang="en-US" sz="2000" b="0">
                <a:solidFill>
                  <a:srgbClr val="162E4B"/>
                </a:solidFill>
                <a:latin typeface="Calibri"/>
                <a:ea typeface="Calibri"/>
                <a:cs typeface="Calibri"/>
                <a:sym typeface="Calibri"/>
              </a:rPr>
              <a:t>Interact </a:t>
            </a:r>
            <a:endParaRPr/>
          </a:p>
        </p:txBody>
      </p:sp>
      <p:pic>
        <p:nvPicPr>
          <p:cNvPr id="199" name="Google Shape;199;p2" descr="Chat with solid fill"/>
          <p:cNvPicPr preferRelativeResize="0"/>
          <p:nvPr/>
        </p:nvPicPr>
        <p:blipFill rotWithShape="1">
          <a:blip r:embed="rId3">
            <a:alphaModFix/>
          </a:blip>
          <a:srcRect/>
          <a:stretch/>
        </p:blipFill>
        <p:spPr>
          <a:xfrm>
            <a:off x="10156371" y="158297"/>
            <a:ext cx="1273628" cy="12736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2" name="Title 1">
            <a:extLst>
              <a:ext uri="{FF2B5EF4-FFF2-40B4-BE49-F238E27FC236}">
                <a16:creationId xmlns:a16="http://schemas.microsoft.com/office/drawing/2014/main" id="{5A2FD777-2973-BBEB-034E-A03CBCD2F3AD}"/>
              </a:ext>
            </a:extLst>
          </p:cNvPr>
          <p:cNvSpPr>
            <a:spLocks noGrp="1"/>
          </p:cNvSpPr>
          <p:nvPr>
            <p:ph type="title" idx="4294967295"/>
          </p:nvPr>
        </p:nvSpPr>
        <p:spPr>
          <a:xfrm>
            <a:off x="223304" y="504825"/>
            <a:ext cx="2608796" cy="2924175"/>
          </a:xfrm>
        </p:spPr>
        <p:txBody>
          <a:bodyPr>
            <a:normAutofit fontScale="90000"/>
          </a:bodyPr>
          <a:lstStyle/>
          <a:p>
            <a:r>
              <a:rPr lang="en-US" b="0" dirty="0"/>
              <a:t>Economic Strength with Cleaner Air</a:t>
            </a:r>
          </a:p>
        </p:txBody>
      </p:sp>
      <p:pic>
        <p:nvPicPr>
          <p:cNvPr id="405" name="Google Shape;405;p20" descr="Graph showing the comparison of economic growth areas and declining emissions from 1070 to 2019."/>
          <p:cNvPicPr preferRelativeResize="0"/>
          <p:nvPr/>
        </p:nvPicPr>
        <p:blipFill rotWithShape="1">
          <a:blip r:embed="rId3">
            <a:alphaModFix/>
          </a:blip>
          <a:srcRect/>
          <a:stretch/>
        </p:blipFill>
        <p:spPr>
          <a:xfrm>
            <a:off x="3365500" y="504826"/>
            <a:ext cx="8166100" cy="5630764"/>
          </a:xfrm>
          <a:prstGeom prst="rect">
            <a:avLst/>
          </a:prstGeom>
          <a:noFill/>
          <a:ln>
            <a:noFill/>
          </a:ln>
        </p:spPr>
      </p:pic>
      <p:sp>
        <p:nvSpPr>
          <p:cNvPr id="4" name="TextBox 3">
            <a:extLst>
              <a:ext uri="{FF2B5EF4-FFF2-40B4-BE49-F238E27FC236}">
                <a16:creationId xmlns:a16="http://schemas.microsoft.com/office/drawing/2014/main" id="{4C5DD015-FD82-1503-4E48-39F45DA2BD13}"/>
              </a:ext>
            </a:extLst>
          </p:cNvPr>
          <p:cNvSpPr txBox="1"/>
          <p:nvPr/>
        </p:nvSpPr>
        <p:spPr>
          <a:xfrm>
            <a:off x="4400550" y="6413698"/>
            <a:ext cx="6096000" cy="523220"/>
          </a:xfrm>
          <a:prstGeom prst="rect">
            <a:avLst/>
          </a:prstGeom>
          <a:noFill/>
        </p:spPr>
        <p:txBody>
          <a:bodyPr wrap="square">
            <a:spAutoFit/>
          </a:bodyPr>
          <a:lstStyle/>
          <a:p>
            <a:r>
              <a:rPr lang="en-US" dirty="0">
                <a:hlinkClick r:id="rId4"/>
              </a:rPr>
              <a:t>https://gispub.epa.gov/air/trendsreport/2022/#growth</a:t>
            </a:r>
            <a:endParaRPr lang="en-US" dirty="0"/>
          </a:p>
          <a:p>
            <a:endParaRPr lang="en-US" dirty="0"/>
          </a:p>
        </p:txBody>
      </p:sp>
      <p:sp>
        <p:nvSpPr>
          <p:cNvPr id="404" name="Google Shape;404;p20"/>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1"/>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200"/>
              <a:buFont typeface="Quattrocento Sans"/>
              <a:buNone/>
            </a:pPr>
            <a:r>
              <a:rPr lang="en-US" sz="3200">
                <a:solidFill>
                  <a:srgbClr val="1F3864"/>
                </a:solidFill>
                <a:latin typeface="Quattrocento Sans"/>
                <a:ea typeface="Quattrocento Sans"/>
                <a:cs typeface="Quattrocento Sans"/>
                <a:sym typeface="Quattrocento Sans"/>
              </a:rPr>
              <a:t>Summary</a:t>
            </a:r>
            <a:endParaRPr/>
          </a:p>
        </p:txBody>
      </p:sp>
      <p:sp>
        <p:nvSpPr>
          <p:cNvPr id="412" name="Google Shape;412;p21"/>
          <p:cNvSpPr txBox="1">
            <a:spLocks noGrp="1"/>
          </p:cNvSpPr>
          <p:nvPr>
            <p:ph type="body" idx="1"/>
          </p:nvPr>
        </p:nvSpPr>
        <p:spPr>
          <a:xfrm>
            <a:off x="322894" y="1490311"/>
            <a:ext cx="11257453" cy="51511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600"/>
              <a:buNone/>
            </a:pPr>
            <a:r>
              <a:rPr lang="en-US" sz="2600" b="1">
                <a:solidFill>
                  <a:srgbClr val="1F3864"/>
                </a:solidFill>
                <a:latin typeface="Quattrocento Sans"/>
                <a:ea typeface="Quattrocento Sans"/>
                <a:cs typeface="Quattrocento Sans"/>
                <a:sym typeface="Quattrocento Sans"/>
              </a:rPr>
              <a:t>We learned about….</a:t>
            </a:r>
            <a:endParaRPr/>
          </a:p>
          <a:p>
            <a:pPr marL="0" lvl="0" indent="0" algn="l" rtl="0">
              <a:lnSpc>
                <a:spcPct val="90000"/>
              </a:lnSpc>
              <a:spcBef>
                <a:spcPts val="1000"/>
              </a:spcBef>
              <a:spcAft>
                <a:spcPts val="0"/>
              </a:spcAft>
              <a:buClr>
                <a:schemeClr val="dk1"/>
              </a:buClr>
              <a:buSzPts val="2600"/>
              <a:buNone/>
            </a:pPr>
            <a:endParaRPr sz="2600" b="1">
              <a:solidFill>
                <a:srgbClr val="1F3864"/>
              </a:solidFill>
              <a:latin typeface="Quattrocento Sans"/>
              <a:ea typeface="Quattrocento Sans"/>
              <a:cs typeface="Quattrocento Sans"/>
              <a:sym typeface="Quattrocento Sans"/>
            </a:endParaRPr>
          </a:p>
          <a:p>
            <a:pPr marL="685800" lvl="1" indent="-228600" algn="l" rtl="0">
              <a:lnSpc>
                <a:spcPct val="90000"/>
              </a:lnSpc>
              <a:spcBef>
                <a:spcPts val="500"/>
              </a:spcBef>
              <a:spcAft>
                <a:spcPts val="0"/>
              </a:spcAft>
              <a:buClr>
                <a:schemeClr val="dk1"/>
              </a:buClr>
              <a:buSzPts val="2200"/>
              <a:buFont typeface="Noto Sans Symbols"/>
              <a:buChar char="▪"/>
            </a:pPr>
            <a:r>
              <a:rPr lang="en-US" sz="2200" b="1">
                <a:latin typeface="Quattrocento Sans"/>
                <a:ea typeface="Quattrocento Sans"/>
                <a:cs typeface="Quattrocento Sans"/>
                <a:sym typeface="Quattrocento Sans"/>
              </a:rPr>
              <a:t>Definitions</a:t>
            </a:r>
            <a:r>
              <a:rPr lang="en-US" sz="2200">
                <a:latin typeface="Quattrocento Sans"/>
                <a:ea typeface="Quattrocento Sans"/>
                <a:cs typeface="Quattrocento Sans"/>
                <a:sym typeface="Quattrocento Sans"/>
              </a:rPr>
              <a:t> of air pollution and air quality</a:t>
            </a:r>
            <a:endParaRPr/>
          </a:p>
          <a:p>
            <a:pPr marL="685800" lvl="1" indent="-228600" algn="l" rtl="0">
              <a:lnSpc>
                <a:spcPct val="90000"/>
              </a:lnSpc>
              <a:spcBef>
                <a:spcPts val="500"/>
              </a:spcBef>
              <a:spcAft>
                <a:spcPts val="0"/>
              </a:spcAft>
              <a:buClr>
                <a:schemeClr val="dk1"/>
              </a:buClr>
              <a:buSzPts val="2200"/>
              <a:buFont typeface="Noto Sans Symbols"/>
              <a:buChar char="▪"/>
            </a:pPr>
            <a:r>
              <a:rPr lang="en-US" sz="2200" b="1">
                <a:latin typeface="Quattrocento Sans"/>
                <a:ea typeface="Quattrocento Sans"/>
                <a:cs typeface="Quattrocento Sans"/>
                <a:sym typeface="Quattrocento Sans"/>
              </a:rPr>
              <a:t>History</a:t>
            </a:r>
            <a:r>
              <a:rPr lang="en-US" sz="2200">
                <a:latin typeface="Quattrocento Sans"/>
                <a:ea typeface="Quattrocento Sans"/>
                <a:cs typeface="Quattrocento Sans"/>
                <a:sym typeface="Quattrocento Sans"/>
              </a:rPr>
              <a:t> of air pollution</a:t>
            </a:r>
            <a:endParaRPr/>
          </a:p>
          <a:p>
            <a:pPr marL="685800" lvl="1" indent="-228600" algn="l" rtl="0">
              <a:lnSpc>
                <a:spcPct val="90000"/>
              </a:lnSpc>
              <a:spcBef>
                <a:spcPts val="500"/>
              </a:spcBef>
              <a:spcAft>
                <a:spcPts val="0"/>
              </a:spcAft>
              <a:buClr>
                <a:schemeClr val="dk1"/>
              </a:buClr>
              <a:buSzPts val="2200"/>
              <a:buFont typeface="Noto Sans Symbols"/>
              <a:buChar char="▪"/>
            </a:pPr>
            <a:r>
              <a:rPr lang="en-US" sz="2200" b="1">
                <a:latin typeface="Quattrocento Sans"/>
                <a:ea typeface="Quattrocento Sans"/>
                <a:cs typeface="Quattrocento Sans"/>
                <a:sym typeface="Quattrocento Sans"/>
              </a:rPr>
              <a:t>Regulation</a:t>
            </a:r>
            <a:r>
              <a:rPr lang="en-US" sz="2200">
                <a:latin typeface="Quattrocento Sans"/>
                <a:ea typeface="Quattrocento Sans"/>
                <a:cs typeface="Quattrocento Sans"/>
                <a:sym typeface="Quattrocento Sans"/>
              </a:rPr>
              <a:t> of air pollution in the U.S.</a:t>
            </a:r>
            <a:endParaRPr/>
          </a:p>
          <a:p>
            <a:pPr marL="685800" lvl="1" indent="-228600" algn="l" rtl="0">
              <a:lnSpc>
                <a:spcPct val="90000"/>
              </a:lnSpc>
              <a:spcBef>
                <a:spcPts val="500"/>
              </a:spcBef>
              <a:spcAft>
                <a:spcPts val="0"/>
              </a:spcAft>
              <a:buClr>
                <a:schemeClr val="dk1"/>
              </a:buClr>
              <a:buSzPts val="2200"/>
              <a:buFont typeface="Noto Sans Symbols"/>
              <a:buChar char="▪"/>
            </a:pPr>
            <a:r>
              <a:rPr lang="en-US" sz="2200" b="1">
                <a:latin typeface="Quattrocento Sans"/>
                <a:ea typeface="Quattrocento Sans"/>
                <a:cs typeface="Quattrocento Sans"/>
                <a:sym typeface="Quattrocento Sans"/>
              </a:rPr>
              <a:t>Sources</a:t>
            </a:r>
            <a:r>
              <a:rPr lang="en-US" sz="2200">
                <a:latin typeface="Quattrocento Sans"/>
                <a:ea typeface="Quattrocento Sans"/>
                <a:cs typeface="Quattrocento Sans"/>
                <a:sym typeface="Quattrocento Sans"/>
              </a:rPr>
              <a:t> of air pollution</a:t>
            </a:r>
            <a:endParaRPr/>
          </a:p>
          <a:p>
            <a:pPr marL="685800" lvl="1" indent="-228600" algn="l" rtl="0">
              <a:lnSpc>
                <a:spcPct val="90000"/>
              </a:lnSpc>
              <a:spcBef>
                <a:spcPts val="500"/>
              </a:spcBef>
              <a:spcAft>
                <a:spcPts val="0"/>
              </a:spcAft>
              <a:buClr>
                <a:schemeClr val="dk1"/>
              </a:buClr>
              <a:buSzPts val="2200"/>
              <a:buFont typeface="Noto Sans Symbols"/>
              <a:buChar char="▪"/>
            </a:pPr>
            <a:r>
              <a:rPr lang="en-US" sz="2200" b="1">
                <a:latin typeface="Quattrocento Sans"/>
                <a:ea typeface="Quattrocento Sans"/>
                <a:cs typeface="Quattrocento Sans"/>
                <a:sym typeface="Quattrocento Sans"/>
              </a:rPr>
              <a:t>Common questions</a:t>
            </a:r>
            <a:endParaRPr/>
          </a:p>
          <a:p>
            <a:pPr marL="1143000" lvl="2" indent="-228600" algn="l" rtl="0">
              <a:lnSpc>
                <a:spcPct val="90000"/>
              </a:lnSpc>
              <a:spcBef>
                <a:spcPts val="500"/>
              </a:spcBef>
              <a:spcAft>
                <a:spcPts val="0"/>
              </a:spcAft>
              <a:buClr>
                <a:schemeClr val="dk1"/>
              </a:buClr>
              <a:buSzPts val="2000"/>
              <a:buChar char="•"/>
            </a:pPr>
            <a:r>
              <a:rPr lang="en-US">
                <a:latin typeface="Quattrocento Sans"/>
                <a:ea typeface="Quattrocento Sans"/>
                <a:cs typeface="Quattrocento Sans"/>
                <a:sym typeface="Quattrocento Sans"/>
              </a:rPr>
              <a:t>Why and when air pollution can be higher and lower?</a:t>
            </a:r>
            <a:endParaRPr/>
          </a:p>
          <a:p>
            <a:pPr marL="1143000" lvl="2" indent="-228600" algn="l" rtl="0">
              <a:lnSpc>
                <a:spcPct val="90000"/>
              </a:lnSpc>
              <a:spcBef>
                <a:spcPts val="500"/>
              </a:spcBef>
              <a:spcAft>
                <a:spcPts val="0"/>
              </a:spcAft>
              <a:buClr>
                <a:schemeClr val="dk1"/>
              </a:buClr>
              <a:buSzPts val="2000"/>
              <a:buChar char="•"/>
            </a:pPr>
            <a:r>
              <a:rPr lang="en-US">
                <a:latin typeface="Quattrocento Sans"/>
                <a:ea typeface="Quattrocento Sans"/>
                <a:cs typeface="Quattrocento Sans"/>
                <a:sym typeface="Quattrocento Sans"/>
              </a:rPr>
              <a:t>How to tell what the air quality is and where to find information?</a:t>
            </a:r>
            <a:endParaRPr/>
          </a:p>
        </p:txBody>
      </p:sp>
      <p:sp>
        <p:nvSpPr>
          <p:cNvPr id="413" name="Google Shape;413;p21"/>
          <p:cNvSpPr txBox="1">
            <a:spLocks noGrp="1"/>
          </p:cNvSpPr>
          <p:nvPr>
            <p:ph type="sldNum" idx="12"/>
          </p:nvPr>
        </p:nvSpPr>
        <p:spPr>
          <a:xfrm>
            <a:off x="7757052" y="6090753"/>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414" name="Google Shape;414;p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607389" y="1811154"/>
            <a:ext cx="3584611" cy="2954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2"/>
          <p:cNvSpPr txBox="1">
            <a:spLocks noGrp="1"/>
          </p:cNvSpPr>
          <p:nvPr>
            <p:ph type="title" idx="4294967295"/>
          </p:nvPr>
        </p:nvSpPr>
        <p:spPr>
          <a:xfrm>
            <a:off x="2543158" y="2939174"/>
            <a:ext cx="8001000" cy="14700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6200" b="0" i="0" u="none" strike="noStrike" kern="0" cap="none" spc="0" normalizeH="0" baseline="0" noProof="0" dirty="0">
                <a:ln>
                  <a:noFill/>
                </a:ln>
                <a:solidFill>
                  <a:srgbClr val="162E4B"/>
                </a:solidFill>
                <a:effectLst/>
                <a:uLnTx/>
                <a:uFillTx/>
                <a:latin typeface="Calibri"/>
                <a:ea typeface="Calibri"/>
                <a:cs typeface="Calibri"/>
                <a:sym typeface="Calibri"/>
              </a:rPr>
              <a:t>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20" name="Google Shape;420;p22" descr="Questions with solid fill"/>
          <p:cNvPicPr preferRelativeResize="0"/>
          <p:nvPr/>
        </p:nvPicPr>
        <p:blipFill rotWithShape="1">
          <a:blip r:embed="rId3">
            <a:alphaModFix/>
          </a:blip>
          <a:srcRect/>
          <a:stretch/>
        </p:blipFill>
        <p:spPr>
          <a:xfrm>
            <a:off x="1204586" y="2455733"/>
            <a:ext cx="2677145" cy="26546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7" name="Google Shape;427;p23"/>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Ambient Air Monitoring in Michigan</a:t>
            </a:r>
            <a:endParaRPr/>
          </a:p>
        </p:txBody>
      </p:sp>
      <p:sp>
        <p:nvSpPr>
          <p:cNvPr id="428" name="Google Shape;428;p23"/>
          <p:cNvSpPr txBox="1">
            <a:spLocks noGrp="1"/>
          </p:cNvSpPr>
          <p:nvPr>
            <p:ph type="subTitle" idx="1"/>
          </p:nvPr>
        </p:nvSpPr>
        <p:spPr>
          <a:xfrm>
            <a:off x="812800" y="3857487"/>
            <a:ext cx="10566400" cy="1752600"/>
          </a:xfrm>
          <a:prstGeom prst="rect">
            <a:avLst/>
          </a:prstGeom>
          <a:noFill/>
          <a:ln>
            <a:noFill/>
          </a:ln>
        </p:spPr>
        <p:txBody>
          <a:bodyPr spcFirstLastPara="1" wrap="square" lIns="91425" tIns="45700" rIns="91425" bIns="45700" anchor="t" anchorCtr="0">
            <a:normAutofit fontScale="32500" lnSpcReduction="20000"/>
          </a:bodyPr>
          <a:lstStyle/>
          <a:p>
            <a:pPr marL="0" lvl="0" indent="0" algn="ctr" rtl="0">
              <a:spcBef>
                <a:spcPts val="600"/>
              </a:spcBef>
              <a:spcAft>
                <a:spcPts val="0"/>
              </a:spcAft>
              <a:buClr>
                <a:schemeClr val="dk1"/>
              </a:buClr>
              <a:buSzPct val="100000"/>
              <a:buNone/>
            </a:pPr>
            <a:r>
              <a:rPr lang="en-US" sz="5500">
                <a:solidFill>
                  <a:schemeClr val="dk1"/>
                </a:solidFill>
                <a:latin typeface="Calibri"/>
                <a:ea typeface="Calibri"/>
                <a:cs typeface="Calibri"/>
                <a:sym typeface="Calibri"/>
              </a:rPr>
              <a:t>Erica Wolf, J.D. </a:t>
            </a:r>
            <a:endParaRPr/>
          </a:p>
          <a:p>
            <a:pPr marL="0" lvl="0" indent="0" algn="ctr" rtl="0">
              <a:spcBef>
                <a:spcPts val="600"/>
              </a:spcBef>
              <a:spcAft>
                <a:spcPts val="0"/>
              </a:spcAft>
              <a:buClr>
                <a:schemeClr val="dk1"/>
              </a:buClr>
              <a:buSzPct val="100000"/>
              <a:buNone/>
            </a:pPr>
            <a:r>
              <a:rPr lang="en-US" sz="5500">
                <a:solidFill>
                  <a:schemeClr val="dk1"/>
                </a:solidFill>
                <a:latin typeface="Calibri"/>
                <a:ea typeface="Calibri"/>
                <a:cs typeface="Calibri"/>
                <a:sym typeface="Calibri"/>
              </a:rPr>
              <a:t>Air Monitoring Section</a:t>
            </a:r>
            <a:endParaRPr/>
          </a:p>
          <a:p>
            <a:pPr marL="0" lvl="0" indent="0" algn="ctr" rtl="0">
              <a:spcBef>
                <a:spcPts val="600"/>
              </a:spcBef>
              <a:spcAft>
                <a:spcPts val="0"/>
              </a:spcAft>
              <a:buClr>
                <a:schemeClr val="dk1"/>
              </a:buClr>
              <a:buSzPct val="100000"/>
              <a:buNone/>
            </a:pPr>
            <a:r>
              <a:rPr lang="en-US" sz="5500">
                <a:solidFill>
                  <a:schemeClr val="dk1"/>
                </a:solidFill>
                <a:latin typeface="Calibri"/>
                <a:ea typeface="Calibri"/>
                <a:cs typeface="Calibri"/>
                <a:sym typeface="Calibri"/>
              </a:rPr>
              <a:t>Air Quality Division</a:t>
            </a:r>
            <a:endParaRPr/>
          </a:p>
          <a:p>
            <a:pPr marL="0" lvl="0" indent="0" algn="ctr" rtl="0">
              <a:spcBef>
                <a:spcPts val="600"/>
              </a:spcBef>
              <a:spcAft>
                <a:spcPts val="0"/>
              </a:spcAft>
              <a:buClr>
                <a:schemeClr val="dk1"/>
              </a:buClr>
              <a:buSzPct val="100000"/>
              <a:buNone/>
            </a:pPr>
            <a:r>
              <a:rPr lang="en-US" sz="5500">
                <a:solidFill>
                  <a:schemeClr val="dk1"/>
                </a:solidFill>
                <a:latin typeface="Calibri"/>
                <a:ea typeface="Calibri"/>
                <a:cs typeface="Calibri"/>
                <a:sym typeface="Calibri"/>
              </a:rPr>
              <a:t>Michigan EGLE</a:t>
            </a:r>
            <a:endParaRPr/>
          </a:p>
          <a:p>
            <a:pPr marL="0" lvl="0" indent="0" algn="ctr" rtl="0">
              <a:spcBef>
                <a:spcPts val="600"/>
              </a:spcBef>
              <a:spcAft>
                <a:spcPts val="0"/>
              </a:spcAft>
              <a:buClr>
                <a:schemeClr val="dk1"/>
              </a:buClr>
              <a:buSzPct val="100000"/>
              <a:buNone/>
            </a:pPr>
            <a:r>
              <a:rPr lang="en-US" sz="5500">
                <a:solidFill>
                  <a:schemeClr val="dk1"/>
                </a:solidFill>
                <a:latin typeface="Calibri"/>
                <a:ea typeface="Calibri"/>
                <a:cs typeface="Calibri"/>
                <a:sym typeface="Calibri"/>
              </a:rPr>
              <a:t> </a:t>
            </a:r>
            <a:r>
              <a:rPr lang="en-US" sz="5500" u="sng">
                <a:solidFill>
                  <a:schemeClr val="hlink"/>
                </a:solidFill>
                <a:latin typeface="Calibri"/>
                <a:ea typeface="Calibri"/>
                <a:cs typeface="Calibri"/>
                <a:sym typeface="Calibri"/>
                <a:hlinkClick r:id="rId3"/>
              </a:rPr>
              <a:t>WolfE1@Michigan.gov</a:t>
            </a:r>
            <a:endParaRPr sz="5500">
              <a:latin typeface="Calibri"/>
              <a:ea typeface="Calibri"/>
              <a:cs typeface="Calibri"/>
              <a:sym typeface="Calibri"/>
            </a:endParaRPr>
          </a:p>
          <a:p>
            <a:pPr marL="0" lvl="0" indent="0" algn="ctr" rtl="0">
              <a:spcBef>
                <a:spcPts val="208"/>
              </a:spcBef>
              <a:spcAft>
                <a:spcPts val="0"/>
              </a:spcAft>
              <a:buClr>
                <a:srgbClr val="888888"/>
              </a:buClr>
              <a:buSzPct val="1000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4"/>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U.S. EPA and EGLE Ambient Air Monitoring</a:t>
            </a:r>
            <a:endParaRPr/>
          </a:p>
        </p:txBody>
      </p:sp>
      <p:grpSp>
        <p:nvGrpSpPr>
          <p:cNvPr id="435" name="Google Shape;435;p24" descr="Ambient Air Monitoring: Roles of U.S. EPA and EGLE. Why, What, How, Where we monitor and where to find information."/>
          <p:cNvGrpSpPr/>
          <p:nvPr/>
        </p:nvGrpSpPr>
        <p:grpSpPr>
          <a:xfrm>
            <a:off x="-3580279" y="406162"/>
            <a:ext cx="14856355" cy="5742965"/>
            <a:chOff x="-4821747" y="-738980"/>
            <a:chExt cx="14856355" cy="5742965"/>
          </a:xfrm>
        </p:grpSpPr>
        <p:sp>
          <p:nvSpPr>
            <p:cNvPr id="436" name="Google Shape;436;p24"/>
            <p:cNvSpPr/>
            <p:nvPr/>
          </p:nvSpPr>
          <p:spPr>
            <a:xfrm>
              <a:off x="-4821747" y="-738980"/>
              <a:ext cx="5742965" cy="5742965"/>
            </a:xfrm>
            <a:prstGeom prst="blockArc">
              <a:avLst>
                <a:gd name="adj1" fmla="val 18900000"/>
                <a:gd name="adj2" fmla="val 2700000"/>
                <a:gd name="adj3" fmla="val 376"/>
              </a:avLst>
            </a:prstGeom>
            <a:noFill/>
            <a:ln w="25400" cap="flat" cmpd="sng">
              <a:solidFill>
                <a:srgbClr val="4066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4"/>
            <p:cNvSpPr/>
            <p:nvPr/>
          </p:nvSpPr>
          <p:spPr>
            <a:xfrm>
              <a:off x="343828" y="224595"/>
              <a:ext cx="9690780" cy="449019"/>
            </a:xfrm>
            <a:prstGeom prst="rect">
              <a:avLst/>
            </a:prstGeom>
            <a:solidFill>
              <a:srgbClr val="042D6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4"/>
            <p:cNvSpPr txBox="1"/>
            <p:nvPr/>
          </p:nvSpPr>
          <p:spPr>
            <a:xfrm>
              <a:off x="343828" y="224595"/>
              <a:ext cx="9690780" cy="449019"/>
            </a:xfrm>
            <a:prstGeom prst="rect">
              <a:avLst/>
            </a:prstGeom>
            <a:noFill/>
            <a:ln>
              <a:noFill/>
            </a:ln>
          </p:spPr>
          <p:txBody>
            <a:bodyPr spcFirstLastPara="1" wrap="square" lIns="35640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Roles of U.S. EPA and EGLE </a:t>
              </a:r>
              <a:endParaRPr/>
            </a:p>
          </p:txBody>
        </p:sp>
        <p:sp>
          <p:nvSpPr>
            <p:cNvPr id="439" name="Google Shape;439;p24"/>
            <p:cNvSpPr/>
            <p:nvPr/>
          </p:nvSpPr>
          <p:spPr>
            <a:xfrm>
              <a:off x="63191" y="168467"/>
              <a:ext cx="561274" cy="5612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4"/>
            <p:cNvSpPr/>
            <p:nvPr/>
          </p:nvSpPr>
          <p:spPr>
            <a:xfrm>
              <a:off x="713178" y="898039"/>
              <a:ext cx="9321430" cy="449019"/>
            </a:xfrm>
            <a:prstGeom prst="rect">
              <a:avLst/>
            </a:prstGeom>
            <a:solidFill>
              <a:srgbClr val="042D6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4"/>
            <p:cNvSpPr txBox="1"/>
            <p:nvPr/>
          </p:nvSpPr>
          <p:spPr>
            <a:xfrm>
              <a:off x="713178" y="898039"/>
              <a:ext cx="9321430" cy="449019"/>
            </a:xfrm>
            <a:prstGeom prst="rect">
              <a:avLst/>
            </a:prstGeom>
            <a:noFill/>
            <a:ln>
              <a:noFill/>
            </a:ln>
          </p:spPr>
          <p:txBody>
            <a:bodyPr spcFirstLastPara="1" wrap="square" lIns="35640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Why We Monitor Ambient Air</a:t>
              </a:r>
              <a:endParaRPr/>
            </a:p>
          </p:txBody>
        </p:sp>
        <p:sp>
          <p:nvSpPr>
            <p:cNvPr id="442" name="Google Shape;442;p24"/>
            <p:cNvSpPr/>
            <p:nvPr/>
          </p:nvSpPr>
          <p:spPr>
            <a:xfrm>
              <a:off x="432540" y="841911"/>
              <a:ext cx="561274" cy="5612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882072" y="1571483"/>
              <a:ext cx="9152536" cy="449019"/>
            </a:xfrm>
            <a:prstGeom prst="rect">
              <a:avLst/>
            </a:prstGeom>
            <a:solidFill>
              <a:srgbClr val="042D6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4"/>
            <p:cNvSpPr txBox="1"/>
            <p:nvPr/>
          </p:nvSpPr>
          <p:spPr>
            <a:xfrm>
              <a:off x="882072" y="1571483"/>
              <a:ext cx="9152536" cy="449019"/>
            </a:xfrm>
            <a:prstGeom prst="rect">
              <a:avLst/>
            </a:prstGeom>
            <a:noFill/>
            <a:ln>
              <a:noFill/>
            </a:ln>
          </p:spPr>
          <p:txBody>
            <a:bodyPr spcFirstLastPara="1" wrap="square" lIns="35640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What We Monitor</a:t>
              </a:r>
              <a:endParaRPr/>
            </a:p>
          </p:txBody>
        </p:sp>
        <p:sp>
          <p:nvSpPr>
            <p:cNvPr id="445" name="Google Shape;445;p24"/>
            <p:cNvSpPr/>
            <p:nvPr/>
          </p:nvSpPr>
          <p:spPr>
            <a:xfrm>
              <a:off x="601434" y="1515355"/>
              <a:ext cx="561274" cy="5612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845462" y="2262371"/>
              <a:ext cx="9152536" cy="449019"/>
            </a:xfrm>
            <a:prstGeom prst="rect">
              <a:avLst/>
            </a:prstGeom>
            <a:solidFill>
              <a:srgbClr val="042D6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4"/>
            <p:cNvSpPr txBox="1"/>
            <p:nvPr/>
          </p:nvSpPr>
          <p:spPr>
            <a:xfrm>
              <a:off x="845462" y="2262371"/>
              <a:ext cx="9152536" cy="449019"/>
            </a:xfrm>
            <a:prstGeom prst="rect">
              <a:avLst/>
            </a:prstGeom>
            <a:noFill/>
            <a:ln>
              <a:noFill/>
            </a:ln>
          </p:spPr>
          <p:txBody>
            <a:bodyPr spcFirstLastPara="1" wrap="square" lIns="35640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How We Monitor </a:t>
              </a:r>
              <a:endParaRPr/>
            </a:p>
          </p:txBody>
        </p:sp>
        <p:sp>
          <p:nvSpPr>
            <p:cNvPr id="448" name="Google Shape;448;p24"/>
            <p:cNvSpPr/>
            <p:nvPr/>
          </p:nvSpPr>
          <p:spPr>
            <a:xfrm>
              <a:off x="601434" y="2188373"/>
              <a:ext cx="561274" cy="5612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4"/>
            <p:cNvSpPr/>
            <p:nvPr/>
          </p:nvSpPr>
          <p:spPr>
            <a:xfrm>
              <a:off x="713178" y="2917945"/>
              <a:ext cx="9321430" cy="449019"/>
            </a:xfrm>
            <a:prstGeom prst="rect">
              <a:avLst/>
            </a:prstGeom>
            <a:solidFill>
              <a:srgbClr val="042D6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4"/>
            <p:cNvSpPr txBox="1"/>
            <p:nvPr/>
          </p:nvSpPr>
          <p:spPr>
            <a:xfrm>
              <a:off x="713178" y="2917945"/>
              <a:ext cx="9321430" cy="449019"/>
            </a:xfrm>
            <a:prstGeom prst="rect">
              <a:avLst/>
            </a:prstGeom>
            <a:noFill/>
            <a:ln>
              <a:noFill/>
            </a:ln>
          </p:spPr>
          <p:txBody>
            <a:bodyPr spcFirstLastPara="1" wrap="square" lIns="35640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Where We Monitor</a:t>
              </a:r>
              <a:endParaRPr/>
            </a:p>
          </p:txBody>
        </p:sp>
        <p:sp>
          <p:nvSpPr>
            <p:cNvPr id="451" name="Google Shape;451;p24"/>
            <p:cNvSpPr/>
            <p:nvPr/>
          </p:nvSpPr>
          <p:spPr>
            <a:xfrm>
              <a:off x="432540" y="2861817"/>
              <a:ext cx="561274" cy="5612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343828" y="3591389"/>
              <a:ext cx="9690780" cy="449019"/>
            </a:xfrm>
            <a:prstGeom prst="rect">
              <a:avLst/>
            </a:prstGeom>
            <a:solidFill>
              <a:srgbClr val="042D6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txBox="1"/>
            <p:nvPr/>
          </p:nvSpPr>
          <p:spPr>
            <a:xfrm>
              <a:off x="343828" y="3591389"/>
              <a:ext cx="9690780" cy="449019"/>
            </a:xfrm>
            <a:prstGeom prst="rect">
              <a:avLst/>
            </a:prstGeom>
            <a:noFill/>
            <a:ln>
              <a:noFill/>
            </a:ln>
          </p:spPr>
          <p:txBody>
            <a:bodyPr spcFirstLastPara="1" wrap="square" lIns="356400" tIns="58400" rIns="58400" bIns="58400" anchor="ctr" anchorCtr="0">
              <a:noAutofit/>
            </a:bodyPr>
            <a:lstStyle/>
            <a:p>
              <a:pPr marL="0" marR="0" lvl="0" indent="0" algn="l" rtl="0">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Where to Find Information</a:t>
              </a:r>
              <a:endParaRPr/>
            </a:p>
          </p:txBody>
        </p:sp>
        <p:sp>
          <p:nvSpPr>
            <p:cNvPr id="454" name="Google Shape;454;p24"/>
            <p:cNvSpPr/>
            <p:nvPr/>
          </p:nvSpPr>
          <p:spPr>
            <a:xfrm>
              <a:off x="63191" y="3535261"/>
              <a:ext cx="561274" cy="561274"/>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25"/>
          <p:cNvSpPr txBox="1">
            <a:spLocks noGrp="1"/>
          </p:cNvSpPr>
          <p:nvPr>
            <p:ph type="title"/>
          </p:nvPr>
        </p:nvSpPr>
        <p:spPr>
          <a:xfrm>
            <a:off x="629709" y="2330451"/>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a:t>ROLES OF U.S. EPA AND MICHIGAN EGLE IN AMBIENT AIR MONITORING</a:t>
            </a:r>
            <a:endParaRPr/>
          </a:p>
        </p:txBody>
      </p:sp>
      <p:cxnSp>
        <p:nvCxnSpPr>
          <p:cNvPr id="460" name="Google Shape;460;p25" descr="Title page of presentation for roles of EPA and EGLE for Ambient Air Monitoring."/>
          <p:cNvCxnSpPr/>
          <p:nvPr/>
        </p:nvCxnSpPr>
        <p:spPr>
          <a:xfrm>
            <a:off x="742950" y="3790950"/>
            <a:ext cx="10363200" cy="0"/>
          </a:xfrm>
          <a:prstGeom prst="straightConnector1">
            <a:avLst/>
          </a:prstGeom>
          <a:noFill/>
          <a:ln w="57150" cap="flat" cmpd="sng">
            <a:solidFill>
              <a:srgbClr val="4D7E8A"/>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2" name="Title 1">
            <a:extLst>
              <a:ext uri="{FF2B5EF4-FFF2-40B4-BE49-F238E27FC236}">
                <a16:creationId xmlns:a16="http://schemas.microsoft.com/office/drawing/2014/main" id="{8063EABE-A3A9-06EF-43AE-05423DAAAC1E}"/>
              </a:ext>
            </a:extLst>
          </p:cNvPr>
          <p:cNvSpPr>
            <a:spLocks noGrp="1"/>
          </p:cNvSpPr>
          <p:nvPr>
            <p:ph type="title"/>
          </p:nvPr>
        </p:nvSpPr>
        <p:spPr>
          <a:xfrm>
            <a:off x="609600" y="-1143000"/>
            <a:ext cx="10972800" cy="1143000"/>
          </a:xfrm>
        </p:spPr>
        <p:txBody>
          <a:bodyPr spcFirstLastPara="1" wrap="square" lIns="91425" tIns="45700" rIns="91425" bIns="45700" anchor="b" anchorCtr="0">
            <a:normAutofit/>
          </a:bodyPr>
          <a:lstStyle/>
          <a:p>
            <a:r>
              <a:rPr lang="en-US" dirty="0"/>
              <a:t>EPA v EGLE Roles</a:t>
            </a:r>
          </a:p>
        </p:txBody>
      </p:sp>
      <p:sp>
        <p:nvSpPr>
          <p:cNvPr id="466" name="Google Shape;466;p26"/>
          <p:cNvSpPr txBox="1">
            <a:spLocks noGrp="1"/>
          </p:cNvSpPr>
          <p:nvPr>
            <p:ph type="body" idx="1"/>
          </p:nvPr>
        </p:nvSpPr>
        <p:spPr>
          <a:xfrm>
            <a:off x="609599" y="232786"/>
            <a:ext cx="5386917" cy="639762"/>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accent6"/>
              </a:buClr>
              <a:buSzPts val="2400"/>
              <a:buNone/>
            </a:pPr>
            <a:r>
              <a:rPr lang="en-US">
                <a:solidFill>
                  <a:schemeClr val="accent6"/>
                </a:solidFill>
              </a:rPr>
              <a:t>U.S. EPA</a:t>
            </a:r>
            <a:endParaRPr/>
          </a:p>
        </p:txBody>
      </p:sp>
      <p:sp>
        <p:nvSpPr>
          <p:cNvPr id="470" name="Google Shape;470;p26"/>
          <p:cNvSpPr txBox="1"/>
          <p:nvPr/>
        </p:nvSpPr>
        <p:spPr>
          <a:xfrm>
            <a:off x="233254" y="2325474"/>
            <a:ext cx="234293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63597"/>
              </a:buClr>
              <a:buSzPts val="1800"/>
              <a:buFont typeface="Calibri"/>
              <a:buNone/>
            </a:pPr>
            <a:r>
              <a:rPr lang="en-US" sz="1800" b="0" i="0" u="none" strike="noStrike" cap="none">
                <a:solidFill>
                  <a:srgbClr val="063597"/>
                </a:solidFill>
                <a:latin typeface="Calibri"/>
                <a:ea typeface="Calibri"/>
                <a:cs typeface="Calibri"/>
                <a:sym typeface="Calibri"/>
              </a:rPr>
              <a:t>Creates Standards for Criteria Pollutants</a:t>
            </a:r>
            <a:endParaRPr/>
          </a:p>
        </p:txBody>
      </p:sp>
      <p:sp>
        <p:nvSpPr>
          <p:cNvPr id="471" name="Google Shape;471;p26"/>
          <p:cNvSpPr txBox="1"/>
          <p:nvPr/>
        </p:nvSpPr>
        <p:spPr>
          <a:xfrm>
            <a:off x="3291934" y="2201897"/>
            <a:ext cx="234293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63597"/>
              </a:buClr>
              <a:buSzPts val="1800"/>
              <a:buFont typeface="Calibri"/>
              <a:buNone/>
            </a:pPr>
            <a:r>
              <a:rPr lang="en-US" sz="1800" b="0" i="0" u="none" strike="noStrike" cap="none">
                <a:solidFill>
                  <a:srgbClr val="063597"/>
                </a:solidFill>
                <a:latin typeface="Calibri"/>
                <a:ea typeface="Calibri"/>
                <a:cs typeface="Calibri"/>
                <a:sym typeface="Calibri"/>
              </a:rPr>
              <a:t>Creates Requirements for Ambient Air Monitoring System</a:t>
            </a:r>
            <a:endParaRPr/>
          </a:p>
        </p:txBody>
      </p:sp>
      <p:sp>
        <p:nvSpPr>
          <p:cNvPr id="472" name="Google Shape;472;p26"/>
          <p:cNvSpPr txBox="1"/>
          <p:nvPr/>
        </p:nvSpPr>
        <p:spPr>
          <a:xfrm>
            <a:off x="114237" y="4588232"/>
            <a:ext cx="258096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63597"/>
              </a:buClr>
              <a:buSzPts val="1800"/>
              <a:buFont typeface="Calibri"/>
              <a:buNone/>
            </a:pPr>
            <a:r>
              <a:rPr lang="en-US" sz="1800" b="0" i="0" u="none" strike="noStrike" cap="none">
                <a:solidFill>
                  <a:srgbClr val="063597"/>
                </a:solidFill>
                <a:latin typeface="Calibri"/>
                <a:ea typeface="Calibri"/>
                <a:cs typeface="Calibri"/>
                <a:sym typeface="Calibri"/>
              </a:rPr>
              <a:t>Supports States Through Funding and Expertise</a:t>
            </a:r>
            <a:endParaRPr/>
          </a:p>
        </p:txBody>
      </p:sp>
      <p:sp>
        <p:nvSpPr>
          <p:cNvPr id="473" name="Google Shape;473;p26"/>
          <p:cNvSpPr txBox="1"/>
          <p:nvPr/>
        </p:nvSpPr>
        <p:spPr>
          <a:xfrm>
            <a:off x="3142883" y="4577168"/>
            <a:ext cx="25809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63597"/>
              </a:buClr>
              <a:buSzPts val="1800"/>
              <a:buFont typeface="Calibri"/>
              <a:buNone/>
            </a:pPr>
            <a:r>
              <a:rPr lang="en-US" sz="1800" b="0" i="0" u="none" strike="noStrike" cap="none">
                <a:solidFill>
                  <a:srgbClr val="063597"/>
                </a:solidFill>
                <a:latin typeface="Calibri"/>
                <a:ea typeface="Calibri"/>
                <a:cs typeface="Calibri"/>
                <a:sym typeface="Calibri"/>
              </a:rPr>
              <a:t>Oversight</a:t>
            </a:r>
            <a:endParaRPr/>
          </a:p>
        </p:txBody>
      </p:sp>
      <p:sp>
        <p:nvSpPr>
          <p:cNvPr id="468" name="Google Shape;468;p26"/>
          <p:cNvSpPr txBox="1">
            <a:spLocks noGrp="1"/>
          </p:cNvSpPr>
          <p:nvPr>
            <p:ph type="body" idx="3"/>
          </p:nvPr>
        </p:nvSpPr>
        <p:spPr>
          <a:xfrm>
            <a:off x="6096000" y="232786"/>
            <a:ext cx="5389033" cy="639762"/>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accent1"/>
              </a:buClr>
              <a:buSzPts val="2400"/>
              <a:buNone/>
            </a:pPr>
            <a:r>
              <a:rPr lang="en-US">
                <a:solidFill>
                  <a:schemeClr val="accent1"/>
                </a:solidFill>
              </a:rPr>
              <a:t>Michigan EGLE</a:t>
            </a:r>
            <a:endParaRPr/>
          </a:p>
        </p:txBody>
      </p:sp>
      <p:sp>
        <p:nvSpPr>
          <p:cNvPr id="476" name="Google Shape;476;p26"/>
          <p:cNvSpPr txBox="1"/>
          <p:nvPr/>
        </p:nvSpPr>
        <p:spPr>
          <a:xfrm>
            <a:off x="6666271" y="2325474"/>
            <a:ext cx="206477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Creates Annual Air Monitoring Plan</a:t>
            </a:r>
            <a:endParaRPr/>
          </a:p>
        </p:txBody>
      </p:sp>
      <p:sp>
        <p:nvSpPr>
          <p:cNvPr id="475" name="Google Shape;475;p26"/>
          <p:cNvSpPr txBox="1"/>
          <p:nvPr/>
        </p:nvSpPr>
        <p:spPr>
          <a:xfrm>
            <a:off x="9061720" y="2325474"/>
            <a:ext cx="244823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Builds and Maintains Air Monitoring Network</a:t>
            </a:r>
            <a:endParaRPr/>
          </a:p>
        </p:txBody>
      </p:sp>
      <p:sp>
        <p:nvSpPr>
          <p:cNvPr id="478" name="Google Shape;478;p26"/>
          <p:cNvSpPr txBox="1"/>
          <p:nvPr/>
        </p:nvSpPr>
        <p:spPr>
          <a:xfrm>
            <a:off x="6664460" y="4433734"/>
            <a:ext cx="2286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Reviews Data to Ensure Accuracy and Completeness</a:t>
            </a:r>
            <a:endParaRPr/>
          </a:p>
        </p:txBody>
      </p:sp>
      <p:sp>
        <p:nvSpPr>
          <p:cNvPr id="479" name="Google Shape;479;p26"/>
          <p:cNvSpPr txBox="1"/>
          <p:nvPr/>
        </p:nvSpPr>
        <p:spPr>
          <a:xfrm>
            <a:off x="9223953" y="4477429"/>
            <a:ext cx="228599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Reports Data to U.S. EPA and Public</a:t>
            </a:r>
            <a:endParaRPr/>
          </a:p>
        </p:txBody>
      </p:sp>
      <p:pic>
        <p:nvPicPr>
          <p:cNvPr id="467" name="Google Shape;467;p26">
            <a:extLst>
              <a:ext uri="{C183D7F6-B498-43B3-948B-1728B52AA6E4}">
                <adec:decorative xmlns:adec="http://schemas.microsoft.com/office/drawing/2017/decorative" val="1"/>
              </a:ext>
            </a:extLst>
          </p:cNvPr>
          <p:cNvPicPr preferRelativeResize="0">
            <a:picLocks noGrp="1"/>
          </p:cNvPicPr>
          <p:nvPr>
            <p:ph type="body" idx="2"/>
          </p:nvPr>
        </p:nvPicPr>
        <p:blipFill rotWithShape="1">
          <a:blip r:embed="rId3">
            <a:alphaModFix/>
          </a:blip>
          <a:srcRect/>
          <a:stretch/>
        </p:blipFill>
        <p:spPr>
          <a:xfrm>
            <a:off x="3976167" y="1245907"/>
            <a:ext cx="914400" cy="914400"/>
          </a:xfrm>
          <a:prstGeom prst="rect">
            <a:avLst/>
          </a:prstGeom>
          <a:noFill/>
          <a:ln>
            <a:noFill/>
          </a:ln>
        </p:spPr>
      </p:pic>
      <p:pic>
        <p:nvPicPr>
          <p:cNvPr id="469" name="Google Shape;469;p26">
            <a:extLst>
              <a:ext uri="{C183D7F6-B498-43B3-948B-1728B52AA6E4}">
                <adec:decorative xmlns:adec="http://schemas.microsoft.com/office/drawing/2017/decorative" val="1"/>
              </a:ext>
            </a:extLst>
          </p:cNvPr>
          <p:cNvPicPr preferRelativeResize="0">
            <a:picLocks noGrp="1"/>
          </p:cNvPicPr>
          <p:nvPr>
            <p:ph type="body" idx="4"/>
          </p:nvPr>
        </p:nvPicPr>
        <p:blipFill rotWithShape="1">
          <a:blip r:embed="rId4">
            <a:alphaModFix/>
          </a:blip>
          <a:srcRect/>
          <a:stretch/>
        </p:blipFill>
        <p:spPr>
          <a:xfrm>
            <a:off x="947522" y="3476402"/>
            <a:ext cx="914400" cy="914400"/>
          </a:xfrm>
          <a:prstGeom prst="rect">
            <a:avLst/>
          </a:prstGeom>
          <a:noFill/>
          <a:ln>
            <a:noFill/>
          </a:ln>
        </p:spPr>
      </p:pic>
      <p:pic>
        <p:nvPicPr>
          <p:cNvPr id="474" name="Google Shape;474;p2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845973" y="1388951"/>
            <a:ext cx="914400" cy="914400"/>
          </a:xfrm>
          <a:prstGeom prst="rect">
            <a:avLst/>
          </a:prstGeom>
          <a:noFill/>
          <a:ln>
            <a:noFill/>
          </a:ln>
        </p:spPr>
      </p:pic>
      <p:pic>
        <p:nvPicPr>
          <p:cNvPr id="477" name="Google Shape;477;p2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350260" y="3476402"/>
            <a:ext cx="914400" cy="914400"/>
          </a:xfrm>
          <a:prstGeom prst="rect">
            <a:avLst/>
          </a:prstGeom>
          <a:noFill/>
          <a:ln>
            <a:noFill/>
          </a:ln>
        </p:spPr>
      </p:pic>
      <p:pic>
        <p:nvPicPr>
          <p:cNvPr id="480" name="Google Shape;480;p2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845973" y="3535610"/>
            <a:ext cx="914400" cy="914400"/>
          </a:xfrm>
          <a:prstGeom prst="rect">
            <a:avLst/>
          </a:prstGeom>
          <a:noFill/>
          <a:ln>
            <a:noFill/>
          </a:ln>
        </p:spPr>
      </p:pic>
      <p:pic>
        <p:nvPicPr>
          <p:cNvPr id="481" name="Google Shape;481;p2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3985108" y="3563029"/>
            <a:ext cx="914400" cy="914400"/>
          </a:xfrm>
          <a:prstGeom prst="rect">
            <a:avLst/>
          </a:prstGeom>
          <a:noFill/>
          <a:ln>
            <a:noFill/>
          </a:ln>
        </p:spPr>
      </p:pic>
      <p:pic>
        <p:nvPicPr>
          <p:cNvPr id="482" name="Google Shape;482;p26">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879865" y="1302427"/>
            <a:ext cx="914400" cy="914400"/>
          </a:xfrm>
          <a:prstGeom prst="rect">
            <a:avLst/>
          </a:prstGeom>
          <a:noFill/>
          <a:ln>
            <a:noFill/>
          </a:ln>
        </p:spPr>
      </p:pic>
      <p:pic>
        <p:nvPicPr>
          <p:cNvPr id="483" name="Google Shape;483;p26">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7283235" y="1388945"/>
            <a:ext cx="914400" cy="914400"/>
          </a:xfrm>
          <a:prstGeom prst="rect">
            <a:avLst/>
          </a:prstGeom>
          <a:noFill/>
          <a:ln>
            <a:noFill/>
          </a:ln>
        </p:spPr>
      </p:pic>
      <p:cxnSp>
        <p:nvCxnSpPr>
          <p:cNvPr id="484" name="Google Shape;484;p26">
            <a:extLst>
              <a:ext uri="{C183D7F6-B498-43B3-948B-1728B52AA6E4}">
                <adec:decorative xmlns:adec="http://schemas.microsoft.com/office/drawing/2017/decorative" val="1"/>
              </a:ext>
            </a:extLst>
          </p:cNvPr>
          <p:cNvCxnSpPr/>
          <p:nvPr/>
        </p:nvCxnSpPr>
        <p:spPr>
          <a:xfrm>
            <a:off x="6074228" y="498237"/>
            <a:ext cx="0" cy="5205876"/>
          </a:xfrm>
          <a:prstGeom prst="straightConnector1">
            <a:avLst/>
          </a:prstGeom>
          <a:noFill/>
          <a:ln w="9525" cap="flat" cmpd="sng">
            <a:solidFill>
              <a:srgbClr val="4D7E8A"/>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470"/>
                                        </p:tgtEl>
                                        <p:attrNameLst>
                                          <p:attrName>style.visibility</p:attrName>
                                        </p:attrNameLst>
                                      </p:cBhvr>
                                      <p:to>
                                        <p:strVal val="visible"/>
                                      </p:to>
                                    </p:set>
                                    <p:animEffect transition="in" filter="fade">
                                      <p:cBhvr>
                                        <p:cTn id="10" dur="500"/>
                                        <p:tgtEl>
                                          <p:spTgt spid="4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7"/>
                                        </p:tgtEl>
                                        <p:attrNameLst>
                                          <p:attrName>style.visibility</p:attrName>
                                        </p:attrNameLst>
                                      </p:cBhvr>
                                      <p:to>
                                        <p:strVal val="visible"/>
                                      </p:to>
                                    </p:set>
                                    <p:animEffect transition="in" filter="fade">
                                      <p:cBhvr>
                                        <p:cTn id="15" dur="500"/>
                                        <p:tgtEl>
                                          <p:spTgt spid="467"/>
                                        </p:tgtEl>
                                      </p:cBhvr>
                                    </p:animEffect>
                                  </p:childTnLst>
                                </p:cTn>
                              </p:par>
                              <p:par>
                                <p:cTn id="16" presetID="10" presetClass="entr" presetSubtype="0" fill="hold" nodeType="withEffect">
                                  <p:stCondLst>
                                    <p:cond delay="0"/>
                                  </p:stCondLst>
                                  <p:childTnLst>
                                    <p:set>
                                      <p:cBhvr>
                                        <p:cTn id="17" dur="1" fill="hold">
                                          <p:stCondLst>
                                            <p:cond delay="0"/>
                                          </p:stCondLst>
                                        </p:cTn>
                                        <p:tgtEl>
                                          <p:spTgt spid="471"/>
                                        </p:tgtEl>
                                        <p:attrNameLst>
                                          <p:attrName>style.visibility</p:attrName>
                                        </p:attrNameLst>
                                      </p:cBhvr>
                                      <p:to>
                                        <p:strVal val="visible"/>
                                      </p:to>
                                    </p:set>
                                    <p:animEffect transition="in" filter="fade">
                                      <p:cBhvr>
                                        <p:cTn id="18" dur="500"/>
                                        <p:tgtEl>
                                          <p:spTgt spid="47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1"/>
                                        </p:tgtEl>
                                        <p:attrNameLst>
                                          <p:attrName>style.visibility</p:attrName>
                                        </p:attrNameLst>
                                      </p:cBhvr>
                                      <p:to>
                                        <p:strVal val="visible"/>
                                      </p:to>
                                    </p:set>
                                    <p:animEffect transition="in" filter="fade">
                                      <p:cBhvr>
                                        <p:cTn id="29" dur="500"/>
                                        <p:tgtEl>
                                          <p:spTgt spid="481"/>
                                        </p:tgtEl>
                                      </p:cBhvr>
                                    </p:animEffect>
                                  </p:childTnLst>
                                </p:cTn>
                              </p:par>
                              <p:par>
                                <p:cTn id="30" presetID="10" presetClass="entr" presetSubtype="0" fill="hold" nodeType="withEffect">
                                  <p:stCondLst>
                                    <p:cond delay="0"/>
                                  </p:stCondLst>
                                  <p:childTnLst>
                                    <p:set>
                                      <p:cBhvr>
                                        <p:cTn id="31" dur="1" fill="hold">
                                          <p:stCondLst>
                                            <p:cond delay="0"/>
                                          </p:stCondLst>
                                        </p:cTn>
                                        <p:tgtEl>
                                          <p:spTgt spid="473"/>
                                        </p:tgtEl>
                                        <p:attrNameLst>
                                          <p:attrName>style.visibility</p:attrName>
                                        </p:attrNameLst>
                                      </p:cBhvr>
                                      <p:to>
                                        <p:strVal val="visible"/>
                                      </p:to>
                                    </p:set>
                                    <p:animEffect transition="in" filter="fade">
                                      <p:cBhvr>
                                        <p:cTn id="32" dur="500"/>
                                        <p:tgtEl>
                                          <p:spTgt spid="4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4"/>
                                        </p:tgtEl>
                                        <p:attrNameLst>
                                          <p:attrName>style.visibility</p:attrName>
                                        </p:attrNameLst>
                                      </p:cBhvr>
                                      <p:to>
                                        <p:strVal val="visible"/>
                                      </p:to>
                                    </p:set>
                                    <p:animEffect transition="in" filter="fade">
                                      <p:cBhvr>
                                        <p:cTn id="37" dur="500"/>
                                        <p:tgtEl>
                                          <p:spTgt spid="474"/>
                                        </p:tgtEl>
                                      </p:cBhvr>
                                    </p:animEffect>
                                  </p:childTnLst>
                                </p:cTn>
                              </p:par>
                              <p:par>
                                <p:cTn id="38" presetID="10" presetClass="entr" presetSubtype="0" fill="hold" nodeType="withEffect">
                                  <p:stCondLst>
                                    <p:cond delay="0"/>
                                  </p:stCondLst>
                                  <p:childTnLst>
                                    <p:set>
                                      <p:cBhvr>
                                        <p:cTn id="39" dur="1" fill="hold">
                                          <p:stCondLst>
                                            <p:cond delay="0"/>
                                          </p:stCondLst>
                                        </p:cTn>
                                        <p:tgtEl>
                                          <p:spTgt spid="475"/>
                                        </p:tgtEl>
                                        <p:attrNameLst>
                                          <p:attrName>style.visibility</p:attrName>
                                        </p:attrNameLst>
                                      </p:cBhvr>
                                      <p:to>
                                        <p:strVal val="visible"/>
                                      </p:to>
                                    </p:set>
                                    <p:animEffect transition="in" filter="fade">
                                      <p:cBhvr>
                                        <p:cTn id="40" dur="500"/>
                                        <p:tgtEl>
                                          <p:spTgt spid="47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9"/>
                                        </p:tgtEl>
                                        <p:attrNameLst>
                                          <p:attrName>style.visibility</p:attrName>
                                        </p:attrNameLst>
                                      </p:cBhvr>
                                      <p:to>
                                        <p:strVal val="visible"/>
                                      </p:to>
                                    </p:set>
                                    <p:animEffect transition="in" filter="fade">
                                      <p:cBhvr>
                                        <p:cTn id="45" dur="500"/>
                                        <p:tgtEl>
                                          <p:spTgt spid="469"/>
                                        </p:tgtEl>
                                      </p:cBhvr>
                                    </p:animEffect>
                                  </p:childTnLst>
                                </p:cTn>
                              </p:par>
                              <p:par>
                                <p:cTn id="46" presetID="10" presetClass="entr" presetSubtype="0" fill="hold" nodeType="withEffect">
                                  <p:stCondLst>
                                    <p:cond delay="0"/>
                                  </p:stCondLst>
                                  <p:childTnLst>
                                    <p:set>
                                      <p:cBhvr>
                                        <p:cTn id="47" dur="1" fill="hold">
                                          <p:stCondLst>
                                            <p:cond delay="0"/>
                                          </p:stCondLst>
                                        </p:cTn>
                                        <p:tgtEl>
                                          <p:spTgt spid="472"/>
                                        </p:tgtEl>
                                        <p:attrNameLst>
                                          <p:attrName>style.visibility</p:attrName>
                                        </p:attrNameLst>
                                      </p:cBhvr>
                                      <p:to>
                                        <p:strVal val="visible"/>
                                      </p:to>
                                    </p:set>
                                    <p:animEffect transition="in" filter="fade">
                                      <p:cBhvr>
                                        <p:cTn id="48" dur="500"/>
                                        <p:tgtEl>
                                          <p:spTgt spid="47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77"/>
                                        </p:tgtEl>
                                        <p:attrNameLst>
                                          <p:attrName>style.visibility</p:attrName>
                                        </p:attrNameLst>
                                      </p:cBhvr>
                                      <p:to>
                                        <p:strVal val="visible"/>
                                      </p:to>
                                    </p:set>
                                    <p:animEffect transition="in" filter="fade">
                                      <p:cBhvr>
                                        <p:cTn id="53" dur="500"/>
                                        <p:tgtEl>
                                          <p:spTgt spid="477"/>
                                        </p:tgtEl>
                                      </p:cBhvr>
                                    </p:animEffect>
                                  </p:childTnLst>
                                </p:cTn>
                              </p:par>
                              <p:par>
                                <p:cTn id="54" presetID="10" presetClass="entr" presetSubtype="0" fill="hold" nodeType="withEffect">
                                  <p:stCondLst>
                                    <p:cond delay="0"/>
                                  </p:stCondLst>
                                  <p:childTnLst>
                                    <p:set>
                                      <p:cBhvr>
                                        <p:cTn id="55" dur="1" fill="hold">
                                          <p:stCondLst>
                                            <p:cond delay="0"/>
                                          </p:stCondLst>
                                        </p:cTn>
                                        <p:tgtEl>
                                          <p:spTgt spid="478"/>
                                        </p:tgtEl>
                                        <p:attrNameLst>
                                          <p:attrName>style.visibility</p:attrName>
                                        </p:attrNameLst>
                                      </p:cBhvr>
                                      <p:to>
                                        <p:strVal val="visible"/>
                                      </p:to>
                                    </p:set>
                                    <p:animEffect transition="in" filter="fade">
                                      <p:cBhvr>
                                        <p:cTn id="56" dur="500"/>
                                        <p:tgtEl>
                                          <p:spTgt spid="47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80"/>
                                        </p:tgtEl>
                                        <p:attrNameLst>
                                          <p:attrName>style.visibility</p:attrName>
                                        </p:attrNameLst>
                                      </p:cBhvr>
                                      <p:to>
                                        <p:strVal val="visible"/>
                                      </p:to>
                                    </p:set>
                                    <p:animEffect transition="in" filter="fade">
                                      <p:cBhvr>
                                        <p:cTn id="61" dur="500"/>
                                        <p:tgtEl>
                                          <p:spTgt spid="480"/>
                                        </p:tgtEl>
                                      </p:cBhvr>
                                    </p:animEffect>
                                  </p:childTnLst>
                                </p:cTn>
                              </p:par>
                              <p:par>
                                <p:cTn id="62" presetID="10" presetClass="entr" presetSubtype="0" fill="hold" nodeType="withEffect">
                                  <p:stCondLst>
                                    <p:cond delay="0"/>
                                  </p:stCondLst>
                                  <p:childTnLst>
                                    <p:set>
                                      <p:cBhvr>
                                        <p:cTn id="63" dur="1" fill="hold">
                                          <p:stCondLst>
                                            <p:cond delay="0"/>
                                          </p:stCondLst>
                                        </p:cTn>
                                        <p:tgtEl>
                                          <p:spTgt spid="479"/>
                                        </p:tgtEl>
                                        <p:attrNameLst>
                                          <p:attrName>style.visibility</p:attrName>
                                        </p:attrNameLst>
                                      </p:cBhvr>
                                      <p:to>
                                        <p:strVal val="visible"/>
                                      </p:to>
                                    </p:set>
                                    <p:animEffect transition="in" filter="fade">
                                      <p:cBhvr>
                                        <p:cTn id="64" dur="5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7"/>
          <p:cNvSpPr txBox="1">
            <a:spLocks noGrp="1"/>
          </p:cNvSpPr>
          <p:nvPr>
            <p:ph type="title"/>
          </p:nvPr>
        </p:nvSpPr>
        <p:spPr>
          <a:xfrm>
            <a:off x="914400" y="3018720"/>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dirty="0"/>
              <a:t>WHY WE MONITOR THE AMBIENT AIR</a:t>
            </a:r>
            <a:endParaRPr dirty="0"/>
          </a:p>
        </p:txBody>
      </p:sp>
      <p:cxnSp>
        <p:nvCxnSpPr>
          <p:cNvPr id="490" name="Google Shape;490;p27" descr="Title Slide for why we monitor the ambient air."/>
          <p:cNvCxnSpPr/>
          <p:nvPr/>
        </p:nvCxnSpPr>
        <p:spPr>
          <a:xfrm rot="10800000" flipH="1">
            <a:off x="914400" y="3848100"/>
            <a:ext cx="10125075" cy="47625"/>
          </a:xfrm>
          <a:prstGeom prst="straightConnector1">
            <a:avLst/>
          </a:prstGeom>
          <a:noFill/>
          <a:ln w="57150" cap="flat" cmpd="sng">
            <a:solidFill>
              <a:srgbClr val="4D7E8A"/>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28"/>
          <p:cNvSpPr txBox="1">
            <a:spLocks noGrp="1"/>
          </p:cNvSpPr>
          <p:nvPr>
            <p:ph type="title"/>
          </p:nvPr>
        </p:nvSpPr>
        <p:spPr>
          <a:xfrm>
            <a:off x="439455" y="1628188"/>
            <a:ext cx="10972800" cy="360162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dirty="0"/>
              <a:t>Why do you think we monitor air?</a:t>
            </a:r>
            <a:br>
              <a:rPr lang="en-US" dirty="0"/>
            </a:br>
            <a:endParaRPr dirty="0"/>
          </a:p>
        </p:txBody>
      </p:sp>
      <p:pic>
        <p:nvPicPr>
          <p:cNvPr id="498" name="Google Shape;498;p28" descr="Chat with solid fill"/>
          <p:cNvPicPr preferRelativeResize="0"/>
          <p:nvPr/>
        </p:nvPicPr>
        <p:blipFill rotWithShape="1">
          <a:blip r:embed="rId3">
            <a:alphaModFix/>
          </a:blip>
          <a:srcRect/>
          <a:stretch/>
        </p:blipFill>
        <p:spPr>
          <a:xfrm>
            <a:off x="10262236" y="115135"/>
            <a:ext cx="1273628" cy="1273628"/>
          </a:xfrm>
          <a:prstGeom prst="rect">
            <a:avLst/>
          </a:prstGeom>
          <a:noFill/>
          <a:ln>
            <a:noFill/>
          </a:ln>
        </p:spPr>
      </p:pic>
      <p:sp>
        <p:nvSpPr>
          <p:cNvPr id="499" name="Google Shape;499;p28"/>
          <p:cNvSpPr txBox="1"/>
          <p:nvPr/>
        </p:nvSpPr>
        <p:spPr>
          <a:xfrm>
            <a:off x="318679" y="304332"/>
            <a:ext cx="10879728" cy="895234"/>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rgbClr val="042D65"/>
              </a:buClr>
              <a:buSzPts val="3600"/>
              <a:buFont typeface="Quattrocento Sans"/>
              <a:buNone/>
            </a:pPr>
            <a:r>
              <a:rPr lang="en-US" sz="3600" b="1">
                <a:solidFill>
                  <a:srgbClr val="042D65"/>
                </a:solidFill>
                <a:latin typeface="Quattrocento Sans"/>
                <a:ea typeface="Quattrocento Sans"/>
                <a:cs typeface="Quattrocento Sans"/>
                <a:sym typeface="Quattrocento Sans"/>
              </a:rPr>
              <a:t>Interact</a:t>
            </a:r>
            <a:r>
              <a:rPr lang="en-US" sz="3600">
                <a:solidFill>
                  <a:srgbClr val="162E4B"/>
                </a:solidFill>
                <a:latin typeface="Quattrocento Sans"/>
                <a:ea typeface="Quattrocento Sans"/>
                <a:cs typeface="Quattrocento Sans"/>
                <a:sym typeface="Quattrocento Sans"/>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5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9"/>
          <p:cNvSpPr txBox="1">
            <a:spLocks noGrp="1"/>
          </p:cNvSpPr>
          <p:nvPr>
            <p:ph type="title" idx="4294967295"/>
          </p:nvPr>
        </p:nvSpPr>
        <p:spPr>
          <a:xfrm>
            <a:off x="352425" y="704850"/>
            <a:ext cx="5387975" cy="6397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rgbClr val="162E4B"/>
              </a:buClr>
              <a:buSzPts val="3200"/>
              <a:buFont typeface="Arial"/>
              <a:buNone/>
              <a:tabLst/>
              <a:defRPr/>
            </a:pPr>
            <a:r>
              <a:rPr kumimoji="0" lang="en-US" sz="3200" b="1" i="0" u="none" strike="noStrike" kern="0" cap="none" spc="0" normalizeH="0" baseline="0" noProof="0" dirty="0">
                <a:ln>
                  <a:noFill/>
                </a:ln>
                <a:solidFill>
                  <a:srgbClr val="162E4B"/>
                </a:solidFill>
                <a:effectLst/>
                <a:uLnTx/>
                <a:uFillTx/>
                <a:latin typeface="Calibri"/>
                <a:ea typeface="Calibri"/>
                <a:cs typeface="Calibri"/>
                <a:sym typeface="Calibri"/>
              </a:rPr>
              <a:t>What is Ambient Air?</a:t>
            </a:r>
            <a:endParaRPr kumimoji="0" lang="en-US" sz="2400" b="1" i="0" u="none" strike="noStrike" kern="0" cap="none" spc="0" normalizeH="0" baseline="0" noProof="0" dirty="0">
              <a:ln>
                <a:noFill/>
              </a:ln>
              <a:solidFill>
                <a:srgbClr val="162E4B"/>
              </a:solidFill>
              <a:effectLst/>
              <a:uLnTx/>
              <a:uFillTx/>
              <a:latin typeface="Calibri"/>
              <a:ea typeface="Calibri"/>
              <a:cs typeface="Calibri"/>
              <a:sym typeface="Calibri"/>
            </a:endParaRPr>
          </a:p>
        </p:txBody>
      </p:sp>
      <p:sp>
        <p:nvSpPr>
          <p:cNvPr id="506" name="Google Shape;506;p29"/>
          <p:cNvSpPr txBox="1">
            <a:spLocks noGrp="1"/>
          </p:cNvSpPr>
          <p:nvPr>
            <p:ph type="body" idx="2"/>
          </p:nvPr>
        </p:nvSpPr>
        <p:spPr>
          <a:xfrm>
            <a:off x="570755" y="1479101"/>
            <a:ext cx="5730821" cy="524237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400"/>
              <a:buNone/>
            </a:pPr>
            <a:r>
              <a:rPr lang="en-US"/>
              <a:t>The </a:t>
            </a:r>
            <a:r>
              <a:rPr lang="en-US" u="sng"/>
              <a:t>ambient air</a:t>
            </a:r>
            <a:r>
              <a:rPr lang="en-US"/>
              <a:t> is the air that is accessible to the general public; i.e., outside:</a:t>
            </a:r>
            <a:endParaRPr/>
          </a:p>
        </p:txBody>
      </p:sp>
      <p:sp>
        <p:nvSpPr>
          <p:cNvPr id="507" name="Google Shape;507;p29"/>
          <p:cNvSpPr txBox="1">
            <a:spLocks noGrp="1"/>
          </p:cNvSpPr>
          <p:nvPr>
            <p:ph type="body" idx="3"/>
          </p:nvPr>
        </p:nvSpPr>
        <p:spPr>
          <a:xfrm>
            <a:off x="7028647" y="701220"/>
            <a:ext cx="3531658" cy="157321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162E4B"/>
              </a:buClr>
              <a:buSzPts val="3200"/>
              <a:buNone/>
            </a:pPr>
            <a:r>
              <a:rPr lang="en-US" sz="3200"/>
              <a:t>Why Do We Monitor It?</a:t>
            </a:r>
            <a:endParaRPr/>
          </a:p>
        </p:txBody>
      </p:sp>
      <p:sp>
        <p:nvSpPr>
          <p:cNvPr id="508" name="Google Shape;508;p29"/>
          <p:cNvSpPr txBox="1">
            <a:spLocks noGrp="1"/>
          </p:cNvSpPr>
          <p:nvPr>
            <p:ph type="sldNum" idx="12"/>
          </p:nvPr>
        </p:nvSpPr>
        <p:spPr>
          <a:xfrm>
            <a:off x="100584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200" b="0" i="0" u="none" strike="noStrike" cap="none">
              <a:solidFill>
                <a:srgbClr val="888888"/>
              </a:solidFill>
              <a:latin typeface="Calibri"/>
              <a:ea typeface="Calibri"/>
              <a:cs typeface="Calibri"/>
              <a:sym typeface="Calibri"/>
            </a:endParaRPr>
          </a:p>
        </p:txBody>
      </p:sp>
      <p:grpSp>
        <p:nvGrpSpPr>
          <p:cNvPr id="509" name="Google Shape;509;p29">
            <a:extLst>
              <a:ext uri="{C183D7F6-B498-43B3-948B-1728B52AA6E4}">
                <adec:decorative xmlns:adec="http://schemas.microsoft.com/office/drawing/2017/decorative" val="1"/>
              </a:ext>
            </a:extLst>
          </p:cNvPr>
          <p:cNvGrpSpPr/>
          <p:nvPr/>
        </p:nvGrpSpPr>
        <p:grpSpPr>
          <a:xfrm>
            <a:off x="784473" y="3089710"/>
            <a:ext cx="2261911" cy="1155560"/>
            <a:chOff x="1104412" y="3206068"/>
            <a:chExt cx="2090933" cy="1155560"/>
          </a:xfrm>
        </p:grpSpPr>
        <p:pic>
          <p:nvPicPr>
            <p:cNvPr id="510" name="Google Shape;510;p29" descr="Neighborhood outline"/>
            <p:cNvPicPr preferRelativeResize="0"/>
            <p:nvPr/>
          </p:nvPicPr>
          <p:blipFill rotWithShape="1">
            <a:blip r:embed="rId3">
              <a:alphaModFix/>
            </a:blip>
            <a:srcRect/>
            <a:stretch/>
          </p:blipFill>
          <p:spPr>
            <a:xfrm>
              <a:off x="1698999" y="3206068"/>
              <a:ext cx="914400" cy="914400"/>
            </a:xfrm>
            <a:prstGeom prst="rect">
              <a:avLst/>
            </a:prstGeom>
            <a:noFill/>
            <a:ln>
              <a:noFill/>
            </a:ln>
          </p:spPr>
        </p:pic>
        <p:sp>
          <p:nvSpPr>
            <p:cNvPr id="511" name="Google Shape;511;p29"/>
            <p:cNvSpPr txBox="1"/>
            <p:nvPr/>
          </p:nvSpPr>
          <p:spPr>
            <a:xfrm>
              <a:off x="1104412" y="3992296"/>
              <a:ext cx="209093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Neighborhoods</a:t>
              </a:r>
              <a:endParaRPr/>
            </a:p>
          </p:txBody>
        </p:sp>
      </p:grpSp>
      <p:grpSp>
        <p:nvGrpSpPr>
          <p:cNvPr id="512" name="Google Shape;512;p29">
            <a:extLst>
              <a:ext uri="{C183D7F6-B498-43B3-948B-1728B52AA6E4}">
                <adec:decorative xmlns:adec="http://schemas.microsoft.com/office/drawing/2017/decorative" val="1"/>
              </a:ext>
            </a:extLst>
          </p:cNvPr>
          <p:cNvGrpSpPr/>
          <p:nvPr/>
        </p:nvGrpSpPr>
        <p:grpSpPr>
          <a:xfrm>
            <a:off x="3371402" y="3075069"/>
            <a:ext cx="1315669" cy="1192137"/>
            <a:chOff x="3395753" y="3153469"/>
            <a:chExt cx="1315669" cy="1192137"/>
          </a:xfrm>
        </p:grpSpPr>
        <p:pic>
          <p:nvPicPr>
            <p:cNvPr id="513" name="Google Shape;513;p29" descr="Schoolhouse outline"/>
            <p:cNvPicPr preferRelativeResize="0"/>
            <p:nvPr/>
          </p:nvPicPr>
          <p:blipFill rotWithShape="1">
            <a:blip r:embed="rId4">
              <a:alphaModFix/>
            </a:blip>
            <a:srcRect/>
            <a:stretch/>
          </p:blipFill>
          <p:spPr>
            <a:xfrm>
              <a:off x="3603998" y="3153469"/>
              <a:ext cx="914400" cy="914400"/>
            </a:xfrm>
            <a:prstGeom prst="rect">
              <a:avLst/>
            </a:prstGeom>
            <a:noFill/>
            <a:ln>
              <a:noFill/>
            </a:ln>
          </p:spPr>
        </p:pic>
        <p:sp>
          <p:nvSpPr>
            <p:cNvPr id="514" name="Google Shape;514;p29"/>
            <p:cNvSpPr txBox="1"/>
            <p:nvPr/>
          </p:nvSpPr>
          <p:spPr>
            <a:xfrm>
              <a:off x="3395753" y="3976274"/>
              <a:ext cx="131566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Schools</a:t>
              </a:r>
              <a:endParaRPr/>
            </a:p>
          </p:txBody>
        </p:sp>
      </p:grpSp>
      <p:grpSp>
        <p:nvGrpSpPr>
          <p:cNvPr id="515" name="Google Shape;515;p29">
            <a:extLst>
              <a:ext uri="{C183D7F6-B498-43B3-948B-1728B52AA6E4}">
                <adec:decorative xmlns:adec="http://schemas.microsoft.com/office/drawing/2017/decorative" val="1"/>
              </a:ext>
            </a:extLst>
          </p:cNvPr>
          <p:cNvGrpSpPr/>
          <p:nvPr/>
        </p:nvGrpSpPr>
        <p:grpSpPr>
          <a:xfrm>
            <a:off x="788563" y="4617401"/>
            <a:ext cx="1946073" cy="1180265"/>
            <a:chOff x="1044654" y="4647186"/>
            <a:chExt cx="1946073" cy="1180265"/>
          </a:xfrm>
        </p:grpSpPr>
        <p:pic>
          <p:nvPicPr>
            <p:cNvPr id="516" name="Google Shape;516;p29" descr="Park scene outline"/>
            <p:cNvPicPr preferRelativeResize="0"/>
            <p:nvPr/>
          </p:nvPicPr>
          <p:blipFill rotWithShape="1">
            <a:blip r:embed="rId5">
              <a:alphaModFix/>
            </a:blip>
            <a:srcRect/>
            <a:stretch/>
          </p:blipFill>
          <p:spPr>
            <a:xfrm>
              <a:off x="1543819" y="4647186"/>
              <a:ext cx="914400" cy="914400"/>
            </a:xfrm>
            <a:prstGeom prst="rect">
              <a:avLst/>
            </a:prstGeom>
            <a:noFill/>
            <a:ln>
              <a:noFill/>
            </a:ln>
          </p:spPr>
        </p:pic>
        <p:sp>
          <p:nvSpPr>
            <p:cNvPr id="517" name="Google Shape;517;p29"/>
            <p:cNvSpPr txBox="1"/>
            <p:nvPr/>
          </p:nvSpPr>
          <p:spPr>
            <a:xfrm>
              <a:off x="1044654" y="5458119"/>
              <a:ext cx="194607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Parks</a:t>
              </a:r>
              <a:endParaRPr/>
            </a:p>
          </p:txBody>
        </p:sp>
      </p:grpSp>
      <p:grpSp>
        <p:nvGrpSpPr>
          <p:cNvPr id="518" name="Google Shape;518;p29">
            <a:extLst>
              <a:ext uri="{C183D7F6-B498-43B3-948B-1728B52AA6E4}">
                <adec:decorative xmlns:adec="http://schemas.microsoft.com/office/drawing/2017/decorative" val="1"/>
              </a:ext>
            </a:extLst>
          </p:cNvPr>
          <p:cNvGrpSpPr/>
          <p:nvPr/>
        </p:nvGrpSpPr>
        <p:grpSpPr>
          <a:xfrm>
            <a:off x="3182812" y="4371330"/>
            <a:ext cx="1708070" cy="1340619"/>
            <a:chOff x="3619304" y="4627493"/>
            <a:chExt cx="1708070" cy="1088095"/>
          </a:xfrm>
        </p:grpSpPr>
        <p:pic>
          <p:nvPicPr>
            <p:cNvPr id="519" name="Google Shape;519;p29" descr="Production outline"/>
            <p:cNvPicPr preferRelativeResize="0"/>
            <p:nvPr/>
          </p:nvPicPr>
          <p:blipFill rotWithShape="1">
            <a:blip r:embed="rId6">
              <a:alphaModFix/>
            </a:blip>
            <a:srcRect/>
            <a:stretch/>
          </p:blipFill>
          <p:spPr>
            <a:xfrm>
              <a:off x="4088917" y="4627493"/>
              <a:ext cx="914400" cy="914400"/>
            </a:xfrm>
            <a:prstGeom prst="rect">
              <a:avLst/>
            </a:prstGeom>
            <a:noFill/>
            <a:ln>
              <a:noFill/>
            </a:ln>
          </p:spPr>
        </p:pic>
        <p:sp>
          <p:nvSpPr>
            <p:cNvPr id="520" name="Google Shape;520;p29"/>
            <p:cNvSpPr txBox="1"/>
            <p:nvPr/>
          </p:nvSpPr>
          <p:spPr>
            <a:xfrm>
              <a:off x="3619304" y="5415825"/>
              <a:ext cx="1708070" cy="2997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Industry</a:t>
              </a:r>
              <a:endParaRPr/>
            </a:p>
          </p:txBody>
        </p:sp>
      </p:grpSp>
      <p:grpSp>
        <p:nvGrpSpPr>
          <p:cNvPr id="521" name="Google Shape;521;p29" descr="Why do we monitor? To comply with regulations."/>
          <p:cNvGrpSpPr/>
          <p:nvPr/>
        </p:nvGrpSpPr>
        <p:grpSpPr>
          <a:xfrm>
            <a:off x="9296597" y="2766420"/>
            <a:ext cx="2177774" cy="1530916"/>
            <a:chOff x="6644126" y="3516105"/>
            <a:chExt cx="2177774" cy="1530916"/>
          </a:xfrm>
        </p:grpSpPr>
        <p:pic>
          <p:nvPicPr>
            <p:cNvPr id="522" name="Google Shape;522;p29" descr="Contract outline"/>
            <p:cNvPicPr preferRelativeResize="0"/>
            <p:nvPr/>
          </p:nvPicPr>
          <p:blipFill rotWithShape="1">
            <a:blip r:embed="rId7">
              <a:alphaModFix/>
            </a:blip>
            <a:srcRect/>
            <a:stretch/>
          </p:blipFill>
          <p:spPr>
            <a:xfrm>
              <a:off x="7289461" y="3516105"/>
              <a:ext cx="914400" cy="914400"/>
            </a:xfrm>
            <a:prstGeom prst="rect">
              <a:avLst/>
            </a:prstGeom>
            <a:noFill/>
            <a:ln>
              <a:noFill/>
            </a:ln>
          </p:spPr>
        </p:pic>
        <p:sp>
          <p:nvSpPr>
            <p:cNvPr id="523" name="Google Shape;523;p29"/>
            <p:cNvSpPr txBox="1"/>
            <p:nvPr/>
          </p:nvSpPr>
          <p:spPr>
            <a:xfrm>
              <a:off x="6644126" y="4308357"/>
              <a:ext cx="2177774"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Comply</a:t>
              </a:r>
              <a:r>
                <a:rPr lang="en-US" sz="2400" b="0" i="0" u="none" strike="noStrike" cap="none">
                  <a:solidFill>
                    <a:srgbClr val="3C6069"/>
                  </a:solidFill>
                  <a:latin typeface="Calibri"/>
                  <a:ea typeface="Calibri"/>
                  <a:cs typeface="Calibri"/>
                  <a:sym typeface="Calibri"/>
                </a:rPr>
                <a:t> </a:t>
              </a:r>
              <a:r>
                <a:rPr lang="en-US" sz="1800" b="0" i="0" u="none" strike="noStrike" cap="none">
                  <a:solidFill>
                    <a:srgbClr val="51818D"/>
                  </a:solidFill>
                  <a:latin typeface="Calibri"/>
                  <a:ea typeface="Calibri"/>
                  <a:cs typeface="Calibri"/>
                  <a:sym typeface="Calibri"/>
                </a:rPr>
                <a:t>with</a:t>
              </a:r>
              <a:r>
                <a:rPr lang="en-US" sz="2400" b="0" i="0" u="none" strike="noStrike" cap="none">
                  <a:solidFill>
                    <a:srgbClr val="3C6069"/>
                  </a:solidFill>
                  <a:latin typeface="Calibri"/>
                  <a:ea typeface="Calibri"/>
                  <a:cs typeface="Calibri"/>
                  <a:sym typeface="Calibri"/>
                </a:rPr>
                <a:t> </a:t>
              </a:r>
              <a:r>
                <a:rPr lang="en-US" sz="1800" b="0" i="0" u="none" strike="noStrike" cap="none">
                  <a:solidFill>
                    <a:srgbClr val="51818D"/>
                  </a:solidFill>
                  <a:latin typeface="Calibri"/>
                  <a:ea typeface="Calibri"/>
                  <a:cs typeface="Calibri"/>
                  <a:sym typeface="Calibri"/>
                </a:rPr>
                <a:t>Regulations</a:t>
              </a:r>
              <a:endParaRPr/>
            </a:p>
          </p:txBody>
        </p:sp>
      </p:grpSp>
      <p:grpSp>
        <p:nvGrpSpPr>
          <p:cNvPr id="524" name="Google Shape;524;p29" descr="Why do we monitor? To provide data to the public."/>
          <p:cNvGrpSpPr/>
          <p:nvPr/>
        </p:nvGrpSpPr>
        <p:grpSpPr>
          <a:xfrm>
            <a:off x="6613978" y="2960227"/>
            <a:ext cx="2177774" cy="1296711"/>
            <a:chOff x="8386026" y="3154086"/>
            <a:chExt cx="2177774" cy="1296711"/>
          </a:xfrm>
        </p:grpSpPr>
        <p:grpSp>
          <p:nvGrpSpPr>
            <p:cNvPr id="525" name="Google Shape;525;p29" descr="Bar chart outline"/>
            <p:cNvGrpSpPr/>
            <p:nvPr/>
          </p:nvGrpSpPr>
          <p:grpSpPr>
            <a:xfrm>
              <a:off x="9151211" y="3154086"/>
              <a:ext cx="647720" cy="647700"/>
              <a:chOff x="9151211" y="3154086"/>
              <a:chExt cx="647720" cy="647700"/>
            </a:xfrm>
          </p:grpSpPr>
          <p:sp>
            <p:nvSpPr>
              <p:cNvPr id="526" name="Google Shape;526;p29"/>
              <p:cNvSpPr/>
              <p:nvPr/>
            </p:nvSpPr>
            <p:spPr>
              <a:xfrm>
                <a:off x="9151211" y="3154086"/>
                <a:ext cx="647404" cy="647700"/>
              </a:xfrm>
              <a:custGeom>
                <a:avLst/>
                <a:gdLst/>
                <a:ahLst/>
                <a:cxnLst/>
                <a:rect l="l" t="t" r="r" b="b"/>
                <a:pathLst>
                  <a:path w="647404" h="647700" extrusionOk="0">
                    <a:moveTo>
                      <a:pt x="19050" y="0"/>
                    </a:moveTo>
                    <a:lnTo>
                      <a:pt x="0" y="0"/>
                    </a:lnTo>
                    <a:lnTo>
                      <a:pt x="0" y="647700"/>
                    </a:lnTo>
                    <a:lnTo>
                      <a:pt x="647405" y="647700"/>
                    </a:lnTo>
                    <a:lnTo>
                      <a:pt x="647405" y="628650"/>
                    </a:lnTo>
                    <a:lnTo>
                      <a:pt x="19050" y="628650"/>
                    </a:lnTo>
                    <a:lnTo>
                      <a:pt x="19050" y="0"/>
                    </a:lnTo>
                    <a:close/>
                  </a:path>
                </a:pathLst>
              </a:custGeom>
              <a:solidFill>
                <a:schemeClr val="accent1"/>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51818D"/>
                  </a:solidFill>
                  <a:latin typeface="Calibri"/>
                  <a:ea typeface="Calibri"/>
                  <a:cs typeface="Calibri"/>
                  <a:sym typeface="Calibri"/>
                </a:endParaRPr>
              </a:p>
            </p:txBody>
          </p:sp>
          <p:sp>
            <p:nvSpPr>
              <p:cNvPr id="527" name="Google Shape;527;p29"/>
              <p:cNvSpPr/>
              <p:nvPr/>
            </p:nvSpPr>
            <p:spPr>
              <a:xfrm>
                <a:off x="9227431" y="3354168"/>
                <a:ext cx="114300" cy="371570"/>
              </a:xfrm>
              <a:custGeom>
                <a:avLst/>
                <a:gdLst/>
                <a:ahLst/>
                <a:cxnLst/>
                <a:rect l="l" t="t" r="r" b="b"/>
                <a:pathLst>
                  <a:path w="114300" h="371570" extrusionOk="0">
                    <a:moveTo>
                      <a:pt x="114300" y="371570"/>
                    </a:moveTo>
                    <a:lnTo>
                      <a:pt x="114300" y="0"/>
                    </a:lnTo>
                    <a:lnTo>
                      <a:pt x="0" y="0"/>
                    </a:lnTo>
                    <a:lnTo>
                      <a:pt x="0" y="371570"/>
                    </a:lnTo>
                    <a:close/>
                    <a:moveTo>
                      <a:pt x="19050" y="19050"/>
                    </a:moveTo>
                    <a:lnTo>
                      <a:pt x="95250" y="19050"/>
                    </a:lnTo>
                    <a:lnTo>
                      <a:pt x="95250" y="352520"/>
                    </a:lnTo>
                    <a:lnTo>
                      <a:pt x="19050" y="352520"/>
                    </a:lnTo>
                    <a:close/>
                  </a:path>
                </a:pathLst>
              </a:custGeom>
              <a:solidFill>
                <a:schemeClr val="accent1"/>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51818D"/>
                  </a:solidFill>
                  <a:latin typeface="Calibri"/>
                  <a:ea typeface="Calibri"/>
                  <a:cs typeface="Calibri"/>
                  <a:sym typeface="Calibri"/>
                </a:endParaRPr>
              </a:p>
            </p:txBody>
          </p:sp>
          <p:sp>
            <p:nvSpPr>
              <p:cNvPr id="528" name="Google Shape;528;p29"/>
              <p:cNvSpPr/>
              <p:nvPr/>
            </p:nvSpPr>
            <p:spPr>
              <a:xfrm>
                <a:off x="9379831" y="3154086"/>
                <a:ext cx="114300" cy="571652"/>
              </a:xfrm>
              <a:custGeom>
                <a:avLst/>
                <a:gdLst/>
                <a:ahLst/>
                <a:cxnLst/>
                <a:rect l="l" t="t" r="r" b="b"/>
                <a:pathLst>
                  <a:path w="114300" h="571652" extrusionOk="0">
                    <a:moveTo>
                      <a:pt x="114300" y="571652"/>
                    </a:moveTo>
                    <a:lnTo>
                      <a:pt x="114300" y="0"/>
                    </a:lnTo>
                    <a:lnTo>
                      <a:pt x="0" y="0"/>
                    </a:lnTo>
                    <a:lnTo>
                      <a:pt x="0" y="571652"/>
                    </a:lnTo>
                    <a:close/>
                    <a:moveTo>
                      <a:pt x="19050" y="19050"/>
                    </a:moveTo>
                    <a:lnTo>
                      <a:pt x="95250" y="19050"/>
                    </a:lnTo>
                    <a:lnTo>
                      <a:pt x="95250" y="552602"/>
                    </a:lnTo>
                    <a:lnTo>
                      <a:pt x="19050" y="552602"/>
                    </a:lnTo>
                    <a:close/>
                  </a:path>
                </a:pathLst>
              </a:custGeom>
              <a:solidFill>
                <a:schemeClr val="accent1"/>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51818D"/>
                  </a:solidFill>
                  <a:latin typeface="Calibri"/>
                  <a:ea typeface="Calibri"/>
                  <a:cs typeface="Calibri"/>
                  <a:sym typeface="Calibri"/>
                </a:endParaRPr>
              </a:p>
            </p:txBody>
          </p:sp>
          <p:sp>
            <p:nvSpPr>
              <p:cNvPr id="529" name="Google Shape;529;p29"/>
              <p:cNvSpPr/>
              <p:nvPr/>
            </p:nvSpPr>
            <p:spPr>
              <a:xfrm>
                <a:off x="9532231" y="3354168"/>
                <a:ext cx="114300" cy="371570"/>
              </a:xfrm>
              <a:custGeom>
                <a:avLst/>
                <a:gdLst/>
                <a:ahLst/>
                <a:cxnLst/>
                <a:rect l="l" t="t" r="r" b="b"/>
                <a:pathLst>
                  <a:path w="114300" h="371570" extrusionOk="0">
                    <a:moveTo>
                      <a:pt x="114300" y="371570"/>
                    </a:moveTo>
                    <a:lnTo>
                      <a:pt x="114300" y="0"/>
                    </a:lnTo>
                    <a:lnTo>
                      <a:pt x="0" y="0"/>
                    </a:lnTo>
                    <a:lnTo>
                      <a:pt x="0" y="371570"/>
                    </a:lnTo>
                    <a:close/>
                    <a:moveTo>
                      <a:pt x="19050" y="19050"/>
                    </a:moveTo>
                    <a:lnTo>
                      <a:pt x="95250" y="19050"/>
                    </a:lnTo>
                    <a:lnTo>
                      <a:pt x="95250" y="352520"/>
                    </a:lnTo>
                    <a:lnTo>
                      <a:pt x="19050" y="352520"/>
                    </a:lnTo>
                    <a:close/>
                  </a:path>
                </a:pathLst>
              </a:custGeom>
              <a:solidFill>
                <a:schemeClr val="accent1"/>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51818D"/>
                  </a:solidFill>
                  <a:latin typeface="Calibri"/>
                  <a:ea typeface="Calibri"/>
                  <a:cs typeface="Calibri"/>
                  <a:sym typeface="Calibri"/>
                </a:endParaRPr>
              </a:p>
            </p:txBody>
          </p:sp>
          <p:sp>
            <p:nvSpPr>
              <p:cNvPr id="530" name="Google Shape;530;p29"/>
              <p:cNvSpPr/>
              <p:nvPr/>
            </p:nvSpPr>
            <p:spPr>
              <a:xfrm>
                <a:off x="9684631" y="3516140"/>
                <a:ext cx="114300" cy="209597"/>
              </a:xfrm>
              <a:custGeom>
                <a:avLst/>
                <a:gdLst/>
                <a:ahLst/>
                <a:cxnLst/>
                <a:rect l="l" t="t" r="r" b="b"/>
                <a:pathLst>
                  <a:path w="114300" h="209597" extrusionOk="0">
                    <a:moveTo>
                      <a:pt x="0" y="209598"/>
                    </a:moveTo>
                    <a:lnTo>
                      <a:pt x="114300" y="209598"/>
                    </a:lnTo>
                    <a:lnTo>
                      <a:pt x="114300" y="0"/>
                    </a:lnTo>
                    <a:lnTo>
                      <a:pt x="0" y="0"/>
                    </a:lnTo>
                    <a:close/>
                    <a:moveTo>
                      <a:pt x="19050" y="19050"/>
                    </a:moveTo>
                    <a:lnTo>
                      <a:pt x="95250" y="19050"/>
                    </a:lnTo>
                    <a:lnTo>
                      <a:pt x="95250" y="190548"/>
                    </a:lnTo>
                    <a:lnTo>
                      <a:pt x="19050" y="190548"/>
                    </a:lnTo>
                    <a:close/>
                  </a:path>
                </a:pathLst>
              </a:custGeom>
              <a:solidFill>
                <a:schemeClr val="accent1"/>
              </a:solidFill>
              <a:ln w="9525" cap="flat" cmpd="sng">
                <a:solidFill>
                  <a:schemeClr val="accen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51818D"/>
                  </a:solidFill>
                  <a:latin typeface="Calibri"/>
                  <a:ea typeface="Calibri"/>
                  <a:cs typeface="Calibri"/>
                  <a:sym typeface="Calibri"/>
                </a:endParaRPr>
              </a:p>
            </p:txBody>
          </p:sp>
        </p:grpSp>
        <p:sp>
          <p:nvSpPr>
            <p:cNvPr id="531" name="Google Shape;531;p29"/>
            <p:cNvSpPr txBox="1"/>
            <p:nvPr/>
          </p:nvSpPr>
          <p:spPr>
            <a:xfrm>
              <a:off x="8386026" y="3712133"/>
              <a:ext cx="2177774"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Provide</a:t>
              </a:r>
              <a:r>
                <a:rPr lang="en-US" sz="2400" b="0" i="0" u="none" strike="noStrike" cap="none">
                  <a:solidFill>
                    <a:srgbClr val="51818D"/>
                  </a:solidFill>
                  <a:latin typeface="Calibri"/>
                  <a:ea typeface="Calibri"/>
                  <a:cs typeface="Calibri"/>
                  <a:sym typeface="Calibri"/>
                </a:rPr>
                <a:t> </a:t>
              </a:r>
              <a:r>
                <a:rPr lang="en-US" sz="1800" b="0" i="0" u="none" strike="noStrike" cap="none">
                  <a:solidFill>
                    <a:srgbClr val="51818D"/>
                  </a:solidFill>
                  <a:latin typeface="Calibri"/>
                  <a:ea typeface="Calibri"/>
                  <a:cs typeface="Calibri"/>
                  <a:sym typeface="Calibri"/>
                </a:rPr>
                <a:t>Data to Public</a:t>
              </a:r>
              <a:endParaRPr/>
            </a:p>
          </p:txBody>
        </p:sp>
      </p:grpSp>
      <p:grpSp>
        <p:nvGrpSpPr>
          <p:cNvPr id="532" name="Google Shape;532;p29" descr="Why do we monitor? To provide support for research."/>
          <p:cNvGrpSpPr/>
          <p:nvPr/>
        </p:nvGrpSpPr>
        <p:grpSpPr>
          <a:xfrm>
            <a:off x="6610137" y="4297172"/>
            <a:ext cx="2395342" cy="1496874"/>
            <a:chOff x="6629187" y="4135247"/>
            <a:chExt cx="2395342" cy="1496874"/>
          </a:xfrm>
        </p:grpSpPr>
        <p:pic>
          <p:nvPicPr>
            <p:cNvPr id="533" name="Google Shape;533;p29" descr="Microscope with solid fill"/>
            <p:cNvPicPr preferRelativeResize="0"/>
            <p:nvPr/>
          </p:nvPicPr>
          <p:blipFill rotWithShape="1">
            <a:blip r:embed="rId8">
              <a:alphaModFix/>
            </a:blip>
            <a:srcRect/>
            <a:stretch/>
          </p:blipFill>
          <p:spPr>
            <a:xfrm>
              <a:off x="7311541" y="4135247"/>
              <a:ext cx="914400" cy="914400"/>
            </a:xfrm>
            <a:prstGeom prst="rect">
              <a:avLst/>
            </a:prstGeom>
            <a:noFill/>
            <a:ln>
              <a:noFill/>
            </a:ln>
          </p:spPr>
        </p:pic>
        <p:sp>
          <p:nvSpPr>
            <p:cNvPr id="534" name="Google Shape;534;p29"/>
            <p:cNvSpPr txBox="1"/>
            <p:nvPr/>
          </p:nvSpPr>
          <p:spPr>
            <a:xfrm>
              <a:off x="6629187" y="4985790"/>
              <a:ext cx="239534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1818D"/>
                </a:buClr>
                <a:buSzPts val="1800"/>
                <a:buFont typeface="Calibri"/>
                <a:buNone/>
              </a:pPr>
              <a:r>
                <a:rPr lang="en-US" sz="1800" b="0" i="0" u="none" strike="noStrike" cap="none">
                  <a:solidFill>
                    <a:srgbClr val="51818D"/>
                  </a:solidFill>
                  <a:latin typeface="Calibri"/>
                  <a:ea typeface="Calibri"/>
                  <a:cs typeface="Calibri"/>
                  <a:sym typeface="Calibri"/>
                </a:rPr>
                <a:t>Provide Support for Research</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xEl>
                                              <p:pRg st="0" end="0"/>
                                            </p:txEl>
                                          </p:spTgt>
                                        </p:tgtEl>
                                        <p:attrNameLst>
                                          <p:attrName>style.visibility</p:attrName>
                                        </p:attrNameLst>
                                      </p:cBhvr>
                                      <p:to>
                                        <p:strVal val="visible"/>
                                      </p:to>
                                    </p:set>
                                    <p:animEffect transition="in" filter="fade">
                                      <p:cBhvr>
                                        <p:cTn id="7" dur="500"/>
                                        <p:tgtEl>
                                          <p:spTgt spid="5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xEl>
                                              <p:pRg st="0" end="0"/>
                                            </p:txEl>
                                          </p:spTgt>
                                        </p:tgtEl>
                                        <p:attrNameLst>
                                          <p:attrName>style.visibility</p:attrName>
                                        </p:attrNameLst>
                                      </p:cBhvr>
                                      <p:to>
                                        <p:strVal val="visible"/>
                                      </p:to>
                                    </p:set>
                                    <p:animEffect transition="in" filter="fade">
                                      <p:cBhvr>
                                        <p:cTn id="12" dur="500"/>
                                        <p:tgtEl>
                                          <p:spTgt spid="5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gtEl>
                                        <p:attrNameLst>
                                          <p:attrName>style.visibility</p:attrName>
                                        </p:attrNameLst>
                                      </p:cBhvr>
                                      <p:to>
                                        <p:strVal val="visible"/>
                                      </p:to>
                                    </p:set>
                                    <p:animEffect transition="in" filter="fade">
                                      <p:cBhvr>
                                        <p:cTn id="17" dur="500"/>
                                        <p:tgtEl>
                                          <p:spTgt spid="5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
                                        </p:tgtEl>
                                        <p:attrNameLst>
                                          <p:attrName>style.visibility</p:attrName>
                                        </p:attrNameLst>
                                      </p:cBhvr>
                                      <p:to>
                                        <p:strVal val="visible"/>
                                      </p:to>
                                    </p:set>
                                    <p:animEffect transition="in" filter="fade">
                                      <p:cBhvr>
                                        <p:cTn id="22" dur="500"/>
                                        <p:tgtEl>
                                          <p:spTgt spid="5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5"/>
                                        </p:tgtEl>
                                        <p:attrNameLst>
                                          <p:attrName>style.visibility</p:attrName>
                                        </p:attrNameLst>
                                      </p:cBhvr>
                                      <p:to>
                                        <p:strVal val="visible"/>
                                      </p:to>
                                    </p:set>
                                    <p:animEffect transition="in" filter="fade">
                                      <p:cBhvr>
                                        <p:cTn id="27" dur="500"/>
                                        <p:tgtEl>
                                          <p:spTgt spid="5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8"/>
                                        </p:tgtEl>
                                        <p:attrNameLst>
                                          <p:attrName>style.visibility</p:attrName>
                                        </p:attrNameLst>
                                      </p:cBhvr>
                                      <p:to>
                                        <p:strVal val="visible"/>
                                      </p:to>
                                    </p:set>
                                    <p:animEffect transition="in" filter="fade">
                                      <p:cBhvr>
                                        <p:cTn id="32" dur="500"/>
                                        <p:tgtEl>
                                          <p:spTgt spid="5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7">
                                            <p:txEl>
                                              <p:pRg st="0" end="0"/>
                                            </p:txEl>
                                          </p:spTgt>
                                        </p:tgtEl>
                                        <p:attrNameLst>
                                          <p:attrName>style.visibility</p:attrName>
                                        </p:attrNameLst>
                                      </p:cBhvr>
                                      <p:to>
                                        <p:strVal val="visible"/>
                                      </p:to>
                                    </p:set>
                                    <p:animEffect transition="in" filter="fade">
                                      <p:cBhvr>
                                        <p:cTn id="37" dur="500"/>
                                        <p:tgtEl>
                                          <p:spTgt spid="50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4"/>
                                        </p:tgtEl>
                                        <p:attrNameLst>
                                          <p:attrName>style.visibility</p:attrName>
                                        </p:attrNameLst>
                                      </p:cBhvr>
                                      <p:to>
                                        <p:strVal val="visible"/>
                                      </p:to>
                                    </p:set>
                                    <p:animEffect transition="in" filter="fade">
                                      <p:cBhvr>
                                        <p:cTn id="42" dur="500"/>
                                        <p:tgtEl>
                                          <p:spTgt spid="5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21"/>
                                        </p:tgtEl>
                                        <p:attrNameLst>
                                          <p:attrName>style.visibility</p:attrName>
                                        </p:attrNameLst>
                                      </p:cBhvr>
                                      <p:to>
                                        <p:strVal val="visible"/>
                                      </p:to>
                                    </p:set>
                                    <p:animEffect transition="in" filter="fade">
                                      <p:cBhvr>
                                        <p:cTn id="47" dur="500"/>
                                        <p:tgtEl>
                                          <p:spTgt spid="5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32"/>
                                        </p:tgtEl>
                                        <p:attrNameLst>
                                          <p:attrName>style.visibility</p:attrName>
                                        </p:attrNameLst>
                                      </p:cBhvr>
                                      <p:to>
                                        <p:strVal val="visible"/>
                                      </p:to>
                                    </p:set>
                                    <p:animEffect transition="in" filter="fade">
                                      <p:cBhvr>
                                        <p:cTn id="52" dur="500"/>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10" name="Google Shape;210;p3"/>
          <p:cNvSpPr txBox="1">
            <a:spLocks noGrp="1"/>
          </p:cNvSpPr>
          <p:nvPr>
            <p:ph type="title" idx="4294967295"/>
          </p:nvPr>
        </p:nvSpPr>
        <p:spPr>
          <a:xfrm>
            <a:off x="615586" y="480041"/>
            <a:ext cx="10879728" cy="89523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162E4B"/>
              </a:buClr>
              <a:buSzPts val="3600"/>
              <a:buFont typeface="Quattrocento Sans"/>
              <a:buNone/>
              <a:tabLst/>
              <a:defRPr/>
            </a:pPr>
            <a:r>
              <a:rPr kumimoji="0" lang="en-US" sz="3600" b="1" i="0" u="none" strike="noStrike" kern="0" cap="none" spc="0" normalizeH="0" baseline="0" noProof="0" dirty="0">
                <a:ln>
                  <a:noFill/>
                </a:ln>
                <a:solidFill>
                  <a:srgbClr val="162E4B"/>
                </a:solidFill>
                <a:effectLst/>
                <a:uLnTx/>
                <a:uFillTx/>
                <a:latin typeface="Quattrocento Sans"/>
                <a:ea typeface="Quattrocento Sans"/>
                <a:cs typeface="Quattrocento Sans"/>
                <a:sym typeface="Quattrocento Sans"/>
              </a:rPr>
              <a:t>Interact</a:t>
            </a:r>
            <a:r>
              <a:rPr kumimoji="0" lang="en-US" sz="3600" b="0" i="0" u="none" strike="noStrike" kern="0" cap="none" spc="0" normalizeH="0" baseline="0" noProof="0" dirty="0">
                <a:ln>
                  <a:noFill/>
                </a:ln>
                <a:solidFill>
                  <a:srgbClr val="162E4B"/>
                </a:solidFill>
                <a:effectLst/>
                <a:uLnTx/>
                <a:uFillTx/>
                <a:latin typeface="Quattrocento Sans"/>
                <a:ea typeface="Quattrocento Sans"/>
                <a:cs typeface="Quattrocento Sans"/>
                <a:sym typeface="Quattrocento Sans"/>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7" name="Google Shape;207;p3"/>
          <p:cNvSpPr txBox="1"/>
          <p:nvPr/>
        </p:nvSpPr>
        <p:spPr>
          <a:xfrm>
            <a:off x="2623298" y="1883229"/>
            <a:ext cx="6864303" cy="1667658"/>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Clr>
                <a:srgbClr val="162E4B"/>
              </a:buClr>
              <a:buSzPts val="4800"/>
              <a:buFont typeface="Arial"/>
              <a:buNone/>
            </a:pPr>
            <a:r>
              <a:rPr lang="en-US" sz="4800" b="1">
                <a:solidFill>
                  <a:srgbClr val="162E4B"/>
                </a:solidFill>
                <a:latin typeface="Calibri"/>
                <a:ea typeface="Calibri"/>
                <a:cs typeface="Calibri"/>
                <a:sym typeface="Calibri"/>
              </a:rPr>
              <a:t>What is clean air to you? </a:t>
            </a:r>
            <a:endParaRPr sz="3200" b="0">
              <a:solidFill>
                <a:srgbClr val="162E4B"/>
              </a:solidFill>
              <a:latin typeface="Calibri"/>
              <a:ea typeface="Calibri"/>
              <a:cs typeface="Calibri"/>
              <a:sym typeface="Calibri"/>
            </a:endParaRPr>
          </a:p>
        </p:txBody>
      </p:sp>
      <p:pic>
        <p:nvPicPr>
          <p:cNvPr id="209" name="Google Shape;209;p3" descr="Chat with solid fill"/>
          <p:cNvPicPr preferRelativeResize="0"/>
          <p:nvPr/>
        </p:nvPicPr>
        <p:blipFill rotWithShape="1">
          <a:blip r:embed="rId3">
            <a:alphaModFix/>
          </a:blip>
          <a:srcRect/>
          <a:stretch/>
        </p:blipFill>
        <p:spPr>
          <a:xfrm>
            <a:off x="10156371" y="158297"/>
            <a:ext cx="1273628" cy="12736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0"/>
          <p:cNvSpPr txBox="1">
            <a:spLocks noGrp="1"/>
          </p:cNvSpPr>
          <p:nvPr>
            <p:ph type="title"/>
          </p:nvPr>
        </p:nvSpPr>
        <p:spPr>
          <a:xfrm>
            <a:off x="561975" y="2752373"/>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a:t>POLLUTANTS WE MONITOR IN THE AMBIENT AIR</a:t>
            </a:r>
            <a:endParaRPr/>
          </a:p>
        </p:txBody>
      </p:sp>
      <p:cxnSp>
        <p:nvCxnSpPr>
          <p:cNvPr id="541" name="Google Shape;541;p30" descr="Title slide for &quot;Pollutants we Monitor in the Ambient Air."/>
          <p:cNvCxnSpPr/>
          <p:nvPr/>
        </p:nvCxnSpPr>
        <p:spPr>
          <a:xfrm>
            <a:off x="666750" y="3676650"/>
            <a:ext cx="10363200" cy="0"/>
          </a:xfrm>
          <a:prstGeom prst="straightConnector1">
            <a:avLst/>
          </a:prstGeom>
          <a:noFill/>
          <a:ln w="57150" cap="flat" cmpd="sng">
            <a:solidFill>
              <a:srgbClr val="4D7E8A"/>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1"/>
          <p:cNvSpPr txBox="1">
            <a:spLocks noGrp="1"/>
          </p:cNvSpPr>
          <p:nvPr>
            <p:ph type="title"/>
          </p:nvPr>
        </p:nvSpPr>
        <p:spPr>
          <a:xfrm>
            <a:off x="609600" y="841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EGLE Monitors Many Pollutants</a:t>
            </a:r>
            <a:endParaRPr/>
          </a:p>
        </p:txBody>
      </p:sp>
      <p:sp>
        <p:nvSpPr>
          <p:cNvPr id="548" name="Google Shape;548;p31"/>
          <p:cNvSpPr txBox="1">
            <a:spLocks noGrp="1"/>
          </p:cNvSpPr>
          <p:nvPr>
            <p:ph type="body" idx="1"/>
          </p:nvPr>
        </p:nvSpPr>
        <p:spPr>
          <a:xfrm>
            <a:off x="609600" y="1181074"/>
            <a:ext cx="5386917" cy="639762"/>
          </a:xfrm>
          <a:prstGeom prst="rect">
            <a:avLst/>
          </a:prstGeom>
          <a:noFill/>
          <a:ln>
            <a:noFill/>
          </a:ln>
        </p:spPr>
        <p:txBody>
          <a:bodyPr spcFirstLastPara="1" wrap="square" lIns="91425" tIns="45700" rIns="91425" bIns="45700" anchor="b" anchorCtr="0">
            <a:normAutofit fontScale="92500"/>
          </a:bodyPr>
          <a:lstStyle/>
          <a:p>
            <a:pPr marL="0" lvl="0" indent="0" algn="l" rtl="0">
              <a:spcBef>
                <a:spcPts val="0"/>
              </a:spcBef>
              <a:spcAft>
                <a:spcPts val="0"/>
              </a:spcAft>
              <a:buClr>
                <a:srgbClr val="162E4B"/>
              </a:buClr>
              <a:buSzPct val="100000"/>
              <a:buNone/>
            </a:pPr>
            <a:r>
              <a:rPr lang="en-US" sz="3200"/>
              <a:t>Criteria Pollutants</a:t>
            </a:r>
            <a:endParaRPr/>
          </a:p>
        </p:txBody>
      </p:sp>
      <p:sp>
        <p:nvSpPr>
          <p:cNvPr id="549" name="Google Shape;549;p31"/>
          <p:cNvSpPr txBox="1">
            <a:spLocks noGrp="1"/>
          </p:cNvSpPr>
          <p:nvPr>
            <p:ph type="body" idx="2"/>
          </p:nvPr>
        </p:nvSpPr>
        <p:spPr>
          <a:xfrm>
            <a:off x="542925" y="1822398"/>
            <a:ext cx="5386917"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3EA0B5"/>
              </a:buClr>
              <a:buSzPct val="100000"/>
              <a:buChar char="•"/>
            </a:pPr>
            <a:r>
              <a:rPr lang="en-US" sz="2800"/>
              <a:t>Carbon Monoxide (CO)</a:t>
            </a:r>
            <a:endParaRPr/>
          </a:p>
          <a:p>
            <a:pPr marL="342900" lvl="0" indent="-342900" algn="l" rtl="0">
              <a:spcBef>
                <a:spcPts val="518"/>
              </a:spcBef>
              <a:spcAft>
                <a:spcPts val="0"/>
              </a:spcAft>
              <a:buClr>
                <a:srgbClr val="3EA0B5"/>
              </a:buClr>
              <a:buSzPct val="100000"/>
              <a:buChar char="•"/>
            </a:pPr>
            <a:r>
              <a:rPr lang="en-US" sz="2800"/>
              <a:t>Nitrogen Dioxide (NO</a:t>
            </a:r>
            <a:r>
              <a:rPr lang="en-US" sz="2800" baseline="-25000"/>
              <a:t>2</a:t>
            </a:r>
            <a:r>
              <a:rPr lang="en-US" sz="2800"/>
              <a:t>)</a:t>
            </a:r>
            <a:endParaRPr/>
          </a:p>
          <a:p>
            <a:pPr marL="342900" lvl="0" indent="-342900" algn="l" rtl="0">
              <a:spcBef>
                <a:spcPts val="518"/>
              </a:spcBef>
              <a:spcAft>
                <a:spcPts val="0"/>
              </a:spcAft>
              <a:buClr>
                <a:srgbClr val="3EA0B5"/>
              </a:buClr>
              <a:buSzPct val="100000"/>
              <a:buChar char="•"/>
            </a:pPr>
            <a:r>
              <a:rPr lang="en-US" sz="2800"/>
              <a:t>Sulfur Dioxide (SO</a:t>
            </a:r>
            <a:r>
              <a:rPr lang="en-US" sz="2800" baseline="-25000"/>
              <a:t>2</a:t>
            </a:r>
            <a:r>
              <a:rPr lang="en-US" sz="2800"/>
              <a:t>)</a:t>
            </a:r>
            <a:endParaRPr/>
          </a:p>
          <a:p>
            <a:pPr marL="342900" lvl="0" indent="-342900" algn="l" rtl="0">
              <a:spcBef>
                <a:spcPts val="518"/>
              </a:spcBef>
              <a:spcAft>
                <a:spcPts val="0"/>
              </a:spcAft>
              <a:buClr>
                <a:srgbClr val="3EA0B5"/>
              </a:buClr>
              <a:buSzPct val="100000"/>
              <a:buChar char="•"/>
            </a:pPr>
            <a:r>
              <a:rPr lang="en-US" sz="2800"/>
              <a:t>Ozone (O</a:t>
            </a:r>
            <a:r>
              <a:rPr lang="en-US" sz="2800" baseline="-25000"/>
              <a:t>3</a:t>
            </a:r>
            <a:r>
              <a:rPr lang="en-US" sz="2800"/>
              <a:t>)</a:t>
            </a:r>
            <a:endParaRPr/>
          </a:p>
          <a:p>
            <a:pPr marL="342900" lvl="0" indent="-342900" algn="l" rtl="0">
              <a:spcBef>
                <a:spcPts val="518"/>
              </a:spcBef>
              <a:spcAft>
                <a:spcPts val="0"/>
              </a:spcAft>
              <a:buClr>
                <a:srgbClr val="3EA0B5"/>
              </a:buClr>
              <a:buSzPct val="100000"/>
              <a:buChar char="•"/>
            </a:pPr>
            <a:r>
              <a:rPr lang="en-US" sz="2800"/>
              <a:t>Lead (Pb)</a:t>
            </a:r>
            <a:endParaRPr/>
          </a:p>
          <a:p>
            <a:pPr marL="342900" lvl="0" indent="-342900" algn="l" rtl="0">
              <a:spcBef>
                <a:spcPts val="518"/>
              </a:spcBef>
              <a:spcAft>
                <a:spcPts val="0"/>
              </a:spcAft>
              <a:buClr>
                <a:srgbClr val="3EA0B5"/>
              </a:buClr>
              <a:buSzPct val="100000"/>
              <a:buChar char="•"/>
            </a:pPr>
            <a:r>
              <a:rPr lang="en-US" sz="2800"/>
              <a:t>Particulate Matter: PM</a:t>
            </a:r>
            <a:r>
              <a:rPr lang="en-US" sz="2800" baseline="-25000"/>
              <a:t>10</a:t>
            </a:r>
            <a:r>
              <a:rPr lang="en-US" sz="2800"/>
              <a:t> and PM</a:t>
            </a:r>
            <a:r>
              <a:rPr lang="en-US" sz="2800" baseline="-25000"/>
              <a:t>2.5</a:t>
            </a:r>
            <a:endParaRPr/>
          </a:p>
        </p:txBody>
      </p:sp>
      <p:sp>
        <p:nvSpPr>
          <p:cNvPr id="550" name="Google Shape;550;p31"/>
          <p:cNvSpPr txBox="1">
            <a:spLocks noGrp="1"/>
          </p:cNvSpPr>
          <p:nvPr>
            <p:ph type="body" idx="3"/>
          </p:nvPr>
        </p:nvSpPr>
        <p:spPr>
          <a:xfrm>
            <a:off x="5936193" y="1103313"/>
            <a:ext cx="5389033" cy="639762"/>
          </a:xfrm>
          <a:prstGeom prst="rect">
            <a:avLst/>
          </a:prstGeom>
          <a:noFill/>
          <a:ln>
            <a:noFill/>
          </a:ln>
        </p:spPr>
        <p:txBody>
          <a:bodyPr spcFirstLastPara="1" wrap="square" lIns="91425" tIns="45700" rIns="91425" bIns="45700" anchor="b" anchorCtr="0">
            <a:normAutofit fontScale="92500"/>
          </a:bodyPr>
          <a:lstStyle/>
          <a:p>
            <a:pPr marL="0" lvl="0" indent="0" algn="ctr" rtl="0">
              <a:spcBef>
                <a:spcPts val="0"/>
              </a:spcBef>
              <a:spcAft>
                <a:spcPts val="0"/>
              </a:spcAft>
              <a:buClr>
                <a:srgbClr val="162E4B"/>
              </a:buClr>
              <a:buSzPct val="100000"/>
              <a:buNone/>
            </a:pPr>
            <a:r>
              <a:rPr lang="en-US" sz="3200"/>
              <a:t>Air Toxics and Other Parameters</a:t>
            </a:r>
            <a:endParaRPr/>
          </a:p>
        </p:txBody>
      </p:sp>
      <p:sp>
        <p:nvSpPr>
          <p:cNvPr id="551" name="Google Shape;551;p31"/>
          <p:cNvSpPr txBox="1">
            <a:spLocks noGrp="1"/>
          </p:cNvSpPr>
          <p:nvPr>
            <p:ph type="body" idx="4"/>
          </p:nvPr>
        </p:nvSpPr>
        <p:spPr>
          <a:xfrm>
            <a:off x="6096002" y="1739081"/>
            <a:ext cx="5389033" cy="3951288"/>
          </a:xfrm>
          <a:prstGeom prst="rect">
            <a:avLst/>
          </a:prstGeom>
          <a:noFill/>
          <a:ln>
            <a:noFill/>
          </a:ln>
        </p:spPr>
        <p:txBody>
          <a:bodyPr spcFirstLastPara="1" wrap="square" lIns="91425" tIns="45700" rIns="91425" bIns="45700" anchor="t" anchorCtr="0">
            <a:normAutofit fontScale="92500"/>
          </a:bodyPr>
          <a:lstStyle/>
          <a:p>
            <a:pPr marL="342900" lvl="0" indent="-342900" algn="l" rtl="0">
              <a:spcBef>
                <a:spcPts val="0"/>
              </a:spcBef>
              <a:spcAft>
                <a:spcPts val="0"/>
              </a:spcAft>
              <a:buClr>
                <a:srgbClr val="3EA0B5"/>
              </a:buClr>
              <a:buSzPct val="100000"/>
              <a:buChar char="•"/>
            </a:pPr>
            <a:r>
              <a:rPr lang="en-US" sz="2800"/>
              <a:t>VOCs (contributes to ozone)</a:t>
            </a:r>
            <a:endParaRPr/>
          </a:p>
          <a:p>
            <a:pPr marL="342900" lvl="0" indent="-342900" algn="l" rtl="0">
              <a:spcBef>
                <a:spcPts val="518"/>
              </a:spcBef>
              <a:spcAft>
                <a:spcPts val="0"/>
              </a:spcAft>
              <a:buClr>
                <a:srgbClr val="3EA0B5"/>
              </a:buClr>
              <a:buSzPct val="100000"/>
              <a:buChar char="•"/>
            </a:pPr>
            <a:r>
              <a:rPr lang="en-US" sz="2800"/>
              <a:t>Carbonyls</a:t>
            </a:r>
            <a:endParaRPr/>
          </a:p>
          <a:p>
            <a:pPr marL="342900" lvl="0" indent="-342900" algn="l" rtl="0">
              <a:spcBef>
                <a:spcPts val="518"/>
              </a:spcBef>
              <a:spcAft>
                <a:spcPts val="0"/>
              </a:spcAft>
              <a:buClr>
                <a:srgbClr val="3EA0B5"/>
              </a:buClr>
              <a:buSzPct val="100000"/>
              <a:buChar char="•"/>
            </a:pPr>
            <a:r>
              <a:rPr lang="en-US" sz="2800"/>
              <a:t>PAHs (Poly-Aromatic Hydrocarbons)</a:t>
            </a:r>
            <a:endParaRPr/>
          </a:p>
          <a:p>
            <a:pPr marL="342900" lvl="0" indent="-342900" algn="l" rtl="0">
              <a:spcBef>
                <a:spcPts val="518"/>
              </a:spcBef>
              <a:spcAft>
                <a:spcPts val="0"/>
              </a:spcAft>
              <a:buClr>
                <a:srgbClr val="3EA0B5"/>
              </a:buClr>
              <a:buSzPct val="100000"/>
              <a:buChar char="•"/>
            </a:pPr>
            <a:r>
              <a:rPr lang="en-US" sz="2800"/>
              <a:t>Metals</a:t>
            </a:r>
            <a:endParaRPr/>
          </a:p>
          <a:p>
            <a:pPr marL="342900" lvl="0" indent="-342900" algn="l" rtl="0">
              <a:spcBef>
                <a:spcPts val="518"/>
              </a:spcBef>
              <a:spcAft>
                <a:spcPts val="0"/>
              </a:spcAft>
              <a:buClr>
                <a:srgbClr val="3EA0B5"/>
              </a:buClr>
              <a:buSzPct val="100000"/>
              <a:buChar char="•"/>
            </a:pPr>
            <a:r>
              <a:rPr lang="en-US" sz="2800"/>
              <a:t>PM</a:t>
            </a:r>
            <a:r>
              <a:rPr lang="en-US" sz="2800" baseline="-25000"/>
              <a:t>2.5</a:t>
            </a:r>
            <a:r>
              <a:rPr lang="en-US" sz="2800"/>
              <a:t> Speciation</a:t>
            </a:r>
            <a:endParaRPr/>
          </a:p>
          <a:p>
            <a:pPr marL="342900" lvl="0" indent="-342900" algn="l" rtl="0">
              <a:spcBef>
                <a:spcPts val="518"/>
              </a:spcBef>
              <a:spcAft>
                <a:spcPts val="0"/>
              </a:spcAft>
              <a:buClr>
                <a:srgbClr val="3EA0B5"/>
              </a:buClr>
              <a:buSzPct val="100000"/>
              <a:buChar char="•"/>
            </a:pPr>
            <a:r>
              <a:rPr lang="en-US" sz="2800"/>
              <a:t>Carbon Black</a:t>
            </a:r>
            <a:endParaRPr/>
          </a:p>
          <a:p>
            <a:pPr marL="342900" lvl="0" indent="-342900" algn="l" rtl="0">
              <a:spcBef>
                <a:spcPts val="518"/>
              </a:spcBef>
              <a:spcAft>
                <a:spcPts val="0"/>
              </a:spcAft>
              <a:buClr>
                <a:srgbClr val="3EA0B5"/>
              </a:buClr>
              <a:buSzPct val="100000"/>
              <a:buChar char="•"/>
            </a:pPr>
            <a:r>
              <a:rPr lang="en-US" sz="2800"/>
              <a:t>Diesel Particulate Matter</a:t>
            </a:r>
            <a:endParaRPr/>
          </a:p>
          <a:p>
            <a:pPr marL="342900" lvl="0" indent="-342900" algn="l" rtl="0">
              <a:spcBef>
                <a:spcPts val="518"/>
              </a:spcBef>
              <a:spcAft>
                <a:spcPts val="0"/>
              </a:spcAft>
              <a:buClr>
                <a:srgbClr val="3EA0B5"/>
              </a:buClr>
              <a:buSzPct val="100000"/>
              <a:buChar char="•"/>
            </a:pPr>
            <a:r>
              <a:rPr lang="en-US" sz="2800"/>
              <a:t>Meteorological Data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1">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1">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1">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1">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1">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1">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Criteria Pollutants vs Air Toxics</a:t>
            </a:r>
            <a:endParaRPr/>
          </a:p>
        </p:txBody>
      </p:sp>
      <p:sp>
        <p:nvSpPr>
          <p:cNvPr id="558" name="Google Shape;558;p3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162E4B"/>
              </a:buClr>
              <a:buSzPts val="2400"/>
              <a:buNone/>
            </a:pPr>
            <a:r>
              <a:rPr lang="en-US"/>
              <a:t>Criteria Pollutants	</a:t>
            </a:r>
            <a:endParaRPr/>
          </a:p>
        </p:txBody>
      </p:sp>
      <p:sp>
        <p:nvSpPr>
          <p:cNvPr id="559" name="Google Shape;559;p3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3EA0B5"/>
              </a:buClr>
              <a:buSzPts val="2400"/>
              <a:buChar char="•"/>
            </a:pPr>
            <a:r>
              <a:rPr lang="en-US"/>
              <a:t>U.S. EPA establishes air quality standards that are health protective.</a:t>
            </a:r>
            <a:endParaRPr/>
          </a:p>
          <a:p>
            <a:pPr marL="342900" lvl="0" indent="-342900" algn="l" rtl="0">
              <a:spcBef>
                <a:spcPts val="480"/>
              </a:spcBef>
              <a:spcAft>
                <a:spcPts val="0"/>
              </a:spcAft>
              <a:buClr>
                <a:srgbClr val="3EA0B5"/>
              </a:buClr>
              <a:buSzPts val="2400"/>
              <a:buChar char="•"/>
            </a:pPr>
            <a:r>
              <a:rPr lang="en-US"/>
              <a:t>If standards are met, then the area is “in attainment” for that pollutant.</a:t>
            </a:r>
            <a:endParaRPr/>
          </a:p>
          <a:p>
            <a:pPr marL="342900" lvl="0" indent="-342900" algn="l" rtl="0">
              <a:spcBef>
                <a:spcPts val="480"/>
              </a:spcBef>
              <a:spcAft>
                <a:spcPts val="0"/>
              </a:spcAft>
              <a:buClr>
                <a:srgbClr val="3EA0B5"/>
              </a:buClr>
              <a:buSzPts val="2400"/>
              <a:buChar char="•"/>
            </a:pPr>
            <a:r>
              <a:rPr lang="en-US"/>
              <a:t>If standards not met, then area can be “nonattainment”.</a:t>
            </a:r>
            <a:endParaRPr/>
          </a:p>
          <a:p>
            <a:pPr marL="342900" lvl="0" indent="-342900" algn="l" rtl="0">
              <a:spcBef>
                <a:spcPts val="480"/>
              </a:spcBef>
              <a:spcAft>
                <a:spcPts val="0"/>
              </a:spcAft>
              <a:buClr>
                <a:srgbClr val="3EA0B5"/>
              </a:buClr>
              <a:buSzPts val="2400"/>
              <a:buChar char="•"/>
            </a:pPr>
            <a:r>
              <a:rPr lang="en-US" i="1"/>
              <a:t>Meeting or not meeting the standard is not usually based on one measurement.</a:t>
            </a:r>
            <a:endParaRPr i="1"/>
          </a:p>
        </p:txBody>
      </p:sp>
      <p:sp>
        <p:nvSpPr>
          <p:cNvPr id="560" name="Google Shape;560;p3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162E4B"/>
              </a:buClr>
              <a:buSzPts val="2400"/>
              <a:buNone/>
            </a:pPr>
            <a:r>
              <a:rPr lang="en-US"/>
              <a:t>Air Toxics</a:t>
            </a:r>
            <a:endParaRPr/>
          </a:p>
        </p:txBody>
      </p:sp>
      <p:sp>
        <p:nvSpPr>
          <p:cNvPr id="561" name="Google Shape;561;p3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3EA0B5"/>
              </a:buClr>
              <a:buSzPts val="2400"/>
              <a:buChar char="•"/>
            </a:pPr>
            <a:r>
              <a:rPr lang="en-US" i="1"/>
              <a:t>Emissions </a:t>
            </a:r>
            <a:r>
              <a:rPr lang="en-US"/>
              <a:t>are regulated for hazardous air pollutants</a:t>
            </a:r>
            <a:endParaRPr/>
          </a:p>
          <a:p>
            <a:pPr marL="342900" lvl="0" indent="-342900" algn="l" rtl="0">
              <a:spcBef>
                <a:spcPts val="480"/>
              </a:spcBef>
              <a:spcAft>
                <a:spcPts val="0"/>
              </a:spcAft>
              <a:buClr>
                <a:srgbClr val="3EA0B5"/>
              </a:buClr>
              <a:buSzPts val="2400"/>
              <a:buChar char="•"/>
            </a:pPr>
            <a:r>
              <a:rPr lang="en-US"/>
              <a:t>Ambient air monitoring is not always mandated.</a:t>
            </a:r>
            <a:endParaRPr/>
          </a:p>
          <a:p>
            <a:pPr marL="342900" lvl="0" indent="-342900" algn="l" rtl="0">
              <a:spcBef>
                <a:spcPts val="480"/>
              </a:spcBef>
              <a:spcAft>
                <a:spcPts val="0"/>
              </a:spcAft>
              <a:buClr>
                <a:srgbClr val="3EA0B5"/>
              </a:buClr>
              <a:buSzPts val="2400"/>
              <a:buChar char="•"/>
            </a:pPr>
            <a:r>
              <a:rPr lang="en-US"/>
              <a:t>No U.S. EPA standard, instead health-based exposure limits.</a:t>
            </a:r>
            <a:endParaRPr/>
          </a:p>
          <a:p>
            <a:pPr marL="342900" lvl="0" indent="-342900" algn="l" rtl="0">
              <a:spcBef>
                <a:spcPts val="480"/>
              </a:spcBef>
              <a:spcAft>
                <a:spcPts val="0"/>
              </a:spcAft>
              <a:buClr>
                <a:srgbClr val="3EA0B5"/>
              </a:buClr>
              <a:buSzPts val="2400"/>
              <a:buChar char="•"/>
            </a:pPr>
            <a:r>
              <a:rPr lang="en-US"/>
              <a:t>Air toxics monitoring via the NATTS and PAMS Program.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
                                            <p:txEl>
                                              <p:pRg st="0" end="0"/>
                                            </p:txEl>
                                          </p:spTgt>
                                        </p:tgtEl>
                                        <p:attrNameLst>
                                          <p:attrName>style.visibility</p:attrName>
                                        </p:attrNameLst>
                                      </p:cBhvr>
                                      <p:to>
                                        <p:strVal val="visible"/>
                                      </p:to>
                                    </p:set>
                                    <p:animEffect transition="in" filter="fade">
                                      <p:cBhvr>
                                        <p:cTn id="7" dur="500"/>
                                        <p:tgtEl>
                                          <p:spTgt spid="5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9">
                                            <p:txEl>
                                              <p:pRg st="0" end="0"/>
                                            </p:txEl>
                                          </p:spTgt>
                                        </p:tgtEl>
                                        <p:attrNameLst>
                                          <p:attrName>style.visibility</p:attrName>
                                        </p:attrNameLst>
                                      </p:cBhvr>
                                      <p:to>
                                        <p:strVal val="visible"/>
                                      </p:to>
                                    </p:set>
                                    <p:animEffect transition="in" filter="fade">
                                      <p:cBhvr>
                                        <p:cTn id="10" dur="500"/>
                                        <p:tgtEl>
                                          <p:spTgt spid="55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9">
                                            <p:txEl>
                                              <p:pRg st="1" end="1"/>
                                            </p:txEl>
                                          </p:spTgt>
                                        </p:tgtEl>
                                        <p:attrNameLst>
                                          <p:attrName>style.visibility</p:attrName>
                                        </p:attrNameLst>
                                      </p:cBhvr>
                                      <p:to>
                                        <p:strVal val="visible"/>
                                      </p:to>
                                    </p:set>
                                    <p:animEffect transition="in" filter="fade">
                                      <p:cBhvr>
                                        <p:cTn id="13" dur="500"/>
                                        <p:tgtEl>
                                          <p:spTgt spid="559">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59">
                                            <p:txEl>
                                              <p:pRg st="2" end="2"/>
                                            </p:txEl>
                                          </p:spTgt>
                                        </p:tgtEl>
                                        <p:attrNameLst>
                                          <p:attrName>style.visibility</p:attrName>
                                        </p:attrNameLst>
                                      </p:cBhvr>
                                      <p:to>
                                        <p:strVal val="visible"/>
                                      </p:to>
                                    </p:set>
                                    <p:animEffect transition="in" filter="fade">
                                      <p:cBhvr>
                                        <p:cTn id="16" dur="500"/>
                                        <p:tgtEl>
                                          <p:spTgt spid="55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59">
                                            <p:txEl>
                                              <p:pRg st="3" end="3"/>
                                            </p:txEl>
                                          </p:spTgt>
                                        </p:tgtEl>
                                        <p:attrNameLst>
                                          <p:attrName>style.visibility</p:attrName>
                                        </p:attrNameLst>
                                      </p:cBhvr>
                                      <p:to>
                                        <p:strVal val="visible"/>
                                      </p:to>
                                    </p:set>
                                    <p:animEffect transition="in" filter="fade">
                                      <p:cBhvr>
                                        <p:cTn id="19" dur="500"/>
                                        <p:tgtEl>
                                          <p:spTgt spid="55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60">
                                            <p:txEl>
                                              <p:pRg st="0" end="0"/>
                                            </p:txEl>
                                          </p:spTgt>
                                        </p:tgtEl>
                                        <p:attrNameLst>
                                          <p:attrName>style.visibility</p:attrName>
                                        </p:attrNameLst>
                                      </p:cBhvr>
                                      <p:to>
                                        <p:strVal val="visible"/>
                                      </p:to>
                                    </p:set>
                                    <p:animEffect transition="in" filter="fade">
                                      <p:cBhvr>
                                        <p:cTn id="24" dur="500"/>
                                        <p:tgtEl>
                                          <p:spTgt spid="5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61">
                                            <p:txEl>
                                              <p:pRg st="0" end="0"/>
                                            </p:txEl>
                                          </p:spTgt>
                                        </p:tgtEl>
                                        <p:attrNameLst>
                                          <p:attrName>style.visibility</p:attrName>
                                        </p:attrNameLst>
                                      </p:cBhvr>
                                      <p:to>
                                        <p:strVal val="visible"/>
                                      </p:to>
                                    </p:set>
                                    <p:animEffect transition="in" filter="fade">
                                      <p:cBhvr>
                                        <p:cTn id="27" dur="500"/>
                                        <p:tgtEl>
                                          <p:spTgt spid="56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61">
                                            <p:txEl>
                                              <p:pRg st="1" end="1"/>
                                            </p:txEl>
                                          </p:spTgt>
                                        </p:tgtEl>
                                        <p:attrNameLst>
                                          <p:attrName>style.visibility</p:attrName>
                                        </p:attrNameLst>
                                      </p:cBhvr>
                                      <p:to>
                                        <p:strVal val="visible"/>
                                      </p:to>
                                    </p:set>
                                    <p:animEffect transition="in" filter="fade">
                                      <p:cBhvr>
                                        <p:cTn id="30" dur="500"/>
                                        <p:tgtEl>
                                          <p:spTgt spid="561">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61">
                                            <p:txEl>
                                              <p:pRg st="2" end="2"/>
                                            </p:txEl>
                                          </p:spTgt>
                                        </p:tgtEl>
                                        <p:attrNameLst>
                                          <p:attrName>style.visibility</p:attrName>
                                        </p:attrNameLst>
                                      </p:cBhvr>
                                      <p:to>
                                        <p:strVal val="visible"/>
                                      </p:to>
                                    </p:set>
                                    <p:animEffect transition="in" filter="fade">
                                      <p:cBhvr>
                                        <p:cTn id="33" dur="500"/>
                                        <p:tgtEl>
                                          <p:spTgt spid="561">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61">
                                            <p:txEl>
                                              <p:pRg st="3" end="3"/>
                                            </p:txEl>
                                          </p:spTgt>
                                        </p:tgtEl>
                                        <p:attrNameLst>
                                          <p:attrName>style.visibility</p:attrName>
                                        </p:attrNameLst>
                                      </p:cBhvr>
                                      <p:to>
                                        <p:strVal val="visible"/>
                                      </p:to>
                                    </p:set>
                                    <p:animEffect transition="in" filter="fade">
                                      <p:cBhvr>
                                        <p:cTn id="36" dur="500"/>
                                        <p:tgtEl>
                                          <p:spTgt spid="5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33"/>
          <p:cNvSpPr txBox="1">
            <a:spLocks noGrp="1"/>
          </p:cNvSpPr>
          <p:nvPr>
            <p:ph type="title"/>
          </p:nvPr>
        </p:nvSpPr>
        <p:spPr>
          <a:xfrm>
            <a:off x="858309" y="2749551"/>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a:t>WHERE IS MONITORING DONE IN MICHIGAN</a:t>
            </a:r>
            <a:endParaRPr/>
          </a:p>
        </p:txBody>
      </p:sp>
      <p:cxnSp>
        <p:nvCxnSpPr>
          <p:cNvPr id="569" name="Google Shape;569;p33" descr="Title Slide: &quot;Where is Monitoring Done in Michigan&quot;."/>
          <p:cNvCxnSpPr/>
          <p:nvPr/>
        </p:nvCxnSpPr>
        <p:spPr>
          <a:xfrm>
            <a:off x="1009650" y="3629025"/>
            <a:ext cx="9715500" cy="19050"/>
          </a:xfrm>
          <a:prstGeom prst="straightConnector1">
            <a:avLst/>
          </a:prstGeom>
          <a:noFill/>
          <a:ln w="57150" cap="flat" cmpd="sng">
            <a:solidFill>
              <a:srgbClr val="4D7E8A"/>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4"/>
          <p:cNvSpPr txBox="1">
            <a:spLocks noGrp="1"/>
          </p:cNvSpPr>
          <p:nvPr>
            <p:ph type="title"/>
          </p:nvPr>
        </p:nvSpPr>
        <p:spPr>
          <a:xfrm>
            <a:off x="599574" y="104191"/>
            <a:ext cx="105664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Choosing Air Monitoring Locations</a:t>
            </a:r>
            <a:endParaRPr/>
          </a:p>
        </p:txBody>
      </p:sp>
      <p:sp>
        <p:nvSpPr>
          <p:cNvPr id="582" name="Google Shape;582;p34"/>
          <p:cNvSpPr/>
          <p:nvPr/>
        </p:nvSpPr>
        <p:spPr>
          <a:xfrm>
            <a:off x="1258301" y="1092869"/>
            <a:ext cx="3017921" cy="872287"/>
          </a:xfrm>
          <a:prstGeom prst="rect">
            <a:avLst/>
          </a:prstGeom>
          <a:solidFill>
            <a:srgbClr val="042D65"/>
          </a:solidFill>
          <a:ln w="285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a:solidFill>
                  <a:srgbClr val="FFFFFF"/>
                </a:solidFill>
                <a:latin typeface="Calibri"/>
                <a:ea typeface="Calibri"/>
                <a:cs typeface="Calibri"/>
                <a:sym typeface="Calibri"/>
              </a:rPr>
              <a:t>1</a:t>
            </a:r>
            <a:endParaRPr sz="4000" b="0" i="0" u="none" strike="noStrike" cap="none">
              <a:solidFill>
                <a:srgbClr val="FFFFFF"/>
              </a:solidFill>
              <a:latin typeface="Calibri"/>
              <a:ea typeface="Calibri"/>
              <a:cs typeface="Calibri"/>
              <a:sym typeface="Calibri"/>
            </a:endParaRPr>
          </a:p>
        </p:txBody>
      </p:sp>
      <p:sp>
        <p:nvSpPr>
          <p:cNvPr id="576" name="Google Shape;576;p34"/>
          <p:cNvSpPr txBox="1"/>
          <p:nvPr/>
        </p:nvSpPr>
        <p:spPr>
          <a:xfrm>
            <a:off x="1386136" y="3293644"/>
            <a:ext cx="278480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Regulatory requirements for monitoring locations based on pollutants</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83" name="Google Shape;583;p34"/>
          <p:cNvSpPr/>
          <p:nvPr/>
        </p:nvSpPr>
        <p:spPr>
          <a:xfrm>
            <a:off x="4546932" y="1092869"/>
            <a:ext cx="3017921" cy="872287"/>
          </a:xfrm>
          <a:prstGeom prst="rect">
            <a:avLst/>
          </a:prstGeom>
          <a:solidFill>
            <a:srgbClr val="042D65"/>
          </a:solidFill>
          <a:ln w="285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a:solidFill>
                  <a:srgbClr val="FFFFFF"/>
                </a:solidFill>
                <a:latin typeface="Calibri"/>
                <a:ea typeface="Calibri"/>
                <a:cs typeface="Calibri"/>
                <a:sym typeface="Calibri"/>
              </a:rPr>
              <a:t>2</a:t>
            </a:r>
            <a:endParaRPr sz="4000" b="0" i="0" u="none" strike="noStrike" cap="none">
              <a:solidFill>
                <a:srgbClr val="FFFFFF"/>
              </a:solidFill>
              <a:latin typeface="Calibri"/>
              <a:ea typeface="Calibri"/>
              <a:cs typeface="Calibri"/>
              <a:sym typeface="Calibri"/>
            </a:endParaRPr>
          </a:p>
        </p:txBody>
      </p:sp>
      <p:sp>
        <p:nvSpPr>
          <p:cNvPr id="577" name="Google Shape;577;p34"/>
          <p:cNvSpPr txBox="1"/>
          <p:nvPr/>
        </p:nvSpPr>
        <p:spPr>
          <a:xfrm>
            <a:off x="4722394" y="3296151"/>
            <a:ext cx="2940215"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Usually based on population and expected highest concentration</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84" name="Google Shape;584;p34"/>
          <p:cNvSpPr/>
          <p:nvPr/>
        </p:nvSpPr>
        <p:spPr>
          <a:xfrm>
            <a:off x="7835563" y="1092868"/>
            <a:ext cx="3017921" cy="872287"/>
          </a:xfrm>
          <a:prstGeom prst="rect">
            <a:avLst/>
          </a:prstGeom>
          <a:solidFill>
            <a:srgbClr val="042D65"/>
          </a:solidFill>
          <a:ln w="285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alibri"/>
              <a:buNone/>
            </a:pPr>
            <a:r>
              <a:rPr lang="en-US" sz="4000" b="0" i="0" u="none" strike="noStrike" cap="none">
                <a:solidFill>
                  <a:srgbClr val="FFFFFF"/>
                </a:solidFill>
                <a:latin typeface="Calibri"/>
                <a:ea typeface="Calibri"/>
                <a:cs typeface="Calibri"/>
                <a:sym typeface="Calibri"/>
              </a:rPr>
              <a:t>3</a:t>
            </a:r>
            <a:endParaRPr sz="4000" b="0" i="0" u="none" strike="noStrike" cap="none">
              <a:solidFill>
                <a:srgbClr val="FFFFFF"/>
              </a:solidFill>
              <a:latin typeface="Calibri"/>
              <a:ea typeface="Calibri"/>
              <a:cs typeface="Calibri"/>
              <a:sym typeface="Calibri"/>
            </a:endParaRPr>
          </a:p>
        </p:txBody>
      </p:sp>
      <p:sp>
        <p:nvSpPr>
          <p:cNvPr id="578" name="Google Shape;578;p34"/>
          <p:cNvSpPr txBox="1"/>
          <p:nvPr/>
        </p:nvSpPr>
        <p:spPr>
          <a:xfrm>
            <a:off x="7960893" y="2952750"/>
            <a:ext cx="2792327"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4D4D"/>
              </a:buClr>
              <a:buSzPts val="2400"/>
              <a:buFont typeface="Calibri"/>
              <a:buNone/>
            </a:pPr>
            <a:r>
              <a:rPr lang="en-US" sz="2400" b="0" i="0" u="none" strike="noStrike" cap="none">
                <a:solidFill>
                  <a:srgbClr val="4D4D4D"/>
                </a:solidFill>
                <a:latin typeface="Calibri"/>
                <a:ea typeface="Calibri"/>
                <a:cs typeface="Calibri"/>
                <a:sym typeface="Calibri"/>
              </a:rPr>
              <a:t>Most required monitoring is for criteria pollutants (ozone, PM2.5, etc), not toxics</a:t>
            </a:r>
            <a:r>
              <a:rPr lang="en-US" sz="24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p:txBody>
      </p:sp>
      <p:sp>
        <p:nvSpPr>
          <p:cNvPr id="579" name="Google Shape;579;p34">
            <a:extLst>
              <a:ext uri="{C183D7F6-B498-43B3-948B-1728B52AA6E4}">
                <adec:decorative xmlns:adec="http://schemas.microsoft.com/office/drawing/2017/decorative" val="1"/>
              </a:ext>
            </a:extLst>
          </p:cNvPr>
          <p:cNvSpPr/>
          <p:nvPr/>
        </p:nvSpPr>
        <p:spPr>
          <a:xfrm>
            <a:off x="1278354" y="2015289"/>
            <a:ext cx="2997867" cy="3007895"/>
          </a:xfrm>
          <a:prstGeom prst="rect">
            <a:avLst/>
          </a:prstGeom>
          <a:noFill/>
          <a:ln w="57150" cap="flat" cmpd="sng">
            <a:solidFill>
              <a:srgbClr val="3B5E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0" name="Google Shape;580;p34">
            <a:extLst>
              <a:ext uri="{C183D7F6-B498-43B3-948B-1728B52AA6E4}">
                <adec:decorative xmlns:adec="http://schemas.microsoft.com/office/drawing/2017/decorative" val="1"/>
              </a:ext>
            </a:extLst>
          </p:cNvPr>
          <p:cNvSpPr/>
          <p:nvPr/>
        </p:nvSpPr>
        <p:spPr>
          <a:xfrm>
            <a:off x="4566986" y="2015288"/>
            <a:ext cx="2997867" cy="3007895"/>
          </a:xfrm>
          <a:prstGeom prst="rect">
            <a:avLst/>
          </a:prstGeom>
          <a:noFill/>
          <a:ln w="57150" cap="flat" cmpd="sng">
            <a:solidFill>
              <a:srgbClr val="3B5E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81" name="Google Shape;581;p34">
            <a:extLst>
              <a:ext uri="{C183D7F6-B498-43B3-948B-1728B52AA6E4}">
                <adec:decorative xmlns:adec="http://schemas.microsoft.com/office/drawing/2017/decorative" val="1"/>
              </a:ext>
            </a:extLst>
          </p:cNvPr>
          <p:cNvSpPr/>
          <p:nvPr/>
        </p:nvSpPr>
        <p:spPr>
          <a:xfrm>
            <a:off x="7855618" y="2015288"/>
            <a:ext cx="2997867" cy="3007895"/>
          </a:xfrm>
          <a:prstGeom prst="rect">
            <a:avLst/>
          </a:prstGeom>
          <a:noFill/>
          <a:ln w="57150" cap="flat" cmpd="sng">
            <a:solidFill>
              <a:srgbClr val="3B5E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5"/>
          <p:cNvSpPr txBox="1">
            <a:spLocks noGrp="1"/>
          </p:cNvSpPr>
          <p:nvPr>
            <p:ph type="title"/>
          </p:nvPr>
        </p:nvSpPr>
        <p:spPr>
          <a:xfrm>
            <a:off x="274321" y="311329"/>
            <a:ext cx="4011084" cy="11620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162E4B"/>
              </a:buClr>
              <a:buSzPts val="3200"/>
              <a:buFont typeface="Calibri"/>
              <a:buNone/>
            </a:pPr>
            <a:r>
              <a:rPr lang="en-US" sz="3200"/>
              <a:t>EGLE Ambient Air Monitoring Locations</a:t>
            </a:r>
            <a:endParaRPr/>
          </a:p>
        </p:txBody>
      </p:sp>
      <p:pic>
        <p:nvPicPr>
          <p:cNvPr id="591" name="Google Shape;591;p35" descr="A map of EGLE Ambient Air Monitoring Locations across Michigan."/>
          <p:cNvPicPr preferRelativeResize="0">
            <a:picLocks noGrp="1"/>
          </p:cNvPicPr>
          <p:nvPr>
            <p:ph type="body" idx="1"/>
          </p:nvPr>
        </p:nvPicPr>
        <p:blipFill rotWithShape="1">
          <a:blip r:embed="rId3">
            <a:alphaModFix/>
          </a:blip>
          <a:srcRect/>
          <a:stretch/>
        </p:blipFill>
        <p:spPr>
          <a:xfrm>
            <a:off x="4807040" y="4217"/>
            <a:ext cx="7346859" cy="5948908"/>
          </a:xfrm>
          <a:prstGeom prst="rect">
            <a:avLst/>
          </a:prstGeom>
          <a:noFill/>
          <a:ln>
            <a:noFill/>
          </a:ln>
        </p:spPr>
      </p:pic>
      <p:sp>
        <p:nvSpPr>
          <p:cNvPr id="592" name="Google Shape;592;p35"/>
          <p:cNvSpPr txBox="1">
            <a:spLocks noGrp="1"/>
          </p:cNvSpPr>
          <p:nvPr>
            <p:ph type="body" idx="2"/>
          </p:nvPr>
        </p:nvSpPr>
        <p:spPr>
          <a:xfrm>
            <a:off x="273792" y="1709420"/>
            <a:ext cx="4011613" cy="156966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rgbClr val="162E4B"/>
              </a:buClr>
              <a:buSzPts val="2400"/>
              <a:buNone/>
            </a:pPr>
            <a:r>
              <a:rPr lang="en-US" sz="2400"/>
              <a:t>Interactive web map available online:</a:t>
            </a:r>
            <a:endParaRPr/>
          </a:p>
          <a:p>
            <a:pPr marL="0" lvl="0" indent="0" algn="l" rtl="0">
              <a:spcBef>
                <a:spcPts val="400"/>
              </a:spcBef>
              <a:spcAft>
                <a:spcPts val="0"/>
              </a:spcAft>
              <a:buClr>
                <a:srgbClr val="162E4B"/>
              </a:buClr>
              <a:buSzPts val="2000"/>
              <a:buNone/>
            </a:pPr>
            <a:r>
              <a:rPr lang="en-US" sz="2000" u="sng">
                <a:solidFill>
                  <a:schemeClr val="hlink"/>
                </a:solidFill>
                <a:hlinkClick r:id="rId4"/>
              </a:rPr>
              <a:t>Air Monitoring (michigan.gov)</a:t>
            </a:r>
            <a:endParaRPr sz="2000"/>
          </a:p>
          <a:p>
            <a:pPr marL="0" lvl="0" indent="0" algn="l" rtl="0">
              <a:spcBef>
                <a:spcPts val="400"/>
              </a:spcBef>
              <a:spcAft>
                <a:spcPts val="0"/>
              </a:spcAft>
              <a:buClr>
                <a:srgbClr val="162E4B"/>
              </a:buClr>
              <a:buSzPts val="2000"/>
              <a:buNone/>
            </a:pPr>
            <a:endParaRPr sz="2000"/>
          </a:p>
        </p:txBody>
      </p:sp>
      <p:sp>
        <p:nvSpPr>
          <p:cNvPr id="593" name="Google Shape;593;p35"/>
          <p:cNvSpPr txBox="1"/>
          <p:nvPr/>
        </p:nvSpPr>
        <p:spPr>
          <a:xfrm>
            <a:off x="377687" y="3203816"/>
            <a:ext cx="4011084" cy="46910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162E4B"/>
              </a:buClr>
              <a:buSzPts val="2400"/>
              <a:buFont typeface="Arial"/>
              <a:buNone/>
            </a:pPr>
            <a:r>
              <a:rPr lang="en-US" sz="2400" b="0" i="0" u="none" strike="noStrike" cap="none">
                <a:solidFill>
                  <a:srgbClr val="162E4B"/>
                </a:solidFill>
                <a:latin typeface="Calibri"/>
                <a:ea typeface="Calibri"/>
                <a:cs typeface="Calibri"/>
                <a:sym typeface="Calibri"/>
              </a:rPr>
              <a:t>Monitor near:</a:t>
            </a:r>
            <a:endParaRPr/>
          </a:p>
          <a:p>
            <a:pPr marL="285750" marR="0" lvl="0" indent="-285750" algn="l" rtl="0">
              <a:lnSpc>
                <a:spcPct val="100000"/>
              </a:lnSpc>
              <a:spcBef>
                <a:spcPts val="480"/>
              </a:spcBef>
              <a:spcAft>
                <a:spcPts val="0"/>
              </a:spcAft>
              <a:buClr>
                <a:srgbClr val="162E4B"/>
              </a:buClr>
              <a:buSzPts val="2400"/>
              <a:buFont typeface="Arial"/>
              <a:buChar char="•"/>
            </a:pPr>
            <a:r>
              <a:rPr lang="en-US" sz="2400" b="0" i="0" u="none" strike="noStrike" cap="none">
                <a:solidFill>
                  <a:srgbClr val="162E4B"/>
                </a:solidFill>
                <a:latin typeface="Calibri"/>
                <a:ea typeface="Calibri"/>
                <a:cs typeface="Calibri"/>
                <a:sym typeface="Calibri"/>
              </a:rPr>
              <a:t>Population Centers</a:t>
            </a:r>
            <a:endParaRPr/>
          </a:p>
          <a:p>
            <a:pPr marL="285750" marR="0" lvl="0" indent="-285750" algn="l" rtl="0">
              <a:lnSpc>
                <a:spcPct val="100000"/>
              </a:lnSpc>
              <a:spcBef>
                <a:spcPts val="480"/>
              </a:spcBef>
              <a:spcAft>
                <a:spcPts val="0"/>
              </a:spcAft>
              <a:buClr>
                <a:srgbClr val="162E4B"/>
              </a:buClr>
              <a:buSzPts val="2400"/>
              <a:buFont typeface="Arial"/>
              <a:buChar char="•"/>
            </a:pPr>
            <a:r>
              <a:rPr lang="en-US" sz="2400" b="0" i="0" u="none" strike="noStrike" cap="none">
                <a:solidFill>
                  <a:srgbClr val="162E4B"/>
                </a:solidFill>
                <a:latin typeface="Calibri"/>
                <a:ea typeface="Calibri"/>
                <a:cs typeface="Calibri"/>
                <a:sym typeface="Calibri"/>
              </a:rPr>
              <a:t>Roadways</a:t>
            </a:r>
            <a:endParaRPr/>
          </a:p>
          <a:p>
            <a:pPr marL="285750" marR="0" lvl="0" indent="-285750" algn="l" rtl="0">
              <a:lnSpc>
                <a:spcPct val="100000"/>
              </a:lnSpc>
              <a:spcBef>
                <a:spcPts val="480"/>
              </a:spcBef>
              <a:spcAft>
                <a:spcPts val="0"/>
              </a:spcAft>
              <a:buClr>
                <a:srgbClr val="162E4B"/>
              </a:buClr>
              <a:buSzPts val="2400"/>
              <a:buFont typeface="Arial"/>
              <a:buChar char="•"/>
            </a:pPr>
            <a:r>
              <a:rPr lang="en-US" sz="2400" b="0" i="0" u="none" strike="noStrike" cap="none">
                <a:solidFill>
                  <a:srgbClr val="162E4B"/>
                </a:solidFill>
                <a:latin typeface="Calibri"/>
                <a:ea typeface="Calibri"/>
                <a:cs typeface="Calibri"/>
                <a:sym typeface="Calibri"/>
              </a:rPr>
              <a:t>Industrial Sources</a:t>
            </a:r>
            <a:endParaRPr/>
          </a:p>
          <a:p>
            <a:pPr marL="285750" marR="0" lvl="0" indent="-285750" algn="l" rtl="0">
              <a:lnSpc>
                <a:spcPct val="100000"/>
              </a:lnSpc>
              <a:spcBef>
                <a:spcPts val="480"/>
              </a:spcBef>
              <a:spcAft>
                <a:spcPts val="0"/>
              </a:spcAft>
              <a:buClr>
                <a:srgbClr val="162E4B"/>
              </a:buClr>
              <a:buSzPts val="2400"/>
              <a:buFont typeface="Arial"/>
              <a:buChar char="•"/>
            </a:pPr>
            <a:r>
              <a:rPr lang="en-US" sz="2400" b="0" i="0" u="none" strike="noStrike" cap="none">
                <a:solidFill>
                  <a:srgbClr val="162E4B"/>
                </a:solidFill>
                <a:latin typeface="Calibri"/>
                <a:ea typeface="Calibri"/>
                <a:cs typeface="Calibri"/>
                <a:sym typeface="Calibri"/>
              </a:rPr>
              <a:t>Rural Background</a:t>
            </a:r>
            <a:endParaRPr/>
          </a:p>
          <a:p>
            <a:pPr marL="285750" marR="0" lvl="0" indent="-285750" algn="l" rtl="0">
              <a:lnSpc>
                <a:spcPct val="100000"/>
              </a:lnSpc>
              <a:spcBef>
                <a:spcPts val="480"/>
              </a:spcBef>
              <a:spcAft>
                <a:spcPts val="0"/>
              </a:spcAft>
              <a:buClr>
                <a:srgbClr val="162E4B"/>
              </a:buClr>
              <a:buSzPts val="2400"/>
              <a:buFont typeface="Arial"/>
              <a:buChar char="•"/>
            </a:pPr>
            <a:r>
              <a:rPr lang="en-US" sz="2400" b="0" i="0" u="none" strike="noStrike" cap="none">
                <a:solidFill>
                  <a:srgbClr val="162E4B"/>
                </a:solidFill>
                <a:latin typeface="Calibri"/>
                <a:ea typeface="Calibri"/>
                <a:cs typeface="Calibri"/>
                <a:sym typeface="Calibri"/>
              </a:rPr>
              <a:t>Special Study Areas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500"/>
                                        <p:tgtEl>
                                          <p:spTgt spid="5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2">
                                            <p:txEl>
                                              <p:pRg st="0" end="0"/>
                                            </p:txEl>
                                          </p:spTgt>
                                        </p:tgtEl>
                                        <p:attrNameLst>
                                          <p:attrName>style.visibility</p:attrName>
                                        </p:attrNameLst>
                                      </p:cBhvr>
                                      <p:to>
                                        <p:strVal val="visible"/>
                                      </p:to>
                                    </p:set>
                                    <p:animEffect transition="in" filter="fade">
                                      <p:cBhvr>
                                        <p:cTn id="12" dur="500"/>
                                        <p:tgtEl>
                                          <p:spTgt spid="59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2">
                                            <p:txEl>
                                              <p:pRg st="1" end="1"/>
                                            </p:txEl>
                                          </p:spTgt>
                                        </p:tgtEl>
                                        <p:attrNameLst>
                                          <p:attrName>style.visibility</p:attrName>
                                        </p:attrNameLst>
                                      </p:cBhvr>
                                      <p:to>
                                        <p:strVal val="visible"/>
                                      </p:to>
                                    </p:set>
                                    <p:animEffect transition="in" filter="fade">
                                      <p:cBhvr>
                                        <p:cTn id="17" dur="500"/>
                                        <p:tgtEl>
                                          <p:spTgt spid="59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2">
                                            <p:txEl>
                                              <p:pRg st="2" end="2"/>
                                            </p:txEl>
                                          </p:spTgt>
                                        </p:tgtEl>
                                        <p:attrNameLst>
                                          <p:attrName>style.visibility</p:attrName>
                                        </p:attrNameLst>
                                      </p:cBhvr>
                                      <p:to>
                                        <p:strVal val="visible"/>
                                      </p:to>
                                    </p:set>
                                    <p:animEffect transition="in" filter="fade">
                                      <p:cBhvr>
                                        <p:cTn id="22" dur="500"/>
                                        <p:tgtEl>
                                          <p:spTgt spid="5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36"/>
          <p:cNvSpPr txBox="1">
            <a:spLocks noGrp="1"/>
          </p:cNvSpPr>
          <p:nvPr>
            <p:ph type="title"/>
          </p:nvPr>
        </p:nvSpPr>
        <p:spPr>
          <a:xfrm>
            <a:off x="914400" y="2743200"/>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a:t>HOW IS AMBIENT AIR MONITORED IN MICHIGAN</a:t>
            </a:r>
            <a:endParaRPr/>
          </a:p>
        </p:txBody>
      </p:sp>
      <p:cxnSp>
        <p:nvCxnSpPr>
          <p:cNvPr id="600" name="Google Shape;600;p36" descr="Title Slide: &quot; How is Ambient Air Monitored in Michigan&quot;"/>
          <p:cNvCxnSpPr/>
          <p:nvPr/>
        </p:nvCxnSpPr>
        <p:spPr>
          <a:xfrm rot="10800000" flipH="1">
            <a:off x="920664" y="3614802"/>
            <a:ext cx="10402865" cy="14615"/>
          </a:xfrm>
          <a:prstGeom prst="straightConnector1">
            <a:avLst/>
          </a:prstGeom>
          <a:noFill/>
          <a:ln w="57150" cap="flat" cmpd="sng">
            <a:solidFill>
              <a:srgbClr val="4D7E8A"/>
            </a:solidFill>
            <a:prstDash val="solid"/>
            <a:round/>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5"/>
        <p:cNvGrpSpPr/>
        <p:nvPr/>
      </p:nvGrpSpPr>
      <p:grpSpPr>
        <a:xfrm>
          <a:off x="0" y="0"/>
          <a:ext cx="0" cy="0"/>
          <a:chOff x="0" y="0"/>
          <a:chExt cx="0" cy="0"/>
        </a:xfrm>
      </p:grpSpPr>
      <p:sp>
        <p:nvSpPr>
          <p:cNvPr id="606" name="Google Shape;606;p37"/>
          <p:cNvSpPr txBox="1">
            <a:spLocks noGrp="1"/>
          </p:cNvSpPr>
          <p:nvPr>
            <p:ph type="title"/>
          </p:nvPr>
        </p:nvSpPr>
        <p:spPr>
          <a:xfrm>
            <a:off x="665583" y="277689"/>
            <a:ext cx="10566400" cy="8683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6000">
                <a:solidFill>
                  <a:schemeClr val="dk1"/>
                </a:solidFill>
              </a:rPr>
              <a:t>How are Air Pollutants Measured? </a:t>
            </a:r>
            <a:endParaRPr sz="6000">
              <a:solidFill>
                <a:schemeClr val="dk1"/>
              </a:solidFill>
            </a:endParaRPr>
          </a:p>
        </p:txBody>
      </p:sp>
      <p:pic>
        <p:nvPicPr>
          <p:cNvPr id="607" name="Google Shape;607;p37" descr="PM sampler"/>
          <p:cNvPicPr preferRelativeResize="0">
            <a:picLocks noGrp="1"/>
          </p:cNvPicPr>
          <p:nvPr>
            <p:ph type="body" idx="1"/>
          </p:nvPr>
        </p:nvPicPr>
        <p:blipFill rotWithShape="1">
          <a:blip r:embed="rId3">
            <a:alphaModFix/>
          </a:blip>
          <a:srcRect/>
          <a:stretch/>
        </p:blipFill>
        <p:spPr>
          <a:xfrm>
            <a:off x="832908" y="1359023"/>
            <a:ext cx="5063067" cy="3773488"/>
          </a:xfrm>
          <a:prstGeom prst="rect">
            <a:avLst/>
          </a:prstGeom>
          <a:noFill/>
          <a:ln>
            <a:noFill/>
          </a:ln>
        </p:spPr>
      </p:pic>
      <p:pic>
        <p:nvPicPr>
          <p:cNvPr id="608" name="Google Shape;608;p37" descr="PM Sampler"/>
          <p:cNvPicPr preferRelativeResize="0"/>
          <p:nvPr/>
        </p:nvPicPr>
        <p:blipFill rotWithShape="1">
          <a:blip r:embed="rId4">
            <a:alphaModFix/>
          </a:blip>
          <a:srcRect l="15896" t="11466" r="11704" b="10210"/>
          <a:stretch/>
        </p:blipFill>
        <p:spPr>
          <a:xfrm>
            <a:off x="6435455" y="1359023"/>
            <a:ext cx="4794827" cy="37734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3"/>
        <p:cNvGrpSpPr/>
        <p:nvPr/>
      </p:nvGrpSpPr>
      <p:grpSpPr>
        <a:xfrm>
          <a:off x="0" y="0"/>
          <a:ext cx="0" cy="0"/>
          <a:chOff x="0" y="0"/>
          <a:chExt cx="0" cy="0"/>
        </a:xfrm>
      </p:grpSpPr>
      <p:sp>
        <p:nvSpPr>
          <p:cNvPr id="614" name="Google Shape;614;p38"/>
          <p:cNvSpPr txBox="1">
            <a:spLocks noGrp="1"/>
          </p:cNvSpPr>
          <p:nvPr>
            <p:ph type="title"/>
          </p:nvPr>
        </p:nvSpPr>
        <p:spPr>
          <a:xfrm>
            <a:off x="812800" y="35850"/>
            <a:ext cx="10566400" cy="8683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sz="6000">
                <a:solidFill>
                  <a:schemeClr val="dk1"/>
                </a:solidFill>
              </a:rPr>
              <a:t>Measuring Devices</a:t>
            </a:r>
            <a:endParaRPr/>
          </a:p>
        </p:txBody>
      </p:sp>
      <p:pic>
        <p:nvPicPr>
          <p:cNvPr id="615" name="Google Shape;615;p38" descr="A picture of a manual sampler."/>
          <p:cNvPicPr preferRelativeResize="0"/>
          <p:nvPr/>
        </p:nvPicPr>
        <p:blipFill rotWithShape="1">
          <a:blip r:embed="rId3">
            <a:alphaModFix/>
          </a:blip>
          <a:srcRect l="22769" t="26390" r="50084" b="18237"/>
          <a:stretch/>
        </p:blipFill>
        <p:spPr>
          <a:xfrm>
            <a:off x="535057" y="961362"/>
            <a:ext cx="3250094" cy="4551421"/>
          </a:xfrm>
          <a:prstGeom prst="rect">
            <a:avLst/>
          </a:prstGeom>
          <a:noFill/>
          <a:ln>
            <a:noFill/>
          </a:ln>
        </p:spPr>
      </p:pic>
      <p:pic>
        <p:nvPicPr>
          <p:cNvPr id="617" name="Google Shape;617;p38" descr="manual sampler photo"/>
          <p:cNvPicPr preferRelativeResize="0"/>
          <p:nvPr/>
        </p:nvPicPr>
        <p:blipFill>
          <a:blip r:embed="rId4">
            <a:alphaModFix/>
          </a:blip>
          <a:stretch>
            <a:fillRect/>
          </a:stretch>
        </p:blipFill>
        <p:spPr>
          <a:xfrm>
            <a:off x="4623350" y="1056600"/>
            <a:ext cx="3308900" cy="4408027"/>
          </a:xfrm>
          <a:prstGeom prst="rect">
            <a:avLst/>
          </a:prstGeom>
          <a:noFill/>
          <a:ln>
            <a:noFill/>
          </a:ln>
        </p:spPr>
      </p:pic>
      <p:pic>
        <p:nvPicPr>
          <p:cNvPr id="616" name="Google Shape;616;p38" descr="manual sampler photo"/>
          <p:cNvPicPr preferRelativeResize="0"/>
          <p:nvPr/>
        </p:nvPicPr>
        <p:blipFill>
          <a:blip r:embed="rId5">
            <a:alphaModFix/>
          </a:blip>
          <a:stretch>
            <a:fillRect/>
          </a:stretch>
        </p:blipFill>
        <p:spPr>
          <a:xfrm>
            <a:off x="8730698" y="1056612"/>
            <a:ext cx="3308902" cy="30138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9"/>
          <p:cNvSpPr txBox="1">
            <a:spLocks noGrp="1"/>
          </p:cNvSpPr>
          <p:nvPr>
            <p:ph type="title"/>
          </p:nvPr>
        </p:nvSpPr>
        <p:spPr>
          <a:xfrm>
            <a:off x="609600" y="274638"/>
            <a:ext cx="7121743" cy="889238"/>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162E4B"/>
              </a:buClr>
              <a:buSzPct val="100000"/>
              <a:buFont typeface="Calibri"/>
              <a:buNone/>
            </a:pPr>
            <a:r>
              <a:rPr lang="en-US"/>
              <a:t>Geospatial Monitoring of Air Pollution (GMAP)</a:t>
            </a:r>
            <a:endParaRPr/>
          </a:p>
        </p:txBody>
      </p:sp>
      <p:pic>
        <p:nvPicPr>
          <p:cNvPr id="624" name="Google Shape;624;p39" descr="A photo of the GMAP vehicle."/>
          <p:cNvPicPr preferRelativeResize="0"/>
          <p:nvPr/>
        </p:nvPicPr>
        <p:blipFill rotWithShape="1">
          <a:blip r:embed="rId3">
            <a:alphaModFix/>
          </a:blip>
          <a:srcRect b="16000"/>
          <a:stretch/>
        </p:blipFill>
        <p:spPr>
          <a:xfrm>
            <a:off x="6097274" y="2193360"/>
            <a:ext cx="3653455" cy="3648476"/>
          </a:xfrm>
          <a:prstGeom prst="ellipse">
            <a:avLst/>
          </a:prstGeom>
          <a:noFill/>
          <a:ln>
            <a:noFill/>
          </a:ln>
        </p:spPr>
      </p:pic>
      <p:sp>
        <p:nvSpPr>
          <p:cNvPr id="625" name="Google Shape;625;p39"/>
          <p:cNvSpPr txBox="1">
            <a:spLocks noGrp="1"/>
          </p:cNvSpPr>
          <p:nvPr>
            <p:ph type="body" idx="1"/>
          </p:nvPr>
        </p:nvSpPr>
        <p:spPr>
          <a:xfrm>
            <a:off x="901874" y="1593991"/>
            <a:ext cx="4761979"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3EA0B5"/>
              </a:buClr>
              <a:buSzPts val="2800"/>
              <a:buChar char="•"/>
            </a:pPr>
            <a:r>
              <a:rPr lang="en-US" sz="2800"/>
              <a:t>U.S. EPA Program</a:t>
            </a:r>
            <a:endParaRPr sz="2800"/>
          </a:p>
          <a:p>
            <a:pPr marL="342900" lvl="0" indent="-342900" algn="l" rtl="0">
              <a:spcBef>
                <a:spcPts val="560"/>
              </a:spcBef>
              <a:spcAft>
                <a:spcPts val="0"/>
              </a:spcAft>
              <a:buClr>
                <a:srgbClr val="3EA0B5"/>
              </a:buClr>
              <a:buSzPts val="2800"/>
              <a:buChar char="•"/>
            </a:pPr>
            <a:r>
              <a:rPr lang="en-US" sz="2800"/>
              <a:t>Real-time monitoring of:</a:t>
            </a:r>
            <a:endParaRPr sz="2800"/>
          </a:p>
          <a:p>
            <a:pPr marL="742950" lvl="1" indent="-285750" algn="l" rtl="0">
              <a:spcBef>
                <a:spcPts val="560"/>
              </a:spcBef>
              <a:spcAft>
                <a:spcPts val="0"/>
              </a:spcAft>
              <a:buSzPts val="2800"/>
              <a:buChar char="–"/>
            </a:pPr>
            <a:r>
              <a:rPr lang="en-US"/>
              <a:t> air toxics</a:t>
            </a:r>
            <a:endParaRPr/>
          </a:p>
          <a:p>
            <a:pPr marL="742950" lvl="1" indent="-285750" algn="l" rtl="0">
              <a:spcBef>
                <a:spcPts val="560"/>
              </a:spcBef>
              <a:spcAft>
                <a:spcPts val="0"/>
              </a:spcAft>
              <a:buSzPts val="2800"/>
              <a:buChar char="–"/>
            </a:pPr>
            <a:r>
              <a:rPr lang="en-US"/>
              <a:t>wind speed and direction</a:t>
            </a:r>
            <a:endParaRPr/>
          </a:p>
          <a:p>
            <a:pPr marL="342900" lvl="0" indent="-342900" algn="l" rtl="0">
              <a:spcBef>
                <a:spcPts val="560"/>
              </a:spcBef>
              <a:spcAft>
                <a:spcPts val="0"/>
              </a:spcAft>
              <a:buClr>
                <a:srgbClr val="3EA0B5"/>
              </a:buClr>
              <a:buSzPts val="2800"/>
              <a:buChar char="•"/>
            </a:pPr>
            <a:r>
              <a:rPr lang="en-US" sz="2800"/>
              <a:t>Mapping of the monitoring location</a:t>
            </a:r>
            <a:endParaRPr sz="2800"/>
          </a:p>
        </p:txBody>
      </p:sp>
      <p:pic>
        <p:nvPicPr>
          <p:cNvPr id="626" name="Google Shape;626;p39" descr="A visualization of pollutant plumes from the GMAP."/>
          <p:cNvPicPr preferRelativeResize="0"/>
          <p:nvPr/>
        </p:nvPicPr>
        <p:blipFill rotWithShape="1">
          <a:blip r:embed="rId4">
            <a:alphaModFix/>
          </a:blip>
          <a:srcRect l="13176" r="6647"/>
          <a:stretch/>
        </p:blipFill>
        <p:spPr>
          <a:xfrm>
            <a:off x="8999769" y="-4765"/>
            <a:ext cx="3064367" cy="307540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
          <p:cNvSpPr txBox="1">
            <a:spLocks noGrp="1"/>
          </p:cNvSpPr>
          <p:nvPr>
            <p:ph type="title" idx="4294967295"/>
          </p:nvPr>
        </p:nvSpPr>
        <p:spPr>
          <a:xfrm>
            <a:off x="0" y="703263"/>
            <a:ext cx="5386388" cy="639762"/>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162E4B"/>
              </a:buClr>
              <a:buSzPts val="3600"/>
              <a:buFont typeface="Arial"/>
              <a:buNone/>
              <a:tabLst/>
              <a:defRPr/>
            </a:pPr>
            <a:r>
              <a:rPr kumimoji="0" lang="en-US" sz="3600" b="1" i="0" u="none" strike="noStrike" kern="0" cap="none" spc="0" normalizeH="0" baseline="0" noProof="0" dirty="0">
                <a:ln>
                  <a:noFill/>
                </a:ln>
                <a:solidFill>
                  <a:srgbClr val="162E4B"/>
                </a:solidFill>
                <a:effectLst/>
                <a:uLnTx/>
                <a:uFillTx/>
                <a:latin typeface="Calibri"/>
                <a:ea typeface="Calibri"/>
                <a:cs typeface="Calibri"/>
                <a:sym typeface="Calibri"/>
              </a:rPr>
              <a:t>Community Grounding </a:t>
            </a:r>
            <a:endParaRPr kumimoji="0" lang="en-US" sz="2400" b="1" i="0" u="none" strike="noStrike" kern="0" cap="none" spc="0" normalizeH="0" baseline="0" noProof="0" dirty="0">
              <a:ln>
                <a:noFill/>
              </a:ln>
              <a:solidFill>
                <a:srgbClr val="162E4B"/>
              </a:solidFill>
              <a:effectLst/>
              <a:uLnTx/>
              <a:uFillTx/>
              <a:latin typeface="Calibri"/>
              <a:ea typeface="Calibri"/>
              <a:cs typeface="Calibri"/>
              <a:sym typeface="Calibri"/>
            </a:endParaRPr>
          </a:p>
        </p:txBody>
      </p:sp>
      <p:sp>
        <p:nvSpPr>
          <p:cNvPr id="220" name="Google Shape;220;p4"/>
          <p:cNvSpPr txBox="1"/>
          <p:nvPr/>
        </p:nvSpPr>
        <p:spPr>
          <a:xfrm>
            <a:off x="629697" y="1676252"/>
            <a:ext cx="6096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Why is this meeting important? </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p:txBody>
      </p:sp>
      <p:pic>
        <p:nvPicPr>
          <p:cNvPr id="2" name="Picture 1" descr="Picture of Mona Munroe-Yunis">
            <a:extLst>
              <a:ext uri="{FF2B5EF4-FFF2-40B4-BE49-F238E27FC236}">
                <a16:creationId xmlns:a16="http://schemas.microsoft.com/office/drawing/2014/main" id="{84A382A8-A345-3EA8-491E-BA395B5EB4F7}"/>
              </a:ext>
            </a:extLst>
          </p:cNvPr>
          <p:cNvPicPr preferRelativeResize="0">
            <a:picLocks/>
          </p:cNvPicPr>
          <p:nvPr/>
        </p:nvPicPr>
        <p:blipFill>
          <a:blip r:embed="rId3"/>
          <a:stretch>
            <a:fillRect/>
          </a:stretch>
        </p:blipFill>
        <p:spPr>
          <a:xfrm flipH="1">
            <a:off x="2677886" y="2242457"/>
            <a:ext cx="1584528" cy="2067828"/>
          </a:xfrm>
          <a:prstGeom prst="rect">
            <a:avLst/>
          </a:prstGeom>
        </p:spPr>
      </p:pic>
      <p:sp>
        <p:nvSpPr>
          <p:cNvPr id="222" name="Google Shape;222;p4"/>
          <p:cNvSpPr txBox="1"/>
          <p:nvPr/>
        </p:nvSpPr>
        <p:spPr>
          <a:xfrm>
            <a:off x="848437" y="4399890"/>
            <a:ext cx="5359939"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Mona Munroe-Yunis</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Environmental Transformation Movement of Flint</a:t>
            </a:r>
          </a:p>
          <a:p>
            <a:pPr lvl="0" algn="ctr"/>
            <a:r>
              <a:rPr lang="en-US" dirty="0">
                <a:hlinkClick r:id="rId4"/>
              </a:rPr>
              <a:t>https://www.etmflint.org/</a:t>
            </a:r>
            <a:endParaRPr lang="en-US" dirty="0"/>
          </a:p>
          <a:p>
            <a:pPr lvl="0" algn="ctr"/>
            <a:endParaRPr dirty="0"/>
          </a:p>
        </p:txBody>
      </p:sp>
      <p:pic>
        <p:nvPicPr>
          <p:cNvPr id="4" name="Picture 3" descr="A photo of Nayyirah Shariff. She's a black woman wearing a head cover and dark collared blouse under a red sweater.">
            <a:extLst>
              <a:ext uri="{FF2B5EF4-FFF2-40B4-BE49-F238E27FC236}">
                <a16:creationId xmlns:a16="http://schemas.microsoft.com/office/drawing/2014/main" id="{921B83C3-257F-1FE7-2A24-24EED38FB45C}"/>
              </a:ext>
            </a:extLst>
          </p:cNvPr>
          <p:cNvPicPr>
            <a:picLocks noChangeAspect="1"/>
          </p:cNvPicPr>
          <p:nvPr/>
        </p:nvPicPr>
        <p:blipFill>
          <a:blip r:embed="rId5"/>
          <a:stretch>
            <a:fillRect/>
          </a:stretch>
        </p:blipFill>
        <p:spPr>
          <a:xfrm>
            <a:off x="7739792" y="2329543"/>
            <a:ext cx="1980742" cy="1980742"/>
          </a:xfrm>
          <a:prstGeom prst="rect">
            <a:avLst/>
          </a:prstGeom>
        </p:spPr>
      </p:pic>
      <p:sp>
        <p:nvSpPr>
          <p:cNvPr id="221" name="Google Shape;221;p4"/>
          <p:cNvSpPr txBox="1"/>
          <p:nvPr/>
        </p:nvSpPr>
        <p:spPr>
          <a:xfrm>
            <a:off x="7389725" y="4376564"/>
            <a:ext cx="2486966"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Nayyirah Shariff</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Flint Rising</a:t>
            </a:r>
          </a:p>
          <a:p>
            <a:pPr lvl="0" algn="ctr"/>
            <a:r>
              <a:rPr lang="en-US" dirty="0">
                <a:hlinkClick r:id="rId6"/>
              </a:rPr>
              <a:t>https://flintrising.com/</a:t>
            </a:r>
            <a:endParaRPr lang="en-US" dirty="0"/>
          </a:p>
          <a:p>
            <a:pPr lvl="0" algn="ct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0"/>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162E4B"/>
              </a:buClr>
              <a:buSzPts val="4400"/>
              <a:buFont typeface="Calibri"/>
              <a:buNone/>
            </a:pPr>
            <a:r>
              <a:rPr lang="en-US"/>
              <a:t>Air Sensors</a:t>
            </a:r>
            <a:endParaRPr/>
          </a:p>
        </p:txBody>
      </p:sp>
      <p:pic>
        <p:nvPicPr>
          <p:cNvPr id="633" name="Google Shape;633;p40" descr="Image of a Purple Air Sensor: White cylindrical shape with half dome cover."/>
          <p:cNvPicPr preferRelativeResize="0">
            <a:picLocks noGrp="1"/>
          </p:cNvPicPr>
          <p:nvPr>
            <p:ph type="body" idx="1"/>
          </p:nvPr>
        </p:nvPicPr>
        <p:blipFill rotWithShape="1">
          <a:blip r:embed="rId3">
            <a:alphaModFix/>
          </a:blip>
          <a:srcRect/>
          <a:stretch/>
        </p:blipFill>
        <p:spPr>
          <a:xfrm>
            <a:off x="8297770" y="704589"/>
            <a:ext cx="3212284" cy="4064278"/>
          </a:xfrm>
          <a:prstGeom prst="rect">
            <a:avLst/>
          </a:prstGeom>
          <a:noFill/>
          <a:ln>
            <a:noFill/>
          </a:ln>
        </p:spPr>
      </p:pic>
      <p:sp>
        <p:nvSpPr>
          <p:cNvPr id="634" name="Google Shape;634;p40"/>
          <p:cNvSpPr txBox="1"/>
          <p:nvPr/>
        </p:nvSpPr>
        <p:spPr>
          <a:xfrm>
            <a:off x="609599" y="1143000"/>
            <a:ext cx="6654800" cy="4525963"/>
          </a:xfrm>
          <a:prstGeom prst="rect">
            <a:avLst/>
          </a:prstGeom>
          <a:noFill/>
          <a:ln>
            <a:noFill/>
          </a:ln>
        </p:spPr>
        <p:txBody>
          <a:bodyPr spcFirstLastPara="1" wrap="square" lIns="91425" tIns="45700" rIns="91425" bIns="45700" anchor="t" anchorCtr="0">
            <a:normAutofit fontScale="85000" lnSpcReduction="20000"/>
          </a:bodyPr>
          <a:lstStyle/>
          <a:p>
            <a:pPr marL="342900" marR="0" lvl="0" indent="-342900" algn="l" rtl="0">
              <a:lnSpc>
                <a:spcPct val="100000"/>
              </a:lnSpc>
              <a:spcBef>
                <a:spcPts val="0"/>
              </a:spcBef>
              <a:spcAft>
                <a:spcPts val="0"/>
              </a:spcAft>
              <a:buClr>
                <a:srgbClr val="3EA0B5"/>
              </a:buClr>
              <a:buSzPct val="100000"/>
              <a:buFont typeface="Arial"/>
              <a:buChar char="•"/>
            </a:pPr>
            <a:r>
              <a:rPr lang="en-US" sz="3200" b="0" i="0" u="none" strike="noStrike" cap="none">
                <a:solidFill>
                  <a:srgbClr val="4D4D4D"/>
                </a:solidFill>
                <a:latin typeface="Calibri"/>
                <a:ea typeface="Calibri"/>
                <a:cs typeface="Calibri"/>
                <a:sym typeface="Calibri"/>
              </a:rPr>
              <a:t>Real-time monitoring </a:t>
            </a:r>
            <a:endParaRPr/>
          </a:p>
          <a:p>
            <a:pPr marL="342900" marR="0" lvl="0" indent="-342900" algn="l" rtl="0">
              <a:lnSpc>
                <a:spcPct val="100000"/>
              </a:lnSpc>
              <a:spcBef>
                <a:spcPts val="544"/>
              </a:spcBef>
              <a:spcAft>
                <a:spcPts val="0"/>
              </a:spcAft>
              <a:buClr>
                <a:srgbClr val="3EA0B5"/>
              </a:buClr>
              <a:buSzPct val="100000"/>
              <a:buFont typeface="Arial"/>
              <a:buChar char="•"/>
            </a:pPr>
            <a:r>
              <a:rPr lang="en-US" sz="3200" b="0" i="0" u="none" strike="noStrike" cap="none">
                <a:solidFill>
                  <a:srgbClr val="4D4D4D"/>
                </a:solidFill>
                <a:latin typeface="Calibri"/>
                <a:ea typeface="Calibri"/>
                <a:cs typeface="Calibri"/>
                <a:sym typeface="Calibri"/>
              </a:rPr>
              <a:t>Not regulatory</a:t>
            </a:r>
            <a:endParaRPr/>
          </a:p>
          <a:p>
            <a:pPr marL="342900" marR="0" lvl="0" indent="-342900" algn="l" rtl="0">
              <a:lnSpc>
                <a:spcPct val="100000"/>
              </a:lnSpc>
              <a:spcBef>
                <a:spcPts val="544"/>
              </a:spcBef>
              <a:spcAft>
                <a:spcPts val="0"/>
              </a:spcAft>
              <a:buClr>
                <a:srgbClr val="3EA0B5"/>
              </a:buClr>
              <a:buSzPct val="100000"/>
              <a:buFont typeface="Arial"/>
              <a:buChar char="•"/>
            </a:pPr>
            <a:r>
              <a:rPr lang="en-US" sz="3200" b="0" i="0" u="none" strike="noStrike" cap="none">
                <a:solidFill>
                  <a:srgbClr val="4D4D4D"/>
                </a:solidFill>
                <a:latin typeface="Calibri"/>
                <a:ea typeface="Calibri"/>
                <a:cs typeface="Calibri"/>
                <a:sym typeface="Calibri"/>
              </a:rPr>
              <a:t>Data may not be as accurate as air monitoring stations </a:t>
            </a:r>
            <a:endParaRPr/>
          </a:p>
          <a:p>
            <a:pPr marL="0" marR="0" lvl="0" indent="0" algn="l" rtl="0">
              <a:lnSpc>
                <a:spcPct val="100000"/>
              </a:lnSpc>
              <a:spcBef>
                <a:spcPts val="544"/>
              </a:spcBef>
              <a:spcAft>
                <a:spcPts val="0"/>
              </a:spcAft>
              <a:buClr>
                <a:srgbClr val="3EA0B5"/>
              </a:buClr>
              <a:buSzPct val="100000"/>
              <a:buFont typeface="Arial"/>
              <a:buNone/>
            </a:pPr>
            <a:endParaRPr sz="3200" b="0" i="0" u="none" strike="noStrike" cap="none">
              <a:solidFill>
                <a:srgbClr val="4D4D4D"/>
              </a:solidFill>
              <a:latin typeface="Calibri"/>
              <a:ea typeface="Calibri"/>
              <a:cs typeface="Calibri"/>
              <a:sym typeface="Calibri"/>
            </a:endParaRPr>
          </a:p>
          <a:p>
            <a:pPr marL="0" marR="0" lvl="0" indent="0" algn="l" rtl="0">
              <a:lnSpc>
                <a:spcPct val="100000"/>
              </a:lnSpc>
              <a:spcBef>
                <a:spcPts val="544"/>
              </a:spcBef>
              <a:spcAft>
                <a:spcPts val="0"/>
              </a:spcAft>
              <a:buClr>
                <a:srgbClr val="3EA0B5"/>
              </a:buClr>
              <a:buSzPct val="100000"/>
              <a:buFont typeface="Arial"/>
              <a:buNone/>
            </a:pPr>
            <a:r>
              <a:rPr lang="en-US" sz="3200" b="0" i="0" u="sng" strike="noStrike" cap="none">
                <a:solidFill>
                  <a:srgbClr val="4D4D4D"/>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U.S. EPA Loan Program </a:t>
            </a:r>
            <a:endParaRPr sz="3200">
              <a:solidFill>
                <a:srgbClr val="4D4D4D"/>
              </a:solidFill>
              <a:latin typeface="Calibri"/>
              <a:ea typeface="Calibri"/>
              <a:cs typeface="Calibri"/>
              <a:sym typeface="Calibri"/>
            </a:endParaRPr>
          </a:p>
          <a:p>
            <a:pPr marL="742950" marR="0" lvl="1" indent="-342899" algn="l" rtl="0">
              <a:spcBef>
                <a:spcPts val="476"/>
              </a:spcBef>
              <a:spcAft>
                <a:spcPts val="0"/>
              </a:spcAft>
              <a:buClr>
                <a:srgbClr val="3EA0B5"/>
              </a:buClr>
              <a:buSzPct val="100000"/>
              <a:buFont typeface="Arial"/>
              <a:buChar char="•"/>
            </a:pPr>
            <a:r>
              <a:rPr lang="en-US" sz="2800" b="0" i="0" u="none" strike="noStrike" cap="none">
                <a:solidFill>
                  <a:srgbClr val="4D4D4D"/>
                </a:solidFill>
                <a:latin typeface="Calibri"/>
                <a:ea typeface="Calibri"/>
                <a:cs typeface="Calibri"/>
                <a:sym typeface="Calibri"/>
              </a:rPr>
              <a:t>Rachel Kirpes, kirpes.rachel@epa.gov                    312-886-0221</a:t>
            </a:r>
            <a:endParaRPr/>
          </a:p>
          <a:p>
            <a:pPr marL="0" marR="0" lvl="0" indent="0" algn="l" rtl="0">
              <a:lnSpc>
                <a:spcPct val="100000"/>
              </a:lnSpc>
              <a:spcBef>
                <a:spcPts val="544"/>
              </a:spcBef>
              <a:spcAft>
                <a:spcPts val="0"/>
              </a:spcAft>
              <a:buClr>
                <a:srgbClr val="3EA0B5"/>
              </a:buClr>
              <a:buSzPct val="100000"/>
              <a:buFont typeface="Arial"/>
              <a:buNone/>
            </a:pPr>
            <a:r>
              <a:rPr lang="en-US" sz="3200" b="0" i="0" u="sng" strike="noStrike" cap="none">
                <a:solidFill>
                  <a:srgbClr val="4D4D4D"/>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EGLE Classroom Loan Program</a:t>
            </a:r>
            <a:r>
              <a:rPr lang="en-US" sz="3200" b="0" i="0" u="none" strike="noStrike" cap="none">
                <a:solidFill>
                  <a:srgbClr val="4D4D4D"/>
                </a:solidFill>
                <a:latin typeface="Calibri"/>
                <a:ea typeface="Calibri"/>
                <a:cs typeface="Calibri"/>
                <a:sym typeface="Calibri"/>
              </a:rPr>
              <a:t> </a:t>
            </a:r>
            <a:endParaRPr/>
          </a:p>
          <a:p>
            <a:pPr marL="742950" marR="0" lvl="1" indent="-342899" algn="l" rtl="0">
              <a:spcBef>
                <a:spcPts val="476"/>
              </a:spcBef>
              <a:spcAft>
                <a:spcPts val="0"/>
              </a:spcAft>
              <a:buClr>
                <a:srgbClr val="3EA0B5"/>
              </a:buClr>
              <a:buSzPct val="100000"/>
              <a:buFont typeface="Arial"/>
              <a:buChar char="•"/>
            </a:pPr>
            <a:r>
              <a:rPr lang="en-US" sz="2800" b="0" i="0" u="none" strike="noStrike" cap="none">
                <a:solidFill>
                  <a:srgbClr val="4D4D4D"/>
                </a:solidFill>
                <a:latin typeface="Calibri"/>
                <a:ea typeface="Calibri"/>
                <a:cs typeface="Calibri"/>
                <a:sym typeface="Calibri"/>
              </a:rPr>
              <a:t>Eileen Boekestein, boekesteine@michigan.gov          </a:t>
            </a:r>
            <a:endParaRPr/>
          </a:p>
          <a:p>
            <a:pPr marL="742950" marR="0" lvl="1" indent="-342899" algn="l" rtl="0">
              <a:spcBef>
                <a:spcPts val="476"/>
              </a:spcBef>
              <a:spcAft>
                <a:spcPts val="0"/>
              </a:spcAft>
              <a:buClr>
                <a:srgbClr val="3EA0B5"/>
              </a:buClr>
              <a:buSzPct val="100000"/>
              <a:buFont typeface="Arial"/>
              <a:buChar char="•"/>
            </a:pPr>
            <a:r>
              <a:rPr lang="en-US" sz="2800" b="0" i="0" u="none" strike="noStrike" cap="none">
                <a:solidFill>
                  <a:srgbClr val="4D4D4D"/>
                </a:solidFill>
                <a:latin typeface="Calibri"/>
                <a:ea typeface="Calibri"/>
                <a:cs typeface="Calibri"/>
                <a:sym typeface="Calibri"/>
              </a:rPr>
              <a:t>616-403-1615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1"/>
          <p:cNvSpPr txBox="1">
            <a:spLocks noGrp="1"/>
          </p:cNvSpPr>
          <p:nvPr>
            <p:ph type="title"/>
          </p:nvPr>
        </p:nvSpPr>
        <p:spPr>
          <a:xfrm>
            <a:off x="-434236" y="10780"/>
            <a:ext cx="105664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Use for All Air Monitors</a:t>
            </a:r>
            <a:endParaRPr/>
          </a:p>
        </p:txBody>
      </p:sp>
      <p:pic>
        <p:nvPicPr>
          <p:cNvPr id="662" name="Google Shape;662;p41" descr="For Sale with solid fill"/>
          <p:cNvPicPr preferRelativeResize="0"/>
          <p:nvPr/>
        </p:nvPicPr>
        <p:blipFill rotWithShape="1">
          <a:blip r:embed="rId3">
            <a:alphaModFix/>
          </a:blip>
          <a:srcRect/>
          <a:stretch/>
        </p:blipFill>
        <p:spPr>
          <a:xfrm>
            <a:off x="1182261" y="1054855"/>
            <a:ext cx="2368200" cy="2368200"/>
          </a:xfrm>
          <a:prstGeom prst="rect">
            <a:avLst/>
          </a:prstGeom>
          <a:noFill/>
          <a:ln>
            <a:noFill/>
          </a:ln>
        </p:spPr>
      </p:pic>
      <p:pic>
        <p:nvPicPr>
          <p:cNvPr id="656" name="Google Shape;656;p41" descr="Truck with solid fill"/>
          <p:cNvPicPr preferRelativeResize="0"/>
          <p:nvPr/>
        </p:nvPicPr>
        <p:blipFill rotWithShape="1">
          <a:blip r:embed="rId4">
            <a:alphaModFix/>
          </a:blip>
          <a:srcRect/>
          <a:stretch/>
        </p:blipFill>
        <p:spPr>
          <a:xfrm>
            <a:off x="6032005" y="1119213"/>
            <a:ext cx="2630413" cy="2630413"/>
          </a:xfrm>
          <a:prstGeom prst="rect">
            <a:avLst/>
          </a:prstGeom>
          <a:noFill/>
          <a:ln>
            <a:noFill/>
          </a:ln>
        </p:spPr>
      </p:pic>
      <p:grpSp>
        <p:nvGrpSpPr>
          <p:cNvPr id="657" name="Google Shape;657;p41">
            <a:extLst>
              <a:ext uri="{C183D7F6-B498-43B3-948B-1728B52AA6E4}">
                <adec:decorative xmlns:adec="http://schemas.microsoft.com/office/drawing/2017/decorative" val="1"/>
              </a:ext>
            </a:extLst>
          </p:cNvPr>
          <p:cNvGrpSpPr/>
          <p:nvPr/>
        </p:nvGrpSpPr>
        <p:grpSpPr>
          <a:xfrm>
            <a:off x="6239730" y="3971222"/>
            <a:ext cx="2424067" cy="1532969"/>
            <a:chOff x="4965318" y="3973077"/>
            <a:chExt cx="2424067" cy="1532969"/>
          </a:xfrm>
        </p:grpSpPr>
        <p:pic>
          <p:nvPicPr>
            <p:cNvPr id="658" name="Google Shape;658;p41" descr="Web cam with solid fill"/>
            <p:cNvPicPr preferRelativeResize="0"/>
            <p:nvPr/>
          </p:nvPicPr>
          <p:blipFill rotWithShape="1">
            <a:blip r:embed="rId5">
              <a:alphaModFix/>
            </a:blip>
            <a:srcRect/>
            <a:stretch/>
          </p:blipFill>
          <p:spPr>
            <a:xfrm rot="10800000">
              <a:off x="4965318" y="4271309"/>
              <a:ext cx="914400" cy="914400"/>
            </a:xfrm>
            <a:prstGeom prst="rect">
              <a:avLst/>
            </a:prstGeom>
            <a:noFill/>
            <a:ln>
              <a:noFill/>
            </a:ln>
          </p:spPr>
        </p:pic>
        <p:pic>
          <p:nvPicPr>
            <p:cNvPr id="659" name="Google Shape;659;p41" descr="Web cam with solid fill"/>
            <p:cNvPicPr preferRelativeResize="0"/>
            <p:nvPr/>
          </p:nvPicPr>
          <p:blipFill rotWithShape="1">
            <a:blip r:embed="rId5">
              <a:alphaModFix/>
            </a:blip>
            <a:srcRect/>
            <a:stretch/>
          </p:blipFill>
          <p:spPr>
            <a:xfrm rot="10800000">
              <a:off x="5525803" y="4591646"/>
              <a:ext cx="914400" cy="914400"/>
            </a:xfrm>
            <a:prstGeom prst="rect">
              <a:avLst/>
            </a:prstGeom>
            <a:noFill/>
            <a:ln>
              <a:noFill/>
            </a:ln>
          </p:spPr>
        </p:pic>
        <p:pic>
          <p:nvPicPr>
            <p:cNvPr id="660" name="Google Shape;660;p41" descr="Web cam with solid fill"/>
            <p:cNvPicPr preferRelativeResize="0"/>
            <p:nvPr/>
          </p:nvPicPr>
          <p:blipFill rotWithShape="1">
            <a:blip r:embed="rId5">
              <a:alphaModFix/>
            </a:blip>
            <a:srcRect/>
            <a:stretch/>
          </p:blipFill>
          <p:spPr>
            <a:xfrm rot="10800000">
              <a:off x="5925642" y="3973077"/>
              <a:ext cx="914400" cy="914400"/>
            </a:xfrm>
            <a:prstGeom prst="rect">
              <a:avLst/>
            </a:prstGeom>
            <a:noFill/>
            <a:ln>
              <a:noFill/>
            </a:ln>
          </p:spPr>
        </p:pic>
        <p:pic>
          <p:nvPicPr>
            <p:cNvPr id="661" name="Google Shape;661;p41" descr="Web cam with solid fill"/>
            <p:cNvPicPr preferRelativeResize="0"/>
            <p:nvPr/>
          </p:nvPicPr>
          <p:blipFill rotWithShape="1">
            <a:blip r:embed="rId5">
              <a:alphaModFix/>
            </a:blip>
            <a:srcRect/>
            <a:stretch/>
          </p:blipFill>
          <p:spPr>
            <a:xfrm rot="10800000">
              <a:off x="6474985" y="4386789"/>
              <a:ext cx="914400" cy="914400"/>
            </a:xfrm>
            <a:prstGeom prst="rect">
              <a:avLst/>
            </a:prstGeom>
            <a:noFill/>
            <a:ln>
              <a:noFill/>
            </a:ln>
          </p:spPr>
        </p:pic>
      </p:grpSp>
      <p:grpSp>
        <p:nvGrpSpPr>
          <p:cNvPr id="642" name="Google Shape;642;p41">
            <a:extLst>
              <a:ext uri="{C183D7F6-B498-43B3-948B-1728B52AA6E4}">
                <adec:decorative xmlns:adec="http://schemas.microsoft.com/office/drawing/2017/decorative" val="1"/>
              </a:ext>
            </a:extLst>
          </p:cNvPr>
          <p:cNvGrpSpPr/>
          <p:nvPr/>
        </p:nvGrpSpPr>
        <p:grpSpPr>
          <a:xfrm>
            <a:off x="304094" y="269570"/>
            <a:ext cx="9312519" cy="5542484"/>
            <a:chOff x="418915" y="738649"/>
            <a:chExt cx="7791639" cy="5694047"/>
          </a:xfrm>
        </p:grpSpPr>
        <p:grpSp>
          <p:nvGrpSpPr>
            <p:cNvPr id="643" name="Google Shape;643;p41"/>
            <p:cNvGrpSpPr/>
            <p:nvPr/>
          </p:nvGrpSpPr>
          <p:grpSpPr>
            <a:xfrm>
              <a:off x="418915" y="738649"/>
              <a:ext cx="7309088" cy="5694047"/>
              <a:chOff x="2286548" y="724754"/>
              <a:chExt cx="8074349" cy="5694047"/>
            </a:xfrm>
          </p:grpSpPr>
          <p:cxnSp>
            <p:nvCxnSpPr>
              <p:cNvPr id="644" name="Google Shape;644;p41"/>
              <p:cNvCxnSpPr/>
              <p:nvPr/>
            </p:nvCxnSpPr>
            <p:spPr>
              <a:xfrm>
                <a:off x="2759433" y="6005918"/>
                <a:ext cx="7601463" cy="0"/>
              </a:xfrm>
              <a:prstGeom prst="straightConnector1">
                <a:avLst/>
              </a:prstGeom>
              <a:noFill/>
              <a:ln w="9525" cap="flat" cmpd="sng">
                <a:solidFill>
                  <a:schemeClr val="dk1"/>
                </a:solidFill>
                <a:prstDash val="solid"/>
                <a:round/>
                <a:headEnd type="none" w="sm" len="sm"/>
                <a:tailEnd type="triangle" w="med" len="med"/>
              </a:ln>
            </p:spPr>
          </p:cxnSp>
          <p:cxnSp>
            <p:nvCxnSpPr>
              <p:cNvPr id="645" name="Google Shape;645;p41"/>
              <p:cNvCxnSpPr/>
              <p:nvPr/>
            </p:nvCxnSpPr>
            <p:spPr>
              <a:xfrm rot="10800000">
                <a:off x="2778642" y="1008615"/>
                <a:ext cx="0" cy="4997303"/>
              </a:xfrm>
              <a:prstGeom prst="straightConnector1">
                <a:avLst/>
              </a:prstGeom>
              <a:noFill/>
              <a:ln w="9525" cap="flat" cmpd="sng">
                <a:solidFill>
                  <a:schemeClr val="dk1"/>
                </a:solidFill>
                <a:prstDash val="solid"/>
                <a:round/>
                <a:headEnd type="none" w="sm" len="sm"/>
                <a:tailEnd type="triangle" w="med" len="med"/>
              </a:ln>
            </p:spPr>
          </p:cxnSp>
          <p:sp>
            <p:nvSpPr>
              <p:cNvPr id="646" name="Google Shape;646;p41"/>
              <p:cNvSpPr txBox="1"/>
              <p:nvPr/>
            </p:nvSpPr>
            <p:spPr>
              <a:xfrm rot="-5400000">
                <a:off x="1411004" y="3275755"/>
                <a:ext cx="2193088" cy="4420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Cost of Monitor</a:t>
                </a:r>
                <a:endParaRPr/>
              </a:p>
            </p:txBody>
          </p:sp>
          <p:sp>
            <p:nvSpPr>
              <p:cNvPr id="647" name="Google Shape;647;p41"/>
              <p:cNvSpPr txBox="1"/>
              <p:nvPr/>
            </p:nvSpPr>
            <p:spPr>
              <a:xfrm>
                <a:off x="5286479" y="5986103"/>
                <a:ext cx="3104845" cy="4326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Area Covered by Monitor</a:t>
                </a:r>
                <a:endParaRPr/>
              </a:p>
            </p:txBody>
          </p:sp>
          <p:sp>
            <p:nvSpPr>
              <p:cNvPr id="648" name="Google Shape;648;p41"/>
              <p:cNvSpPr txBox="1"/>
              <p:nvPr/>
            </p:nvSpPr>
            <p:spPr>
              <a:xfrm rot="-5400000">
                <a:off x="2197039" y="929904"/>
                <a:ext cx="750302" cy="3400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HIGH</a:t>
                </a:r>
                <a:endParaRPr/>
              </a:p>
            </p:txBody>
          </p:sp>
          <p:sp>
            <p:nvSpPr>
              <p:cNvPr id="649" name="Google Shape;649;p41"/>
              <p:cNvSpPr txBox="1"/>
              <p:nvPr/>
            </p:nvSpPr>
            <p:spPr>
              <a:xfrm>
                <a:off x="9785097" y="6005918"/>
                <a:ext cx="57579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HIGH</a:t>
                </a:r>
                <a:endParaRPr/>
              </a:p>
            </p:txBody>
          </p:sp>
          <p:sp>
            <p:nvSpPr>
              <p:cNvPr id="650" name="Google Shape;650;p41"/>
              <p:cNvSpPr txBox="1"/>
              <p:nvPr/>
            </p:nvSpPr>
            <p:spPr>
              <a:xfrm rot="-5400000">
                <a:off x="2196970" y="5540826"/>
                <a:ext cx="832200" cy="28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LOW</a:t>
                </a:r>
                <a:endParaRPr/>
              </a:p>
            </p:txBody>
          </p:sp>
          <p:sp>
            <p:nvSpPr>
              <p:cNvPr id="651" name="Google Shape;651;p41"/>
              <p:cNvSpPr txBox="1"/>
              <p:nvPr/>
            </p:nvSpPr>
            <p:spPr>
              <a:xfrm>
                <a:off x="2759433" y="5986103"/>
                <a:ext cx="762554" cy="332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LOW</a:t>
                </a:r>
                <a:endParaRPr/>
              </a:p>
            </p:txBody>
          </p:sp>
        </p:grpSp>
        <p:cxnSp>
          <p:nvCxnSpPr>
            <p:cNvPr id="652" name="Google Shape;652;p41"/>
            <p:cNvCxnSpPr/>
            <p:nvPr/>
          </p:nvCxnSpPr>
          <p:spPr>
            <a:xfrm rot="10800000">
              <a:off x="7709900" y="946549"/>
              <a:ext cx="0" cy="4620946"/>
            </a:xfrm>
            <a:prstGeom prst="straightConnector1">
              <a:avLst/>
            </a:prstGeom>
            <a:noFill/>
            <a:ln w="9525" cap="flat" cmpd="sng">
              <a:solidFill>
                <a:schemeClr val="dk1"/>
              </a:solidFill>
              <a:prstDash val="solid"/>
              <a:round/>
              <a:headEnd type="none" w="sm" len="sm"/>
              <a:tailEnd type="triangle" w="med" len="med"/>
            </a:ln>
          </p:spPr>
        </p:cxnSp>
        <p:sp>
          <p:nvSpPr>
            <p:cNvPr id="653" name="Google Shape;653;p41"/>
            <p:cNvSpPr txBox="1"/>
            <p:nvPr/>
          </p:nvSpPr>
          <p:spPr>
            <a:xfrm rot="-5400000">
              <a:off x="7534994" y="962781"/>
              <a:ext cx="69379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HIGH</a:t>
              </a:r>
              <a:endParaRPr/>
            </a:p>
          </p:txBody>
        </p:sp>
        <p:sp>
          <p:nvSpPr>
            <p:cNvPr id="654" name="Google Shape;654;p41"/>
            <p:cNvSpPr txBox="1"/>
            <p:nvPr/>
          </p:nvSpPr>
          <p:spPr>
            <a:xfrm rot="-5400000">
              <a:off x="7575929" y="5213090"/>
              <a:ext cx="645287" cy="3077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LOW</a:t>
              </a:r>
              <a:endParaRPr/>
            </a:p>
          </p:txBody>
        </p:sp>
        <p:sp>
          <p:nvSpPr>
            <p:cNvPr id="655" name="Google Shape;655;p41"/>
            <p:cNvSpPr txBox="1"/>
            <p:nvPr/>
          </p:nvSpPr>
          <p:spPr>
            <a:xfrm rot="-5400000">
              <a:off x="6920338" y="2844228"/>
              <a:ext cx="218032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Quality of Data</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2" name="Title 1">
            <a:extLst>
              <a:ext uri="{FF2B5EF4-FFF2-40B4-BE49-F238E27FC236}">
                <a16:creationId xmlns:a16="http://schemas.microsoft.com/office/drawing/2014/main" id="{7A450675-02C1-3B5F-6304-D23080157511}"/>
              </a:ext>
            </a:extLst>
          </p:cNvPr>
          <p:cNvSpPr>
            <a:spLocks noGrp="1"/>
          </p:cNvSpPr>
          <p:nvPr>
            <p:ph type="title"/>
          </p:nvPr>
        </p:nvSpPr>
        <p:spPr>
          <a:xfrm>
            <a:off x="609600" y="-868362"/>
            <a:ext cx="10566400" cy="868362"/>
          </a:xfrm>
        </p:spPr>
        <p:txBody>
          <a:bodyPr spcFirstLastPara="1" wrap="square" lIns="91425" tIns="45700" rIns="91425" bIns="45700" anchor="b" anchorCtr="0">
            <a:normAutofit/>
          </a:bodyPr>
          <a:lstStyle/>
          <a:p>
            <a:r>
              <a:rPr lang="en-US" dirty="0"/>
              <a:t>Sensor Data</a:t>
            </a:r>
          </a:p>
        </p:txBody>
      </p:sp>
      <p:pic>
        <p:nvPicPr>
          <p:cNvPr id="668" name="Google Shape;668;p4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01859" y="-380348"/>
            <a:ext cx="7618695" cy="7618695"/>
          </a:xfrm>
          <a:prstGeom prst="rect">
            <a:avLst/>
          </a:prstGeom>
          <a:noFill/>
          <a:ln>
            <a:noFill/>
          </a:ln>
        </p:spPr>
      </p:pic>
      <p:sp>
        <p:nvSpPr>
          <p:cNvPr id="669" name="Google Shape;669;p42"/>
          <p:cNvSpPr/>
          <p:nvPr/>
        </p:nvSpPr>
        <p:spPr>
          <a:xfrm>
            <a:off x="1628779" y="938830"/>
            <a:ext cx="6564853" cy="2838232"/>
          </a:xfrm>
          <a:prstGeom prst="rect">
            <a:avLst/>
          </a:prstGeom>
          <a:solidFill>
            <a:srgbClr val="3F3F3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dirty="0">
                <a:solidFill>
                  <a:srgbClr val="FFFFFF"/>
                </a:solidFill>
                <a:latin typeface="Calibri"/>
                <a:ea typeface="Calibri"/>
                <a:cs typeface="Calibri"/>
                <a:sym typeface="Calibri"/>
              </a:rPr>
              <a:t>	</a:t>
            </a:r>
            <a:r>
              <a:rPr lang="en-US" sz="3200" b="0" i="0" u="none" strike="noStrike" cap="none" dirty="0">
                <a:solidFill>
                  <a:srgbClr val="FFFFFF"/>
                </a:solidFill>
                <a:latin typeface="Calibri"/>
                <a:ea typeface="Calibri"/>
                <a:cs typeface="Calibri"/>
                <a:sym typeface="Calibri"/>
              </a:rPr>
              <a:t>Sensor Data:</a:t>
            </a:r>
            <a:endParaRPr dirty="0"/>
          </a:p>
          <a:p>
            <a:pPr marL="457200" marR="0" lvl="0" indent="-457200" algn="l" rtl="0">
              <a:lnSpc>
                <a:spcPct val="100000"/>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Calibri"/>
                <a:ea typeface="Calibri"/>
                <a:cs typeface="Calibri"/>
                <a:sym typeface="Calibri"/>
              </a:rPr>
              <a:t>None of the previous requirements for regulatory monitoring</a:t>
            </a:r>
            <a:endParaRPr dirty="0"/>
          </a:p>
          <a:p>
            <a:pPr marL="457200" marR="0" lvl="0" indent="-457200" algn="l" rtl="0">
              <a:lnSpc>
                <a:spcPct val="100000"/>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Calibri"/>
                <a:ea typeface="Calibri"/>
                <a:cs typeface="Calibri"/>
                <a:sym typeface="Calibri"/>
              </a:rPr>
              <a:t>No studies to support 1-minute ozone and PM</a:t>
            </a:r>
            <a:r>
              <a:rPr lang="en-US" sz="2400" b="0" i="0" u="none" strike="noStrike" cap="none" baseline="-25000" dirty="0">
                <a:solidFill>
                  <a:srgbClr val="FFFFFF"/>
                </a:solidFill>
                <a:latin typeface="Calibri"/>
                <a:ea typeface="Calibri"/>
                <a:cs typeface="Calibri"/>
                <a:sym typeface="Calibri"/>
              </a:rPr>
              <a:t>2.5</a:t>
            </a:r>
            <a:r>
              <a:rPr lang="en-US" sz="2400" b="0" i="0" u="none" strike="noStrike" cap="none" dirty="0">
                <a:solidFill>
                  <a:srgbClr val="FFFFFF"/>
                </a:solidFill>
                <a:latin typeface="Calibri"/>
                <a:ea typeface="Calibri"/>
                <a:cs typeface="Calibri"/>
                <a:sym typeface="Calibri"/>
              </a:rPr>
              <a:t> health effects messaging</a:t>
            </a:r>
            <a:endParaRPr dirty="0"/>
          </a:p>
          <a:p>
            <a:pPr marL="457200" marR="0" lvl="0" indent="-457200" algn="l" rtl="0">
              <a:lnSpc>
                <a:spcPct val="100000"/>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Calibri"/>
                <a:ea typeface="Calibri"/>
                <a:cs typeface="Calibri"/>
                <a:sym typeface="Calibri"/>
              </a:rPr>
              <a:t>Sensor Data ≠ AQI or NAAQS</a:t>
            </a:r>
            <a:endParaRPr dirty="0"/>
          </a:p>
          <a:p>
            <a:pPr marL="0" marR="0" lvl="0" indent="0" algn="l" rtl="0">
              <a:lnSpc>
                <a:spcPct val="100000"/>
              </a:lnSpc>
              <a:spcBef>
                <a:spcPts val="0"/>
              </a:spcBef>
              <a:spcAft>
                <a:spcPts val="0"/>
              </a:spcAft>
              <a:buClr>
                <a:schemeClr val="dk1"/>
              </a:buClr>
              <a:buSzPts val="2400"/>
              <a:buFont typeface="Calibri"/>
              <a:buNone/>
            </a:pPr>
            <a:endParaRPr sz="24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3"/>
          <p:cNvSpPr txBox="1">
            <a:spLocks noGrp="1"/>
          </p:cNvSpPr>
          <p:nvPr>
            <p:ph type="title" idx="4294967295"/>
          </p:nvPr>
        </p:nvSpPr>
        <p:spPr>
          <a:xfrm>
            <a:off x="7065996" y="381869"/>
            <a:ext cx="3939688" cy="4382716"/>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162E4B"/>
              </a:buClr>
              <a:buSzPts val="4400"/>
              <a:buFont typeface="Calibri"/>
              <a:buNone/>
              <a:tabLst/>
              <a:defRPr/>
            </a:pPr>
            <a:r>
              <a:rPr kumimoji="0" lang="en-US" sz="4400" b="0" i="0" u="none" strike="noStrike" kern="0" cap="none" spc="0" normalizeH="0" baseline="0" noProof="0" dirty="0">
                <a:ln>
                  <a:noFill/>
                </a:ln>
                <a:solidFill>
                  <a:srgbClr val="162E4B"/>
                </a:solidFill>
                <a:effectLst/>
                <a:uLnTx/>
                <a:uFillTx/>
                <a:latin typeface="Calibri"/>
                <a:ea typeface="Calibri"/>
                <a:cs typeface="Calibri"/>
                <a:sym typeface="Calibri"/>
              </a:rPr>
              <a:t>Example of Sensor Data and Joint Sensor and Monitor Data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676" name="Google Shape;676;p43">
            <a:extLst>
              <a:ext uri="{C183D7F6-B498-43B3-948B-1728B52AA6E4}">
                <adec:decorative xmlns:adec="http://schemas.microsoft.com/office/drawing/2017/decorative" val="1"/>
              </a:ext>
            </a:extLst>
          </p:cNvPr>
          <p:cNvGrpSpPr/>
          <p:nvPr/>
        </p:nvGrpSpPr>
        <p:grpSpPr>
          <a:xfrm>
            <a:off x="306891" y="173783"/>
            <a:ext cx="6245265" cy="5587982"/>
            <a:chOff x="0" y="682"/>
            <a:chExt cx="6245265" cy="5587982"/>
          </a:xfrm>
        </p:grpSpPr>
        <p:sp>
          <p:nvSpPr>
            <p:cNvPr id="677" name="Google Shape;677;p43"/>
            <p:cNvSpPr/>
            <p:nvPr/>
          </p:nvSpPr>
          <p:spPr>
            <a:xfrm>
              <a:off x="0" y="682"/>
              <a:ext cx="6245265" cy="159656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3"/>
            <p:cNvSpPr/>
            <p:nvPr/>
          </p:nvSpPr>
          <p:spPr>
            <a:xfrm>
              <a:off x="482961" y="359909"/>
              <a:ext cx="878111" cy="87811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3"/>
            <p:cNvSpPr/>
            <p:nvPr/>
          </p:nvSpPr>
          <p:spPr>
            <a:xfrm>
              <a:off x="1844034" y="682"/>
              <a:ext cx="4401230" cy="15965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3"/>
            <p:cNvSpPr txBox="1"/>
            <p:nvPr/>
          </p:nvSpPr>
          <p:spPr>
            <a:xfrm>
              <a:off x="1844034" y="682"/>
              <a:ext cx="4401230" cy="1596566"/>
            </a:xfrm>
            <a:prstGeom prst="rect">
              <a:avLst/>
            </a:prstGeom>
            <a:noFill/>
            <a:ln>
              <a:noFill/>
            </a:ln>
          </p:spPr>
          <p:txBody>
            <a:bodyPr spcFirstLastPara="1" wrap="square" lIns="168950" tIns="168950" rIns="168950" bIns="1689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Real-Time Air Quality Map | PurpleAir</a:t>
              </a:r>
              <a:endParaRPr sz="2500">
                <a:solidFill>
                  <a:schemeClr val="dk1"/>
                </a:solidFill>
                <a:latin typeface="Calibri"/>
                <a:ea typeface="Calibri"/>
                <a:cs typeface="Calibri"/>
                <a:sym typeface="Calibri"/>
              </a:endParaRPr>
            </a:p>
          </p:txBody>
        </p:sp>
        <p:sp>
          <p:nvSpPr>
            <p:cNvPr id="681" name="Google Shape;681;p43"/>
            <p:cNvSpPr/>
            <p:nvPr/>
          </p:nvSpPr>
          <p:spPr>
            <a:xfrm>
              <a:off x="0" y="1996390"/>
              <a:ext cx="6245265" cy="159656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a:off x="482961" y="2355617"/>
              <a:ext cx="878111" cy="87811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1844034" y="1996390"/>
              <a:ext cx="4401230" cy="15965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txBox="1"/>
            <p:nvPr/>
          </p:nvSpPr>
          <p:spPr>
            <a:xfrm>
              <a:off x="1844034" y="1996390"/>
              <a:ext cx="4401230" cy="1596566"/>
            </a:xfrm>
            <a:prstGeom prst="rect">
              <a:avLst/>
            </a:prstGeom>
            <a:noFill/>
            <a:ln>
              <a:noFill/>
            </a:ln>
          </p:spPr>
          <p:txBody>
            <a:bodyPr spcFirstLastPara="1" wrap="square" lIns="168950" tIns="168950" rIns="168950" bIns="1689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Open Map - Clarity Movement</a:t>
              </a:r>
              <a:endParaRPr sz="2500">
                <a:solidFill>
                  <a:schemeClr val="dk1"/>
                </a:solidFill>
                <a:latin typeface="Calibri"/>
                <a:ea typeface="Calibri"/>
                <a:cs typeface="Calibri"/>
                <a:sym typeface="Calibri"/>
              </a:endParaRPr>
            </a:p>
          </p:txBody>
        </p:sp>
        <p:sp>
          <p:nvSpPr>
            <p:cNvPr id="685" name="Google Shape;685;p43"/>
            <p:cNvSpPr/>
            <p:nvPr/>
          </p:nvSpPr>
          <p:spPr>
            <a:xfrm>
              <a:off x="0" y="3992098"/>
              <a:ext cx="6245265" cy="1596566"/>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3"/>
            <p:cNvSpPr/>
            <p:nvPr/>
          </p:nvSpPr>
          <p:spPr>
            <a:xfrm>
              <a:off x="482961" y="4351325"/>
              <a:ext cx="878111" cy="878111"/>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3"/>
            <p:cNvSpPr/>
            <p:nvPr/>
          </p:nvSpPr>
          <p:spPr>
            <a:xfrm>
              <a:off x="1844034" y="3992098"/>
              <a:ext cx="4401230" cy="159656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txBox="1"/>
            <p:nvPr/>
          </p:nvSpPr>
          <p:spPr>
            <a:xfrm>
              <a:off x="1844034" y="3992098"/>
              <a:ext cx="4401230" cy="1596566"/>
            </a:xfrm>
            <a:prstGeom prst="rect">
              <a:avLst/>
            </a:prstGeom>
            <a:noFill/>
            <a:ln>
              <a:noFill/>
            </a:ln>
          </p:spPr>
          <p:txBody>
            <a:bodyPr spcFirstLastPara="1" wrap="square" lIns="168950" tIns="168950" rIns="168950" bIns="168950"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Fire and Smoke Map (airnow.gov)</a:t>
              </a:r>
              <a:endParaRPr sz="2500">
                <a:solidFill>
                  <a:schemeClr val="dk1"/>
                </a:solidFill>
                <a:latin typeface="Calibri"/>
                <a:ea typeface="Calibri"/>
                <a:cs typeface="Calibri"/>
                <a:sym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4"/>
          <p:cNvSpPr txBox="1">
            <a:spLocks noGrp="1"/>
          </p:cNvSpPr>
          <p:nvPr>
            <p:ph type="title"/>
          </p:nvPr>
        </p:nvSpPr>
        <p:spPr>
          <a:xfrm>
            <a:off x="812785" y="2744453"/>
            <a:ext cx="10363200"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162E4B"/>
              </a:buClr>
              <a:buSzPts val="4000"/>
              <a:buFont typeface="Calibri"/>
              <a:buNone/>
            </a:pPr>
            <a:r>
              <a:rPr lang="en-US"/>
              <a:t>FINDING AIR MONITORING RESULTS AND PUBLIC COMMENT OPPORTUNITIES</a:t>
            </a:r>
            <a:endParaRPr/>
          </a:p>
        </p:txBody>
      </p:sp>
      <p:cxnSp>
        <p:nvCxnSpPr>
          <p:cNvPr id="695" name="Google Shape;695;p44" descr="Title slide: &quot;Finding Air Monitoring Results and Public Comment Opportunities&quot;"/>
          <p:cNvCxnSpPr/>
          <p:nvPr/>
        </p:nvCxnSpPr>
        <p:spPr>
          <a:xfrm rot="10800000" flipH="1">
            <a:off x="808265" y="4076699"/>
            <a:ext cx="10344149" cy="51708"/>
          </a:xfrm>
          <a:prstGeom prst="straightConnector1">
            <a:avLst/>
          </a:prstGeom>
          <a:noFill/>
          <a:ln w="57150" cap="flat" cmpd="sng">
            <a:solidFill>
              <a:srgbClr val="4D7E8A"/>
            </a:solidFill>
            <a:prstDash val="solid"/>
            <a:round/>
            <a:headEnd type="none" w="sm" len="sm"/>
            <a:tailEnd type="none" w="sm" len="sm"/>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2" name="Google Shape;702;p45"/>
          <p:cNvSpPr txBox="1">
            <a:spLocks noGrp="1"/>
          </p:cNvSpPr>
          <p:nvPr>
            <p:ph type="title"/>
          </p:nvPr>
        </p:nvSpPr>
        <p:spPr>
          <a:xfrm>
            <a:off x="713984" y="118063"/>
            <a:ext cx="105664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dirty="0"/>
              <a:t>Information on Air Monitoring Webpage</a:t>
            </a:r>
            <a:endParaRPr dirty="0"/>
          </a:p>
        </p:txBody>
      </p:sp>
      <p:pic>
        <p:nvPicPr>
          <p:cNvPr id="701" name="Google Shape;701;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6295" y="1575292"/>
            <a:ext cx="8148639" cy="3852030"/>
          </a:xfrm>
          <a:prstGeom prst="rect">
            <a:avLst/>
          </a:prstGeom>
          <a:noFill/>
          <a:ln>
            <a:noFill/>
          </a:ln>
        </p:spPr>
      </p:pic>
      <p:sp>
        <p:nvSpPr>
          <p:cNvPr id="705" name="Google Shape;705;p45">
            <a:extLst>
              <a:ext uri="{C183D7F6-B498-43B3-948B-1728B52AA6E4}">
                <adec:decorative xmlns:adec="http://schemas.microsoft.com/office/drawing/2017/decorative" val="1"/>
              </a:ext>
            </a:extLst>
          </p:cNvPr>
          <p:cNvSpPr txBox="1"/>
          <p:nvPr/>
        </p:nvSpPr>
        <p:spPr>
          <a:xfrm>
            <a:off x="4971132" y="3505610"/>
            <a:ext cx="4027392" cy="754563"/>
          </a:xfrm>
          <a:prstGeom prst="rect">
            <a:avLst/>
          </a:prstGeom>
          <a:noFill/>
          <a:ln w="28575" cap="flat" cmpd="sng">
            <a:solidFill>
              <a:srgbClr val="899E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06" name="Google Shape;706;p45"/>
          <p:cNvSpPr txBox="1"/>
          <p:nvPr/>
        </p:nvSpPr>
        <p:spPr>
          <a:xfrm>
            <a:off x="10476696" y="3416084"/>
            <a:ext cx="1628633"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99E50"/>
              </a:buClr>
              <a:buSzPts val="1800"/>
              <a:buFont typeface="Calibri"/>
              <a:buNone/>
            </a:pPr>
            <a:r>
              <a:rPr lang="en-US" sz="1800" b="0" i="0" u="none" strike="noStrike" cap="none">
                <a:solidFill>
                  <a:srgbClr val="899E50"/>
                </a:solidFill>
                <a:latin typeface="Calibri"/>
                <a:ea typeface="Calibri"/>
                <a:cs typeface="Calibri"/>
                <a:sym typeface="Calibri"/>
              </a:rPr>
              <a:t>Public</a:t>
            </a:r>
            <a:r>
              <a:rPr lang="en-US" sz="1800" b="0" i="0" u="none" strike="noStrike" cap="none">
                <a:solidFill>
                  <a:srgbClr val="C00000"/>
                </a:solidFill>
                <a:latin typeface="Calibri"/>
                <a:ea typeface="Calibri"/>
                <a:cs typeface="Calibri"/>
                <a:sym typeface="Calibri"/>
              </a:rPr>
              <a:t> </a:t>
            </a:r>
            <a:r>
              <a:rPr lang="en-US" sz="1800" b="0" i="0" u="none" strike="noStrike" cap="none">
                <a:solidFill>
                  <a:srgbClr val="899E50"/>
                </a:solidFill>
                <a:latin typeface="Calibri"/>
                <a:ea typeface="Calibri"/>
                <a:cs typeface="Calibri"/>
                <a:sym typeface="Calibri"/>
              </a:rPr>
              <a:t>comment opportunity</a:t>
            </a:r>
            <a:endParaRPr/>
          </a:p>
        </p:txBody>
      </p:sp>
      <p:sp>
        <p:nvSpPr>
          <p:cNvPr id="707" name="Google Shape;707;p45"/>
          <p:cNvSpPr txBox="1"/>
          <p:nvPr/>
        </p:nvSpPr>
        <p:spPr>
          <a:xfrm>
            <a:off x="756295" y="5429382"/>
            <a:ext cx="725719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b="0" i="0" u="sng" strike="noStrike" cap="none"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Air Quality Public Notice (michigan.gov)</a:t>
            </a:r>
            <a:endParaRPr lang="en-US" sz="2400" b="0" i="0" u="sng" strike="noStrike" cap="none" dirty="0">
              <a:solidFill>
                <a:srgbClr val="000000"/>
              </a:solidFill>
              <a:latin typeface="Calibri"/>
              <a:ea typeface="Calibri"/>
              <a:cs typeface="Calibri"/>
              <a:sym typeface="Calibri"/>
            </a:endParaRPr>
          </a:p>
        </p:txBody>
      </p:sp>
      <p:cxnSp>
        <p:nvCxnSpPr>
          <p:cNvPr id="704" name="Google Shape;704;p45">
            <a:extLst>
              <a:ext uri="{C183D7F6-B498-43B3-948B-1728B52AA6E4}">
                <adec:decorative xmlns:adec="http://schemas.microsoft.com/office/drawing/2017/decorative" val="1"/>
              </a:ext>
            </a:extLst>
          </p:cNvPr>
          <p:cNvCxnSpPr/>
          <p:nvPr/>
        </p:nvCxnSpPr>
        <p:spPr>
          <a:xfrm rot="10800000">
            <a:off x="9061844" y="3877720"/>
            <a:ext cx="1351128" cy="0"/>
          </a:xfrm>
          <a:prstGeom prst="straightConnector1">
            <a:avLst/>
          </a:prstGeom>
          <a:noFill/>
          <a:ln w="28575" cap="flat" cmpd="sng">
            <a:solidFill>
              <a:srgbClr val="899E50"/>
            </a:solidFill>
            <a:prstDash val="solid"/>
            <a:round/>
            <a:headEnd type="none" w="sm" len="sm"/>
            <a:tailEnd type="triangle" w="med" len="med"/>
          </a:ln>
        </p:spPr>
      </p:cxnSp>
      <p:sp>
        <p:nvSpPr>
          <p:cNvPr id="703" name="Google Shape;703;p45">
            <a:extLst>
              <a:ext uri="{C183D7F6-B498-43B3-948B-1728B52AA6E4}">
                <adec:decorative xmlns:adec="http://schemas.microsoft.com/office/drawing/2017/decorative" val="1"/>
              </a:ext>
            </a:extLst>
          </p:cNvPr>
          <p:cNvSpPr txBox="1">
            <a:spLocks noGrp="1"/>
          </p:cNvSpPr>
          <p:nvPr>
            <p:ph type="body" idx="1"/>
          </p:nvPr>
        </p:nvSpPr>
        <p:spPr>
          <a:xfrm>
            <a:off x="609600" y="961185"/>
            <a:ext cx="10972800" cy="484168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400"/>
              <a:buNone/>
            </a:pPr>
            <a:r>
              <a:rPr lang="en-US" sz="2400" u="sng" dirty="0">
                <a:solidFill>
                  <a:schemeClr val="hlink"/>
                </a:solidFill>
                <a:hlinkClick r:id="rId5"/>
              </a:rPr>
              <a:t>Air Monitoring (michigan.gov)</a:t>
            </a:r>
            <a:endParaRPr sz="2400" dirty="0"/>
          </a:p>
          <a:p>
            <a:pPr marL="342900" lvl="0" indent="-139700" algn="l" rtl="0">
              <a:spcBef>
                <a:spcPts val="640"/>
              </a:spcBef>
              <a:spcAft>
                <a:spcPts val="0"/>
              </a:spcAft>
              <a:buClr>
                <a:srgbClr val="3EA0B5"/>
              </a:buClr>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500"/>
                                        <p:tgtEl>
                                          <p:spTgt spid="705"/>
                                        </p:tgtEl>
                                      </p:cBhvr>
                                    </p:animEffect>
                                  </p:childTnLst>
                                </p:cTn>
                              </p:par>
                              <p:par>
                                <p:cTn id="8" presetID="10" presetClass="entr" presetSubtype="0" fill="hold" nodeType="withEffect">
                                  <p:stCondLst>
                                    <p:cond delay="0"/>
                                  </p:stCondLst>
                                  <p:childTnLst>
                                    <p:set>
                                      <p:cBhvr>
                                        <p:cTn id="9" dur="1" fill="hold">
                                          <p:stCondLst>
                                            <p:cond delay="0"/>
                                          </p:stCondLst>
                                        </p:cTn>
                                        <p:tgtEl>
                                          <p:spTgt spid="704"/>
                                        </p:tgtEl>
                                        <p:attrNameLst>
                                          <p:attrName>style.visibility</p:attrName>
                                        </p:attrNameLst>
                                      </p:cBhvr>
                                      <p:to>
                                        <p:strVal val="visible"/>
                                      </p:to>
                                    </p:set>
                                    <p:animEffect transition="in" filter="fade">
                                      <p:cBhvr>
                                        <p:cTn id="10" dur="500"/>
                                        <p:tgtEl>
                                          <p:spTgt spid="704"/>
                                        </p:tgtEl>
                                      </p:cBhvr>
                                    </p:animEffect>
                                  </p:childTnLst>
                                </p:cTn>
                              </p:par>
                              <p:par>
                                <p:cTn id="11" presetID="10" presetClass="entr" presetSubtype="0" fill="hold" nodeType="withEffect">
                                  <p:stCondLst>
                                    <p:cond delay="0"/>
                                  </p:stCondLst>
                                  <p:childTnLst>
                                    <p:set>
                                      <p:cBhvr>
                                        <p:cTn id="12" dur="1" fill="hold">
                                          <p:stCondLst>
                                            <p:cond delay="0"/>
                                          </p:stCondLst>
                                        </p:cTn>
                                        <p:tgtEl>
                                          <p:spTgt spid="706"/>
                                        </p:tgtEl>
                                        <p:attrNameLst>
                                          <p:attrName>style.visibility</p:attrName>
                                        </p:attrNameLst>
                                      </p:cBhvr>
                                      <p:to>
                                        <p:strVal val="visible"/>
                                      </p:to>
                                    </p:set>
                                    <p:animEffect transition="in" filter="fade">
                                      <p:cBhvr>
                                        <p:cTn id="13" dur="500"/>
                                        <p:tgtEl>
                                          <p:spTgt spid="70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07"/>
                                        </p:tgtEl>
                                        <p:attrNameLst>
                                          <p:attrName>style.visibility</p:attrName>
                                        </p:attrNameLst>
                                      </p:cBhvr>
                                      <p:to>
                                        <p:strVal val="visible"/>
                                      </p:to>
                                    </p:set>
                                    <p:animEffect transition="in" filter="fade">
                                      <p:cBhvr>
                                        <p:cTn id="18" dur="500"/>
                                        <p:tgtEl>
                                          <p:spTgt spid="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p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79145" y="872963"/>
            <a:ext cx="11644532" cy="5112074"/>
          </a:xfrm>
          <a:prstGeom prst="rect">
            <a:avLst/>
          </a:prstGeom>
          <a:noFill/>
          <a:ln>
            <a:noFill/>
          </a:ln>
        </p:spPr>
      </p:pic>
      <p:sp>
        <p:nvSpPr>
          <p:cNvPr id="714" name="Google Shape;714;p46"/>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Finding Air Monitoring Results Online</a:t>
            </a:r>
            <a:endParaRPr/>
          </a:p>
        </p:txBody>
      </p:sp>
      <p:sp>
        <p:nvSpPr>
          <p:cNvPr id="715" name="Google Shape;715;p46">
            <a:extLst>
              <a:ext uri="{C183D7F6-B498-43B3-948B-1728B52AA6E4}">
                <adec:decorative xmlns:adec="http://schemas.microsoft.com/office/drawing/2017/decorative" val="1"/>
              </a:ext>
            </a:extLst>
          </p:cNvPr>
          <p:cNvSpPr txBox="1"/>
          <p:nvPr/>
        </p:nvSpPr>
        <p:spPr>
          <a:xfrm>
            <a:off x="7983940" y="4626591"/>
            <a:ext cx="3828915" cy="668740"/>
          </a:xfrm>
          <a:prstGeom prst="rect">
            <a:avLst/>
          </a:prstGeom>
          <a:noFill/>
          <a:ln w="28575" cap="flat" cmpd="sng">
            <a:solidFill>
              <a:srgbClr val="899E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C00000"/>
              </a:solidFill>
              <a:latin typeface="Calibri"/>
              <a:ea typeface="Calibri"/>
              <a:cs typeface="Calibri"/>
              <a:sym typeface="Calibri"/>
            </a:endParaRPr>
          </a:p>
        </p:txBody>
      </p:sp>
      <p:sp>
        <p:nvSpPr>
          <p:cNvPr id="716" name="Google Shape;716;p46">
            <a:extLst>
              <a:ext uri="{C183D7F6-B498-43B3-948B-1728B52AA6E4}">
                <adec:decorative xmlns:adec="http://schemas.microsoft.com/office/drawing/2017/decorative" val="1"/>
              </a:ext>
            </a:extLst>
          </p:cNvPr>
          <p:cNvSpPr txBox="1"/>
          <p:nvPr/>
        </p:nvSpPr>
        <p:spPr>
          <a:xfrm>
            <a:off x="7983940" y="3862316"/>
            <a:ext cx="3828915" cy="464024"/>
          </a:xfrm>
          <a:prstGeom prst="rect">
            <a:avLst/>
          </a:prstGeom>
          <a:noFill/>
          <a:ln w="28575" cap="flat" cmpd="sng">
            <a:solidFill>
              <a:srgbClr val="899E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17" name="Google Shape;717;p46">
            <a:extLst>
              <a:ext uri="{C183D7F6-B498-43B3-948B-1728B52AA6E4}">
                <adec:decorative xmlns:adec="http://schemas.microsoft.com/office/drawing/2017/decorative" val="1"/>
              </a:ext>
            </a:extLst>
          </p:cNvPr>
          <p:cNvSpPr txBox="1"/>
          <p:nvPr/>
        </p:nvSpPr>
        <p:spPr>
          <a:xfrm>
            <a:off x="379145" y="3911341"/>
            <a:ext cx="2104748" cy="369332"/>
          </a:xfrm>
          <a:prstGeom prst="rect">
            <a:avLst/>
          </a:prstGeom>
          <a:noFill/>
          <a:ln w="28575" cap="flat" cmpd="sng">
            <a:solidFill>
              <a:srgbClr val="899E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899E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6"/>
                                        </p:tgtEl>
                                        <p:attrNameLst>
                                          <p:attrName>style.visibility</p:attrName>
                                        </p:attrNameLst>
                                      </p:cBhvr>
                                      <p:to>
                                        <p:strVal val="visible"/>
                                      </p:to>
                                    </p:set>
                                    <p:animEffect transition="in" filter="fade">
                                      <p:cBhvr>
                                        <p:cTn id="11" dur="500"/>
                                        <p:tgtEl>
                                          <p:spTgt spid="7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15"/>
                                        </p:tgtEl>
                                        <p:attrNameLst>
                                          <p:attrName>style.visibility</p:attrName>
                                        </p:attrNameLst>
                                      </p:cBhvr>
                                      <p:to>
                                        <p:strVal val="visible"/>
                                      </p:to>
                                    </p:set>
                                    <p:animEffect transition="in" filter="fade">
                                      <p:cBhvr>
                                        <p:cTn id="16" dur="500"/>
                                        <p:tgtEl>
                                          <p:spTgt spid="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7"/>
          <p:cNvSpPr txBox="1">
            <a:spLocks noGrp="1"/>
          </p:cNvSpPr>
          <p:nvPr>
            <p:ph type="title"/>
          </p:nvPr>
        </p:nvSpPr>
        <p:spPr>
          <a:xfrm>
            <a:off x="595866" y="625284"/>
            <a:ext cx="5660373" cy="86836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162E4B"/>
              </a:buClr>
              <a:buSzPct val="100000"/>
              <a:buFont typeface="Calibri"/>
              <a:buNone/>
            </a:pPr>
            <a:r>
              <a:rPr lang="en-US"/>
              <a:t>Note on Air Quality Index</a:t>
            </a:r>
            <a:endParaRPr/>
          </a:p>
        </p:txBody>
      </p:sp>
      <p:pic>
        <p:nvPicPr>
          <p:cNvPr id="725" name="Google Shape;725;p47" descr="Air Quality Index (AQI) Table that describes the health level, related, AQI number range, and meaning."/>
          <p:cNvPicPr preferRelativeResize="0"/>
          <p:nvPr/>
        </p:nvPicPr>
        <p:blipFill rotWithShape="1">
          <a:blip r:embed="rId3">
            <a:alphaModFix/>
          </a:blip>
          <a:srcRect l="27318" t="9467" r="752" b="19328"/>
          <a:stretch/>
        </p:blipFill>
        <p:spPr>
          <a:xfrm>
            <a:off x="693191" y="1867228"/>
            <a:ext cx="5991532" cy="3764645"/>
          </a:xfrm>
          <a:prstGeom prst="rect">
            <a:avLst/>
          </a:prstGeom>
          <a:noFill/>
          <a:ln>
            <a:noFill/>
          </a:ln>
        </p:spPr>
      </p:pic>
      <p:pic>
        <p:nvPicPr>
          <p:cNvPr id="724" name="Google Shape;724;p47">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t="1778" r="72431" b="2372"/>
          <a:stretch/>
        </p:blipFill>
        <p:spPr>
          <a:xfrm>
            <a:off x="7190022" y="222143"/>
            <a:ext cx="2296408" cy="55166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48"/>
          <p:cNvSpPr txBox="1">
            <a:spLocks noGrp="1"/>
          </p:cNvSpPr>
          <p:nvPr>
            <p:ph type="title"/>
          </p:nvPr>
        </p:nvSpPr>
        <p:spPr>
          <a:xfrm>
            <a:off x="439455" y="1628188"/>
            <a:ext cx="10972800" cy="360162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Do you think the particulate pollution in Flint is worse than 10 years ago?</a:t>
            </a:r>
            <a:br>
              <a:rPr lang="en-US"/>
            </a:br>
            <a:endParaRPr/>
          </a:p>
        </p:txBody>
      </p:sp>
      <p:sp>
        <p:nvSpPr>
          <p:cNvPr id="732" name="Google Shape;732;p48"/>
          <p:cNvSpPr txBox="1"/>
          <p:nvPr/>
        </p:nvSpPr>
        <p:spPr>
          <a:xfrm>
            <a:off x="3985142" y="2554334"/>
            <a:ext cx="4221715" cy="2841304"/>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95ACA"/>
              </a:buClr>
              <a:buSzPts val="3200"/>
              <a:buFont typeface="Calibri"/>
              <a:buNone/>
            </a:pPr>
            <a:r>
              <a:rPr lang="en-US" sz="3200" b="0" i="0" u="none" strike="noStrike" cap="none">
                <a:solidFill>
                  <a:srgbClr val="095ACA"/>
                </a:solidFill>
                <a:latin typeface="Calibri"/>
                <a:ea typeface="Calibri"/>
                <a:cs typeface="Calibri"/>
                <a:sym typeface="Calibri"/>
              </a:rPr>
              <a:t> </a:t>
            </a:r>
            <a:endParaRPr/>
          </a:p>
          <a:p>
            <a:pPr marL="0" marR="0" lvl="0" indent="0" algn="ctr" rtl="0">
              <a:lnSpc>
                <a:spcPct val="100000"/>
              </a:lnSpc>
              <a:spcBef>
                <a:spcPts val="0"/>
              </a:spcBef>
              <a:spcAft>
                <a:spcPts val="0"/>
              </a:spcAft>
              <a:buClr>
                <a:srgbClr val="095ACA"/>
              </a:buClr>
              <a:buSzPts val="3200"/>
              <a:buFont typeface="Calibri"/>
              <a:buNone/>
            </a:pPr>
            <a:r>
              <a:rPr lang="en-US" sz="3200" b="0" i="0" u="none" strike="noStrike" cap="none">
                <a:solidFill>
                  <a:srgbClr val="095ACA"/>
                </a:solidFill>
                <a:latin typeface="Calibri"/>
                <a:ea typeface="Calibri"/>
                <a:cs typeface="Calibri"/>
                <a:sym typeface="Calibri"/>
              </a:rPr>
              <a:t>Let’s look at the data!</a:t>
            </a:r>
            <a:endParaRPr/>
          </a:p>
        </p:txBody>
      </p:sp>
      <p:pic>
        <p:nvPicPr>
          <p:cNvPr id="733" name="Google Shape;733;p48" descr="Chat with solid fill"/>
          <p:cNvPicPr preferRelativeResize="0"/>
          <p:nvPr/>
        </p:nvPicPr>
        <p:blipFill rotWithShape="1">
          <a:blip r:embed="rId3">
            <a:alphaModFix/>
          </a:blip>
          <a:srcRect/>
          <a:stretch/>
        </p:blipFill>
        <p:spPr>
          <a:xfrm>
            <a:off x="10436407" y="188827"/>
            <a:ext cx="1273628" cy="1273628"/>
          </a:xfrm>
          <a:prstGeom prst="rect">
            <a:avLst/>
          </a:prstGeom>
          <a:noFill/>
          <a:ln>
            <a:noFill/>
          </a:ln>
        </p:spPr>
      </p:pic>
      <p:sp>
        <p:nvSpPr>
          <p:cNvPr id="734" name="Google Shape;734;p48"/>
          <p:cNvSpPr txBox="1"/>
          <p:nvPr/>
        </p:nvSpPr>
        <p:spPr>
          <a:xfrm>
            <a:off x="307794" y="269881"/>
            <a:ext cx="10879728" cy="895234"/>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rgbClr val="042D65"/>
              </a:buClr>
              <a:buSzPts val="3600"/>
              <a:buFont typeface="Quattrocento Sans"/>
              <a:buNone/>
            </a:pPr>
            <a:r>
              <a:rPr lang="en-US" sz="3600" b="1">
                <a:solidFill>
                  <a:srgbClr val="042D65"/>
                </a:solidFill>
                <a:latin typeface="Quattrocento Sans"/>
                <a:ea typeface="Quattrocento Sans"/>
                <a:cs typeface="Quattrocento Sans"/>
                <a:sym typeface="Quattrocento Sans"/>
              </a:rPr>
              <a:t>Interact</a:t>
            </a:r>
            <a:r>
              <a:rPr lang="en-US" sz="3600">
                <a:solidFill>
                  <a:srgbClr val="162E4B"/>
                </a:solidFill>
                <a:latin typeface="Quattrocento Sans"/>
                <a:ea typeface="Quattrocento Sans"/>
                <a:cs typeface="Quattrocento Sans"/>
                <a:sym typeface="Quattrocento Sans"/>
              </a:rPr>
              <a: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
                                        </p:tgtEl>
                                        <p:attrNameLst>
                                          <p:attrName>style.visibility</p:attrName>
                                        </p:attrNameLst>
                                      </p:cBhvr>
                                      <p:to>
                                        <p:strVal val="visible"/>
                                      </p:to>
                                    </p:set>
                                    <p:animEffect transition="in" filter="fade">
                                      <p:cBhvr>
                                        <p:cTn id="7" dur="500"/>
                                        <p:tgtEl>
                                          <p:spTgt spid="7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32"/>
                                        </p:tgtEl>
                                        <p:attrNameLst>
                                          <p:attrName>style.visibility</p:attrName>
                                        </p:attrNameLst>
                                      </p:cBhvr>
                                      <p:to>
                                        <p:strVal val="visible"/>
                                      </p:to>
                                    </p:set>
                                    <p:animEffect transition="in" filter="fade">
                                      <p:cBhvr>
                                        <p:cTn id="16" dur="5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49" descr="Graph of 24 hour PM2.5 trend in Flint, MI."/>
          <p:cNvPicPr preferRelativeResize="0"/>
          <p:nvPr/>
        </p:nvPicPr>
        <p:blipFill rotWithShape="1">
          <a:blip r:embed="rId3">
            <a:alphaModFix/>
          </a:blip>
          <a:srcRect/>
          <a:stretch/>
        </p:blipFill>
        <p:spPr>
          <a:xfrm>
            <a:off x="36363" y="94177"/>
            <a:ext cx="11979742" cy="4905563"/>
          </a:xfrm>
          <a:prstGeom prst="rect">
            <a:avLst/>
          </a:prstGeom>
          <a:noFill/>
          <a:ln>
            <a:noFill/>
          </a:ln>
        </p:spPr>
      </p:pic>
      <p:sp>
        <p:nvSpPr>
          <p:cNvPr id="741" name="Google Shape;741;p49"/>
          <p:cNvSpPr txBox="1">
            <a:spLocks noGrp="1"/>
          </p:cNvSpPr>
          <p:nvPr>
            <p:ph type="title" idx="4294967295"/>
          </p:nvPr>
        </p:nvSpPr>
        <p:spPr>
          <a:xfrm>
            <a:off x="8628742" y="94177"/>
            <a:ext cx="3029811" cy="150125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rgbClr val="162E4B"/>
              </a:buClr>
              <a:buSzPts val="3200"/>
              <a:buFont typeface="Calibri"/>
              <a:buNone/>
              <a:tabLst/>
              <a:defRPr/>
            </a:pPr>
            <a:r>
              <a:rPr kumimoji="0" lang="en-US" sz="3200" b="0" i="0" u="none" strike="noStrike" kern="0" cap="none" spc="0" normalizeH="0" baseline="0" noProof="0" dirty="0">
                <a:ln>
                  <a:noFill/>
                </a:ln>
                <a:solidFill>
                  <a:srgbClr val="162E4B"/>
                </a:solidFill>
                <a:effectLst/>
                <a:uLnTx/>
                <a:uFillTx/>
                <a:latin typeface="Calibri"/>
                <a:ea typeface="Calibri"/>
                <a:cs typeface="Calibri"/>
                <a:sym typeface="Calibri"/>
              </a:rPr>
              <a:t> 24-hour PM</a:t>
            </a:r>
            <a:r>
              <a:rPr kumimoji="0" lang="en-US" sz="3200" b="0" i="0" u="none" strike="noStrike" kern="0" cap="none" spc="0" normalizeH="0" baseline="-25000" noProof="0" dirty="0">
                <a:ln>
                  <a:noFill/>
                </a:ln>
                <a:solidFill>
                  <a:srgbClr val="162E4B"/>
                </a:solidFill>
                <a:effectLst/>
                <a:uLnTx/>
                <a:uFillTx/>
                <a:latin typeface="Calibri"/>
                <a:ea typeface="Calibri"/>
                <a:cs typeface="Calibri"/>
                <a:sym typeface="Calibri"/>
              </a:rPr>
              <a:t>2.5</a:t>
            </a:r>
            <a:r>
              <a:rPr kumimoji="0" lang="en-US" sz="3200" b="0" i="0" u="none" strike="noStrike" kern="0" cap="none" spc="0" normalizeH="0" baseline="0" noProof="0" dirty="0">
                <a:ln>
                  <a:noFill/>
                </a:ln>
                <a:solidFill>
                  <a:srgbClr val="162E4B"/>
                </a:solidFill>
                <a:effectLst/>
                <a:uLnTx/>
                <a:uFillTx/>
                <a:latin typeface="Calibri"/>
                <a:ea typeface="Calibri"/>
                <a:cs typeface="Calibri"/>
                <a:sym typeface="Calibri"/>
              </a:rPr>
              <a:t> Trend in Flint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5"/>
          <p:cNvSpPr txBox="1">
            <a:spLocks noGrp="1"/>
          </p:cNvSpPr>
          <p:nvPr>
            <p:ph type="title" idx="4294967295"/>
          </p:nvPr>
        </p:nvSpPr>
        <p:spPr>
          <a:xfrm>
            <a:off x="-696913" y="769938"/>
            <a:ext cx="5386388" cy="639762"/>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162E4B"/>
              </a:buClr>
              <a:buSzPts val="3600"/>
              <a:buFont typeface="Arial"/>
              <a:buNone/>
              <a:tabLst/>
              <a:defRPr/>
            </a:pPr>
            <a:r>
              <a:rPr kumimoji="0" lang="en-US" sz="3600" b="1" i="0" u="none" strike="noStrike" kern="0" cap="none" spc="0" normalizeH="0" baseline="0" noProof="0" dirty="0">
                <a:ln>
                  <a:noFill/>
                </a:ln>
                <a:solidFill>
                  <a:srgbClr val="162E4B"/>
                </a:solidFill>
                <a:effectLst/>
                <a:uLnTx/>
                <a:uFillTx/>
                <a:latin typeface="Calibri"/>
                <a:ea typeface="Calibri"/>
                <a:cs typeface="Calibri"/>
                <a:sym typeface="Calibri"/>
              </a:rPr>
              <a:t>Flint Air Progress </a:t>
            </a:r>
            <a:endParaRPr kumimoji="0" lang="en-US" sz="2400" b="1" i="0" u="none" strike="noStrike" kern="0" cap="none" spc="0" normalizeH="0" baseline="0" noProof="0" dirty="0">
              <a:ln>
                <a:noFill/>
              </a:ln>
              <a:solidFill>
                <a:srgbClr val="162E4B"/>
              </a:solidFill>
              <a:effectLst/>
              <a:uLnTx/>
              <a:uFillTx/>
              <a:latin typeface="Calibri"/>
              <a:ea typeface="Calibri"/>
              <a:cs typeface="Calibri"/>
              <a:sym typeface="Calibri"/>
            </a:endParaRPr>
          </a:p>
        </p:txBody>
      </p:sp>
      <p:sp>
        <p:nvSpPr>
          <p:cNvPr id="234" name="Google Shape;234;p5"/>
          <p:cNvSpPr txBox="1"/>
          <p:nvPr/>
        </p:nvSpPr>
        <p:spPr>
          <a:xfrm>
            <a:off x="331476" y="1230518"/>
            <a:ext cx="6096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chemeClr val="dk1"/>
                </a:solidFill>
                <a:latin typeface="Calibri"/>
                <a:ea typeface="Calibri"/>
                <a:cs typeface="Calibri"/>
                <a:sym typeface="Calibri"/>
              </a:rPr>
              <a:t>What is the Flint Air Quality Initiative? </a:t>
            </a:r>
            <a:endParaRPr dirty="0"/>
          </a:p>
        </p:txBody>
      </p:sp>
      <p:pic>
        <p:nvPicPr>
          <p:cNvPr id="7" name="Picture 6" descr="A group of 6 people from the U.S. EPA and Flint organizations, 4 women and 2 men in front of Flint Southwestern High School after conducting an IAQ assessment.">
            <a:extLst>
              <a:ext uri="{FF2B5EF4-FFF2-40B4-BE49-F238E27FC236}">
                <a16:creationId xmlns:a16="http://schemas.microsoft.com/office/drawing/2014/main" id="{0C502552-995B-CE80-E8A8-9841573D39AF}"/>
              </a:ext>
            </a:extLst>
          </p:cNvPr>
          <p:cNvPicPr>
            <a:picLocks noChangeAspect="1"/>
          </p:cNvPicPr>
          <p:nvPr/>
        </p:nvPicPr>
        <p:blipFill>
          <a:blip r:embed="rId3"/>
          <a:stretch>
            <a:fillRect/>
          </a:stretch>
        </p:blipFill>
        <p:spPr>
          <a:xfrm>
            <a:off x="799197" y="2474179"/>
            <a:ext cx="3972750" cy="2979563"/>
          </a:xfrm>
          <a:prstGeom prst="rect">
            <a:avLst/>
          </a:prstGeom>
        </p:spPr>
      </p:pic>
      <p:pic>
        <p:nvPicPr>
          <p:cNvPr id="5" name="Picture 4" descr="A group of students working on building a Corsi Cube air cleaner for Flint Schools.">
            <a:extLst>
              <a:ext uri="{FF2B5EF4-FFF2-40B4-BE49-F238E27FC236}">
                <a16:creationId xmlns:a16="http://schemas.microsoft.com/office/drawing/2014/main" id="{266168E3-A5EC-3F7B-1640-5081D57CF81E}"/>
              </a:ext>
            </a:extLst>
          </p:cNvPr>
          <p:cNvPicPr>
            <a:picLocks noChangeAspect="1"/>
          </p:cNvPicPr>
          <p:nvPr/>
        </p:nvPicPr>
        <p:blipFill>
          <a:blip r:embed="rId4"/>
          <a:stretch>
            <a:fillRect/>
          </a:stretch>
        </p:blipFill>
        <p:spPr>
          <a:xfrm>
            <a:off x="5347797" y="2560277"/>
            <a:ext cx="2105525" cy="2807366"/>
          </a:xfrm>
          <a:prstGeom prst="rect">
            <a:avLst/>
          </a:prstGeom>
        </p:spPr>
      </p:pic>
      <p:pic>
        <p:nvPicPr>
          <p:cNvPr id="3" name="Picture 2" descr="A photo of Monica Paguia.  She is a Filipino American woman with dark shoulder-length hair wearing a pink top.">
            <a:extLst>
              <a:ext uri="{FF2B5EF4-FFF2-40B4-BE49-F238E27FC236}">
                <a16:creationId xmlns:a16="http://schemas.microsoft.com/office/drawing/2014/main" id="{D95B817E-BD22-9DCF-96F0-18301E63D7CD}"/>
              </a:ext>
            </a:extLst>
          </p:cNvPr>
          <p:cNvPicPr>
            <a:picLocks noChangeAspect="1"/>
          </p:cNvPicPr>
          <p:nvPr/>
        </p:nvPicPr>
        <p:blipFill>
          <a:blip r:embed="rId5"/>
          <a:stretch>
            <a:fillRect/>
          </a:stretch>
        </p:blipFill>
        <p:spPr>
          <a:xfrm>
            <a:off x="9108851" y="665750"/>
            <a:ext cx="1561655" cy="1960532"/>
          </a:xfrm>
          <a:prstGeom prst="rect">
            <a:avLst/>
          </a:prstGeom>
        </p:spPr>
      </p:pic>
      <p:sp>
        <p:nvSpPr>
          <p:cNvPr id="235" name="Google Shape;235;p5"/>
          <p:cNvSpPr txBox="1"/>
          <p:nvPr/>
        </p:nvSpPr>
        <p:spPr>
          <a:xfrm>
            <a:off x="8423456" y="2726752"/>
            <a:ext cx="293244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Monica Paguia</a:t>
            </a:r>
            <a:endParaRPr sz="18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US EPA</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7" name="Google Shape;747;p50"/>
          <p:cNvSpPr txBox="1">
            <a:spLocks noGrp="1"/>
          </p:cNvSpPr>
          <p:nvPr>
            <p:ph type="title" idx="4294967295"/>
          </p:nvPr>
        </p:nvSpPr>
        <p:spPr>
          <a:xfrm>
            <a:off x="9645371" y="1358855"/>
            <a:ext cx="2370161" cy="13809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3200" b="0" i="0" u="none" strike="noStrike" kern="0" cap="none" spc="0" normalizeH="0" baseline="0" noProof="0" dirty="0">
                <a:ln>
                  <a:noFill/>
                </a:ln>
                <a:solidFill>
                  <a:srgbClr val="162E4B"/>
                </a:solidFill>
                <a:effectLst/>
                <a:uLnTx/>
                <a:uFillTx/>
                <a:latin typeface="Calibri"/>
                <a:ea typeface="Calibri"/>
                <a:cs typeface="Calibri"/>
                <a:sym typeface="Calibri"/>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3200" b="0" i="0" u="none" strike="noStrike" kern="0" cap="none" spc="0" normalizeH="0" baseline="0" noProof="0" dirty="0">
                <a:ln>
                  <a:noFill/>
                </a:ln>
                <a:solidFill>
                  <a:srgbClr val="162E4B"/>
                </a:solidFill>
                <a:effectLst/>
                <a:uLnTx/>
                <a:uFillTx/>
                <a:latin typeface="Calibri"/>
                <a:ea typeface="Calibri"/>
                <a:cs typeface="Calibri"/>
                <a:sym typeface="Calibri"/>
              </a:rPr>
              <a:t>Annual PM</a:t>
            </a:r>
            <a:r>
              <a:rPr kumimoji="0" lang="en-US" sz="3200" b="0" i="0" u="none" strike="noStrike" kern="0" cap="none" spc="0" normalizeH="0" baseline="-25000" noProof="0" dirty="0">
                <a:ln>
                  <a:noFill/>
                </a:ln>
                <a:solidFill>
                  <a:srgbClr val="162E4B"/>
                </a:solidFill>
                <a:effectLst/>
                <a:uLnTx/>
                <a:uFillTx/>
                <a:latin typeface="Calibri"/>
                <a:ea typeface="Calibri"/>
                <a:cs typeface="Calibri"/>
                <a:sym typeface="Calibri"/>
              </a:rPr>
              <a:t>2.5</a:t>
            </a:r>
            <a:r>
              <a:rPr kumimoji="0" lang="en-US" sz="3200" b="0" i="0" u="none" strike="noStrike" kern="0" cap="none" spc="0" normalizeH="0" baseline="0" noProof="0" dirty="0">
                <a:ln>
                  <a:noFill/>
                </a:ln>
                <a:solidFill>
                  <a:srgbClr val="162E4B"/>
                </a:solidFill>
                <a:effectLst/>
                <a:uLnTx/>
                <a:uFillTx/>
                <a:latin typeface="Calibri"/>
                <a:ea typeface="Calibri"/>
                <a:cs typeface="Calibri"/>
                <a:sym typeface="Calibri"/>
              </a:rPr>
              <a:t> Trend in Flint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46" name="Google Shape;746;p50" descr="Graph of annual PM2.5 trend in Flint, MI"/>
          <p:cNvPicPr preferRelativeResize="0"/>
          <p:nvPr/>
        </p:nvPicPr>
        <p:blipFill rotWithShape="1">
          <a:blip r:embed="rId3">
            <a:alphaModFix/>
          </a:blip>
          <a:srcRect/>
          <a:stretch/>
        </p:blipFill>
        <p:spPr>
          <a:xfrm>
            <a:off x="122829" y="204453"/>
            <a:ext cx="9365967" cy="50723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1"/>
          <p:cNvSpPr txBox="1">
            <a:spLocks noGrp="1"/>
          </p:cNvSpPr>
          <p:nvPr>
            <p:ph type="title" idx="4294967295"/>
          </p:nvPr>
        </p:nvSpPr>
        <p:spPr>
          <a:xfrm>
            <a:off x="2543159" y="2209831"/>
            <a:ext cx="8001000" cy="14700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6200" b="0" i="0" u="none" strike="noStrike" kern="0" cap="none" spc="0" normalizeH="0" baseline="0" noProof="0" dirty="0">
                <a:ln>
                  <a:noFill/>
                </a:ln>
                <a:solidFill>
                  <a:srgbClr val="162E4B"/>
                </a:solidFill>
                <a:effectLst/>
                <a:uLnTx/>
                <a:uFillTx/>
                <a:latin typeface="Calibri"/>
                <a:ea typeface="Calibri"/>
                <a:cs typeface="Calibri"/>
                <a:sym typeface="Calibri"/>
              </a:rPr>
              <a:t>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53" name="Google Shape;753;p51" descr="Questions with solid fill"/>
          <p:cNvPicPr preferRelativeResize="0"/>
          <p:nvPr/>
        </p:nvPicPr>
        <p:blipFill rotWithShape="1">
          <a:blip r:embed="rId3">
            <a:alphaModFix/>
          </a:blip>
          <a:srcRect/>
          <a:stretch/>
        </p:blipFill>
        <p:spPr>
          <a:xfrm>
            <a:off x="1204587" y="1617533"/>
            <a:ext cx="2677145" cy="26546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58"/>
        <p:cNvGrpSpPr/>
        <p:nvPr/>
      </p:nvGrpSpPr>
      <p:grpSpPr>
        <a:xfrm>
          <a:off x="0" y="0"/>
          <a:ext cx="0" cy="0"/>
          <a:chOff x="0" y="0"/>
          <a:chExt cx="0" cy="0"/>
        </a:xfrm>
      </p:grpSpPr>
      <p:sp>
        <p:nvSpPr>
          <p:cNvPr id="759" name="Google Shape;759;p52"/>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Handout Resources for Air Monitoring</a:t>
            </a:r>
            <a:endParaRPr/>
          </a:p>
        </p:txBody>
      </p:sp>
      <p:sp>
        <p:nvSpPr>
          <p:cNvPr id="760" name="Google Shape;760;p52"/>
          <p:cNvSpPr txBox="1">
            <a:spLocks noGrp="1"/>
          </p:cNvSpPr>
          <p:nvPr>
            <p:ph type="body" idx="1"/>
          </p:nvPr>
        </p:nvSpPr>
        <p:spPr>
          <a:xfrm>
            <a:off x="609600" y="996287"/>
            <a:ext cx="10972800" cy="5129877"/>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3EA0B5"/>
              </a:buClr>
              <a:buSzPts val="2400"/>
              <a:buChar char="•"/>
            </a:pPr>
            <a:r>
              <a:rPr lang="en-US" sz="2400"/>
              <a:t>EGLE Air Monitoring Website -</a:t>
            </a:r>
            <a:r>
              <a:rPr lang="en-US" sz="2800"/>
              <a:t> </a:t>
            </a:r>
            <a:r>
              <a:rPr lang="en-US" sz="2400" u="sng">
                <a:solidFill>
                  <a:schemeClr val="hlink"/>
                </a:solidFill>
                <a:hlinkClick r:id="rId3"/>
              </a:rPr>
              <a:t>https://www.michigan.gov/egle/about/Organization/Air-Quality/air-monitoring</a:t>
            </a:r>
            <a:endParaRPr sz="2400"/>
          </a:p>
          <a:p>
            <a:pPr marL="342900" lvl="0" indent="-342900" algn="l" rtl="0">
              <a:spcBef>
                <a:spcPts val="480"/>
              </a:spcBef>
              <a:spcAft>
                <a:spcPts val="0"/>
              </a:spcAft>
              <a:buClr>
                <a:srgbClr val="3EA0B5"/>
              </a:buClr>
              <a:buSzPts val="2400"/>
              <a:buChar char="•"/>
            </a:pPr>
            <a:r>
              <a:rPr lang="en-US" sz="2400"/>
              <a:t>Sign up for public notices - </a:t>
            </a:r>
            <a:r>
              <a:rPr lang="en-US" sz="2400" u="sng">
                <a:solidFill>
                  <a:schemeClr val="accent1"/>
                </a:solidFill>
                <a:hlinkClick r:id="rId4">
                  <a:extLst>
                    <a:ext uri="{A12FA001-AC4F-418D-AE19-62706E023703}">
                      <ahyp:hlinkClr xmlns:ahyp="http://schemas.microsoft.com/office/drawing/2018/hyperlinkcolor" val="tx"/>
                    </a:ext>
                  </a:extLst>
                </a:hlinkClick>
              </a:rPr>
              <a:t>https://www.michigan.gov/egle/about/organization/air-quality/public-notice</a:t>
            </a:r>
            <a:r>
              <a:rPr lang="en-US" sz="2400">
                <a:solidFill>
                  <a:schemeClr val="accent1"/>
                </a:solidFill>
              </a:rPr>
              <a:t> </a:t>
            </a:r>
            <a:endParaRPr/>
          </a:p>
          <a:p>
            <a:pPr marL="342900" lvl="0" indent="-342900" algn="l" rtl="0">
              <a:spcBef>
                <a:spcPts val="480"/>
              </a:spcBef>
              <a:spcAft>
                <a:spcPts val="0"/>
              </a:spcAft>
              <a:buClr>
                <a:srgbClr val="3EA0B5"/>
              </a:buClr>
              <a:buSzPts val="2400"/>
              <a:buChar char="•"/>
            </a:pPr>
            <a:r>
              <a:rPr lang="en-US" sz="2400"/>
              <a:t>Sign up for AQI Notifications - </a:t>
            </a:r>
            <a:r>
              <a:rPr lang="en-US" sz="2400" u="sng">
                <a:solidFill>
                  <a:schemeClr val="accent1"/>
                </a:solidFill>
                <a:hlinkClick r:id="rId5">
                  <a:extLst>
                    <a:ext uri="{A12FA001-AC4F-418D-AE19-62706E023703}">
                      <ahyp:hlinkClr xmlns:ahyp="http://schemas.microsoft.com/office/drawing/2018/hyperlinkcolor" val="tx"/>
                    </a:ext>
                  </a:extLst>
                </a:hlinkClick>
              </a:rPr>
              <a:t>http://www.deqmiair.org/notify.cfm</a:t>
            </a:r>
            <a:endParaRPr sz="2400">
              <a:solidFill>
                <a:schemeClr val="accent1"/>
              </a:solidFill>
            </a:endParaRPr>
          </a:p>
          <a:p>
            <a:pPr marL="342900" lvl="0" indent="-342900" algn="l" rtl="0">
              <a:spcBef>
                <a:spcPts val="480"/>
              </a:spcBef>
              <a:spcAft>
                <a:spcPts val="0"/>
              </a:spcAft>
              <a:buClr>
                <a:srgbClr val="3EA0B5"/>
              </a:buClr>
              <a:buSzPts val="2400"/>
              <a:buChar char="•"/>
            </a:pPr>
            <a:r>
              <a:rPr lang="en-US" sz="2400"/>
              <a:t>Sensors:</a:t>
            </a:r>
            <a:endParaRPr/>
          </a:p>
          <a:p>
            <a:pPr marL="742950" lvl="1" indent="-285750" algn="l" rtl="0">
              <a:spcBef>
                <a:spcPts val="480"/>
              </a:spcBef>
              <a:spcAft>
                <a:spcPts val="0"/>
              </a:spcAft>
              <a:buSzPts val="2400"/>
              <a:buChar char="–"/>
            </a:pPr>
            <a:r>
              <a:rPr lang="en-US" sz="2400"/>
              <a:t>U.S. EPA Air Sensor Toolbox </a:t>
            </a:r>
            <a:r>
              <a:rPr lang="en-US" sz="1600"/>
              <a:t>- </a:t>
            </a:r>
            <a:r>
              <a:rPr lang="en-US" sz="2400" u="sng">
                <a:solidFill>
                  <a:schemeClr val="accent1"/>
                </a:solidFill>
                <a:hlinkClick r:id="rId6">
                  <a:extLst>
                    <a:ext uri="{A12FA001-AC4F-418D-AE19-62706E023703}">
                      <ahyp:hlinkClr xmlns:ahyp="http://schemas.microsoft.com/office/drawing/2018/hyperlinkcolor" val="tx"/>
                    </a:ext>
                  </a:extLst>
                </a:hlinkClick>
              </a:rPr>
              <a:t>https://www.epa.gov/air-sensor-toolbox</a:t>
            </a:r>
            <a:r>
              <a:rPr lang="en-US" sz="2400">
                <a:solidFill>
                  <a:schemeClr val="accent1"/>
                </a:solidFill>
              </a:rPr>
              <a:t> </a:t>
            </a:r>
            <a:endParaRPr sz="2400" u="sng">
              <a:solidFill>
                <a:schemeClr val="accent1"/>
              </a:solidFill>
              <a:hlinkClick r:id="rId7">
                <a:extLst>
                  <a:ext uri="{A12FA001-AC4F-418D-AE19-62706E023703}">
                    <ahyp:hlinkClr xmlns:ahyp="http://schemas.microsoft.com/office/drawing/2018/hyperlinkcolor" val="tx"/>
                  </a:ext>
                </a:extLst>
              </a:hlinkClick>
            </a:endParaRPr>
          </a:p>
          <a:p>
            <a:pPr marL="1143000" lvl="2" indent="-228600" algn="l" rtl="0">
              <a:spcBef>
                <a:spcPts val="400"/>
              </a:spcBef>
              <a:spcAft>
                <a:spcPts val="0"/>
              </a:spcAft>
              <a:buSzPts val="2000"/>
              <a:buChar char="•"/>
            </a:pPr>
            <a:r>
              <a:rPr lang="en-US" sz="2000" u="sng">
                <a:solidFill>
                  <a:schemeClr val="hlink"/>
                </a:solidFill>
                <a:hlinkClick r:id="rId7"/>
              </a:rPr>
              <a:t>U.S. EPA Loan Program </a:t>
            </a:r>
            <a:r>
              <a:rPr lang="en-US" sz="2000"/>
              <a:t>(Rachel Kirpes, kirpes.rachel@epa.gov or 312-886-0221)</a:t>
            </a:r>
            <a:endParaRPr/>
          </a:p>
          <a:p>
            <a:pPr marL="742950" lvl="1" indent="-285750" algn="l" rtl="0">
              <a:spcBef>
                <a:spcPts val="480"/>
              </a:spcBef>
              <a:spcAft>
                <a:spcPts val="0"/>
              </a:spcAft>
              <a:buSzPts val="2400"/>
              <a:buChar char="–"/>
            </a:pPr>
            <a:r>
              <a:rPr lang="en-US" sz="2400"/>
              <a:t>EGLE Classroom Loan Program - </a:t>
            </a:r>
            <a:r>
              <a:rPr lang="en-US" sz="2400" u="sng">
                <a:solidFill>
                  <a:schemeClr val="hlink"/>
                </a:solidFill>
                <a:hlinkClick r:id="rId8"/>
              </a:rPr>
              <a:t>https://www.michigan.gov/egle/public/egle-classroom/environmental-lending-station</a:t>
            </a:r>
            <a:r>
              <a:rPr lang="en-US" sz="2400"/>
              <a:t> (Eileen Boekestein, BoekesteinE@michigan.gov or 616-403-1615)</a:t>
            </a:r>
            <a:endParaRPr/>
          </a:p>
          <a:p>
            <a:pPr marL="742950" lvl="1" indent="-133350" algn="l" rtl="0">
              <a:spcBef>
                <a:spcPts val="480"/>
              </a:spcBef>
              <a:spcAft>
                <a:spcPts val="0"/>
              </a:spcAft>
              <a:buSzPts val="2400"/>
              <a:buNone/>
            </a:pPr>
            <a:endParaRPr sz="2400"/>
          </a:p>
          <a:p>
            <a:pPr marL="342900" lvl="0" indent="-165100" algn="l" rtl="0">
              <a:spcBef>
                <a:spcPts val="560"/>
              </a:spcBef>
              <a:spcAft>
                <a:spcPts val="0"/>
              </a:spcAft>
              <a:buClr>
                <a:srgbClr val="3EA0B5"/>
              </a:buClr>
              <a:buSzPts val="2800"/>
              <a:buNone/>
            </a:pPr>
            <a:endParaRPr sz="2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7" name="Google Shape;767;p53"/>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Air Permitting</a:t>
            </a:r>
            <a:endParaRPr/>
          </a:p>
        </p:txBody>
      </p:sp>
      <p:sp>
        <p:nvSpPr>
          <p:cNvPr id="768" name="Google Shape;768;p53"/>
          <p:cNvSpPr txBox="1"/>
          <p:nvPr/>
        </p:nvSpPr>
        <p:spPr>
          <a:xfrm>
            <a:off x="764208" y="3932190"/>
            <a:ext cx="3581400" cy="1554164"/>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100000"/>
              </a:lnSpc>
              <a:spcBef>
                <a:spcPts val="0"/>
              </a:spcBef>
              <a:spcAft>
                <a:spcPts val="0"/>
              </a:spcAft>
              <a:buClr>
                <a:srgbClr val="888888"/>
              </a:buClr>
              <a:buSzPct val="100000"/>
              <a:buFont typeface="Arial"/>
              <a:buNone/>
            </a:pPr>
            <a:r>
              <a:rPr lang="en-US" sz="2400" b="0" i="0" u="none" strike="noStrike" cap="none">
                <a:solidFill>
                  <a:schemeClr val="dk1"/>
                </a:solidFill>
                <a:latin typeface="Calibri"/>
                <a:ea typeface="Calibri"/>
                <a:cs typeface="Calibri"/>
                <a:sym typeface="Calibri"/>
              </a:rPr>
              <a:t>Chuku Oje</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408"/>
              </a:spcBef>
              <a:spcAft>
                <a:spcPts val="0"/>
              </a:spcAft>
              <a:buClr>
                <a:srgbClr val="888888"/>
              </a:buClr>
              <a:buSzPct val="100000"/>
              <a:buFont typeface="Arial"/>
              <a:buNone/>
            </a:pPr>
            <a:r>
              <a:rPr lang="en-US" sz="2400" b="0" i="0" u="none" strike="noStrike" cap="none">
                <a:solidFill>
                  <a:schemeClr val="dk1"/>
                </a:solidFill>
                <a:latin typeface="Calibri"/>
                <a:ea typeface="Calibri"/>
                <a:cs typeface="Calibri"/>
                <a:sym typeface="Calibri"/>
              </a:rPr>
              <a:t>EGLE AQD, Permit Engineer</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442"/>
              </a:spcBef>
              <a:spcAft>
                <a:spcPts val="0"/>
              </a:spcAft>
              <a:buClr>
                <a:srgbClr val="888888"/>
              </a:buClr>
              <a:buSzPct val="100000"/>
              <a:buFont typeface="Arial"/>
              <a:buNone/>
            </a:pPr>
            <a:r>
              <a:rPr lang="en-US" sz="24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OjeC@Michigan.gov</a:t>
            </a:r>
            <a:r>
              <a:rPr lang="en-US" sz="2600" b="0" i="0" u="none" strike="noStrike" cap="none">
                <a:solidFill>
                  <a:srgbClr val="888888"/>
                </a:solidFill>
                <a:latin typeface="Calibri"/>
                <a:ea typeface="Calibri"/>
                <a:cs typeface="Calibri"/>
                <a:sym typeface="Calibri"/>
              </a:rPr>
              <a:t>			</a:t>
            </a:r>
            <a:r>
              <a:rPr lang="en-US" sz="2400" b="0" i="0" u="none" strike="noStrike" cap="none">
                <a:solidFill>
                  <a:srgbClr val="888888"/>
                </a:solidFill>
                <a:latin typeface="Calibri"/>
                <a:ea typeface="Calibri"/>
                <a:cs typeface="Calibri"/>
                <a:sym typeface="Calibri"/>
              </a:rPr>
              <a:t>			</a:t>
            </a:r>
            <a:endParaRPr sz="3200" b="0" i="0" u="none" strike="noStrike" cap="none">
              <a:solidFill>
                <a:srgbClr val="888888"/>
              </a:solidFill>
              <a:latin typeface="Calibri"/>
              <a:ea typeface="Calibri"/>
              <a:cs typeface="Calibri"/>
              <a:sym typeface="Calibri"/>
            </a:endParaRPr>
          </a:p>
          <a:p>
            <a:pPr marL="0" marR="0" lvl="0" indent="0" algn="l" rtl="0">
              <a:lnSpc>
                <a:spcPct val="100000"/>
              </a:lnSpc>
              <a:spcBef>
                <a:spcPts val="544"/>
              </a:spcBef>
              <a:spcAft>
                <a:spcPts val="0"/>
              </a:spcAft>
              <a:buClr>
                <a:srgbClr val="888888"/>
              </a:buClr>
              <a:buSzPct val="100000"/>
              <a:buFont typeface="Arial"/>
              <a:buNone/>
            </a:pPr>
            <a:endParaRPr sz="3200" b="0" i="0" u="none" strike="noStrike" cap="none">
              <a:solidFill>
                <a:srgbClr val="888888"/>
              </a:solidFill>
              <a:latin typeface="Calibri"/>
              <a:ea typeface="Calibri"/>
              <a:cs typeface="Calibri"/>
              <a:sym typeface="Calibri"/>
            </a:endParaRPr>
          </a:p>
        </p:txBody>
      </p:sp>
      <p:sp>
        <p:nvSpPr>
          <p:cNvPr id="769" name="Google Shape;769;p53"/>
          <p:cNvSpPr txBox="1"/>
          <p:nvPr/>
        </p:nvSpPr>
        <p:spPr>
          <a:xfrm>
            <a:off x="4193443" y="3832972"/>
            <a:ext cx="3230881"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Michael Langman</a:t>
            </a: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USEPA Region 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Langman.Michael@epa.gov</a:t>
            </a:r>
            <a:r>
              <a:rPr lang="en-US" sz="20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54"/>
          <p:cNvSpPr txBox="1">
            <a:spLocks noGrp="1"/>
          </p:cNvSpPr>
          <p:nvPr>
            <p:ph type="body" idx="1"/>
          </p:nvPr>
        </p:nvSpPr>
        <p:spPr>
          <a:xfrm>
            <a:off x="847589" y="604610"/>
            <a:ext cx="10112829" cy="521334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800"/>
              <a:buNone/>
            </a:pPr>
            <a:r>
              <a:rPr lang="en-US" sz="4800"/>
              <a:t>When you hear “air permit” </a:t>
            </a:r>
            <a:endParaRPr/>
          </a:p>
          <a:p>
            <a:pPr marL="0" lvl="0" indent="0" algn="ctr" rtl="0">
              <a:lnSpc>
                <a:spcPct val="100000"/>
              </a:lnSpc>
              <a:spcBef>
                <a:spcPts val="960"/>
              </a:spcBef>
              <a:spcAft>
                <a:spcPts val="0"/>
              </a:spcAft>
              <a:buSzPts val="4800"/>
              <a:buNone/>
            </a:pPr>
            <a:r>
              <a:rPr lang="en-US" sz="4800"/>
              <a:t>what do you think of?</a:t>
            </a:r>
            <a:endParaRPr/>
          </a:p>
        </p:txBody>
      </p:sp>
      <p:pic>
        <p:nvPicPr>
          <p:cNvPr id="775" name="Google Shape;775;p54" descr="Chat with solid fill"/>
          <p:cNvPicPr preferRelativeResize="0"/>
          <p:nvPr/>
        </p:nvPicPr>
        <p:blipFill rotWithShape="1">
          <a:blip r:embed="rId3">
            <a:alphaModFix/>
          </a:blip>
          <a:srcRect/>
          <a:stretch/>
        </p:blipFill>
        <p:spPr>
          <a:xfrm>
            <a:off x="10436407" y="188827"/>
            <a:ext cx="1273628" cy="1273628"/>
          </a:xfrm>
          <a:prstGeom prst="rect">
            <a:avLst/>
          </a:prstGeom>
          <a:noFill/>
          <a:ln>
            <a:noFill/>
          </a:ln>
        </p:spPr>
      </p:pic>
      <p:sp>
        <p:nvSpPr>
          <p:cNvPr id="776" name="Google Shape;776;p54"/>
          <p:cNvSpPr txBox="1">
            <a:spLocks noGrp="1"/>
          </p:cNvSpPr>
          <p:nvPr>
            <p:ph type="title" idx="4294967295"/>
          </p:nvPr>
        </p:nvSpPr>
        <p:spPr>
          <a:xfrm>
            <a:off x="1371600" y="292218"/>
            <a:ext cx="10879728" cy="89523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042D65"/>
              </a:buClr>
              <a:buSzPts val="3600"/>
              <a:buFont typeface="Quattrocento Sans"/>
              <a:buNone/>
              <a:tabLst/>
              <a:defRPr/>
            </a:pPr>
            <a:r>
              <a:rPr kumimoji="0" lang="en-US" sz="3600" b="1" i="0" u="none" strike="noStrike" kern="0" cap="none" spc="0" normalizeH="0" baseline="0" noProof="0" dirty="0">
                <a:ln>
                  <a:noFill/>
                </a:ln>
                <a:solidFill>
                  <a:srgbClr val="042D65"/>
                </a:solidFill>
                <a:effectLst/>
                <a:uLnTx/>
                <a:uFillTx/>
                <a:latin typeface="Quattrocento Sans"/>
                <a:ea typeface="Quattrocento Sans"/>
                <a:cs typeface="Quattrocento Sans"/>
                <a:sym typeface="Quattrocento Sans"/>
              </a:rPr>
              <a:t>Interact</a:t>
            </a:r>
            <a:r>
              <a:rPr kumimoji="0" lang="en-US" sz="3600" b="0" i="0" u="none" strike="noStrike" kern="0" cap="none" spc="0" normalizeH="0" baseline="0" noProof="0" dirty="0">
                <a:ln>
                  <a:noFill/>
                </a:ln>
                <a:solidFill>
                  <a:srgbClr val="162E4B"/>
                </a:solidFill>
                <a:effectLst/>
                <a:uLnTx/>
                <a:uFillTx/>
                <a:latin typeface="Quattrocento Sans"/>
                <a:ea typeface="Quattrocento Sans"/>
                <a:cs typeface="Quattrocento Sans"/>
                <a:sym typeface="Quattrocento Sans"/>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5"/>
                                        </p:tgtEl>
                                        <p:attrNameLst>
                                          <p:attrName>style.visibility</p:attrName>
                                        </p:attrNameLst>
                                      </p:cBhvr>
                                      <p:to>
                                        <p:strVal val="visible"/>
                                      </p:to>
                                    </p:set>
                                    <p:animEffect transition="in" filter="fade">
                                      <p:cBhvr>
                                        <p:cTn id="7" dur="500"/>
                                        <p:tgtEl>
                                          <p:spTgt spid="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7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5"/>
          <p:cNvSpPr txBox="1">
            <a:spLocks noGrp="1"/>
          </p:cNvSpPr>
          <p:nvPr>
            <p:ph type="title"/>
          </p:nvPr>
        </p:nvSpPr>
        <p:spPr>
          <a:xfrm>
            <a:off x="538997" y="304800"/>
            <a:ext cx="5588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Who We Are</a:t>
            </a:r>
            <a:endParaRPr/>
          </a:p>
        </p:txBody>
      </p:sp>
      <p:sp>
        <p:nvSpPr>
          <p:cNvPr id="783" name="Google Shape;783;p55"/>
          <p:cNvSpPr txBox="1"/>
          <p:nvPr/>
        </p:nvSpPr>
        <p:spPr>
          <a:xfrm>
            <a:off x="347421" y="1371600"/>
            <a:ext cx="5779576" cy="44196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State agency within EGLE that regulates facilities emitting to the air in Michigan.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Given authority by USEPA to regulate facilities.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Performs various activities, including:</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000000"/>
              </a:buClr>
              <a:buSzPts val="2000"/>
              <a:buFont typeface="Calibri"/>
              <a:buChar char="–"/>
            </a:pPr>
            <a:r>
              <a:rPr lang="en-US" sz="2000" b="0" i="0" u="none" strike="noStrike" cap="none">
                <a:solidFill>
                  <a:srgbClr val="000000"/>
                </a:solidFill>
                <a:latin typeface="Calibri"/>
                <a:ea typeface="Calibri"/>
                <a:cs typeface="Calibri"/>
                <a:sym typeface="Calibri"/>
              </a:rPr>
              <a:t>Air quality monitoring</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000000"/>
              </a:buClr>
              <a:buSzPts val="2000"/>
              <a:buFont typeface="Calibri"/>
              <a:buChar char="–"/>
            </a:pPr>
            <a:r>
              <a:rPr lang="en-US" sz="2000" b="0" i="0" u="none" strike="noStrike" cap="none">
                <a:solidFill>
                  <a:srgbClr val="000000"/>
                </a:solidFill>
                <a:latin typeface="Calibri"/>
                <a:ea typeface="Calibri"/>
                <a:cs typeface="Calibri"/>
                <a:sym typeface="Calibri"/>
              </a:rPr>
              <a:t>Inspections and enforcement</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400"/>
              </a:spcBef>
              <a:spcAft>
                <a:spcPts val="0"/>
              </a:spcAft>
              <a:buClr>
                <a:srgbClr val="000000"/>
              </a:buClr>
              <a:buSzPts val="2000"/>
              <a:buFont typeface="Calibri"/>
              <a:buChar char="–"/>
            </a:pPr>
            <a:r>
              <a:rPr lang="en-US" sz="2000" b="0" i="0" u="none" strike="noStrike" cap="none">
                <a:solidFill>
                  <a:srgbClr val="000000"/>
                </a:solidFill>
                <a:latin typeface="Calibri"/>
                <a:ea typeface="Calibri"/>
                <a:cs typeface="Calibri"/>
                <a:sym typeface="Calibri"/>
              </a:rPr>
              <a:t>Reviewing permit applications</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782" name="Google Shape;782;p55"/>
          <p:cNvSpPr txBox="1">
            <a:spLocks noGrp="1"/>
          </p:cNvSpPr>
          <p:nvPr>
            <p:ph type="body" idx="1"/>
          </p:nvPr>
        </p:nvSpPr>
        <p:spPr>
          <a:xfrm>
            <a:off x="6705600" y="1371600"/>
            <a:ext cx="5204848" cy="4953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a:t>Definitions</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USEPA – United States Environmental Protection Agency</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EGLE – Michigan Department of Environment, Great Lakes, and Energy</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AQD – Air Quality Division</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56"/>
          <p:cNvSpPr txBox="1">
            <a:spLocks noGrp="1"/>
          </p:cNvSpPr>
          <p:nvPr>
            <p:ph type="title"/>
          </p:nvPr>
        </p:nvSpPr>
        <p:spPr>
          <a:xfrm>
            <a:off x="538997" y="304800"/>
            <a:ext cx="55880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62E4B"/>
              </a:buClr>
              <a:buSzPct val="100000"/>
              <a:buFont typeface="Calibri"/>
              <a:buNone/>
            </a:pPr>
            <a:r>
              <a:rPr lang="en-US"/>
              <a:t>USEPA’s Air Permitting Role in Michigan</a:t>
            </a:r>
            <a:endParaRPr/>
          </a:p>
        </p:txBody>
      </p:sp>
      <p:sp>
        <p:nvSpPr>
          <p:cNvPr id="790" name="Google Shape;790;p56"/>
          <p:cNvSpPr txBox="1"/>
          <p:nvPr/>
        </p:nvSpPr>
        <p:spPr>
          <a:xfrm>
            <a:off x="347421" y="1371600"/>
            <a:ext cx="5779576" cy="4419600"/>
          </a:xfrm>
          <a:prstGeom prst="rect">
            <a:avLst/>
          </a:prstGeom>
          <a:noFill/>
          <a:ln>
            <a:noFill/>
          </a:ln>
        </p:spPr>
        <p:txBody>
          <a:bodyPr spcFirstLastPara="1" wrap="square" lIns="91425" tIns="45700" rIns="91425" bIns="45700" anchor="t" anchorCtr="0">
            <a:normAutofit/>
          </a:bodyPr>
          <a:lstStyle/>
          <a:p>
            <a:pPr marL="342900" marR="0" lvl="0" indent="-190500" algn="l" rtl="0">
              <a:lnSpc>
                <a:spcPct val="100000"/>
              </a:lnSpc>
              <a:spcBef>
                <a:spcPts val="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Federal agency implementing and overseeing Clean Air Act permit programs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Process permit program revisions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Provide permit policy and technical support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Review air permits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Answer questions about air permitting</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789" name="Google Shape;789;p56"/>
          <p:cNvSpPr txBox="1">
            <a:spLocks noGrp="1"/>
          </p:cNvSpPr>
          <p:nvPr>
            <p:ph type="body" idx="1"/>
          </p:nvPr>
        </p:nvSpPr>
        <p:spPr>
          <a:xfrm>
            <a:off x="6705600" y="1371600"/>
            <a:ext cx="5204848" cy="4953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a:t>Definitions</a:t>
            </a:r>
            <a:endParaRPr/>
          </a:p>
          <a:p>
            <a:pPr marL="0" lvl="0" indent="0" algn="l" rtl="0">
              <a:lnSpc>
                <a:spcPct val="100000"/>
              </a:lnSpc>
              <a:spcBef>
                <a:spcPts val="480"/>
              </a:spcBef>
              <a:spcAft>
                <a:spcPts val="0"/>
              </a:spcAft>
              <a:buSzPts val="2400"/>
              <a:buNone/>
            </a:pPr>
            <a:endParaRPr/>
          </a:p>
          <a:p>
            <a:pPr marL="0" lvl="0" indent="0" algn="l" rtl="0">
              <a:lnSpc>
                <a:spcPct val="100000"/>
              </a:lnSpc>
              <a:spcBef>
                <a:spcPts val="480"/>
              </a:spcBef>
              <a:spcAft>
                <a:spcPts val="0"/>
              </a:spcAft>
              <a:buSzPts val="2400"/>
              <a:buNone/>
            </a:pPr>
            <a:r>
              <a:rPr lang="en-US"/>
              <a:t>USEPA – United States Environmental Protection Agency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57"/>
          <p:cNvSpPr txBox="1">
            <a:spLocks noGrp="1"/>
          </p:cNvSpPr>
          <p:nvPr>
            <p:ph type="title"/>
          </p:nvPr>
        </p:nvSpPr>
        <p:spPr>
          <a:xfrm>
            <a:off x="609600" y="287890"/>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sz="4400"/>
              <a:t>The Permitting Process</a:t>
            </a:r>
            <a:endParaRPr/>
          </a:p>
        </p:txBody>
      </p:sp>
      <p:sp>
        <p:nvSpPr>
          <p:cNvPr id="807" name="Google Shape;807;p57" descr="Step 1 of 6">
            <a:extLst>
              <a:ext uri="{C183D7F6-B498-43B3-948B-1728B52AA6E4}">
                <adec:decorative xmlns:adec="http://schemas.microsoft.com/office/drawing/2017/decorative" val="0"/>
              </a:ext>
            </a:extLst>
          </p:cNvPr>
          <p:cNvSpPr/>
          <p:nvPr/>
        </p:nvSpPr>
        <p:spPr>
          <a:xfrm>
            <a:off x="1382485" y="1469572"/>
            <a:ext cx="2362201" cy="158512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6" name="Google Shape;796;p57"/>
          <p:cNvSpPr/>
          <p:nvPr/>
        </p:nvSpPr>
        <p:spPr>
          <a:xfrm>
            <a:off x="1554749" y="1658082"/>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dirty="0">
                <a:solidFill>
                  <a:srgbClr val="595959"/>
                </a:solidFill>
                <a:latin typeface="Calibri"/>
                <a:ea typeface="Calibri"/>
                <a:cs typeface="Calibri"/>
                <a:sym typeface="Calibri"/>
              </a:rPr>
              <a:t>Facility plans to install or modify equipment</a:t>
            </a:r>
            <a:endParaRPr sz="1400" b="0" i="0" u="none" strike="noStrike" cap="none" dirty="0">
              <a:solidFill>
                <a:srgbClr val="000000"/>
              </a:solidFill>
              <a:latin typeface="Arial"/>
              <a:ea typeface="Arial"/>
              <a:cs typeface="Arial"/>
              <a:sym typeface="Arial"/>
            </a:endParaRPr>
          </a:p>
        </p:txBody>
      </p:sp>
      <p:sp>
        <p:nvSpPr>
          <p:cNvPr id="797" name="Google Shape;797;p57" descr="move to next step"/>
          <p:cNvSpPr/>
          <p:nvPr/>
        </p:nvSpPr>
        <p:spPr>
          <a:xfrm>
            <a:off x="4107778" y="1938365"/>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798" name="Google Shape;798;p57"/>
          <p:cNvSpPr/>
          <p:nvPr/>
        </p:nvSpPr>
        <p:spPr>
          <a:xfrm>
            <a:off x="5069334"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receives application</a:t>
            </a:r>
            <a:endParaRPr sz="1400" b="0" i="0" u="none" strike="noStrike" cap="none">
              <a:solidFill>
                <a:srgbClr val="000000"/>
              </a:solidFill>
              <a:latin typeface="Arial"/>
              <a:ea typeface="Arial"/>
              <a:cs typeface="Arial"/>
              <a:sym typeface="Arial"/>
            </a:endParaRPr>
          </a:p>
        </p:txBody>
      </p:sp>
      <p:sp>
        <p:nvSpPr>
          <p:cNvPr id="799" name="Google Shape;799;p57" descr="move to next step"/>
          <p:cNvSpPr/>
          <p:nvPr/>
        </p:nvSpPr>
        <p:spPr>
          <a:xfrm rot="-5400000">
            <a:off x="7586009" y="2005837"/>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00" name="Google Shape;800;p57"/>
          <p:cNvSpPr/>
          <p:nvPr/>
        </p:nvSpPr>
        <p:spPr>
          <a:xfrm>
            <a:off x="8572165"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Permit Application review process</a:t>
            </a:r>
            <a:endParaRPr sz="1400" b="0" i="0" u="none" strike="noStrike" cap="none">
              <a:solidFill>
                <a:srgbClr val="000000"/>
              </a:solidFill>
              <a:latin typeface="Arial"/>
              <a:ea typeface="Arial"/>
              <a:cs typeface="Arial"/>
              <a:sym typeface="Arial"/>
            </a:endParaRPr>
          </a:p>
        </p:txBody>
      </p:sp>
      <p:sp>
        <p:nvSpPr>
          <p:cNvPr id="801" name="Google Shape;801;p57" descr="move to next step"/>
          <p:cNvSpPr/>
          <p:nvPr/>
        </p:nvSpPr>
        <p:spPr>
          <a:xfrm rot="-5400000">
            <a:off x="9367901" y="2996567"/>
            <a:ext cx="428163" cy="500870"/>
          </a:xfrm>
          <a:custGeom>
            <a:avLst/>
            <a:gdLst/>
            <a:ahLst/>
            <a:cxnLst/>
            <a:rect l="l" t="t" r="r" b="b"/>
            <a:pathLst>
              <a:path w="428162" h="500869" extrusionOk="0">
                <a:moveTo>
                  <a:pt x="428162" y="400695"/>
                </a:moveTo>
                <a:lnTo>
                  <a:pt x="214081" y="400695"/>
                </a:lnTo>
                <a:lnTo>
                  <a:pt x="214081" y="500869"/>
                </a:lnTo>
                <a:lnTo>
                  <a:pt x="0" y="250434"/>
                </a:lnTo>
                <a:lnTo>
                  <a:pt x="214081" y="0"/>
                </a:lnTo>
                <a:lnTo>
                  <a:pt x="214081" y="100174"/>
                </a:lnTo>
                <a:lnTo>
                  <a:pt x="428162" y="100174"/>
                </a:lnTo>
                <a:lnTo>
                  <a:pt x="428162" y="400695"/>
                </a:lnTo>
                <a:close/>
              </a:path>
            </a:pathLst>
          </a:custGeom>
          <a:solidFill>
            <a:srgbClr val="7F7F7F"/>
          </a:solidFill>
          <a:ln>
            <a:noFill/>
          </a:ln>
        </p:spPr>
        <p:txBody>
          <a:bodyPr spcFirstLastPara="1" wrap="square" lIns="128425" tIns="100175" rIns="0"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02" name="Google Shape;802;p57"/>
          <p:cNvSpPr/>
          <p:nvPr/>
        </p:nvSpPr>
        <p:spPr>
          <a:xfrm>
            <a:off x="8572165" y="3848814"/>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Public comment</a:t>
            </a:r>
            <a:endParaRPr sz="1400" b="0" i="0" u="none" strike="noStrike" cap="none">
              <a:solidFill>
                <a:srgbClr val="000000"/>
              </a:solidFill>
              <a:latin typeface="Arial"/>
              <a:ea typeface="Arial"/>
              <a:cs typeface="Arial"/>
              <a:sym typeface="Arial"/>
            </a:endParaRPr>
          </a:p>
        </p:txBody>
      </p:sp>
      <p:sp>
        <p:nvSpPr>
          <p:cNvPr id="803" name="Google Shape;803;p57" descr="move to next step"/>
          <p:cNvSpPr/>
          <p:nvPr/>
        </p:nvSpPr>
        <p:spPr>
          <a:xfrm rot="5400000">
            <a:off x="7586009" y="4272220"/>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04" name="Google Shape;804;p57"/>
          <p:cNvSpPr/>
          <p:nvPr/>
        </p:nvSpPr>
        <p:spPr>
          <a:xfrm>
            <a:off x="5069334" y="3848815"/>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Review and evaluation of comments</a:t>
            </a:r>
            <a:endParaRPr sz="1400" b="0" i="0" u="none" strike="noStrike" cap="none">
              <a:solidFill>
                <a:srgbClr val="000000"/>
              </a:solidFill>
              <a:latin typeface="Arial"/>
              <a:ea typeface="Arial"/>
              <a:cs typeface="Arial"/>
              <a:sym typeface="Arial"/>
            </a:endParaRPr>
          </a:p>
        </p:txBody>
      </p:sp>
      <p:sp>
        <p:nvSpPr>
          <p:cNvPr id="805" name="Google Shape;805;p57" descr="move to next step"/>
          <p:cNvSpPr/>
          <p:nvPr/>
        </p:nvSpPr>
        <p:spPr>
          <a:xfrm rot="10800000">
            <a:off x="4107779" y="4235866"/>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06" name="Google Shape;806;p57"/>
          <p:cNvSpPr/>
          <p:nvPr/>
        </p:nvSpPr>
        <p:spPr>
          <a:xfrm>
            <a:off x="1566503" y="3848816"/>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decision on the permit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97"/>
                                        </p:tgtEl>
                                        <p:attrNameLst>
                                          <p:attrName>style.visibility</p:attrName>
                                        </p:attrNameLst>
                                      </p:cBhvr>
                                      <p:to>
                                        <p:strVal val="visible"/>
                                      </p:to>
                                    </p:set>
                                    <p:animEffect transition="in" filter="fade">
                                      <p:cBhvr>
                                        <p:cTn id="11" dur="500"/>
                                        <p:tgtEl>
                                          <p:spTgt spid="797"/>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7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99"/>
                                        </p:tgtEl>
                                        <p:attrNameLst>
                                          <p:attrName>style.visibility</p:attrName>
                                        </p:attrNameLst>
                                      </p:cBhvr>
                                      <p:to>
                                        <p:strVal val="visible"/>
                                      </p:to>
                                    </p:set>
                                    <p:animEffect transition="in" filter="fade">
                                      <p:cBhvr>
                                        <p:cTn id="19" dur="500"/>
                                        <p:tgtEl>
                                          <p:spTgt spid="799"/>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8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1"/>
                                        </p:tgtEl>
                                        <p:attrNameLst>
                                          <p:attrName>style.visibility</p:attrName>
                                        </p:attrNameLst>
                                      </p:cBhvr>
                                      <p:to>
                                        <p:strVal val="visible"/>
                                      </p:to>
                                    </p:set>
                                    <p:animEffect transition="in" filter="fade">
                                      <p:cBhvr>
                                        <p:cTn id="27" dur="500"/>
                                        <p:tgtEl>
                                          <p:spTgt spid="801"/>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8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03"/>
                                        </p:tgtEl>
                                        <p:attrNameLst>
                                          <p:attrName>style.visibility</p:attrName>
                                        </p:attrNameLst>
                                      </p:cBhvr>
                                      <p:to>
                                        <p:strVal val="visible"/>
                                      </p:to>
                                    </p:set>
                                    <p:animEffect transition="in" filter="fade">
                                      <p:cBhvr>
                                        <p:cTn id="35" dur="500"/>
                                        <p:tgtEl>
                                          <p:spTgt spid="803"/>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8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05"/>
                                        </p:tgtEl>
                                        <p:attrNameLst>
                                          <p:attrName>style.visibility</p:attrName>
                                        </p:attrNameLst>
                                      </p:cBhvr>
                                      <p:to>
                                        <p:strVal val="visible"/>
                                      </p:to>
                                    </p:set>
                                    <p:animEffect transition="in" filter="fade">
                                      <p:cBhvr>
                                        <p:cTn id="43" dur="500"/>
                                        <p:tgtEl>
                                          <p:spTgt spid="80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80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58"/>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62E4B"/>
              </a:buClr>
              <a:buSzPct val="100000"/>
              <a:buFont typeface="Calibri"/>
              <a:buNone/>
            </a:pPr>
            <a:r>
              <a:rPr lang="en-US"/>
              <a:t>An Example: </a:t>
            </a:r>
            <a:br>
              <a:rPr lang="en-US"/>
            </a:br>
            <a:r>
              <a:rPr lang="en-US"/>
              <a:t>Spray Paint Booth</a:t>
            </a:r>
            <a:endParaRPr/>
          </a:p>
        </p:txBody>
      </p:sp>
      <p:sp>
        <p:nvSpPr>
          <p:cNvPr id="814" name="Google Shape;814;p58"/>
          <p:cNvSpPr txBox="1"/>
          <p:nvPr/>
        </p:nvSpPr>
        <p:spPr>
          <a:xfrm>
            <a:off x="316424" y="2057400"/>
            <a:ext cx="5779576" cy="3352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Furniture company (makes chairs, desks, etc.)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Wants to install new paint spray booth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Installation requires permit application</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813" name="Google Shape;813;p58" descr="A picture of a spray paint booth.&#10;&#10;"/>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9"/>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sz="4400" dirty="0"/>
              <a:t>The Permitting Process</a:t>
            </a:r>
            <a:endParaRPr dirty="0"/>
          </a:p>
        </p:txBody>
      </p:sp>
      <p:sp>
        <p:nvSpPr>
          <p:cNvPr id="820" name="Google Shape;820;p59"/>
          <p:cNvSpPr/>
          <p:nvPr/>
        </p:nvSpPr>
        <p:spPr>
          <a:xfrm>
            <a:off x="1554749" y="1658082"/>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Facility plans to install or modify equipment</a:t>
            </a:r>
            <a:endParaRPr sz="1400" b="0" i="0" u="none" strike="noStrike" cap="none">
              <a:solidFill>
                <a:srgbClr val="000000"/>
              </a:solidFill>
              <a:latin typeface="Arial"/>
              <a:ea typeface="Arial"/>
              <a:cs typeface="Arial"/>
              <a:sym typeface="Arial"/>
            </a:endParaRPr>
          </a:p>
        </p:txBody>
      </p:sp>
      <p:sp>
        <p:nvSpPr>
          <p:cNvPr id="821" name="Google Shape;821;p59" descr="move to next step"/>
          <p:cNvSpPr/>
          <p:nvPr/>
        </p:nvSpPr>
        <p:spPr>
          <a:xfrm>
            <a:off x="4107778" y="1938365"/>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31" name="Google Shape;831;p59" descr="Step 2 of 6"/>
          <p:cNvSpPr/>
          <p:nvPr/>
        </p:nvSpPr>
        <p:spPr>
          <a:xfrm>
            <a:off x="4892174" y="1427358"/>
            <a:ext cx="2362201" cy="158512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2" name="Google Shape;822;p59"/>
          <p:cNvSpPr/>
          <p:nvPr/>
        </p:nvSpPr>
        <p:spPr>
          <a:xfrm>
            <a:off x="5069334"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receives application</a:t>
            </a:r>
            <a:endParaRPr sz="1400" b="0" i="0" u="none" strike="noStrike" cap="none">
              <a:solidFill>
                <a:srgbClr val="000000"/>
              </a:solidFill>
              <a:latin typeface="Arial"/>
              <a:ea typeface="Arial"/>
              <a:cs typeface="Arial"/>
              <a:sym typeface="Arial"/>
            </a:endParaRPr>
          </a:p>
        </p:txBody>
      </p:sp>
      <p:sp>
        <p:nvSpPr>
          <p:cNvPr id="823" name="Google Shape;823;p59" descr="move to next step"/>
          <p:cNvSpPr/>
          <p:nvPr/>
        </p:nvSpPr>
        <p:spPr>
          <a:xfrm rot="-5400000">
            <a:off x="7586009" y="2005837"/>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24" name="Google Shape;824;p59"/>
          <p:cNvSpPr/>
          <p:nvPr/>
        </p:nvSpPr>
        <p:spPr>
          <a:xfrm>
            <a:off x="8572165"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Permit Application review process</a:t>
            </a:r>
            <a:endParaRPr sz="1400" b="0" i="0" u="none" strike="noStrike" cap="none">
              <a:solidFill>
                <a:srgbClr val="000000"/>
              </a:solidFill>
              <a:latin typeface="Arial"/>
              <a:ea typeface="Arial"/>
              <a:cs typeface="Arial"/>
              <a:sym typeface="Arial"/>
            </a:endParaRPr>
          </a:p>
        </p:txBody>
      </p:sp>
      <p:sp>
        <p:nvSpPr>
          <p:cNvPr id="825" name="Google Shape;825;p59" descr="move to next step"/>
          <p:cNvSpPr/>
          <p:nvPr/>
        </p:nvSpPr>
        <p:spPr>
          <a:xfrm rot="-5400000">
            <a:off x="9367901" y="2996567"/>
            <a:ext cx="428163" cy="500870"/>
          </a:xfrm>
          <a:custGeom>
            <a:avLst/>
            <a:gdLst/>
            <a:ahLst/>
            <a:cxnLst/>
            <a:rect l="l" t="t" r="r" b="b"/>
            <a:pathLst>
              <a:path w="428162" h="500869" extrusionOk="0">
                <a:moveTo>
                  <a:pt x="428162" y="400695"/>
                </a:moveTo>
                <a:lnTo>
                  <a:pt x="214081" y="400695"/>
                </a:lnTo>
                <a:lnTo>
                  <a:pt x="214081" y="500869"/>
                </a:lnTo>
                <a:lnTo>
                  <a:pt x="0" y="250434"/>
                </a:lnTo>
                <a:lnTo>
                  <a:pt x="214081" y="0"/>
                </a:lnTo>
                <a:lnTo>
                  <a:pt x="214081" y="100174"/>
                </a:lnTo>
                <a:lnTo>
                  <a:pt x="428162" y="100174"/>
                </a:lnTo>
                <a:lnTo>
                  <a:pt x="428162" y="400695"/>
                </a:lnTo>
                <a:close/>
              </a:path>
            </a:pathLst>
          </a:custGeom>
          <a:solidFill>
            <a:srgbClr val="7F7F7F"/>
          </a:solidFill>
          <a:ln>
            <a:noFill/>
          </a:ln>
        </p:spPr>
        <p:txBody>
          <a:bodyPr spcFirstLastPara="1" wrap="square" lIns="128425" tIns="100175" rIns="0"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26" name="Google Shape;826;p59"/>
          <p:cNvSpPr/>
          <p:nvPr/>
        </p:nvSpPr>
        <p:spPr>
          <a:xfrm>
            <a:off x="8572165" y="3848814"/>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Public comment</a:t>
            </a:r>
            <a:endParaRPr sz="1400" b="0" i="0" u="none" strike="noStrike" cap="none">
              <a:solidFill>
                <a:srgbClr val="000000"/>
              </a:solidFill>
              <a:latin typeface="Arial"/>
              <a:ea typeface="Arial"/>
              <a:cs typeface="Arial"/>
              <a:sym typeface="Arial"/>
            </a:endParaRPr>
          </a:p>
        </p:txBody>
      </p:sp>
      <p:sp>
        <p:nvSpPr>
          <p:cNvPr id="827" name="Google Shape;827;p59" descr="move to next step"/>
          <p:cNvSpPr/>
          <p:nvPr/>
        </p:nvSpPr>
        <p:spPr>
          <a:xfrm rot="5400000">
            <a:off x="7586009" y="4272220"/>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28" name="Google Shape;828;p59"/>
          <p:cNvSpPr/>
          <p:nvPr/>
        </p:nvSpPr>
        <p:spPr>
          <a:xfrm>
            <a:off x="5069334" y="3848815"/>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Review and evaluation of comments</a:t>
            </a:r>
            <a:endParaRPr sz="1400" b="0" i="0" u="none" strike="noStrike" cap="none">
              <a:solidFill>
                <a:srgbClr val="000000"/>
              </a:solidFill>
              <a:latin typeface="Arial"/>
              <a:ea typeface="Arial"/>
              <a:cs typeface="Arial"/>
              <a:sym typeface="Arial"/>
            </a:endParaRPr>
          </a:p>
        </p:txBody>
      </p:sp>
      <p:sp>
        <p:nvSpPr>
          <p:cNvPr id="829" name="Google Shape;829;p59" descr="move to next step"/>
          <p:cNvSpPr/>
          <p:nvPr/>
        </p:nvSpPr>
        <p:spPr>
          <a:xfrm rot="10800000">
            <a:off x="4107779" y="4235866"/>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30" name="Google Shape;830;p59"/>
          <p:cNvSpPr/>
          <p:nvPr/>
        </p:nvSpPr>
        <p:spPr>
          <a:xfrm>
            <a:off x="1566503" y="3848816"/>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decision on the permit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3" name="Google Shape;243;p6"/>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162E4B"/>
              </a:buClr>
              <a:buSzPts val="4400"/>
              <a:buFont typeface="Calibri"/>
              <a:buNone/>
            </a:pPr>
            <a:r>
              <a:rPr lang="en-US"/>
              <a:t>Air Quality 101</a:t>
            </a:r>
            <a:endParaRPr/>
          </a:p>
        </p:txBody>
      </p:sp>
      <p:sp>
        <p:nvSpPr>
          <p:cNvPr id="244" name="Google Shape;244;p6"/>
          <p:cNvSpPr txBox="1">
            <a:spLocks noGrp="1"/>
          </p:cNvSpPr>
          <p:nvPr>
            <p:ph type="subTitle" idx="1"/>
          </p:nvPr>
        </p:nvSpPr>
        <p:spPr>
          <a:xfrm>
            <a:off x="812800" y="3857487"/>
            <a:ext cx="10566400" cy="1508105"/>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2000"/>
              <a:buNone/>
            </a:pPr>
            <a:r>
              <a:rPr lang="en-US" sz="2000" b="1">
                <a:solidFill>
                  <a:schemeClr val="dk1"/>
                </a:solidFill>
                <a:latin typeface="Quattrocento Sans"/>
                <a:ea typeface="Quattrocento Sans"/>
                <a:cs typeface="Quattrocento Sans"/>
                <a:sym typeface="Quattrocento Sans"/>
              </a:rPr>
              <a:t>Camden Ogletree</a:t>
            </a:r>
            <a:endParaRPr/>
          </a:p>
          <a:p>
            <a:pPr marL="0" lvl="0" indent="0" algn="l" rtl="0">
              <a:spcBef>
                <a:spcPts val="400"/>
              </a:spcBef>
              <a:spcAft>
                <a:spcPts val="0"/>
              </a:spcAft>
              <a:buClr>
                <a:schemeClr val="dk1"/>
              </a:buClr>
              <a:buSzPts val="2000"/>
              <a:buNone/>
            </a:pPr>
            <a:r>
              <a:rPr lang="en-US" sz="2000">
                <a:solidFill>
                  <a:schemeClr val="dk1"/>
                </a:solidFill>
                <a:latin typeface="Quattrocento Sans"/>
                <a:ea typeface="Quattrocento Sans"/>
                <a:cs typeface="Quattrocento Sans"/>
                <a:sym typeface="Quattrocento Sans"/>
              </a:rPr>
              <a:t>Project Officer</a:t>
            </a:r>
            <a:endParaRPr/>
          </a:p>
          <a:p>
            <a:pPr marL="0" lvl="0" indent="0" algn="l" rtl="0">
              <a:spcBef>
                <a:spcPts val="400"/>
              </a:spcBef>
              <a:spcAft>
                <a:spcPts val="0"/>
              </a:spcAft>
              <a:buClr>
                <a:schemeClr val="dk1"/>
              </a:buClr>
              <a:buSzPts val="2000"/>
              <a:buNone/>
            </a:pPr>
            <a:r>
              <a:rPr lang="en-US" sz="2000">
                <a:solidFill>
                  <a:schemeClr val="dk1"/>
                </a:solidFill>
                <a:latin typeface="Quattrocento Sans"/>
                <a:ea typeface="Quattrocento Sans"/>
                <a:cs typeface="Quattrocento Sans"/>
                <a:sym typeface="Quattrocento Sans"/>
              </a:rPr>
              <a:t>U.S. EPA Region 5 </a:t>
            </a:r>
            <a:endParaRPr/>
          </a:p>
          <a:p>
            <a:pPr marL="0" lvl="0" indent="0" algn="l" rtl="0">
              <a:spcBef>
                <a:spcPts val="400"/>
              </a:spcBef>
              <a:spcAft>
                <a:spcPts val="0"/>
              </a:spcAft>
              <a:buClr>
                <a:schemeClr val="dk1"/>
              </a:buClr>
              <a:buSzPts val="2000"/>
              <a:buNone/>
            </a:pPr>
            <a:r>
              <a:rPr lang="en-US" sz="2000">
                <a:solidFill>
                  <a:schemeClr val="dk1"/>
                </a:solidFill>
                <a:latin typeface="Quattrocento Sans"/>
                <a:ea typeface="Quattrocento Sans"/>
                <a:cs typeface="Quattrocento Sans"/>
                <a:sym typeface="Quattrocento Sans"/>
              </a:rPr>
              <a:t>Air and Radiation Division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60"/>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dirty="0"/>
              <a:t>The Permit Application</a:t>
            </a:r>
            <a:endParaRPr dirty="0"/>
          </a:p>
        </p:txBody>
      </p:sp>
      <p:sp>
        <p:nvSpPr>
          <p:cNvPr id="838" name="Google Shape;838;p60"/>
          <p:cNvSpPr txBox="1"/>
          <p:nvPr/>
        </p:nvSpPr>
        <p:spPr>
          <a:xfrm>
            <a:off x="316424" y="2057400"/>
            <a:ext cx="5779576" cy="3352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The company prepares a permit application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Includes description of the spray booth, calculations, data sheets for paints, etc</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The company submits a permit application</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837" name="Google Shape;837;p60" descr="A picture of a spray painting booth.&#10;&#10;"/>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1"/>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sz="4400" dirty="0"/>
              <a:t>The Permitting Process</a:t>
            </a:r>
            <a:endParaRPr dirty="0"/>
          </a:p>
        </p:txBody>
      </p:sp>
      <p:sp>
        <p:nvSpPr>
          <p:cNvPr id="844" name="Google Shape;844;p61"/>
          <p:cNvSpPr/>
          <p:nvPr/>
        </p:nvSpPr>
        <p:spPr>
          <a:xfrm>
            <a:off x="1554749" y="1658082"/>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Facility plans to install or modify equipment</a:t>
            </a:r>
            <a:endParaRPr sz="1400" b="0" i="0" u="none" strike="noStrike" cap="none">
              <a:solidFill>
                <a:srgbClr val="000000"/>
              </a:solidFill>
              <a:latin typeface="Arial"/>
              <a:ea typeface="Arial"/>
              <a:cs typeface="Arial"/>
              <a:sym typeface="Arial"/>
            </a:endParaRPr>
          </a:p>
        </p:txBody>
      </p:sp>
      <p:sp>
        <p:nvSpPr>
          <p:cNvPr id="845" name="Google Shape;845;p61" descr="move to next step"/>
          <p:cNvSpPr/>
          <p:nvPr/>
        </p:nvSpPr>
        <p:spPr>
          <a:xfrm>
            <a:off x="4107778" y="1938365"/>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46" name="Google Shape;846;p61"/>
          <p:cNvSpPr/>
          <p:nvPr/>
        </p:nvSpPr>
        <p:spPr>
          <a:xfrm>
            <a:off x="5069334"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receives application</a:t>
            </a:r>
            <a:endParaRPr sz="1400" b="0" i="0" u="none" strike="noStrike" cap="none">
              <a:solidFill>
                <a:srgbClr val="000000"/>
              </a:solidFill>
              <a:latin typeface="Arial"/>
              <a:ea typeface="Arial"/>
              <a:cs typeface="Arial"/>
              <a:sym typeface="Arial"/>
            </a:endParaRPr>
          </a:p>
        </p:txBody>
      </p:sp>
      <p:sp>
        <p:nvSpPr>
          <p:cNvPr id="847" name="Google Shape;847;p61" descr="move to next step"/>
          <p:cNvSpPr/>
          <p:nvPr/>
        </p:nvSpPr>
        <p:spPr>
          <a:xfrm rot="-5400000">
            <a:off x="7586009" y="2005837"/>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55" name="Google Shape;855;p61" descr="Step 3 of 6"/>
          <p:cNvSpPr/>
          <p:nvPr/>
        </p:nvSpPr>
        <p:spPr>
          <a:xfrm>
            <a:off x="8400881" y="1396239"/>
            <a:ext cx="2362201" cy="158512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48" name="Google Shape;848;p61"/>
          <p:cNvSpPr/>
          <p:nvPr/>
        </p:nvSpPr>
        <p:spPr>
          <a:xfrm>
            <a:off x="8572165"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Permit Application review process</a:t>
            </a:r>
            <a:endParaRPr sz="1400" b="0" i="0" u="none" strike="noStrike" cap="none">
              <a:solidFill>
                <a:srgbClr val="000000"/>
              </a:solidFill>
              <a:latin typeface="Arial"/>
              <a:ea typeface="Arial"/>
              <a:cs typeface="Arial"/>
              <a:sym typeface="Arial"/>
            </a:endParaRPr>
          </a:p>
        </p:txBody>
      </p:sp>
      <p:sp>
        <p:nvSpPr>
          <p:cNvPr id="849" name="Google Shape;849;p61" descr="move to next step"/>
          <p:cNvSpPr/>
          <p:nvPr/>
        </p:nvSpPr>
        <p:spPr>
          <a:xfrm rot="-5400000">
            <a:off x="9367901" y="2996567"/>
            <a:ext cx="428163" cy="500870"/>
          </a:xfrm>
          <a:custGeom>
            <a:avLst/>
            <a:gdLst/>
            <a:ahLst/>
            <a:cxnLst/>
            <a:rect l="l" t="t" r="r" b="b"/>
            <a:pathLst>
              <a:path w="428162" h="500869" extrusionOk="0">
                <a:moveTo>
                  <a:pt x="428162" y="400695"/>
                </a:moveTo>
                <a:lnTo>
                  <a:pt x="214081" y="400695"/>
                </a:lnTo>
                <a:lnTo>
                  <a:pt x="214081" y="500869"/>
                </a:lnTo>
                <a:lnTo>
                  <a:pt x="0" y="250434"/>
                </a:lnTo>
                <a:lnTo>
                  <a:pt x="214081" y="0"/>
                </a:lnTo>
                <a:lnTo>
                  <a:pt x="214081" y="100174"/>
                </a:lnTo>
                <a:lnTo>
                  <a:pt x="428162" y="100174"/>
                </a:lnTo>
                <a:lnTo>
                  <a:pt x="428162" y="400695"/>
                </a:lnTo>
                <a:close/>
              </a:path>
            </a:pathLst>
          </a:custGeom>
          <a:solidFill>
            <a:srgbClr val="7F7F7F"/>
          </a:solidFill>
          <a:ln>
            <a:noFill/>
          </a:ln>
        </p:spPr>
        <p:txBody>
          <a:bodyPr spcFirstLastPara="1" wrap="square" lIns="128425" tIns="100175" rIns="0"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50" name="Google Shape;850;p61"/>
          <p:cNvSpPr/>
          <p:nvPr/>
        </p:nvSpPr>
        <p:spPr>
          <a:xfrm>
            <a:off x="8572165" y="3848814"/>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Public comment</a:t>
            </a:r>
            <a:endParaRPr sz="1400" b="0" i="0" u="none" strike="noStrike" cap="none">
              <a:solidFill>
                <a:srgbClr val="000000"/>
              </a:solidFill>
              <a:latin typeface="Arial"/>
              <a:ea typeface="Arial"/>
              <a:cs typeface="Arial"/>
              <a:sym typeface="Arial"/>
            </a:endParaRPr>
          </a:p>
        </p:txBody>
      </p:sp>
      <p:sp>
        <p:nvSpPr>
          <p:cNvPr id="851" name="Google Shape;851;p61" descr="move to next step"/>
          <p:cNvSpPr/>
          <p:nvPr/>
        </p:nvSpPr>
        <p:spPr>
          <a:xfrm rot="5400000">
            <a:off x="7586009" y="4272220"/>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52" name="Google Shape;852;p61"/>
          <p:cNvSpPr/>
          <p:nvPr/>
        </p:nvSpPr>
        <p:spPr>
          <a:xfrm>
            <a:off x="5069334" y="3848815"/>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Review and evaluation of comments</a:t>
            </a:r>
            <a:endParaRPr sz="1400" b="0" i="0" u="none" strike="noStrike" cap="none">
              <a:solidFill>
                <a:srgbClr val="000000"/>
              </a:solidFill>
              <a:latin typeface="Arial"/>
              <a:ea typeface="Arial"/>
              <a:cs typeface="Arial"/>
              <a:sym typeface="Arial"/>
            </a:endParaRPr>
          </a:p>
        </p:txBody>
      </p:sp>
      <p:sp>
        <p:nvSpPr>
          <p:cNvPr id="853" name="Google Shape;853;p61" descr="move to next step"/>
          <p:cNvSpPr/>
          <p:nvPr/>
        </p:nvSpPr>
        <p:spPr>
          <a:xfrm rot="10800000">
            <a:off x="4107779" y="4235866"/>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54" name="Google Shape;854;p61"/>
          <p:cNvSpPr/>
          <p:nvPr/>
        </p:nvSpPr>
        <p:spPr>
          <a:xfrm>
            <a:off x="1566503" y="3848816"/>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decision on the permit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62"/>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62E4B"/>
              </a:buClr>
              <a:buSzPct val="100000"/>
              <a:buFont typeface="Calibri"/>
              <a:buNone/>
            </a:pPr>
            <a:r>
              <a:rPr lang="en-US" dirty="0"/>
              <a:t>The Permit Application Review</a:t>
            </a:r>
            <a:endParaRPr dirty="0"/>
          </a:p>
        </p:txBody>
      </p:sp>
      <p:sp>
        <p:nvSpPr>
          <p:cNvPr id="862" name="Google Shape;862;p62"/>
          <p:cNvSpPr txBox="1"/>
          <p:nvPr/>
        </p:nvSpPr>
        <p:spPr>
          <a:xfrm>
            <a:off x="316424" y="2057400"/>
            <a:ext cx="5779576" cy="3352800"/>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The permit engineer will determine whether the spray booth complies air quality rules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If so, the permit engineer will create a draft permit for the spray booth</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The draft permit will go through multiple layers of review</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861" name="Google Shape;861;p62" descr="A picture containing a spray painting booth"/>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3"/>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sz="4400" dirty="0"/>
              <a:t>The Permitting Process</a:t>
            </a:r>
            <a:endParaRPr dirty="0"/>
          </a:p>
        </p:txBody>
      </p:sp>
      <p:sp>
        <p:nvSpPr>
          <p:cNvPr id="868" name="Google Shape;868;p63"/>
          <p:cNvSpPr/>
          <p:nvPr/>
        </p:nvSpPr>
        <p:spPr>
          <a:xfrm>
            <a:off x="1554749" y="1658082"/>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Facility plans to install or modify equipment</a:t>
            </a:r>
            <a:endParaRPr sz="1400" b="0" i="0" u="none" strike="noStrike" cap="none">
              <a:solidFill>
                <a:srgbClr val="000000"/>
              </a:solidFill>
              <a:latin typeface="Arial"/>
              <a:ea typeface="Arial"/>
              <a:cs typeface="Arial"/>
              <a:sym typeface="Arial"/>
            </a:endParaRPr>
          </a:p>
        </p:txBody>
      </p:sp>
      <p:sp>
        <p:nvSpPr>
          <p:cNvPr id="869" name="Google Shape;869;p63" descr="move to next step"/>
          <p:cNvSpPr/>
          <p:nvPr/>
        </p:nvSpPr>
        <p:spPr>
          <a:xfrm>
            <a:off x="4107778" y="1938365"/>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70" name="Google Shape;870;p63"/>
          <p:cNvSpPr/>
          <p:nvPr/>
        </p:nvSpPr>
        <p:spPr>
          <a:xfrm>
            <a:off x="5069334"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receives application</a:t>
            </a:r>
            <a:endParaRPr sz="1400" b="0" i="0" u="none" strike="noStrike" cap="none">
              <a:solidFill>
                <a:srgbClr val="000000"/>
              </a:solidFill>
              <a:latin typeface="Arial"/>
              <a:ea typeface="Arial"/>
              <a:cs typeface="Arial"/>
              <a:sym typeface="Arial"/>
            </a:endParaRPr>
          </a:p>
        </p:txBody>
      </p:sp>
      <p:sp>
        <p:nvSpPr>
          <p:cNvPr id="871" name="Google Shape;871;p63" descr="move to next step"/>
          <p:cNvSpPr/>
          <p:nvPr/>
        </p:nvSpPr>
        <p:spPr>
          <a:xfrm rot="-5400000">
            <a:off x="7586009" y="2005837"/>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72" name="Google Shape;872;p63"/>
          <p:cNvSpPr/>
          <p:nvPr/>
        </p:nvSpPr>
        <p:spPr>
          <a:xfrm>
            <a:off x="8572165"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Permit Application review process</a:t>
            </a:r>
            <a:endParaRPr sz="1400" b="0" i="0" u="none" strike="noStrike" cap="none">
              <a:solidFill>
                <a:srgbClr val="000000"/>
              </a:solidFill>
              <a:latin typeface="Arial"/>
              <a:ea typeface="Arial"/>
              <a:cs typeface="Arial"/>
              <a:sym typeface="Arial"/>
            </a:endParaRPr>
          </a:p>
        </p:txBody>
      </p:sp>
      <p:sp>
        <p:nvSpPr>
          <p:cNvPr id="873" name="Google Shape;873;p63" descr="move to next step"/>
          <p:cNvSpPr/>
          <p:nvPr/>
        </p:nvSpPr>
        <p:spPr>
          <a:xfrm rot="-5400000">
            <a:off x="9367901" y="2996567"/>
            <a:ext cx="428163" cy="500870"/>
          </a:xfrm>
          <a:custGeom>
            <a:avLst/>
            <a:gdLst/>
            <a:ahLst/>
            <a:cxnLst/>
            <a:rect l="l" t="t" r="r" b="b"/>
            <a:pathLst>
              <a:path w="428162" h="500869" extrusionOk="0">
                <a:moveTo>
                  <a:pt x="428162" y="400695"/>
                </a:moveTo>
                <a:lnTo>
                  <a:pt x="214081" y="400695"/>
                </a:lnTo>
                <a:lnTo>
                  <a:pt x="214081" y="500869"/>
                </a:lnTo>
                <a:lnTo>
                  <a:pt x="0" y="250434"/>
                </a:lnTo>
                <a:lnTo>
                  <a:pt x="214081" y="0"/>
                </a:lnTo>
                <a:lnTo>
                  <a:pt x="214081" y="100174"/>
                </a:lnTo>
                <a:lnTo>
                  <a:pt x="428162" y="100174"/>
                </a:lnTo>
                <a:lnTo>
                  <a:pt x="428162" y="400695"/>
                </a:lnTo>
                <a:close/>
              </a:path>
            </a:pathLst>
          </a:custGeom>
          <a:solidFill>
            <a:srgbClr val="7F7F7F"/>
          </a:solidFill>
          <a:ln>
            <a:noFill/>
          </a:ln>
        </p:spPr>
        <p:txBody>
          <a:bodyPr spcFirstLastPara="1" wrap="square" lIns="128425" tIns="100175" rIns="0"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79" name="Google Shape;879;p63" descr="Step 4 of 6"/>
          <p:cNvSpPr/>
          <p:nvPr/>
        </p:nvSpPr>
        <p:spPr>
          <a:xfrm>
            <a:off x="8400881" y="3658850"/>
            <a:ext cx="2362201" cy="158512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4" name="Google Shape;874;p63"/>
          <p:cNvSpPr/>
          <p:nvPr/>
        </p:nvSpPr>
        <p:spPr>
          <a:xfrm>
            <a:off x="8572165" y="3848814"/>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Public comment</a:t>
            </a:r>
            <a:endParaRPr sz="1400" b="0" i="0" u="none" strike="noStrike" cap="none">
              <a:solidFill>
                <a:srgbClr val="000000"/>
              </a:solidFill>
              <a:latin typeface="Arial"/>
              <a:ea typeface="Arial"/>
              <a:cs typeface="Arial"/>
              <a:sym typeface="Arial"/>
            </a:endParaRPr>
          </a:p>
        </p:txBody>
      </p:sp>
      <p:sp>
        <p:nvSpPr>
          <p:cNvPr id="875" name="Google Shape;875;p63" descr="move to next step"/>
          <p:cNvSpPr/>
          <p:nvPr/>
        </p:nvSpPr>
        <p:spPr>
          <a:xfrm rot="5400000">
            <a:off x="7586009" y="4272220"/>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76" name="Google Shape;876;p63"/>
          <p:cNvSpPr/>
          <p:nvPr/>
        </p:nvSpPr>
        <p:spPr>
          <a:xfrm>
            <a:off x="5069334" y="3848815"/>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Review and evaluation of comments</a:t>
            </a:r>
            <a:endParaRPr sz="1400" b="0" i="0" u="none" strike="noStrike" cap="none">
              <a:solidFill>
                <a:srgbClr val="000000"/>
              </a:solidFill>
              <a:latin typeface="Arial"/>
              <a:ea typeface="Arial"/>
              <a:cs typeface="Arial"/>
              <a:sym typeface="Arial"/>
            </a:endParaRPr>
          </a:p>
        </p:txBody>
      </p:sp>
      <p:sp>
        <p:nvSpPr>
          <p:cNvPr id="877" name="Google Shape;877;p63" descr="move to next step"/>
          <p:cNvSpPr/>
          <p:nvPr/>
        </p:nvSpPr>
        <p:spPr>
          <a:xfrm rot="10800000">
            <a:off x="4107779" y="4235866"/>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878" name="Google Shape;878;p63"/>
          <p:cNvSpPr/>
          <p:nvPr/>
        </p:nvSpPr>
        <p:spPr>
          <a:xfrm>
            <a:off x="1566503" y="3848816"/>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decision on the permit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64"/>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dirty="0"/>
              <a:t>Public Comment</a:t>
            </a:r>
            <a:endParaRPr dirty="0"/>
          </a:p>
        </p:txBody>
      </p:sp>
      <p:sp>
        <p:nvSpPr>
          <p:cNvPr id="886" name="Google Shape;886;p64"/>
          <p:cNvSpPr txBox="1"/>
          <p:nvPr/>
        </p:nvSpPr>
        <p:spPr>
          <a:xfrm>
            <a:off x="316424" y="2057400"/>
            <a:ext cx="5779576" cy="3352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Once the draft permit has undergone review and a hold a public comment period may be held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Public comment period is meant to get public feedback on the permit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 hearing may also be held</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885" name="Google Shape;885;p64" descr="A picture of a spray paint booth"/>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3" name="Google Shape;893;p65"/>
          <p:cNvSpPr txBox="1">
            <a:spLocks noGrp="1"/>
          </p:cNvSpPr>
          <p:nvPr>
            <p:ph type="title" idx="4294967295"/>
          </p:nvPr>
        </p:nvSpPr>
        <p:spPr>
          <a:xfrm>
            <a:off x="656136" y="356461"/>
            <a:ext cx="10879728" cy="89523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rgbClr val="042D65"/>
              </a:buClr>
              <a:buSzPts val="3600"/>
              <a:buFont typeface="Quattrocento Sans"/>
              <a:buNone/>
              <a:tabLst/>
              <a:defRPr/>
            </a:pPr>
            <a:r>
              <a:rPr kumimoji="0" lang="en-US" sz="3600" b="1" i="0" u="none" strike="noStrike" kern="0" cap="none" spc="0" normalizeH="0" baseline="0" noProof="0" dirty="0">
                <a:ln>
                  <a:noFill/>
                </a:ln>
                <a:solidFill>
                  <a:srgbClr val="042D65"/>
                </a:solidFill>
                <a:effectLst/>
                <a:uLnTx/>
                <a:uFillTx/>
                <a:latin typeface="Quattrocento Sans"/>
                <a:ea typeface="Quattrocento Sans"/>
                <a:cs typeface="Quattrocento Sans"/>
                <a:sym typeface="Quattrocento Sans"/>
              </a:rPr>
              <a:t>Interact</a:t>
            </a:r>
            <a:r>
              <a:rPr kumimoji="0" lang="en-US" sz="3600" b="0" i="0" u="none" strike="noStrike" kern="0" cap="none" spc="0" normalizeH="0" baseline="0" noProof="0" dirty="0">
                <a:ln>
                  <a:noFill/>
                </a:ln>
                <a:solidFill>
                  <a:srgbClr val="162E4B"/>
                </a:solidFill>
                <a:effectLst/>
                <a:uLnTx/>
                <a:uFillTx/>
                <a:latin typeface="Quattrocento Sans"/>
                <a:ea typeface="Quattrocento Sans"/>
                <a:cs typeface="Quattrocento Sans"/>
                <a:sym typeface="Quattrocento Sans"/>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91" name="Google Shape;891;p65"/>
          <p:cNvSpPr txBox="1">
            <a:spLocks noGrp="1"/>
          </p:cNvSpPr>
          <p:nvPr>
            <p:ph type="body" idx="1"/>
          </p:nvPr>
        </p:nvSpPr>
        <p:spPr>
          <a:xfrm>
            <a:off x="982164" y="567128"/>
            <a:ext cx="10091057" cy="521334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800"/>
              <a:buNone/>
            </a:pPr>
            <a:r>
              <a:rPr lang="en-US" sz="4800"/>
              <a:t>Who here has seen an air permit?</a:t>
            </a:r>
            <a:endParaRPr/>
          </a:p>
        </p:txBody>
      </p:sp>
      <p:pic>
        <p:nvPicPr>
          <p:cNvPr id="892" name="Google Shape;892;p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436407" y="188827"/>
            <a:ext cx="1273628" cy="12736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animEffect transition="in" filter="fade">
                                      <p:cBhvr>
                                        <p:cTn id="7" dur="500"/>
                                        <p:tgtEl>
                                          <p:spTgt spid="8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66"/>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sz="4400" dirty="0"/>
              <a:t>The Permitting Process</a:t>
            </a:r>
            <a:endParaRPr dirty="0"/>
          </a:p>
        </p:txBody>
      </p:sp>
      <p:sp>
        <p:nvSpPr>
          <p:cNvPr id="899" name="Google Shape;899;p66"/>
          <p:cNvSpPr/>
          <p:nvPr/>
        </p:nvSpPr>
        <p:spPr>
          <a:xfrm>
            <a:off x="1554749" y="1658082"/>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Facility plans to install or modify equipment</a:t>
            </a:r>
            <a:endParaRPr sz="1400" b="0" i="0" u="none" strike="noStrike" cap="none">
              <a:solidFill>
                <a:srgbClr val="000000"/>
              </a:solidFill>
              <a:latin typeface="Arial"/>
              <a:ea typeface="Arial"/>
              <a:cs typeface="Arial"/>
              <a:sym typeface="Arial"/>
            </a:endParaRPr>
          </a:p>
        </p:txBody>
      </p:sp>
      <p:sp>
        <p:nvSpPr>
          <p:cNvPr id="900" name="Google Shape;900;p66" descr="move to next step"/>
          <p:cNvSpPr/>
          <p:nvPr/>
        </p:nvSpPr>
        <p:spPr>
          <a:xfrm>
            <a:off x="4107778" y="1938365"/>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01" name="Google Shape;901;p66"/>
          <p:cNvSpPr/>
          <p:nvPr/>
        </p:nvSpPr>
        <p:spPr>
          <a:xfrm>
            <a:off x="5069334"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dirty="0">
                <a:solidFill>
                  <a:srgbClr val="595959"/>
                </a:solidFill>
                <a:latin typeface="Calibri"/>
                <a:ea typeface="Calibri"/>
                <a:cs typeface="Calibri"/>
                <a:sym typeface="Calibri"/>
              </a:rPr>
              <a:t>AQD receives application</a:t>
            </a:r>
            <a:endParaRPr sz="1400" b="0" i="0" u="none" strike="noStrike" cap="none" dirty="0">
              <a:solidFill>
                <a:srgbClr val="000000"/>
              </a:solidFill>
              <a:latin typeface="Arial"/>
              <a:ea typeface="Arial"/>
              <a:cs typeface="Arial"/>
              <a:sym typeface="Arial"/>
            </a:endParaRPr>
          </a:p>
        </p:txBody>
      </p:sp>
      <p:sp>
        <p:nvSpPr>
          <p:cNvPr id="902" name="Google Shape;902;p66" descr="move to next step"/>
          <p:cNvSpPr/>
          <p:nvPr/>
        </p:nvSpPr>
        <p:spPr>
          <a:xfrm rot="-5400000">
            <a:off x="7586009" y="2005837"/>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03" name="Google Shape;903;p66"/>
          <p:cNvSpPr/>
          <p:nvPr/>
        </p:nvSpPr>
        <p:spPr>
          <a:xfrm>
            <a:off x="8572165"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Permit Application review process</a:t>
            </a:r>
            <a:endParaRPr sz="1400" b="0" i="0" u="none" strike="noStrike" cap="none">
              <a:solidFill>
                <a:srgbClr val="000000"/>
              </a:solidFill>
              <a:latin typeface="Arial"/>
              <a:ea typeface="Arial"/>
              <a:cs typeface="Arial"/>
              <a:sym typeface="Arial"/>
            </a:endParaRPr>
          </a:p>
        </p:txBody>
      </p:sp>
      <p:sp>
        <p:nvSpPr>
          <p:cNvPr id="904" name="Google Shape;904;p66" descr="move to next step"/>
          <p:cNvSpPr/>
          <p:nvPr/>
        </p:nvSpPr>
        <p:spPr>
          <a:xfrm rot="-5400000">
            <a:off x="9367901" y="2996567"/>
            <a:ext cx="428163" cy="500870"/>
          </a:xfrm>
          <a:custGeom>
            <a:avLst/>
            <a:gdLst/>
            <a:ahLst/>
            <a:cxnLst/>
            <a:rect l="l" t="t" r="r" b="b"/>
            <a:pathLst>
              <a:path w="428162" h="500869" extrusionOk="0">
                <a:moveTo>
                  <a:pt x="428162" y="400695"/>
                </a:moveTo>
                <a:lnTo>
                  <a:pt x="214081" y="400695"/>
                </a:lnTo>
                <a:lnTo>
                  <a:pt x="214081" y="500869"/>
                </a:lnTo>
                <a:lnTo>
                  <a:pt x="0" y="250434"/>
                </a:lnTo>
                <a:lnTo>
                  <a:pt x="214081" y="0"/>
                </a:lnTo>
                <a:lnTo>
                  <a:pt x="214081" y="100174"/>
                </a:lnTo>
                <a:lnTo>
                  <a:pt x="428162" y="100174"/>
                </a:lnTo>
                <a:lnTo>
                  <a:pt x="428162" y="400695"/>
                </a:lnTo>
                <a:close/>
              </a:path>
            </a:pathLst>
          </a:custGeom>
          <a:solidFill>
            <a:srgbClr val="7F7F7F"/>
          </a:solidFill>
          <a:ln>
            <a:noFill/>
          </a:ln>
        </p:spPr>
        <p:txBody>
          <a:bodyPr spcFirstLastPara="1" wrap="square" lIns="128425" tIns="100175" rIns="0"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05" name="Google Shape;905;p66"/>
          <p:cNvSpPr/>
          <p:nvPr/>
        </p:nvSpPr>
        <p:spPr>
          <a:xfrm>
            <a:off x="8572165" y="3848814"/>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Public comment</a:t>
            </a:r>
            <a:endParaRPr sz="1400" b="0" i="0" u="none" strike="noStrike" cap="none">
              <a:solidFill>
                <a:srgbClr val="000000"/>
              </a:solidFill>
              <a:latin typeface="Arial"/>
              <a:ea typeface="Arial"/>
              <a:cs typeface="Arial"/>
              <a:sym typeface="Arial"/>
            </a:endParaRPr>
          </a:p>
        </p:txBody>
      </p:sp>
      <p:sp>
        <p:nvSpPr>
          <p:cNvPr id="906" name="Google Shape;906;p66" descr="move to next step"/>
          <p:cNvSpPr/>
          <p:nvPr/>
        </p:nvSpPr>
        <p:spPr>
          <a:xfrm rot="5400000">
            <a:off x="7586009" y="4272220"/>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10" name="Google Shape;910;p66" descr="Step 5 of 6"/>
          <p:cNvSpPr/>
          <p:nvPr/>
        </p:nvSpPr>
        <p:spPr>
          <a:xfrm>
            <a:off x="4876799" y="3693741"/>
            <a:ext cx="2362201" cy="158512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07" name="Google Shape;907;p66"/>
          <p:cNvSpPr/>
          <p:nvPr/>
        </p:nvSpPr>
        <p:spPr>
          <a:xfrm>
            <a:off x="5069334" y="3848815"/>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dirty="0">
                <a:solidFill>
                  <a:srgbClr val="595959"/>
                </a:solidFill>
                <a:latin typeface="Calibri"/>
                <a:ea typeface="Calibri"/>
                <a:cs typeface="Calibri"/>
                <a:sym typeface="Calibri"/>
              </a:rPr>
              <a:t>Review and evaluation of comments</a:t>
            </a:r>
            <a:endParaRPr sz="1400" b="0" i="0" u="none" strike="noStrike" cap="none" dirty="0">
              <a:solidFill>
                <a:srgbClr val="000000"/>
              </a:solidFill>
              <a:latin typeface="Arial"/>
              <a:ea typeface="Arial"/>
              <a:cs typeface="Arial"/>
              <a:sym typeface="Arial"/>
            </a:endParaRPr>
          </a:p>
        </p:txBody>
      </p:sp>
      <p:sp>
        <p:nvSpPr>
          <p:cNvPr id="908" name="Google Shape;908;p66" descr="move to next step"/>
          <p:cNvSpPr/>
          <p:nvPr/>
        </p:nvSpPr>
        <p:spPr>
          <a:xfrm rot="10800000">
            <a:off x="4107779" y="4235866"/>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09" name="Google Shape;909;p66"/>
          <p:cNvSpPr/>
          <p:nvPr/>
        </p:nvSpPr>
        <p:spPr>
          <a:xfrm>
            <a:off x="1566503" y="3848816"/>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dirty="0">
                <a:solidFill>
                  <a:srgbClr val="595959"/>
                </a:solidFill>
                <a:latin typeface="Calibri"/>
                <a:ea typeface="Calibri"/>
                <a:cs typeface="Calibri"/>
                <a:sym typeface="Calibri"/>
              </a:rPr>
              <a:t>AQD decision on the permit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67"/>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62E4B"/>
              </a:buClr>
              <a:buSzPct val="100000"/>
              <a:buFont typeface="Calibri"/>
              <a:buNone/>
            </a:pPr>
            <a:r>
              <a:rPr lang="en-US"/>
              <a:t>Review of Public Comments</a:t>
            </a:r>
            <a:endParaRPr/>
          </a:p>
        </p:txBody>
      </p:sp>
      <p:pic>
        <p:nvPicPr>
          <p:cNvPr id="916" name="Google Shape;916;p67" descr="A picture of a spray paint booth"/>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
        <p:nvSpPr>
          <p:cNvPr id="917" name="Google Shape;917;p67"/>
          <p:cNvSpPr txBox="1"/>
          <p:nvPr/>
        </p:nvSpPr>
        <p:spPr>
          <a:xfrm>
            <a:off x="316424" y="2057400"/>
            <a:ext cx="5779576" cy="33528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All comments on the permit will be reviewed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Comments received may lead to changes in the permit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 response document will also be prepared</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68"/>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sz="4400" dirty="0"/>
              <a:t>The Permitting Process</a:t>
            </a:r>
            <a:endParaRPr dirty="0"/>
          </a:p>
        </p:txBody>
      </p:sp>
      <p:sp>
        <p:nvSpPr>
          <p:cNvPr id="923" name="Google Shape;923;p68"/>
          <p:cNvSpPr/>
          <p:nvPr/>
        </p:nvSpPr>
        <p:spPr>
          <a:xfrm>
            <a:off x="1554749" y="1658082"/>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Facility plans to install or modify equipment</a:t>
            </a:r>
            <a:endParaRPr sz="1400" b="0" i="0" u="none" strike="noStrike" cap="none">
              <a:solidFill>
                <a:srgbClr val="000000"/>
              </a:solidFill>
              <a:latin typeface="Arial"/>
              <a:ea typeface="Arial"/>
              <a:cs typeface="Arial"/>
              <a:sym typeface="Arial"/>
            </a:endParaRPr>
          </a:p>
        </p:txBody>
      </p:sp>
      <p:sp>
        <p:nvSpPr>
          <p:cNvPr id="924" name="Google Shape;924;p68" descr="move to next step"/>
          <p:cNvSpPr/>
          <p:nvPr/>
        </p:nvSpPr>
        <p:spPr>
          <a:xfrm>
            <a:off x="4107778" y="1938365"/>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25" name="Google Shape;925;p68"/>
          <p:cNvSpPr/>
          <p:nvPr/>
        </p:nvSpPr>
        <p:spPr>
          <a:xfrm>
            <a:off x="5069334"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receives application</a:t>
            </a:r>
            <a:endParaRPr sz="1400" b="0" i="0" u="none" strike="noStrike" cap="none">
              <a:solidFill>
                <a:srgbClr val="000000"/>
              </a:solidFill>
              <a:latin typeface="Arial"/>
              <a:ea typeface="Arial"/>
              <a:cs typeface="Arial"/>
              <a:sym typeface="Arial"/>
            </a:endParaRPr>
          </a:p>
        </p:txBody>
      </p:sp>
      <p:sp>
        <p:nvSpPr>
          <p:cNvPr id="926" name="Google Shape;926;p68" descr="move to next step"/>
          <p:cNvSpPr/>
          <p:nvPr/>
        </p:nvSpPr>
        <p:spPr>
          <a:xfrm rot="-5400000">
            <a:off x="7586009" y="2005837"/>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27" name="Google Shape;927;p68"/>
          <p:cNvSpPr/>
          <p:nvPr/>
        </p:nvSpPr>
        <p:spPr>
          <a:xfrm>
            <a:off x="8572165" y="1614030"/>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Permit Application review process</a:t>
            </a:r>
            <a:endParaRPr sz="1400" b="0" i="0" u="none" strike="noStrike" cap="none">
              <a:solidFill>
                <a:srgbClr val="000000"/>
              </a:solidFill>
              <a:latin typeface="Arial"/>
              <a:ea typeface="Arial"/>
              <a:cs typeface="Arial"/>
              <a:sym typeface="Arial"/>
            </a:endParaRPr>
          </a:p>
        </p:txBody>
      </p:sp>
      <p:sp>
        <p:nvSpPr>
          <p:cNvPr id="928" name="Google Shape;928;p68" descr="move to next step"/>
          <p:cNvSpPr/>
          <p:nvPr/>
        </p:nvSpPr>
        <p:spPr>
          <a:xfrm rot="-5400000">
            <a:off x="9367901" y="2996567"/>
            <a:ext cx="428163" cy="500870"/>
          </a:xfrm>
          <a:custGeom>
            <a:avLst/>
            <a:gdLst/>
            <a:ahLst/>
            <a:cxnLst/>
            <a:rect l="l" t="t" r="r" b="b"/>
            <a:pathLst>
              <a:path w="428162" h="500869" extrusionOk="0">
                <a:moveTo>
                  <a:pt x="428162" y="400695"/>
                </a:moveTo>
                <a:lnTo>
                  <a:pt x="214081" y="400695"/>
                </a:lnTo>
                <a:lnTo>
                  <a:pt x="214081" y="500869"/>
                </a:lnTo>
                <a:lnTo>
                  <a:pt x="0" y="250434"/>
                </a:lnTo>
                <a:lnTo>
                  <a:pt x="214081" y="0"/>
                </a:lnTo>
                <a:lnTo>
                  <a:pt x="214081" y="100174"/>
                </a:lnTo>
                <a:lnTo>
                  <a:pt x="428162" y="100174"/>
                </a:lnTo>
                <a:lnTo>
                  <a:pt x="428162" y="400695"/>
                </a:lnTo>
                <a:close/>
              </a:path>
            </a:pathLst>
          </a:custGeom>
          <a:solidFill>
            <a:srgbClr val="7F7F7F"/>
          </a:solidFill>
          <a:ln>
            <a:noFill/>
          </a:ln>
        </p:spPr>
        <p:txBody>
          <a:bodyPr spcFirstLastPara="1" wrap="square" lIns="128425" tIns="100175" rIns="0"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29" name="Google Shape;929;p68"/>
          <p:cNvSpPr/>
          <p:nvPr/>
        </p:nvSpPr>
        <p:spPr>
          <a:xfrm>
            <a:off x="8572165" y="3848814"/>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Public comment</a:t>
            </a:r>
            <a:endParaRPr sz="1400" b="0" i="0" u="none" strike="noStrike" cap="none">
              <a:solidFill>
                <a:srgbClr val="000000"/>
              </a:solidFill>
              <a:latin typeface="Arial"/>
              <a:ea typeface="Arial"/>
              <a:cs typeface="Arial"/>
              <a:sym typeface="Arial"/>
            </a:endParaRPr>
          </a:p>
        </p:txBody>
      </p:sp>
      <p:sp>
        <p:nvSpPr>
          <p:cNvPr id="930" name="Google Shape;930;p68" descr="move to next step"/>
          <p:cNvSpPr/>
          <p:nvPr/>
        </p:nvSpPr>
        <p:spPr>
          <a:xfrm rot="5400000">
            <a:off x="7586009" y="4272220"/>
            <a:ext cx="500870" cy="428163"/>
          </a:xfrm>
          <a:custGeom>
            <a:avLst/>
            <a:gdLst/>
            <a:ahLst/>
            <a:cxnLst/>
            <a:rect l="l" t="t" r="r" b="b"/>
            <a:pathLst>
              <a:path w="428162" h="500869" extrusionOk="0">
                <a:moveTo>
                  <a:pt x="342529" y="1"/>
                </a:moveTo>
                <a:lnTo>
                  <a:pt x="342529" y="250435"/>
                </a:lnTo>
                <a:lnTo>
                  <a:pt x="428162" y="250434"/>
                </a:lnTo>
                <a:lnTo>
                  <a:pt x="214081" y="500868"/>
                </a:lnTo>
                <a:lnTo>
                  <a:pt x="0" y="250435"/>
                </a:lnTo>
                <a:lnTo>
                  <a:pt x="85633" y="250435"/>
                </a:lnTo>
                <a:lnTo>
                  <a:pt x="85633" y="1"/>
                </a:lnTo>
                <a:lnTo>
                  <a:pt x="342529" y="1"/>
                </a:lnTo>
                <a:close/>
              </a:path>
            </a:pathLst>
          </a:custGeom>
          <a:solidFill>
            <a:srgbClr val="7F7F7F"/>
          </a:solidFill>
          <a:ln>
            <a:noFill/>
          </a:ln>
        </p:spPr>
        <p:txBody>
          <a:bodyPr spcFirstLastPara="1" wrap="square" lIns="100175" tIns="0" rIns="100150" bIns="128425"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31" name="Google Shape;931;p68"/>
          <p:cNvSpPr/>
          <p:nvPr/>
        </p:nvSpPr>
        <p:spPr>
          <a:xfrm>
            <a:off x="5069334" y="3848815"/>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Review and evaluation of comments</a:t>
            </a:r>
            <a:endParaRPr sz="1400" b="0" i="0" u="none" strike="noStrike" cap="none">
              <a:solidFill>
                <a:srgbClr val="000000"/>
              </a:solidFill>
              <a:latin typeface="Arial"/>
              <a:ea typeface="Arial"/>
              <a:cs typeface="Arial"/>
              <a:sym typeface="Arial"/>
            </a:endParaRPr>
          </a:p>
        </p:txBody>
      </p:sp>
      <p:sp>
        <p:nvSpPr>
          <p:cNvPr id="932" name="Google Shape;932;p68" descr="move to next step"/>
          <p:cNvSpPr/>
          <p:nvPr/>
        </p:nvSpPr>
        <p:spPr>
          <a:xfrm rot="10800000">
            <a:off x="4107779" y="4235866"/>
            <a:ext cx="428162" cy="500869"/>
          </a:xfrm>
          <a:custGeom>
            <a:avLst/>
            <a:gdLst/>
            <a:ahLst/>
            <a:cxnLst/>
            <a:rect l="l" t="t" r="r" b="b"/>
            <a:pathLst>
              <a:path w="428162" h="500869" extrusionOk="0">
                <a:moveTo>
                  <a:pt x="0" y="100174"/>
                </a:moveTo>
                <a:lnTo>
                  <a:pt x="214081" y="100174"/>
                </a:lnTo>
                <a:lnTo>
                  <a:pt x="214081" y="0"/>
                </a:lnTo>
                <a:lnTo>
                  <a:pt x="428162" y="250435"/>
                </a:lnTo>
                <a:lnTo>
                  <a:pt x="214081" y="500869"/>
                </a:lnTo>
                <a:lnTo>
                  <a:pt x="214081" y="400695"/>
                </a:lnTo>
                <a:lnTo>
                  <a:pt x="0" y="400695"/>
                </a:lnTo>
                <a:lnTo>
                  <a:pt x="0" y="100174"/>
                </a:lnTo>
                <a:close/>
              </a:path>
            </a:pathLst>
          </a:custGeom>
          <a:solidFill>
            <a:srgbClr val="7F7F7F"/>
          </a:solidFill>
          <a:ln>
            <a:noFill/>
          </a:ln>
        </p:spPr>
        <p:txBody>
          <a:bodyPr spcFirstLastPara="1" wrap="square" lIns="0" tIns="100150" rIns="128425" bIns="100150" anchor="ctr" anchorCtr="0">
            <a:noAutofit/>
          </a:bodyPr>
          <a:lstStyle/>
          <a:p>
            <a:pPr marL="0" marR="0" lvl="0" indent="0" algn="ctr" rtl="0">
              <a:lnSpc>
                <a:spcPct val="90000"/>
              </a:lnSpc>
              <a:spcBef>
                <a:spcPts val="0"/>
              </a:spcBef>
              <a:spcAft>
                <a:spcPts val="0"/>
              </a:spcAft>
              <a:buClr>
                <a:srgbClr val="666666"/>
              </a:buClr>
              <a:buSzPts val="1600"/>
              <a:buFont typeface="Calibri"/>
              <a:buNone/>
            </a:pPr>
            <a:endParaRPr sz="1600" b="0" i="0" u="none" strike="noStrike" cap="none">
              <a:solidFill>
                <a:srgbClr val="0C0C0C"/>
              </a:solidFill>
              <a:latin typeface="Calibri"/>
              <a:ea typeface="Calibri"/>
              <a:cs typeface="Calibri"/>
              <a:sym typeface="Calibri"/>
            </a:endParaRPr>
          </a:p>
        </p:txBody>
      </p:sp>
      <p:sp>
        <p:nvSpPr>
          <p:cNvPr id="934" name="Google Shape;934;p68" descr="Step 6 of 6"/>
          <p:cNvSpPr/>
          <p:nvPr/>
        </p:nvSpPr>
        <p:spPr>
          <a:xfrm>
            <a:off x="1383465" y="3693741"/>
            <a:ext cx="2362201" cy="1585120"/>
          </a:xfrm>
          <a:prstGeom prst="rect">
            <a:avLst/>
          </a:prstGeom>
          <a:no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3" name="Google Shape;933;p68"/>
          <p:cNvSpPr/>
          <p:nvPr/>
        </p:nvSpPr>
        <p:spPr>
          <a:xfrm>
            <a:off x="1566503" y="3848816"/>
            <a:ext cx="2019635" cy="1211781"/>
          </a:xfrm>
          <a:custGeom>
            <a:avLst/>
            <a:gdLst/>
            <a:ahLst/>
            <a:cxnLst/>
            <a:rect l="l" t="t" r="r" b="b"/>
            <a:pathLst>
              <a:path w="2019635" h="1211781" extrusionOk="0">
                <a:moveTo>
                  <a:pt x="0" y="0"/>
                </a:moveTo>
                <a:lnTo>
                  <a:pt x="2019635" y="0"/>
                </a:lnTo>
                <a:lnTo>
                  <a:pt x="2019635" y="1211781"/>
                </a:lnTo>
                <a:lnTo>
                  <a:pt x="0" y="1211781"/>
                </a:lnTo>
                <a:lnTo>
                  <a:pt x="0" y="0"/>
                </a:lnTo>
                <a:close/>
              </a:path>
            </a:pathLst>
          </a:custGeom>
          <a:solidFill>
            <a:schemeClr val="lt1"/>
          </a:solidFill>
          <a:ln w="25400" cap="flat" cmpd="sng">
            <a:solidFill>
              <a:srgbClr val="51818D"/>
            </a:solidFill>
            <a:prstDash val="solid"/>
            <a:round/>
            <a:headEnd type="none" w="sm" len="sm"/>
            <a:tailEnd type="none" w="sm" len="sm"/>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rgbClr val="595959"/>
              </a:buClr>
              <a:buSzPts val="2000"/>
              <a:buFont typeface="Calibri"/>
              <a:buNone/>
            </a:pPr>
            <a:r>
              <a:rPr lang="en-US" sz="2000" b="0" i="0" u="none" strike="noStrike" cap="none">
                <a:solidFill>
                  <a:srgbClr val="595959"/>
                </a:solidFill>
                <a:latin typeface="Calibri"/>
                <a:ea typeface="Calibri"/>
                <a:cs typeface="Calibri"/>
                <a:sym typeface="Calibri"/>
              </a:rPr>
              <a:t>AQD decision on the permit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69"/>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The Final Decision</a:t>
            </a:r>
            <a:endParaRPr/>
          </a:p>
        </p:txBody>
      </p:sp>
      <p:pic>
        <p:nvPicPr>
          <p:cNvPr id="940" name="Google Shape;940;p69" descr="A picture of a spray paint booth.&#10;&#10;"/>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
        <p:nvSpPr>
          <p:cNvPr id="941" name="Google Shape;941;p69"/>
          <p:cNvSpPr txBox="1"/>
          <p:nvPr/>
        </p:nvSpPr>
        <p:spPr>
          <a:xfrm>
            <a:off x="316424" y="2057400"/>
            <a:ext cx="5779576" cy="3352800"/>
          </a:xfrm>
          <a:prstGeom prst="rect">
            <a:avLst/>
          </a:prstGeom>
          <a:noFill/>
          <a:ln>
            <a:noFill/>
          </a:ln>
        </p:spPr>
        <p:txBody>
          <a:bodyPr spcFirstLastPara="1" wrap="square" lIns="91425" tIns="45700" rIns="91425" bIns="45700" anchor="t" anchorCtr="0">
            <a:normAutofit fontScale="92500"/>
          </a:bodyPr>
          <a:lstStyle/>
          <a:p>
            <a:pPr marL="342900" marR="0" lvl="0" indent="-3429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Calibri"/>
                <a:ea typeface="Calibri"/>
                <a:cs typeface="Calibri"/>
                <a:sym typeface="Calibri"/>
              </a:rPr>
              <a:t>A final decision on the permit will be made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44"/>
              </a:spcBef>
              <a:spcAft>
                <a:spcPts val="0"/>
              </a:spcAft>
              <a:buClr>
                <a:srgbClr val="FFFFFF"/>
              </a:buClr>
              <a:buSzPct val="1000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44"/>
              </a:spcBef>
              <a:spcAft>
                <a:spcPts val="0"/>
              </a:spcAft>
              <a:buClr>
                <a:srgbClr val="000000"/>
              </a:buClr>
              <a:buSzPct val="100000"/>
              <a:buFont typeface="Arial"/>
              <a:buChar char="•"/>
            </a:pPr>
            <a:r>
              <a:rPr lang="en-US" sz="2400" b="0" i="0" u="none" strike="noStrike" cap="none">
                <a:solidFill>
                  <a:srgbClr val="000000"/>
                </a:solidFill>
                <a:latin typeface="Calibri"/>
                <a:ea typeface="Calibri"/>
                <a:cs typeface="Calibri"/>
                <a:sym typeface="Calibri"/>
              </a:rPr>
              <a:t>The response will be published along with the decision</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444"/>
              </a:spcBef>
              <a:spcAft>
                <a:spcPts val="0"/>
              </a:spcAft>
              <a:buClr>
                <a:srgbClr val="FFFFFF"/>
              </a:buClr>
              <a:buSzPct val="1000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44"/>
              </a:spcBef>
              <a:spcAft>
                <a:spcPts val="0"/>
              </a:spcAft>
              <a:buClr>
                <a:srgbClr val="000000"/>
              </a:buClr>
              <a:buSzPct val="100000"/>
              <a:buFont typeface="Arial"/>
              <a:buChar char="•"/>
            </a:pPr>
            <a:r>
              <a:rPr lang="en-US" sz="2400" b="0" i="0" u="none" strike="noStrike" cap="none">
                <a:solidFill>
                  <a:srgbClr val="000000"/>
                </a:solidFill>
                <a:latin typeface="Calibri"/>
                <a:ea typeface="Calibri"/>
                <a:cs typeface="Calibri"/>
                <a:sym typeface="Calibri"/>
              </a:rPr>
              <a:t>Possible decisions: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70"/>
              </a:spcBef>
              <a:spcAft>
                <a:spcPts val="0"/>
              </a:spcAft>
              <a:buClr>
                <a:srgbClr val="000000"/>
              </a:buClr>
              <a:buSzPct val="100000"/>
              <a:buFont typeface="Calibri"/>
              <a:buChar char="–"/>
            </a:pPr>
            <a:r>
              <a:rPr lang="en-US" sz="2000" b="0" i="0" u="none" strike="noStrike" cap="none">
                <a:solidFill>
                  <a:srgbClr val="000000"/>
                </a:solidFill>
                <a:latin typeface="Calibri"/>
                <a:ea typeface="Calibri"/>
                <a:cs typeface="Calibri"/>
                <a:sym typeface="Calibri"/>
              </a:rPr>
              <a:t>Issue the permit as is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70"/>
              </a:spcBef>
              <a:spcAft>
                <a:spcPts val="0"/>
              </a:spcAft>
              <a:buClr>
                <a:srgbClr val="000000"/>
              </a:buClr>
              <a:buSzPct val="100000"/>
              <a:buFont typeface="Calibri"/>
              <a:buChar char="–"/>
            </a:pPr>
            <a:r>
              <a:rPr lang="en-US" sz="2000" b="0" i="0" u="none" strike="noStrike" cap="none">
                <a:solidFill>
                  <a:srgbClr val="000000"/>
                </a:solidFill>
                <a:latin typeface="Calibri"/>
                <a:ea typeface="Calibri"/>
                <a:cs typeface="Calibri"/>
                <a:sym typeface="Calibri"/>
              </a:rPr>
              <a:t>Issue the permit with changes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70"/>
              </a:spcBef>
              <a:spcAft>
                <a:spcPts val="0"/>
              </a:spcAft>
              <a:buClr>
                <a:srgbClr val="000000"/>
              </a:buClr>
              <a:buSzPct val="100000"/>
              <a:buFont typeface="Calibri"/>
              <a:buChar char="–"/>
            </a:pPr>
            <a:r>
              <a:rPr lang="en-US" sz="2000" b="0" i="0" u="none" strike="noStrike" cap="none">
                <a:solidFill>
                  <a:srgbClr val="000000"/>
                </a:solidFill>
                <a:latin typeface="Calibri"/>
                <a:ea typeface="Calibri"/>
                <a:cs typeface="Calibri"/>
                <a:sym typeface="Calibri"/>
              </a:rPr>
              <a:t>Deny the permit </a:t>
            </a:r>
            <a:endParaRPr sz="1400" b="0" i="0" u="none" strike="noStrike" cap="none">
              <a:solidFill>
                <a:srgbClr val="000000"/>
              </a:solidFill>
              <a:latin typeface="Arial"/>
              <a:ea typeface="Arial"/>
              <a:cs typeface="Arial"/>
              <a:sym typeface="Arial"/>
            </a:endParaRPr>
          </a:p>
          <a:p>
            <a:pPr marL="342900" marR="0" lvl="0" indent="-201930" algn="l" rtl="0">
              <a:lnSpc>
                <a:spcPct val="100000"/>
              </a:lnSpc>
              <a:spcBef>
                <a:spcPts val="444"/>
              </a:spcBef>
              <a:spcAft>
                <a:spcPts val="0"/>
              </a:spcAft>
              <a:buClr>
                <a:srgbClr val="FFFFFF"/>
              </a:buClr>
              <a:buSzPct val="1000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4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7"/>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200"/>
              <a:buFont typeface="Quattrocento Sans"/>
              <a:buNone/>
            </a:pPr>
            <a:r>
              <a:rPr lang="en-US" sz="3200">
                <a:solidFill>
                  <a:srgbClr val="1F3864"/>
                </a:solidFill>
                <a:latin typeface="Quattrocento Sans"/>
                <a:ea typeface="Quattrocento Sans"/>
                <a:cs typeface="Quattrocento Sans"/>
                <a:sym typeface="Quattrocento Sans"/>
              </a:rPr>
              <a:t>Air 101 Topics</a:t>
            </a:r>
            <a:endParaRPr/>
          </a:p>
        </p:txBody>
      </p:sp>
      <p:sp>
        <p:nvSpPr>
          <p:cNvPr id="252" name="Google Shape;252;p7"/>
          <p:cNvSpPr txBox="1">
            <a:spLocks noGrp="1"/>
          </p:cNvSpPr>
          <p:nvPr>
            <p:ph type="body" idx="1"/>
          </p:nvPr>
        </p:nvSpPr>
        <p:spPr>
          <a:xfrm>
            <a:off x="467273" y="2176426"/>
            <a:ext cx="11257453" cy="52048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Font typeface="Noto Sans Symbols"/>
              <a:buChar char="▪"/>
            </a:pPr>
            <a:r>
              <a:rPr lang="en-US" sz="2600" b="1">
                <a:latin typeface="Quattrocento Sans"/>
                <a:ea typeface="Quattrocento Sans"/>
                <a:cs typeface="Quattrocento Sans"/>
                <a:sym typeface="Quattrocento Sans"/>
              </a:rPr>
              <a:t>Definitions</a:t>
            </a:r>
            <a:r>
              <a:rPr lang="en-US" sz="2600">
                <a:latin typeface="Quattrocento Sans"/>
                <a:ea typeface="Quattrocento Sans"/>
                <a:cs typeface="Quattrocento Sans"/>
                <a:sym typeface="Quattrocento Sans"/>
              </a:rPr>
              <a:t> of air quality and air pollution</a:t>
            </a:r>
            <a:endParaRPr/>
          </a:p>
          <a:p>
            <a:pPr marL="228600" lvl="0" indent="-228600" algn="l" rtl="0">
              <a:lnSpc>
                <a:spcPct val="90000"/>
              </a:lnSpc>
              <a:spcBef>
                <a:spcPts val="1000"/>
              </a:spcBef>
              <a:spcAft>
                <a:spcPts val="0"/>
              </a:spcAft>
              <a:buClr>
                <a:schemeClr val="dk1"/>
              </a:buClr>
              <a:buSzPts val="2600"/>
              <a:buFont typeface="Noto Sans Symbols"/>
              <a:buChar char="▪"/>
            </a:pPr>
            <a:r>
              <a:rPr lang="en-US" sz="2600" b="1">
                <a:latin typeface="Quattrocento Sans"/>
                <a:ea typeface="Quattrocento Sans"/>
                <a:cs typeface="Quattrocento Sans"/>
                <a:sym typeface="Quattrocento Sans"/>
              </a:rPr>
              <a:t>Sources</a:t>
            </a:r>
            <a:r>
              <a:rPr lang="en-US" sz="2600">
                <a:latin typeface="Quattrocento Sans"/>
                <a:ea typeface="Quattrocento Sans"/>
                <a:cs typeface="Quattrocento Sans"/>
                <a:sym typeface="Quattrocento Sans"/>
              </a:rPr>
              <a:t> of air pollution</a:t>
            </a:r>
            <a:endParaRPr/>
          </a:p>
          <a:p>
            <a:pPr marL="228600" lvl="0" indent="-228600" algn="l" rtl="0">
              <a:lnSpc>
                <a:spcPct val="90000"/>
              </a:lnSpc>
              <a:spcBef>
                <a:spcPts val="1000"/>
              </a:spcBef>
              <a:spcAft>
                <a:spcPts val="0"/>
              </a:spcAft>
              <a:buClr>
                <a:schemeClr val="dk1"/>
              </a:buClr>
              <a:buSzPts val="2600"/>
              <a:buFont typeface="Noto Sans Symbols"/>
              <a:buChar char="▪"/>
            </a:pPr>
            <a:r>
              <a:rPr lang="en-US" sz="2600" b="1">
                <a:latin typeface="Quattrocento Sans"/>
                <a:ea typeface="Quattrocento Sans"/>
                <a:cs typeface="Quattrocento Sans"/>
                <a:sym typeface="Quattrocento Sans"/>
              </a:rPr>
              <a:t>History</a:t>
            </a:r>
            <a:r>
              <a:rPr lang="en-US" sz="2600">
                <a:latin typeface="Quattrocento Sans"/>
                <a:ea typeface="Quattrocento Sans"/>
                <a:cs typeface="Quattrocento Sans"/>
                <a:sym typeface="Quattrocento Sans"/>
              </a:rPr>
              <a:t> of air pollution</a:t>
            </a:r>
            <a:endParaRPr/>
          </a:p>
          <a:p>
            <a:pPr marL="228600" lvl="0" indent="-228600" algn="l" rtl="0">
              <a:lnSpc>
                <a:spcPct val="90000"/>
              </a:lnSpc>
              <a:spcBef>
                <a:spcPts val="1000"/>
              </a:spcBef>
              <a:spcAft>
                <a:spcPts val="0"/>
              </a:spcAft>
              <a:buClr>
                <a:schemeClr val="dk1"/>
              </a:buClr>
              <a:buSzPts val="2600"/>
              <a:buFont typeface="Noto Sans Symbols"/>
              <a:buChar char="▪"/>
            </a:pPr>
            <a:r>
              <a:rPr lang="en-US" sz="2600" b="1">
                <a:latin typeface="Quattrocento Sans"/>
                <a:ea typeface="Quattrocento Sans"/>
                <a:cs typeface="Quattrocento Sans"/>
                <a:sym typeface="Quattrocento Sans"/>
              </a:rPr>
              <a:t>Regulation</a:t>
            </a:r>
            <a:r>
              <a:rPr lang="en-US" sz="2600">
                <a:latin typeface="Quattrocento Sans"/>
                <a:ea typeface="Quattrocento Sans"/>
                <a:cs typeface="Quattrocento Sans"/>
                <a:sym typeface="Quattrocento Sans"/>
              </a:rPr>
              <a:t> of air pollution in the U.S. &amp; MI</a:t>
            </a:r>
            <a:endParaRPr/>
          </a:p>
          <a:p>
            <a:pPr marL="228600" lvl="0" indent="-228600" algn="l" rtl="0">
              <a:lnSpc>
                <a:spcPct val="90000"/>
              </a:lnSpc>
              <a:spcBef>
                <a:spcPts val="1000"/>
              </a:spcBef>
              <a:spcAft>
                <a:spcPts val="0"/>
              </a:spcAft>
              <a:buClr>
                <a:schemeClr val="dk1"/>
              </a:buClr>
              <a:buSzPts val="2600"/>
              <a:buFont typeface="Noto Sans Symbols"/>
              <a:buChar char="▪"/>
            </a:pPr>
            <a:r>
              <a:rPr lang="en-US" sz="2600" b="1">
                <a:latin typeface="Quattrocento Sans"/>
                <a:ea typeface="Quattrocento Sans"/>
                <a:cs typeface="Quattrocento Sans"/>
                <a:sym typeface="Quattrocento Sans"/>
              </a:rPr>
              <a:t>Common questions</a:t>
            </a:r>
            <a:endParaRPr/>
          </a:p>
          <a:p>
            <a:pPr marL="685800" lvl="1" indent="-228600" algn="l" rtl="0">
              <a:lnSpc>
                <a:spcPct val="90000"/>
              </a:lnSpc>
              <a:spcBef>
                <a:spcPts val="500"/>
              </a:spcBef>
              <a:spcAft>
                <a:spcPts val="0"/>
              </a:spcAft>
              <a:buClr>
                <a:schemeClr val="dk1"/>
              </a:buClr>
              <a:buSzPts val="2200"/>
              <a:buChar char="•"/>
            </a:pPr>
            <a:r>
              <a:rPr lang="en-US" sz="2200">
                <a:latin typeface="Quattrocento Sans"/>
                <a:ea typeface="Quattrocento Sans"/>
                <a:cs typeface="Quattrocento Sans"/>
                <a:sym typeface="Quattrocento Sans"/>
              </a:rPr>
              <a:t>Why and when air pollution can be higher and lower?</a:t>
            </a:r>
            <a:endParaRPr/>
          </a:p>
          <a:p>
            <a:pPr marL="685800" lvl="1" indent="-228600" algn="l" rtl="0">
              <a:lnSpc>
                <a:spcPct val="90000"/>
              </a:lnSpc>
              <a:spcBef>
                <a:spcPts val="500"/>
              </a:spcBef>
              <a:spcAft>
                <a:spcPts val="0"/>
              </a:spcAft>
              <a:buClr>
                <a:schemeClr val="dk1"/>
              </a:buClr>
              <a:buSzPts val="2200"/>
              <a:buChar char="•"/>
            </a:pPr>
            <a:r>
              <a:rPr lang="en-US" sz="2200">
                <a:latin typeface="Quattrocento Sans"/>
                <a:ea typeface="Quattrocento Sans"/>
                <a:cs typeface="Quattrocento Sans"/>
                <a:sym typeface="Quattrocento Sans"/>
              </a:rPr>
              <a:t>How to tell what the air quality is and where to find information?</a:t>
            </a:r>
            <a:endParaRPr/>
          </a:p>
          <a:p>
            <a:pPr marL="685800" lvl="0" indent="0" algn="l" rtl="0">
              <a:lnSpc>
                <a:spcPct val="90000"/>
              </a:lnSpc>
              <a:spcBef>
                <a:spcPts val="500"/>
              </a:spcBef>
              <a:spcAft>
                <a:spcPts val="0"/>
              </a:spcAft>
              <a:buNone/>
            </a:pPr>
            <a:endParaRPr/>
          </a:p>
        </p:txBody>
      </p:sp>
      <p:pic>
        <p:nvPicPr>
          <p:cNvPr id="253" name="Google Shape;253;p7" descr="Checklist"/>
          <p:cNvPicPr preferRelativeResize="0"/>
          <p:nvPr/>
        </p:nvPicPr>
        <p:blipFill rotWithShape="1">
          <a:blip r:embed="rId3">
            <a:alphaModFix/>
          </a:blip>
          <a:srcRect/>
          <a:stretch/>
        </p:blipFill>
        <p:spPr>
          <a:xfrm>
            <a:off x="8868820" y="2176426"/>
            <a:ext cx="2194560" cy="2194560"/>
          </a:xfrm>
          <a:prstGeom prst="rect">
            <a:avLst/>
          </a:prstGeom>
          <a:noFill/>
          <a:ln>
            <a:noFill/>
          </a:ln>
        </p:spPr>
      </p:pic>
      <p:sp>
        <p:nvSpPr>
          <p:cNvPr id="254" name="Google Shape;254;p7"/>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70"/>
          <p:cNvSpPr txBox="1">
            <a:spLocks noGrp="1"/>
          </p:cNvSpPr>
          <p:nvPr>
            <p:ph type="title"/>
          </p:nvPr>
        </p:nvSpPr>
        <p:spPr>
          <a:xfrm>
            <a:off x="508000" y="500856"/>
            <a:ext cx="5588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Permits &amp; Zoning</a:t>
            </a:r>
            <a:endParaRPr/>
          </a:p>
        </p:txBody>
      </p:sp>
      <p:pic>
        <p:nvPicPr>
          <p:cNvPr id="947" name="Google Shape;947;p70" descr="A picture of a spray paint booth.&#10;&#10;"/>
          <p:cNvPicPr preferRelativeResize="0">
            <a:picLocks noGrp="1"/>
          </p:cNvPicPr>
          <p:nvPr>
            <p:ph type="body" idx="1"/>
          </p:nvPr>
        </p:nvPicPr>
        <p:blipFill rotWithShape="1">
          <a:blip r:embed="rId3">
            <a:alphaModFix/>
          </a:blip>
          <a:srcRect/>
          <a:stretch/>
        </p:blipFill>
        <p:spPr>
          <a:xfrm>
            <a:off x="7434262" y="1071563"/>
            <a:ext cx="3952875" cy="3952875"/>
          </a:xfrm>
          <a:prstGeom prst="rect">
            <a:avLst/>
          </a:prstGeom>
          <a:noFill/>
          <a:ln>
            <a:noFill/>
          </a:ln>
        </p:spPr>
      </p:pic>
      <p:sp>
        <p:nvSpPr>
          <p:cNvPr id="948" name="Google Shape;948;p70"/>
          <p:cNvSpPr txBox="1"/>
          <p:nvPr/>
        </p:nvSpPr>
        <p:spPr>
          <a:xfrm>
            <a:off x="316424" y="2057400"/>
            <a:ext cx="5779576" cy="3352800"/>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Specific rules require that new installations or modifications obtain a permit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A permit does NOT mean that a facility can immediately start operating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480"/>
              </a:spcBef>
              <a:spcAft>
                <a:spcPts val="0"/>
              </a:spcAft>
              <a:buClr>
                <a:srgbClr val="FFFFFF"/>
              </a:buClr>
              <a:buSzPts val="2400"/>
              <a:buFont typeface="Arial"/>
              <a:buNone/>
            </a:pP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Local zoning will have an impact on whether a facility can operate</a:t>
            </a:r>
            <a:endParaRPr sz="1400" b="0" i="0" u="none" strike="noStrike" cap="none" dirty="0">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rgbClr val="FFFFFF"/>
              </a:buClr>
              <a:buSzPts val="2400"/>
              <a:buFont typeface="Arial"/>
              <a:buNone/>
            </a:pPr>
            <a:endParaRPr sz="2400" b="0" i="0" u="none" strike="noStrike" cap="none"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71"/>
          <p:cNvSpPr txBox="1">
            <a:spLocks noGrp="1"/>
          </p:cNvSpPr>
          <p:nvPr>
            <p:ph type="title" idx="4294967295"/>
          </p:nvPr>
        </p:nvSpPr>
        <p:spPr>
          <a:xfrm>
            <a:off x="2543159" y="2209831"/>
            <a:ext cx="8001000" cy="14700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6200" b="0" i="0" u="none" strike="noStrike" kern="0" cap="none" spc="0" normalizeH="0" baseline="0" noProof="0" dirty="0">
                <a:ln>
                  <a:noFill/>
                </a:ln>
                <a:solidFill>
                  <a:srgbClr val="162E4B"/>
                </a:solidFill>
                <a:effectLst/>
                <a:uLnTx/>
                <a:uFillTx/>
                <a:latin typeface="Calibri"/>
                <a:ea typeface="Calibri"/>
                <a:cs typeface="Calibri"/>
                <a:sym typeface="Calibri"/>
              </a:rPr>
              <a:t>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54" name="Google Shape;954;p71" descr="Questions with solid fill"/>
          <p:cNvPicPr preferRelativeResize="0"/>
          <p:nvPr/>
        </p:nvPicPr>
        <p:blipFill rotWithShape="1">
          <a:blip r:embed="rId3">
            <a:alphaModFix/>
          </a:blip>
          <a:srcRect/>
          <a:stretch/>
        </p:blipFill>
        <p:spPr>
          <a:xfrm>
            <a:off x="1204587" y="1617533"/>
            <a:ext cx="2677145" cy="265462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61" name="Google Shape;961;p72"/>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EPA, EGLE, and the Community</a:t>
            </a:r>
            <a:endParaRPr/>
          </a:p>
        </p:txBody>
      </p:sp>
      <p:sp>
        <p:nvSpPr>
          <p:cNvPr id="962" name="Google Shape;962;p72"/>
          <p:cNvSpPr txBox="1"/>
          <p:nvPr/>
        </p:nvSpPr>
        <p:spPr>
          <a:xfrm>
            <a:off x="695376" y="3795436"/>
            <a:ext cx="4526200" cy="1582604"/>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l" rtl="0">
              <a:lnSpc>
                <a:spcPct val="90000"/>
              </a:lnSpc>
              <a:spcBef>
                <a:spcPts val="0"/>
              </a:spcBef>
              <a:spcAft>
                <a:spcPts val="0"/>
              </a:spcAft>
              <a:buClr>
                <a:schemeClr val="dk1"/>
              </a:buClr>
              <a:buSzPct val="100000"/>
              <a:buFont typeface="Arial"/>
              <a:buNone/>
            </a:pPr>
            <a:r>
              <a:rPr lang="en-US" sz="7400">
                <a:solidFill>
                  <a:schemeClr val="dk1"/>
                </a:solidFill>
                <a:latin typeface="Arial"/>
                <a:ea typeface="Arial"/>
                <a:cs typeface="Arial"/>
                <a:sym typeface="Arial"/>
              </a:rPr>
              <a:t>Jenine Camilleri</a:t>
            </a:r>
            <a:endParaRPr/>
          </a:p>
          <a:p>
            <a:pPr marL="0" marR="0" lvl="0" indent="0" algn="l" rtl="0">
              <a:lnSpc>
                <a:spcPct val="90000"/>
              </a:lnSpc>
              <a:spcBef>
                <a:spcPts val="1000"/>
              </a:spcBef>
              <a:spcAft>
                <a:spcPts val="0"/>
              </a:spcAft>
              <a:buClr>
                <a:schemeClr val="dk1"/>
              </a:buClr>
              <a:buSzPct val="100000"/>
              <a:buFont typeface="Arial"/>
              <a:buNone/>
            </a:pPr>
            <a:r>
              <a:rPr lang="en-US" sz="7400">
                <a:solidFill>
                  <a:schemeClr val="dk1"/>
                </a:solidFill>
                <a:latin typeface="Arial"/>
                <a:ea typeface="Arial"/>
                <a:cs typeface="Arial"/>
                <a:sym typeface="Arial"/>
              </a:rPr>
              <a:t>MI AQD Enf Unit Supervisor</a:t>
            </a:r>
            <a:endParaRPr/>
          </a:p>
          <a:p>
            <a:pPr marL="0" marR="0" lvl="0" indent="0" algn="l" rtl="0">
              <a:lnSpc>
                <a:spcPct val="90000"/>
              </a:lnSpc>
              <a:spcBef>
                <a:spcPts val="1000"/>
              </a:spcBef>
              <a:spcAft>
                <a:spcPts val="0"/>
              </a:spcAft>
              <a:buClr>
                <a:srgbClr val="2F5496"/>
              </a:buClr>
              <a:buSzPct val="100000"/>
              <a:buFont typeface="Arial"/>
              <a:buNone/>
            </a:pPr>
            <a:r>
              <a:rPr lang="en-US" sz="7400" u="sng">
                <a:solidFill>
                  <a:srgbClr val="2F5496"/>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camillerij@michigan.gov</a:t>
            </a:r>
            <a:r>
              <a:rPr lang="en-US" sz="55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		</a:t>
            </a:r>
            <a:endParaRPr/>
          </a:p>
          <a:p>
            <a:pPr marL="0" marR="0" lvl="0" indent="0" algn="l" rtl="0">
              <a:lnSpc>
                <a:spcPct val="90000"/>
              </a:lnSpc>
              <a:spcBef>
                <a:spcPts val="1000"/>
              </a:spcBef>
              <a:spcAft>
                <a:spcPts val="0"/>
              </a:spcAft>
              <a:buClr>
                <a:schemeClr val="dk1"/>
              </a:buClr>
              <a:buSzPct val="100000"/>
              <a:buFont typeface="Arial"/>
              <a:buNone/>
            </a:pPr>
            <a:endParaRPr sz="2800">
              <a:solidFill>
                <a:schemeClr val="dk1"/>
              </a:solidFill>
              <a:latin typeface="Arial"/>
              <a:ea typeface="Arial"/>
              <a:cs typeface="Arial"/>
              <a:sym typeface="Arial"/>
            </a:endParaRPr>
          </a:p>
        </p:txBody>
      </p:sp>
      <p:sp>
        <p:nvSpPr>
          <p:cNvPr id="963" name="Google Shape;963;p72"/>
          <p:cNvSpPr txBox="1"/>
          <p:nvPr/>
        </p:nvSpPr>
        <p:spPr>
          <a:xfrm>
            <a:off x="4947933" y="3748665"/>
            <a:ext cx="4526200" cy="1249364"/>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90000"/>
              </a:lnSpc>
              <a:spcBef>
                <a:spcPts val="0"/>
              </a:spcBef>
              <a:spcAft>
                <a:spcPts val="0"/>
              </a:spcAft>
              <a:buClr>
                <a:schemeClr val="dk1"/>
              </a:buClr>
              <a:buSzPct val="100000"/>
              <a:buFont typeface="Arial"/>
              <a:buNone/>
            </a:pPr>
            <a:r>
              <a:rPr lang="en-US" sz="9600">
                <a:solidFill>
                  <a:schemeClr val="dk1"/>
                </a:solidFill>
                <a:latin typeface="Arial"/>
                <a:ea typeface="Arial"/>
                <a:cs typeface="Arial"/>
                <a:sym typeface="Arial"/>
              </a:rPr>
              <a:t>Valeria Apolinario</a:t>
            </a:r>
            <a:endParaRPr/>
          </a:p>
          <a:p>
            <a:pPr marL="0" marR="0" lvl="0" indent="0" algn="l" rtl="0">
              <a:lnSpc>
                <a:spcPct val="90000"/>
              </a:lnSpc>
              <a:spcBef>
                <a:spcPts val="1000"/>
              </a:spcBef>
              <a:spcAft>
                <a:spcPts val="0"/>
              </a:spcAft>
              <a:buClr>
                <a:schemeClr val="dk1"/>
              </a:buClr>
              <a:buSzPct val="100000"/>
              <a:buFont typeface="Arial"/>
              <a:buNone/>
            </a:pPr>
            <a:r>
              <a:rPr lang="en-US" sz="9600">
                <a:solidFill>
                  <a:schemeClr val="dk1"/>
                </a:solidFill>
                <a:latin typeface="Arial"/>
                <a:ea typeface="Arial"/>
                <a:cs typeface="Arial"/>
                <a:sym typeface="Arial"/>
              </a:rPr>
              <a:t>U.S. EPA Region V</a:t>
            </a:r>
            <a:endParaRPr/>
          </a:p>
          <a:p>
            <a:pPr marL="0" marR="0" lvl="0" indent="0" algn="l" rtl="0">
              <a:lnSpc>
                <a:spcPct val="90000"/>
              </a:lnSpc>
              <a:spcBef>
                <a:spcPts val="1000"/>
              </a:spcBef>
              <a:spcAft>
                <a:spcPts val="0"/>
              </a:spcAft>
              <a:buClr>
                <a:srgbClr val="2F5496"/>
              </a:buClr>
              <a:buSzPct val="100000"/>
              <a:buFont typeface="Arial"/>
              <a:buNone/>
            </a:pPr>
            <a:r>
              <a:rPr lang="en-US" sz="9600" u="sng">
                <a:solidFill>
                  <a:srgbClr val="2F5496"/>
                </a:solidFill>
                <a:latin typeface="Calibri"/>
                <a:ea typeface="Calibri"/>
                <a:cs typeface="Calibri"/>
                <a:sym typeface="Calibri"/>
              </a:rPr>
              <a:t>Apolinario.valeria@epa.gov</a:t>
            </a:r>
            <a:r>
              <a:rPr lang="en-US" sz="96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					</a:t>
            </a:r>
            <a:endParaRPr/>
          </a:p>
          <a:p>
            <a:pPr marL="0" marR="0" lvl="0" indent="0" algn="l" rtl="0">
              <a:lnSpc>
                <a:spcPct val="90000"/>
              </a:lnSpc>
              <a:spcBef>
                <a:spcPts val="1000"/>
              </a:spcBef>
              <a:spcAft>
                <a:spcPts val="0"/>
              </a:spcAft>
              <a:buClr>
                <a:schemeClr val="dk1"/>
              </a:buClr>
              <a:buSzPct val="100000"/>
              <a:buFont typeface="Arial"/>
              <a:buNone/>
            </a:pPr>
            <a:endParaRPr sz="2800">
              <a:solidFill>
                <a:schemeClr val="dk1"/>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72" name="Google Shape;972;p73"/>
          <p:cNvSpPr txBox="1">
            <a:spLocks noGrp="1"/>
          </p:cNvSpPr>
          <p:nvPr>
            <p:ph type="title" idx="4294967295"/>
          </p:nvPr>
        </p:nvSpPr>
        <p:spPr>
          <a:xfrm>
            <a:off x="680301" y="51442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42D65"/>
              </a:buClr>
              <a:buSzPts val="4400"/>
              <a:buFont typeface="Arial"/>
              <a:buNone/>
              <a:tabLst/>
              <a:defRPr/>
            </a:pP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Common</a:t>
            </a: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Objectives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endParaRPr kumimoji="0" lang="en-US" sz="44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970" name="Google Shape;970;p73"/>
          <p:cNvSpPr txBox="1"/>
          <p:nvPr/>
        </p:nvSpPr>
        <p:spPr>
          <a:xfrm>
            <a:off x="838200" y="1733151"/>
            <a:ext cx="5099901" cy="3391698"/>
          </a:xfrm>
          <a:prstGeom prst="rect">
            <a:avLst/>
          </a:prstGeom>
          <a:noFill/>
          <a:ln>
            <a:noFill/>
          </a:ln>
        </p:spPr>
        <p:txBody>
          <a:bodyPr spcFirstLastPara="1" wrap="square" lIns="91425" tIns="45700" rIns="91425" bIns="45700" anchor="t" anchorCtr="0">
            <a:spAutoFit/>
          </a:bodyPr>
          <a:lstStyle/>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Regulate sources of air pollutants to protect human health and the environment</a:t>
            </a:r>
            <a:endParaRPr/>
          </a:p>
          <a:p>
            <a:pPr marL="0" marR="0" lvl="0" indent="0" algn="l" rtl="0">
              <a:lnSpc>
                <a:spcPct val="90000"/>
              </a:lnSpc>
              <a:spcBef>
                <a:spcPts val="600"/>
              </a:spcBef>
              <a:spcAft>
                <a:spcPts val="0"/>
              </a:spcAft>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90000"/>
              </a:lnSpc>
              <a:spcBef>
                <a:spcPts val="60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Conduct inspections of industrial sources of air pollutants for compliance with rules and permits</a:t>
            </a:r>
            <a:endParaRPr/>
          </a:p>
          <a:p>
            <a:pPr marL="342900" marR="0" lvl="0" indent="-190500" algn="l" rtl="0">
              <a:lnSpc>
                <a:spcPct val="90000"/>
              </a:lnSpc>
              <a:spcBef>
                <a:spcPts val="6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90000"/>
              </a:lnSpc>
              <a:spcBef>
                <a:spcPts val="60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Respond to citizen complaints</a:t>
            </a:r>
            <a:endParaRPr sz="2400" b="0" i="0" u="none" strike="noStrike" cap="none">
              <a:solidFill>
                <a:srgbClr val="000000"/>
              </a:solidFill>
              <a:latin typeface="Calibri"/>
              <a:ea typeface="Calibri"/>
              <a:cs typeface="Calibri"/>
              <a:sym typeface="Calibri"/>
            </a:endParaRPr>
          </a:p>
        </p:txBody>
      </p:sp>
      <p:pic>
        <p:nvPicPr>
          <p:cNvPr id="969" name="Google Shape;969;p73" descr="An industrial source of air pollution."/>
          <p:cNvPicPr preferRelativeResize="0"/>
          <p:nvPr/>
        </p:nvPicPr>
        <p:blipFill rotWithShape="1">
          <a:blip r:embed="rId3">
            <a:alphaModFix/>
          </a:blip>
          <a:srcRect l="16741" r="16558"/>
          <a:stretch/>
        </p:blipFill>
        <p:spPr>
          <a:xfrm>
            <a:off x="6181471" y="0"/>
            <a:ext cx="6010529" cy="5992368"/>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9" name="Google Shape;979;p74"/>
          <p:cNvSpPr txBox="1">
            <a:spLocks noGrp="1"/>
          </p:cNvSpPr>
          <p:nvPr>
            <p:ph type="title" idx="4294967295"/>
          </p:nvPr>
        </p:nvSpPr>
        <p:spPr>
          <a:xfrm>
            <a:off x="680301" y="51442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42D65"/>
              </a:buClr>
              <a:buSzPts val="4400"/>
              <a:buFont typeface="Arial"/>
              <a:buNone/>
              <a:tabLst/>
              <a:defRPr/>
            </a:pP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State</a:t>
            </a: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 </a:t>
            </a: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&amp; Federal Relationship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endParaRPr kumimoji="0" lang="en-US" sz="44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977" name="Google Shape;977;p74"/>
          <p:cNvSpPr txBox="1">
            <a:spLocks noGrp="1"/>
          </p:cNvSpPr>
          <p:nvPr>
            <p:ph type="body" idx="1"/>
          </p:nvPr>
        </p:nvSpPr>
        <p:spPr>
          <a:xfrm>
            <a:off x="838200" y="1177203"/>
            <a:ext cx="9448800" cy="4528282"/>
          </a:xfrm>
          <a:prstGeom prst="rect">
            <a:avLst/>
          </a:prstGeom>
          <a:noFill/>
          <a:ln>
            <a:noFill/>
          </a:ln>
        </p:spPr>
        <p:txBody>
          <a:bodyPr spcFirstLastPara="1" wrap="square" lIns="91425" tIns="45700" rIns="91425" bIns="45700" anchor="t" anchorCtr="0">
            <a:normAutofit/>
          </a:bodyPr>
          <a:lstStyle/>
          <a:p>
            <a:pPr marL="514350" lvl="0" indent="-254000" algn="l" rtl="0">
              <a:lnSpc>
                <a:spcPct val="90000"/>
              </a:lnSpc>
              <a:spcBef>
                <a:spcPts val="640"/>
              </a:spcBef>
              <a:spcAft>
                <a:spcPts val="0"/>
              </a:spcAft>
              <a:buSzPts val="3200"/>
              <a:buNone/>
            </a:pPr>
            <a:endParaRPr>
              <a:latin typeface="Calibri"/>
              <a:ea typeface="Calibri"/>
              <a:cs typeface="Calibri"/>
              <a:sym typeface="Calibri"/>
            </a:endParaRPr>
          </a:p>
          <a:p>
            <a:pPr marL="514350" lvl="0" indent="-457200" algn="l" rtl="0">
              <a:lnSpc>
                <a:spcPct val="90000"/>
              </a:lnSpc>
              <a:spcBef>
                <a:spcPts val="640"/>
              </a:spcBef>
              <a:spcAft>
                <a:spcPts val="0"/>
              </a:spcAft>
              <a:buSzPts val="3200"/>
              <a:buChar char="•"/>
            </a:pPr>
            <a:r>
              <a:rPr lang="en-US" sz="2400">
                <a:latin typeface="Calibri"/>
                <a:ea typeface="Calibri"/>
                <a:cs typeface="Calibri"/>
                <a:sym typeface="Calibri"/>
              </a:rPr>
              <a:t>EPA and MI are independent and cooperative</a:t>
            </a:r>
            <a:endParaRPr/>
          </a:p>
          <a:p>
            <a:pPr marL="514350" lvl="0" indent="-457200" algn="l" rtl="0">
              <a:lnSpc>
                <a:spcPct val="90000"/>
              </a:lnSpc>
              <a:spcBef>
                <a:spcPts val="640"/>
              </a:spcBef>
              <a:spcAft>
                <a:spcPts val="0"/>
              </a:spcAft>
              <a:buSzPts val="3200"/>
              <a:buChar char="•"/>
            </a:pPr>
            <a:r>
              <a:rPr lang="en-US" sz="2400">
                <a:latin typeface="Calibri"/>
                <a:ea typeface="Calibri"/>
                <a:cs typeface="Calibri"/>
                <a:sym typeface="Calibri"/>
              </a:rPr>
              <a:t>EPA has oversight authority </a:t>
            </a:r>
            <a:endParaRPr/>
          </a:p>
          <a:p>
            <a:pPr marL="514350" lvl="0" indent="-457200" algn="l" rtl="0">
              <a:lnSpc>
                <a:spcPct val="90000"/>
              </a:lnSpc>
              <a:spcBef>
                <a:spcPts val="640"/>
              </a:spcBef>
              <a:spcAft>
                <a:spcPts val="0"/>
              </a:spcAft>
              <a:buSzPts val="3200"/>
              <a:buChar char="•"/>
            </a:pPr>
            <a:r>
              <a:rPr lang="en-US" sz="2400">
                <a:latin typeface="Calibri"/>
                <a:ea typeface="Calibri"/>
                <a:cs typeface="Calibri"/>
                <a:sym typeface="Calibri"/>
              </a:rPr>
              <a:t>EPA can do independent inspections and enforcement</a:t>
            </a:r>
            <a:endParaRPr/>
          </a:p>
          <a:p>
            <a:pPr marL="514350" lvl="0" indent="-457200" algn="l" rtl="0">
              <a:lnSpc>
                <a:spcPct val="90000"/>
              </a:lnSpc>
              <a:spcBef>
                <a:spcPts val="640"/>
              </a:spcBef>
              <a:spcAft>
                <a:spcPts val="0"/>
              </a:spcAft>
              <a:buSzPts val="3200"/>
              <a:buChar char="•"/>
            </a:pPr>
            <a:r>
              <a:rPr lang="en-US" sz="2400">
                <a:latin typeface="Calibri"/>
                <a:ea typeface="Calibri"/>
                <a:cs typeface="Calibri"/>
                <a:sym typeface="Calibri"/>
              </a:rPr>
              <a:t>Joint actions by MI and EPA possible</a:t>
            </a:r>
            <a:endParaRPr/>
          </a:p>
          <a:p>
            <a:pPr marL="514350" lvl="0" indent="-457200" algn="l" rtl="0">
              <a:lnSpc>
                <a:spcPct val="90000"/>
              </a:lnSpc>
              <a:spcBef>
                <a:spcPts val="640"/>
              </a:spcBef>
              <a:spcAft>
                <a:spcPts val="0"/>
              </a:spcAft>
              <a:buSzPts val="3200"/>
              <a:buChar char="•"/>
            </a:pPr>
            <a:r>
              <a:rPr lang="en-US" sz="2400">
                <a:latin typeface="Calibri"/>
                <a:ea typeface="Calibri"/>
                <a:cs typeface="Calibri"/>
                <a:sym typeface="Calibri"/>
              </a:rPr>
              <a:t>Refer certain cases to US Dept of Justice or MI Dept of Attorney General if settlement cannot be reached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1010" name="Google Shape;1010;p75"/>
          <p:cNvSpPr txBox="1">
            <a:spLocks noGrp="1"/>
          </p:cNvSpPr>
          <p:nvPr>
            <p:ph type="title" idx="4294967295"/>
          </p:nvPr>
        </p:nvSpPr>
        <p:spPr>
          <a:xfrm>
            <a:off x="680301" y="51442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42D65"/>
              </a:buClr>
              <a:buSzPts val="4400"/>
              <a:buFont typeface="Arial"/>
              <a:buNone/>
              <a:tabLst/>
              <a:defRPr/>
            </a:pP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Enforcement Process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endParaRPr kumimoji="0" lang="en-US" sz="44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1011" name="Google Shape;1011;p75" descr="Step 1 of 6: Inpection performed"/>
          <p:cNvSpPr/>
          <p:nvPr/>
        </p:nvSpPr>
        <p:spPr>
          <a:xfrm>
            <a:off x="1578429" y="1534884"/>
            <a:ext cx="2841171" cy="1839686"/>
          </a:xfrm>
          <a:prstGeom prst="frame">
            <a:avLst>
              <a:gd name="adj1" fmla="val 4216"/>
            </a:avLst>
          </a:prstGeom>
          <a:solidFill>
            <a:schemeClr val="accent1"/>
          </a:solidFill>
          <a:ln w="25400" cap="flat" cmpd="sng">
            <a:solidFill>
              <a:srgbClr val="3B5E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986" name="Google Shape;986;p75">
            <a:extLst>
              <a:ext uri="{C183D7F6-B498-43B3-948B-1728B52AA6E4}">
                <adec:decorative xmlns:adec="http://schemas.microsoft.com/office/drawing/2017/decorative" val="1"/>
              </a:ext>
            </a:extLst>
          </p:cNvPr>
          <p:cNvGrpSpPr/>
          <p:nvPr/>
        </p:nvGrpSpPr>
        <p:grpSpPr>
          <a:xfrm>
            <a:off x="1786826" y="1735605"/>
            <a:ext cx="8194604" cy="3386787"/>
            <a:chOff x="6291" y="568539"/>
            <a:chExt cx="8194604" cy="3386787"/>
          </a:xfrm>
        </p:grpSpPr>
        <p:sp>
          <p:nvSpPr>
            <p:cNvPr id="987" name="Google Shape;987;p75"/>
            <p:cNvSpPr/>
            <p:nvPr/>
          </p:nvSpPr>
          <p:spPr>
            <a:xfrm>
              <a:off x="2372874" y="1233334"/>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5"/>
            <p:cNvSpPr txBox="1"/>
            <p:nvPr/>
          </p:nvSpPr>
          <p:spPr>
            <a:xfrm>
              <a:off x="2616320" y="1276330"/>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989" name="Google Shape;989;p75"/>
            <p:cNvSpPr/>
            <p:nvPr/>
          </p:nvSpPr>
          <p:spPr>
            <a:xfrm>
              <a:off x="6291"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5"/>
            <p:cNvSpPr txBox="1"/>
            <p:nvPr/>
          </p:nvSpPr>
          <p:spPr>
            <a:xfrm>
              <a:off x="6291"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Arial"/>
                  <a:ea typeface="Arial"/>
                  <a:cs typeface="Arial"/>
                  <a:sym typeface="Arial"/>
                </a:rPr>
                <a:t>Inspection Performed</a:t>
              </a:r>
              <a:endParaRPr dirty="0"/>
            </a:p>
          </p:txBody>
        </p:sp>
        <p:sp>
          <p:nvSpPr>
            <p:cNvPr id="991" name="Google Shape;991;p75"/>
            <p:cNvSpPr/>
            <p:nvPr/>
          </p:nvSpPr>
          <p:spPr>
            <a:xfrm>
              <a:off x="5285985" y="1233334"/>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5"/>
            <p:cNvSpPr txBox="1"/>
            <p:nvPr/>
          </p:nvSpPr>
          <p:spPr>
            <a:xfrm>
              <a:off x="5529431" y="1276330"/>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993" name="Google Shape;993;p75"/>
            <p:cNvSpPr/>
            <p:nvPr/>
          </p:nvSpPr>
          <p:spPr>
            <a:xfrm>
              <a:off x="2919402"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5"/>
            <p:cNvSpPr txBox="1"/>
            <p:nvPr/>
          </p:nvSpPr>
          <p:spPr>
            <a:xfrm>
              <a:off x="2919402"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Violation Notice</a:t>
              </a:r>
              <a:endParaRPr/>
            </a:p>
          </p:txBody>
        </p:sp>
        <p:sp>
          <p:nvSpPr>
            <p:cNvPr id="995" name="Google Shape;995;p75"/>
            <p:cNvSpPr/>
            <p:nvPr/>
          </p:nvSpPr>
          <p:spPr>
            <a:xfrm>
              <a:off x="1190483" y="1987769"/>
              <a:ext cx="5826221" cy="514128"/>
            </a:xfrm>
            <a:custGeom>
              <a:avLst/>
              <a:gdLst/>
              <a:ahLst/>
              <a:cxnLst/>
              <a:rect l="l" t="t" r="r" b="b"/>
              <a:pathLst>
                <a:path w="120000" h="120000" extrusionOk="0">
                  <a:moveTo>
                    <a:pt x="120000" y="0"/>
                  </a:moveTo>
                  <a:lnTo>
                    <a:pt x="120000" y="63991"/>
                  </a:lnTo>
                  <a:lnTo>
                    <a:pt x="0" y="63991"/>
                  </a:lnTo>
                  <a:lnTo>
                    <a:pt x="0" y="12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5"/>
            <p:cNvSpPr txBox="1"/>
            <p:nvPr/>
          </p:nvSpPr>
          <p:spPr>
            <a:xfrm>
              <a:off x="3957303" y="2242109"/>
              <a:ext cx="292581"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997" name="Google Shape;997;p75"/>
            <p:cNvSpPr/>
            <p:nvPr/>
          </p:nvSpPr>
          <p:spPr>
            <a:xfrm>
              <a:off x="5832513"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5"/>
            <p:cNvSpPr txBox="1"/>
            <p:nvPr/>
          </p:nvSpPr>
          <p:spPr>
            <a:xfrm>
              <a:off x="5832513"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Enforcement Notice</a:t>
              </a:r>
              <a:endParaRPr/>
            </a:p>
          </p:txBody>
        </p:sp>
        <p:sp>
          <p:nvSpPr>
            <p:cNvPr id="999" name="Google Shape;999;p75"/>
            <p:cNvSpPr/>
            <p:nvPr/>
          </p:nvSpPr>
          <p:spPr>
            <a:xfrm>
              <a:off x="2372874" y="3199092"/>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5"/>
            <p:cNvSpPr txBox="1"/>
            <p:nvPr/>
          </p:nvSpPr>
          <p:spPr>
            <a:xfrm>
              <a:off x="2616320" y="3242088"/>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01" name="Google Shape;1001;p75"/>
            <p:cNvSpPr/>
            <p:nvPr/>
          </p:nvSpPr>
          <p:spPr>
            <a:xfrm>
              <a:off x="6291" y="2534297"/>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5"/>
            <p:cNvSpPr txBox="1"/>
            <p:nvPr/>
          </p:nvSpPr>
          <p:spPr>
            <a:xfrm>
              <a:off x="6291"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Enforcement Meetings</a:t>
              </a:r>
              <a:endParaRPr/>
            </a:p>
          </p:txBody>
        </p:sp>
        <p:sp>
          <p:nvSpPr>
            <p:cNvPr id="1003" name="Google Shape;1003;p75"/>
            <p:cNvSpPr/>
            <p:nvPr/>
          </p:nvSpPr>
          <p:spPr>
            <a:xfrm>
              <a:off x="5285985" y="3199092"/>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5"/>
            <p:cNvSpPr txBox="1"/>
            <p:nvPr/>
          </p:nvSpPr>
          <p:spPr>
            <a:xfrm>
              <a:off x="5529431" y="3242088"/>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05" name="Google Shape;1005;p75"/>
            <p:cNvSpPr/>
            <p:nvPr/>
          </p:nvSpPr>
          <p:spPr>
            <a:xfrm>
              <a:off x="2919402" y="2534297"/>
              <a:ext cx="2368382" cy="1421029"/>
            </a:xfrm>
            <a:prstGeom prst="rect">
              <a:avLst/>
            </a:prstGeom>
            <a:solidFill>
              <a:srgbClr val="51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5"/>
            <p:cNvSpPr txBox="1"/>
            <p:nvPr/>
          </p:nvSpPr>
          <p:spPr>
            <a:xfrm>
              <a:off x="2919402"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Public Comment Period (EGLE)</a:t>
              </a:r>
              <a:endParaRPr/>
            </a:p>
          </p:txBody>
        </p:sp>
        <p:sp>
          <p:nvSpPr>
            <p:cNvPr id="1007" name="Google Shape;1007;p75"/>
            <p:cNvSpPr/>
            <p:nvPr/>
          </p:nvSpPr>
          <p:spPr>
            <a:xfrm>
              <a:off x="5832513" y="2534297"/>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5"/>
            <p:cNvSpPr txBox="1"/>
            <p:nvPr/>
          </p:nvSpPr>
          <p:spPr>
            <a:xfrm>
              <a:off x="5832513"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Issue Consent Order</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21" name="Google Shape;1021;p76"/>
          <p:cNvSpPr txBox="1">
            <a:spLocks noGrp="1"/>
          </p:cNvSpPr>
          <p:nvPr>
            <p:ph type="title" idx="4294967295"/>
          </p:nvPr>
        </p:nvSpPr>
        <p:spPr>
          <a:xfrm>
            <a:off x="680301" y="51442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42D65"/>
              </a:buClr>
              <a:buSzPts val="4400"/>
              <a:buFont typeface="Arial"/>
              <a:buNone/>
              <a:tabLst/>
              <a:defRPr/>
            </a:pP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How are facilities chosen for inspections?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7" name="Google Shape;1017;p76"/>
          <p:cNvSpPr txBox="1">
            <a:spLocks noGrp="1"/>
          </p:cNvSpPr>
          <p:nvPr>
            <p:ph type="body" idx="1"/>
          </p:nvPr>
        </p:nvSpPr>
        <p:spPr>
          <a:xfrm>
            <a:off x="996099" y="1548720"/>
            <a:ext cx="6149418" cy="41148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sz="2400"/>
              <a:t>Follow EPA Compliance Monitoring Strategy and State Targets</a:t>
            </a:r>
            <a:endParaRPr/>
          </a:p>
          <a:p>
            <a:pPr marL="457200" lvl="0" indent="-431800" algn="l" rtl="0">
              <a:lnSpc>
                <a:spcPct val="100000"/>
              </a:lnSpc>
              <a:spcBef>
                <a:spcPts val="640"/>
              </a:spcBef>
              <a:spcAft>
                <a:spcPts val="0"/>
              </a:spcAft>
              <a:buSzPts val="3200"/>
              <a:buChar char="•"/>
            </a:pPr>
            <a:r>
              <a:rPr lang="en-US" sz="2400"/>
              <a:t>Targeting </a:t>
            </a:r>
            <a:endParaRPr/>
          </a:p>
          <a:p>
            <a:pPr marL="914400" lvl="1" indent="-406400" algn="l" rtl="0">
              <a:lnSpc>
                <a:spcPct val="100000"/>
              </a:lnSpc>
              <a:spcBef>
                <a:spcPts val="560"/>
              </a:spcBef>
              <a:spcAft>
                <a:spcPts val="0"/>
              </a:spcAft>
              <a:buSzPts val="2800"/>
              <a:buChar char="–"/>
            </a:pPr>
            <a:r>
              <a:rPr lang="en-US"/>
              <a:t>Inspector Initiated </a:t>
            </a:r>
            <a:endParaRPr/>
          </a:p>
          <a:p>
            <a:pPr marL="914400" lvl="1" indent="-406400" algn="l" rtl="0">
              <a:lnSpc>
                <a:spcPct val="100000"/>
              </a:lnSpc>
              <a:spcBef>
                <a:spcPts val="560"/>
              </a:spcBef>
              <a:spcAft>
                <a:spcPts val="0"/>
              </a:spcAft>
              <a:buSzPts val="2800"/>
              <a:buChar char="–"/>
            </a:pPr>
            <a:r>
              <a:rPr lang="en-US"/>
              <a:t>Citizen complaints</a:t>
            </a:r>
            <a:endParaRPr/>
          </a:p>
          <a:p>
            <a:pPr marL="914400" lvl="1" indent="-406400" algn="l" rtl="0">
              <a:lnSpc>
                <a:spcPct val="100000"/>
              </a:lnSpc>
              <a:spcBef>
                <a:spcPts val="560"/>
              </a:spcBef>
              <a:spcAft>
                <a:spcPts val="0"/>
              </a:spcAft>
              <a:buSzPts val="2800"/>
              <a:buChar char="–"/>
            </a:pPr>
            <a:r>
              <a:rPr lang="en-US"/>
              <a:t>Air monitoring stations </a:t>
            </a:r>
            <a:endParaRPr/>
          </a:p>
          <a:p>
            <a:pPr marL="457200" lvl="0" indent="-431800" algn="l" rtl="0">
              <a:lnSpc>
                <a:spcPct val="100000"/>
              </a:lnSpc>
              <a:spcBef>
                <a:spcPts val="640"/>
              </a:spcBef>
              <a:spcAft>
                <a:spcPts val="0"/>
              </a:spcAft>
              <a:buSzPts val="3200"/>
              <a:buChar char="•"/>
            </a:pPr>
            <a:r>
              <a:rPr lang="en-US" sz="2400"/>
              <a:t>Can be Unannounced or Scheduled</a:t>
            </a:r>
            <a:endParaRPr/>
          </a:p>
          <a:p>
            <a:pPr marL="457200" lvl="0" indent="-431800" algn="l" rtl="0">
              <a:lnSpc>
                <a:spcPct val="100000"/>
              </a:lnSpc>
              <a:spcBef>
                <a:spcPts val="640"/>
              </a:spcBef>
              <a:spcAft>
                <a:spcPts val="0"/>
              </a:spcAft>
              <a:buSzPts val="3200"/>
              <a:buChar char="•"/>
            </a:pPr>
            <a:r>
              <a:rPr lang="en-US" sz="2400"/>
              <a:t>Limitations</a:t>
            </a:r>
            <a:endParaRPr sz="2400"/>
          </a:p>
          <a:p>
            <a:pPr marL="0" lvl="0" indent="0" algn="l" rtl="0">
              <a:lnSpc>
                <a:spcPct val="100000"/>
              </a:lnSpc>
              <a:spcBef>
                <a:spcPts val="640"/>
              </a:spcBef>
              <a:spcAft>
                <a:spcPts val="0"/>
              </a:spcAft>
              <a:buSzPts val="3200"/>
              <a:buNone/>
            </a:pPr>
            <a:endParaRPr/>
          </a:p>
        </p:txBody>
      </p:sp>
      <p:pic>
        <p:nvPicPr>
          <p:cNvPr id="1019" name="Google Shape;1019;p7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83804" y="3323731"/>
            <a:ext cx="3450656" cy="2587994"/>
          </a:xfrm>
          <a:prstGeom prst="rect">
            <a:avLst/>
          </a:prstGeom>
          <a:noFill/>
          <a:ln w="9525" cap="flat" cmpd="sng">
            <a:solidFill>
              <a:srgbClr val="000000"/>
            </a:solidFill>
            <a:prstDash val="solid"/>
            <a:miter lim="800000"/>
            <a:headEnd type="none" w="sm" len="sm"/>
            <a:tailEnd type="none" w="sm" len="sm"/>
          </a:ln>
        </p:spPr>
      </p:pic>
      <p:pic>
        <p:nvPicPr>
          <p:cNvPr id="1020" name="Google Shape;1020;p7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823686" y="1282032"/>
            <a:ext cx="2970891" cy="1979611"/>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9" name="Google Shape;1029;p77"/>
          <p:cNvSpPr txBox="1">
            <a:spLocks noGrp="1"/>
          </p:cNvSpPr>
          <p:nvPr>
            <p:ph type="title" idx="4294967295"/>
          </p:nvPr>
        </p:nvSpPr>
        <p:spPr>
          <a:xfrm>
            <a:off x="680301" y="51442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42D65"/>
              </a:buClr>
              <a:buSzPts val="4400"/>
              <a:buFont typeface="Arial"/>
              <a:buNone/>
              <a:tabLst/>
              <a:defRPr/>
            </a:pPr>
            <a:r>
              <a:rPr kumimoji="0" lang="en-US" sz="4400" b="0" i="0" u="none" strike="noStrike" kern="0" cap="none" spc="0" normalizeH="0" baseline="0" noProof="0" dirty="0">
                <a:ln>
                  <a:noFill/>
                </a:ln>
                <a:solidFill>
                  <a:srgbClr val="042D65"/>
                </a:solidFill>
                <a:effectLst/>
                <a:uLnTx/>
                <a:uFillTx/>
                <a:latin typeface="Arial"/>
                <a:ea typeface="Arial"/>
                <a:cs typeface="Arial"/>
                <a:sym typeface="Arial"/>
              </a:rPr>
              <a:t>Community-Based Inspections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26" name="Google Shape;1026;p77"/>
          <p:cNvSpPr txBox="1">
            <a:spLocks noGrp="1"/>
          </p:cNvSpPr>
          <p:nvPr>
            <p:ph type="body" idx="1"/>
          </p:nvPr>
        </p:nvSpPr>
        <p:spPr>
          <a:xfrm>
            <a:off x="403827" y="1544942"/>
            <a:ext cx="5811916" cy="3473074"/>
          </a:xfrm>
          <a:prstGeom prst="rect">
            <a:avLst/>
          </a:prstGeom>
          <a:noFill/>
          <a:ln>
            <a:noFill/>
          </a:ln>
        </p:spPr>
        <p:txBody>
          <a:bodyPr spcFirstLastPara="1" wrap="square" lIns="91425" tIns="45700" rIns="91425" bIns="45700" anchor="t" anchorCtr="0">
            <a:normAutofit fontScale="92500"/>
          </a:bodyPr>
          <a:lstStyle/>
          <a:p>
            <a:pPr marL="457200" lvl="0" indent="-431800" algn="l" rtl="0">
              <a:lnSpc>
                <a:spcPct val="100000"/>
              </a:lnSpc>
              <a:spcBef>
                <a:spcPts val="640"/>
              </a:spcBef>
              <a:spcAft>
                <a:spcPts val="0"/>
              </a:spcAft>
              <a:buSzPct val="144144"/>
              <a:buChar char="•"/>
            </a:pPr>
            <a:r>
              <a:rPr lang="en-US" sz="2400"/>
              <a:t>Working with ARD to target and inspect sources in targeted geographical EJ areas</a:t>
            </a:r>
            <a:endParaRPr/>
          </a:p>
          <a:p>
            <a:pPr marL="914400" lvl="1" indent="-406400" algn="l" rtl="0">
              <a:lnSpc>
                <a:spcPct val="100000"/>
              </a:lnSpc>
              <a:spcBef>
                <a:spcPts val="560"/>
              </a:spcBef>
              <a:spcAft>
                <a:spcPts val="0"/>
              </a:spcAft>
              <a:buSzPct val="151351"/>
              <a:buChar char="–"/>
            </a:pPr>
            <a:r>
              <a:rPr lang="en-US" sz="2000"/>
              <a:t>Flint, NE Detroit, SE Chicago have been completed</a:t>
            </a:r>
            <a:endParaRPr sz="2400"/>
          </a:p>
          <a:p>
            <a:pPr marL="457200" lvl="0" indent="-431800" algn="l" rtl="0">
              <a:lnSpc>
                <a:spcPct val="100000"/>
              </a:lnSpc>
              <a:spcBef>
                <a:spcPts val="640"/>
              </a:spcBef>
              <a:spcAft>
                <a:spcPts val="0"/>
              </a:spcAft>
              <a:buSzPct val="144144"/>
              <a:buChar char="•"/>
            </a:pPr>
            <a:r>
              <a:rPr lang="en-US" sz="2400"/>
              <a:t>Looking at all sources in geographical area</a:t>
            </a:r>
            <a:endParaRPr/>
          </a:p>
          <a:p>
            <a:pPr marL="914400" lvl="1" indent="-406400" algn="l" rtl="0">
              <a:lnSpc>
                <a:spcPct val="100000"/>
              </a:lnSpc>
              <a:spcBef>
                <a:spcPts val="560"/>
              </a:spcBef>
              <a:spcAft>
                <a:spcPts val="0"/>
              </a:spcAft>
              <a:buSzPct val="151351"/>
              <a:buChar char="–"/>
            </a:pPr>
            <a:r>
              <a:rPr lang="en-US" sz="2000"/>
              <a:t>Work with community groups and environmental groups to identify biggest sources of concern</a:t>
            </a:r>
            <a:endParaRPr/>
          </a:p>
          <a:p>
            <a:pPr marL="457200" lvl="0" indent="-431800" algn="l" rtl="0">
              <a:lnSpc>
                <a:spcPct val="100000"/>
              </a:lnSpc>
              <a:spcBef>
                <a:spcPts val="640"/>
              </a:spcBef>
              <a:spcAft>
                <a:spcPts val="0"/>
              </a:spcAft>
              <a:buSzPct val="144144"/>
              <a:buChar char="•"/>
            </a:pPr>
            <a:r>
              <a:rPr lang="en-US" sz="2400"/>
              <a:t>Potential coordination with state agency</a:t>
            </a:r>
            <a:endParaRPr/>
          </a:p>
          <a:p>
            <a:pPr marL="457200" lvl="0" indent="-228600" algn="l" rtl="0">
              <a:lnSpc>
                <a:spcPct val="100000"/>
              </a:lnSpc>
              <a:spcBef>
                <a:spcPts val="640"/>
              </a:spcBef>
              <a:spcAft>
                <a:spcPts val="0"/>
              </a:spcAft>
              <a:buSzPct val="108108"/>
              <a:buNone/>
            </a:pPr>
            <a:endParaRPr/>
          </a:p>
        </p:txBody>
      </p:sp>
      <p:pic>
        <p:nvPicPr>
          <p:cNvPr id="1028" name="Google Shape;1028;p77">
            <a:extLst>
              <a:ext uri="{C183D7F6-B498-43B3-948B-1728B52AA6E4}">
                <adec:decorative xmlns:adec="http://schemas.microsoft.com/office/drawing/2017/decorative" val="1"/>
              </a:ext>
            </a:extLst>
          </p:cNvPr>
          <p:cNvPicPr preferRelativeResize="0">
            <a:picLocks noGrp="1"/>
          </p:cNvPicPr>
          <p:nvPr>
            <p:ph type="body" idx="2"/>
          </p:nvPr>
        </p:nvPicPr>
        <p:blipFill rotWithShape="1">
          <a:blip r:embed="rId3">
            <a:alphaModFix/>
          </a:blip>
          <a:srcRect/>
          <a:stretch/>
        </p:blipFill>
        <p:spPr>
          <a:xfrm>
            <a:off x="6731200" y="1548101"/>
            <a:ext cx="5199841" cy="3497511"/>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8" name="Google Shape;1038;p78"/>
          <p:cNvSpPr txBox="1">
            <a:spLocks noGrp="1"/>
          </p:cNvSpPr>
          <p:nvPr>
            <p:ph type="title" idx="4294967295"/>
          </p:nvPr>
        </p:nvSpPr>
        <p:spPr>
          <a:xfrm>
            <a:off x="680301" y="514422"/>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42D65"/>
              </a:buClr>
              <a:buSzPts val="4000"/>
              <a:buFont typeface="Arial"/>
              <a:buNone/>
              <a:tabLst/>
              <a:defRPr/>
            </a:pPr>
            <a:r>
              <a:rPr kumimoji="0" lang="en-US" sz="4000" b="0" i="0" u="none" strike="noStrike" kern="0" cap="none" spc="0" normalizeH="0" baseline="0" noProof="0" dirty="0">
                <a:ln>
                  <a:noFill/>
                </a:ln>
                <a:solidFill>
                  <a:srgbClr val="042D65"/>
                </a:solidFill>
                <a:effectLst/>
                <a:uLnTx/>
                <a:uFillTx/>
                <a:latin typeface="Arial"/>
                <a:ea typeface="Arial"/>
                <a:cs typeface="Arial"/>
                <a:sym typeface="Arial"/>
              </a:rPr>
              <a:t>U.S. EPA-EGLE Flint CAA Inspections 4/2022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35" name="Google Shape;1035;p78"/>
          <p:cNvSpPr txBox="1">
            <a:spLocks noGrp="1"/>
          </p:cNvSpPr>
          <p:nvPr>
            <p:ph type="body" idx="1"/>
          </p:nvPr>
        </p:nvSpPr>
        <p:spPr>
          <a:xfrm>
            <a:off x="1144747" y="1525150"/>
            <a:ext cx="5083775" cy="41148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sz="2400"/>
              <a:t>8 U.S. EPA + 4 EGLE inspectors, 15 Facilities</a:t>
            </a:r>
            <a:endParaRPr/>
          </a:p>
          <a:p>
            <a:pPr marL="457200" lvl="0" indent="-431800" algn="l" rtl="0">
              <a:lnSpc>
                <a:spcPct val="100000"/>
              </a:lnSpc>
              <a:spcBef>
                <a:spcPts val="640"/>
              </a:spcBef>
              <a:spcAft>
                <a:spcPts val="0"/>
              </a:spcAft>
              <a:buSzPts val="3200"/>
              <a:buChar char="•"/>
            </a:pPr>
            <a:r>
              <a:rPr lang="en-US" sz="2400"/>
              <a:t>Targeting </a:t>
            </a:r>
            <a:endParaRPr/>
          </a:p>
          <a:p>
            <a:pPr marL="914400" lvl="1" indent="-406400" algn="l" rtl="0">
              <a:lnSpc>
                <a:spcPct val="100000"/>
              </a:lnSpc>
              <a:spcBef>
                <a:spcPts val="560"/>
              </a:spcBef>
              <a:spcAft>
                <a:spcPts val="0"/>
              </a:spcAft>
              <a:buSzPts val="2800"/>
              <a:buChar char="–"/>
            </a:pPr>
            <a:r>
              <a:rPr lang="en-US" sz="2000"/>
              <a:t>Citizen Complaints </a:t>
            </a:r>
            <a:endParaRPr/>
          </a:p>
          <a:p>
            <a:pPr marL="914400" lvl="1" indent="-406400" algn="l" rtl="0">
              <a:lnSpc>
                <a:spcPct val="100000"/>
              </a:lnSpc>
              <a:spcBef>
                <a:spcPts val="560"/>
              </a:spcBef>
              <a:spcAft>
                <a:spcPts val="0"/>
              </a:spcAft>
              <a:buSzPts val="2800"/>
              <a:buChar char="–"/>
            </a:pPr>
            <a:r>
              <a:rPr lang="en-US" sz="2000"/>
              <a:t>Prior U.S. EPA and EGLE Activity </a:t>
            </a:r>
            <a:endParaRPr/>
          </a:p>
          <a:p>
            <a:pPr marL="1371600" lvl="2" indent="-381000" algn="l" rtl="0">
              <a:lnSpc>
                <a:spcPct val="100000"/>
              </a:lnSpc>
              <a:spcBef>
                <a:spcPts val="480"/>
              </a:spcBef>
              <a:spcAft>
                <a:spcPts val="0"/>
              </a:spcAft>
              <a:buSzPts val="2400"/>
              <a:buChar char="•"/>
            </a:pPr>
            <a:r>
              <a:rPr lang="en-US"/>
              <a:t>Inspections </a:t>
            </a:r>
            <a:endParaRPr/>
          </a:p>
          <a:p>
            <a:pPr marL="1371600" lvl="2" indent="-381000" algn="l" rtl="0">
              <a:lnSpc>
                <a:spcPct val="100000"/>
              </a:lnSpc>
              <a:spcBef>
                <a:spcPts val="480"/>
              </a:spcBef>
              <a:spcAft>
                <a:spcPts val="0"/>
              </a:spcAft>
              <a:buSzPts val="2400"/>
              <a:buChar char="•"/>
            </a:pPr>
            <a:r>
              <a:rPr lang="en-US"/>
              <a:t>Violation Notices</a:t>
            </a:r>
            <a:endParaRPr/>
          </a:p>
          <a:p>
            <a:pPr marL="1371600" lvl="2" indent="-381000" algn="l" rtl="0">
              <a:lnSpc>
                <a:spcPct val="100000"/>
              </a:lnSpc>
              <a:spcBef>
                <a:spcPts val="480"/>
              </a:spcBef>
              <a:spcAft>
                <a:spcPts val="0"/>
              </a:spcAft>
              <a:buSzPts val="2400"/>
              <a:buChar char="•"/>
            </a:pPr>
            <a:r>
              <a:rPr lang="en-US"/>
              <a:t>Enforcement Actions </a:t>
            </a:r>
            <a:endParaRPr/>
          </a:p>
          <a:p>
            <a:pPr marL="914400" lvl="1" indent="-406400" algn="l" rtl="0">
              <a:lnSpc>
                <a:spcPct val="100000"/>
              </a:lnSpc>
              <a:spcBef>
                <a:spcPts val="560"/>
              </a:spcBef>
              <a:spcAft>
                <a:spcPts val="0"/>
              </a:spcAft>
              <a:buSzPts val="2800"/>
              <a:buChar char="–"/>
            </a:pPr>
            <a:r>
              <a:rPr lang="en-US" sz="2000"/>
              <a:t>Air Emissions </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pic>
        <p:nvPicPr>
          <p:cNvPr id="1037" name="Google Shape;1037;p7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29155" y="1474102"/>
            <a:ext cx="5110215" cy="3818850"/>
          </a:xfrm>
          <a:prstGeom prst="rect">
            <a:avLst/>
          </a:prstGeom>
          <a:noFill/>
          <a:ln>
            <a:noFill/>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9" name="Google Shape;1049;p79"/>
          <p:cNvSpPr txBox="1">
            <a:spLocks noGrp="1"/>
          </p:cNvSpPr>
          <p:nvPr>
            <p:ph type="title"/>
          </p:nvPr>
        </p:nvSpPr>
        <p:spPr>
          <a:xfrm>
            <a:off x="608534" y="402200"/>
            <a:ext cx="7071601"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a:t>Citizen Complaints</a:t>
            </a:r>
            <a:endParaRPr/>
          </a:p>
        </p:txBody>
      </p:sp>
      <p:pic>
        <p:nvPicPr>
          <p:cNvPr id="1045" name="Google Shape;1045;p79">
            <a:extLst>
              <a:ext uri="{C183D7F6-B498-43B3-948B-1728B52AA6E4}">
                <adec:decorative xmlns:adec="http://schemas.microsoft.com/office/drawing/2017/decorative" val="1"/>
              </a:ext>
            </a:extLst>
          </p:cNvPr>
          <p:cNvPicPr preferRelativeResize="0"/>
          <p:nvPr/>
        </p:nvPicPr>
        <p:blipFill rotWithShape="1">
          <a:blip r:embed="rId3">
            <a:alphaModFix/>
          </a:blip>
          <a:srcRect b="7672"/>
          <a:stretch/>
        </p:blipFill>
        <p:spPr>
          <a:xfrm>
            <a:off x="7874320" y="479820"/>
            <a:ext cx="4042409" cy="2286000"/>
          </a:xfrm>
          <a:prstGeom prst="rect">
            <a:avLst/>
          </a:prstGeom>
          <a:noFill/>
          <a:ln>
            <a:noFill/>
          </a:ln>
        </p:spPr>
      </p:pic>
      <p:pic>
        <p:nvPicPr>
          <p:cNvPr id="1046" name="Google Shape;1046;p79">
            <a:extLst>
              <a:ext uri="{C183D7F6-B498-43B3-948B-1728B52AA6E4}">
                <adec:decorative xmlns:adec="http://schemas.microsoft.com/office/drawing/2017/decorative" val="1"/>
              </a:ext>
            </a:extLst>
          </p:cNvPr>
          <p:cNvPicPr preferRelativeResize="0"/>
          <p:nvPr/>
        </p:nvPicPr>
        <p:blipFill rotWithShape="1">
          <a:blip r:embed="rId4">
            <a:alphaModFix/>
          </a:blip>
          <a:srcRect l="19092" r="1288" b="1"/>
          <a:stretch/>
        </p:blipFill>
        <p:spPr>
          <a:xfrm>
            <a:off x="8037168" y="2866827"/>
            <a:ext cx="4042409" cy="3040602"/>
          </a:xfrm>
          <a:prstGeom prst="rect">
            <a:avLst/>
          </a:prstGeom>
          <a:noFill/>
          <a:ln>
            <a:noFill/>
          </a:ln>
        </p:spPr>
      </p:pic>
      <p:sp>
        <p:nvSpPr>
          <p:cNvPr id="1047" name="Google Shape;1047;p79"/>
          <p:cNvSpPr txBox="1">
            <a:spLocks noGrp="1"/>
          </p:cNvSpPr>
          <p:nvPr>
            <p:ph type="body" idx="1"/>
          </p:nvPr>
        </p:nvSpPr>
        <p:spPr>
          <a:xfrm>
            <a:off x="608534" y="1844362"/>
            <a:ext cx="6204984" cy="3626917"/>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Clr>
                <a:srgbClr val="3EA0B5"/>
              </a:buClr>
              <a:buSzPts val="3200"/>
              <a:buChar char="•"/>
            </a:pPr>
            <a:r>
              <a:rPr lang="en-US"/>
              <a:t>AQD and EPA respond to and investigate complaints</a:t>
            </a:r>
            <a:endParaRPr/>
          </a:p>
          <a:p>
            <a:pPr marL="914400" lvl="1" indent="-406400" algn="l" rtl="0">
              <a:lnSpc>
                <a:spcPct val="100000"/>
              </a:lnSpc>
              <a:spcBef>
                <a:spcPts val="560"/>
              </a:spcBef>
              <a:spcAft>
                <a:spcPts val="0"/>
              </a:spcAft>
              <a:buSzPts val="2800"/>
              <a:buChar char="–"/>
            </a:pPr>
            <a:r>
              <a:rPr lang="en-US"/>
              <a:t>Process and limitations</a:t>
            </a:r>
            <a:endParaRPr/>
          </a:p>
          <a:p>
            <a:pPr marL="457200" lvl="0" indent="-431800" algn="l" rtl="0">
              <a:lnSpc>
                <a:spcPct val="100000"/>
              </a:lnSpc>
              <a:spcBef>
                <a:spcPts val="640"/>
              </a:spcBef>
              <a:spcAft>
                <a:spcPts val="0"/>
              </a:spcAft>
              <a:buClr>
                <a:srgbClr val="3EA0B5"/>
              </a:buClr>
              <a:buSzPts val="3200"/>
              <a:buChar char="•"/>
            </a:pPr>
            <a:r>
              <a:rPr lang="en-US"/>
              <a:t>The more details, the better </a:t>
            </a:r>
            <a:endParaRPr/>
          </a:p>
          <a:p>
            <a:pPr marL="457200" lvl="0" indent="-431800" algn="l" rtl="0">
              <a:lnSpc>
                <a:spcPct val="100000"/>
              </a:lnSpc>
              <a:spcBef>
                <a:spcPts val="640"/>
              </a:spcBef>
              <a:spcAft>
                <a:spcPts val="0"/>
              </a:spcAft>
              <a:buClr>
                <a:srgbClr val="3EA0B5"/>
              </a:buClr>
              <a:buSzPts val="3200"/>
              <a:buChar char="•"/>
            </a:pPr>
            <a:r>
              <a:rPr lang="en-US"/>
              <a:t>You are our eyes and ears in your community</a:t>
            </a:r>
            <a:endParaRPr/>
          </a:p>
          <a:p>
            <a:pPr marL="457200" lvl="0" indent="-228600" algn="l" rtl="0">
              <a:lnSpc>
                <a:spcPct val="100000"/>
              </a:lnSpc>
              <a:spcBef>
                <a:spcPts val="640"/>
              </a:spcBef>
              <a:spcAft>
                <a:spcPts val="0"/>
              </a:spcAft>
              <a:buClr>
                <a:srgbClr val="3EA0B5"/>
              </a:buClr>
              <a:buSzPts val="3200"/>
              <a:buNone/>
            </a:pPr>
            <a:endParaRPr sz="24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8"/>
          <p:cNvSpPr txBox="1">
            <a:spLocks noGrp="1"/>
          </p:cNvSpPr>
          <p:nvPr>
            <p:ph type="title"/>
          </p:nvPr>
        </p:nvSpPr>
        <p:spPr>
          <a:xfrm>
            <a:off x="3322104" y="338622"/>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Quattrocento Sans"/>
              <a:buNone/>
            </a:pPr>
            <a:r>
              <a:rPr lang="en-US" sz="3600">
                <a:solidFill>
                  <a:srgbClr val="1F3864"/>
                </a:solidFill>
                <a:latin typeface="Quattrocento Sans"/>
                <a:ea typeface="Quattrocento Sans"/>
                <a:cs typeface="Quattrocento Sans"/>
                <a:sym typeface="Quattrocento Sans"/>
              </a:rPr>
              <a:t>Air Pollution and Air Quality</a:t>
            </a:r>
            <a:endParaRPr/>
          </a:p>
        </p:txBody>
      </p:sp>
      <p:sp>
        <p:nvSpPr>
          <p:cNvPr id="261" name="Google Shape;261;p8"/>
          <p:cNvSpPr/>
          <p:nvPr/>
        </p:nvSpPr>
        <p:spPr>
          <a:xfrm>
            <a:off x="672262" y="2541239"/>
            <a:ext cx="11107362"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attrocento Sans"/>
                <a:ea typeface="Quattrocento Sans"/>
                <a:cs typeface="Quattrocento Sans"/>
                <a:sym typeface="Quattrocento Sans"/>
              </a:rPr>
              <a:t>Air Pollution</a:t>
            </a:r>
            <a:r>
              <a:rPr lang="en-US" sz="2400">
                <a:solidFill>
                  <a:schemeClr val="dk1"/>
                </a:solidFill>
                <a:latin typeface="Quattrocento Sans"/>
                <a:ea typeface="Quattrocento Sans"/>
                <a:cs typeface="Quattrocento Sans"/>
                <a:sym typeface="Quattrocento Sans"/>
              </a:rPr>
              <a:t> </a:t>
            </a:r>
            <a:br>
              <a:rPr lang="en-US" sz="2800">
                <a:solidFill>
                  <a:schemeClr val="dk1"/>
                </a:solidFill>
                <a:latin typeface="Quattrocento Sans"/>
                <a:ea typeface="Quattrocento Sans"/>
                <a:cs typeface="Quattrocento Sans"/>
                <a:sym typeface="Quattrocento Sans"/>
              </a:rPr>
            </a:br>
            <a:r>
              <a:rPr lang="en-US" sz="2000">
                <a:solidFill>
                  <a:schemeClr val="dk1"/>
                </a:solidFill>
                <a:latin typeface="Quattrocento Sans"/>
                <a:ea typeface="Quattrocento Sans"/>
                <a:cs typeface="Quattrocento Sans"/>
                <a:sym typeface="Quattrocento Sans"/>
              </a:rPr>
              <a:t>A contaminant or mixture of contaminants in the air that can harm humans, plants, animals, and the environment.</a:t>
            </a:r>
            <a:endParaRPr/>
          </a:p>
        </p:txBody>
      </p:sp>
      <p:sp>
        <p:nvSpPr>
          <p:cNvPr id="262" name="Google Shape;262;p8"/>
          <p:cNvSpPr/>
          <p:nvPr/>
        </p:nvSpPr>
        <p:spPr>
          <a:xfrm>
            <a:off x="672262" y="4254089"/>
            <a:ext cx="988756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attrocento Sans"/>
                <a:ea typeface="Quattrocento Sans"/>
                <a:cs typeface="Quattrocento Sans"/>
                <a:sym typeface="Quattrocento Sans"/>
              </a:rPr>
              <a:t>Air Quality </a:t>
            </a:r>
            <a:endParaRPr/>
          </a:p>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Describes how much pollution is in the air</a:t>
            </a:r>
            <a:r>
              <a:rPr lang="en-US" sz="2400">
                <a:solidFill>
                  <a:schemeClr val="dk1"/>
                </a:solidFill>
                <a:latin typeface="Quattrocento Sans"/>
                <a:ea typeface="Quattrocento Sans"/>
                <a:cs typeface="Quattrocento Sans"/>
                <a:sym typeface="Quattrocento Sans"/>
              </a:rPr>
              <a:t>.</a:t>
            </a:r>
            <a:endParaRPr/>
          </a:p>
        </p:txBody>
      </p:sp>
      <p:sp>
        <p:nvSpPr>
          <p:cNvPr id="263" name="Google Shape;263;p8"/>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80"/>
          <p:cNvSpPr txBox="1">
            <a:spLocks noGrp="1"/>
          </p:cNvSpPr>
          <p:nvPr>
            <p:ph type="title"/>
          </p:nvPr>
        </p:nvSpPr>
        <p:spPr>
          <a:xfrm>
            <a:off x="608534" y="402200"/>
            <a:ext cx="7071601"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a:t>EGLE Complaint Submission</a:t>
            </a:r>
            <a:endParaRPr/>
          </a:p>
        </p:txBody>
      </p:sp>
      <p:pic>
        <p:nvPicPr>
          <p:cNvPr id="1057" name="Google Shape;1057;p80" descr="A QR code for the EGLE Complaint form."/>
          <p:cNvPicPr preferRelativeResize="0"/>
          <p:nvPr/>
        </p:nvPicPr>
        <p:blipFill rotWithShape="1">
          <a:blip r:embed="rId3">
            <a:alphaModFix/>
          </a:blip>
          <a:srcRect/>
          <a:stretch/>
        </p:blipFill>
        <p:spPr>
          <a:xfrm>
            <a:off x="362350" y="1949865"/>
            <a:ext cx="3174472" cy="3174472"/>
          </a:xfrm>
          <a:prstGeom prst="rect">
            <a:avLst/>
          </a:prstGeom>
          <a:noFill/>
          <a:ln>
            <a:noFill/>
          </a:ln>
        </p:spPr>
      </p:pic>
      <p:pic>
        <p:nvPicPr>
          <p:cNvPr id="1058" name="Google Shape;1058;p80" descr="A picture of a screenshot of the EGLE Air Quality Complaint Form."/>
          <p:cNvPicPr preferRelativeResize="0"/>
          <p:nvPr/>
        </p:nvPicPr>
        <p:blipFill rotWithShape="1">
          <a:blip r:embed="rId4">
            <a:alphaModFix/>
          </a:blip>
          <a:srcRect/>
          <a:stretch/>
        </p:blipFill>
        <p:spPr>
          <a:xfrm>
            <a:off x="7821038" y="752396"/>
            <a:ext cx="4370962" cy="5199651"/>
          </a:xfrm>
          <a:prstGeom prst="rect">
            <a:avLst/>
          </a:prstGeom>
          <a:noFill/>
          <a:ln>
            <a:noFill/>
          </a:ln>
        </p:spPr>
      </p:pic>
      <p:sp>
        <p:nvSpPr>
          <p:cNvPr id="1059" name="Google Shape;1059;p80"/>
          <p:cNvSpPr txBox="1"/>
          <p:nvPr/>
        </p:nvSpPr>
        <p:spPr>
          <a:xfrm>
            <a:off x="4088700" y="2069841"/>
            <a:ext cx="295720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Pollution Emergency Alerting System </a:t>
            </a:r>
            <a:endParaRPr/>
          </a:p>
          <a:p>
            <a:pPr marL="0" marR="0" lvl="0" indent="0" algn="ctr" rtl="0">
              <a:spcBef>
                <a:spcPts val="0"/>
              </a:spcBef>
              <a:spcAft>
                <a:spcPts val="0"/>
              </a:spcAft>
              <a:buNone/>
            </a:pPr>
            <a:r>
              <a:rPr lang="en-US" sz="1800" b="1">
                <a:solidFill>
                  <a:schemeClr val="dk1"/>
                </a:solidFill>
                <a:latin typeface="Arial"/>
                <a:ea typeface="Arial"/>
                <a:cs typeface="Arial"/>
                <a:sym typeface="Arial"/>
              </a:rPr>
              <a:t>(PEAS)</a:t>
            </a:r>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a:p>
            <a:pPr marL="0" marR="0" lvl="0" indent="0" algn="ctr" rtl="0">
              <a:spcBef>
                <a:spcPts val="0"/>
              </a:spcBef>
              <a:spcAft>
                <a:spcPts val="0"/>
              </a:spcAft>
              <a:buNone/>
            </a:pPr>
            <a:r>
              <a:rPr lang="en-US" sz="1800" b="1">
                <a:solidFill>
                  <a:schemeClr val="dk1"/>
                </a:solidFill>
                <a:latin typeface="Arial"/>
                <a:ea typeface="Arial"/>
                <a:cs typeface="Arial"/>
                <a:sym typeface="Arial"/>
              </a:rPr>
              <a:t>1 - 800 - 292- 4706</a:t>
            </a:r>
            <a:endParaRPr/>
          </a:p>
        </p:txBody>
      </p:sp>
      <p:pic>
        <p:nvPicPr>
          <p:cNvPr id="1060" name="Google Shape;1060;p8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054471" y="3938700"/>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8" name="Google Shape;1068;p81"/>
          <p:cNvSpPr txBox="1">
            <a:spLocks noGrp="1"/>
          </p:cNvSpPr>
          <p:nvPr>
            <p:ph type="title"/>
          </p:nvPr>
        </p:nvSpPr>
        <p:spPr>
          <a:xfrm>
            <a:off x="608534" y="402200"/>
            <a:ext cx="7071601" cy="13255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a:t>EPA Complaint Submission</a:t>
            </a:r>
            <a:endParaRPr/>
          </a:p>
        </p:txBody>
      </p:sp>
      <p:pic>
        <p:nvPicPr>
          <p:cNvPr id="1065" name="Google Shape;1065;p81" descr="Qr code to EPA website to report Environmental Violations"/>
          <p:cNvPicPr preferRelativeResize="0"/>
          <p:nvPr/>
        </p:nvPicPr>
        <p:blipFill rotWithShape="1">
          <a:blip r:embed="rId3">
            <a:alphaModFix/>
          </a:blip>
          <a:srcRect/>
          <a:stretch/>
        </p:blipFill>
        <p:spPr>
          <a:xfrm>
            <a:off x="220863" y="1746255"/>
            <a:ext cx="3383983" cy="3383983"/>
          </a:xfrm>
          <a:prstGeom prst="rect">
            <a:avLst/>
          </a:prstGeom>
          <a:noFill/>
          <a:ln>
            <a:noFill/>
          </a:ln>
        </p:spPr>
      </p:pic>
      <p:pic>
        <p:nvPicPr>
          <p:cNvPr id="1066" name="Google Shape;1066;p81" descr="A picture of a screenshot of the form to input basic violation information."/>
          <p:cNvPicPr preferRelativeResize="0"/>
          <p:nvPr/>
        </p:nvPicPr>
        <p:blipFill rotWithShape="1">
          <a:blip r:embed="rId4">
            <a:alphaModFix/>
          </a:blip>
          <a:srcRect/>
          <a:stretch/>
        </p:blipFill>
        <p:spPr>
          <a:xfrm>
            <a:off x="5460662" y="1727763"/>
            <a:ext cx="6731338" cy="422391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99" name="Google Shape;1099;p82"/>
          <p:cNvSpPr txBox="1">
            <a:spLocks noGrp="1"/>
          </p:cNvSpPr>
          <p:nvPr>
            <p:ph type="title" idx="4294967295"/>
          </p:nvPr>
        </p:nvSpPr>
        <p:spPr>
          <a:xfrm>
            <a:off x="608534" y="402200"/>
            <a:ext cx="7071601"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Enforcement Process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75" name="Google Shape;1075;p82" descr="Entire 6 step process"/>
          <p:cNvGrpSpPr/>
          <p:nvPr/>
        </p:nvGrpSpPr>
        <p:grpSpPr>
          <a:xfrm>
            <a:off x="1786826" y="1735605"/>
            <a:ext cx="8194604" cy="3386787"/>
            <a:chOff x="6291" y="568539"/>
            <a:chExt cx="8194604" cy="3386787"/>
          </a:xfrm>
        </p:grpSpPr>
        <p:sp>
          <p:nvSpPr>
            <p:cNvPr id="1076" name="Google Shape;1076;p82"/>
            <p:cNvSpPr/>
            <p:nvPr/>
          </p:nvSpPr>
          <p:spPr>
            <a:xfrm>
              <a:off x="2372874" y="1233334"/>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2"/>
            <p:cNvSpPr txBox="1"/>
            <p:nvPr/>
          </p:nvSpPr>
          <p:spPr>
            <a:xfrm>
              <a:off x="2616320" y="1276330"/>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78" name="Google Shape;1078;p82"/>
            <p:cNvSpPr/>
            <p:nvPr/>
          </p:nvSpPr>
          <p:spPr>
            <a:xfrm>
              <a:off x="6291"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2"/>
            <p:cNvSpPr txBox="1"/>
            <p:nvPr/>
          </p:nvSpPr>
          <p:spPr>
            <a:xfrm>
              <a:off x="6291"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Inspection Performed</a:t>
              </a:r>
              <a:endParaRPr/>
            </a:p>
          </p:txBody>
        </p:sp>
        <p:sp>
          <p:nvSpPr>
            <p:cNvPr id="1080" name="Google Shape;1080;p82"/>
            <p:cNvSpPr/>
            <p:nvPr/>
          </p:nvSpPr>
          <p:spPr>
            <a:xfrm>
              <a:off x="5285985" y="1233334"/>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2"/>
            <p:cNvSpPr txBox="1"/>
            <p:nvPr/>
          </p:nvSpPr>
          <p:spPr>
            <a:xfrm>
              <a:off x="5529431" y="1276330"/>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82" name="Google Shape;1082;p82"/>
            <p:cNvSpPr/>
            <p:nvPr/>
          </p:nvSpPr>
          <p:spPr>
            <a:xfrm>
              <a:off x="2919402"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2"/>
            <p:cNvSpPr txBox="1"/>
            <p:nvPr/>
          </p:nvSpPr>
          <p:spPr>
            <a:xfrm>
              <a:off x="2919402"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Violation Notice</a:t>
              </a:r>
              <a:endParaRPr/>
            </a:p>
          </p:txBody>
        </p:sp>
        <p:sp>
          <p:nvSpPr>
            <p:cNvPr id="1084" name="Google Shape;1084;p82"/>
            <p:cNvSpPr/>
            <p:nvPr/>
          </p:nvSpPr>
          <p:spPr>
            <a:xfrm>
              <a:off x="1190483" y="1987769"/>
              <a:ext cx="5826221" cy="514128"/>
            </a:xfrm>
            <a:custGeom>
              <a:avLst/>
              <a:gdLst/>
              <a:ahLst/>
              <a:cxnLst/>
              <a:rect l="l" t="t" r="r" b="b"/>
              <a:pathLst>
                <a:path w="120000" h="120000" extrusionOk="0">
                  <a:moveTo>
                    <a:pt x="120000" y="0"/>
                  </a:moveTo>
                  <a:lnTo>
                    <a:pt x="120000" y="63991"/>
                  </a:lnTo>
                  <a:lnTo>
                    <a:pt x="0" y="63991"/>
                  </a:lnTo>
                  <a:lnTo>
                    <a:pt x="0" y="12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2"/>
            <p:cNvSpPr txBox="1"/>
            <p:nvPr/>
          </p:nvSpPr>
          <p:spPr>
            <a:xfrm>
              <a:off x="3957303" y="2242109"/>
              <a:ext cx="292581"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86" name="Google Shape;1086;p82"/>
            <p:cNvSpPr/>
            <p:nvPr/>
          </p:nvSpPr>
          <p:spPr>
            <a:xfrm>
              <a:off x="5832513"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2"/>
            <p:cNvSpPr txBox="1"/>
            <p:nvPr/>
          </p:nvSpPr>
          <p:spPr>
            <a:xfrm>
              <a:off x="5832513"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Enforcement Notice</a:t>
              </a:r>
              <a:endParaRPr/>
            </a:p>
          </p:txBody>
        </p:sp>
        <p:sp>
          <p:nvSpPr>
            <p:cNvPr id="1088" name="Google Shape;1088;p82"/>
            <p:cNvSpPr/>
            <p:nvPr/>
          </p:nvSpPr>
          <p:spPr>
            <a:xfrm>
              <a:off x="2372874" y="3199092"/>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2"/>
            <p:cNvSpPr txBox="1"/>
            <p:nvPr/>
          </p:nvSpPr>
          <p:spPr>
            <a:xfrm>
              <a:off x="2616320" y="3242088"/>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90" name="Google Shape;1090;p82"/>
            <p:cNvSpPr/>
            <p:nvPr/>
          </p:nvSpPr>
          <p:spPr>
            <a:xfrm>
              <a:off x="6291" y="2534297"/>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2"/>
            <p:cNvSpPr txBox="1"/>
            <p:nvPr/>
          </p:nvSpPr>
          <p:spPr>
            <a:xfrm>
              <a:off x="6291"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dirty="0">
                  <a:solidFill>
                    <a:schemeClr val="lt1"/>
                  </a:solidFill>
                  <a:latin typeface="Arial"/>
                  <a:ea typeface="Arial"/>
                  <a:cs typeface="Arial"/>
                  <a:sym typeface="Arial"/>
                </a:rPr>
                <a:t>Enforcement Meetings</a:t>
              </a:r>
              <a:endParaRPr dirty="0"/>
            </a:p>
          </p:txBody>
        </p:sp>
        <p:sp>
          <p:nvSpPr>
            <p:cNvPr id="1092" name="Google Shape;1092;p82"/>
            <p:cNvSpPr/>
            <p:nvPr/>
          </p:nvSpPr>
          <p:spPr>
            <a:xfrm>
              <a:off x="5285985" y="3199092"/>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2"/>
            <p:cNvSpPr txBox="1"/>
            <p:nvPr/>
          </p:nvSpPr>
          <p:spPr>
            <a:xfrm>
              <a:off x="5529431" y="3242088"/>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094" name="Google Shape;1094;p82"/>
            <p:cNvSpPr/>
            <p:nvPr/>
          </p:nvSpPr>
          <p:spPr>
            <a:xfrm>
              <a:off x="2919402" y="2534297"/>
              <a:ext cx="2368382" cy="1421029"/>
            </a:xfrm>
            <a:prstGeom prst="rect">
              <a:avLst/>
            </a:prstGeom>
            <a:solidFill>
              <a:srgbClr val="51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2"/>
            <p:cNvSpPr txBox="1"/>
            <p:nvPr/>
          </p:nvSpPr>
          <p:spPr>
            <a:xfrm>
              <a:off x="2919402"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Public Comment Period (EGLE)</a:t>
              </a:r>
              <a:endParaRPr/>
            </a:p>
          </p:txBody>
        </p:sp>
        <p:sp>
          <p:nvSpPr>
            <p:cNvPr id="1096" name="Google Shape;1096;p82"/>
            <p:cNvSpPr/>
            <p:nvPr/>
          </p:nvSpPr>
          <p:spPr>
            <a:xfrm>
              <a:off x="5832513" y="2534297"/>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2"/>
            <p:cNvSpPr txBox="1"/>
            <p:nvPr/>
          </p:nvSpPr>
          <p:spPr>
            <a:xfrm>
              <a:off x="5832513"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Issue Consent Order</a:t>
              </a:r>
              <a:endParaRPr/>
            </a:p>
          </p:txBody>
        </p:sp>
      </p:grpSp>
      <p:sp>
        <p:nvSpPr>
          <p:cNvPr id="1100" name="Google Shape;1100;p82" descr="Steps 2 &amp; 3 of 6: Violation Notice and Enforcement Notice"/>
          <p:cNvSpPr/>
          <p:nvPr/>
        </p:nvSpPr>
        <p:spPr>
          <a:xfrm>
            <a:off x="4441371" y="1404256"/>
            <a:ext cx="5834743" cy="2122714"/>
          </a:xfrm>
          <a:prstGeom prst="frame">
            <a:avLst>
              <a:gd name="adj1" fmla="val 3782"/>
            </a:avLst>
          </a:prstGeom>
          <a:solidFill>
            <a:schemeClr val="accent1"/>
          </a:solidFill>
          <a:ln w="25400" cap="flat" cmpd="sng">
            <a:solidFill>
              <a:srgbClr val="3B5E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24" name="Google Shape;1124;p83"/>
          <p:cNvSpPr txBox="1">
            <a:spLocks noGrp="1"/>
          </p:cNvSpPr>
          <p:nvPr>
            <p:ph type="title" idx="4294967295"/>
          </p:nvPr>
        </p:nvSpPr>
        <p:spPr>
          <a:xfrm>
            <a:off x="595282" y="137156"/>
            <a:ext cx="8469205"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When can Enforcement Happen?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106" name="Google Shape;1106;p83" descr="District staff observe violations during inspections, responding to complaints. Violations of stack testing, monitoring, recordkeeping and reporting.  Fail to meet permit requirements.  Fail to meet deadlines to come into compliance."/>
          <p:cNvGrpSpPr/>
          <p:nvPr/>
        </p:nvGrpSpPr>
        <p:grpSpPr>
          <a:xfrm>
            <a:off x="893618" y="1259121"/>
            <a:ext cx="10609118" cy="4384977"/>
            <a:chOff x="0" y="1821"/>
            <a:chExt cx="10609118" cy="4384977"/>
          </a:xfrm>
        </p:grpSpPr>
        <p:sp>
          <p:nvSpPr>
            <p:cNvPr id="1107" name="Google Shape;1107;p83"/>
            <p:cNvSpPr/>
            <p:nvPr/>
          </p:nvSpPr>
          <p:spPr>
            <a:xfrm>
              <a:off x="0" y="1821"/>
              <a:ext cx="10609118" cy="923153"/>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3"/>
            <p:cNvSpPr/>
            <p:nvPr/>
          </p:nvSpPr>
          <p:spPr>
            <a:xfrm>
              <a:off x="279253" y="209530"/>
              <a:ext cx="507734" cy="50773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3"/>
            <p:cNvSpPr/>
            <p:nvPr/>
          </p:nvSpPr>
          <p:spPr>
            <a:xfrm>
              <a:off x="1066241" y="1821"/>
              <a:ext cx="9542876" cy="923153"/>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3"/>
            <p:cNvSpPr txBox="1"/>
            <p:nvPr/>
          </p:nvSpPr>
          <p:spPr>
            <a:xfrm>
              <a:off x="1066241" y="1821"/>
              <a:ext cx="9542876" cy="923153"/>
            </a:xfrm>
            <a:prstGeom prst="rect">
              <a:avLst/>
            </a:prstGeom>
            <a:noFill/>
            <a:ln>
              <a:noFill/>
            </a:ln>
          </p:spPr>
          <p:txBody>
            <a:bodyPr spcFirstLastPara="1" wrap="square" lIns="97700" tIns="97700" rIns="97700" bIns="97700" anchor="ctr"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dirty="0">
                  <a:solidFill>
                    <a:schemeClr val="dk1"/>
                  </a:solidFill>
                  <a:latin typeface="Arial"/>
                  <a:ea typeface="Arial"/>
                  <a:cs typeface="Arial"/>
                  <a:sym typeface="Arial"/>
                </a:rPr>
                <a:t>District staff observe violations during inspections, responding to complaints</a:t>
              </a:r>
              <a:endParaRPr dirty="0"/>
            </a:p>
          </p:txBody>
        </p:sp>
        <p:sp>
          <p:nvSpPr>
            <p:cNvPr id="1111" name="Google Shape;1111;p83"/>
            <p:cNvSpPr/>
            <p:nvPr/>
          </p:nvSpPr>
          <p:spPr>
            <a:xfrm>
              <a:off x="0" y="1155762"/>
              <a:ext cx="10609118" cy="923153"/>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3"/>
            <p:cNvSpPr/>
            <p:nvPr/>
          </p:nvSpPr>
          <p:spPr>
            <a:xfrm>
              <a:off x="279253" y="1363472"/>
              <a:ext cx="507734" cy="50773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3"/>
            <p:cNvSpPr/>
            <p:nvPr/>
          </p:nvSpPr>
          <p:spPr>
            <a:xfrm>
              <a:off x="1066241" y="1133164"/>
              <a:ext cx="9542876" cy="923153"/>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3"/>
            <p:cNvSpPr txBox="1"/>
            <p:nvPr/>
          </p:nvSpPr>
          <p:spPr>
            <a:xfrm>
              <a:off x="1066241" y="1133164"/>
              <a:ext cx="9542876" cy="923153"/>
            </a:xfrm>
            <a:prstGeom prst="rect">
              <a:avLst/>
            </a:prstGeom>
            <a:noFill/>
            <a:ln>
              <a:noFill/>
            </a:ln>
          </p:spPr>
          <p:txBody>
            <a:bodyPr spcFirstLastPara="1" wrap="square" lIns="97700" tIns="97700" rIns="97700" bIns="97700" anchor="ctr"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a:solidFill>
                    <a:schemeClr val="dk1"/>
                  </a:solidFill>
                  <a:latin typeface="Arial"/>
                  <a:ea typeface="Arial"/>
                  <a:cs typeface="Arial"/>
                  <a:sym typeface="Arial"/>
                </a:rPr>
                <a:t>Violations of stack testing, monitoring, recordkeeping and reporting</a:t>
              </a:r>
              <a:endParaRPr/>
            </a:p>
          </p:txBody>
        </p:sp>
        <p:sp>
          <p:nvSpPr>
            <p:cNvPr id="1115" name="Google Shape;1115;p83"/>
            <p:cNvSpPr/>
            <p:nvPr/>
          </p:nvSpPr>
          <p:spPr>
            <a:xfrm>
              <a:off x="0" y="2341866"/>
              <a:ext cx="10609118" cy="923153"/>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3"/>
            <p:cNvSpPr/>
            <p:nvPr/>
          </p:nvSpPr>
          <p:spPr>
            <a:xfrm>
              <a:off x="279253" y="2517413"/>
              <a:ext cx="507734" cy="50773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3"/>
            <p:cNvSpPr/>
            <p:nvPr/>
          </p:nvSpPr>
          <p:spPr>
            <a:xfrm>
              <a:off x="1066241" y="2309704"/>
              <a:ext cx="9542876" cy="9231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3"/>
            <p:cNvSpPr txBox="1"/>
            <p:nvPr/>
          </p:nvSpPr>
          <p:spPr>
            <a:xfrm>
              <a:off x="1066241" y="2309704"/>
              <a:ext cx="9542876" cy="923153"/>
            </a:xfrm>
            <a:prstGeom prst="rect">
              <a:avLst/>
            </a:prstGeom>
            <a:noFill/>
            <a:ln>
              <a:noFill/>
            </a:ln>
          </p:spPr>
          <p:txBody>
            <a:bodyPr spcFirstLastPara="1" wrap="square" lIns="97700" tIns="97700" rIns="97700" bIns="97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b="0">
                  <a:solidFill>
                    <a:schemeClr val="dk1"/>
                  </a:solidFill>
                  <a:latin typeface="Arial"/>
                  <a:ea typeface="Arial"/>
                  <a:cs typeface="Arial"/>
                  <a:sym typeface="Arial"/>
                </a:rPr>
                <a:t>Fail to meet permit requirements</a:t>
              </a:r>
              <a:endParaRPr/>
            </a:p>
          </p:txBody>
        </p:sp>
        <p:sp>
          <p:nvSpPr>
            <p:cNvPr id="1119" name="Google Shape;1119;p83"/>
            <p:cNvSpPr/>
            <p:nvPr/>
          </p:nvSpPr>
          <p:spPr>
            <a:xfrm>
              <a:off x="0" y="3463645"/>
              <a:ext cx="10609118" cy="923153"/>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3"/>
            <p:cNvSpPr/>
            <p:nvPr/>
          </p:nvSpPr>
          <p:spPr>
            <a:xfrm>
              <a:off x="279253" y="3671354"/>
              <a:ext cx="507734" cy="507734"/>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3"/>
            <p:cNvSpPr/>
            <p:nvPr/>
          </p:nvSpPr>
          <p:spPr>
            <a:xfrm>
              <a:off x="1066241" y="3458411"/>
              <a:ext cx="9542876" cy="923153"/>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3"/>
            <p:cNvSpPr txBox="1"/>
            <p:nvPr/>
          </p:nvSpPr>
          <p:spPr>
            <a:xfrm>
              <a:off x="1066241" y="3458411"/>
              <a:ext cx="9542876" cy="923153"/>
            </a:xfrm>
            <a:prstGeom prst="rect">
              <a:avLst/>
            </a:prstGeom>
            <a:noFill/>
            <a:ln>
              <a:noFill/>
            </a:ln>
          </p:spPr>
          <p:txBody>
            <a:bodyPr spcFirstLastPara="1" wrap="square" lIns="97700" tIns="97700" rIns="97700" bIns="97700" anchor="ctr"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a:solidFill>
                    <a:schemeClr val="dk1"/>
                  </a:solidFill>
                  <a:latin typeface="Arial"/>
                  <a:ea typeface="Arial"/>
                  <a:cs typeface="Arial"/>
                  <a:sym typeface="Arial"/>
                </a:rPr>
                <a:t>Fail to meet deadlines to come into compliance</a:t>
              </a: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3" name="Google Shape;1133;p84"/>
          <p:cNvSpPr txBox="1">
            <a:spLocks noGrp="1"/>
          </p:cNvSpPr>
          <p:nvPr>
            <p:ph type="title" idx="4294967295"/>
          </p:nvPr>
        </p:nvSpPr>
        <p:spPr>
          <a:xfrm>
            <a:off x="608534" y="402200"/>
            <a:ext cx="9993205"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Significant Violations for Enforcement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31" name="Google Shape;1131;p84"/>
          <p:cNvSpPr txBox="1">
            <a:spLocks noGrp="1"/>
          </p:cNvSpPr>
          <p:nvPr>
            <p:ph type="body" idx="1"/>
          </p:nvPr>
        </p:nvSpPr>
        <p:spPr>
          <a:xfrm>
            <a:off x="608534" y="1739669"/>
            <a:ext cx="7281705" cy="3390569"/>
          </a:xfrm>
          <a:prstGeom prst="rect">
            <a:avLst/>
          </a:prstGeom>
          <a:noFill/>
          <a:ln>
            <a:noFill/>
          </a:ln>
        </p:spPr>
        <p:txBody>
          <a:bodyPr spcFirstLastPara="1" wrap="square" lIns="91425" tIns="45700" rIns="91425" bIns="45700" anchor="t" anchorCtr="0">
            <a:normAutofit fontScale="92500" lnSpcReduction="20000"/>
          </a:bodyPr>
          <a:lstStyle/>
          <a:p>
            <a:pPr marL="457200" lvl="0" indent="-431800" algn="l" rtl="0">
              <a:lnSpc>
                <a:spcPct val="100000"/>
              </a:lnSpc>
              <a:spcBef>
                <a:spcPts val="640"/>
              </a:spcBef>
              <a:spcAft>
                <a:spcPts val="0"/>
              </a:spcAft>
              <a:buClr>
                <a:srgbClr val="3EA0B5"/>
              </a:buClr>
              <a:buSzPct val="144144"/>
              <a:buChar char="•"/>
            </a:pPr>
            <a:r>
              <a:rPr lang="en-US" sz="2400"/>
              <a:t>High Priority Violations per EPA  policy</a:t>
            </a:r>
            <a:endParaRPr/>
          </a:p>
          <a:p>
            <a:pPr marL="457200" lvl="0" indent="-431800" algn="l" rtl="0">
              <a:lnSpc>
                <a:spcPct val="100000"/>
              </a:lnSpc>
              <a:spcBef>
                <a:spcPts val="640"/>
              </a:spcBef>
              <a:spcAft>
                <a:spcPts val="0"/>
              </a:spcAft>
              <a:buClr>
                <a:srgbClr val="3EA0B5"/>
              </a:buClr>
              <a:buSzPct val="144144"/>
              <a:buChar char="•"/>
            </a:pPr>
            <a:r>
              <a:rPr lang="en-US" sz="2400"/>
              <a:t>Violations ongoing or repeated </a:t>
            </a:r>
            <a:endParaRPr/>
          </a:p>
          <a:p>
            <a:pPr marL="457200" lvl="0" indent="-431800" algn="l" rtl="0">
              <a:lnSpc>
                <a:spcPct val="100000"/>
              </a:lnSpc>
              <a:spcBef>
                <a:spcPts val="640"/>
              </a:spcBef>
              <a:spcAft>
                <a:spcPts val="0"/>
              </a:spcAft>
              <a:buClr>
                <a:srgbClr val="3EA0B5"/>
              </a:buClr>
              <a:buSzPct val="144144"/>
              <a:buChar char="•"/>
            </a:pPr>
            <a:r>
              <a:rPr lang="en-US" sz="2400"/>
              <a:t>Violation(s) are of significant scale, scope, duration or frequency</a:t>
            </a:r>
            <a:endParaRPr/>
          </a:p>
          <a:p>
            <a:pPr marL="457200" lvl="0" indent="-431800" algn="l" rtl="0">
              <a:lnSpc>
                <a:spcPct val="100000"/>
              </a:lnSpc>
              <a:spcBef>
                <a:spcPts val="640"/>
              </a:spcBef>
              <a:spcAft>
                <a:spcPts val="0"/>
              </a:spcAft>
              <a:buClr>
                <a:srgbClr val="3EA0B5"/>
              </a:buClr>
              <a:buSzPct val="144144"/>
              <a:buChar char="•"/>
            </a:pPr>
            <a:r>
              <a:rPr lang="en-US" sz="2400"/>
              <a:t>Violations pose a potential risk to public health or environment </a:t>
            </a:r>
            <a:endParaRPr/>
          </a:p>
          <a:p>
            <a:pPr marL="457200" lvl="0" indent="-431800" algn="l" rtl="0">
              <a:lnSpc>
                <a:spcPct val="100000"/>
              </a:lnSpc>
              <a:spcBef>
                <a:spcPts val="640"/>
              </a:spcBef>
              <a:spcAft>
                <a:spcPts val="0"/>
              </a:spcAft>
              <a:buClr>
                <a:srgbClr val="3EA0B5"/>
              </a:buClr>
              <a:buSzPct val="144144"/>
              <a:buChar char="•"/>
            </a:pPr>
            <a:r>
              <a:rPr lang="en-US" sz="2400"/>
              <a:t>Certain Asbestos violations</a:t>
            </a:r>
            <a:endParaRPr/>
          </a:p>
          <a:p>
            <a:pPr marL="457200" lvl="0" indent="-431800" algn="l" rtl="0">
              <a:lnSpc>
                <a:spcPct val="100000"/>
              </a:lnSpc>
              <a:spcBef>
                <a:spcPts val="640"/>
              </a:spcBef>
              <a:spcAft>
                <a:spcPts val="0"/>
              </a:spcAft>
              <a:buClr>
                <a:srgbClr val="3EA0B5"/>
              </a:buClr>
              <a:buSzPct val="144144"/>
              <a:buChar char="•"/>
            </a:pPr>
            <a:r>
              <a:rPr lang="en-US" sz="2400"/>
              <a:t>Emissions exceed certain emission limits in permits </a:t>
            </a:r>
            <a:endParaRPr/>
          </a:p>
          <a:p>
            <a:pPr marL="457200" lvl="0" indent="-431800" algn="l" rtl="0">
              <a:lnSpc>
                <a:spcPct val="100000"/>
              </a:lnSpc>
              <a:spcBef>
                <a:spcPts val="640"/>
              </a:spcBef>
              <a:spcAft>
                <a:spcPts val="0"/>
              </a:spcAft>
              <a:buClr>
                <a:srgbClr val="3EA0B5"/>
              </a:buClr>
              <a:buSzPct val="144144"/>
              <a:buChar char="•"/>
            </a:pPr>
            <a:r>
              <a:rPr lang="en-US" sz="2400"/>
              <a:t>Violator is unresponsive or uncooperative at resolving the violations</a:t>
            </a:r>
            <a:endParaRPr/>
          </a:p>
          <a:p>
            <a:pPr marL="914400" lvl="1" indent="-228600" algn="l" rtl="0">
              <a:lnSpc>
                <a:spcPct val="100000"/>
              </a:lnSpc>
              <a:spcBef>
                <a:spcPts val="560"/>
              </a:spcBef>
              <a:spcAft>
                <a:spcPts val="0"/>
              </a:spcAft>
              <a:buSzPct val="168168"/>
              <a:buNone/>
            </a:pPr>
            <a:endParaRPr sz="1800"/>
          </a:p>
        </p:txBody>
      </p:sp>
      <p:pic>
        <p:nvPicPr>
          <p:cNvPr id="1130" name="Google Shape;1130;p8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655352" y="1608130"/>
            <a:ext cx="2928114" cy="29281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63" name="Google Shape;1163;p85"/>
          <p:cNvSpPr txBox="1">
            <a:spLocks noGrp="1"/>
          </p:cNvSpPr>
          <p:nvPr>
            <p:ph type="title"/>
          </p:nvPr>
        </p:nvSpPr>
        <p:spPr>
          <a:xfrm>
            <a:off x="1962555" y="275539"/>
            <a:ext cx="8266889" cy="53303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162E4B"/>
              </a:buClr>
              <a:buSzPct val="111111"/>
              <a:buFont typeface="Calibri"/>
              <a:buNone/>
            </a:pPr>
            <a:r>
              <a:rPr lang="en-US" dirty="0"/>
              <a:t>Enforcement Process</a:t>
            </a:r>
            <a:endParaRPr dirty="0"/>
          </a:p>
        </p:txBody>
      </p:sp>
      <p:grpSp>
        <p:nvGrpSpPr>
          <p:cNvPr id="1140" name="Google Shape;1140;p85" descr="Entire 6 step process"/>
          <p:cNvGrpSpPr/>
          <p:nvPr/>
        </p:nvGrpSpPr>
        <p:grpSpPr>
          <a:xfrm>
            <a:off x="1786826" y="1735605"/>
            <a:ext cx="8194604" cy="3386787"/>
            <a:chOff x="6291" y="568539"/>
            <a:chExt cx="8194604" cy="3386787"/>
          </a:xfrm>
        </p:grpSpPr>
        <p:sp>
          <p:nvSpPr>
            <p:cNvPr id="1141" name="Google Shape;1141;p85"/>
            <p:cNvSpPr/>
            <p:nvPr/>
          </p:nvSpPr>
          <p:spPr>
            <a:xfrm>
              <a:off x="2372874" y="1233334"/>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5"/>
            <p:cNvSpPr txBox="1"/>
            <p:nvPr/>
          </p:nvSpPr>
          <p:spPr>
            <a:xfrm>
              <a:off x="2616320" y="1276330"/>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143" name="Google Shape;1143;p85"/>
            <p:cNvSpPr/>
            <p:nvPr/>
          </p:nvSpPr>
          <p:spPr>
            <a:xfrm>
              <a:off x="6291"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5"/>
            <p:cNvSpPr txBox="1"/>
            <p:nvPr/>
          </p:nvSpPr>
          <p:spPr>
            <a:xfrm>
              <a:off x="6291"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Inspection Performed</a:t>
              </a:r>
              <a:endParaRPr/>
            </a:p>
          </p:txBody>
        </p:sp>
        <p:sp>
          <p:nvSpPr>
            <p:cNvPr id="1145" name="Google Shape;1145;p85"/>
            <p:cNvSpPr/>
            <p:nvPr/>
          </p:nvSpPr>
          <p:spPr>
            <a:xfrm>
              <a:off x="5285985" y="1233334"/>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5"/>
            <p:cNvSpPr txBox="1"/>
            <p:nvPr/>
          </p:nvSpPr>
          <p:spPr>
            <a:xfrm>
              <a:off x="5529431" y="1276330"/>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147" name="Google Shape;1147;p85"/>
            <p:cNvSpPr/>
            <p:nvPr/>
          </p:nvSpPr>
          <p:spPr>
            <a:xfrm>
              <a:off x="2919402"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5"/>
            <p:cNvSpPr txBox="1"/>
            <p:nvPr/>
          </p:nvSpPr>
          <p:spPr>
            <a:xfrm>
              <a:off x="2919402"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Violation Notice</a:t>
              </a:r>
              <a:endParaRPr/>
            </a:p>
          </p:txBody>
        </p:sp>
        <p:sp>
          <p:nvSpPr>
            <p:cNvPr id="1149" name="Google Shape;1149;p85"/>
            <p:cNvSpPr/>
            <p:nvPr/>
          </p:nvSpPr>
          <p:spPr>
            <a:xfrm>
              <a:off x="1190483" y="1987769"/>
              <a:ext cx="5826221" cy="514128"/>
            </a:xfrm>
            <a:custGeom>
              <a:avLst/>
              <a:gdLst/>
              <a:ahLst/>
              <a:cxnLst/>
              <a:rect l="l" t="t" r="r" b="b"/>
              <a:pathLst>
                <a:path w="120000" h="120000" extrusionOk="0">
                  <a:moveTo>
                    <a:pt x="120000" y="0"/>
                  </a:moveTo>
                  <a:lnTo>
                    <a:pt x="120000" y="63991"/>
                  </a:lnTo>
                  <a:lnTo>
                    <a:pt x="0" y="63991"/>
                  </a:lnTo>
                  <a:lnTo>
                    <a:pt x="0" y="12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5"/>
            <p:cNvSpPr txBox="1"/>
            <p:nvPr/>
          </p:nvSpPr>
          <p:spPr>
            <a:xfrm>
              <a:off x="3957303" y="2242109"/>
              <a:ext cx="292581"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151" name="Google Shape;1151;p85"/>
            <p:cNvSpPr/>
            <p:nvPr/>
          </p:nvSpPr>
          <p:spPr>
            <a:xfrm>
              <a:off x="5832513" y="568539"/>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5"/>
            <p:cNvSpPr txBox="1"/>
            <p:nvPr/>
          </p:nvSpPr>
          <p:spPr>
            <a:xfrm>
              <a:off x="5832513" y="568539"/>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Enforcement Notice</a:t>
              </a:r>
              <a:endParaRPr/>
            </a:p>
          </p:txBody>
        </p:sp>
        <p:sp>
          <p:nvSpPr>
            <p:cNvPr id="1153" name="Google Shape;1153;p85"/>
            <p:cNvSpPr/>
            <p:nvPr/>
          </p:nvSpPr>
          <p:spPr>
            <a:xfrm>
              <a:off x="2372874" y="3199092"/>
              <a:ext cx="514128" cy="91440"/>
            </a:xfrm>
            <a:custGeom>
              <a:avLst/>
              <a:gdLst/>
              <a:ahLst/>
              <a:cxnLst/>
              <a:rect l="l" t="t" r="r" b="b"/>
              <a:pathLst>
                <a:path w="120000" h="120000" extrusionOk="0">
                  <a:moveTo>
                    <a:pt x="0" y="60000"/>
                  </a:move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5"/>
            <p:cNvSpPr txBox="1"/>
            <p:nvPr/>
          </p:nvSpPr>
          <p:spPr>
            <a:xfrm>
              <a:off x="2616320" y="3242088"/>
              <a:ext cx="27236"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155" name="Google Shape;1155;p85"/>
            <p:cNvSpPr/>
            <p:nvPr/>
          </p:nvSpPr>
          <p:spPr>
            <a:xfrm>
              <a:off x="6291" y="2534297"/>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5"/>
            <p:cNvSpPr txBox="1"/>
            <p:nvPr/>
          </p:nvSpPr>
          <p:spPr>
            <a:xfrm>
              <a:off x="6291"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Enforcement Meetings</a:t>
              </a:r>
              <a:endParaRPr/>
            </a:p>
          </p:txBody>
        </p:sp>
        <p:sp>
          <p:nvSpPr>
            <p:cNvPr id="1157" name="Google Shape;1157;p85"/>
            <p:cNvSpPr/>
            <p:nvPr/>
          </p:nvSpPr>
          <p:spPr>
            <a:xfrm>
              <a:off x="5285985" y="3169890"/>
              <a:ext cx="514128" cy="91440"/>
            </a:xfrm>
            <a:custGeom>
              <a:avLst/>
              <a:gdLst/>
              <a:ahLst/>
              <a:cxnLst/>
              <a:rect l="l" t="t" r="r" b="b"/>
              <a:pathLst>
                <a:path w="120000" h="120000" extrusionOk="0">
                  <a:moveTo>
                    <a:pt x="0" y="98323"/>
                  </a:moveTo>
                  <a:lnTo>
                    <a:pt x="63991" y="98323"/>
                  </a:lnTo>
                  <a:lnTo>
                    <a:pt x="63991" y="60000"/>
                  </a:lnTo>
                  <a:lnTo>
                    <a:pt x="120000" y="60000"/>
                  </a:lnTo>
                </a:path>
              </a:pathLst>
            </a:custGeom>
            <a:noFill/>
            <a:ln w="9525" cap="flat" cmpd="sng">
              <a:solidFill>
                <a:srgbClr val="595959"/>
              </a:solidFill>
              <a:prstDash val="solid"/>
              <a:round/>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5"/>
            <p:cNvSpPr txBox="1"/>
            <p:nvPr/>
          </p:nvSpPr>
          <p:spPr>
            <a:xfrm>
              <a:off x="5529411" y="3212886"/>
              <a:ext cx="27275" cy="544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159" name="Google Shape;1159;p85"/>
            <p:cNvSpPr/>
            <p:nvPr/>
          </p:nvSpPr>
          <p:spPr>
            <a:xfrm>
              <a:off x="2919402" y="2534297"/>
              <a:ext cx="2368382" cy="1421029"/>
            </a:xfrm>
            <a:prstGeom prst="rect">
              <a:avLst/>
            </a:prstGeom>
            <a:solidFill>
              <a:srgbClr val="51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5"/>
            <p:cNvSpPr txBox="1"/>
            <p:nvPr/>
          </p:nvSpPr>
          <p:spPr>
            <a:xfrm>
              <a:off x="2919402" y="2534297"/>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Public Comment Period (EGLE)</a:t>
              </a:r>
              <a:endParaRPr/>
            </a:p>
          </p:txBody>
        </p:sp>
        <p:sp>
          <p:nvSpPr>
            <p:cNvPr id="1161" name="Google Shape;1161;p85"/>
            <p:cNvSpPr/>
            <p:nvPr/>
          </p:nvSpPr>
          <p:spPr>
            <a:xfrm>
              <a:off x="5832513" y="2505095"/>
              <a:ext cx="2368382" cy="1421029"/>
            </a:xfrm>
            <a:prstGeom prst="rect">
              <a:avLst/>
            </a:prstGeom>
            <a:solidFill>
              <a:srgbClr val="51818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5"/>
            <p:cNvSpPr txBox="1"/>
            <p:nvPr/>
          </p:nvSpPr>
          <p:spPr>
            <a:xfrm>
              <a:off x="5832513" y="2505095"/>
              <a:ext cx="2368382" cy="1421029"/>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Issue Consent Order</a:t>
              </a:r>
              <a:endParaRPr/>
            </a:p>
          </p:txBody>
        </p:sp>
      </p:grpSp>
      <p:sp>
        <p:nvSpPr>
          <p:cNvPr id="1165" name="Google Shape;1165;p85" descr="The last 3 major steps of the enforcement process: Enforcement meetings, Public Comment Period, and Issue of Consent Order."/>
          <p:cNvSpPr/>
          <p:nvPr/>
        </p:nvSpPr>
        <p:spPr>
          <a:xfrm>
            <a:off x="1545771" y="3376886"/>
            <a:ext cx="8683673" cy="1981201"/>
          </a:xfrm>
          <a:prstGeom prst="frame">
            <a:avLst>
              <a:gd name="adj1" fmla="val 3782"/>
            </a:avLst>
          </a:prstGeom>
          <a:solidFill>
            <a:schemeClr val="accent1"/>
          </a:solidFill>
          <a:ln w="25400" cap="flat" cmpd="sng">
            <a:solidFill>
              <a:srgbClr val="3B5E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85" name="Google Shape;1185;p86"/>
          <p:cNvSpPr txBox="1">
            <a:spLocks noGrp="1"/>
          </p:cNvSpPr>
          <p:nvPr>
            <p:ph type="title" idx="4294967295"/>
          </p:nvPr>
        </p:nvSpPr>
        <p:spPr>
          <a:xfrm>
            <a:off x="601989" y="120721"/>
            <a:ext cx="9993205"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Enforcement Process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175" name="Google Shape;1175;p86" descr="Legal process to resolve a company's air quality violations that includes issuing a Consent Order. What is a Consent Order? Legally binding contract that is enforced. Contains a compliance porgram that the complany must follow.  Requires the payment of a fine and stipulated fines for future violations."/>
          <p:cNvGrpSpPr/>
          <p:nvPr/>
        </p:nvGrpSpPr>
        <p:grpSpPr>
          <a:xfrm>
            <a:off x="1007918" y="1253331"/>
            <a:ext cx="8957717" cy="4021034"/>
            <a:chOff x="315686" y="1394748"/>
            <a:chExt cx="8041821" cy="4351338"/>
          </a:xfrm>
        </p:grpSpPr>
        <p:sp>
          <p:nvSpPr>
            <p:cNvPr id="1176" name="Google Shape;1176;p86"/>
            <p:cNvSpPr/>
            <p:nvPr/>
          </p:nvSpPr>
          <p:spPr>
            <a:xfrm>
              <a:off x="315686" y="1394748"/>
              <a:ext cx="7886700" cy="43513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6"/>
            <p:cNvSpPr/>
            <p:nvPr/>
          </p:nvSpPr>
          <p:spPr>
            <a:xfrm>
              <a:off x="315686" y="1398235"/>
              <a:ext cx="7886700" cy="1126608"/>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6" descr="Gavel"/>
            <p:cNvSpPr/>
            <p:nvPr/>
          </p:nvSpPr>
          <p:spPr>
            <a:xfrm>
              <a:off x="584312" y="1580505"/>
              <a:ext cx="651196" cy="80025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6"/>
            <p:cNvSpPr/>
            <p:nvPr/>
          </p:nvSpPr>
          <p:spPr>
            <a:xfrm>
              <a:off x="1611918" y="1487127"/>
              <a:ext cx="6745589" cy="987009"/>
            </a:xfrm>
            <a:custGeom>
              <a:avLst/>
              <a:gdLst/>
              <a:ahLst/>
              <a:cxnLst/>
              <a:rect l="l" t="t" r="r" b="b"/>
              <a:pathLst>
                <a:path w="6745589" h="987009" extrusionOk="0">
                  <a:moveTo>
                    <a:pt x="0" y="0"/>
                  </a:moveTo>
                  <a:lnTo>
                    <a:pt x="6745589" y="0"/>
                  </a:lnTo>
                  <a:lnTo>
                    <a:pt x="6745589" y="987009"/>
                  </a:lnTo>
                  <a:lnTo>
                    <a:pt x="0" y="987009"/>
                  </a:lnTo>
                  <a:lnTo>
                    <a:pt x="0" y="0"/>
                  </a:lnTo>
                  <a:close/>
                </a:path>
              </a:pathLst>
            </a:custGeom>
            <a:noFill/>
            <a:ln>
              <a:noFill/>
            </a:ln>
          </p:spPr>
          <p:txBody>
            <a:bodyPr spcFirstLastPara="1" wrap="square" lIns="104450" tIns="104450" rIns="104450" bIns="104450" anchor="ctr" anchorCtr="0">
              <a:noAutofit/>
            </a:bodyPr>
            <a:lstStyle/>
            <a:p>
              <a:pPr marL="0" marR="0" lvl="0" indent="0" algn="l" rtl="0">
                <a:lnSpc>
                  <a:spcPct val="9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Legal process to resolve a company’s air quality violations that includes issuing a Consent Order</a:t>
              </a:r>
              <a:endParaRPr/>
            </a:p>
          </p:txBody>
        </p:sp>
        <p:sp>
          <p:nvSpPr>
            <p:cNvPr id="1180" name="Google Shape;1180;p86"/>
            <p:cNvSpPr/>
            <p:nvPr/>
          </p:nvSpPr>
          <p:spPr>
            <a:xfrm>
              <a:off x="315686" y="2635412"/>
              <a:ext cx="7886700" cy="3110601"/>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6" descr="Contract"/>
            <p:cNvSpPr/>
            <p:nvPr/>
          </p:nvSpPr>
          <p:spPr>
            <a:xfrm>
              <a:off x="364671" y="3596939"/>
              <a:ext cx="1090479" cy="118875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6"/>
            <p:cNvSpPr/>
            <p:nvPr/>
          </p:nvSpPr>
          <p:spPr>
            <a:xfrm>
              <a:off x="1526223" y="3632751"/>
              <a:ext cx="1763042" cy="1188756"/>
            </a:xfrm>
            <a:custGeom>
              <a:avLst/>
              <a:gdLst/>
              <a:ahLst/>
              <a:cxnLst/>
              <a:rect l="l" t="t" r="r" b="b"/>
              <a:pathLst>
                <a:path w="1393930" h="987009" extrusionOk="0">
                  <a:moveTo>
                    <a:pt x="0" y="0"/>
                  </a:moveTo>
                  <a:lnTo>
                    <a:pt x="1393930" y="0"/>
                  </a:lnTo>
                  <a:lnTo>
                    <a:pt x="1393930" y="987009"/>
                  </a:lnTo>
                  <a:lnTo>
                    <a:pt x="0" y="987009"/>
                  </a:lnTo>
                  <a:lnTo>
                    <a:pt x="0" y="0"/>
                  </a:lnTo>
                  <a:close/>
                </a:path>
              </a:pathLst>
            </a:custGeom>
            <a:noFill/>
            <a:ln>
              <a:noFill/>
            </a:ln>
          </p:spPr>
          <p:txBody>
            <a:bodyPr spcFirstLastPara="1" wrap="square" lIns="104450" tIns="104450" rIns="104450" bIns="104450" anchor="ctr" anchorCtr="0">
              <a:noAutofit/>
            </a:bodyPr>
            <a:lstStyle/>
            <a:p>
              <a:pPr marL="0" marR="0" lvl="0" indent="0" algn="ctr" rtl="0">
                <a:lnSpc>
                  <a:spcPct val="9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What is a Consent Order?</a:t>
              </a:r>
              <a:endParaRPr/>
            </a:p>
          </p:txBody>
        </p:sp>
        <p:sp>
          <p:nvSpPr>
            <p:cNvPr id="1183" name="Google Shape;1183;p86"/>
            <p:cNvSpPr/>
            <p:nvPr/>
          </p:nvSpPr>
          <p:spPr>
            <a:xfrm>
              <a:off x="3289265" y="2686119"/>
              <a:ext cx="4635535" cy="3059893"/>
            </a:xfrm>
            <a:custGeom>
              <a:avLst/>
              <a:gdLst/>
              <a:ahLst/>
              <a:cxnLst/>
              <a:rect l="l" t="t" r="r" b="b"/>
              <a:pathLst>
                <a:path w="3082904" h="2580872" extrusionOk="0">
                  <a:moveTo>
                    <a:pt x="0" y="0"/>
                  </a:moveTo>
                  <a:lnTo>
                    <a:pt x="3082904" y="0"/>
                  </a:lnTo>
                  <a:lnTo>
                    <a:pt x="3082904" y="2580872"/>
                  </a:lnTo>
                  <a:lnTo>
                    <a:pt x="0" y="2580872"/>
                  </a:lnTo>
                  <a:lnTo>
                    <a:pt x="0" y="0"/>
                  </a:lnTo>
                  <a:close/>
                </a:path>
              </a:pathLst>
            </a:custGeom>
            <a:noFill/>
            <a:ln>
              <a:noFill/>
            </a:ln>
          </p:spPr>
          <p:txBody>
            <a:bodyPr spcFirstLastPara="1" wrap="square" lIns="104450" tIns="104450" rIns="104450" bIns="104450" anchor="ctr" anchorCtr="0">
              <a:noAutofit/>
            </a:bodyPr>
            <a:lstStyle/>
            <a:p>
              <a:pPr marL="342900" marR="0" lvl="0" indent="-342900" algn="l" rtl="0">
                <a:lnSpc>
                  <a:spcPct val="9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Legally binding contract that is enforced</a:t>
              </a:r>
              <a:endParaRPr dirty="0"/>
            </a:p>
            <a:p>
              <a:pPr marL="342900" marR="0" lvl="0" indent="-342900" algn="l" rtl="0">
                <a:lnSpc>
                  <a:spcPct val="90000"/>
                </a:lnSpc>
                <a:spcBef>
                  <a:spcPts val="84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Contains a compliance program that the company must follow</a:t>
              </a:r>
              <a:endParaRPr dirty="0"/>
            </a:p>
            <a:p>
              <a:pPr marL="342900" marR="0" lvl="0" indent="-342900" algn="l" rtl="0">
                <a:lnSpc>
                  <a:spcPct val="90000"/>
                </a:lnSpc>
                <a:spcBef>
                  <a:spcPts val="840"/>
                </a:spcBef>
                <a:spcAft>
                  <a:spcPts val="0"/>
                </a:spcAft>
                <a:buClr>
                  <a:srgbClr val="000000"/>
                </a:buClr>
                <a:buSzPts val="2400"/>
                <a:buFont typeface="Arial"/>
                <a:buChar char="•"/>
              </a:pPr>
              <a:r>
                <a:rPr lang="en-US" sz="2400" b="0" i="0" u="none" strike="noStrike" cap="none" dirty="0">
                  <a:solidFill>
                    <a:srgbClr val="000000"/>
                  </a:solidFill>
                  <a:latin typeface="Calibri"/>
                  <a:ea typeface="Calibri"/>
                  <a:cs typeface="Calibri"/>
                  <a:sym typeface="Calibri"/>
                </a:rPr>
                <a:t>Requires the payment of a fine and stipulated fines for future violations</a:t>
              </a:r>
              <a:endParaRPr dirty="0"/>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87"/>
          <p:cNvSpPr txBox="1">
            <a:spLocks noGrp="1"/>
          </p:cNvSpPr>
          <p:nvPr>
            <p:ph type="title"/>
          </p:nvPr>
        </p:nvSpPr>
        <p:spPr>
          <a:xfrm>
            <a:off x="609600" y="274638"/>
            <a:ext cx="10566400"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Enforcement Fines</a:t>
            </a:r>
            <a:endParaRPr/>
          </a:p>
        </p:txBody>
      </p:sp>
      <p:sp>
        <p:nvSpPr>
          <p:cNvPr id="1192" name="Google Shape;1192;p87"/>
          <p:cNvSpPr txBox="1">
            <a:spLocks noGrp="1"/>
          </p:cNvSpPr>
          <p:nvPr>
            <p:ph type="body" idx="1"/>
          </p:nvPr>
        </p:nvSpPr>
        <p:spPr>
          <a:xfrm>
            <a:off x="1008668" y="1673151"/>
            <a:ext cx="7301060" cy="46482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Clr>
                <a:srgbClr val="3EA0B5"/>
              </a:buClr>
              <a:buSzPts val="3200"/>
              <a:buChar char="•"/>
            </a:pPr>
            <a:r>
              <a:rPr lang="en-US" sz="2400"/>
              <a:t>Penalties go to General Fund/Department of Treasury unless company is doing a Supplemental Environmental Project</a:t>
            </a:r>
            <a:endParaRPr/>
          </a:p>
          <a:p>
            <a:pPr marL="0" lvl="0" indent="0" algn="l" rtl="0">
              <a:lnSpc>
                <a:spcPct val="100000"/>
              </a:lnSpc>
              <a:spcBef>
                <a:spcPts val="640"/>
              </a:spcBef>
              <a:spcAft>
                <a:spcPts val="0"/>
              </a:spcAft>
              <a:buSzPts val="3200"/>
              <a:buNone/>
            </a:pPr>
            <a:endParaRPr sz="2400"/>
          </a:p>
          <a:p>
            <a:pPr marL="457200" lvl="0" indent="-431800" algn="l" rtl="0">
              <a:lnSpc>
                <a:spcPct val="100000"/>
              </a:lnSpc>
              <a:spcBef>
                <a:spcPts val="640"/>
              </a:spcBef>
              <a:spcAft>
                <a:spcPts val="0"/>
              </a:spcAft>
              <a:buClr>
                <a:srgbClr val="3EA0B5"/>
              </a:buClr>
              <a:buSzPts val="3200"/>
              <a:buChar char="•"/>
            </a:pPr>
            <a:r>
              <a:rPr lang="en-US" sz="2400"/>
              <a:t>Depending on violations, use state statutory authority or federal penalty policies to calculate penalties</a:t>
            </a:r>
            <a:endParaRPr/>
          </a:p>
        </p:txBody>
      </p:sp>
      <p:pic>
        <p:nvPicPr>
          <p:cNvPr id="1193" name="Google Shape;1193;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95675" y="2031240"/>
            <a:ext cx="2409931" cy="13977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15" name="Google Shape;1215;p88"/>
          <p:cNvSpPr txBox="1">
            <a:spLocks noGrp="1"/>
          </p:cNvSpPr>
          <p:nvPr>
            <p:ph type="title" idx="4294967295"/>
          </p:nvPr>
        </p:nvSpPr>
        <p:spPr>
          <a:xfrm>
            <a:off x="608534" y="402200"/>
            <a:ext cx="9993205"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Supplemental Environmental Projects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201" name="Google Shape;1201;p88" descr="What is a supplemental environmental project: Voluntary environmental or public health project&#10;Required as part of enforcement action&#10;Most of fine invested into project&#10;Examples projects: Install Building Management Systems and air filters to improve indoor air quality at community centers, schools&#10;Plant trees to buffer pollution &#10;Improve energy efficiency&#10;Install fence line monitors"/>
          <p:cNvGrpSpPr/>
          <p:nvPr/>
        </p:nvGrpSpPr>
        <p:grpSpPr>
          <a:xfrm>
            <a:off x="524708" y="1413668"/>
            <a:ext cx="11093752" cy="4357014"/>
            <a:chOff x="1218227" y="2677971"/>
            <a:chExt cx="8401499" cy="4357014"/>
          </a:xfrm>
        </p:grpSpPr>
        <p:sp>
          <p:nvSpPr>
            <p:cNvPr id="1202" name="Google Shape;1202;p88" descr="Deciduous tree"/>
            <p:cNvSpPr/>
            <p:nvPr/>
          </p:nvSpPr>
          <p:spPr>
            <a:xfrm>
              <a:off x="1244528" y="2830322"/>
              <a:ext cx="1346625" cy="134662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8"/>
            <p:cNvSpPr/>
            <p:nvPr/>
          </p:nvSpPr>
          <p:spPr>
            <a:xfrm>
              <a:off x="1235879" y="4421365"/>
              <a:ext cx="3847500" cy="543876"/>
            </a:xfrm>
            <a:custGeom>
              <a:avLst/>
              <a:gdLst/>
              <a:ahLst/>
              <a:cxnLst/>
              <a:rect l="l" t="t" r="r" b="b"/>
              <a:pathLst>
                <a:path w="3847500" h="685335" extrusionOk="0">
                  <a:moveTo>
                    <a:pt x="0" y="0"/>
                  </a:moveTo>
                  <a:lnTo>
                    <a:pt x="3847500" y="0"/>
                  </a:lnTo>
                  <a:lnTo>
                    <a:pt x="3847500" y="685335"/>
                  </a:lnTo>
                  <a:lnTo>
                    <a:pt x="0" y="685335"/>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What is a Supplemental Environmental Project?</a:t>
              </a:r>
              <a:endParaRPr/>
            </a:p>
          </p:txBody>
        </p:sp>
        <p:sp>
          <p:nvSpPr>
            <p:cNvPr id="1204" name="Google Shape;1204;p88"/>
            <p:cNvSpPr/>
            <p:nvPr/>
          </p:nvSpPr>
          <p:spPr>
            <a:xfrm>
              <a:off x="1218227" y="4919161"/>
              <a:ext cx="3847500" cy="1611484"/>
            </a:xfrm>
            <a:custGeom>
              <a:avLst/>
              <a:gdLst/>
              <a:ahLst/>
              <a:cxnLst/>
              <a:rect l="l" t="t" r="r" b="b"/>
              <a:pathLst>
                <a:path w="3847500" h="1611484" extrusionOk="0">
                  <a:moveTo>
                    <a:pt x="0" y="0"/>
                  </a:moveTo>
                  <a:lnTo>
                    <a:pt x="3847500" y="0"/>
                  </a:lnTo>
                  <a:lnTo>
                    <a:pt x="3847500" y="1611484"/>
                  </a:lnTo>
                  <a:lnTo>
                    <a:pt x="0" y="1611484"/>
                  </a:lnTo>
                  <a:lnTo>
                    <a:pt x="0" y="0"/>
                  </a:lnTo>
                  <a:close/>
                </a:path>
              </a:pathLst>
            </a:custGeom>
            <a:noFill/>
            <a:ln>
              <a:noFill/>
            </a:ln>
          </p:spPr>
          <p:txBody>
            <a:bodyPr spcFirstLastPara="1" wrap="square" lIns="0" tIns="0" rIns="0" bIns="0" anchor="t" anchorCtr="0">
              <a:noAutofit/>
            </a:bodyPr>
            <a:lstStyle/>
            <a:p>
              <a:pPr marL="342900" marR="0" lvl="0" indent="-342900" algn="l" rtl="0">
                <a:lnSpc>
                  <a:spcPct val="9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Voluntary environmental or public health project</a:t>
              </a:r>
              <a:endParaRPr dirty="0"/>
            </a:p>
            <a:p>
              <a:pPr marL="342900" marR="0" lvl="0" indent="-342900" algn="l" rtl="0">
                <a:lnSpc>
                  <a:spcPct val="90000"/>
                </a:lnSpc>
                <a:spcBef>
                  <a:spcPts val="7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Required as part of enforcement action</a:t>
              </a:r>
              <a:endParaRPr dirty="0"/>
            </a:p>
            <a:p>
              <a:pPr marL="342900" marR="0" lvl="0" indent="-342900" algn="l" rtl="0">
                <a:lnSpc>
                  <a:spcPct val="90000"/>
                </a:lnSpc>
                <a:spcBef>
                  <a:spcPts val="7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Most of fine invested into project</a:t>
              </a:r>
              <a:endParaRPr dirty="0"/>
            </a:p>
            <a:p>
              <a:pPr marL="342900" marR="0" lvl="0" indent="-203200" algn="l" rtl="0">
                <a:lnSpc>
                  <a:spcPct val="90000"/>
                </a:lnSpc>
                <a:spcBef>
                  <a:spcPts val="700"/>
                </a:spcBef>
                <a:spcAft>
                  <a:spcPts val="0"/>
                </a:spcAft>
                <a:buClr>
                  <a:schemeClr val="dk1"/>
                </a:buClr>
                <a:buSzPts val="2200"/>
                <a:buFont typeface="Arial"/>
                <a:buNone/>
              </a:pPr>
              <a:endParaRPr sz="2200" b="0" i="0" u="none" strike="noStrike" cap="none" dirty="0">
                <a:solidFill>
                  <a:srgbClr val="000000"/>
                </a:solidFill>
                <a:latin typeface="Calibri"/>
                <a:ea typeface="Calibri"/>
                <a:cs typeface="Calibri"/>
                <a:sym typeface="Calibri"/>
              </a:endParaRPr>
            </a:p>
          </p:txBody>
        </p:sp>
        <p:sp>
          <p:nvSpPr>
            <p:cNvPr id="1205" name="Google Shape;1205;p88"/>
            <p:cNvSpPr/>
            <p:nvPr/>
          </p:nvSpPr>
          <p:spPr>
            <a:xfrm>
              <a:off x="5772226" y="4423216"/>
              <a:ext cx="3847500" cy="685335"/>
            </a:xfrm>
            <a:custGeom>
              <a:avLst/>
              <a:gdLst/>
              <a:ahLst/>
              <a:cxnLst/>
              <a:rect l="l" t="t" r="r" b="b"/>
              <a:pathLst>
                <a:path w="3847500" h="685335" extrusionOk="0">
                  <a:moveTo>
                    <a:pt x="0" y="0"/>
                  </a:moveTo>
                  <a:lnTo>
                    <a:pt x="3847500" y="0"/>
                  </a:lnTo>
                  <a:lnTo>
                    <a:pt x="3847500" y="685335"/>
                  </a:lnTo>
                  <a:lnTo>
                    <a:pt x="0" y="685335"/>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2000"/>
                <a:buFont typeface="Calibri"/>
                <a:buNone/>
              </a:pPr>
              <a:r>
                <a:rPr lang="en-US" sz="2000" b="1">
                  <a:solidFill>
                    <a:srgbClr val="000000"/>
                  </a:solidFill>
                  <a:latin typeface="Calibri"/>
                  <a:ea typeface="Calibri"/>
                  <a:cs typeface="Calibri"/>
                  <a:sym typeface="Calibri"/>
                </a:rPr>
                <a:t>Example</a:t>
              </a:r>
              <a:r>
                <a:rPr lang="en-US" sz="2000" b="1" i="0" u="none" strike="noStrike" cap="none">
                  <a:solidFill>
                    <a:srgbClr val="000000"/>
                  </a:solidFill>
                  <a:latin typeface="Calibri"/>
                  <a:ea typeface="Calibri"/>
                  <a:cs typeface="Calibri"/>
                  <a:sym typeface="Calibri"/>
                </a:rPr>
                <a:t> projects </a:t>
              </a:r>
              <a:endParaRPr/>
            </a:p>
          </p:txBody>
        </p:sp>
        <p:sp>
          <p:nvSpPr>
            <p:cNvPr id="1206" name="Google Shape;1206;p88"/>
            <p:cNvSpPr/>
            <p:nvPr/>
          </p:nvSpPr>
          <p:spPr>
            <a:xfrm>
              <a:off x="5715584" y="4823628"/>
              <a:ext cx="3847500" cy="2211357"/>
            </a:xfrm>
            <a:custGeom>
              <a:avLst/>
              <a:gdLst/>
              <a:ahLst/>
              <a:cxnLst/>
              <a:rect l="l" t="t" r="r" b="b"/>
              <a:pathLst>
                <a:path w="3847500" h="1611484" extrusionOk="0">
                  <a:moveTo>
                    <a:pt x="0" y="0"/>
                  </a:moveTo>
                  <a:lnTo>
                    <a:pt x="3847500" y="0"/>
                  </a:lnTo>
                  <a:lnTo>
                    <a:pt x="3847500" y="1611484"/>
                  </a:lnTo>
                  <a:lnTo>
                    <a:pt x="0" y="1611484"/>
                  </a:lnTo>
                  <a:lnTo>
                    <a:pt x="0" y="0"/>
                  </a:lnTo>
                  <a:close/>
                </a:path>
              </a:pathLst>
            </a:custGeom>
            <a:noFill/>
            <a:ln>
              <a:noFill/>
            </a:ln>
          </p:spPr>
          <p:txBody>
            <a:bodyPr spcFirstLastPara="1" wrap="square" lIns="0" tIns="0" rIns="0" bIns="0" anchor="t" anchorCtr="0">
              <a:noAutofit/>
            </a:bodyPr>
            <a:lstStyle/>
            <a:p>
              <a:pPr marL="342900" marR="0" lvl="0" indent="-342900" algn="l" rtl="0">
                <a:lnSpc>
                  <a:spcPct val="9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Install Building Management Systems and air filters </a:t>
              </a:r>
              <a:r>
                <a:rPr lang="en-US" sz="2000" dirty="0">
                  <a:solidFill>
                    <a:srgbClr val="000000"/>
                  </a:solidFill>
                  <a:latin typeface="Calibri"/>
                  <a:ea typeface="Calibri"/>
                  <a:cs typeface="Calibri"/>
                  <a:sym typeface="Calibri"/>
                </a:rPr>
                <a:t>to improve indoor air quality</a:t>
              </a:r>
              <a:r>
                <a:rPr lang="en-US" sz="2000" b="0" i="0" u="none" strike="noStrike" cap="none" dirty="0">
                  <a:solidFill>
                    <a:srgbClr val="000000"/>
                  </a:solidFill>
                  <a:latin typeface="Calibri"/>
                  <a:ea typeface="Calibri"/>
                  <a:cs typeface="Calibri"/>
                  <a:sym typeface="Calibri"/>
                </a:rPr>
                <a:t> at </a:t>
              </a:r>
              <a:r>
                <a:rPr lang="en-US" sz="2000" dirty="0">
                  <a:solidFill>
                    <a:srgbClr val="000000"/>
                  </a:solidFill>
                  <a:latin typeface="Calibri"/>
                  <a:ea typeface="Calibri"/>
                  <a:cs typeface="Calibri"/>
                  <a:sym typeface="Calibri"/>
                </a:rPr>
                <a:t>community centers, schools</a:t>
              </a:r>
              <a:endParaRPr sz="2000" b="0" i="0" u="none" strike="noStrike" cap="none" dirty="0">
                <a:solidFill>
                  <a:srgbClr val="000000"/>
                </a:solidFill>
                <a:latin typeface="Calibri"/>
                <a:ea typeface="Calibri"/>
                <a:cs typeface="Calibri"/>
                <a:sym typeface="Calibri"/>
              </a:endParaRPr>
            </a:p>
            <a:p>
              <a:pPr marL="342900" marR="0" lvl="0" indent="-342900" algn="l" rtl="0">
                <a:lnSpc>
                  <a:spcPct val="90000"/>
                </a:lnSpc>
                <a:spcBef>
                  <a:spcPts val="70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Plant trees </a:t>
              </a:r>
              <a:r>
                <a:rPr lang="en-US" sz="2000" dirty="0">
                  <a:solidFill>
                    <a:srgbClr val="000000"/>
                  </a:solidFill>
                  <a:latin typeface="Calibri"/>
                  <a:ea typeface="Calibri"/>
                  <a:cs typeface="Calibri"/>
                  <a:sym typeface="Calibri"/>
                </a:rPr>
                <a:t>to buffer</a:t>
              </a:r>
              <a:r>
                <a:rPr lang="en-US" sz="2000" b="0" i="0" u="none" strike="noStrike" cap="none" dirty="0">
                  <a:solidFill>
                    <a:srgbClr val="000000"/>
                  </a:solidFill>
                  <a:latin typeface="Calibri"/>
                  <a:ea typeface="Calibri"/>
                  <a:cs typeface="Calibri"/>
                  <a:sym typeface="Calibri"/>
                </a:rPr>
                <a:t> pollution </a:t>
              </a:r>
              <a:endParaRPr sz="2000" b="0" i="0" u="none" strike="noStrike" cap="none" dirty="0">
                <a:solidFill>
                  <a:srgbClr val="000000"/>
                </a:solidFill>
                <a:latin typeface="Calibri"/>
                <a:ea typeface="Calibri"/>
                <a:cs typeface="Calibri"/>
                <a:sym typeface="Calibri"/>
              </a:endParaRPr>
            </a:p>
            <a:p>
              <a:pPr marL="342900" marR="0" lvl="0" indent="-342900" algn="l" rtl="0">
                <a:lnSpc>
                  <a:spcPct val="90000"/>
                </a:lnSpc>
                <a:spcBef>
                  <a:spcPts val="7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Improve energy efficiency</a:t>
              </a:r>
              <a:endParaRPr dirty="0"/>
            </a:p>
            <a:p>
              <a:pPr marL="342900" marR="0" lvl="0" indent="-342900" algn="l" rtl="0">
                <a:lnSpc>
                  <a:spcPct val="90000"/>
                </a:lnSpc>
                <a:spcBef>
                  <a:spcPts val="7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Install fence line monitors</a:t>
              </a:r>
              <a:endParaRPr sz="2000" b="0" i="0" u="none" strike="noStrike" cap="none" dirty="0">
                <a:solidFill>
                  <a:srgbClr val="000000"/>
                </a:solidFill>
                <a:latin typeface="Calibri"/>
                <a:ea typeface="Calibri"/>
                <a:cs typeface="Calibri"/>
                <a:sym typeface="Calibri"/>
              </a:endParaRPr>
            </a:p>
          </p:txBody>
        </p:sp>
        <p:sp>
          <p:nvSpPr>
            <p:cNvPr id="1207" name="Google Shape;1207;p88" descr="Schoolhouse"/>
            <p:cNvSpPr/>
            <p:nvPr/>
          </p:nvSpPr>
          <p:spPr>
            <a:xfrm>
              <a:off x="5567046" y="2724570"/>
              <a:ext cx="1743213" cy="170635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8" descr="Stethoscope"/>
            <p:cNvSpPr/>
            <p:nvPr/>
          </p:nvSpPr>
          <p:spPr>
            <a:xfrm>
              <a:off x="2856018" y="2950235"/>
              <a:ext cx="1346625" cy="134662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9" name="Google Shape;1209;p88"/>
            <p:cNvGrpSpPr/>
            <p:nvPr/>
          </p:nvGrpSpPr>
          <p:grpSpPr>
            <a:xfrm>
              <a:off x="7438733" y="2677971"/>
              <a:ext cx="1886533" cy="1886533"/>
              <a:chOff x="3628733" y="3022646"/>
              <a:chExt cx="1886533" cy="1886533"/>
            </a:xfrm>
          </p:grpSpPr>
          <p:grpSp>
            <p:nvGrpSpPr>
              <p:cNvPr id="1210" name="Google Shape;1210;p88"/>
              <p:cNvGrpSpPr/>
              <p:nvPr/>
            </p:nvGrpSpPr>
            <p:grpSpPr>
              <a:xfrm>
                <a:off x="3628733" y="3022646"/>
                <a:ext cx="1886533" cy="1886533"/>
                <a:chOff x="3205495" y="1481115"/>
                <a:chExt cx="1886533" cy="1886533"/>
              </a:xfrm>
            </p:grpSpPr>
            <p:pic>
              <p:nvPicPr>
                <p:cNvPr id="1211" name="Google Shape;1211;p88" descr="Computer"/>
                <p:cNvPicPr preferRelativeResize="0"/>
                <p:nvPr/>
              </p:nvPicPr>
              <p:blipFill rotWithShape="1">
                <a:blip r:embed="rId6">
                  <a:alphaModFix/>
                </a:blip>
                <a:srcRect/>
                <a:stretch/>
              </p:blipFill>
              <p:spPr>
                <a:xfrm>
                  <a:off x="3205495" y="1481115"/>
                  <a:ext cx="1886533" cy="1886533"/>
                </a:xfrm>
                <a:prstGeom prst="rect">
                  <a:avLst/>
                </a:prstGeom>
                <a:noFill/>
                <a:ln>
                  <a:noFill/>
                </a:ln>
              </p:spPr>
            </p:pic>
            <p:sp>
              <p:nvSpPr>
                <p:cNvPr id="1212" name="Google Shape;1212;p88" descr="Bar chart"/>
                <p:cNvSpPr/>
                <p:nvPr/>
              </p:nvSpPr>
              <p:spPr>
                <a:xfrm>
                  <a:off x="3406096" y="2086655"/>
                  <a:ext cx="769392" cy="4572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213" name="Google Shape;1213;p88" descr="Bar chart"/>
              <p:cNvSpPr/>
              <p:nvPr/>
            </p:nvSpPr>
            <p:spPr>
              <a:xfrm>
                <a:off x="4975358" y="3914768"/>
                <a:ext cx="457200" cy="457200"/>
              </a:xfrm>
              <a:prstGeom prst="rect">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2" name="Google Shape;1222;p89"/>
          <p:cNvSpPr txBox="1">
            <a:spLocks noGrp="1"/>
          </p:cNvSpPr>
          <p:nvPr>
            <p:ph type="title" idx="4294967295"/>
          </p:nvPr>
        </p:nvSpPr>
        <p:spPr>
          <a:xfrm>
            <a:off x="608534" y="402200"/>
            <a:ext cx="9993205"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4400" b="0" i="0" u="none" strike="noStrike" kern="0" cap="none" spc="0" normalizeH="0" baseline="0" noProof="0" dirty="0">
                <a:ln>
                  <a:noFill/>
                </a:ln>
                <a:solidFill>
                  <a:schemeClr val="dk1"/>
                </a:solidFill>
                <a:effectLst/>
                <a:uLnTx/>
                <a:uFillTx/>
                <a:latin typeface="Arial"/>
                <a:ea typeface="Arial"/>
                <a:cs typeface="Arial"/>
                <a:sym typeface="Arial"/>
              </a:rPr>
              <a:t>Partnering with EPA on Enforcement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20" name="Google Shape;1220;p89"/>
          <p:cNvSpPr txBox="1">
            <a:spLocks noGrp="1"/>
          </p:cNvSpPr>
          <p:nvPr>
            <p:ph type="body" idx="1"/>
          </p:nvPr>
        </p:nvSpPr>
        <p:spPr>
          <a:xfrm>
            <a:off x="557571" y="2074826"/>
            <a:ext cx="10095130" cy="4525963"/>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Clr>
                <a:srgbClr val="3EA0B5"/>
              </a:buClr>
              <a:buSzPts val="3200"/>
              <a:buChar char="•"/>
            </a:pPr>
            <a:r>
              <a:rPr lang="en-US" sz="2400"/>
              <a:t>Talking regularly and meeting bimonthly to discuss enforcement cases in Michigan</a:t>
            </a:r>
            <a:endParaRPr/>
          </a:p>
          <a:p>
            <a:pPr marL="457200" lvl="0" indent="-431800" algn="l" rtl="0">
              <a:lnSpc>
                <a:spcPct val="100000"/>
              </a:lnSpc>
              <a:spcBef>
                <a:spcPts val="640"/>
              </a:spcBef>
              <a:spcAft>
                <a:spcPts val="0"/>
              </a:spcAft>
              <a:buClr>
                <a:srgbClr val="3EA0B5"/>
              </a:buClr>
              <a:buSzPts val="3200"/>
              <a:buChar char="•"/>
            </a:pPr>
            <a:r>
              <a:rPr lang="en-US" sz="2400"/>
              <a:t>Joining together on certain cases to address significant long-term violations </a:t>
            </a:r>
            <a:endParaRPr/>
          </a:p>
          <a:p>
            <a:pPr marL="457200" lvl="0" indent="-431800" algn="l" rtl="0">
              <a:lnSpc>
                <a:spcPct val="100000"/>
              </a:lnSpc>
              <a:spcBef>
                <a:spcPts val="640"/>
              </a:spcBef>
              <a:spcAft>
                <a:spcPts val="0"/>
              </a:spcAft>
              <a:buClr>
                <a:srgbClr val="3EA0B5"/>
              </a:buClr>
              <a:buSzPts val="3200"/>
              <a:buChar char="•"/>
            </a:pPr>
            <a:r>
              <a:rPr lang="en-US" sz="2400"/>
              <a:t>Assisting with ambient air monitoring to evaluate public health concerns</a:t>
            </a:r>
            <a:endParaRPr/>
          </a:p>
          <a:p>
            <a:pPr marL="457200" lvl="0" indent="-431800" algn="l" rtl="0">
              <a:lnSpc>
                <a:spcPct val="100000"/>
              </a:lnSpc>
              <a:spcBef>
                <a:spcPts val="640"/>
              </a:spcBef>
              <a:spcAft>
                <a:spcPts val="0"/>
              </a:spcAft>
              <a:buClr>
                <a:srgbClr val="3EA0B5"/>
              </a:buClr>
              <a:buSzPts val="3200"/>
              <a:buChar char="•"/>
            </a:pPr>
            <a:r>
              <a:rPr lang="en-US" sz="2400"/>
              <a:t>Providing guidance and technical expertise on challenging air quality issues</a:t>
            </a:r>
            <a:endParaRPr/>
          </a:p>
          <a:p>
            <a:pPr marL="457200" lvl="0" indent="-228600" algn="l" rtl="0">
              <a:lnSpc>
                <a:spcPct val="100000"/>
              </a:lnSpc>
              <a:spcBef>
                <a:spcPts val="640"/>
              </a:spcBef>
              <a:spcAft>
                <a:spcPts val="0"/>
              </a:spcAft>
              <a:buClr>
                <a:srgbClr val="3EA0B5"/>
              </a:buClr>
              <a:buSzPts val="32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9"/>
          <p:cNvSpPr txBox="1">
            <a:spLocks noGrp="1"/>
          </p:cNvSpPr>
          <p:nvPr>
            <p:ph type="title"/>
          </p:nvPr>
        </p:nvSpPr>
        <p:spPr>
          <a:xfrm>
            <a:off x="3322104" y="365126"/>
            <a:ext cx="8869896" cy="89523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Quattrocento Sans"/>
              <a:buNone/>
            </a:pPr>
            <a:r>
              <a:rPr lang="en-US" sz="3600" dirty="0">
                <a:solidFill>
                  <a:srgbClr val="1F3864"/>
                </a:solidFill>
                <a:latin typeface="Quattrocento Sans"/>
                <a:ea typeface="Quattrocento Sans"/>
                <a:cs typeface="Quattrocento Sans"/>
                <a:sym typeface="Quattrocento Sans"/>
              </a:rPr>
              <a:t>Air Pollution and Air Quality</a:t>
            </a:r>
            <a:endParaRPr dirty="0"/>
          </a:p>
        </p:txBody>
      </p:sp>
      <p:pic>
        <p:nvPicPr>
          <p:cNvPr id="274" name="Google Shape;274;p9" descr="A lake with trees and mountains in the background">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448361" y="2850532"/>
            <a:ext cx="3576141" cy="2374325"/>
          </a:xfrm>
          <a:prstGeom prst="rect">
            <a:avLst/>
          </a:prstGeom>
          <a:noFill/>
          <a:ln w="9525" cap="flat" cmpd="sng">
            <a:solidFill>
              <a:schemeClr val="dk1"/>
            </a:solidFill>
            <a:prstDash val="solid"/>
            <a:round/>
            <a:headEnd type="none" w="sm" len="sm"/>
            <a:tailEnd type="none" w="sm" len="sm"/>
          </a:ln>
        </p:spPr>
      </p:pic>
      <p:sp>
        <p:nvSpPr>
          <p:cNvPr id="271" name="Google Shape;271;p9"/>
          <p:cNvSpPr/>
          <p:nvPr/>
        </p:nvSpPr>
        <p:spPr>
          <a:xfrm>
            <a:off x="269561" y="5615004"/>
            <a:ext cx="3933740" cy="8852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Good air quality = Less pollution</a:t>
            </a:r>
            <a:endParaRPr/>
          </a:p>
          <a:p>
            <a:pPr marL="0" marR="0" lvl="0" indent="0" algn="l" rtl="0">
              <a:lnSpc>
                <a:spcPct val="150000"/>
              </a:lnSpc>
              <a:spcBef>
                <a:spcPts val="0"/>
              </a:spcBef>
              <a:spcAft>
                <a:spcPts val="0"/>
              </a:spcAft>
              <a:buNone/>
            </a:pPr>
            <a:r>
              <a:rPr lang="en-US" sz="2400">
                <a:solidFill>
                  <a:schemeClr val="dk1"/>
                </a:solidFill>
                <a:latin typeface="Quattrocento Sans"/>
                <a:ea typeface="Quattrocento Sans"/>
                <a:cs typeface="Quattrocento Sans"/>
                <a:sym typeface="Quattrocento Sans"/>
              </a:rPr>
              <a:t>           </a:t>
            </a:r>
            <a:endParaRPr/>
          </a:p>
        </p:txBody>
      </p:sp>
      <p:pic>
        <p:nvPicPr>
          <p:cNvPr id="276" name="Google Shape;276;p9">
            <a:extLst>
              <a:ext uri="{C183D7F6-B498-43B3-948B-1728B52AA6E4}">
                <adec:decorative xmlns:adec="http://schemas.microsoft.com/office/drawing/2017/decorative" val="1"/>
              </a:ext>
            </a:extLst>
          </p:cNvPr>
          <p:cNvPicPr preferRelativeResize="0"/>
          <p:nvPr/>
        </p:nvPicPr>
        <p:blipFill rotWithShape="1">
          <a:blip r:embed="rId4">
            <a:alphaModFix/>
          </a:blip>
          <a:srcRect r="19787"/>
          <a:stretch/>
        </p:blipFill>
        <p:spPr>
          <a:xfrm rot="10800000">
            <a:off x="4024502" y="3368488"/>
            <a:ext cx="1734272" cy="1232694"/>
          </a:xfrm>
          <a:prstGeom prst="rect">
            <a:avLst/>
          </a:prstGeom>
          <a:noFill/>
          <a:ln w="9525" cap="flat" cmpd="sng">
            <a:solidFill>
              <a:schemeClr val="dk1"/>
            </a:solidFill>
            <a:prstDash val="solid"/>
            <a:round/>
            <a:headEnd type="none" w="sm" len="sm"/>
            <a:tailEnd type="none" w="sm" len="sm"/>
          </a:ln>
        </p:spPr>
      </p:pic>
      <p:pic>
        <p:nvPicPr>
          <p:cNvPr id="275" name="Google Shape;275;p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0800000">
            <a:off x="5311468" y="3368488"/>
            <a:ext cx="2226679" cy="1232693"/>
          </a:xfrm>
          <a:prstGeom prst="rect">
            <a:avLst/>
          </a:prstGeom>
          <a:noFill/>
          <a:ln w="9525" cap="flat" cmpd="sng">
            <a:solidFill>
              <a:schemeClr val="dk1"/>
            </a:solidFill>
            <a:prstDash val="solid"/>
            <a:round/>
            <a:headEnd type="none" w="sm" len="sm"/>
            <a:tailEnd type="none" w="sm" len="sm"/>
          </a:ln>
        </p:spPr>
      </p:pic>
      <p:pic>
        <p:nvPicPr>
          <p:cNvPr id="270" name="Google Shape;270;p9" descr="smoke rising from smokestacks"/>
          <p:cNvPicPr preferRelativeResize="0"/>
          <p:nvPr/>
        </p:nvPicPr>
        <p:blipFill rotWithShape="1">
          <a:blip r:embed="rId6">
            <a:alphaModFix/>
          </a:blip>
          <a:srcRect/>
          <a:stretch/>
        </p:blipFill>
        <p:spPr>
          <a:xfrm>
            <a:off x="7538148" y="2850531"/>
            <a:ext cx="3576140" cy="2374326"/>
          </a:xfrm>
          <a:prstGeom prst="rect">
            <a:avLst/>
          </a:prstGeom>
          <a:noFill/>
          <a:ln w="9525" cap="flat" cmpd="sng">
            <a:solidFill>
              <a:schemeClr val="dk1"/>
            </a:solidFill>
            <a:prstDash val="solid"/>
            <a:round/>
            <a:headEnd type="none" w="sm" len="sm"/>
            <a:tailEnd type="none" w="sm" len="sm"/>
          </a:ln>
        </p:spPr>
      </p:pic>
      <p:sp>
        <p:nvSpPr>
          <p:cNvPr id="272" name="Google Shape;272;p9"/>
          <p:cNvSpPr/>
          <p:nvPr/>
        </p:nvSpPr>
        <p:spPr>
          <a:xfrm>
            <a:off x="7381195" y="5615004"/>
            <a:ext cx="3890046" cy="8853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Poor air quality = More pollution</a:t>
            </a:r>
            <a:endParaRPr/>
          </a:p>
          <a:p>
            <a:pPr marL="0" marR="0" lvl="0" indent="0" algn="l" rtl="0">
              <a:lnSpc>
                <a:spcPct val="150000"/>
              </a:lnSpc>
              <a:spcBef>
                <a:spcPts val="0"/>
              </a:spcBef>
              <a:spcAft>
                <a:spcPts val="0"/>
              </a:spcAft>
              <a:buNone/>
            </a:pPr>
            <a:r>
              <a:rPr lang="en-US" sz="2400">
                <a:solidFill>
                  <a:schemeClr val="dk1"/>
                </a:solidFill>
                <a:latin typeface="Quattrocento Sans"/>
                <a:ea typeface="Quattrocento Sans"/>
                <a:cs typeface="Quattrocento Sans"/>
                <a:sym typeface="Quattrocento Sans"/>
              </a:rPr>
              <a:t>           </a:t>
            </a:r>
            <a:endParaRPr/>
          </a:p>
        </p:txBody>
      </p:sp>
      <p:sp>
        <p:nvSpPr>
          <p:cNvPr id="273" name="Google Shape;273;p9"/>
          <p:cNvSpPr txBox="1">
            <a:spLocks noGrp="1"/>
          </p:cNvSpPr>
          <p:nvPr>
            <p:ph type="sldNum" idx="12"/>
          </p:nvPr>
        </p:nvSpPr>
        <p:spPr>
          <a:xfrm>
            <a:off x="9326218"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90"/>
          <p:cNvSpPr txBox="1">
            <a:spLocks noGrp="1"/>
          </p:cNvSpPr>
          <p:nvPr>
            <p:ph type="title"/>
          </p:nvPr>
        </p:nvSpPr>
        <p:spPr>
          <a:xfrm>
            <a:off x="348792" y="274638"/>
            <a:ext cx="6204408" cy="86836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Community Engagement </a:t>
            </a:r>
            <a:endParaRPr/>
          </a:p>
        </p:txBody>
      </p:sp>
      <p:sp>
        <p:nvSpPr>
          <p:cNvPr id="1229" name="Google Shape;1229;p90"/>
          <p:cNvSpPr txBox="1">
            <a:spLocks noGrp="1"/>
          </p:cNvSpPr>
          <p:nvPr>
            <p:ph type="body" idx="1"/>
          </p:nvPr>
        </p:nvSpPr>
        <p:spPr>
          <a:xfrm>
            <a:off x="276651" y="1565447"/>
            <a:ext cx="5819349" cy="4778131"/>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b="1"/>
              <a:t>Increasing Public Outreach  </a:t>
            </a:r>
            <a:endParaRPr/>
          </a:p>
          <a:p>
            <a:pPr marL="457200" lvl="0" indent="-431800" algn="l" rtl="0">
              <a:lnSpc>
                <a:spcPct val="100000"/>
              </a:lnSpc>
              <a:spcBef>
                <a:spcPts val="640"/>
              </a:spcBef>
              <a:spcAft>
                <a:spcPts val="0"/>
              </a:spcAft>
              <a:buSzPts val="3200"/>
              <a:buFont typeface="Arial"/>
              <a:buChar char="•"/>
            </a:pPr>
            <a:r>
              <a:rPr lang="en-US" sz="2400"/>
              <a:t>Dedicated websites, regular meetings, holding public hearings on certain enforcement settlements</a:t>
            </a:r>
            <a:endParaRPr/>
          </a:p>
          <a:p>
            <a:pPr marL="25400" lvl="0" indent="0" algn="l" rtl="0">
              <a:lnSpc>
                <a:spcPct val="100000"/>
              </a:lnSpc>
              <a:spcBef>
                <a:spcPts val="640"/>
              </a:spcBef>
              <a:spcAft>
                <a:spcPts val="0"/>
              </a:spcAft>
              <a:buSzPts val="3200"/>
              <a:buNone/>
            </a:pPr>
            <a:r>
              <a:rPr lang="en-US" b="1"/>
              <a:t>Proactive</a:t>
            </a:r>
            <a:endParaRPr/>
          </a:p>
          <a:p>
            <a:pPr marL="457200" lvl="0" indent="-431800" algn="l" rtl="0">
              <a:lnSpc>
                <a:spcPct val="100000"/>
              </a:lnSpc>
              <a:spcBef>
                <a:spcPts val="640"/>
              </a:spcBef>
              <a:spcAft>
                <a:spcPts val="0"/>
              </a:spcAft>
              <a:buSzPts val="3200"/>
              <a:buFont typeface="Arial"/>
              <a:buChar char="•"/>
            </a:pPr>
            <a:r>
              <a:rPr lang="en-US" sz="2400"/>
              <a:t>More Townhall meetings, including translation services</a:t>
            </a:r>
            <a:endParaRPr/>
          </a:p>
          <a:p>
            <a:pPr marL="457200" lvl="0" indent="-431800" algn="l" rtl="0">
              <a:lnSpc>
                <a:spcPct val="100000"/>
              </a:lnSpc>
              <a:spcBef>
                <a:spcPts val="640"/>
              </a:spcBef>
              <a:spcAft>
                <a:spcPts val="0"/>
              </a:spcAft>
              <a:buSzPts val="3200"/>
              <a:buFont typeface="Arial"/>
              <a:buChar char="•"/>
            </a:pPr>
            <a:r>
              <a:rPr lang="en-US" sz="2400"/>
              <a:t>Timely responses to public concerns</a:t>
            </a:r>
            <a:endParaRPr/>
          </a:p>
        </p:txBody>
      </p:sp>
      <p:pic>
        <p:nvPicPr>
          <p:cNvPr id="1230" name="Google Shape;1230;p9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814457" y="492561"/>
            <a:ext cx="4184036" cy="2249252"/>
          </a:xfrm>
          <a:prstGeom prst="rect">
            <a:avLst/>
          </a:prstGeom>
          <a:noFill/>
          <a:ln w="19050" cap="flat" cmpd="sng">
            <a:solidFill>
              <a:schemeClr val="accent1"/>
            </a:solidFill>
            <a:prstDash val="solid"/>
            <a:round/>
            <a:headEnd type="none" w="sm" len="sm"/>
            <a:tailEnd type="none" w="sm" len="sm"/>
          </a:ln>
        </p:spPr>
      </p:pic>
      <p:pic>
        <p:nvPicPr>
          <p:cNvPr id="1231" name="Google Shape;1231;p90">
            <a:extLst>
              <a:ext uri="{C183D7F6-B498-43B3-948B-1728B52AA6E4}">
                <adec:decorative xmlns:adec="http://schemas.microsoft.com/office/drawing/2017/decorative" val="1"/>
              </a:ext>
            </a:extLst>
          </p:cNvPr>
          <p:cNvPicPr preferRelativeResize="0"/>
          <p:nvPr/>
        </p:nvPicPr>
        <p:blipFill rotWithShape="1">
          <a:blip r:embed="rId4">
            <a:alphaModFix/>
          </a:blip>
          <a:srcRect b="24814"/>
          <a:stretch/>
        </p:blipFill>
        <p:spPr>
          <a:xfrm>
            <a:off x="6814457" y="2850520"/>
            <a:ext cx="4184036" cy="2971800"/>
          </a:xfrm>
          <a:prstGeom prst="rect">
            <a:avLst/>
          </a:prstGeom>
          <a:noFill/>
          <a:ln w="1905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91"/>
          <p:cNvSpPr txBox="1">
            <a:spLocks noGrp="1"/>
          </p:cNvSpPr>
          <p:nvPr>
            <p:ph type="title" idx="4294967295"/>
          </p:nvPr>
        </p:nvSpPr>
        <p:spPr>
          <a:xfrm>
            <a:off x="2543159" y="2209831"/>
            <a:ext cx="8001000" cy="14700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6200" b="0" i="0" u="none" strike="noStrike" kern="0" cap="none" spc="0" normalizeH="0" baseline="0" noProof="0" dirty="0">
                <a:ln>
                  <a:noFill/>
                </a:ln>
                <a:solidFill>
                  <a:srgbClr val="162E4B"/>
                </a:solidFill>
                <a:effectLst/>
                <a:uLnTx/>
                <a:uFillTx/>
                <a:latin typeface="Calibri"/>
                <a:ea typeface="Calibri"/>
                <a:cs typeface="Calibri"/>
                <a:sym typeface="Calibri"/>
              </a:rPr>
              <a:t>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39" name="Google Shape;1239;p91" descr="Questions with solid fill"/>
          <p:cNvPicPr preferRelativeResize="0"/>
          <p:nvPr/>
        </p:nvPicPr>
        <p:blipFill rotWithShape="1">
          <a:blip r:embed="rId3">
            <a:alphaModFix/>
          </a:blip>
          <a:srcRect/>
          <a:stretch/>
        </p:blipFill>
        <p:spPr>
          <a:xfrm>
            <a:off x="1204587" y="1617533"/>
            <a:ext cx="2677145" cy="265462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6" name="Google Shape;1246;p92"/>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Community Planning Session</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4" name="Google Shape;1254;p93"/>
          <p:cNvSpPr txBox="1">
            <a:spLocks noGrp="1"/>
          </p:cNvSpPr>
          <p:nvPr>
            <p:ph type="title" idx="4294967295"/>
          </p:nvPr>
        </p:nvSpPr>
        <p:spPr>
          <a:xfrm>
            <a:off x="608534" y="402200"/>
            <a:ext cx="9993205"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rgbClr val="042D65"/>
              </a:buClr>
              <a:buSzPts val="4400"/>
              <a:buFont typeface="Calibri"/>
              <a:buNone/>
              <a:tabLst/>
              <a:defRPr/>
            </a:pPr>
            <a:r>
              <a:rPr kumimoji="0" lang="en-US" sz="4400" b="0" i="0" u="none" strike="noStrike" kern="0" cap="none" spc="0" normalizeH="0" baseline="0" noProof="0" dirty="0">
                <a:ln>
                  <a:noFill/>
                </a:ln>
                <a:solidFill>
                  <a:srgbClr val="042D65"/>
                </a:solidFill>
                <a:effectLst/>
                <a:uLnTx/>
                <a:uFillTx/>
                <a:latin typeface="Calibri"/>
                <a:ea typeface="Calibri"/>
                <a:cs typeface="Calibri"/>
                <a:sym typeface="Calibri"/>
              </a:rPr>
              <a:t>Flint Air Priorities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52" name="Google Shape;1252;p93"/>
          <p:cNvSpPr txBox="1">
            <a:spLocks noGrp="1"/>
          </p:cNvSpPr>
          <p:nvPr>
            <p:ph type="body" idx="1"/>
          </p:nvPr>
        </p:nvSpPr>
        <p:spPr>
          <a:xfrm>
            <a:off x="608534" y="1727763"/>
            <a:ext cx="10959515" cy="4525963"/>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sz="2400" b="1" dirty="0"/>
              <a:t>What topics do you want to know more about? </a:t>
            </a:r>
            <a:endParaRPr dirty="0"/>
          </a:p>
          <a:p>
            <a:pPr marL="914400" lvl="1" indent="-406400" algn="l" rtl="0">
              <a:lnSpc>
                <a:spcPct val="100000"/>
              </a:lnSpc>
              <a:spcBef>
                <a:spcPts val="560"/>
              </a:spcBef>
              <a:spcAft>
                <a:spcPts val="0"/>
              </a:spcAft>
              <a:buSzPts val="2800"/>
              <a:buFont typeface="Arial"/>
              <a:buChar char="•"/>
            </a:pPr>
            <a:r>
              <a:rPr lang="en-US" sz="2400" dirty="0"/>
              <a:t>Walk around the room and write the topics you want to know more about on the paper. </a:t>
            </a:r>
            <a:endParaRPr dirty="0"/>
          </a:p>
          <a:p>
            <a:pPr marL="914400" lvl="1" indent="-228600" algn="l" rtl="0">
              <a:lnSpc>
                <a:spcPct val="100000"/>
              </a:lnSpc>
              <a:spcBef>
                <a:spcPts val="560"/>
              </a:spcBef>
              <a:spcAft>
                <a:spcPts val="0"/>
              </a:spcAft>
              <a:buSzPts val="2800"/>
              <a:buNone/>
            </a:pPr>
            <a:endParaRPr sz="2000" dirty="0"/>
          </a:p>
          <a:p>
            <a:pPr marL="508000" lvl="1" indent="0" algn="l" rtl="0">
              <a:lnSpc>
                <a:spcPct val="100000"/>
              </a:lnSpc>
              <a:spcBef>
                <a:spcPts val="560"/>
              </a:spcBef>
              <a:spcAft>
                <a:spcPts val="0"/>
              </a:spcAft>
              <a:buSzPts val="2800"/>
              <a:buNone/>
            </a:pPr>
            <a:endParaRPr sz="2000" dirty="0"/>
          </a:p>
          <a:p>
            <a:pPr marL="25400" lvl="0" indent="0" algn="l" rtl="0">
              <a:lnSpc>
                <a:spcPct val="100000"/>
              </a:lnSpc>
              <a:spcBef>
                <a:spcPts val="640"/>
              </a:spcBef>
              <a:spcAft>
                <a:spcPts val="0"/>
              </a:spcAft>
              <a:buSzPts val="3200"/>
              <a:buNone/>
            </a:pPr>
            <a:r>
              <a:rPr lang="en-US" sz="2400" b="1" dirty="0"/>
              <a:t>What are your air priorities? </a:t>
            </a:r>
            <a:endParaRPr dirty="0"/>
          </a:p>
          <a:p>
            <a:pPr marL="914400" lvl="1" indent="-406400" algn="l" rtl="0">
              <a:lnSpc>
                <a:spcPct val="100000"/>
              </a:lnSpc>
              <a:spcBef>
                <a:spcPts val="560"/>
              </a:spcBef>
              <a:spcAft>
                <a:spcPts val="0"/>
              </a:spcAft>
              <a:buSzPts val="2800"/>
              <a:buFont typeface="Arial"/>
              <a:buChar char="•"/>
            </a:pPr>
            <a:r>
              <a:rPr lang="en-US" sz="2400" dirty="0"/>
              <a:t>Walk around the room and read what other people wrote </a:t>
            </a:r>
            <a:endParaRPr dirty="0"/>
          </a:p>
          <a:p>
            <a:pPr marL="914400" lvl="1" indent="-406400" algn="l" rtl="0">
              <a:lnSpc>
                <a:spcPct val="100000"/>
              </a:lnSpc>
              <a:spcBef>
                <a:spcPts val="560"/>
              </a:spcBef>
              <a:spcAft>
                <a:spcPts val="0"/>
              </a:spcAft>
              <a:buSzPts val="2800"/>
              <a:buFont typeface="Arial"/>
              <a:buChar char="•"/>
            </a:pPr>
            <a:r>
              <a:rPr lang="en-US" sz="2400" dirty="0"/>
              <a:t>Use your stickers to vote for your top eight (8) priorities </a:t>
            </a:r>
            <a:endParaRPr dirty="0"/>
          </a:p>
          <a:p>
            <a:pPr marL="457200" lvl="0" indent="-228600" algn="l" rtl="0">
              <a:lnSpc>
                <a:spcPct val="100000"/>
              </a:lnSpc>
              <a:spcBef>
                <a:spcPts val="640"/>
              </a:spcBef>
              <a:spcAft>
                <a:spcPts val="0"/>
              </a:spcAft>
              <a:buClr>
                <a:srgbClr val="3EA0B5"/>
              </a:buClr>
              <a:buSzPts val="32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2" name="Google Shape;1262;p94"/>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Next Steps &amp; Closing</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95"/>
          <p:cNvSpPr txBox="1">
            <a:spLocks noGrp="1"/>
          </p:cNvSpPr>
          <p:nvPr>
            <p:ph type="title" idx="4294967295"/>
          </p:nvPr>
        </p:nvSpPr>
        <p:spPr>
          <a:xfrm>
            <a:off x="2543159" y="2209831"/>
            <a:ext cx="8001000" cy="14700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fontScale="97500"/>
          </a:bodyPr>
          <a:lstStyle/>
          <a:p>
            <a:pPr marL="0" marR="0" lvl="0" indent="0" algn="ctr" defTabSz="914400" rtl="0" eaLnBrk="1" fontAlgn="auto" latinLnBrk="0" hangingPunct="1">
              <a:lnSpc>
                <a:spcPct val="100000"/>
              </a:lnSpc>
              <a:spcBef>
                <a:spcPts val="0"/>
              </a:spcBef>
              <a:spcAft>
                <a:spcPts val="0"/>
              </a:spcAft>
              <a:buClr>
                <a:srgbClr val="162E4B"/>
              </a:buClr>
              <a:buSzPct val="100000"/>
              <a:buFont typeface="Calibri"/>
              <a:buNone/>
              <a:tabLst/>
              <a:defRPr/>
            </a:pPr>
            <a:r>
              <a:rPr kumimoji="0" lang="en-US" sz="6200" b="0" i="0" u="none" strike="noStrike" kern="0" cap="none" spc="0" normalizeH="0" baseline="0" noProof="0" dirty="0">
                <a:ln>
                  <a:noFill/>
                </a:ln>
                <a:solidFill>
                  <a:srgbClr val="162E4B"/>
                </a:solidFill>
                <a:effectLst/>
                <a:uLnTx/>
                <a:uFillTx/>
                <a:latin typeface="Calibri"/>
                <a:ea typeface="Calibri"/>
                <a:cs typeface="Calibri"/>
                <a:sym typeface="Calibri"/>
              </a:rPr>
              <a:t>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69" name="Google Shape;1269;p95" descr="Questions with solid fill"/>
          <p:cNvPicPr preferRelativeResize="0"/>
          <p:nvPr/>
        </p:nvPicPr>
        <p:blipFill rotWithShape="1">
          <a:blip r:embed="rId3">
            <a:alphaModFix/>
          </a:blip>
          <a:srcRect/>
          <a:stretch/>
        </p:blipFill>
        <p:spPr>
          <a:xfrm>
            <a:off x="1204587" y="1617533"/>
            <a:ext cx="2677145" cy="265462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7" name="Google Shape;1277;p96"/>
          <p:cNvSpPr txBox="1">
            <a:spLocks noGrp="1"/>
          </p:cNvSpPr>
          <p:nvPr>
            <p:ph type="ctrTitle"/>
          </p:nvPr>
        </p:nvSpPr>
        <p:spPr>
          <a:xfrm>
            <a:off x="764208" y="1592540"/>
            <a:ext cx="10614991"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62E4B"/>
              </a:buClr>
              <a:buSzPts val="4400"/>
              <a:buFont typeface="Calibri"/>
              <a:buNone/>
            </a:pPr>
            <a:r>
              <a:rPr lang="en-US"/>
              <a:t>THANK YOU!</a:t>
            </a:r>
            <a:endParaRPr/>
          </a:p>
        </p:txBody>
      </p:sp>
    </p:spTree>
  </p:cSld>
  <p:clrMapOvr>
    <a:masterClrMapping/>
  </p:clrMapOvr>
</p:sld>
</file>

<file path=ppt/theme/theme1.xml><?xml version="1.0" encoding="utf-8"?>
<a:theme xmlns:a="http://schemas.openxmlformats.org/drawingml/2006/main" name="2_Office Theme">
  <a:themeElements>
    <a:clrScheme name="Custom 25">
      <a:dk1>
        <a:srgbClr val="000000"/>
      </a:dk1>
      <a:lt1>
        <a:srgbClr val="FFFFFF"/>
      </a:lt1>
      <a:dk2>
        <a:srgbClr val="666666"/>
      </a:dk2>
      <a:lt2>
        <a:srgbClr val="D2D2D2"/>
      </a:lt2>
      <a:accent1>
        <a:srgbClr val="51818D"/>
      </a:accent1>
      <a:accent2>
        <a:srgbClr val="92D050"/>
      </a:accent2>
      <a:accent3>
        <a:srgbClr val="51818D"/>
      </a:accent3>
      <a:accent4>
        <a:srgbClr val="00B050"/>
      </a:accent4>
      <a:accent5>
        <a:srgbClr val="095ACA"/>
      </a:accent5>
      <a:accent6>
        <a:srgbClr val="063597"/>
      </a:accent6>
      <a:hlink>
        <a:srgbClr val="51818D"/>
      </a:hlink>
      <a:folHlink>
        <a:srgbClr val="73D6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25">
      <a:dk1>
        <a:srgbClr val="000000"/>
      </a:dk1>
      <a:lt1>
        <a:srgbClr val="FFFFFF"/>
      </a:lt1>
      <a:dk2>
        <a:srgbClr val="666666"/>
      </a:dk2>
      <a:lt2>
        <a:srgbClr val="D2D2D2"/>
      </a:lt2>
      <a:accent1>
        <a:srgbClr val="51818D"/>
      </a:accent1>
      <a:accent2>
        <a:srgbClr val="92D050"/>
      </a:accent2>
      <a:accent3>
        <a:srgbClr val="51818D"/>
      </a:accent3>
      <a:accent4>
        <a:srgbClr val="00B050"/>
      </a:accent4>
      <a:accent5>
        <a:srgbClr val="095ACA"/>
      </a:accent5>
      <a:accent6>
        <a:srgbClr val="063597"/>
      </a:accent6>
      <a:hlink>
        <a:srgbClr val="51818D"/>
      </a:hlink>
      <a:folHlink>
        <a:srgbClr val="73D6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15F4598BDB5148909805A22C73399E" ma:contentTypeVersion="18" ma:contentTypeDescription="Create a new document." ma:contentTypeScope="" ma:versionID="fa110abdd767caac0247b4510e33eab2">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29a45733-a9b9-4c02-8fe0-94fe8fccf802" xmlns:ns6="1c8c38d6-4df4-4f3e-8b48-f2a00f35395b" xmlns:ns7="16b8e8d5-912b-4e17-a147-0c97e5473763" xmlns:ns8="a8e3c2bf-662f-4d9f-88bd-79f9fcfe537a" targetNamespace="http://schemas.microsoft.com/office/2006/metadata/properties" ma:root="true" ma:fieldsID="5901e2e23e2dce09bfaff68f370c48f9" ns1:_="" ns2:_="" ns3:_="" ns4:_="" ns5:_="" ns6:_="" ns7:_="" ns8:_="">
    <xsd:import namespace="http://schemas.microsoft.com/sharepoint/v3"/>
    <xsd:import namespace="4ffa91fb-a0ff-4ac5-b2db-65c790d184a4"/>
    <xsd:import namespace="http://schemas.microsoft.com/sharepoint.v3"/>
    <xsd:import namespace="http://schemas.microsoft.com/sharepoint/v3/fields"/>
    <xsd:import namespace="29a45733-a9b9-4c02-8fe0-94fe8fccf802"/>
    <xsd:import namespace="1c8c38d6-4df4-4f3e-8b48-f2a00f35395b"/>
    <xsd:import namespace="16b8e8d5-912b-4e17-a147-0c97e5473763"/>
    <xsd:import namespace="a8e3c2bf-662f-4d9f-88bd-79f9fcfe537a"/>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e3f09c3df709400db2417a7161762d62" minOccurs="0"/>
                <xsd:element ref="ns6:MediaServiceMetadata" minOccurs="0"/>
                <xsd:element ref="ns6:MediaServiceFastMetadata"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6:MediaServiceLocation" minOccurs="0"/>
                <xsd:element ref="ns7:SharedWithUsers" minOccurs="0"/>
                <xsd:element ref="ns8:SharedWithDetails" minOccurs="0"/>
                <xsd:element ref="ns6:lcf76f155ced4ddcb4097134ff3c332f" minOccurs="0"/>
                <xsd:element ref="ns6:MediaLengthInSeconds" minOccurs="0"/>
                <xsd:element ref="ns6: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23"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8"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9"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10"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11"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15"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7"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8"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20"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22"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24"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5"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6" nillable="true" ma:displayName="Taxonomy Catch All Column1" ma:hidden="true" ma:list="{d4e98b5e-f99c-4fc2-9288-07978d991e81}" ma:internalName="TaxCatchAllLabel" ma:readOnly="true" ma:showField="CatchAllDataLabel" ma:web="29a45733-a9b9-4c02-8fe0-94fe8fccf802">
      <xsd:complexType>
        <xsd:complexContent>
          <xsd:extension base="dms:MultiChoiceLookup">
            <xsd:sequence>
              <xsd:element name="Value" type="dms:Lookup" maxOccurs="unbounded" minOccurs="0" nillable="true"/>
            </xsd:sequence>
          </xsd:extension>
        </xsd:complexContent>
      </xsd:complexType>
    </xsd:element>
    <xsd:element name="TaxCatchAll" ma:index="27" nillable="true" ma:displayName="Taxonomy Catch All Column" ma:hidden="true" ma:list="{d4e98b5e-f99c-4fc2-9288-07978d991e81}" ma:internalName="TaxCatchAll" ma:showField="CatchAllData" ma:web="29a45733-a9b9-4c02-8fe0-94fe8fccf80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2"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9"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21"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a45733-a9b9-4c02-8fe0-94fe8fccf802" elementFormDefault="qualified">
    <xsd:import namespace="http://schemas.microsoft.com/office/2006/documentManagement/types"/>
    <xsd:import namespace="http://schemas.microsoft.com/office/infopath/2007/PartnerControls"/>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c8c38d6-4df4-4f3e-8b48-f2a00f35395b"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ServiceLocation" ma:index="36" nillable="true" ma:displayName="Location" ma:internalName="MediaServiceLocation" ma:readOnly="true">
      <xsd:simpleType>
        <xsd:restriction base="dms:Text"/>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LengthInSeconds" ma:index="41" nillable="true" ma:displayName="MediaLengthInSeconds" ma:hidden="true" ma:internalName="MediaLengthInSeconds" ma:readOnly="true">
      <xsd:simpleType>
        <xsd:restriction base="dms:Unknown"/>
      </xsd:simple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b8e8d5-912b-4e17-a147-0c97e5473763"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8e3c2bf-662f-4d9f-88bd-79f9fcfe537a" elementFormDefault="qualified">
    <xsd:import namespace="http://schemas.microsoft.com/office/2006/documentManagement/types"/>
    <xsd:import namespace="http://schemas.microsoft.com/office/infopath/2007/PartnerControls"/>
    <xsd:element name="SharedWithDetails" ma:index="3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2023-04-18T14:00:38+00:00</Document_x0020_Creation_x0020_Date>
    <j747ac98061d40f0aa7bd47e1db5675d xmlns="4ffa91fb-a0ff-4ac5-b2db-65c790d184a4">
      <Terms xmlns="http://schemas.microsoft.com/office/infopath/2007/PartnerControls"/>
    </j747ac98061d40f0aa7bd47e1db5675d>
    <lcf76f155ced4ddcb4097134ff3c332f xmlns="1c8c38d6-4df4-4f3e-8b48-f2a00f35395b">
      <Terms xmlns="http://schemas.microsoft.com/office/infopath/2007/PartnerControls"/>
    </lcf76f155ced4ddcb4097134ff3c332f>
    <TaxCatchAll xmlns="4ffa91fb-a0ff-4ac5-b2db-65c790d184a4" xsi:nil="true"/>
    <TaxKeywordTaxHTField xmlns="4ffa91fb-a0ff-4ac5-b2db-65c790d184a4">
      <Terms xmlns="http://schemas.microsoft.com/office/infopath/2007/PartnerControls"/>
    </TaxKeywordTaxHTField>
    <e3f09c3df709400db2417a7161762d62 xmlns="29a45733-a9b9-4c02-8fe0-94fe8fccf802">
      <Terms xmlns="http://schemas.microsoft.com/office/infopath/2007/PartnerControls"/>
    </e3f09c3df709400db2417a7161762d62>
    <Language xmlns="http://schemas.microsoft.com/sharepoint/v3">English</Language>
    <_Source xmlns="http://schemas.microsoft.com/sharepoint/v3/fields" xsi:nil="true"/>
    <External_x0020_Contributor xmlns="4ffa91fb-a0ff-4ac5-b2db-65c790d184a4"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SharedWithUsers xmlns="16b8e8d5-912b-4e17-a147-0c97e5473763">
      <UserInfo>
        <DisplayName>Ostermeier, Jennifer</DisplayName>
        <AccountId>2367</AccountId>
        <AccountType/>
      </UserInfo>
      <UserInfo>
        <DisplayName>Hulting, Melissa (she/her/hers)</DisplayName>
        <AccountId>149</AccountId>
        <AccountType/>
      </UserInfo>
      <UserInfo>
        <DisplayName>Siegel, Kathryn (she/her/hers)</DisplayName>
        <AccountId>54</AccountId>
        <AccountType/>
      </UserInfo>
      <UserInfo>
        <DisplayName>Pina, Yvette (she/her/hers)</DisplayName>
        <AccountId>191</AccountId>
        <AccountType/>
      </UserInfo>
      <UserInfo>
        <DisplayName>Paguia, Monica (she/her/hers)</DisplayName>
        <AccountId>57</AccountId>
        <AccountType/>
      </UserInfo>
    </SharedWithUsers>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CDEAA-386F-4F33-A36C-DA74F446C1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29a45733-a9b9-4c02-8fe0-94fe8fccf802"/>
    <ds:schemaRef ds:uri="1c8c38d6-4df4-4f3e-8b48-f2a00f35395b"/>
    <ds:schemaRef ds:uri="16b8e8d5-912b-4e17-a147-0c97e5473763"/>
    <ds:schemaRef ds:uri="a8e3c2bf-662f-4d9f-88bd-79f9fcfe53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25B164-BF0A-46E5-9FD8-8C9BF96F6836}">
  <ds:schemaRefs>
    <ds:schemaRef ds:uri="http://schemas.microsoft.com/office/infopath/2007/PartnerControls"/>
    <ds:schemaRef ds:uri="http://schemas.microsoft.com/sharepoint/v3/fields"/>
    <ds:schemaRef ds:uri="http://schemas.openxmlformats.org/package/2006/metadata/core-properties"/>
    <ds:schemaRef ds:uri="a8e3c2bf-662f-4d9f-88bd-79f9fcfe537a"/>
    <ds:schemaRef ds:uri="http://purl.org/dc/elements/1.1/"/>
    <ds:schemaRef ds:uri="1c8c38d6-4df4-4f3e-8b48-f2a00f35395b"/>
    <ds:schemaRef ds:uri="http://schemas.microsoft.com/sharepoint.v3"/>
    <ds:schemaRef ds:uri="http://www.w3.org/XML/1998/namespace"/>
    <ds:schemaRef ds:uri="http://schemas.microsoft.com/office/2006/documentManagement/types"/>
    <ds:schemaRef ds:uri="http://purl.org/dc/dcmitype/"/>
    <ds:schemaRef ds:uri="29a45733-a9b9-4c02-8fe0-94fe8fccf802"/>
    <ds:schemaRef ds:uri="http://schemas.microsoft.com/office/2006/metadata/properties"/>
    <ds:schemaRef ds:uri="http://purl.org/dc/terms/"/>
    <ds:schemaRef ds:uri="4ffa91fb-a0ff-4ac5-b2db-65c790d184a4"/>
    <ds:schemaRef ds:uri="http://schemas.microsoft.com/sharepoint/v3"/>
    <ds:schemaRef ds:uri="16b8e8d5-912b-4e17-a147-0c97e5473763"/>
  </ds:schemaRefs>
</ds:datastoreItem>
</file>

<file path=customXml/itemProps3.xml><?xml version="1.0" encoding="utf-8"?>
<ds:datastoreItem xmlns:ds="http://schemas.openxmlformats.org/officeDocument/2006/customXml" ds:itemID="{C239E494-92C2-4500-A7A2-1F7D9649E1FF}">
  <ds:schemaRefs>
    <ds:schemaRef ds:uri="Microsoft.SharePoint.Taxonomy.ContentTypeSync"/>
  </ds:schemaRefs>
</ds:datastoreItem>
</file>

<file path=customXml/itemProps4.xml><?xml version="1.0" encoding="utf-8"?>
<ds:datastoreItem xmlns:ds="http://schemas.openxmlformats.org/officeDocument/2006/customXml" ds:itemID="{CD061B87-6DB9-45AA-B9E4-C3D006F895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1043</TotalTime>
  <Words>6926</Words>
  <Application>Microsoft Office PowerPoint</Application>
  <PresentationFormat>Widescreen</PresentationFormat>
  <Paragraphs>901</Paragraphs>
  <Slides>96</Slides>
  <Notes>96</Notes>
  <HiddenSlides>1</HiddenSlides>
  <MMClips>0</MMClips>
  <ScaleCrop>false</ScaleCrop>
  <HeadingPairs>
    <vt:vector size="4" baseType="variant">
      <vt:variant>
        <vt:lpstr>Theme</vt:lpstr>
      </vt:variant>
      <vt:variant>
        <vt:i4>3</vt:i4>
      </vt:variant>
      <vt:variant>
        <vt:lpstr>Slide Titles</vt:lpstr>
      </vt:variant>
      <vt:variant>
        <vt:i4>96</vt:i4>
      </vt:variant>
    </vt:vector>
  </HeadingPairs>
  <TitlesOfParts>
    <vt:vector size="99" baseType="lpstr">
      <vt:lpstr>2_Office Theme</vt:lpstr>
      <vt:lpstr>Office Theme</vt:lpstr>
      <vt:lpstr>1_Office Theme</vt:lpstr>
      <vt:lpstr>FLINT AIR QUALITY LEARNING SESSION</vt:lpstr>
      <vt:lpstr>Welcome! </vt:lpstr>
      <vt:lpstr>Interact </vt:lpstr>
      <vt:lpstr>Community Grounding </vt:lpstr>
      <vt:lpstr>Flint Air Progress </vt:lpstr>
      <vt:lpstr>Air Quality 101</vt:lpstr>
      <vt:lpstr>Air 101 Topics</vt:lpstr>
      <vt:lpstr>Air Pollution and Air Quality</vt:lpstr>
      <vt:lpstr>Air Pollution and Air Quality</vt:lpstr>
      <vt:lpstr>Types of Air Quality </vt:lpstr>
      <vt:lpstr>Interact </vt:lpstr>
      <vt:lpstr>Sources of Ambient Air Pollution</vt:lpstr>
      <vt:lpstr>Why and When Can Air Pollution Levels be Higher or Lower?</vt:lpstr>
      <vt:lpstr>Interact </vt:lpstr>
      <vt:lpstr>Air Episodes</vt:lpstr>
      <vt:lpstr>A Few Episodes…</vt:lpstr>
      <vt:lpstr>Air Pollution Regulation in the U.S.</vt:lpstr>
      <vt:lpstr>National Ambient Air Quality Standards (NAAQS)</vt:lpstr>
      <vt:lpstr>Non-criteria Pollutants in the Ambient Air</vt:lpstr>
      <vt:lpstr>Economic Strength with Cleaner Air</vt:lpstr>
      <vt:lpstr>Summary</vt:lpstr>
      <vt:lpstr>Questions?</vt:lpstr>
      <vt:lpstr>Ambient Air Monitoring in Michigan</vt:lpstr>
      <vt:lpstr>U.S. EPA and EGLE Ambient Air Monitoring</vt:lpstr>
      <vt:lpstr>ROLES OF U.S. EPA AND MICHIGAN EGLE IN AMBIENT AIR MONITORING</vt:lpstr>
      <vt:lpstr>EPA v EGLE Roles</vt:lpstr>
      <vt:lpstr>WHY WE MONITOR THE AMBIENT AIR</vt:lpstr>
      <vt:lpstr>Why do you think we monitor air? </vt:lpstr>
      <vt:lpstr>What is Ambient Air?</vt:lpstr>
      <vt:lpstr>POLLUTANTS WE MONITOR IN THE AMBIENT AIR</vt:lpstr>
      <vt:lpstr>EGLE Monitors Many Pollutants</vt:lpstr>
      <vt:lpstr>Criteria Pollutants vs Air Toxics</vt:lpstr>
      <vt:lpstr>WHERE IS MONITORING DONE IN MICHIGAN</vt:lpstr>
      <vt:lpstr>Choosing Air Monitoring Locations</vt:lpstr>
      <vt:lpstr>EGLE Ambient Air Monitoring Locations</vt:lpstr>
      <vt:lpstr>HOW IS AMBIENT AIR MONITORED IN MICHIGAN</vt:lpstr>
      <vt:lpstr>How are Air Pollutants Measured? </vt:lpstr>
      <vt:lpstr>Measuring Devices</vt:lpstr>
      <vt:lpstr>Geospatial Monitoring of Air Pollution (GMAP)</vt:lpstr>
      <vt:lpstr>Air Sensors</vt:lpstr>
      <vt:lpstr>Use for All Air Monitors</vt:lpstr>
      <vt:lpstr>Sensor Data</vt:lpstr>
      <vt:lpstr>Example of Sensor Data and Joint Sensor and Monitor Data</vt:lpstr>
      <vt:lpstr>FINDING AIR MONITORING RESULTS AND PUBLIC COMMENT OPPORTUNITIES</vt:lpstr>
      <vt:lpstr>Information on Air Monitoring Webpage</vt:lpstr>
      <vt:lpstr>Finding Air Monitoring Results Online</vt:lpstr>
      <vt:lpstr>Note on Air Quality Index</vt:lpstr>
      <vt:lpstr>Do you think the particulate pollution in Flint is worse than 10 years ago? </vt:lpstr>
      <vt:lpstr> 24-hour PM2.5 Trend in Flint</vt:lpstr>
      <vt:lpstr>  Annual PM2.5 Trend in Flint</vt:lpstr>
      <vt:lpstr>Questions?</vt:lpstr>
      <vt:lpstr>Handout Resources for Air Monitoring</vt:lpstr>
      <vt:lpstr>Air Permitting</vt:lpstr>
      <vt:lpstr>Interact </vt:lpstr>
      <vt:lpstr>Who We Are</vt:lpstr>
      <vt:lpstr>USEPA’s Air Permitting Role in Michigan</vt:lpstr>
      <vt:lpstr>The Permitting Process</vt:lpstr>
      <vt:lpstr>An Example:  Spray Paint Booth</vt:lpstr>
      <vt:lpstr>The Permitting Process</vt:lpstr>
      <vt:lpstr>The Permit Application</vt:lpstr>
      <vt:lpstr>The Permitting Process</vt:lpstr>
      <vt:lpstr>The Permit Application Review</vt:lpstr>
      <vt:lpstr>The Permitting Process</vt:lpstr>
      <vt:lpstr>Public Comment</vt:lpstr>
      <vt:lpstr>Interact </vt:lpstr>
      <vt:lpstr>The Permitting Process</vt:lpstr>
      <vt:lpstr>Review of Public Comments</vt:lpstr>
      <vt:lpstr>The Permitting Process</vt:lpstr>
      <vt:lpstr>The Final Decision</vt:lpstr>
      <vt:lpstr>Permits &amp; Zoning</vt:lpstr>
      <vt:lpstr>Questions?</vt:lpstr>
      <vt:lpstr>EPA, EGLE, and the Community</vt:lpstr>
      <vt:lpstr>Common Objectives </vt:lpstr>
      <vt:lpstr>State &amp; Federal Relationship  </vt:lpstr>
      <vt:lpstr>Enforcement Process </vt:lpstr>
      <vt:lpstr>How are facilities chosen for inspections?</vt:lpstr>
      <vt:lpstr>Community-Based Inspections</vt:lpstr>
      <vt:lpstr>U.S. EPA-EGLE Flint CAA Inspections 4/2022</vt:lpstr>
      <vt:lpstr>Citizen Complaints</vt:lpstr>
      <vt:lpstr>EGLE Complaint Submission</vt:lpstr>
      <vt:lpstr>EPA Complaint Submission</vt:lpstr>
      <vt:lpstr>Enforcement Process</vt:lpstr>
      <vt:lpstr>When can Enforcement Happen? </vt:lpstr>
      <vt:lpstr>Significant Violations for Enforcement</vt:lpstr>
      <vt:lpstr>Enforcement Process</vt:lpstr>
      <vt:lpstr>Enforcement Process</vt:lpstr>
      <vt:lpstr>Enforcement Fines</vt:lpstr>
      <vt:lpstr>Supplemental Environmental Projects</vt:lpstr>
      <vt:lpstr>Partnering with EPA on Enforcement</vt:lpstr>
      <vt:lpstr>Community Engagement </vt:lpstr>
      <vt:lpstr>Questions?</vt:lpstr>
      <vt:lpstr>Community Planning Session</vt:lpstr>
      <vt:lpstr>Flint Air Priorities </vt:lpstr>
      <vt:lpstr>Next Steps &amp; Closing</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FLINT AIR QUALITY LEARNING SESSION</dc:title>
  <dc:creator>bata,sheila</dc:creator>
  <cp:lastModifiedBy>Paguia, Monica (she/her/hers)</cp:lastModifiedBy>
  <cp:revision>2</cp:revision>
  <cp:lastPrinted>2023-04-24T15:45:49Z</cp:lastPrinted>
  <dcterms:created xsi:type="dcterms:W3CDTF">2020-05-21T19:59:56Z</dcterms:created>
  <dcterms:modified xsi:type="dcterms:W3CDTF">2024-01-08T14:10:08Z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0x0101007515F4598BDB5148909805A22C73399E</vt:lpwstr>
  </property>
  <property fmtid="{D5CDD505-2E9C-101B-9397-08002B2CF9AE}" pid="3" name="TaxKeyword">
    <vt:lpwstr/>
  </property>
  <property fmtid="{D5CDD505-2E9C-101B-9397-08002B2CF9AE}" pid="4" name="Document Type">
    <vt:lpwstr/>
  </property>
  <property fmtid="{D5CDD505-2E9C-101B-9397-08002B2CF9AE}" pid="5" name="e3f09c3df709400db2417a7161762d62">
    <vt:lpwstr/>
  </property>
  <property fmtid="{D5CDD505-2E9C-101B-9397-08002B2CF9AE}" pid="6" name="EPA Subject">
    <vt:lpwstr/>
  </property>
  <property fmtid="{D5CDD505-2E9C-101B-9397-08002B2CF9AE}" pid="7" name="EPA_x0020_Subject">
    <vt:lpwstr/>
  </property>
  <property fmtid="{D5CDD505-2E9C-101B-9397-08002B2CF9AE}" pid="8" name="MediaServiceImageTags">
    <vt:lpwstr/>
  </property>
</Properties>
</file>