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4134" r:id="rId6"/>
    <p:sldId id="4129" r:id="rId7"/>
    <p:sldId id="4135" r:id="rId8"/>
    <p:sldId id="1084" r:id="rId9"/>
    <p:sldId id="4136" r:id="rId10"/>
    <p:sldId id="4131" r:id="rId11"/>
    <p:sldId id="316" r:id="rId12"/>
    <p:sldId id="4137" r:id="rId13"/>
    <p:sldId id="311"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497127-CF54-00CF-8889-4832E17A0A9A}" name="Klasen, Matthew (he/him/his)" initials="KM(" userId="S::Klasen.Matthew@epa.gov::6287d57c-56a5-4808-b873-9195f457e7d3" providerId="AD"/>
  <p188:author id="{66241E56-4136-91EF-0B3E-1CC44625357A}" name="Burneson, Eric" initials="BE" userId="S::Burneson.Eric@epa.gov::0cf0cfa4-48dd-44e9-a0d3-2537104932fe" providerId="AD"/>
  <p188:author id="{B656F45F-A9DB-2910-12C5-B0A88CEF3671}" name="Thompson, Katherine (she/her/hers)" initials="TK(" userId="S::Thompson.Katherine@epa.gov::67e573ab-42f0-4219-b5bb-fa659d3c53d6" providerId="AD"/>
  <p188:author id="{56FDDA7D-1DDF-E5A1-AD3D-25C0CD4F9545}" name="Kormondy, Charlene (she/her/hers)" initials="KC(" userId="S::Kormondy.Charlene@epa.gov::b42eab07-8d7b-475f-bb9c-786f34cb3325" providerId="AD"/>
  <p188:author id="{7BC459B9-A3E2-F5C1-00C9-AA225133CFEA}" name="Greene, Ashley" initials="GA" userId="Greene, Ashley" providerId="None"/>
  <p188:author id="{336B8BCF-A7F8-FE09-5A7F-600EE872A8EF}" name="Albert, Ryan" initials="AR" userId="S::Albert.Ryan@epa.gov::845c2cf8-7271-4aff-a258-8c05e72d2696" providerId="AD"/>
  <p188:author id="{0A8AFADB-6F81-DA85-522A-3002C2FD0D0D}" name="Umberg, Matt" initials="UM" userId="S::Umberg.Matt@epa.gov::e0346b14-2a92-4995-9713-ce2a5638bd97" providerId="AD"/>
  <p188:author id="{B90B7BDF-16C5-DD5F-80E5-BA29E493C8EC}" name="Gonsenhauser, Rachel" initials="GR" userId="S::Gonsenhauser.Rachel@epa.gov::e1c21065-8528-4993-bdf3-8b154679b9ba" providerId="AD"/>
  <p188:author id="{65691AF2-C41E-D223-EBC1-4274D40C81D1}" name="Carroll, Gregory" initials="CG" userId="S::Carroll.Gregory@epa.gov::c4591223-5d52-4dd7-af22-1bdc25fc16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x, Radhika" initials="FR" lastIdx="5" clrIdx="0">
    <p:extLst>
      <p:ext uri="{19B8F6BF-5375-455C-9EA6-DF929625EA0E}">
        <p15:presenceInfo xmlns:p15="http://schemas.microsoft.com/office/powerpoint/2012/main" userId="S::Fox.Radhika@epa.gov::6330b85c-9e71-4b8d-821a-1e4f46281b22" providerId="AD"/>
      </p:ext>
    </p:extLst>
  </p:cmAuthor>
  <p:cmAuthor id="2" name="Juan" initials="J" lastIdx="4" clrIdx="1">
    <p:extLst>
      <p:ext uri="{19B8F6BF-5375-455C-9EA6-DF929625EA0E}">
        <p15:presenceInfo xmlns:p15="http://schemas.microsoft.com/office/powerpoint/2012/main" userId="S::Sabater.Juan@epa.gov::7360b276-3035-4369-8fff-fd71e0ee70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262626"/>
    <a:srgbClr val="BDD7EE"/>
    <a:srgbClr val="D8BEE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8" autoAdjust="0"/>
    <p:restoredTop sz="63843" autoAdjust="0"/>
  </p:normalViewPr>
  <p:slideViewPr>
    <p:cSldViewPr snapToGrid="0">
      <p:cViewPr varScale="1">
        <p:scale>
          <a:sx n="72" d="100"/>
          <a:sy n="72" d="100"/>
        </p:scale>
        <p:origin x="2491"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mondy, Charlene (she/her/hers)" userId="b42eab07-8d7b-475f-bb9c-786f34cb3325" providerId="ADAL" clId="{C0D50925-00B6-4D91-8BA1-36C669D36F4B}"/>
    <pc:docChg chg="custSel modSld">
      <pc:chgData name="Kormondy, Charlene (she/her/hers)" userId="b42eab07-8d7b-475f-bb9c-786f34cb3325" providerId="ADAL" clId="{C0D50925-00B6-4D91-8BA1-36C669D36F4B}" dt="2024-02-22T14:45:50.140" v="203" actId="20577"/>
      <pc:docMkLst>
        <pc:docMk/>
      </pc:docMkLst>
      <pc:sldChg chg="modSp mod delCm modCm">
        <pc:chgData name="Kormondy, Charlene (she/her/hers)" userId="b42eab07-8d7b-475f-bb9c-786f34cb3325" providerId="ADAL" clId="{C0D50925-00B6-4D91-8BA1-36C669D36F4B}" dt="2024-02-15T19:19:14.941" v="194"/>
        <pc:sldMkLst>
          <pc:docMk/>
          <pc:sldMk cId="3776286212" sldId="1084"/>
        </pc:sldMkLst>
        <pc:spChg chg="mod">
          <ac:chgData name="Kormondy, Charlene (she/her/hers)" userId="b42eab07-8d7b-475f-bb9c-786f34cb3325" providerId="ADAL" clId="{C0D50925-00B6-4D91-8BA1-36C669D36F4B}" dt="2024-02-14T22:26:09.423" v="37" actId="20577"/>
          <ac:spMkLst>
            <pc:docMk/>
            <pc:sldMk cId="3776286212" sldId="1084"/>
            <ac:spMk id="3" creationId="{138897EA-B498-4B31-B46D-E10E7816FC64}"/>
          </ac:spMkLst>
        </pc:spChg>
        <pc:extLst>
          <p:ext xmlns:p="http://schemas.openxmlformats.org/presentationml/2006/main" uri="{D6D511B9-2390-475A-947B-AFAB55BFBCF1}">
            <pc226:cmChg xmlns:pc226="http://schemas.microsoft.com/office/powerpoint/2022/06/main/command" chg="del mod">
              <pc226:chgData name="Kormondy, Charlene (she/her/hers)" userId="b42eab07-8d7b-475f-bb9c-786f34cb3325" providerId="ADAL" clId="{C0D50925-00B6-4D91-8BA1-36C669D36F4B}" dt="2024-02-15T19:19:14.941" v="194"/>
              <pc2:cmMkLst xmlns:pc2="http://schemas.microsoft.com/office/powerpoint/2019/9/main/command">
                <pc:docMk/>
                <pc:sldMk cId="3776286212" sldId="1084"/>
                <pc2:cmMk id="{48C4CF65-0F9F-44B7-963E-5663F6A3B231}"/>
              </pc2:cmMkLst>
            </pc226:cmChg>
          </p:ext>
        </pc:extLst>
      </pc:sldChg>
      <pc:sldChg chg="modSp mod">
        <pc:chgData name="Kormondy, Charlene (she/her/hers)" userId="b42eab07-8d7b-475f-bb9c-786f34cb3325" providerId="ADAL" clId="{C0D50925-00B6-4D91-8BA1-36C669D36F4B}" dt="2024-02-22T14:45:50.140" v="203" actId="20577"/>
        <pc:sldMkLst>
          <pc:docMk/>
          <pc:sldMk cId="1850238696" sldId="4129"/>
        </pc:sldMkLst>
        <pc:spChg chg="mod">
          <ac:chgData name="Kormondy, Charlene (she/her/hers)" userId="b42eab07-8d7b-475f-bb9c-786f34cb3325" providerId="ADAL" clId="{C0D50925-00B6-4D91-8BA1-36C669D36F4B}" dt="2024-02-22T14:45:50.140" v="203" actId="20577"/>
          <ac:spMkLst>
            <pc:docMk/>
            <pc:sldMk cId="1850238696" sldId="4129"/>
            <ac:spMk id="5" creationId="{4C3033E4-D92E-0AC8-F8CC-E2FF207B482C}"/>
          </ac:spMkLst>
        </pc:spChg>
      </pc:sldChg>
      <pc:sldChg chg="delCm modCm modNotesTx">
        <pc:chgData name="Kormondy, Charlene (she/her/hers)" userId="b42eab07-8d7b-475f-bb9c-786f34cb3325" providerId="ADAL" clId="{C0D50925-00B6-4D91-8BA1-36C669D36F4B}" dt="2024-02-15T19:19:18.433" v="195"/>
        <pc:sldMkLst>
          <pc:docMk/>
          <pc:sldMk cId="2927721346" sldId="4131"/>
        </pc:sldMkLst>
        <pc:extLst>
          <p:ext xmlns:p="http://schemas.openxmlformats.org/presentationml/2006/main" uri="{D6D511B9-2390-475A-947B-AFAB55BFBCF1}">
            <pc226:cmChg xmlns:pc226="http://schemas.microsoft.com/office/powerpoint/2022/06/main/command" chg="del mod">
              <pc226:chgData name="Kormondy, Charlene (she/her/hers)" userId="b42eab07-8d7b-475f-bb9c-786f34cb3325" providerId="ADAL" clId="{C0D50925-00B6-4D91-8BA1-36C669D36F4B}" dt="2024-02-15T19:19:18.433" v="195"/>
              <pc2:cmMkLst xmlns:pc2="http://schemas.microsoft.com/office/powerpoint/2019/9/main/command">
                <pc:docMk/>
                <pc:sldMk cId="2927721346" sldId="4131"/>
                <pc2:cmMk id="{22F0F63D-2586-4EB6-B393-6252EC140E27}"/>
              </pc2:cmMkLst>
              <pc226:cmRplyChg chg="add">
                <pc226:chgData name="Kormondy, Charlene (she/her/hers)" userId="b42eab07-8d7b-475f-bb9c-786f34cb3325" providerId="ADAL" clId="{C0D50925-00B6-4D91-8BA1-36C669D36F4B}" dt="2024-02-14T22:30:02.734" v="192"/>
                <pc2:cmRplyMkLst xmlns:pc2="http://schemas.microsoft.com/office/powerpoint/2019/9/main/command">
                  <pc:docMk/>
                  <pc:sldMk cId="2927721346" sldId="4131"/>
                  <pc2:cmMk id="{22F0F63D-2586-4EB6-B393-6252EC140E27}"/>
                  <pc2:cmRplyMk id="{8511B3C7-9E3B-4ED4-B18F-16B7FBD1CA89}"/>
                </pc2:cmRplyMkLst>
              </pc226:cmRplyChg>
            </pc226:cmChg>
          </p:ext>
        </pc:extLst>
      </pc:sldChg>
      <pc:sldChg chg="modNotesTx">
        <pc:chgData name="Kormondy, Charlene (she/her/hers)" userId="b42eab07-8d7b-475f-bb9c-786f34cb3325" providerId="ADAL" clId="{C0D50925-00B6-4D91-8BA1-36C669D36F4B}" dt="2024-02-14T22:29:01.323" v="190" actId="20577"/>
        <pc:sldMkLst>
          <pc:docMk/>
          <pc:sldMk cId="2980138598" sldId="4135"/>
        </pc:sldMkLst>
      </pc:sldChg>
    </pc:docChg>
  </pc:docChgLst>
  <pc:docChgLst>
    <pc:chgData name="Kormondy, Charlene (she/her/hers)" userId="b42eab07-8d7b-475f-bb9c-786f34cb3325" providerId="ADAL" clId="{8197DC4A-3B7D-451C-AC1F-5300004A6CAC}"/>
    <pc:docChg chg="custSel modSld">
      <pc:chgData name="Kormondy, Charlene (she/her/hers)" userId="b42eab07-8d7b-475f-bb9c-786f34cb3325" providerId="ADAL" clId="{8197DC4A-3B7D-451C-AC1F-5300004A6CAC}" dt="2024-06-26T18:21:32.624" v="538" actId="20577"/>
      <pc:docMkLst>
        <pc:docMk/>
      </pc:docMkLst>
      <pc:sldChg chg="modSp mod modNotesTx">
        <pc:chgData name="Kormondy, Charlene (she/her/hers)" userId="b42eab07-8d7b-475f-bb9c-786f34cb3325" providerId="ADAL" clId="{8197DC4A-3B7D-451C-AC1F-5300004A6CAC}" dt="2024-06-26T18:10:39.050" v="514" actId="20577"/>
        <pc:sldMkLst>
          <pc:docMk/>
          <pc:sldMk cId="4089972572" sldId="286"/>
        </pc:sldMkLst>
        <pc:spChg chg="mod">
          <ac:chgData name="Kormondy, Charlene (she/her/hers)" userId="b42eab07-8d7b-475f-bb9c-786f34cb3325" providerId="ADAL" clId="{8197DC4A-3B7D-451C-AC1F-5300004A6CAC}" dt="2024-06-26T18:10:29.868" v="509" actId="113"/>
          <ac:spMkLst>
            <pc:docMk/>
            <pc:sldMk cId="4089972572" sldId="286"/>
            <ac:spMk id="2" creationId="{EA0F9124-7CE7-79C1-4154-A281E82151B0}"/>
          </ac:spMkLst>
        </pc:spChg>
      </pc:sldChg>
      <pc:sldChg chg="modSp mod modNotesTx">
        <pc:chgData name="Kormondy, Charlene (she/her/hers)" userId="b42eab07-8d7b-475f-bb9c-786f34cb3325" providerId="ADAL" clId="{8197DC4A-3B7D-451C-AC1F-5300004A6CAC}" dt="2024-06-26T18:05:51.914" v="485"/>
        <pc:sldMkLst>
          <pc:docMk/>
          <pc:sldMk cId="3192096501" sldId="316"/>
        </pc:sldMkLst>
        <pc:spChg chg="mod">
          <ac:chgData name="Kormondy, Charlene (she/her/hers)" userId="b42eab07-8d7b-475f-bb9c-786f34cb3325" providerId="ADAL" clId="{8197DC4A-3B7D-451C-AC1F-5300004A6CAC}" dt="2024-06-26T18:05:37.601" v="480"/>
          <ac:spMkLst>
            <pc:docMk/>
            <pc:sldMk cId="3192096501" sldId="316"/>
            <ac:spMk id="3" creationId="{138897EA-B498-4B31-B46D-E10E7816FC64}"/>
          </ac:spMkLst>
        </pc:spChg>
      </pc:sldChg>
      <pc:sldChg chg="modSp mod modNotesTx">
        <pc:chgData name="Kormondy, Charlene (she/her/hers)" userId="b42eab07-8d7b-475f-bb9c-786f34cb3325" providerId="ADAL" clId="{8197DC4A-3B7D-451C-AC1F-5300004A6CAC}" dt="2024-06-26T18:04:19.198" v="453" actId="20577"/>
        <pc:sldMkLst>
          <pc:docMk/>
          <pc:sldMk cId="1850238696" sldId="4129"/>
        </pc:sldMkLst>
        <pc:spChg chg="mod">
          <ac:chgData name="Kormondy, Charlene (she/her/hers)" userId="b42eab07-8d7b-475f-bb9c-786f34cb3325" providerId="ADAL" clId="{8197DC4A-3B7D-451C-AC1F-5300004A6CAC}" dt="2024-06-26T17:59:05.657" v="94" actId="20577"/>
          <ac:spMkLst>
            <pc:docMk/>
            <pc:sldMk cId="1850238696" sldId="4129"/>
            <ac:spMk id="4" creationId="{C9637132-1E98-B13D-7206-4DE72382CD79}"/>
          </ac:spMkLst>
        </pc:spChg>
      </pc:sldChg>
      <pc:sldChg chg="modSp mod modNotesTx">
        <pc:chgData name="Kormondy, Charlene (she/her/hers)" userId="b42eab07-8d7b-475f-bb9c-786f34cb3325" providerId="ADAL" clId="{8197DC4A-3B7D-451C-AC1F-5300004A6CAC}" dt="2024-06-26T18:09:55.967" v="502" actId="20577"/>
        <pc:sldMkLst>
          <pc:docMk/>
          <pc:sldMk cId="2927721346" sldId="4131"/>
        </pc:sldMkLst>
        <pc:spChg chg="mod">
          <ac:chgData name="Kormondy, Charlene (she/her/hers)" userId="b42eab07-8d7b-475f-bb9c-786f34cb3325" providerId="ADAL" clId="{8197DC4A-3B7D-451C-AC1F-5300004A6CAC}" dt="2024-06-26T18:05:06.851" v="468" actId="14100"/>
          <ac:spMkLst>
            <pc:docMk/>
            <pc:sldMk cId="2927721346" sldId="4131"/>
            <ac:spMk id="8" creationId="{B04D8578-53D0-6C04-C92E-029AD7720882}"/>
          </ac:spMkLst>
        </pc:spChg>
        <pc:spChg chg="mod">
          <ac:chgData name="Kormondy, Charlene (she/her/hers)" userId="b42eab07-8d7b-475f-bb9c-786f34cb3325" providerId="ADAL" clId="{8197DC4A-3B7D-451C-AC1F-5300004A6CAC}" dt="2024-06-26T18:09:05.053" v="492" actId="20577"/>
          <ac:spMkLst>
            <pc:docMk/>
            <pc:sldMk cId="2927721346" sldId="4131"/>
            <ac:spMk id="20" creationId="{6CE6E6F6-2EE9-6A3E-0278-82EC0B379B40}"/>
          </ac:spMkLst>
        </pc:spChg>
        <pc:graphicFrameChg chg="mod">
          <ac:chgData name="Kormondy, Charlene (she/her/hers)" userId="b42eab07-8d7b-475f-bb9c-786f34cb3325" providerId="ADAL" clId="{8197DC4A-3B7D-451C-AC1F-5300004A6CAC}" dt="2024-06-26T18:08:58.561" v="490" actId="20577"/>
          <ac:graphicFrameMkLst>
            <pc:docMk/>
            <pc:sldMk cId="2927721346" sldId="4131"/>
            <ac:graphicFrameMk id="5" creationId="{47A41E3A-D46E-4446-4CD3-27AEB9B123E8}"/>
          </ac:graphicFrameMkLst>
        </pc:graphicFrameChg>
      </pc:sldChg>
      <pc:sldChg chg="modSp mod modNotesTx">
        <pc:chgData name="Kormondy, Charlene (she/her/hers)" userId="b42eab07-8d7b-475f-bb9c-786f34cb3325" providerId="ADAL" clId="{8197DC4A-3B7D-451C-AC1F-5300004A6CAC}" dt="2024-06-26T18:21:32.624" v="538" actId="20577"/>
        <pc:sldMkLst>
          <pc:docMk/>
          <pc:sldMk cId="583436241" sldId="4134"/>
        </pc:sldMkLst>
        <pc:spChg chg="mod">
          <ac:chgData name="Kormondy, Charlene (she/her/hers)" userId="b42eab07-8d7b-475f-bb9c-786f34cb3325" providerId="ADAL" clId="{8197DC4A-3B7D-451C-AC1F-5300004A6CAC}" dt="2024-06-26T18:00:04.425" v="169" actId="20577"/>
          <ac:spMkLst>
            <pc:docMk/>
            <pc:sldMk cId="583436241" sldId="4134"/>
            <ac:spMk id="5" creationId="{AE1DBDF0-CFFD-463E-A973-F4BB575E7BF8}"/>
          </ac:spMkLst>
        </pc:spChg>
      </pc:sldChg>
      <pc:sldChg chg="modNotesTx">
        <pc:chgData name="Kormondy, Charlene (she/her/hers)" userId="b42eab07-8d7b-475f-bb9c-786f34cb3325" providerId="ADAL" clId="{8197DC4A-3B7D-451C-AC1F-5300004A6CAC}" dt="2024-06-26T18:04:36.348" v="455"/>
        <pc:sldMkLst>
          <pc:docMk/>
          <pc:sldMk cId="2980138598" sldId="4135"/>
        </pc:sldMkLst>
      </pc:sldChg>
      <pc:sldChg chg="modNotesTx">
        <pc:chgData name="Kormondy, Charlene (she/her/hers)" userId="b42eab07-8d7b-475f-bb9c-786f34cb3325" providerId="ADAL" clId="{8197DC4A-3B7D-451C-AC1F-5300004A6CAC}" dt="2024-06-26T18:04:41.751" v="457" actId="20577"/>
        <pc:sldMkLst>
          <pc:docMk/>
          <pc:sldMk cId="2998307235" sldId="4136"/>
        </pc:sldMkLst>
      </pc:sldChg>
      <pc:sldChg chg="modNotesTx">
        <pc:chgData name="Kormondy, Charlene (she/her/hers)" userId="b42eab07-8d7b-475f-bb9c-786f34cb3325" providerId="ADAL" clId="{8197DC4A-3B7D-451C-AC1F-5300004A6CAC}" dt="2024-06-26T18:10:07.937" v="504"/>
        <pc:sldMkLst>
          <pc:docMk/>
          <pc:sldMk cId="4127430283" sldId="4137"/>
        </pc:sldMkLst>
      </pc:sldChg>
    </pc:docChg>
  </pc:docChgLst>
  <pc:docChgLst>
    <pc:chgData name="Kormondy, Charlene (she/her/hers)" userId="b42eab07-8d7b-475f-bb9c-786f34cb3325" providerId="ADAL" clId="{6D23C821-08D4-4584-9810-D62886BA1F2C}"/>
    <pc:docChg chg="custSel modSld">
      <pc:chgData name="Kormondy, Charlene (she/her/hers)" userId="b42eab07-8d7b-475f-bb9c-786f34cb3325" providerId="ADAL" clId="{6D23C821-08D4-4584-9810-D62886BA1F2C}" dt="2024-04-15T20:55:09.540" v="39" actId="20577"/>
      <pc:docMkLst>
        <pc:docMk/>
      </pc:docMkLst>
      <pc:sldChg chg="modNotesTx">
        <pc:chgData name="Kormondy, Charlene (she/her/hers)" userId="b42eab07-8d7b-475f-bb9c-786f34cb3325" providerId="ADAL" clId="{6D23C821-08D4-4584-9810-D62886BA1F2C}" dt="2024-04-15T20:54:13.861" v="37" actId="20577"/>
        <pc:sldMkLst>
          <pc:docMk/>
          <pc:sldMk cId="946300998" sldId="311"/>
        </pc:sldMkLst>
      </pc:sldChg>
      <pc:sldChg chg="modSp mod">
        <pc:chgData name="Kormondy, Charlene (she/her/hers)" userId="b42eab07-8d7b-475f-bb9c-786f34cb3325" providerId="ADAL" clId="{6D23C821-08D4-4584-9810-D62886BA1F2C}" dt="2024-04-15T20:55:09.540" v="39" actId="20577"/>
        <pc:sldMkLst>
          <pc:docMk/>
          <pc:sldMk cId="583436241" sldId="4134"/>
        </pc:sldMkLst>
        <pc:spChg chg="mod">
          <ac:chgData name="Kormondy, Charlene (she/her/hers)" userId="b42eab07-8d7b-475f-bb9c-786f34cb3325" providerId="ADAL" clId="{6D23C821-08D4-4584-9810-D62886BA1F2C}" dt="2024-04-15T20:55:09.540" v="39" actId="20577"/>
          <ac:spMkLst>
            <pc:docMk/>
            <pc:sldMk cId="583436241" sldId="4134"/>
            <ac:spMk id="5" creationId="{AE1DBDF0-CFFD-463E-A973-F4BB575E7BF8}"/>
          </ac:spMkLst>
        </pc:spChg>
      </pc:sldChg>
    </pc:docChg>
  </pc:docChgLst>
  <pc:docChgLst>
    <pc:chgData name="Umberg, Matt" userId="e0346b14-2a92-4995-9713-ce2a5638bd97" providerId="ADAL" clId="{75EC4178-3887-4DFA-8B2B-1F5596CF962A}"/>
    <pc:docChg chg="">
      <pc:chgData name="Umberg, Matt" userId="e0346b14-2a92-4995-9713-ce2a5638bd97" providerId="ADAL" clId="{75EC4178-3887-4DFA-8B2B-1F5596CF962A}" dt="2024-02-14T21:31:12.366" v="0"/>
      <pc:docMkLst>
        <pc:docMk/>
      </pc:docMkLst>
      <pc:sldChg chg="modCm">
        <pc:chgData name="Umberg, Matt" userId="e0346b14-2a92-4995-9713-ce2a5638bd97" providerId="ADAL" clId="{75EC4178-3887-4DFA-8B2B-1F5596CF962A}" dt="2024-02-14T21:31:12.366" v="0"/>
        <pc:sldMkLst>
          <pc:docMk/>
          <pc:sldMk cId="3776286212" sldId="1084"/>
        </pc:sldMkLst>
        <pc:extLst>
          <p:ext xmlns:p="http://schemas.openxmlformats.org/presentationml/2006/main" uri="{D6D511B9-2390-475A-947B-AFAB55BFBCF1}">
            <pc226:cmChg xmlns:pc226="http://schemas.microsoft.com/office/powerpoint/2022/06/main/command" chg="mod">
              <pc226:chgData name="Umberg, Matt" userId="e0346b14-2a92-4995-9713-ce2a5638bd97" providerId="ADAL" clId="{75EC4178-3887-4DFA-8B2B-1F5596CF962A}" dt="2024-02-14T21:31:12.366" v="0"/>
              <pc2:cmMkLst xmlns:pc2="http://schemas.microsoft.com/office/powerpoint/2019/9/main/command">
                <pc:docMk/>
                <pc:sldMk cId="3776286212" sldId="1084"/>
                <pc2:cmMk id="{48C4CF65-0F9F-44B7-963E-5663F6A3B231}"/>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FB765-EF2C-48CA-96E3-14CB55DAA1E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38B4C06A-CF5B-4973-8912-B731E5FD5077}">
      <dgm:prSet/>
      <dgm:spPr/>
      <dgm:t>
        <a:bodyPr/>
        <a:lstStyle/>
        <a:p>
          <a:r>
            <a:rPr lang="en-US" dirty="0">
              <a:solidFill>
                <a:schemeClr val="accent2">
                  <a:lumMod val="75000"/>
                </a:schemeClr>
              </a:solidFill>
              <a:latin typeface="Arial" panose="020B0604020202020204" pitchFamily="34" charset="0"/>
              <a:cs typeface="Arial" panose="020B0604020202020204" pitchFamily="34" charset="0"/>
            </a:rPr>
            <a:t>Baseline Information on Malevolent Acts Document</a:t>
          </a:r>
        </a:p>
      </dgm:t>
    </dgm:pt>
    <dgm:pt modelId="{8A67BF17-6950-44D4-A0C1-6C86C868D657}" type="parTrans" cxnId="{857151A2-2C74-4FF4-9C83-E05B4A031D61}">
      <dgm:prSet/>
      <dgm:spPr/>
      <dgm:t>
        <a:bodyPr/>
        <a:lstStyle/>
        <a:p>
          <a:endParaRPr lang="en-US">
            <a:latin typeface="Arial" panose="020B0604020202020204" pitchFamily="34" charset="0"/>
            <a:cs typeface="Arial" panose="020B0604020202020204" pitchFamily="34" charset="0"/>
          </a:endParaRPr>
        </a:p>
      </dgm:t>
    </dgm:pt>
    <dgm:pt modelId="{C45D65F0-1CC2-423D-82A3-B3E9D9A08CA1}" type="sibTrans" cxnId="{857151A2-2C74-4FF4-9C83-E05B4A031D61}">
      <dgm:prSet/>
      <dgm:spPr/>
      <dgm:t>
        <a:bodyPr/>
        <a:lstStyle/>
        <a:p>
          <a:endParaRPr lang="en-US">
            <a:latin typeface="Arial" panose="020B0604020202020204" pitchFamily="34" charset="0"/>
            <a:cs typeface="Arial" panose="020B0604020202020204" pitchFamily="34" charset="0"/>
          </a:endParaRPr>
        </a:p>
      </dgm:t>
    </dgm:pt>
    <dgm:pt modelId="{5DCAA7C5-F966-4FC6-A97F-2F9BE9526835}">
      <dgm:prSet/>
      <dgm:spPr>
        <a:solidFill>
          <a:schemeClr val="accent2">
            <a:alpha val="50000"/>
          </a:schemeClr>
        </a:solidFill>
      </dgm:spPr>
      <dgm:t>
        <a:bodyPr/>
        <a:lstStyle/>
        <a:p>
          <a:r>
            <a:rPr lang="en-US" dirty="0">
              <a:solidFill>
                <a:schemeClr val="accent2">
                  <a:lumMod val="75000"/>
                </a:schemeClr>
              </a:solidFill>
              <a:latin typeface="Arial" panose="020B0604020202020204" pitchFamily="34" charset="0"/>
              <a:cs typeface="Arial" panose="020B0604020202020204" pitchFamily="34" charset="0"/>
            </a:rPr>
            <a:t>Vulnerability-Self Assessment Tool</a:t>
          </a:r>
        </a:p>
      </dgm:t>
    </dgm:pt>
    <dgm:pt modelId="{9EA84F3A-C78D-43B4-8680-332CEC4DDB4F}" type="parTrans" cxnId="{F446F903-4EAC-44B3-8071-8221EC0FA779}">
      <dgm:prSet/>
      <dgm:spPr/>
      <dgm:t>
        <a:bodyPr/>
        <a:lstStyle/>
        <a:p>
          <a:endParaRPr lang="en-US">
            <a:latin typeface="Arial" panose="020B0604020202020204" pitchFamily="34" charset="0"/>
            <a:cs typeface="Arial" panose="020B0604020202020204" pitchFamily="34" charset="0"/>
          </a:endParaRPr>
        </a:p>
      </dgm:t>
    </dgm:pt>
    <dgm:pt modelId="{A1D4FF79-D2FB-4CE5-B45B-E7FB44B2B6EA}" type="sibTrans" cxnId="{F446F903-4EAC-44B3-8071-8221EC0FA779}">
      <dgm:prSet/>
      <dgm:spPr/>
      <dgm:t>
        <a:bodyPr/>
        <a:lstStyle/>
        <a:p>
          <a:endParaRPr lang="en-US">
            <a:latin typeface="Arial" panose="020B0604020202020204" pitchFamily="34" charset="0"/>
            <a:cs typeface="Arial" panose="020B0604020202020204" pitchFamily="34" charset="0"/>
          </a:endParaRPr>
        </a:p>
      </dgm:t>
    </dgm:pt>
    <dgm:pt modelId="{DD962069-9A42-457B-B361-A2D7EEDF3AAA}">
      <dgm:prSet/>
      <dgm:spPr>
        <a:solidFill>
          <a:schemeClr val="accent2">
            <a:alpha val="50000"/>
          </a:schemeClr>
        </a:solidFill>
      </dgm:spPr>
      <dgm:t>
        <a:bodyPr/>
        <a:lstStyle/>
        <a:p>
          <a:r>
            <a:rPr lang="en-US" dirty="0">
              <a:solidFill>
                <a:schemeClr val="accent2">
                  <a:lumMod val="75000"/>
                </a:schemeClr>
              </a:solidFill>
              <a:latin typeface="Arial" panose="020B0604020202020204" pitchFamily="34" charset="0"/>
              <a:cs typeface="Arial" panose="020B0604020202020204" pitchFamily="34" charset="0"/>
            </a:rPr>
            <a:t>Small System RRA Checklist (available in Spanish)</a:t>
          </a:r>
        </a:p>
      </dgm:t>
    </dgm:pt>
    <dgm:pt modelId="{8CBA8865-4420-4E4B-88D0-D88C50591E28}" type="parTrans" cxnId="{2F81C394-FA77-412C-A217-075EB29DBE07}">
      <dgm:prSet/>
      <dgm:spPr/>
      <dgm:t>
        <a:bodyPr/>
        <a:lstStyle/>
        <a:p>
          <a:endParaRPr lang="en-US">
            <a:latin typeface="Arial" panose="020B0604020202020204" pitchFamily="34" charset="0"/>
            <a:cs typeface="Arial" panose="020B0604020202020204" pitchFamily="34" charset="0"/>
          </a:endParaRPr>
        </a:p>
      </dgm:t>
    </dgm:pt>
    <dgm:pt modelId="{9D9FB87C-9689-466E-98C9-6C92CB0AB8AB}" type="sibTrans" cxnId="{2F81C394-FA77-412C-A217-075EB29DBE07}">
      <dgm:prSet/>
      <dgm:spPr/>
      <dgm:t>
        <a:bodyPr/>
        <a:lstStyle/>
        <a:p>
          <a:endParaRPr lang="en-US">
            <a:latin typeface="Arial" panose="020B0604020202020204" pitchFamily="34" charset="0"/>
            <a:cs typeface="Arial" panose="020B0604020202020204" pitchFamily="34" charset="0"/>
          </a:endParaRPr>
        </a:p>
      </dgm:t>
    </dgm:pt>
    <dgm:pt modelId="{7EEADFD8-A464-4416-ABD7-ABC386DF2296}">
      <dgm:prSet/>
      <dgm:spPr/>
      <dgm:t>
        <a:bodyPr/>
        <a:lstStyle/>
        <a:p>
          <a:r>
            <a:rPr lang="en-US" dirty="0">
              <a:solidFill>
                <a:schemeClr val="accent1">
                  <a:lumMod val="50000"/>
                </a:schemeClr>
              </a:solidFill>
              <a:latin typeface="Arial" panose="020B0604020202020204" pitchFamily="34" charset="0"/>
              <a:cs typeface="Arial" panose="020B0604020202020204" pitchFamily="34" charset="0"/>
            </a:rPr>
            <a:t>ERP Guidance &amp; Template (available in Spanish)</a:t>
          </a:r>
        </a:p>
      </dgm:t>
    </dgm:pt>
    <dgm:pt modelId="{D6F0F814-D7F0-47DA-895C-D7D74EA17B1B}" type="parTrans" cxnId="{000B5728-96DC-482E-8559-2ABE0C7065C0}">
      <dgm:prSet/>
      <dgm:spPr/>
      <dgm:t>
        <a:bodyPr/>
        <a:lstStyle/>
        <a:p>
          <a:endParaRPr lang="en-US">
            <a:latin typeface="Arial" panose="020B0604020202020204" pitchFamily="34" charset="0"/>
            <a:cs typeface="Arial" panose="020B0604020202020204" pitchFamily="34" charset="0"/>
          </a:endParaRPr>
        </a:p>
      </dgm:t>
    </dgm:pt>
    <dgm:pt modelId="{89D6D823-DAB5-47A3-B7CD-B48746967E1C}" type="sibTrans" cxnId="{000B5728-96DC-482E-8559-2ABE0C7065C0}">
      <dgm:prSet/>
      <dgm:spPr/>
      <dgm:t>
        <a:bodyPr/>
        <a:lstStyle/>
        <a:p>
          <a:endParaRPr lang="en-US">
            <a:latin typeface="Arial" panose="020B0604020202020204" pitchFamily="34" charset="0"/>
            <a:cs typeface="Arial" panose="020B0604020202020204" pitchFamily="34" charset="0"/>
          </a:endParaRPr>
        </a:p>
      </dgm:t>
    </dgm:pt>
    <dgm:pt modelId="{90AF632F-AA11-4C84-BFAF-15BEECAFE0DC}">
      <dgm:prSet/>
      <dgm:spPr/>
      <dgm:t>
        <a:bodyPr/>
        <a:lstStyle/>
        <a:p>
          <a:r>
            <a:rPr lang="en-US" dirty="0">
              <a:solidFill>
                <a:schemeClr val="accent6">
                  <a:lumMod val="75000"/>
                </a:schemeClr>
              </a:solidFill>
              <a:latin typeface="Arial" panose="020B0604020202020204" pitchFamily="34" charset="0"/>
              <a:cs typeface="Arial" panose="020B0604020202020204" pitchFamily="34" charset="0"/>
            </a:rPr>
            <a:t>Fact Sheet</a:t>
          </a:r>
        </a:p>
      </dgm:t>
    </dgm:pt>
    <dgm:pt modelId="{4721D869-2382-4F36-89F2-A820A54C05F8}" type="parTrans" cxnId="{D532A478-B676-48C6-BA15-7130741B110A}">
      <dgm:prSet/>
      <dgm:spPr/>
      <dgm:t>
        <a:bodyPr/>
        <a:lstStyle/>
        <a:p>
          <a:endParaRPr lang="en-US"/>
        </a:p>
      </dgm:t>
    </dgm:pt>
    <dgm:pt modelId="{415E6970-4153-4467-9FF8-810FF502EF84}" type="sibTrans" cxnId="{D532A478-B676-48C6-BA15-7130741B110A}">
      <dgm:prSet/>
      <dgm:spPr/>
      <dgm:t>
        <a:bodyPr/>
        <a:lstStyle/>
        <a:p>
          <a:endParaRPr lang="en-US"/>
        </a:p>
      </dgm:t>
    </dgm:pt>
    <dgm:pt modelId="{F4D1B3DA-729B-47FF-BB19-07B529CC255F}" type="pres">
      <dgm:prSet presAssocID="{98EFB765-EF2C-48CA-96E3-14CB55DAA1E4}" presName="Name0" presStyleCnt="0">
        <dgm:presLayoutVars>
          <dgm:dir/>
          <dgm:resizeHandles val="exact"/>
        </dgm:presLayoutVars>
      </dgm:prSet>
      <dgm:spPr/>
    </dgm:pt>
    <dgm:pt modelId="{C278BE64-A202-47DB-8016-C8357BF10605}" type="pres">
      <dgm:prSet presAssocID="{38B4C06A-CF5B-4973-8912-B731E5FD5077}" presName="Name5" presStyleLbl="vennNode1" presStyleIdx="0" presStyleCnt="5" custScaleY="99837" custLinFactNeighborX="-38487" custLinFactNeighborY="0">
        <dgm:presLayoutVars>
          <dgm:bulletEnabled val="1"/>
        </dgm:presLayoutVars>
      </dgm:prSet>
      <dgm:spPr/>
    </dgm:pt>
    <dgm:pt modelId="{722AF2C1-54D1-4FAE-B330-96E0B01D4D6D}" type="pres">
      <dgm:prSet presAssocID="{C45D65F0-1CC2-423D-82A3-B3E9D9A08CA1}" presName="space" presStyleCnt="0"/>
      <dgm:spPr/>
    </dgm:pt>
    <dgm:pt modelId="{780591E3-0D5A-479D-89EC-686CFB3D2B25}" type="pres">
      <dgm:prSet presAssocID="{5DCAA7C5-F966-4FC6-A97F-2F9BE9526835}" presName="Name5" presStyleLbl="vennNode1" presStyleIdx="1" presStyleCnt="5">
        <dgm:presLayoutVars>
          <dgm:bulletEnabled val="1"/>
        </dgm:presLayoutVars>
      </dgm:prSet>
      <dgm:spPr/>
    </dgm:pt>
    <dgm:pt modelId="{C91E9B45-46CD-4818-AD37-F9B277030214}" type="pres">
      <dgm:prSet presAssocID="{A1D4FF79-D2FB-4CE5-B45B-E7FB44B2B6EA}" presName="space" presStyleCnt="0"/>
      <dgm:spPr/>
    </dgm:pt>
    <dgm:pt modelId="{DEE7EA0C-0F7A-41C3-8CAF-77FF99C67EA6}" type="pres">
      <dgm:prSet presAssocID="{DD962069-9A42-457B-B361-A2D7EEDF3AAA}" presName="Name5" presStyleLbl="vennNode1" presStyleIdx="2" presStyleCnt="5">
        <dgm:presLayoutVars>
          <dgm:bulletEnabled val="1"/>
        </dgm:presLayoutVars>
      </dgm:prSet>
      <dgm:spPr/>
    </dgm:pt>
    <dgm:pt modelId="{630A6030-E65D-4A2E-99D8-CC63A700003F}" type="pres">
      <dgm:prSet presAssocID="{9D9FB87C-9689-466E-98C9-6C92CB0AB8AB}" presName="space" presStyleCnt="0"/>
      <dgm:spPr/>
    </dgm:pt>
    <dgm:pt modelId="{92174A69-D739-4B0B-9DF1-B73ADFFA7A86}" type="pres">
      <dgm:prSet presAssocID="{7EEADFD8-A464-4416-ABD7-ABC386DF2296}" presName="Name5" presStyleLbl="vennNode1" presStyleIdx="3" presStyleCnt="5">
        <dgm:presLayoutVars>
          <dgm:bulletEnabled val="1"/>
        </dgm:presLayoutVars>
      </dgm:prSet>
      <dgm:spPr/>
    </dgm:pt>
    <dgm:pt modelId="{85FCD84F-D7EE-4632-9BD8-9ADE088677C9}" type="pres">
      <dgm:prSet presAssocID="{89D6D823-DAB5-47A3-B7CD-B48746967E1C}" presName="space" presStyleCnt="0"/>
      <dgm:spPr/>
    </dgm:pt>
    <dgm:pt modelId="{8FC8A10B-BBCF-46DF-9218-968E3174D2BD}" type="pres">
      <dgm:prSet presAssocID="{90AF632F-AA11-4C84-BFAF-15BEECAFE0DC}" presName="Name5" presStyleLbl="vennNode1" presStyleIdx="4" presStyleCnt="5" custLinFactNeighborX="-7917" custLinFactNeighborY="1767">
        <dgm:presLayoutVars>
          <dgm:bulletEnabled val="1"/>
        </dgm:presLayoutVars>
      </dgm:prSet>
      <dgm:spPr/>
    </dgm:pt>
  </dgm:ptLst>
  <dgm:cxnLst>
    <dgm:cxn modelId="{F446F903-4EAC-44B3-8071-8221EC0FA779}" srcId="{98EFB765-EF2C-48CA-96E3-14CB55DAA1E4}" destId="{5DCAA7C5-F966-4FC6-A97F-2F9BE9526835}" srcOrd="1" destOrd="0" parTransId="{9EA84F3A-C78D-43B4-8680-332CEC4DDB4F}" sibTransId="{A1D4FF79-D2FB-4CE5-B45B-E7FB44B2B6EA}"/>
    <dgm:cxn modelId="{B97A3714-C402-4BB0-A5CB-CB7B048F25C2}" type="presOf" srcId="{98EFB765-EF2C-48CA-96E3-14CB55DAA1E4}" destId="{F4D1B3DA-729B-47FF-BB19-07B529CC255F}" srcOrd="0" destOrd="0" presId="urn:microsoft.com/office/officeart/2005/8/layout/venn3"/>
    <dgm:cxn modelId="{F6072A1A-8CFB-4413-8EB0-14E059359B8D}" type="presOf" srcId="{38B4C06A-CF5B-4973-8912-B731E5FD5077}" destId="{C278BE64-A202-47DB-8016-C8357BF10605}" srcOrd="0" destOrd="0" presId="urn:microsoft.com/office/officeart/2005/8/layout/venn3"/>
    <dgm:cxn modelId="{000B5728-96DC-482E-8559-2ABE0C7065C0}" srcId="{98EFB765-EF2C-48CA-96E3-14CB55DAA1E4}" destId="{7EEADFD8-A464-4416-ABD7-ABC386DF2296}" srcOrd="3" destOrd="0" parTransId="{D6F0F814-D7F0-47DA-895C-D7D74EA17B1B}" sibTransId="{89D6D823-DAB5-47A3-B7CD-B48746967E1C}"/>
    <dgm:cxn modelId="{D532A478-B676-48C6-BA15-7130741B110A}" srcId="{98EFB765-EF2C-48CA-96E3-14CB55DAA1E4}" destId="{90AF632F-AA11-4C84-BFAF-15BEECAFE0DC}" srcOrd="4" destOrd="0" parTransId="{4721D869-2382-4F36-89F2-A820A54C05F8}" sibTransId="{415E6970-4153-4467-9FF8-810FF502EF84}"/>
    <dgm:cxn modelId="{2F81C394-FA77-412C-A217-075EB29DBE07}" srcId="{98EFB765-EF2C-48CA-96E3-14CB55DAA1E4}" destId="{DD962069-9A42-457B-B361-A2D7EEDF3AAA}" srcOrd="2" destOrd="0" parTransId="{8CBA8865-4420-4E4B-88D0-D88C50591E28}" sibTransId="{9D9FB87C-9689-466E-98C9-6C92CB0AB8AB}"/>
    <dgm:cxn modelId="{4AE08BA0-F1D4-4A53-938E-597E90EF47BA}" type="presOf" srcId="{5DCAA7C5-F966-4FC6-A97F-2F9BE9526835}" destId="{780591E3-0D5A-479D-89EC-686CFB3D2B25}" srcOrd="0" destOrd="0" presId="urn:microsoft.com/office/officeart/2005/8/layout/venn3"/>
    <dgm:cxn modelId="{857151A2-2C74-4FF4-9C83-E05B4A031D61}" srcId="{98EFB765-EF2C-48CA-96E3-14CB55DAA1E4}" destId="{38B4C06A-CF5B-4973-8912-B731E5FD5077}" srcOrd="0" destOrd="0" parTransId="{8A67BF17-6950-44D4-A0C1-6C86C868D657}" sibTransId="{C45D65F0-1CC2-423D-82A3-B3E9D9A08CA1}"/>
    <dgm:cxn modelId="{DA4062AD-38A2-45FA-93BD-AA6840DC388D}" type="presOf" srcId="{7EEADFD8-A464-4416-ABD7-ABC386DF2296}" destId="{92174A69-D739-4B0B-9DF1-B73ADFFA7A86}" srcOrd="0" destOrd="0" presId="urn:microsoft.com/office/officeart/2005/8/layout/venn3"/>
    <dgm:cxn modelId="{4EBFEAC2-6550-4C19-9373-EE00A9919F2D}" type="presOf" srcId="{DD962069-9A42-457B-B361-A2D7EEDF3AAA}" destId="{DEE7EA0C-0F7A-41C3-8CAF-77FF99C67EA6}" srcOrd="0" destOrd="0" presId="urn:microsoft.com/office/officeart/2005/8/layout/venn3"/>
    <dgm:cxn modelId="{DC0D77CB-0D8E-4913-B199-0EF32E6EDD9A}" type="presOf" srcId="{90AF632F-AA11-4C84-BFAF-15BEECAFE0DC}" destId="{8FC8A10B-BBCF-46DF-9218-968E3174D2BD}" srcOrd="0" destOrd="0" presId="urn:microsoft.com/office/officeart/2005/8/layout/venn3"/>
    <dgm:cxn modelId="{781F875E-1BA9-49F2-A6D0-FF8EB7AD7909}" type="presParOf" srcId="{F4D1B3DA-729B-47FF-BB19-07B529CC255F}" destId="{C278BE64-A202-47DB-8016-C8357BF10605}" srcOrd="0" destOrd="0" presId="urn:microsoft.com/office/officeart/2005/8/layout/venn3"/>
    <dgm:cxn modelId="{9147167B-D771-48A2-8993-FF26C40DF3B3}" type="presParOf" srcId="{F4D1B3DA-729B-47FF-BB19-07B529CC255F}" destId="{722AF2C1-54D1-4FAE-B330-96E0B01D4D6D}" srcOrd="1" destOrd="0" presId="urn:microsoft.com/office/officeart/2005/8/layout/venn3"/>
    <dgm:cxn modelId="{5FD6CE0A-9AD9-434C-B2BB-E736E6C7854F}" type="presParOf" srcId="{F4D1B3DA-729B-47FF-BB19-07B529CC255F}" destId="{780591E3-0D5A-479D-89EC-686CFB3D2B25}" srcOrd="2" destOrd="0" presId="urn:microsoft.com/office/officeart/2005/8/layout/venn3"/>
    <dgm:cxn modelId="{BE87A7DD-7064-4CE5-93E0-2592929AC3EC}" type="presParOf" srcId="{F4D1B3DA-729B-47FF-BB19-07B529CC255F}" destId="{C91E9B45-46CD-4818-AD37-F9B277030214}" srcOrd="3" destOrd="0" presId="urn:microsoft.com/office/officeart/2005/8/layout/venn3"/>
    <dgm:cxn modelId="{C78B41B2-C89A-437E-BB1D-DF6FDB6888A0}" type="presParOf" srcId="{F4D1B3DA-729B-47FF-BB19-07B529CC255F}" destId="{DEE7EA0C-0F7A-41C3-8CAF-77FF99C67EA6}" srcOrd="4" destOrd="0" presId="urn:microsoft.com/office/officeart/2005/8/layout/venn3"/>
    <dgm:cxn modelId="{B5E133A5-E2C8-4EE6-A462-809E9903E1C9}" type="presParOf" srcId="{F4D1B3DA-729B-47FF-BB19-07B529CC255F}" destId="{630A6030-E65D-4A2E-99D8-CC63A700003F}" srcOrd="5" destOrd="0" presId="urn:microsoft.com/office/officeart/2005/8/layout/venn3"/>
    <dgm:cxn modelId="{48556FDD-1232-4711-9D08-1BB5EE0855BF}" type="presParOf" srcId="{F4D1B3DA-729B-47FF-BB19-07B529CC255F}" destId="{92174A69-D739-4B0B-9DF1-B73ADFFA7A86}" srcOrd="6" destOrd="0" presId="urn:microsoft.com/office/officeart/2005/8/layout/venn3"/>
    <dgm:cxn modelId="{803BE772-538D-4A88-8142-A7F836C24D19}" type="presParOf" srcId="{F4D1B3DA-729B-47FF-BB19-07B529CC255F}" destId="{85FCD84F-D7EE-4632-9BD8-9ADE088677C9}" srcOrd="7" destOrd="0" presId="urn:microsoft.com/office/officeart/2005/8/layout/venn3"/>
    <dgm:cxn modelId="{CAD49C6F-D4A2-4989-B788-850989A85D0B}" type="presParOf" srcId="{F4D1B3DA-729B-47FF-BB19-07B529CC255F}" destId="{8FC8A10B-BBCF-46DF-9218-968E3174D2BD}"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BE64-A202-47DB-8016-C8357BF10605}">
      <dsp:nvSpPr>
        <dsp:cNvPr id="0" name=""/>
        <dsp:cNvSpPr/>
      </dsp:nvSpPr>
      <dsp:spPr>
        <a:xfrm>
          <a:off x="0" y="581559"/>
          <a:ext cx="2040107" cy="203678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Arial" panose="020B0604020202020204" pitchFamily="34" charset="0"/>
              <a:cs typeface="Arial" panose="020B0604020202020204" pitchFamily="34" charset="0"/>
            </a:rPr>
            <a:t>Baseline Information on Malevolent Acts Document</a:t>
          </a:r>
        </a:p>
      </dsp:txBody>
      <dsp:txXfrm>
        <a:off x="298767" y="879839"/>
        <a:ext cx="1442573" cy="1440222"/>
      </dsp:txXfrm>
    </dsp:sp>
    <dsp:sp modelId="{780591E3-0D5A-479D-89EC-686CFB3D2B25}">
      <dsp:nvSpPr>
        <dsp:cNvPr id="0" name=""/>
        <dsp:cNvSpPr/>
      </dsp:nvSpPr>
      <dsp:spPr>
        <a:xfrm>
          <a:off x="1633132" y="579896"/>
          <a:ext cx="2040107" cy="204010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Arial" panose="020B0604020202020204" pitchFamily="34" charset="0"/>
              <a:cs typeface="Arial" panose="020B0604020202020204" pitchFamily="34" charset="0"/>
            </a:rPr>
            <a:t>Vulnerability-Self Assessment Tool</a:t>
          </a:r>
        </a:p>
      </dsp:txBody>
      <dsp:txXfrm>
        <a:off x="1931899" y="878663"/>
        <a:ext cx="1442573" cy="1442573"/>
      </dsp:txXfrm>
    </dsp:sp>
    <dsp:sp modelId="{DEE7EA0C-0F7A-41C3-8CAF-77FF99C67EA6}">
      <dsp:nvSpPr>
        <dsp:cNvPr id="0" name=""/>
        <dsp:cNvSpPr/>
      </dsp:nvSpPr>
      <dsp:spPr>
        <a:xfrm>
          <a:off x="3265218" y="579896"/>
          <a:ext cx="2040107" cy="204010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Arial" panose="020B0604020202020204" pitchFamily="34" charset="0"/>
              <a:cs typeface="Arial" panose="020B0604020202020204" pitchFamily="34" charset="0"/>
            </a:rPr>
            <a:t>Small System RRA Checklist (available in Spanish)</a:t>
          </a:r>
        </a:p>
      </dsp:txBody>
      <dsp:txXfrm>
        <a:off x="3563985" y="878663"/>
        <a:ext cx="1442573" cy="1442573"/>
      </dsp:txXfrm>
    </dsp:sp>
    <dsp:sp modelId="{92174A69-D739-4B0B-9DF1-B73ADFFA7A86}">
      <dsp:nvSpPr>
        <dsp:cNvPr id="0" name=""/>
        <dsp:cNvSpPr/>
      </dsp:nvSpPr>
      <dsp:spPr>
        <a:xfrm>
          <a:off x="4897304" y="579896"/>
          <a:ext cx="2040107" cy="204010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50000"/>
                </a:schemeClr>
              </a:solidFill>
              <a:latin typeface="Arial" panose="020B0604020202020204" pitchFamily="34" charset="0"/>
              <a:cs typeface="Arial" panose="020B0604020202020204" pitchFamily="34" charset="0"/>
            </a:rPr>
            <a:t>ERP Guidance &amp; Template (available in Spanish)</a:t>
          </a:r>
        </a:p>
      </dsp:txBody>
      <dsp:txXfrm>
        <a:off x="5196071" y="878663"/>
        <a:ext cx="1442573" cy="1442573"/>
      </dsp:txXfrm>
    </dsp:sp>
    <dsp:sp modelId="{8FC8A10B-BBCF-46DF-9218-968E3174D2BD}">
      <dsp:nvSpPr>
        <dsp:cNvPr id="0" name=""/>
        <dsp:cNvSpPr/>
      </dsp:nvSpPr>
      <dsp:spPr>
        <a:xfrm>
          <a:off x="6497087" y="615945"/>
          <a:ext cx="2040107" cy="204010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6">
                  <a:lumMod val="75000"/>
                </a:schemeClr>
              </a:solidFill>
              <a:latin typeface="Arial" panose="020B0604020202020204" pitchFamily="34" charset="0"/>
              <a:cs typeface="Arial" panose="020B0604020202020204" pitchFamily="34" charset="0"/>
            </a:rPr>
            <a:t>Fact Sheet</a:t>
          </a:r>
        </a:p>
      </dsp:txBody>
      <dsp:txXfrm>
        <a:off x="6795854" y="914712"/>
        <a:ext cx="1442573" cy="144257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13CA7-E4F5-4ED2-B611-E0597CDC79CD}"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F35C3-026A-4C05-900D-9E650721B96F}" type="slidenum">
              <a:rPr lang="en-US" smtClean="0"/>
              <a:t>‹#›</a:t>
            </a:fld>
            <a:endParaRPr lang="en-US"/>
          </a:p>
        </p:txBody>
      </p:sp>
    </p:spTree>
    <p:extLst>
      <p:ext uri="{BB962C8B-B14F-4D97-AF65-F5344CB8AC3E}">
        <p14:creationId xmlns:p14="http://schemas.microsoft.com/office/powerpoint/2010/main" val="205323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October 23, 2018, America's Water Infrastructure Act (AWIA) was signed into law. </a:t>
            </a:r>
            <a:r>
              <a:rPr lang="en-US" b="0" i="0" dirty="0">
                <a:solidFill>
                  <a:srgbClr val="1B1B1B"/>
                </a:solidFill>
                <a:effectLst/>
                <a:latin typeface="Source Sans Pro Web"/>
              </a:rPr>
              <a:t>AWIA section 2013, which amended section 1433 of the Safe Drinking Water Act (SDWA),  requires community (drinking) water systems (CWSs) serving more than 3,300 people to develop or update risk and resilience assessments (RRAs) and emergency response plans (ERPs). </a:t>
            </a:r>
            <a:r>
              <a:rPr lang="en-US" sz="1200" b="0" i="0" kern="1200" dirty="0">
                <a:solidFill>
                  <a:schemeClr val="tx1"/>
                </a:solidFill>
                <a:effectLst/>
                <a:latin typeface="+mn-lt"/>
                <a:ea typeface="+mn-ea"/>
                <a:cs typeface="+mn-cs"/>
              </a:rPr>
              <a:t>This presentation will provide an overview of SDWA section 1433 RRA and ERP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AWIA section 2013 is essentially a synonymous term to SDWA section 1433 because AWIA section 2013 updated the language of SDWA section 1433. Henceforth, we will refer to this law as </a:t>
            </a:r>
            <a:r>
              <a:rPr lang="en-US" dirty="0"/>
              <a:t>SDWA section 1433, or SDWA 1433 for short</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24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Please visit our website for additional information, access to EPA’s free resources and guidance, and links electronically certify your RRA or ERP using our secure, online platform. </a:t>
            </a:r>
            <a:r>
              <a:rPr lang="en-US" sz="1100" kern="1200" dirty="0">
                <a:solidFill>
                  <a:schemeClr val="tx1"/>
                </a:solidFill>
                <a:effectLst/>
                <a:latin typeface="+mn-lt"/>
                <a:ea typeface="+mn-ea"/>
                <a:cs typeface="+mn-cs"/>
              </a:rPr>
              <a:t>If you have additional questions about </a:t>
            </a:r>
            <a:r>
              <a:rPr lang="en-US" sz="2400" dirty="0"/>
              <a:t>SDWA section 1433/</a:t>
            </a:r>
            <a:r>
              <a:rPr lang="en-US" sz="1100" kern="1200" dirty="0">
                <a:solidFill>
                  <a:schemeClr val="tx1"/>
                </a:solidFill>
                <a:effectLst/>
                <a:latin typeface="+mn-lt"/>
                <a:ea typeface="+mn-ea"/>
                <a:cs typeface="+mn-cs"/>
              </a:rPr>
              <a:t>AWIA section 2013, please email us at dwresilience@epa.gov. </a:t>
            </a:r>
          </a:p>
          <a:p>
            <a:endParaRPr lang="en-US" dirty="0"/>
          </a:p>
        </p:txBody>
      </p:sp>
      <p:sp>
        <p:nvSpPr>
          <p:cNvPr id="4" name="Slide Number Placeholder 3"/>
          <p:cNvSpPr>
            <a:spLocks noGrp="1"/>
          </p:cNvSpPr>
          <p:nvPr>
            <p:ph type="sldNum" sz="quarter" idx="10"/>
          </p:nvPr>
        </p:nvSpPr>
        <p:spPr/>
        <p:txBody>
          <a:bodyPr/>
          <a:lstStyle/>
          <a:p>
            <a:fld id="{1D02C85F-697A-0F4C-B32C-AC46DD783C20}" type="slidenum">
              <a:rPr lang="en-US" smtClean="0"/>
              <a:t>10</a:t>
            </a:fld>
            <a:endParaRPr lang="en-US"/>
          </a:p>
        </p:txBody>
      </p:sp>
    </p:spTree>
    <p:extLst>
      <p:ext uri="{BB962C8B-B14F-4D97-AF65-F5344CB8AC3E}">
        <p14:creationId xmlns:p14="http://schemas.microsoft.com/office/powerpoint/2010/main" val="216230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spcBef>
                <a:spcPts val="0"/>
              </a:spcBef>
              <a:spcAft>
                <a:spcPts val="1800"/>
              </a:spcAft>
            </a:pPr>
            <a:r>
              <a:rPr lang="en-US" sz="2000" b="0" i="0" kern="1200" dirty="0">
                <a:solidFill>
                  <a:schemeClr val="tx1"/>
                </a:solidFill>
                <a:effectLst/>
                <a:latin typeface="+mn-lt"/>
                <a:ea typeface="+mn-ea"/>
                <a:cs typeface="+mn-cs"/>
              </a:rPr>
              <a:t>SDWA section 1433 requires c</a:t>
            </a:r>
            <a:r>
              <a:rPr lang="en-US" sz="2000" dirty="0"/>
              <a:t>ommunity drinking water systems (CWSs) serving more than 3,300 people to:</a:t>
            </a:r>
          </a:p>
          <a:p>
            <a:pPr marL="285750" indent="-285750">
              <a:spcBef>
                <a:spcPts val="0"/>
              </a:spcBef>
              <a:spcAft>
                <a:spcPts val="1800"/>
              </a:spcAft>
              <a:buFont typeface="Arial" panose="020B0604020202020204" pitchFamily="34" charset="0"/>
              <a:buChar char="•"/>
            </a:pPr>
            <a:r>
              <a:rPr lang="en-US" sz="1600" dirty="0">
                <a:solidFill>
                  <a:srgbClr val="0076A0"/>
                </a:solidFill>
                <a:latin typeface="Arial" charset="0"/>
                <a:cs typeface="Arial" charset="0"/>
              </a:rPr>
              <a:t>Create or update, if they already have one, a Risk and Resilience Assessment (RRA) and Emergency Response Plan (ERP)</a:t>
            </a:r>
          </a:p>
          <a:p>
            <a:pPr marL="285750" indent="-285750">
              <a:spcBef>
                <a:spcPts val="0"/>
              </a:spcBef>
              <a:spcAft>
                <a:spcPts val="1800"/>
              </a:spcAft>
              <a:buFont typeface="Arial" panose="020B0604020202020204" pitchFamily="34" charset="0"/>
              <a:buChar char="•"/>
            </a:pPr>
            <a:r>
              <a:rPr lang="en-US" sz="1600" dirty="0">
                <a:solidFill>
                  <a:srgbClr val="0076A0"/>
                </a:solidFill>
                <a:latin typeface="Arial" charset="0"/>
                <a:cs typeface="Arial" charset="0"/>
              </a:rPr>
              <a:t>Submit certifications of completion of the RRA and ERP to EPA by specified deadlines</a:t>
            </a:r>
          </a:p>
          <a:p>
            <a:pPr marL="285750" indent="-285750">
              <a:spcBef>
                <a:spcPts val="0"/>
              </a:spcBef>
              <a:spcAft>
                <a:spcPts val="1800"/>
              </a:spcAft>
              <a:buFont typeface="Arial" panose="020B0604020202020204" pitchFamily="34" charset="0"/>
              <a:buChar char="•"/>
            </a:pPr>
            <a:r>
              <a:rPr lang="en-US" sz="1600" dirty="0">
                <a:solidFill>
                  <a:srgbClr val="0076A0"/>
                </a:solidFill>
                <a:latin typeface="Arial" charset="0"/>
                <a:cs typeface="Arial" charset="0"/>
              </a:rPr>
              <a:t>Review and revise, as needed, RRAs and ERPs and re-certify to EPA every 5 years from the original deadlines specified in the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76A0"/>
                </a:solidFill>
                <a:latin typeface="Arial" charset="0"/>
                <a:cs typeface="Arial" charset="0"/>
              </a:rPr>
              <a:t>Coordinate with local emergency planning committees (established under the Emergency Planning and Community Right-To-Know Act of 1986), to the extend possible, when preparing or revising an RRA or ERP under SDWA 1433.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76A0"/>
                </a:solidFill>
                <a:latin typeface="Arial" charset="0"/>
                <a:cs typeface="Arial" charset="0"/>
              </a:rPr>
              <a:t>Maintain the RRA and ERP for 5 years after the certification due date. Please maintain these records at your water system in a secure location. Do not send them to EPA; only send EPA the certification statements saying that the RRA and ERP have been completed.  EPA inspectors may request that the CWS show them the RRA and ERP documents during an inspection.</a:t>
            </a:r>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01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round of certification deadlines, as specified in </a:t>
            </a:r>
            <a:r>
              <a:rPr lang="en-US" sz="1200" dirty="0">
                <a:solidFill>
                  <a:srgbClr val="0076A0"/>
                </a:solidFill>
                <a:latin typeface="Arial" charset="0"/>
                <a:cs typeface="Arial" charset="0"/>
              </a:rPr>
              <a:t>SDWA 1433</a:t>
            </a:r>
            <a:r>
              <a:rPr lang="en-US" dirty="0"/>
              <a:t>, occurred in 2020-2021. The next 5-year certification period is quickly approaching in 2025-2026. </a:t>
            </a:r>
            <a:r>
              <a:rPr lang="en-US" sz="1200" b="0" dirty="0">
                <a:effectLst/>
                <a:latin typeface="Calibri" panose="020F0502020204030204" pitchFamily="34" charset="0"/>
                <a:ea typeface="Calibri" panose="020F0502020204030204" pitchFamily="34" charset="0"/>
                <a:cs typeface="Arial" panose="020B0604020202020204" pitchFamily="34" charset="0"/>
              </a:rPr>
              <a:t>Some CWSs will be developing RRAs and ERPs for the first time during the 2025-2026 certification cycle </a:t>
            </a:r>
            <a:r>
              <a:rPr lang="en-US" sz="1200" dirty="0">
                <a:effectLst/>
                <a:latin typeface="Calibri" panose="020F0502020204030204" pitchFamily="34" charset="0"/>
                <a:ea typeface="Calibri" panose="020F0502020204030204" pitchFamily="34" charset="0"/>
                <a:cs typeface="Arial" panose="020B0604020202020204" pitchFamily="34" charset="0"/>
              </a:rPr>
              <a:t>if they 1) opened operations recently, 2) increased in population served to greater than 3,300 people, or 3) changed public water system type to be classified as a CWSs. Other systems may have created an RRA and ERP document last time and need to review and revise their documents by these deadlines. </a:t>
            </a:r>
            <a:endParaRPr lang="en-US" dirty="0"/>
          </a:p>
          <a:p>
            <a:endParaRPr lang="en-US" dirty="0"/>
          </a:p>
          <a:p>
            <a:r>
              <a:rPr lang="en-US" dirty="0"/>
              <a:t>Check out the table on the slide to see when your CWS’s RRA and ERP certifications will be due:</a:t>
            </a:r>
          </a:p>
          <a:p>
            <a:pPr marL="628650" lvl="1" indent="-171450">
              <a:buFont typeface="Arial" panose="020B0604020202020204" pitchFamily="34" charset="0"/>
              <a:buChar char="•"/>
            </a:pPr>
            <a:r>
              <a:rPr lang="en-US" dirty="0">
                <a:cs typeface="Calibri"/>
              </a:rPr>
              <a:t>For utilities serving a population of greater than or equal to 100,000, you must certify your risk and resilience assessment no later than March 31, 2025.</a:t>
            </a:r>
          </a:p>
          <a:p>
            <a:pPr marL="628650" lvl="1" indent="-171450">
              <a:buFont typeface="Arial" panose="020B0604020202020204" pitchFamily="34" charset="0"/>
              <a:buChar char="•"/>
            </a:pPr>
            <a:r>
              <a:rPr lang="en-US" dirty="0"/>
              <a:t>For utilities serving a population of 50,000 to 99,999, you must certify your risk assessment no later than December 31, 2025.</a:t>
            </a:r>
            <a:endParaRPr lang="en-US" dirty="0">
              <a:cs typeface="Calibri"/>
            </a:endParaRPr>
          </a:p>
          <a:p>
            <a:pPr marL="628650" lvl="1" indent="-171450">
              <a:buFont typeface="Arial" panose="020B0604020202020204" pitchFamily="34" charset="0"/>
              <a:buChar char="•"/>
            </a:pPr>
            <a:r>
              <a:rPr lang="en-US" dirty="0"/>
              <a:t>For utilities serving a population of 3,301 to 49,999, you must certify your risk assessment no later than June 30, 2026.</a:t>
            </a:r>
            <a:endParaRPr lang="en-US" dirty="0">
              <a:cs typeface="Calibri"/>
            </a:endParaRPr>
          </a:p>
          <a:p>
            <a:pPr marL="628650" lvl="1" indent="-171450">
              <a:buFont typeface="Arial" panose="020B0604020202020204" pitchFamily="34" charset="0"/>
              <a:buChar char="•"/>
            </a:pPr>
            <a:r>
              <a:rPr lang="en-US" dirty="0">
                <a:cs typeface="Calibri"/>
              </a:rPr>
              <a:t>Then, 6 months after you certify completion of the risk and resilience assessment, your ERP certification is due.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D</a:t>
            </a:r>
            <a:r>
              <a:rPr lang="en-US" sz="1800" b="0" dirty="0">
                <a:effectLst/>
                <a:latin typeface="Calibri" panose="020F0502020204030204" pitchFamily="34" charset="0"/>
                <a:ea typeface="Calibri" panose="020F0502020204030204" pitchFamily="34" charset="0"/>
                <a:cs typeface="Times New Roman" panose="02020603050405020304" pitchFamily="18" charset="0"/>
              </a:rPr>
              <a:t>eadlines occur in five-year increments from the original deadlines - 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next five-year deadlines are not dependent on the date that the water system certified their </a:t>
            </a:r>
            <a:r>
              <a:rPr lang="en-US" sz="1800" dirty="0">
                <a:effectLst/>
                <a:latin typeface="Calibri" panose="020F0502020204030204" pitchFamily="34" charset="0"/>
                <a:ea typeface="Calibri" panose="020F0502020204030204" pitchFamily="34" charset="0"/>
                <a:cs typeface="Arial" panose="020B0604020202020204" pitchFamily="34" charset="0"/>
              </a:rPr>
              <a:t>RRA and ERP during the previous </a:t>
            </a:r>
            <a:r>
              <a:rPr lang="en-US" sz="1800" dirty="0">
                <a:solidFill>
                  <a:srgbClr val="0076A0"/>
                </a:solidFill>
                <a:latin typeface="Arial" charset="0"/>
                <a:cs typeface="Arial" charset="0"/>
              </a:rPr>
              <a:t>SDWA 1433</a:t>
            </a:r>
            <a:r>
              <a:rPr lang="en-US" sz="1800" dirty="0">
                <a:effectLst/>
                <a:latin typeface="Calibri" panose="020F0502020204030204" pitchFamily="34" charset="0"/>
                <a:ea typeface="Calibri" panose="020F0502020204030204" pitchFamily="34" charset="0"/>
                <a:cs typeface="Arial" panose="020B0604020202020204" pitchFamily="34" charset="0"/>
              </a:rPr>
              <a:t>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01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469900"/>
            <a:ext cx="9005888" cy="5067300"/>
          </a:xfrm>
        </p:spPr>
      </p:sp>
      <p:sp>
        <p:nvSpPr>
          <p:cNvPr id="3" name="Notes Placeholder 2"/>
          <p:cNvSpPr>
            <a:spLocks noGrp="1"/>
          </p:cNvSpPr>
          <p:nvPr>
            <p:ph type="body" idx="1"/>
          </p:nvPr>
        </p:nvSpPr>
        <p:spPr/>
        <p:txBody>
          <a:bodyPr/>
          <a:lstStyle/>
          <a:p>
            <a:r>
              <a:rPr lang="en-US" i="0" dirty="0"/>
              <a:t>The law specifies that a CWS’s RRA must include </a:t>
            </a:r>
            <a:r>
              <a:rPr lang="en-US" sz="1200" b="0" i="0" kern="1200" dirty="0">
                <a:solidFill>
                  <a:schemeClr val="tx1"/>
                </a:solidFill>
                <a:effectLst/>
                <a:latin typeface="+mn-lt"/>
                <a:ea typeface="+mn-ea"/>
                <a:cs typeface="+mn-cs"/>
              </a:rPr>
              <a:t>the risk to the system from both </a:t>
            </a:r>
            <a:r>
              <a:rPr lang="en-US" sz="1200" b="1" i="0" kern="1200" dirty="0">
                <a:solidFill>
                  <a:schemeClr val="tx1"/>
                </a:solidFill>
                <a:effectLst/>
                <a:latin typeface="+mn-lt"/>
                <a:ea typeface="+mn-ea"/>
                <a:cs typeface="+mn-cs"/>
              </a:rPr>
              <a:t>malevolent acts </a:t>
            </a:r>
            <a:r>
              <a:rPr lang="en-US" sz="1200" b="0" i="0" kern="1200" dirty="0">
                <a:solidFill>
                  <a:schemeClr val="tx1"/>
                </a:solidFill>
                <a:effectLst/>
                <a:latin typeface="+mn-lt"/>
                <a:ea typeface="+mn-ea"/>
                <a:cs typeface="+mn-cs"/>
              </a:rPr>
              <a:t>(human-made threats such as a cybersecurity attack, chemical contamination, theft, etc.) and </a:t>
            </a:r>
            <a:r>
              <a:rPr lang="en-US" sz="1200" b="1" i="0" kern="1200" dirty="0">
                <a:solidFill>
                  <a:schemeClr val="tx1"/>
                </a:solidFill>
                <a:effectLst/>
                <a:latin typeface="+mn-lt"/>
                <a:ea typeface="+mn-ea"/>
                <a:cs typeface="+mn-cs"/>
              </a:rPr>
              <a:t>natural hazards </a:t>
            </a:r>
            <a:r>
              <a:rPr lang="en-US" sz="1200" b="0" i="0" kern="1200" dirty="0">
                <a:solidFill>
                  <a:schemeClr val="tx1"/>
                </a:solidFill>
                <a:effectLst/>
                <a:latin typeface="+mn-lt"/>
                <a:ea typeface="+mn-ea"/>
                <a:cs typeface="+mn-cs"/>
              </a:rPr>
              <a:t>(e.g. fires, floods, earthquakes, hurricanes, etc.) for the following asset categories:</a:t>
            </a:r>
          </a:p>
          <a:p>
            <a:pPr marL="685800" lvl="1" indent="-228600">
              <a:buFont typeface="+mj-lt"/>
              <a:buAutoNum type="arabicPeriod"/>
            </a:pPr>
            <a:r>
              <a:rPr lang="en-US" sz="1200" b="0" i="0" kern="1200" dirty="0">
                <a:solidFill>
                  <a:schemeClr val="tx1"/>
                </a:solidFill>
                <a:effectLst/>
                <a:latin typeface="+mn-lt"/>
                <a:ea typeface="+mn-ea"/>
                <a:cs typeface="+mn-cs"/>
              </a:rPr>
              <a:t>Physical barriers, </a:t>
            </a:r>
          </a:p>
          <a:p>
            <a:pPr marL="685800" lvl="1" indent="-228600">
              <a:buFont typeface="+mj-lt"/>
              <a:buAutoNum type="arabicPeriod"/>
            </a:pPr>
            <a:r>
              <a:rPr lang="en-US" sz="1200" b="0" i="0" kern="1200" dirty="0">
                <a:solidFill>
                  <a:schemeClr val="tx1"/>
                </a:solidFill>
                <a:effectLst/>
                <a:latin typeface="+mn-lt"/>
                <a:ea typeface="+mn-ea"/>
                <a:cs typeface="+mn-cs"/>
              </a:rPr>
              <a:t>Source water, </a:t>
            </a:r>
          </a:p>
          <a:p>
            <a:pPr marL="685800" lvl="1" indent="-228600">
              <a:buFont typeface="+mj-lt"/>
              <a:buAutoNum type="arabicPeriod"/>
            </a:pPr>
            <a:r>
              <a:rPr lang="en-US" sz="1200" b="0" i="0" kern="1200" dirty="0">
                <a:solidFill>
                  <a:schemeClr val="tx1"/>
                </a:solidFill>
                <a:effectLst/>
                <a:latin typeface="+mn-lt"/>
                <a:ea typeface="+mn-ea"/>
                <a:cs typeface="+mn-cs"/>
              </a:rPr>
              <a:t>Pipes, conveyances, water collection and intake, </a:t>
            </a:r>
          </a:p>
          <a:p>
            <a:pPr marL="685800" lvl="1" indent="-228600">
              <a:buFont typeface="+mj-lt"/>
              <a:buAutoNum type="arabicPeriod"/>
            </a:pPr>
            <a:r>
              <a:rPr lang="en-US" sz="1200" b="0" i="0" kern="1200" dirty="0">
                <a:solidFill>
                  <a:schemeClr val="tx1"/>
                </a:solidFill>
                <a:effectLst/>
                <a:latin typeface="+mn-lt"/>
                <a:ea typeface="+mn-ea"/>
                <a:cs typeface="+mn-cs"/>
              </a:rPr>
              <a:t>Pretreatment and treatment,</a:t>
            </a:r>
          </a:p>
          <a:p>
            <a:pPr marL="685800" lvl="1" indent="-228600">
              <a:buFont typeface="+mj-lt"/>
              <a:buAutoNum type="arabicPeriod"/>
            </a:pPr>
            <a:r>
              <a:rPr lang="en-US" sz="1200" b="0" i="0" kern="1200" dirty="0">
                <a:solidFill>
                  <a:schemeClr val="tx1"/>
                </a:solidFill>
                <a:effectLst/>
                <a:latin typeface="+mn-lt"/>
                <a:ea typeface="+mn-ea"/>
                <a:cs typeface="+mn-cs"/>
              </a:rPr>
              <a:t>Storage and distribution facilities, </a:t>
            </a:r>
          </a:p>
          <a:p>
            <a:pPr marL="685800" lvl="1" indent="-228600">
              <a:buFont typeface="+mj-lt"/>
              <a:buAutoNum type="arabicPeriod"/>
            </a:pPr>
            <a:r>
              <a:rPr lang="en-US" sz="1200" b="0" i="0" kern="1200" dirty="0">
                <a:solidFill>
                  <a:schemeClr val="tx1"/>
                </a:solidFill>
                <a:effectLst/>
                <a:latin typeface="+mn-lt"/>
                <a:ea typeface="+mn-ea"/>
                <a:cs typeface="+mn-cs"/>
              </a:rPr>
              <a:t>Electronic, computer, or other automated systems which are used by the system (i.e., cybersecurity);</a:t>
            </a:r>
          </a:p>
          <a:p>
            <a:pPr marL="685800" lvl="1" indent="-228600">
              <a:buFont typeface="+mj-lt"/>
              <a:buAutoNum type="arabicPeriod"/>
            </a:pPr>
            <a:r>
              <a:rPr lang="en-US" sz="1200" b="0" i="0" kern="1200" dirty="0">
                <a:solidFill>
                  <a:schemeClr val="tx1"/>
                </a:solidFill>
                <a:effectLst/>
                <a:latin typeface="+mn-lt"/>
                <a:ea typeface="+mn-ea"/>
                <a:cs typeface="+mn-cs"/>
              </a:rPr>
              <a:t>Monitoring practices of the system;</a:t>
            </a:r>
          </a:p>
          <a:p>
            <a:pPr marL="685800" lvl="1" indent="-228600">
              <a:buFont typeface="+mj-lt"/>
              <a:buAutoNum type="arabicPeriod"/>
            </a:pPr>
            <a:r>
              <a:rPr lang="en-US" sz="1200" b="0" i="0" kern="1200" dirty="0">
                <a:solidFill>
                  <a:schemeClr val="tx1"/>
                </a:solidFill>
                <a:effectLst/>
                <a:latin typeface="+mn-lt"/>
                <a:ea typeface="+mn-ea"/>
                <a:cs typeface="+mn-cs"/>
              </a:rPr>
              <a:t>Financial infrastructure of the system (includes billing, payment, financial management systems)</a:t>
            </a:r>
          </a:p>
          <a:p>
            <a:pPr marL="685800" lvl="1" indent="-228600">
              <a:buFont typeface="+mj-lt"/>
              <a:buAutoNum type="arabicPeriod"/>
            </a:pPr>
            <a:r>
              <a:rPr lang="en-US" sz="1200" b="0" i="0" kern="1200" dirty="0">
                <a:solidFill>
                  <a:schemeClr val="tx1"/>
                </a:solidFill>
                <a:effectLst/>
                <a:latin typeface="+mn-lt"/>
                <a:ea typeface="+mn-ea"/>
                <a:cs typeface="+mn-cs"/>
              </a:rPr>
              <a:t>Use, storage, or handling of various chemicals by the system; and</a:t>
            </a:r>
          </a:p>
          <a:p>
            <a:pPr marL="685800" lvl="1" indent="-228600">
              <a:buFont typeface="+mj-lt"/>
              <a:buAutoNum type="arabicPeriod"/>
            </a:pPr>
            <a:r>
              <a:rPr lang="en-US" sz="1200" b="0" i="0" kern="1200" dirty="0">
                <a:solidFill>
                  <a:schemeClr val="tx1"/>
                </a:solidFill>
                <a:effectLst/>
                <a:latin typeface="+mn-lt"/>
                <a:ea typeface="+mn-ea"/>
                <a:cs typeface="+mn-cs"/>
              </a:rPr>
              <a:t>Operation and maintenance of the system.</a:t>
            </a:r>
          </a:p>
          <a:p>
            <a:pPr marL="228600" indent="-228600">
              <a:buFont typeface="+mj-lt"/>
              <a:buAutoNum type="arabicPeriod"/>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assessment may also include an evaluation of capital and operational needs for risk and resilience management for the system, but it’s not required. RRAs should consider and address risks at any consecutive systems that could impact the water system.</a:t>
            </a:r>
          </a:p>
          <a:p>
            <a:endParaRPr lang="en-US"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02C85F-697A-0F4C-B32C-AC46DD783C2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EA3CC2-2586-47E7-9981-DABAD2E8E97F}"/>
              </a:ext>
            </a:extLst>
          </p:cNvPr>
          <p:cNvSpPr>
            <a:spLocks noGrp="1"/>
          </p:cNvSpPr>
          <p:nvPr>
            <p:ph type="ftr" sz="quarter" idx="4"/>
          </p:nvPr>
        </p:nvSpPr>
        <p:spPr/>
        <p:txBody>
          <a:bodyPr lIns="139537" tIns="69769" rIns="139537" bIns="69769"/>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32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469900"/>
            <a:ext cx="9005888" cy="5067300"/>
          </a:xfrm>
        </p:spPr>
      </p:sp>
      <p:sp>
        <p:nvSpPr>
          <p:cNvPr id="3" name="Notes Placeholder 2"/>
          <p:cNvSpPr>
            <a:spLocks noGrp="1"/>
          </p:cNvSpPr>
          <p:nvPr>
            <p:ph type="body" idx="1"/>
          </p:nvPr>
        </p:nvSpPr>
        <p:spPr/>
        <p:txBody>
          <a:bodyPr/>
          <a:lstStyle/>
          <a:p>
            <a:r>
              <a:rPr lang="en-US" sz="1200" dirty="0">
                <a:solidFill>
                  <a:srgbClr val="0076A0"/>
                </a:solidFill>
                <a:latin typeface="Arial" charset="0"/>
                <a:cs typeface="Arial" charset="0"/>
              </a:rPr>
              <a:t>SDWA 1433 </a:t>
            </a:r>
            <a:r>
              <a:rPr lang="en-US" dirty="0"/>
              <a:t>requires CWSs to prepare or revise an emergency response plan that incorporates findings from the RRA. The law specifies four required components of ERPs:</a:t>
            </a:r>
          </a:p>
          <a:p>
            <a:pPr marL="685800" lvl="1" indent="-228600">
              <a:buFont typeface="+mj-lt"/>
              <a:buAutoNum type="arabicPeriod"/>
            </a:pPr>
            <a:r>
              <a:rPr lang="en-US" dirty="0"/>
              <a:t>Strategies and resources to improve resilience. We call these </a:t>
            </a:r>
            <a:r>
              <a:rPr lang="en-US" i="1" dirty="0"/>
              <a:t>resilience strategies </a:t>
            </a:r>
            <a:r>
              <a:rPr lang="en-US" i="0" dirty="0"/>
              <a:t>for short</a:t>
            </a:r>
            <a:r>
              <a:rPr lang="en-US" dirty="0"/>
              <a:t>.</a:t>
            </a:r>
          </a:p>
          <a:p>
            <a:pPr marL="685800" lvl="1" indent="-228600">
              <a:buFont typeface="+mj-lt"/>
              <a:buAutoNum type="arabicPeriod"/>
            </a:pPr>
            <a:r>
              <a:rPr lang="en-US" dirty="0"/>
              <a:t>Plans, procedures and equipment for responding to a hazard. We call these </a:t>
            </a:r>
            <a:r>
              <a:rPr lang="en-US" i="1" dirty="0"/>
              <a:t>emergency plans</a:t>
            </a:r>
            <a:r>
              <a:rPr lang="en-US" dirty="0"/>
              <a:t>.</a:t>
            </a:r>
          </a:p>
          <a:p>
            <a:pPr marL="685800" lvl="1" indent="-228600">
              <a:buFont typeface="+mj-lt"/>
              <a:buAutoNum type="arabicPeriod"/>
            </a:pPr>
            <a:r>
              <a:rPr lang="en-US" dirty="0"/>
              <a:t>Actions, procedures and equipment to lessen the impact of a hazard. We call these </a:t>
            </a:r>
            <a:r>
              <a:rPr lang="en-US" i="1" dirty="0"/>
              <a:t>mitigation actions</a:t>
            </a:r>
            <a:r>
              <a:rPr lang="en-US" dirty="0"/>
              <a:t>.</a:t>
            </a:r>
          </a:p>
          <a:p>
            <a:pPr marL="685800" lvl="1" indent="-228600">
              <a:buFont typeface="+mj-lt"/>
              <a:buAutoNum type="arabicPeriod"/>
            </a:pPr>
            <a:r>
              <a:rPr lang="en-US" dirty="0"/>
              <a:t>Strategies to detect malevolent acts or natural hazards. We call these </a:t>
            </a:r>
            <a:r>
              <a:rPr lang="en-US" i="1" dirty="0"/>
              <a:t>detection strategies</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02C85F-697A-0F4C-B32C-AC46DD783C2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EA3CC2-2586-47E7-9981-DABAD2E8E97F}"/>
              </a:ext>
            </a:extLst>
          </p:cNvPr>
          <p:cNvSpPr>
            <a:spLocks noGrp="1"/>
          </p:cNvSpPr>
          <p:nvPr>
            <p:ph type="ftr" sz="quarter" idx="4"/>
          </p:nvPr>
        </p:nvSpPr>
        <p:spPr/>
        <p:txBody>
          <a:bodyPr lIns="139537" tIns="69769" rIns="139537" bIns="69769"/>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56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EPA has several free resources that are available online to help water systems comply with SDWA section 1433 RRA and ERP requirements. We are in the process of updating these documents for the 2025-2026 compliance cycle.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r>
              <a:rPr lang="en-US" dirty="0"/>
              <a:t>The three resources in orange are meant help water utilities with the RRA requirements: </a:t>
            </a:r>
          </a:p>
          <a:p>
            <a:pPr marL="628650" lvl="1" indent="-171450">
              <a:buFont typeface="Arial" panose="020B0604020202020204" pitchFamily="34" charset="0"/>
              <a:buChar char="•"/>
            </a:pPr>
            <a:r>
              <a:rPr lang="en-US" dirty="0"/>
              <a:t>Baseline Information on Malevolent Acts for CWSs Guidance Document – This document </a:t>
            </a:r>
            <a:r>
              <a:rPr lang="en-US" sz="1400" dirty="0">
                <a:latin typeface="Arial"/>
                <a:cs typeface="Arial"/>
              </a:rPr>
              <a:t>helps water systems (1) identify malevolent acts to include in their RRAs and (2) estimate the threat likelihood for those malevolent acts. </a:t>
            </a:r>
          </a:p>
          <a:p>
            <a:pPr marL="628650" lvl="1" indent="-171450">
              <a:buFont typeface="Arial" panose="020B0604020202020204" pitchFamily="34" charset="0"/>
              <a:buChar char="•"/>
            </a:pPr>
            <a:r>
              <a:rPr lang="en-US" dirty="0"/>
              <a:t>VSAT – we recommend that water systems that serve over 50,000 people use this quantitative, e-tool risk assessment tool to develop their RRA. Please ensure that you save your password for your VSAT analysis because EPA is unable to help recover lost passwords. The e-tool</a:t>
            </a:r>
            <a:r>
              <a:rPr lang="en-US" sz="1800" dirty="0">
                <a:effectLst/>
                <a:latin typeface="Calibri" panose="020F0502020204030204" pitchFamily="34" charset="0"/>
                <a:ea typeface="Times New Roman" panose="02020603050405020304" pitchFamily="18" charset="0"/>
              </a:rPr>
              <a:t> was deliberately designed for data to be stored locally to protect user’s privacy and thus, the onus is completely on the user to save the data locally and remember their username and password. </a:t>
            </a:r>
            <a:endParaRPr lang="en-US" dirty="0"/>
          </a:p>
          <a:p>
            <a:pPr marL="628650" lvl="1" indent="-171450">
              <a:buFont typeface="Arial" panose="020B0604020202020204" pitchFamily="34" charset="0"/>
              <a:buChar char="•"/>
            </a:pPr>
            <a:r>
              <a:rPr lang="en-US" dirty="0"/>
              <a:t>Small System Risk and Resilience Assessment Checklist - we recommend that water systems that serve under 50,000 people use this qualitative risk assessment tool to develop their RRA. This resource is a PDF/Microsoft word document with fillable tables that walk water systems step-by-step through the process of assessing their risk to natural hazards and malevolent acts for each of the asset categories required in SDWA section 1433.</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resource in blue, the Emergency Response Guidance and Template, walks utilities through fulfilling SDWA section 1433’s ERP requirements. This Microsoft word-based ERP template can be easily modified to meet your individual water system’s needs. It is recommended for water systems of any size.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resources in green are other helpful resources with information on SDWA section 1433: </a:t>
            </a:r>
          </a:p>
          <a:p>
            <a:pPr marL="628650" lvl="1" indent="-171450">
              <a:buFont typeface="Arial" panose="020B0604020202020204" pitchFamily="34" charset="0"/>
              <a:buChar char="•"/>
            </a:pPr>
            <a:r>
              <a:rPr lang="en-US" dirty="0"/>
              <a:t>The fact sheet provides a quick overview of SDWA section 1433 requirements and deadlines. </a:t>
            </a:r>
          </a:p>
          <a:p>
            <a:pPr marL="628650" lvl="1" indent="-171450">
              <a:buFont typeface="Arial" panose="020B0604020202020204" pitchFamily="34" charset="0"/>
              <a:buChar char="•"/>
            </a:pPr>
            <a:r>
              <a:rPr lang="en-US" dirty="0"/>
              <a:t>The Technical Assistance Primer is a</a:t>
            </a:r>
            <a:r>
              <a:rPr lang="en-US" dirty="0">
                <a:solidFill>
                  <a:schemeClr val="bg1"/>
                </a:solidFill>
                <a:latin typeface="Arial" panose="020B0604020202020204" pitchFamily="34" charset="0"/>
                <a:cs typeface="Arial" panose="020B0604020202020204" pitchFamily="34" charset="0"/>
              </a:rPr>
              <a:t> resource made for technical assistance providers who work with water systems one-on-one to develop RRAs and ERPs. W</a:t>
            </a:r>
            <a:r>
              <a:rPr lang="en-US" dirty="0"/>
              <a:t>e recommend that technical assistance providers print this document and bring it with them as a reference when they are out working with water systems in the field.</a:t>
            </a:r>
          </a:p>
          <a:p>
            <a:pPr marL="628650" lvl="1" indent="-171450">
              <a:buFont typeface="Arial" panose="020B0604020202020204" pitchFamily="34" charset="0"/>
              <a:buChar char="•"/>
            </a:pPr>
            <a:r>
              <a:rPr lang="en-US" dirty="0"/>
              <a:t>The FAQ complies a list of frequently asked questions that delve into the details. I’s a helpful place to start when you have questions.</a:t>
            </a:r>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25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SDWA section 1433  does not require the use of any standards or tools to develop a RRA or ERP. </a:t>
            </a:r>
            <a:r>
              <a:rPr lang="en-US" dirty="0">
                <a:cs typeface="Arial" panose="020B0604020202020204" pitchFamily="34" charset="0"/>
              </a:rPr>
              <a:t>EPA recommends the use of standards and tools from EPA or other reputable water sector organizations to facilitate development of sound RRAs and ERPs. However, no method or tool “guarantees” compliance with </a:t>
            </a:r>
            <a:r>
              <a:rPr lang="en-US" dirty="0"/>
              <a:t>SDWA section 1433 -</a:t>
            </a:r>
            <a:r>
              <a:rPr lang="en-US" dirty="0">
                <a:cs typeface="Arial" panose="020B0604020202020204" pitchFamily="34" charset="0"/>
              </a:rPr>
              <a:t> t</a:t>
            </a:r>
            <a:r>
              <a:rPr lang="en-US" dirty="0">
                <a:solidFill>
                  <a:schemeClr val="tx1"/>
                </a:solidFill>
                <a:cs typeface="Arial" panose="020B0604020202020204" pitchFamily="34" charset="0"/>
              </a:rPr>
              <a:t>he CWS is responsible for ensuring it complies with all </a:t>
            </a:r>
            <a:r>
              <a:rPr lang="en-US" dirty="0"/>
              <a:t>SDWA section 1433 </a:t>
            </a:r>
            <a:r>
              <a:rPr lang="en-US" dirty="0">
                <a:solidFill>
                  <a:schemeClr val="tx1"/>
                </a:solidFill>
                <a:cs typeface="Arial" panose="020B0604020202020204" pitchFamily="34" charset="0"/>
              </a:rPr>
              <a:t>requirements.</a:t>
            </a:r>
          </a:p>
          <a:p>
            <a:endParaRPr lang="en-US" dirty="0"/>
          </a:p>
        </p:txBody>
      </p:sp>
      <p:sp>
        <p:nvSpPr>
          <p:cNvPr id="4" name="Slide Number Placeholder 3"/>
          <p:cNvSpPr>
            <a:spLocks noGrp="1"/>
          </p:cNvSpPr>
          <p:nvPr>
            <p:ph type="sldNum" sz="quarter" idx="10"/>
          </p:nvPr>
        </p:nvSpPr>
        <p:spPr/>
        <p:txBody>
          <a:bodyPr/>
          <a:lstStyle/>
          <a:p>
            <a:fld id="{1D02C85F-697A-0F4C-B32C-AC46DD783C20}" type="slidenum">
              <a:rPr lang="en-US" smtClean="0"/>
              <a:t>7</a:t>
            </a:fld>
            <a:endParaRPr lang="en-US"/>
          </a:p>
        </p:txBody>
      </p:sp>
    </p:spTree>
    <p:extLst>
      <p:ext uri="{BB962C8B-B14F-4D97-AF65-F5344CB8AC3E}">
        <p14:creationId xmlns:p14="http://schemas.microsoft.com/office/powerpoint/2010/main" val="198869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developed and certified your RRA and ERP 5 years ago during the 2020-2021 SDWA section 1433 cycle, you will need to review, updated as needed, and re-certify your RRA and ERP to EPA before the applicable 2025-2026 certification deadlines for your size category. </a:t>
            </a:r>
          </a:p>
          <a:p>
            <a:endParaRPr lang="en-US" dirty="0"/>
          </a:p>
          <a:p>
            <a:r>
              <a:rPr lang="en-US" dirty="0"/>
              <a:t>The requirements for RRAs and ERPs as written by Congress in SDWA section 1433 have not changed, however your water system and the landscape of threats facing the water sector has changed over the past 5 years. EPA wants to underscore the importance of conducting a thorough review and making substantial updates to your RRA and ERP. Updating the documents thoroughly ensures that they will be useful to your water utility when emergency strikes!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We encourage CWSs to consider adding to, or bolstering, existing sections based on the latest knowledge of emerging concerns as well as ongoing threats for the water sector. A key example of a threat to highlight during the 2025-2026 cycle is cybersecurity, a rapidly evolving threat. </a:t>
            </a:r>
            <a:r>
              <a:rPr lang="en-US" sz="1800" dirty="0"/>
              <a:t>EPA has free resources available online with information on a wide variety of threats of concern to water systems, including cybersecurity, supply chain resilience, climate change, and more. These free resources can be used to help bolster sections of your RRA and ERP. Visit our website to browse resources of interest to your utility: https://www.epa.gov/waterresilience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02C85F-697A-0F4C-B32C-AC46DD783C20}" type="slidenum">
              <a:rPr lang="en-US" smtClean="0"/>
              <a:t>8</a:t>
            </a:fld>
            <a:endParaRPr lang="en-US"/>
          </a:p>
        </p:txBody>
      </p:sp>
    </p:spTree>
    <p:extLst>
      <p:ext uri="{BB962C8B-B14F-4D97-AF65-F5344CB8AC3E}">
        <p14:creationId xmlns:p14="http://schemas.microsoft.com/office/powerpoint/2010/main" val="2559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There are three ways to certify completion of your RRA and ERP to EPA.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1. Electronic submission through EPA’s secure, online portal. **This is the preferred method! It is the quickest way to get your certification to EPA and it is the only method where you will be sent a confirmation email of receipt for your records. You will also</a:t>
            </a:r>
            <a:r>
              <a:rPr lang="en-US" sz="1800" dirty="0">
                <a:solidFill>
                  <a:srgbClr val="000000"/>
                </a:solidFill>
                <a:effectLst/>
                <a:latin typeface="Calibri" panose="020F0502020204030204" pitchFamily="34" charset="0"/>
              </a:rPr>
              <a:t> be able to view your submission history at any time by logging into your account.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2. Email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3. Regular mail submission are also available using EPA’s PDF certification statements. </a:t>
            </a:r>
          </a:p>
          <a:p>
            <a:endParaRPr lang="en-US" dirty="0"/>
          </a:p>
          <a:p>
            <a:r>
              <a:rPr lang="en-US" dirty="0"/>
              <a:t>Note: As mentioned earlier in the presentation, please do</a:t>
            </a:r>
            <a:r>
              <a:rPr lang="en-US" b="1" dirty="0"/>
              <a:t> NOT </a:t>
            </a:r>
            <a:r>
              <a:rPr lang="en-US" dirty="0"/>
              <a:t>send in your actual RRA or ERP to EPA! EPA only needs the certification statement saying that you completed it. These plans often contain sensitive information so please safeguard the information by keeping the documents in a secure location at your utility. </a:t>
            </a:r>
          </a:p>
        </p:txBody>
      </p:sp>
      <p:sp>
        <p:nvSpPr>
          <p:cNvPr id="4" name="Slide Number Placeholder 3"/>
          <p:cNvSpPr>
            <a:spLocks noGrp="1"/>
          </p:cNvSpPr>
          <p:nvPr>
            <p:ph type="sldNum" sz="quarter" idx="10"/>
          </p:nvPr>
        </p:nvSpPr>
        <p:spPr/>
        <p:txBody>
          <a:bodyPr/>
          <a:lstStyle/>
          <a:p>
            <a:fld id="{1D02C85F-697A-0F4C-B32C-AC46DD783C20}" type="slidenum">
              <a:rPr lang="en-US" smtClean="0"/>
              <a:t>9</a:t>
            </a:fld>
            <a:endParaRPr lang="en-US"/>
          </a:p>
        </p:txBody>
      </p:sp>
    </p:spTree>
    <p:extLst>
      <p:ext uri="{BB962C8B-B14F-4D97-AF65-F5344CB8AC3E}">
        <p14:creationId xmlns:p14="http://schemas.microsoft.com/office/powerpoint/2010/main" val="12953253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BD6EA2-A626-4813-8D72-8AB4E6CD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01329"/>
            <a:ext cx="4828315" cy="3219193"/>
          </a:xfrm>
          <a:prstGeom prst="rect">
            <a:avLst/>
          </a:prstGeom>
        </p:spPr>
      </p:pic>
      <p:pic>
        <p:nvPicPr>
          <p:cNvPr id="8" name="Picture 7">
            <a:extLst>
              <a:ext uri="{FF2B5EF4-FFF2-40B4-BE49-F238E27FC236}">
                <a16:creationId xmlns:a16="http://schemas.microsoft.com/office/drawing/2014/main" id="{B2AECB5D-D4A5-4A3F-9C43-D6905603C6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0955" y="2736746"/>
            <a:ext cx="4548139" cy="3308854"/>
          </a:xfrm>
          <a:prstGeom prst="rect">
            <a:avLst/>
          </a:prstGeom>
        </p:spPr>
      </p:pic>
      <p:pic>
        <p:nvPicPr>
          <p:cNvPr id="9" name="Picture 8">
            <a:extLst>
              <a:ext uri="{FF2B5EF4-FFF2-40B4-BE49-F238E27FC236}">
                <a16:creationId xmlns:a16="http://schemas.microsoft.com/office/drawing/2014/main" id="{20ADAE13-ADA9-4EE1-A18A-3768024F35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335" y="2547991"/>
            <a:ext cx="4453238" cy="3554331"/>
          </a:xfrm>
          <a:prstGeom prst="rect">
            <a:avLst/>
          </a:prstGeom>
        </p:spPr>
      </p:pic>
      <p:sp>
        <p:nvSpPr>
          <p:cNvPr id="10" name="Rectangle 9">
            <a:extLst>
              <a:ext uri="{FF2B5EF4-FFF2-40B4-BE49-F238E27FC236}">
                <a16:creationId xmlns:a16="http://schemas.microsoft.com/office/drawing/2014/main" id="{8315F8A5-7F9A-4A62-8DD5-09CC1C58D8C3}"/>
              </a:ext>
            </a:extLst>
          </p:cNvPr>
          <p:cNvSpPr/>
          <p:nvPr userDrawn="1"/>
        </p:nvSpPr>
        <p:spPr>
          <a:xfrm>
            <a:off x="-7093" y="5890373"/>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DBA65AE-8A61-42F3-93BE-109F4C89D123}"/>
              </a:ext>
            </a:extLst>
          </p:cNvPr>
          <p:cNvSpPr txBox="1"/>
          <p:nvPr userDrawn="1"/>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Office of Water</a:t>
            </a:r>
          </a:p>
        </p:txBody>
      </p:sp>
      <p:pic>
        <p:nvPicPr>
          <p:cNvPr id="12" name="Picture 11">
            <a:extLst>
              <a:ext uri="{FF2B5EF4-FFF2-40B4-BE49-F238E27FC236}">
                <a16:creationId xmlns:a16="http://schemas.microsoft.com/office/drawing/2014/main" id="{6431AEF2-B6C0-4E98-8340-4F0F577A91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62667" y="5826741"/>
            <a:ext cx="4085483" cy="1259690"/>
          </a:xfrm>
          <a:prstGeom prst="rect">
            <a:avLst/>
          </a:prstGeom>
        </p:spPr>
      </p:pic>
      <p:pic>
        <p:nvPicPr>
          <p:cNvPr id="13" name="Picture 12">
            <a:extLst>
              <a:ext uri="{FF2B5EF4-FFF2-40B4-BE49-F238E27FC236}">
                <a16:creationId xmlns:a16="http://schemas.microsoft.com/office/drawing/2014/main" id="{297FA611-9455-4AAE-86E8-2A6C472578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94"/>
            <a:ext cx="4052984" cy="2701330"/>
          </a:xfrm>
          <a:prstGeom prst="rect">
            <a:avLst/>
          </a:prstGeom>
        </p:spPr>
      </p:pic>
      <p:pic>
        <p:nvPicPr>
          <p:cNvPr id="14" name="Picture 13">
            <a:extLst>
              <a:ext uri="{FF2B5EF4-FFF2-40B4-BE49-F238E27FC236}">
                <a16:creationId xmlns:a16="http://schemas.microsoft.com/office/drawing/2014/main" id="{B99CDC14-81FB-4029-8AEF-08938FBFF2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51337" y="0"/>
            <a:ext cx="4453239" cy="2701330"/>
          </a:xfrm>
          <a:prstGeom prst="rect">
            <a:avLst/>
          </a:prstGeom>
        </p:spPr>
      </p:pic>
      <p:pic>
        <p:nvPicPr>
          <p:cNvPr id="15" name="Picture 14">
            <a:extLst>
              <a:ext uri="{FF2B5EF4-FFF2-40B4-BE49-F238E27FC236}">
                <a16:creationId xmlns:a16="http://schemas.microsoft.com/office/drawing/2014/main" id="{7CE4053E-B4E8-4079-9F18-01407820CA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04573" y="10633"/>
            <a:ext cx="4080334" cy="2726012"/>
          </a:xfrm>
          <a:prstGeom prst="rect">
            <a:avLst/>
          </a:prstGeom>
        </p:spPr>
      </p:pic>
      <p:sp>
        <p:nvSpPr>
          <p:cNvPr id="16" name="Rectangle 15">
            <a:extLst>
              <a:ext uri="{FF2B5EF4-FFF2-40B4-BE49-F238E27FC236}">
                <a16:creationId xmlns:a16="http://schemas.microsoft.com/office/drawing/2014/main" id="{8C8F6198-AEBB-42A7-98AD-978B6B70213B}"/>
              </a:ext>
            </a:extLst>
          </p:cNvPr>
          <p:cNvSpPr/>
          <p:nvPr userDrawn="1"/>
        </p:nvSpPr>
        <p:spPr>
          <a:xfrm>
            <a:off x="833719" y="1854499"/>
            <a:ext cx="10158695" cy="2054144"/>
          </a:xfrm>
          <a:prstGeom prst="rect">
            <a:avLst/>
          </a:prstGeom>
          <a:solidFill>
            <a:srgbClr val="262626">
              <a:alpha val="82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spc="-100" dirty="0">
              <a:ln w="15875">
                <a:solidFill>
                  <a:srgbClr val="FFFFFF"/>
                </a:solidFill>
              </a:ln>
              <a:solidFill>
                <a:prstClr val="white"/>
              </a:solidFill>
              <a:ea typeface="+mj-ea"/>
              <a:cs typeface="+mj-cs"/>
            </a:endParaRPr>
          </a:p>
          <a:p>
            <a:pPr algn="ctr"/>
            <a:endParaRPr lang="en-US" sz="4000" spc="-100" dirty="0">
              <a:ln w="15875">
                <a:solidFill>
                  <a:srgbClr val="FFFFFF"/>
                </a:solidFill>
              </a:ln>
              <a:solidFill>
                <a:prstClr val="white"/>
              </a:solidFill>
              <a:ea typeface="+mj-ea"/>
              <a:cs typeface="+mj-cs"/>
            </a:endParaRPr>
          </a:p>
        </p:txBody>
      </p:sp>
      <p:sp>
        <p:nvSpPr>
          <p:cNvPr id="5" name="Title 4">
            <a:extLst>
              <a:ext uri="{FF2B5EF4-FFF2-40B4-BE49-F238E27FC236}">
                <a16:creationId xmlns:a16="http://schemas.microsoft.com/office/drawing/2014/main" id="{8D459D77-8DFB-4C70-A27E-E23EE8980855}"/>
              </a:ext>
            </a:extLst>
          </p:cNvPr>
          <p:cNvSpPr>
            <a:spLocks noGrp="1"/>
          </p:cNvSpPr>
          <p:nvPr>
            <p:ph type="title" hasCustomPrompt="1"/>
          </p:nvPr>
        </p:nvSpPr>
        <p:spPr>
          <a:xfrm>
            <a:off x="1143797" y="2097838"/>
            <a:ext cx="9611512" cy="2176216"/>
          </a:xfrm>
        </p:spPr>
        <p:txBody>
          <a:bodyPr/>
          <a:lstStyle>
            <a:lvl1pPr algn="l">
              <a:defRPr sz="4000" b="1">
                <a:solidFill>
                  <a:schemeClr val="bg1"/>
                </a:solidFill>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America’s Water Infrastructure Act (AWIA)</a:t>
            </a:r>
            <a:br>
              <a:rPr lang="en-US" dirty="0"/>
            </a:br>
            <a:r>
              <a:rPr lang="en-US" dirty="0"/>
              <a:t>Section 2013: Risk and Resilience Assessments and Emergency Response Plans</a:t>
            </a:r>
            <a:br>
              <a:rPr lang="en-US" dirty="0"/>
            </a:br>
            <a:endParaRPr lang="en-US" dirty="0"/>
          </a:p>
        </p:txBody>
      </p:sp>
    </p:spTree>
    <p:extLst>
      <p:ext uri="{BB962C8B-B14F-4D97-AF65-F5344CB8AC3E}">
        <p14:creationId xmlns:p14="http://schemas.microsoft.com/office/powerpoint/2010/main" val="424368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CA4D-104A-40C5-B24F-C36AB8228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CBE86-5A92-4C4C-A4F1-425E73A4F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CC974-447F-4C6A-ADF2-DCE246102D7A}"/>
              </a:ext>
            </a:extLst>
          </p:cNvPr>
          <p:cNvSpPr>
            <a:spLocks noGrp="1"/>
          </p:cNvSpPr>
          <p:nvPr>
            <p:ph type="dt" sz="half" idx="10"/>
          </p:nvPr>
        </p:nvSpPr>
        <p:spPr/>
        <p:txBody>
          <a:bodyPr/>
          <a:lstStyle/>
          <a:p>
            <a:fld id="{053FF917-5D73-49AD-98D6-00819063991C}" type="datetime1">
              <a:rPr lang="en-US" smtClean="0"/>
              <a:t>6/26/2024</a:t>
            </a:fld>
            <a:endParaRPr lang="en-US"/>
          </a:p>
        </p:txBody>
      </p:sp>
      <p:sp>
        <p:nvSpPr>
          <p:cNvPr id="5" name="Footer Placeholder 4">
            <a:extLst>
              <a:ext uri="{FF2B5EF4-FFF2-40B4-BE49-F238E27FC236}">
                <a16:creationId xmlns:a16="http://schemas.microsoft.com/office/drawing/2014/main" id="{6DDB383B-6443-48BA-88E0-61A5DDDD46EA}"/>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1C051287-A733-4409-8045-3D6BEA61C864}"/>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95487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59C92-3B76-4254-8856-1735888EB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5886C-A33A-4D53-A938-16E362A60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0DEE5-5183-4CD9-952B-5FE5CEE93568}"/>
              </a:ext>
            </a:extLst>
          </p:cNvPr>
          <p:cNvSpPr>
            <a:spLocks noGrp="1"/>
          </p:cNvSpPr>
          <p:nvPr>
            <p:ph type="dt" sz="half" idx="10"/>
          </p:nvPr>
        </p:nvSpPr>
        <p:spPr/>
        <p:txBody>
          <a:bodyPr/>
          <a:lstStyle/>
          <a:p>
            <a:fld id="{7B7DDCD2-8A5B-48DA-895E-B401B3322E08}" type="datetime1">
              <a:rPr lang="en-US" smtClean="0"/>
              <a:t>6/26/2024</a:t>
            </a:fld>
            <a:endParaRPr lang="en-US"/>
          </a:p>
        </p:txBody>
      </p:sp>
      <p:sp>
        <p:nvSpPr>
          <p:cNvPr id="5" name="Footer Placeholder 4">
            <a:extLst>
              <a:ext uri="{FF2B5EF4-FFF2-40B4-BE49-F238E27FC236}">
                <a16:creationId xmlns:a16="http://schemas.microsoft.com/office/drawing/2014/main" id="{C9385725-2370-427C-A253-B5BA393CE134}"/>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5CA6325B-3E56-4223-9367-98D7E902FFDF}"/>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96601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BD3762-5E3F-4CEA-9443-4F54892C9DD2}"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39FA0-B92B-4B17-83E0-D82FF1B4E7B0}" type="slidenum">
              <a:rPr lang="en-US" smtClean="0"/>
              <a:t>‹#›</a:t>
            </a:fld>
            <a:endParaRPr lang="en-US"/>
          </a:p>
        </p:txBody>
      </p:sp>
    </p:spTree>
    <p:extLst>
      <p:ext uri="{BB962C8B-B14F-4D97-AF65-F5344CB8AC3E}">
        <p14:creationId xmlns:p14="http://schemas.microsoft.com/office/powerpoint/2010/main" val="315385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070191" y="276447"/>
            <a:ext cx="9535836" cy="645041"/>
          </a:xfrm>
          <a:prstGeom prst="rect">
            <a:avLst/>
          </a:prstGeom>
        </p:spPr>
        <p:txBody>
          <a:bodyPr/>
          <a:lstStyle>
            <a:lvl1pPr>
              <a:defRPr b="1" baseline="0">
                <a:solidFill>
                  <a:srgbClr val="0097CD"/>
                </a:solidFill>
                <a:latin typeface="Arial" charset="0"/>
                <a:ea typeface="Arial" charset="0"/>
                <a:cs typeface="Arial" charset="0"/>
              </a:defRPr>
            </a:lvl1pPr>
          </a:lstStyle>
          <a:p>
            <a:r>
              <a:rPr lang="en-US" dirty="0"/>
              <a:t>Alternate Content Slide</a:t>
            </a:r>
          </a:p>
        </p:txBody>
      </p:sp>
      <p:sp>
        <p:nvSpPr>
          <p:cNvPr id="8" name="Text Placeholder 4"/>
          <p:cNvSpPr>
            <a:spLocks noGrp="1"/>
          </p:cNvSpPr>
          <p:nvPr>
            <p:ph type="body" sz="quarter" idx="10" hasCustomPrompt="1"/>
          </p:nvPr>
        </p:nvSpPr>
        <p:spPr>
          <a:xfrm>
            <a:off x="2098158" y="1063625"/>
            <a:ext cx="9526575" cy="3869882"/>
          </a:xfrm>
          <a:prstGeom prst="rect">
            <a:avLst/>
          </a:prstGeom>
        </p:spPr>
        <p:txBody>
          <a:bodyPr/>
          <a:lstStyle>
            <a:lvl1pPr>
              <a:defRPr baseline="0">
                <a:solidFill>
                  <a:srgbClr val="0076A0"/>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Text here</a:t>
            </a:r>
          </a:p>
        </p:txBody>
      </p:sp>
    </p:spTree>
    <p:extLst>
      <p:ext uri="{BB962C8B-B14F-4D97-AF65-F5344CB8AC3E}">
        <p14:creationId xmlns:p14="http://schemas.microsoft.com/office/powerpoint/2010/main" val="337087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1114105" y="276447"/>
            <a:ext cx="10491923" cy="645041"/>
          </a:xfrm>
          <a:prstGeom prst="rect">
            <a:avLst/>
          </a:prstGeom>
        </p:spPr>
        <p:txBody>
          <a:bodyPr/>
          <a:lstStyle>
            <a:lvl1pPr>
              <a:defRPr b="1" baseline="0">
                <a:solidFill>
                  <a:srgbClr val="0097CD"/>
                </a:solidFill>
                <a:latin typeface="Arial" charset="0"/>
                <a:ea typeface="Arial" charset="0"/>
                <a:cs typeface="Arial" charset="0"/>
              </a:defRPr>
            </a:lvl1pPr>
          </a:lstStyle>
          <a:p>
            <a:r>
              <a:rPr lang="en-US" dirty="0"/>
              <a:t>Content Slide</a:t>
            </a:r>
          </a:p>
        </p:txBody>
      </p:sp>
      <p:sp>
        <p:nvSpPr>
          <p:cNvPr id="4" name="Text Placeholder 4"/>
          <p:cNvSpPr>
            <a:spLocks noGrp="1"/>
          </p:cNvSpPr>
          <p:nvPr>
            <p:ph type="body" sz="quarter" idx="10" hasCustomPrompt="1"/>
          </p:nvPr>
        </p:nvSpPr>
        <p:spPr>
          <a:xfrm>
            <a:off x="1143000" y="1063625"/>
            <a:ext cx="10481733" cy="4436952"/>
          </a:xfrm>
          <a:prstGeom prst="rect">
            <a:avLst/>
          </a:prstGeom>
        </p:spPr>
        <p:txBody>
          <a:bodyPr/>
          <a:lstStyle>
            <a:lvl1pPr>
              <a:defRPr baseline="0">
                <a:solidFill>
                  <a:srgbClr val="0076A0"/>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Text here</a:t>
            </a:r>
          </a:p>
        </p:txBody>
      </p:sp>
    </p:spTree>
    <p:extLst>
      <p:ext uri="{BB962C8B-B14F-4D97-AF65-F5344CB8AC3E}">
        <p14:creationId xmlns:p14="http://schemas.microsoft.com/office/powerpoint/2010/main" val="197497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48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7CE652-D32C-4A6F-99DE-33180970A59F}"/>
              </a:ext>
            </a:extLst>
          </p:cNvPr>
          <p:cNvSpPr/>
          <p:nvPr userDrawn="1"/>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A267C9E-2BCE-4A49-A522-3BB8EF455F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TextBox 10">
            <a:extLst>
              <a:ext uri="{FF2B5EF4-FFF2-40B4-BE49-F238E27FC236}">
                <a16:creationId xmlns:a16="http://schemas.microsoft.com/office/drawing/2014/main" id="{F121C252-80AC-4F73-852F-039E2D992C2F}"/>
              </a:ext>
            </a:extLst>
          </p:cNvPr>
          <p:cNvSpPr txBox="1"/>
          <p:nvPr userDrawn="1"/>
        </p:nvSpPr>
        <p:spPr>
          <a:xfrm>
            <a:off x="9967068" y="6345737"/>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12" name="Footer Placeholder 1">
            <a:extLst>
              <a:ext uri="{FF2B5EF4-FFF2-40B4-BE49-F238E27FC236}">
                <a16:creationId xmlns:a16="http://schemas.microsoft.com/office/drawing/2014/main" id="{77DF6D60-266F-46A3-866D-1AB029254383}"/>
              </a:ext>
            </a:extLst>
          </p:cNvPr>
          <p:cNvSpPr txBox="1">
            <a:spLocks/>
          </p:cNvSpPr>
          <p:nvPr userDrawn="1"/>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sp>
        <p:nvSpPr>
          <p:cNvPr id="5" name="Title 4">
            <a:extLst>
              <a:ext uri="{FF2B5EF4-FFF2-40B4-BE49-F238E27FC236}">
                <a16:creationId xmlns:a16="http://schemas.microsoft.com/office/drawing/2014/main" id="{0CE3E272-B95D-45AE-ACB6-4E6D485153D8}"/>
              </a:ext>
            </a:extLst>
          </p:cNvPr>
          <p:cNvSpPr>
            <a:spLocks noGrp="1"/>
          </p:cNvSpPr>
          <p:nvPr>
            <p:ph type="title"/>
          </p:nvPr>
        </p:nvSpPr>
        <p:spPr>
          <a:xfrm>
            <a:off x="317500" y="365125"/>
            <a:ext cx="11595100" cy="1325563"/>
          </a:xfrm>
        </p:spPr>
        <p:txBody>
          <a:bodyPr>
            <a:normAutofit/>
          </a:bodyPr>
          <a:lstStyle>
            <a:lvl1pPr>
              <a:defRPr sz="4000" b="1">
                <a:solidFill>
                  <a:srgbClr val="0054A6"/>
                </a:solidFill>
                <a:latin typeface="+mn-lt"/>
              </a:defRPr>
            </a:lvl1pPr>
          </a:lstStyle>
          <a:p>
            <a:r>
              <a:rPr lang="en-US" dirty="0"/>
              <a:t>Click to edit Master title style</a:t>
            </a:r>
          </a:p>
        </p:txBody>
      </p:sp>
      <p:sp>
        <p:nvSpPr>
          <p:cNvPr id="14" name="Text Placeholder 13">
            <a:extLst>
              <a:ext uri="{FF2B5EF4-FFF2-40B4-BE49-F238E27FC236}">
                <a16:creationId xmlns:a16="http://schemas.microsoft.com/office/drawing/2014/main" id="{04905B1D-2BFA-42DA-B1B9-435813378931}"/>
              </a:ext>
            </a:extLst>
          </p:cNvPr>
          <p:cNvSpPr>
            <a:spLocks noGrp="1"/>
          </p:cNvSpPr>
          <p:nvPr>
            <p:ph type="body" sz="quarter" idx="10"/>
          </p:nvPr>
        </p:nvSpPr>
        <p:spPr>
          <a:xfrm>
            <a:off x="317500" y="1780293"/>
            <a:ext cx="11595100" cy="3943132"/>
          </a:xfrm>
        </p:spPr>
        <p:txBody>
          <a:bodyPr/>
          <a:lstStyle>
            <a:lvl1pPr>
              <a:buClr>
                <a:srgbClr val="0054A6"/>
              </a:buClr>
              <a:defRPr>
                <a:solidFill>
                  <a:srgbClr val="262626"/>
                </a:solidFill>
              </a:defRPr>
            </a:lvl1pPr>
            <a:lvl2pPr>
              <a:buClr>
                <a:srgbClr val="0054A6"/>
              </a:buClr>
              <a:defRPr>
                <a:solidFill>
                  <a:srgbClr val="262626"/>
                </a:solidFill>
              </a:defRPr>
            </a:lvl2pPr>
            <a:lvl3pPr>
              <a:buClr>
                <a:srgbClr val="0054A6"/>
              </a:buClr>
              <a:defRPr>
                <a:solidFill>
                  <a:srgbClr val="262626"/>
                </a:solidFill>
              </a:defRPr>
            </a:lvl3pPr>
            <a:lvl4pPr>
              <a:buClr>
                <a:srgbClr val="0054A6"/>
              </a:buClr>
              <a:defRPr>
                <a:solidFill>
                  <a:srgbClr val="262626"/>
                </a:solidFill>
              </a:defRPr>
            </a:lvl4pPr>
            <a:lvl5pPr>
              <a:buClr>
                <a:srgbClr val="0054A6"/>
              </a:buClr>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3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900-7487-4908-9730-245F30AE1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B37CF-5F89-42EC-8F04-927111C55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A4ADA-B1EF-4641-A665-8898F090B417}"/>
              </a:ext>
            </a:extLst>
          </p:cNvPr>
          <p:cNvSpPr>
            <a:spLocks noGrp="1"/>
          </p:cNvSpPr>
          <p:nvPr>
            <p:ph type="dt" sz="half" idx="10"/>
          </p:nvPr>
        </p:nvSpPr>
        <p:spPr/>
        <p:txBody>
          <a:bodyPr/>
          <a:lstStyle/>
          <a:p>
            <a:fld id="{D17B49D6-7D0A-4F5A-B607-443BCDD9432C}" type="datetime1">
              <a:rPr lang="en-US" smtClean="0"/>
              <a:t>6/26/2024</a:t>
            </a:fld>
            <a:endParaRPr lang="en-US"/>
          </a:p>
        </p:txBody>
      </p:sp>
      <p:sp>
        <p:nvSpPr>
          <p:cNvPr id="5" name="Footer Placeholder 4">
            <a:extLst>
              <a:ext uri="{FF2B5EF4-FFF2-40B4-BE49-F238E27FC236}">
                <a16:creationId xmlns:a16="http://schemas.microsoft.com/office/drawing/2014/main" id="{29FF2DC3-36B0-4E4F-87C6-AFE89EC755B5}"/>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F528E37A-48A9-4947-820F-ABD704F8E898}"/>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415568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EE29-331F-42E8-B037-033CF38C25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0BD4D-2F6A-4A99-B6BC-2D09C8181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A92CF8-6CE0-4E60-B0DD-3B10F3A66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D4C24-060A-4326-8B35-E7D4CAE36CBC}"/>
              </a:ext>
            </a:extLst>
          </p:cNvPr>
          <p:cNvSpPr>
            <a:spLocks noGrp="1"/>
          </p:cNvSpPr>
          <p:nvPr>
            <p:ph type="dt" sz="half" idx="10"/>
          </p:nvPr>
        </p:nvSpPr>
        <p:spPr/>
        <p:txBody>
          <a:bodyPr/>
          <a:lstStyle/>
          <a:p>
            <a:fld id="{5C5A364B-F28E-4A5E-884D-31D58882D648}" type="datetime1">
              <a:rPr lang="en-US" smtClean="0"/>
              <a:t>6/26/2024</a:t>
            </a:fld>
            <a:endParaRPr lang="en-US"/>
          </a:p>
        </p:txBody>
      </p:sp>
      <p:sp>
        <p:nvSpPr>
          <p:cNvPr id="6" name="Footer Placeholder 5">
            <a:extLst>
              <a:ext uri="{FF2B5EF4-FFF2-40B4-BE49-F238E27FC236}">
                <a16:creationId xmlns:a16="http://schemas.microsoft.com/office/drawing/2014/main" id="{AC438685-EE80-474B-B891-B0CFD7BB95B2}"/>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7" name="Slide Number Placeholder 6">
            <a:extLst>
              <a:ext uri="{FF2B5EF4-FFF2-40B4-BE49-F238E27FC236}">
                <a16:creationId xmlns:a16="http://schemas.microsoft.com/office/drawing/2014/main" id="{D92451F8-F8A2-4813-BD57-6B689F74431C}"/>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41902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5C80-8DFB-4CB3-905D-94AC1B931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F902F2-2E97-41EE-8165-02A32BA1F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482E0-63EF-4557-8EC0-AD7D1CAA8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04751-75B6-4E2B-A0E7-B1FD8EC45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B863-773A-4D9E-937D-41853CBC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D2503-066E-4D28-9A8A-BC6D12AA8A5D}"/>
              </a:ext>
            </a:extLst>
          </p:cNvPr>
          <p:cNvSpPr>
            <a:spLocks noGrp="1"/>
          </p:cNvSpPr>
          <p:nvPr>
            <p:ph type="dt" sz="half" idx="10"/>
          </p:nvPr>
        </p:nvSpPr>
        <p:spPr/>
        <p:txBody>
          <a:bodyPr/>
          <a:lstStyle/>
          <a:p>
            <a:fld id="{E46C66F7-D3BD-4A45-A1D4-D5EEF1F23183}" type="datetime1">
              <a:rPr lang="en-US" smtClean="0"/>
              <a:t>6/26/2024</a:t>
            </a:fld>
            <a:endParaRPr lang="en-US"/>
          </a:p>
        </p:txBody>
      </p:sp>
      <p:sp>
        <p:nvSpPr>
          <p:cNvPr id="8" name="Footer Placeholder 7">
            <a:extLst>
              <a:ext uri="{FF2B5EF4-FFF2-40B4-BE49-F238E27FC236}">
                <a16:creationId xmlns:a16="http://schemas.microsoft.com/office/drawing/2014/main" id="{2D0CABAD-6905-47BE-80F7-BCF5AD6D5B13}"/>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9" name="Slide Number Placeholder 8">
            <a:extLst>
              <a:ext uri="{FF2B5EF4-FFF2-40B4-BE49-F238E27FC236}">
                <a16:creationId xmlns:a16="http://schemas.microsoft.com/office/drawing/2014/main" id="{A61FA256-C767-4661-9B8E-D805637FCC25}"/>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72047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EA7F-C6B1-4FB8-8733-75D38B748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A0F77E-752C-4791-BE34-B6B594C03DF2}"/>
              </a:ext>
            </a:extLst>
          </p:cNvPr>
          <p:cNvSpPr>
            <a:spLocks noGrp="1"/>
          </p:cNvSpPr>
          <p:nvPr>
            <p:ph type="dt" sz="half" idx="10"/>
          </p:nvPr>
        </p:nvSpPr>
        <p:spPr/>
        <p:txBody>
          <a:bodyPr/>
          <a:lstStyle/>
          <a:p>
            <a:fld id="{F79960D1-A8C3-4224-9202-AE7830B2D814}" type="datetime1">
              <a:rPr lang="en-US" smtClean="0"/>
              <a:t>6/26/2024</a:t>
            </a:fld>
            <a:endParaRPr lang="en-US"/>
          </a:p>
        </p:txBody>
      </p:sp>
      <p:sp>
        <p:nvSpPr>
          <p:cNvPr id="4" name="Footer Placeholder 3">
            <a:extLst>
              <a:ext uri="{FF2B5EF4-FFF2-40B4-BE49-F238E27FC236}">
                <a16:creationId xmlns:a16="http://schemas.microsoft.com/office/drawing/2014/main" id="{69471D02-4C8F-4421-8FFE-EB5725F16231}"/>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5" name="Slide Number Placeholder 4">
            <a:extLst>
              <a:ext uri="{FF2B5EF4-FFF2-40B4-BE49-F238E27FC236}">
                <a16:creationId xmlns:a16="http://schemas.microsoft.com/office/drawing/2014/main" id="{2D11E09B-7980-4810-B874-F3BC158BCF5E}"/>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7644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136A9-5081-4575-9010-BFB417637CE7}"/>
              </a:ext>
            </a:extLst>
          </p:cNvPr>
          <p:cNvSpPr>
            <a:spLocks noGrp="1"/>
          </p:cNvSpPr>
          <p:nvPr>
            <p:ph type="dt" sz="half" idx="10"/>
          </p:nvPr>
        </p:nvSpPr>
        <p:spPr/>
        <p:txBody>
          <a:bodyPr/>
          <a:lstStyle/>
          <a:p>
            <a:fld id="{805B9390-C192-4004-AD21-BA5BE2B554DD}" type="datetime1">
              <a:rPr lang="en-US" smtClean="0"/>
              <a:t>6/26/2024</a:t>
            </a:fld>
            <a:endParaRPr lang="en-US"/>
          </a:p>
        </p:txBody>
      </p:sp>
      <p:sp>
        <p:nvSpPr>
          <p:cNvPr id="3" name="Footer Placeholder 2">
            <a:extLst>
              <a:ext uri="{FF2B5EF4-FFF2-40B4-BE49-F238E27FC236}">
                <a16:creationId xmlns:a16="http://schemas.microsoft.com/office/drawing/2014/main" id="{D1CA7D92-F2CD-4BCC-9CD9-68E45E6D79E2}"/>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4" name="Slide Number Placeholder 3">
            <a:extLst>
              <a:ext uri="{FF2B5EF4-FFF2-40B4-BE49-F238E27FC236}">
                <a16:creationId xmlns:a16="http://schemas.microsoft.com/office/drawing/2014/main" id="{F695307F-8C29-4BDA-8118-C01DC914E280}"/>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9879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04FC-81FB-439A-BD07-3D883311D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683ED-9B53-4CD2-B8DC-F4671E2F7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EEFFC-7F4F-41F4-898D-D72F2C68C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8423C-DADF-4700-A8FE-0A3C00FED147}"/>
              </a:ext>
            </a:extLst>
          </p:cNvPr>
          <p:cNvSpPr>
            <a:spLocks noGrp="1"/>
          </p:cNvSpPr>
          <p:nvPr>
            <p:ph type="dt" sz="half" idx="10"/>
          </p:nvPr>
        </p:nvSpPr>
        <p:spPr/>
        <p:txBody>
          <a:bodyPr/>
          <a:lstStyle/>
          <a:p>
            <a:fld id="{B3BB4CD6-4C6E-4B50-9F35-7DCCEE1A4518}" type="datetime1">
              <a:rPr lang="en-US" smtClean="0"/>
              <a:t>6/26/2024</a:t>
            </a:fld>
            <a:endParaRPr lang="en-US"/>
          </a:p>
        </p:txBody>
      </p:sp>
      <p:sp>
        <p:nvSpPr>
          <p:cNvPr id="6" name="Footer Placeholder 5">
            <a:extLst>
              <a:ext uri="{FF2B5EF4-FFF2-40B4-BE49-F238E27FC236}">
                <a16:creationId xmlns:a16="http://schemas.microsoft.com/office/drawing/2014/main" id="{48FC783D-7813-45DA-AE88-B77263266DA7}"/>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7" name="Slide Number Placeholder 6">
            <a:extLst>
              <a:ext uri="{FF2B5EF4-FFF2-40B4-BE49-F238E27FC236}">
                <a16:creationId xmlns:a16="http://schemas.microsoft.com/office/drawing/2014/main" id="{B875BC67-AA37-4916-9AE3-B03CED17241F}"/>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95825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78B8-108D-48E9-B4FB-C140E3CEB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9E7AA-16DA-4C26-8ABD-01023CCA1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F22FBC-7823-40C6-A2B1-D7D123CD5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1E7CC-9CD5-4B33-A9E1-CB93D2E2E2BF}"/>
              </a:ext>
            </a:extLst>
          </p:cNvPr>
          <p:cNvSpPr>
            <a:spLocks noGrp="1"/>
          </p:cNvSpPr>
          <p:nvPr>
            <p:ph type="dt" sz="half" idx="10"/>
          </p:nvPr>
        </p:nvSpPr>
        <p:spPr/>
        <p:txBody>
          <a:bodyPr/>
          <a:lstStyle/>
          <a:p>
            <a:fld id="{13F7481E-E249-4767-A9D6-4249A9FC8C27}" type="datetime1">
              <a:rPr lang="en-US" smtClean="0"/>
              <a:t>6/26/2024</a:t>
            </a:fld>
            <a:endParaRPr lang="en-US"/>
          </a:p>
        </p:txBody>
      </p:sp>
      <p:sp>
        <p:nvSpPr>
          <p:cNvPr id="6" name="Footer Placeholder 5">
            <a:extLst>
              <a:ext uri="{FF2B5EF4-FFF2-40B4-BE49-F238E27FC236}">
                <a16:creationId xmlns:a16="http://schemas.microsoft.com/office/drawing/2014/main" id="{AE9BA0B4-476C-40C5-BE4F-4E262115AB78}"/>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7" name="Slide Number Placeholder 6">
            <a:extLst>
              <a:ext uri="{FF2B5EF4-FFF2-40B4-BE49-F238E27FC236}">
                <a16:creationId xmlns:a16="http://schemas.microsoft.com/office/drawing/2014/main" id="{405186E1-5F7E-4267-89BF-951793D2DCCA}"/>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35731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632D4-7C1F-4AE8-BB12-872504DD2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DE6656-671E-43DF-AF35-C0DA57EF3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C4A7-6657-432A-AB23-2393EA186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2DE6F-5748-4B5C-802C-2C4F72815626}" type="datetime1">
              <a:rPr lang="en-US" smtClean="0"/>
              <a:t>6/26/2024</a:t>
            </a:fld>
            <a:endParaRPr lang="en-US"/>
          </a:p>
        </p:txBody>
      </p:sp>
      <p:sp>
        <p:nvSpPr>
          <p:cNvPr id="5" name="Footer Placeholder 4">
            <a:extLst>
              <a:ext uri="{FF2B5EF4-FFF2-40B4-BE49-F238E27FC236}">
                <a16:creationId xmlns:a16="http://schemas.microsoft.com/office/drawing/2014/main" id="{47BA0CEB-1352-40CF-8F90-6CD08BCB1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67EB00CD-0958-4939-92EB-E0C3DBB83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8034-1553-42D3-8F41-00DF5023F3D5}" type="slidenum">
              <a:rPr lang="en-US" smtClean="0"/>
              <a:t>‹#›</a:t>
            </a:fld>
            <a:endParaRPr lang="en-US"/>
          </a:p>
        </p:txBody>
      </p:sp>
    </p:spTree>
    <p:extLst>
      <p:ext uri="{BB962C8B-B14F-4D97-AF65-F5344CB8AC3E}">
        <p14:creationId xmlns:p14="http://schemas.microsoft.com/office/powerpoint/2010/main" val="93560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dwresilience@epa.gov" TargetMode="External"/><Relationship Id="rId4" Type="http://schemas.openxmlformats.org/officeDocument/2006/relationships/hyperlink" Target="mailto:WICRD-outreach@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epa.gov/waterresilience/awia-section-201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pa.gov/waterresilienc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epa.gov/waterresilience/how-certify-your-risk-and-resilience-assessment-or-emergency-response-plan" TargetMode="External"/><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24B1CD-E2DB-4146-B418-CD6BDF0139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01329"/>
            <a:ext cx="4828315" cy="3219193"/>
          </a:xfrm>
          <a:prstGeom prst="rect">
            <a:avLst/>
          </a:prstGeom>
        </p:spPr>
      </p:pic>
      <p:pic>
        <p:nvPicPr>
          <p:cNvPr id="18" name="Picture 17">
            <a:extLst>
              <a:ext uri="{FF2B5EF4-FFF2-40B4-BE49-F238E27FC236}">
                <a16:creationId xmlns:a16="http://schemas.microsoft.com/office/drawing/2014/main" id="{03F905EC-7FAA-446B-BFB1-A6AFE4F911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955" y="2736746"/>
            <a:ext cx="4541045" cy="3308854"/>
          </a:xfrm>
          <a:prstGeom prst="rect">
            <a:avLst/>
          </a:prstGeom>
        </p:spPr>
      </p:pic>
      <p:pic>
        <p:nvPicPr>
          <p:cNvPr id="13" name="Picture 12">
            <a:extLst>
              <a:ext uri="{FF2B5EF4-FFF2-40B4-BE49-F238E27FC236}">
                <a16:creationId xmlns:a16="http://schemas.microsoft.com/office/drawing/2014/main" id="{E4547A28-CE48-4A2E-A6A4-B4E9416183E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335" y="2547991"/>
            <a:ext cx="4453238" cy="3554331"/>
          </a:xfrm>
          <a:prstGeom prst="rect">
            <a:avLst/>
          </a:prstGeom>
        </p:spPr>
      </p:pic>
      <p:pic>
        <p:nvPicPr>
          <p:cNvPr id="4" name="Picture 3">
            <a:extLst>
              <a:ext uri="{FF2B5EF4-FFF2-40B4-BE49-F238E27FC236}">
                <a16:creationId xmlns:a16="http://schemas.microsoft.com/office/drawing/2014/main" id="{4EDD68F9-B080-4F0C-A41C-948353BA0CF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294"/>
            <a:ext cx="4052984" cy="2701330"/>
          </a:xfrm>
          <a:prstGeom prst="rect">
            <a:avLst/>
          </a:prstGeom>
        </p:spPr>
      </p:pic>
      <p:pic>
        <p:nvPicPr>
          <p:cNvPr id="8" name="Picture 7">
            <a:extLst>
              <a:ext uri="{FF2B5EF4-FFF2-40B4-BE49-F238E27FC236}">
                <a16:creationId xmlns:a16="http://schemas.microsoft.com/office/drawing/2014/main" id="{EF5F2B70-109B-4AE4-86D5-038E722DBAC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1337" y="0"/>
            <a:ext cx="4453239" cy="2701330"/>
          </a:xfrm>
          <a:prstGeom prst="rect">
            <a:avLst/>
          </a:prstGeom>
        </p:spPr>
      </p:pic>
      <p:pic>
        <p:nvPicPr>
          <p:cNvPr id="16" name="Picture 15">
            <a:extLst>
              <a:ext uri="{FF2B5EF4-FFF2-40B4-BE49-F238E27FC236}">
                <a16:creationId xmlns:a16="http://schemas.microsoft.com/office/drawing/2014/main" id="{60D542FF-41D3-4B04-9586-C04ECAEC93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4365" y="9375"/>
            <a:ext cx="4080334" cy="2726012"/>
          </a:xfrm>
          <a:prstGeom prst="rect">
            <a:avLst/>
          </a:prstGeom>
        </p:spPr>
      </p:pic>
      <p:sp>
        <p:nvSpPr>
          <p:cNvPr id="5" name="Title 4">
            <a:extLst>
              <a:ext uri="{FF2B5EF4-FFF2-40B4-BE49-F238E27FC236}">
                <a16:creationId xmlns:a16="http://schemas.microsoft.com/office/drawing/2014/main" id="{AE1DBDF0-CFFD-463E-A973-F4BB575E7BF8}"/>
              </a:ext>
            </a:extLst>
          </p:cNvPr>
          <p:cNvSpPr>
            <a:spLocks noGrp="1"/>
          </p:cNvSpPr>
          <p:nvPr>
            <p:ph type="title" idx="4294967295"/>
          </p:nvPr>
        </p:nvSpPr>
        <p:spPr>
          <a:xfrm>
            <a:off x="6112" y="-3203"/>
            <a:ext cx="12198587" cy="5922366"/>
          </a:xfrm>
          <a:prstGeom prst="rect">
            <a:avLst/>
          </a:prstGeom>
          <a:solidFill>
            <a:srgbClr val="262626">
              <a:alpha val="60000"/>
            </a:srgbClr>
          </a:solidFill>
          <a:ln>
            <a:noFill/>
            <a:prstDash/>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America’s Water Infrastructure Act (AWIA) Section 2013/</a:t>
            </a:r>
            <a:br>
              <a:rPr kumimoji="0" lang="en-US"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br>
            <a:r>
              <a:rPr kumimoji="0" lang="en-US"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Safe Drinking Water Act (SDWA) Section 1433</a:t>
            </a:r>
            <a:br>
              <a:rPr kumimoji="0" lang="en-US" sz="4800" b="0"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br>
            <a:r>
              <a:rPr kumimoji="0" lang="en-US" sz="3600" b="0"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Risk and Resilience Assessments and Emergency Response Plans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00" normalizeH="0" baseline="0" noProof="0" dirty="0">
              <a:ln w="15875">
                <a:solidFill>
                  <a:srgbClr val="FFFFFF"/>
                </a:solid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58343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water utility staff inspecting water infrastructure">
            <a:extLst>
              <a:ext uri="{FF2B5EF4-FFF2-40B4-BE49-F238E27FC236}">
                <a16:creationId xmlns:a16="http://schemas.microsoft.com/office/drawing/2014/main" id="{30B30E54-3A2C-6BE4-8D6E-A513510831A2}"/>
              </a:ext>
            </a:extLst>
          </p:cNvPr>
          <p:cNvPicPr>
            <a:picLocks noChangeAspect="1"/>
          </p:cNvPicPr>
          <p:nvPr/>
        </p:nvPicPr>
        <p:blipFill rotWithShape="1">
          <a:blip r:embed="rId3">
            <a:extLst>
              <a:ext uri="{28A0092B-C50C-407E-A947-70E740481C1C}">
                <a14:useLocalDpi xmlns:a14="http://schemas.microsoft.com/office/drawing/2010/main" val="0"/>
              </a:ext>
            </a:extLst>
          </a:blip>
          <a:srcRect l="1" r="44223"/>
          <a:stretch/>
        </p:blipFill>
        <p:spPr>
          <a:xfrm>
            <a:off x="7232889" y="0"/>
            <a:ext cx="4959111" cy="5915608"/>
          </a:xfrm>
          <a:prstGeom prst="rect">
            <a:avLst/>
          </a:prstGeom>
          <a:effectLst/>
        </p:spPr>
      </p:pic>
      <p:sp>
        <p:nvSpPr>
          <p:cNvPr id="9" name="Title 1"/>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00000"/>
              </a:lnSpc>
              <a:defRPr/>
            </a:pPr>
            <a:r>
              <a:rPr lang="en-US" b="1" dirty="0">
                <a:solidFill>
                  <a:srgbClr val="0054A6"/>
                </a:solidFill>
                <a:latin typeface="Arial Bold"/>
                <a:cs typeface="Arial Bold"/>
              </a:rPr>
              <a:t>Contact Us</a:t>
            </a:r>
          </a:p>
        </p:txBody>
      </p:sp>
      <p:sp>
        <p:nvSpPr>
          <p:cNvPr id="2" name="Text Placeholder 1">
            <a:extLst>
              <a:ext uri="{FF2B5EF4-FFF2-40B4-BE49-F238E27FC236}">
                <a16:creationId xmlns:a16="http://schemas.microsoft.com/office/drawing/2014/main" id="{EA0F9124-7CE7-79C1-4154-A281E82151B0}"/>
              </a:ext>
            </a:extLst>
          </p:cNvPr>
          <p:cNvSpPr>
            <a:spLocks noGrp="1"/>
          </p:cNvSpPr>
          <p:nvPr>
            <p:ph type="body" sz="quarter" idx="10"/>
          </p:nvPr>
        </p:nvSpPr>
        <p:spPr>
          <a:xfrm>
            <a:off x="317500" y="1780293"/>
            <a:ext cx="7902769" cy="3943132"/>
          </a:xfrm>
        </p:spPr>
        <p:txBody>
          <a:bodyPr/>
          <a:lstStyle/>
          <a:p>
            <a:pPr marL="0" indent="0">
              <a:spcBef>
                <a:spcPts val="400"/>
              </a:spcBef>
              <a:buNone/>
            </a:pPr>
            <a:r>
              <a:rPr lang="en-US" sz="2400" b="1" dirty="0">
                <a:solidFill>
                  <a:schemeClr val="tx1"/>
                </a:solidFill>
                <a:ea typeface="Arial" charset="0"/>
                <a:cs typeface="Arial" charset="0"/>
              </a:rPr>
              <a:t>Water Infrastructure and Cyber Resilience Division</a:t>
            </a:r>
          </a:p>
          <a:p>
            <a:pPr>
              <a:spcBef>
                <a:spcPts val="400"/>
              </a:spcBef>
            </a:pPr>
            <a:r>
              <a:rPr lang="en-US" sz="2400" spc="50" dirty="0">
                <a:solidFill>
                  <a:srgbClr val="0054A6"/>
                </a:solidFill>
                <a:cs typeface="Arial"/>
                <a:hlinkClick r:id="rId4">
                  <a:extLst>
                    <a:ext uri="{A12FA001-AC4F-418D-AE19-62706E023703}">
                      <ahyp:hlinkClr xmlns:ahyp="http://schemas.microsoft.com/office/drawing/2018/hyperlinkcolor" val="tx"/>
                    </a:ext>
                  </a:extLst>
                </a:hlinkClick>
              </a:rPr>
              <a:t>WICRD-outreach@epa.gov</a:t>
            </a:r>
            <a:r>
              <a:rPr lang="en-US" sz="2400" spc="50" dirty="0">
                <a:solidFill>
                  <a:srgbClr val="0054A6"/>
                </a:solidFill>
                <a:cs typeface="Arial"/>
              </a:rPr>
              <a:t>  </a:t>
            </a:r>
          </a:p>
          <a:p>
            <a:pPr>
              <a:spcBef>
                <a:spcPts val="400"/>
              </a:spcBef>
            </a:pPr>
            <a:r>
              <a:rPr lang="en-US" sz="2400" u="sng" spc="50" dirty="0">
                <a:solidFill>
                  <a:srgbClr val="0054A6"/>
                </a:solidFill>
                <a:cs typeface="Arial"/>
              </a:rPr>
              <a:t>www.epa.gov/waterresilience</a:t>
            </a:r>
          </a:p>
          <a:p>
            <a:pPr marL="0" indent="0">
              <a:spcBef>
                <a:spcPts val="400"/>
              </a:spcBef>
              <a:buNone/>
            </a:pPr>
            <a:r>
              <a:rPr lang="en-US" dirty="0">
                <a:solidFill>
                  <a:schemeClr val="tx1"/>
                </a:solidFill>
                <a:ea typeface="Arial" charset="0"/>
                <a:cs typeface="Arial" charset="0"/>
              </a:rPr>
              <a:t> </a:t>
            </a:r>
            <a:endParaRPr lang="en-US" spc="50" dirty="0">
              <a:solidFill>
                <a:schemeClr val="tx1"/>
              </a:solidFill>
              <a:cs typeface="Arial"/>
            </a:endParaRPr>
          </a:p>
          <a:p>
            <a:pPr marL="0" indent="0">
              <a:spcBef>
                <a:spcPts val="400"/>
              </a:spcBef>
              <a:buNone/>
            </a:pPr>
            <a:r>
              <a:rPr lang="en-US" sz="2400" b="1" dirty="0"/>
              <a:t>SDWA Section 1433/</a:t>
            </a:r>
            <a:r>
              <a:rPr lang="en-US" sz="2400" b="1" dirty="0">
                <a:solidFill>
                  <a:schemeClr val="tx1"/>
                </a:solidFill>
                <a:ea typeface="Arial" charset="0"/>
                <a:cs typeface="Arial"/>
              </a:rPr>
              <a:t>AWIA Section 2013</a:t>
            </a:r>
            <a:endParaRPr lang="en-US" sz="2400" b="1" dirty="0">
              <a:solidFill>
                <a:schemeClr val="tx1"/>
              </a:solidFill>
            </a:endParaRPr>
          </a:p>
          <a:p>
            <a:pPr>
              <a:spcBef>
                <a:spcPts val="400"/>
              </a:spcBef>
            </a:pPr>
            <a:r>
              <a:rPr lang="en-US" sz="2400" u="sng" spc="50" dirty="0">
                <a:solidFill>
                  <a:srgbClr val="0054A6"/>
                </a:solidFill>
                <a:cs typeface="Arial"/>
                <a:hlinkClick r:id="rId5">
                  <a:extLst>
                    <a:ext uri="{A12FA001-AC4F-418D-AE19-62706E023703}">
                      <ahyp:hlinkClr xmlns:ahyp="http://schemas.microsoft.com/office/drawing/2018/hyperlinkcolor" val="tx"/>
                    </a:ext>
                  </a:extLst>
                </a:hlinkClick>
              </a:rPr>
              <a:t>dwresilience@epa.gov</a:t>
            </a:r>
            <a:endParaRPr lang="en-US" sz="2400" u="sng" spc="50" dirty="0">
              <a:solidFill>
                <a:srgbClr val="0054A6"/>
              </a:solidFill>
              <a:cs typeface="Arial"/>
            </a:endParaRPr>
          </a:p>
          <a:p>
            <a:pPr>
              <a:spcBef>
                <a:spcPts val="400"/>
              </a:spcBef>
            </a:pPr>
            <a:r>
              <a:rPr lang="en-US" sz="2400" u="sng" spc="50" dirty="0">
                <a:solidFill>
                  <a:srgbClr val="0054A6"/>
                </a:solidFill>
                <a:cs typeface="Arial"/>
              </a:rPr>
              <a:t>www.epa.gov/waterresilience/awia-section-2013</a:t>
            </a:r>
          </a:p>
          <a:p>
            <a:endParaRPr lang="en-US" dirty="0"/>
          </a:p>
        </p:txBody>
      </p:sp>
    </p:spTree>
    <p:extLst>
      <p:ext uri="{BB962C8B-B14F-4D97-AF65-F5344CB8AC3E}">
        <p14:creationId xmlns:p14="http://schemas.microsoft.com/office/powerpoint/2010/main" val="408997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37132-1E98-B13D-7206-4DE72382CD79}"/>
              </a:ext>
            </a:extLst>
          </p:cNvPr>
          <p:cNvSpPr>
            <a:spLocks noGrp="1"/>
          </p:cNvSpPr>
          <p:nvPr>
            <p:ph type="title"/>
          </p:nvPr>
        </p:nvSpPr>
        <p:spPr/>
        <p:txBody>
          <a:bodyPr/>
          <a:lstStyle/>
          <a:p>
            <a:r>
              <a:rPr lang="en-US" sz="4000" b="1" dirty="0">
                <a:solidFill>
                  <a:schemeClr val="accent1">
                    <a:lumMod val="75000"/>
                  </a:schemeClr>
                </a:solidFill>
              </a:rPr>
              <a:t>Overview of SDWA Section 1433(a) – (f)</a:t>
            </a:r>
            <a:endParaRPr lang="en-US" dirty="0"/>
          </a:p>
        </p:txBody>
      </p:sp>
      <p:sp>
        <p:nvSpPr>
          <p:cNvPr id="5" name="Text Placeholder 4">
            <a:extLst>
              <a:ext uri="{FF2B5EF4-FFF2-40B4-BE49-F238E27FC236}">
                <a16:creationId xmlns:a16="http://schemas.microsoft.com/office/drawing/2014/main" id="{4C3033E4-D92E-0AC8-F8CC-E2FF207B482C}"/>
              </a:ext>
            </a:extLst>
          </p:cNvPr>
          <p:cNvSpPr>
            <a:spLocks noGrp="1"/>
          </p:cNvSpPr>
          <p:nvPr>
            <p:ph type="body" sz="quarter" idx="10"/>
          </p:nvPr>
        </p:nvSpPr>
        <p:spPr>
          <a:xfrm>
            <a:off x="317499" y="1780293"/>
            <a:ext cx="11121831" cy="3943132"/>
          </a:xfrm>
        </p:spPr>
        <p:txBody>
          <a:bodyPr>
            <a:normAutofit/>
          </a:bodyPr>
          <a:lstStyle/>
          <a:p>
            <a:pPr marL="0" indent="0">
              <a:buNone/>
            </a:pPr>
            <a:r>
              <a:rPr lang="en-US" dirty="0"/>
              <a:t>Community drinking water systems (CWSs) serving more than 3,300 people shall:</a:t>
            </a:r>
          </a:p>
          <a:p>
            <a:pPr lvl="1"/>
            <a:r>
              <a:rPr lang="en-US" dirty="0"/>
              <a:t>Create or update Risk and Resilience Assessments (RRAs) and Emergency Response Plans (ERPs)</a:t>
            </a:r>
          </a:p>
          <a:p>
            <a:pPr lvl="1"/>
            <a:r>
              <a:rPr lang="en-US" dirty="0"/>
              <a:t>Submit certifications to EPA by specified deadlines</a:t>
            </a:r>
          </a:p>
          <a:p>
            <a:pPr lvl="1"/>
            <a:r>
              <a:rPr lang="en-US" dirty="0"/>
              <a:t>Review and revise RRAs and ERPs and re-certify to EPA every 5 years</a:t>
            </a:r>
          </a:p>
          <a:p>
            <a:pPr lvl="1"/>
            <a:r>
              <a:rPr lang="en-US" dirty="0"/>
              <a:t>Coordinate with local emergency planning committees (LEPCs), to the extend possible, when preparing or revising an RRA or ERP</a:t>
            </a:r>
          </a:p>
          <a:p>
            <a:pPr lvl="1"/>
            <a:r>
              <a:rPr lang="en-US" dirty="0"/>
              <a:t>Maintain records at the water system for 5 years</a:t>
            </a:r>
          </a:p>
          <a:p>
            <a:endParaRPr lang="en-US" dirty="0"/>
          </a:p>
        </p:txBody>
      </p:sp>
      <p:sp>
        <p:nvSpPr>
          <p:cNvPr id="11" name="TextBox 10">
            <a:extLst>
              <a:ext uri="{FF2B5EF4-FFF2-40B4-BE49-F238E27FC236}">
                <a16:creationId xmlns:a16="http://schemas.microsoft.com/office/drawing/2014/main" id="{12719B65-6BD8-40D1-9225-5ED565C1CAFF}"/>
              </a:ext>
            </a:extLst>
          </p:cNvPr>
          <p:cNvSpPr txBox="1"/>
          <p:nvPr/>
        </p:nvSpPr>
        <p:spPr>
          <a:xfrm>
            <a:off x="9957817" y="6004834"/>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185023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609282-3A4C-DA29-93CA-6DA08BC3AA1C}"/>
              </a:ext>
            </a:extLst>
          </p:cNvPr>
          <p:cNvSpPr>
            <a:spLocks noGrp="1"/>
          </p:cNvSpPr>
          <p:nvPr>
            <p:ph type="title"/>
          </p:nvPr>
        </p:nvSpPr>
        <p:spPr>
          <a:xfrm>
            <a:off x="4572000" y="365125"/>
            <a:ext cx="7340600" cy="1325563"/>
          </a:xfrm>
        </p:spPr>
        <p:txBody>
          <a:bodyPr/>
          <a:lstStyle/>
          <a:p>
            <a:r>
              <a:rPr lang="en-US" sz="4000" b="1" dirty="0">
                <a:solidFill>
                  <a:schemeClr val="accent1">
                    <a:lumMod val="75000"/>
                  </a:schemeClr>
                </a:solidFill>
              </a:rPr>
              <a:t>2025-2026 Certification Deadlines</a:t>
            </a:r>
            <a:endParaRPr lang="en-US" dirty="0"/>
          </a:p>
        </p:txBody>
      </p:sp>
      <p:graphicFrame>
        <p:nvGraphicFramePr>
          <p:cNvPr id="2" name="Table 14">
            <a:extLst>
              <a:ext uri="{FF2B5EF4-FFF2-40B4-BE49-F238E27FC236}">
                <a16:creationId xmlns:a16="http://schemas.microsoft.com/office/drawing/2014/main" id="{8681F3D9-74AA-29CC-FC69-40CBA92CB854}"/>
              </a:ext>
            </a:extLst>
          </p:cNvPr>
          <p:cNvGraphicFramePr>
            <a:graphicFrameLocks/>
          </p:cNvGraphicFramePr>
          <p:nvPr>
            <p:extLst>
              <p:ext uri="{D42A27DB-BD31-4B8C-83A1-F6EECF244321}">
                <p14:modId xmlns:p14="http://schemas.microsoft.com/office/powerpoint/2010/main" val="141502338"/>
              </p:ext>
            </p:extLst>
          </p:nvPr>
        </p:nvGraphicFramePr>
        <p:xfrm>
          <a:off x="4739042" y="1899247"/>
          <a:ext cx="7094088" cy="2424220"/>
        </p:xfrm>
        <a:graphic>
          <a:graphicData uri="http://schemas.openxmlformats.org/drawingml/2006/table">
            <a:tbl>
              <a:tblPr firstRow="1" bandRow="1">
                <a:tableStyleId>{69012ECD-51FC-41F1-AA8D-1B2483CD663E}</a:tableStyleId>
              </a:tblPr>
              <a:tblGrid>
                <a:gridCol w="2628480">
                  <a:extLst>
                    <a:ext uri="{9D8B030D-6E8A-4147-A177-3AD203B41FA5}">
                      <a16:colId xmlns:a16="http://schemas.microsoft.com/office/drawing/2014/main" val="2300075873"/>
                    </a:ext>
                  </a:extLst>
                </a:gridCol>
                <a:gridCol w="2098836">
                  <a:extLst>
                    <a:ext uri="{9D8B030D-6E8A-4147-A177-3AD203B41FA5}">
                      <a16:colId xmlns:a16="http://schemas.microsoft.com/office/drawing/2014/main" val="2512979399"/>
                    </a:ext>
                  </a:extLst>
                </a:gridCol>
                <a:gridCol w="2366772">
                  <a:extLst>
                    <a:ext uri="{9D8B030D-6E8A-4147-A177-3AD203B41FA5}">
                      <a16:colId xmlns:a16="http://schemas.microsoft.com/office/drawing/2014/main" val="3054417539"/>
                    </a:ext>
                  </a:extLst>
                </a:gridCol>
              </a:tblGrid>
              <a:tr h="543052">
                <a:tc>
                  <a:txBody>
                    <a:bodyPr/>
                    <a:lstStyle/>
                    <a:p>
                      <a:r>
                        <a:rPr lang="en-US" sz="2400" dirty="0"/>
                        <a:t>Population Served</a:t>
                      </a:r>
                    </a:p>
                  </a:txBody>
                  <a:tcPr/>
                </a:tc>
                <a:tc>
                  <a:txBody>
                    <a:bodyPr/>
                    <a:lstStyle/>
                    <a:p>
                      <a:r>
                        <a:rPr lang="en-US" sz="2400" dirty="0"/>
                        <a:t>RRA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ERP Deadline</a:t>
                      </a:r>
                    </a:p>
                  </a:txBody>
                  <a:tcPr/>
                </a:tc>
                <a:extLst>
                  <a:ext uri="{0D108BD9-81ED-4DB2-BD59-A6C34878D82A}">
                    <a16:rowId xmlns:a16="http://schemas.microsoft.com/office/drawing/2014/main" val="4034416037"/>
                  </a:ext>
                </a:extLst>
              </a:tr>
              <a:tr h="590064">
                <a:tc>
                  <a:txBody>
                    <a:bodyPr/>
                    <a:lstStyle/>
                    <a:p>
                      <a:r>
                        <a:rPr lang="en-US" sz="2000" dirty="0"/>
                        <a:t>Over 100,000</a:t>
                      </a:r>
                    </a:p>
                  </a:txBody>
                  <a:tcPr/>
                </a:tc>
                <a:tc>
                  <a:txBody>
                    <a:bodyPr/>
                    <a:lstStyle/>
                    <a:p>
                      <a:r>
                        <a:rPr lang="en-US" sz="2000" dirty="0"/>
                        <a:t>March 31, 2025</a:t>
                      </a:r>
                    </a:p>
                  </a:txBody>
                  <a:tcPr/>
                </a:tc>
                <a:tc>
                  <a:txBody>
                    <a:bodyPr/>
                    <a:lstStyle/>
                    <a:p>
                      <a:r>
                        <a:rPr lang="en-US" sz="2000" dirty="0"/>
                        <a:t>September 30, 2025</a:t>
                      </a:r>
                    </a:p>
                  </a:txBody>
                  <a:tcPr/>
                </a:tc>
                <a:extLst>
                  <a:ext uri="{0D108BD9-81ED-4DB2-BD59-A6C34878D82A}">
                    <a16:rowId xmlns:a16="http://schemas.microsoft.com/office/drawing/2014/main" val="542876759"/>
                  </a:ext>
                </a:extLst>
              </a:tr>
              <a:tr h="590064">
                <a:tc>
                  <a:txBody>
                    <a:bodyPr/>
                    <a:lstStyle/>
                    <a:p>
                      <a:r>
                        <a:rPr lang="en-US" sz="2000"/>
                        <a:t>50,000 – 99,999</a:t>
                      </a:r>
                    </a:p>
                  </a:txBody>
                  <a:tcPr/>
                </a:tc>
                <a:tc>
                  <a:txBody>
                    <a:bodyPr/>
                    <a:lstStyle/>
                    <a:p>
                      <a:r>
                        <a:rPr lang="en-US" sz="2000" dirty="0"/>
                        <a:t>December 31, 2025</a:t>
                      </a:r>
                    </a:p>
                  </a:txBody>
                  <a:tcPr/>
                </a:tc>
                <a:tc>
                  <a:txBody>
                    <a:bodyPr/>
                    <a:lstStyle/>
                    <a:p>
                      <a:r>
                        <a:rPr lang="en-US" sz="2000" dirty="0"/>
                        <a:t>June 30, 2026</a:t>
                      </a:r>
                    </a:p>
                  </a:txBody>
                  <a:tcPr/>
                </a:tc>
                <a:extLst>
                  <a:ext uri="{0D108BD9-81ED-4DB2-BD59-A6C34878D82A}">
                    <a16:rowId xmlns:a16="http://schemas.microsoft.com/office/drawing/2014/main" val="1688885148"/>
                  </a:ext>
                </a:extLst>
              </a:tr>
              <a:tr h="590064">
                <a:tc>
                  <a:txBody>
                    <a:bodyPr/>
                    <a:lstStyle/>
                    <a:p>
                      <a:r>
                        <a:rPr lang="en-US" sz="2000"/>
                        <a:t>3,301 – 49,999</a:t>
                      </a:r>
                    </a:p>
                  </a:txBody>
                  <a:tcPr/>
                </a:tc>
                <a:tc>
                  <a:txBody>
                    <a:bodyPr/>
                    <a:lstStyle/>
                    <a:p>
                      <a:r>
                        <a:rPr lang="en-US" sz="2000" dirty="0"/>
                        <a:t>June 30, 2026</a:t>
                      </a:r>
                    </a:p>
                  </a:txBody>
                  <a:tcPr/>
                </a:tc>
                <a:tc>
                  <a:txBody>
                    <a:bodyPr/>
                    <a:lstStyle/>
                    <a:p>
                      <a:r>
                        <a:rPr lang="en-US" sz="2000" dirty="0"/>
                        <a:t>December 31, 2026</a:t>
                      </a:r>
                    </a:p>
                  </a:txBody>
                  <a:tcPr/>
                </a:tc>
                <a:extLst>
                  <a:ext uri="{0D108BD9-81ED-4DB2-BD59-A6C34878D82A}">
                    <a16:rowId xmlns:a16="http://schemas.microsoft.com/office/drawing/2014/main" val="2469880719"/>
                  </a:ext>
                </a:extLst>
              </a:tr>
            </a:tbl>
          </a:graphicData>
        </a:graphic>
      </p:graphicFrame>
      <p:pic>
        <p:nvPicPr>
          <p:cNvPr id="10" name="Picture 9">
            <a:extLst>
              <a:ext uri="{FF2B5EF4-FFF2-40B4-BE49-F238E27FC236}">
                <a16:creationId xmlns:a16="http://schemas.microsoft.com/office/drawing/2014/main" id="{8F6CD2C3-DB2D-73DD-1F97-B612BA50CB6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013" r="25329"/>
          <a:stretch/>
        </p:blipFill>
        <p:spPr>
          <a:xfrm>
            <a:off x="0" y="-17720"/>
            <a:ext cx="4493986" cy="5932949"/>
          </a:xfrm>
          <a:prstGeom prst="rect">
            <a:avLst/>
          </a:prstGeom>
        </p:spPr>
      </p:pic>
      <p:sp>
        <p:nvSpPr>
          <p:cNvPr id="11" name="TextBox 10">
            <a:extLst>
              <a:ext uri="{FF2B5EF4-FFF2-40B4-BE49-F238E27FC236}">
                <a16:creationId xmlns:a16="http://schemas.microsoft.com/office/drawing/2014/main" id="{12719B65-6BD8-40D1-9225-5ED565C1CAFF}"/>
              </a:ext>
              <a:ext uri="{C183D7F6-B498-43B3-948B-1728B52AA6E4}">
                <adec:decorative xmlns:adec="http://schemas.microsoft.com/office/drawing/2017/decorative" val="0"/>
              </a:ext>
            </a:extLst>
          </p:cNvPr>
          <p:cNvSpPr txBox="1"/>
          <p:nvPr/>
        </p:nvSpPr>
        <p:spPr>
          <a:xfrm>
            <a:off x="9957817" y="6004834"/>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298013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07CDEB-B577-4165-A1EF-C6C593BE01BA}"/>
              </a:ext>
            </a:extLst>
          </p:cNvPr>
          <p:cNvSpPr>
            <a:spLocks noGrp="1"/>
          </p:cNvSpPr>
          <p:nvPr>
            <p:ph type="title"/>
          </p:nvPr>
        </p:nvSpPr>
        <p:spPr/>
        <p:txBody>
          <a:bodyPr>
            <a:normAutofit/>
          </a:bodyPr>
          <a:lstStyle/>
          <a:p>
            <a:r>
              <a:rPr lang="en-US" dirty="0"/>
              <a:t>RRA Requirements</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457434"/>
            <a:ext cx="11595100" cy="3943132"/>
          </a:xfrm>
        </p:spPr>
        <p:txBody>
          <a:bodyPr anchor="t">
            <a:noAutofit/>
          </a:bodyPr>
          <a:lstStyle/>
          <a:p>
            <a:pPr marL="0" indent="0">
              <a:lnSpc>
                <a:spcPct val="110000"/>
              </a:lnSpc>
              <a:spcBef>
                <a:spcPts val="0"/>
              </a:spcBef>
              <a:spcAft>
                <a:spcPts val="900"/>
              </a:spcAft>
              <a:buNone/>
            </a:pPr>
            <a:r>
              <a:rPr lang="en-US" sz="2200" dirty="0"/>
              <a:t>CWSs serving over 3,300 people must prepare or revise their assessment of the risks to and resilience of the following </a:t>
            </a:r>
            <a:r>
              <a:rPr lang="en-US" sz="2200" b="1" dirty="0"/>
              <a:t>specified assets </a:t>
            </a:r>
            <a:r>
              <a:rPr lang="en-US" sz="2200" dirty="0"/>
              <a:t>to </a:t>
            </a:r>
            <a:r>
              <a:rPr lang="en-US" sz="2200" b="1" dirty="0"/>
              <a:t>malevolent acts</a:t>
            </a:r>
            <a:r>
              <a:rPr lang="en-US" sz="2200" dirty="0"/>
              <a:t> and </a:t>
            </a:r>
            <a:r>
              <a:rPr lang="en-US" sz="2200" b="1" dirty="0"/>
              <a:t>natural hazards</a:t>
            </a:r>
            <a:r>
              <a:rPr lang="en-US" sz="2200" dirty="0"/>
              <a:t>:</a:t>
            </a:r>
          </a:p>
        </p:txBody>
      </p:sp>
      <p:sp>
        <p:nvSpPr>
          <p:cNvPr id="4" name="Text Placeholder 2">
            <a:extLst>
              <a:ext uri="{FF2B5EF4-FFF2-40B4-BE49-F238E27FC236}">
                <a16:creationId xmlns:a16="http://schemas.microsoft.com/office/drawing/2014/main" id="{AD16514C-FEA1-4F4E-87EE-8BE106D8ED13}"/>
              </a:ext>
            </a:extLst>
          </p:cNvPr>
          <p:cNvSpPr txBox="1">
            <a:spLocks/>
          </p:cNvSpPr>
          <p:nvPr/>
        </p:nvSpPr>
        <p:spPr>
          <a:xfrm>
            <a:off x="641602" y="2369115"/>
            <a:ext cx="5178122" cy="2753386"/>
          </a:xfrm>
          <a:prstGeom prst="rect">
            <a:avLst/>
          </a:prstGeom>
          <a:solidFill>
            <a:srgbClr val="0054A6">
              <a:alpha val="30000"/>
            </a:srgbClr>
          </a:solidFill>
          <a:ln>
            <a:noFill/>
          </a:ln>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physical barriers;</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source water;</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pipes and constructed conveyances, water collection and intake;</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pretreatment and treatment;</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storage and distribution facilities;</a:t>
            </a:r>
          </a:p>
        </p:txBody>
      </p:sp>
      <p:sp>
        <p:nvSpPr>
          <p:cNvPr id="5" name="Text Placeholder 2">
            <a:extLst>
              <a:ext uri="{FF2B5EF4-FFF2-40B4-BE49-F238E27FC236}">
                <a16:creationId xmlns:a16="http://schemas.microsoft.com/office/drawing/2014/main" id="{FE6D7344-46D8-4EA3-9EA6-973468832853}"/>
              </a:ext>
            </a:extLst>
          </p:cNvPr>
          <p:cNvSpPr txBox="1">
            <a:spLocks/>
          </p:cNvSpPr>
          <p:nvPr/>
        </p:nvSpPr>
        <p:spPr>
          <a:xfrm>
            <a:off x="5896947" y="2369115"/>
            <a:ext cx="5645019" cy="2753386"/>
          </a:xfrm>
          <a:prstGeom prst="rect">
            <a:avLst/>
          </a:prstGeom>
          <a:solidFill>
            <a:srgbClr val="0054A6">
              <a:alpha val="30000"/>
            </a:srgbClr>
          </a:solidFill>
          <a:ln>
            <a:noFill/>
          </a:ln>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electronic, computer, or other automated systems (including security of such systems);</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monitoring practices;</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financial infrastructure;</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the use, storage, or handling of chemicals;</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operation and maintenance of the system; </a:t>
            </a:r>
          </a:p>
        </p:txBody>
      </p:sp>
      <p:sp>
        <p:nvSpPr>
          <p:cNvPr id="6" name="Text Placeholder 2">
            <a:extLst>
              <a:ext uri="{FF2B5EF4-FFF2-40B4-BE49-F238E27FC236}">
                <a16:creationId xmlns:a16="http://schemas.microsoft.com/office/drawing/2014/main" id="{1CD2BACD-E557-4F0D-86D4-3CD52342B4E6}"/>
              </a:ext>
            </a:extLst>
          </p:cNvPr>
          <p:cNvSpPr txBox="1">
            <a:spLocks/>
          </p:cNvSpPr>
          <p:nvPr/>
        </p:nvSpPr>
        <p:spPr>
          <a:xfrm>
            <a:off x="279400" y="5234473"/>
            <a:ext cx="11595100" cy="555584"/>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nSpc>
                <a:spcPct val="120000"/>
              </a:lnSpc>
              <a:spcBef>
                <a:spcPts val="0"/>
              </a:spcBef>
              <a:spcAft>
                <a:spcPts val="450"/>
              </a:spcAft>
              <a:buNone/>
              <a:defRPr/>
            </a:pPr>
            <a:r>
              <a:rPr lang="en-US" sz="2200" dirty="0">
                <a:solidFill>
                  <a:srgbClr val="262626"/>
                </a:solidFill>
              </a:rPr>
              <a:t>RRAs include an evaluation of capital and operational needs for risk and resilience management</a:t>
            </a:r>
            <a:r>
              <a:rPr lang="en-US" sz="2200" dirty="0">
                <a:solidFill>
                  <a:srgbClr val="00769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628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07CDEB-B577-4165-A1EF-C6C593BE01BA}"/>
              </a:ext>
            </a:extLst>
          </p:cNvPr>
          <p:cNvSpPr>
            <a:spLocks noGrp="1"/>
          </p:cNvSpPr>
          <p:nvPr>
            <p:ph type="title"/>
          </p:nvPr>
        </p:nvSpPr>
        <p:spPr/>
        <p:txBody>
          <a:bodyPr>
            <a:normAutofit/>
          </a:bodyPr>
          <a:lstStyle/>
          <a:p>
            <a:r>
              <a:rPr lang="en-US" dirty="0"/>
              <a:t>ERP Requirements</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457434"/>
            <a:ext cx="11595100" cy="3943132"/>
          </a:xfrm>
        </p:spPr>
        <p:txBody>
          <a:bodyPr anchor="t">
            <a:noAutofit/>
          </a:bodyPr>
          <a:lstStyle/>
          <a:p>
            <a:pPr marL="0" indent="0">
              <a:lnSpc>
                <a:spcPct val="110000"/>
              </a:lnSpc>
              <a:spcBef>
                <a:spcPts val="0"/>
              </a:spcBef>
              <a:spcAft>
                <a:spcPts val="900"/>
              </a:spcAft>
              <a:buNone/>
            </a:pPr>
            <a:r>
              <a:rPr lang="en-US" sz="2200" dirty="0"/>
              <a:t>CWSs serving over 3,300 people must prepare or revise an ERP that incorporates findings from the RRA. ERPs must include:</a:t>
            </a:r>
          </a:p>
        </p:txBody>
      </p:sp>
      <p:sp>
        <p:nvSpPr>
          <p:cNvPr id="4" name="Text Placeholder 2">
            <a:extLst>
              <a:ext uri="{FF2B5EF4-FFF2-40B4-BE49-F238E27FC236}">
                <a16:creationId xmlns:a16="http://schemas.microsoft.com/office/drawing/2014/main" id="{AD16514C-FEA1-4F4E-87EE-8BE106D8ED13}"/>
              </a:ext>
            </a:extLst>
          </p:cNvPr>
          <p:cNvSpPr txBox="1">
            <a:spLocks/>
          </p:cNvSpPr>
          <p:nvPr/>
        </p:nvSpPr>
        <p:spPr>
          <a:xfrm>
            <a:off x="641602" y="2369114"/>
            <a:ext cx="10829962" cy="3183788"/>
          </a:xfrm>
          <a:prstGeom prst="rect">
            <a:avLst/>
          </a:prstGeom>
          <a:solidFill>
            <a:srgbClr val="0054A6">
              <a:alpha val="30000"/>
            </a:srgbClr>
          </a:solidFill>
          <a:ln>
            <a:noFill/>
          </a:ln>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Strategies and resources to improve resilience, including physical security and cybersecurity;</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Plans, procedures, and equipment for responding to a malevolent act or natural hazard;</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Actions, procedures, and equipment to lessen the impact of a malevolent act or natural hazard, including alternative source water, relocation of intakes, and flood protection barriers;</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Strategies to detect malevolent acts or natural hazards.</a:t>
            </a:r>
          </a:p>
        </p:txBody>
      </p:sp>
    </p:spTree>
    <p:extLst>
      <p:ext uri="{BB962C8B-B14F-4D97-AF65-F5344CB8AC3E}">
        <p14:creationId xmlns:p14="http://schemas.microsoft.com/office/powerpoint/2010/main" val="299830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a:extLst>
              <a:ext uri="{FF2B5EF4-FFF2-40B4-BE49-F238E27FC236}">
                <a16:creationId xmlns:a16="http://schemas.microsoft.com/office/drawing/2014/main" id="{B04D8578-53D0-6C04-C92E-029AD7720882}"/>
              </a:ext>
            </a:extLst>
          </p:cNvPr>
          <p:cNvSpPr>
            <a:spLocks noGrp="1"/>
          </p:cNvSpPr>
          <p:nvPr>
            <p:ph type="title"/>
          </p:nvPr>
        </p:nvSpPr>
        <p:spPr>
          <a:xfrm>
            <a:off x="317499" y="365125"/>
            <a:ext cx="7795143" cy="1325563"/>
          </a:xfrm>
        </p:spPr>
        <p:txBody>
          <a:bodyPr/>
          <a:lstStyle/>
          <a:p>
            <a:r>
              <a:rPr lang="en-US" dirty="0"/>
              <a:t>EPA’s SDWA Section 1433 Resources</a:t>
            </a:r>
          </a:p>
        </p:txBody>
      </p:sp>
      <p:grpSp>
        <p:nvGrpSpPr>
          <p:cNvPr id="23" name="Group 22" descr="EPA's AWIA Resources">
            <a:extLst>
              <a:ext uri="{FF2B5EF4-FFF2-40B4-BE49-F238E27FC236}">
                <a16:creationId xmlns:a16="http://schemas.microsoft.com/office/drawing/2014/main" id="{18F73D39-54C9-5B81-1561-82CD4207EAD9}"/>
              </a:ext>
            </a:extLst>
          </p:cNvPr>
          <p:cNvGrpSpPr/>
          <p:nvPr/>
        </p:nvGrpSpPr>
        <p:grpSpPr>
          <a:xfrm>
            <a:off x="93306" y="986486"/>
            <a:ext cx="11819294" cy="3199901"/>
            <a:chOff x="93306" y="986486"/>
            <a:chExt cx="11819294" cy="3688151"/>
          </a:xfrm>
        </p:grpSpPr>
        <p:graphicFrame>
          <p:nvGraphicFramePr>
            <p:cNvPr id="5" name="Content Placeholder 2">
              <a:extLst>
                <a:ext uri="{FF2B5EF4-FFF2-40B4-BE49-F238E27FC236}">
                  <a16:creationId xmlns:a16="http://schemas.microsoft.com/office/drawing/2014/main" id="{47A41E3A-D46E-4446-4CD3-27AEB9B123E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09481436"/>
                </p:ext>
              </p:extLst>
            </p:nvPr>
          </p:nvGraphicFramePr>
          <p:xfrm>
            <a:off x="93306" y="986486"/>
            <a:ext cx="8570545" cy="368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a:extLst>
                <a:ext uri="{FF2B5EF4-FFF2-40B4-BE49-F238E27FC236}">
                  <a16:creationId xmlns:a16="http://schemas.microsoft.com/office/drawing/2014/main" id="{BAFDE0FD-9E5C-17AE-496A-BE28C98968D5}"/>
                </a:ext>
              </a:extLst>
            </p:cNvPr>
            <p:cNvSpPr>
              <a:spLocks noChangeAspect="1"/>
            </p:cNvSpPr>
            <p:nvPr/>
          </p:nvSpPr>
          <p:spPr>
            <a:xfrm>
              <a:off x="8248118" y="1741211"/>
              <a:ext cx="2040108" cy="235024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pPr algn="ctr" defTabSz="711200">
                <a:lnSpc>
                  <a:spcPct val="90000"/>
                </a:lnSpc>
                <a:spcBef>
                  <a:spcPct val="0"/>
                </a:spcBef>
                <a:spcAft>
                  <a:spcPct val="35000"/>
                </a:spcAft>
              </a:pPr>
              <a:endParaRPr lang="en-US" sz="1600" dirty="0">
                <a:solidFill>
                  <a:srgbClr val="70AD47">
                    <a:lumMod val="75000"/>
                  </a:srgbClr>
                </a:solidFill>
                <a:latin typeface="Arial" panose="020B0604020202020204" pitchFamily="34" charset="0"/>
                <a:cs typeface="Arial" panose="020B0604020202020204" pitchFamily="34" charset="0"/>
              </a:endParaRPr>
            </a:p>
            <a:p>
              <a:pPr algn="ctr" defTabSz="711200">
                <a:lnSpc>
                  <a:spcPct val="90000"/>
                </a:lnSpc>
                <a:spcBef>
                  <a:spcPct val="0"/>
                </a:spcBef>
                <a:spcAft>
                  <a:spcPct val="35000"/>
                </a:spcAft>
              </a:pPr>
              <a:r>
                <a:rPr lang="en-US" sz="1600" dirty="0">
                  <a:solidFill>
                    <a:schemeClr val="accent6">
                      <a:lumMod val="75000"/>
                    </a:schemeClr>
                  </a:solidFill>
                  <a:latin typeface="Arial" panose="020B0604020202020204" pitchFamily="34" charset="0"/>
                  <a:cs typeface="Arial" panose="020B0604020202020204" pitchFamily="34" charset="0"/>
                </a:rPr>
                <a:t>Technical Assistance Primer</a:t>
              </a:r>
            </a:p>
            <a:p>
              <a:pPr algn="ctr" defTabSz="711200">
                <a:lnSpc>
                  <a:spcPct val="90000"/>
                </a:lnSpc>
                <a:spcBef>
                  <a:spcPct val="0"/>
                </a:spcBef>
                <a:spcAft>
                  <a:spcPct val="35000"/>
                </a:spcAft>
              </a:pPr>
              <a:endParaRPr lang="en-US" sz="1600" dirty="0">
                <a:solidFill>
                  <a:srgbClr val="70AD47">
                    <a:lumMod val="75000"/>
                  </a:srgb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6CE6E6F6-2EE9-6A3E-0278-82EC0B379B40}"/>
                </a:ext>
              </a:extLst>
            </p:cNvPr>
            <p:cNvSpPr>
              <a:spLocks noChangeAspect="1"/>
            </p:cNvSpPr>
            <p:nvPr/>
          </p:nvSpPr>
          <p:spPr>
            <a:xfrm>
              <a:off x="9872493" y="1741211"/>
              <a:ext cx="2040107" cy="235024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pPr algn="ctr"/>
              <a:endParaRPr lang="en-US" dirty="0">
                <a:solidFill>
                  <a:schemeClr val="accent6">
                    <a:lumMod val="75000"/>
                  </a:schemeClr>
                </a:solidFill>
              </a:endParaRPr>
            </a:p>
            <a:p>
              <a:pPr algn="ctr"/>
              <a:r>
                <a:rPr lang="en-US" dirty="0">
                  <a:solidFill>
                    <a:schemeClr val="accent6">
                      <a:lumMod val="75000"/>
                    </a:schemeClr>
                  </a:solidFill>
                </a:rPr>
                <a:t>Frequently Asked Questions</a:t>
              </a:r>
            </a:p>
          </p:txBody>
        </p:sp>
      </p:grpSp>
      <p:sp>
        <p:nvSpPr>
          <p:cNvPr id="10" name="Text Placeholder 9">
            <a:extLst>
              <a:ext uri="{FF2B5EF4-FFF2-40B4-BE49-F238E27FC236}">
                <a16:creationId xmlns:a16="http://schemas.microsoft.com/office/drawing/2014/main" id="{E30DEDDE-5568-3009-0295-617F539B293C}"/>
              </a:ext>
            </a:extLst>
          </p:cNvPr>
          <p:cNvSpPr>
            <a:spLocks noGrp="1"/>
          </p:cNvSpPr>
          <p:nvPr>
            <p:ph type="body" sz="quarter" idx="10"/>
          </p:nvPr>
        </p:nvSpPr>
        <p:spPr>
          <a:xfrm>
            <a:off x="317500" y="4015406"/>
            <a:ext cx="11595100" cy="1826973"/>
          </a:xfrm>
        </p:spPr>
        <p:txBody>
          <a:bodyPr>
            <a:normAutofit/>
          </a:bodyPr>
          <a:lstStyle/>
          <a:p>
            <a:pPr marL="0" indent="0">
              <a:spcBef>
                <a:spcPts val="0"/>
              </a:spcBef>
              <a:buNone/>
            </a:pPr>
            <a:r>
              <a:rPr lang="en-US" sz="1800" dirty="0"/>
              <a:t>*RRA resources: </a:t>
            </a:r>
            <a:r>
              <a:rPr lang="en-US" sz="1800" dirty="0">
                <a:solidFill>
                  <a:schemeClr val="accent2">
                    <a:lumMod val="75000"/>
                  </a:schemeClr>
                </a:solidFill>
              </a:rPr>
              <a:t>orange</a:t>
            </a:r>
          </a:p>
          <a:p>
            <a:pPr marL="0" indent="0">
              <a:spcBef>
                <a:spcPts val="0"/>
              </a:spcBef>
              <a:buNone/>
            </a:pPr>
            <a:r>
              <a:rPr lang="en-US" sz="1800" dirty="0"/>
              <a:t>*ERP resource: </a:t>
            </a:r>
            <a:r>
              <a:rPr lang="en-US" sz="1800" dirty="0">
                <a:solidFill>
                  <a:schemeClr val="accent1">
                    <a:lumMod val="75000"/>
                  </a:schemeClr>
                </a:solidFill>
              </a:rPr>
              <a:t>blue</a:t>
            </a:r>
          </a:p>
          <a:p>
            <a:pPr marL="0" indent="0">
              <a:spcBef>
                <a:spcPts val="0"/>
              </a:spcBef>
              <a:spcAft>
                <a:spcPts val="1200"/>
              </a:spcAft>
              <a:buNone/>
            </a:pPr>
            <a:r>
              <a:rPr lang="en-US" sz="1800" dirty="0"/>
              <a:t>*Additional resources: </a:t>
            </a:r>
            <a:r>
              <a:rPr lang="en-US" sz="1800" dirty="0">
                <a:solidFill>
                  <a:schemeClr val="accent6">
                    <a:lumMod val="75000"/>
                  </a:schemeClr>
                </a:solidFill>
              </a:rPr>
              <a:t>green</a:t>
            </a:r>
          </a:p>
          <a:p>
            <a:pPr marL="0" indent="0">
              <a:buNone/>
            </a:pPr>
            <a:r>
              <a:rPr lang="en-US" dirty="0"/>
              <a:t>Available at </a:t>
            </a:r>
            <a:r>
              <a:rPr kumimoji="0" lang="en-US" sz="2800" b="0" i="0" u="none" strike="noStrike" kern="1200" cap="none" spc="0" normalizeH="0" baseline="0" noProof="0" dirty="0">
                <a:ln>
                  <a:noFill/>
                </a:ln>
                <a:solidFill>
                  <a:srgbClr val="D94F33"/>
                </a:solidFill>
                <a:effectLst/>
                <a:uLnTx/>
                <a:uFillTx/>
                <a:latin typeface="tahoma"/>
                <a:ea typeface="+mn-ea"/>
                <a:cs typeface="Arial"/>
                <a:hlinkClick r:id="rId8"/>
              </a:rPr>
              <a:t>www.epa.gov/waterresilience/awia-section-2013</a:t>
            </a:r>
            <a:endParaRPr kumimoji="0" lang="en-US" sz="2800" b="0" i="0" u="none" strike="noStrike" kern="1200" cap="none" spc="0" normalizeH="0" baseline="0" noProof="0" dirty="0">
              <a:ln>
                <a:noFill/>
              </a:ln>
              <a:solidFill>
                <a:srgbClr val="D94F33"/>
              </a:solidFill>
              <a:effectLst/>
              <a:uLnTx/>
              <a:uFillTx/>
              <a:latin typeface="tahoma"/>
              <a:ea typeface="+mn-ea"/>
              <a:cs typeface="Arial"/>
            </a:endParaRPr>
          </a:p>
          <a:p>
            <a:pPr marL="0" indent="0">
              <a:buNone/>
            </a:pPr>
            <a:endParaRPr kumimoji="0" lang="en-US" sz="2800" b="0" i="0" u="none" strike="noStrike" kern="1200" cap="none" spc="0" normalizeH="0" baseline="0" noProof="0" dirty="0">
              <a:ln>
                <a:noFill/>
              </a:ln>
              <a:solidFill>
                <a:srgbClr val="58595B"/>
              </a:solidFill>
              <a:effectLst/>
              <a:uLnTx/>
              <a:uFillTx/>
              <a:latin typeface="tahoma"/>
              <a:ea typeface="tahoma"/>
              <a:cs typeface="tahoma"/>
            </a:endParaRPr>
          </a:p>
          <a:p>
            <a:endParaRPr lang="en-US" dirty="0"/>
          </a:p>
        </p:txBody>
      </p:sp>
      <p:sp>
        <p:nvSpPr>
          <p:cNvPr id="11" name="TextBox 10">
            <a:extLst>
              <a:ext uri="{FF2B5EF4-FFF2-40B4-BE49-F238E27FC236}">
                <a16:creationId xmlns:a16="http://schemas.microsoft.com/office/drawing/2014/main" id="{12719B65-6BD8-40D1-9225-5ED565C1CAFF}"/>
              </a:ext>
            </a:extLst>
          </p:cNvPr>
          <p:cNvSpPr txBox="1"/>
          <p:nvPr/>
        </p:nvSpPr>
        <p:spPr>
          <a:xfrm>
            <a:off x="9957817" y="6004834"/>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292772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9088-2EE5-4BBC-9D97-2563CE3695F5}"/>
              </a:ext>
            </a:extLst>
          </p:cNvPr>
          <p:cNvSpPr>
            <a:spLocks noGrp="1"/>
          </p:cNvSpPr>
          <p:nvPr>
            <p:ph type="title"/>
          </p:nvPr>
        </p:nvSpPr>
        <p:spPr/>
        <p:txBody>
          <a:bodyPr>
            <a:normAutofit/>
          </a:bodyPr>
          <a:lstStyle/>
          <a:p>
            <a:r>
              <a:rPr lang="en-US" dirty="0"/>
              <a:t>Use of Standards and Tools</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p:txBody>
          <a:bodyPr>
            <a:normAutofit/>
          </a:bodyPr>
          <a:lstStyle/>
          <a:p>
            <a:pPr>
              <a:spcBef>
                <a:spcPts val="0"/>
              </a:spcBef>
              <a:spcAft>
                <a:spcPts val="1200"/>
              </a:spcAft>
            </a:pPr>
            <a:r>
              <a:rPr lang="en-US" dirty="0"/>
              <a:t>SDWA section 1433 does not require the use of any standards or tools to develop an RRA or ERP</a:t>
            </a:r>
          </a:p>
          <a:p>
            <a:pPr>
              <a:spcBef>
                <a:spcPts val="0"/>
              </a:spcBef>
              <a:spcAft>
                <a:spcPts val="1200"/>
              </a:spcAft>
            </a:pPr>
            <a:r>
              <a:rPr lang="en-US" dirty="0">
                <a:cs typeface="Arial" panose="020B0604020202020204" pitchFamily="34" charset="0"/>
              </a:rPr>
              <a:t>EPA recommends the use of standards and tools from EPA or other reputable water sector organizations to facilitate development of sound RRAs and ERPs</a:t>
            </a:r>
          </a:p>
          <a:p>
            <a:pPr>
              <a:spcBef>
                <a:spcPts val="0"/>
              </a:spcBef>
              <a:spcAft>
                <a:spcPts val="1200"/>
              </a:spcAft>
            </a:pPr>
            <a:r>
              <a:rPr lang="en-US" dirty="0">
                <a:cs typeface="Arial" panose="020B0604020202020204" pitchFamily="34" charset="0"/>
              </a:rPr>
              <a:t>No method or tool “guarantees” compliance with </a:t>
            </a:r>
            <a:r>
              <a:rPr lang="en-US" dirty="0"/>
              <a:t>SDWA section 1433</a:t>
            </a:r>
            <a:r>
              <a:rPr lang="en-US" dirty="0">
                <a:cs typeface="Arial" panose="020B0604020202020204" pitchFamily="34" charset="0"/>
              </a:rPr>
              <a:t> - t</a:t>
            </a:r>
            <a:r>
              <a:rPr lang="en-US" dirty="0">
                <a:solidFill>
                  <a:schemeClr val="tx1"/>
                </a:solidFill>
                <a:cs typeface="Arial" panose="020B0604020202020204" pitchFamily="34" charset="0"/>
              </a:rPr>
              <a:t>he CWS is responsible for ensuring it complies with all </a:t>
            </a:r>
            <a:r>
              <a:rPr lang="en-US" dirty="0"/>
              <a:t>SDWA section 1433</a:t>
            </a:r>
            <a:r>
              <a:rPr lang="en-US" dirty="0">
                <a:solidFill>
                  <a:schemeClr val="tx1"/>
                </a:solidFill>
                <a:cs typeface="Arial" panose="020B0604020202020204" pitchFamily="34" charset="0"/>
              </a:rPr>
              <a:t> requirements</a:t>
            </a:r>
          </a:p>
        </p:txBody>
      </p:sp>
    </p:spTree>
    <p:extLst>
      <p:ext uri="{BB962C8B-B14F-4D97-AF65-F5344CB8AC3E}">
        <p14:creationId xmlns:p14="http://schemas.microsoft.com/office/powerpoint/2010/main" val="319209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people reviewing a document">
            <a:extLst>
              <a:ext uri="{FF2B5EF4-FFF2-40B4-BE49-F238E27FC236}">
                <a16:creationId xmlns:a16="http://schemas.microsoft.com/office/drawing/2014/main" id="{9C2035B8-4D2A-84A6-649B-67C7539A24EF}"/>
              </a:ext>
            </a:extLst>
          </p:cNvPr>
          <p:cNvPicPr>
            <a:picLocks noChangeAspect="1"/>
          </p:cNvPicPr>
          <p:nvPr/>
        </p:nvPicPr>
        <p:blipFill rotWithShape="1">
          <a:blip r:embed="rId3">
            <a:extLst>
              <a:ext uri="{28A0092B-C50C-407E-A947-70E740481C1C}">
                <a14:useLocalDpi xmlns:a14="http://schemas.microsoft.com/office/drawing/2010/main" val="0"/>
              </a:ext>
            </a:extLst>
          </a:blip>
          <a:srcRect l="16417" r="11984"/>
          <a:stretch/>
        </p:blipFill>
        <p:spPr>
          <a:xfrm>
            <a:off x="5830487" y="1"/>
            <a:ext cx="6361513" cy="5924938"/>
          </a:xfrm>
          <a:prstGeom prst="rect">
            <a:avLst/>
          </a:prstGeom>
        </p:spPr>
      </p:pic>
      <p:sp>
        <p:nvSpPr>
          <p:cNvPr id="2" name="Title 1">
            <a:extLst>
              <a:ext uri="{FF2B5EF4-FFF2-40B4-BE49-F238E27FC236}">
                <a16:creationId xmlns:a16="http://schemas.microsoft.com/office/drawing/2014/main" id="{1B339088-2EE5-4BBC-9D97-2563CE3695F5}"/>
              </a:ext>
            </a:extLst>
          </p:cNvPr>
          <p:cNvSpPr>
            <a:spLocks noGrp="1"/>
          </p:cNvSpPr>
          <p:nvPr>
            <p:ph type="title"/>
          </p:nvPr>
        </p:nvSpPr>
        <p:spPr>
          <a:xfrm>
            <a:off x="317500" y="365125"/>
            <a:ext cx="6055308" cy="1325563"/>
          </a:xfrm>
        </p:spPr>
        <p:txBody>
          <a:bodyPr>
            <a:normAutofit/>
          </a:bodyPr>
          <a:lstStyle/>
          <a:p>
            <a:r>
              <a:rPr lang="en-US" dirty="0"/>
              <a:t>Reviewing and Updating your RRA and ERP</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780293"/>
            <a:ext cx="5336851" cy="3943132"/>
          </a:xfrm>
        </p:spPr>
        <p:txBody>
          <a:bodyPr>
            <a:normAutofit lnSpcReduction="10000"/>
          </a:bodyPr>
          <a:lstStyle/>
          <a:p>
            <a:pPr>
              <a:spcBef>
                <a:spcPts val="0"/>
              </a:spcBef>
              <a:spcAft>
                <a:spcPts val="1200"/>
              </a:spcAft>
            </a:pPr>
            <a:r>
              <a:rPr lang="en-US" dirty="0"/>
              <a:t>Update your RRA and ERP to include emerging as well as ongoing threats</a:t>
            </a:r>
          </a:p>
          <a:p>
            <a:pPr>
              <a:spcBef>
                <a:spcPts val="0"/>
              </a:spcBef>
              <a:spcAft>
                <a:spcPts val="1200"/>
              </a:spcAft>
            </a:pPr>
            <a:r>
              <a:rPr lang="en-US" sz="2800" dirty="0"/>
              <a:t>EPA’s website, </a:t>
            </a:r>
            <a:r>
              <a:rPr lang="en-US" sz="2800" dirty="0">
                <a:hlinkClick r:id="rId4"/>
              </a:rPr>
              <a:t>www.epa.gov/waterresilience</a:t>
            </a:r>
            <a:r>
              <a:rPr lang="en-US" sz="2800" dirty="0"/>
              <a:t>, has resources on many threats of concern to water systems, including cybersecurity, supply chain resilience, climate change, and more</a:t>
            </a:r>
            <a:endParaRPr lang="en-US" dirty="0">
              <a:solidFill>
                <a:schemeClr val="tx1"/>
              </a:solidFill>
              <a:cs typeface="Arial" panose="020B0604020202020204" pitchFamily="34" charset="0"/>
            </a:endParaRPr>
          </a:p>
        </p:txBody>
      </p:sp>
    </p:spTree>
    <p:extLst>
      <p:ext uri="{BB962C8B-B14F-4D97-AF65-F5344CB8AC3E}">
        <p14:creationId xmlns:p14="http://schemas.microsoft.com/office/powerpoint/2010/main" val="412743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9088-2EE5-4BBC-9D97-2563CE3695F5}"/>
              </a:ext>
            </a:extLst>
          </p:cNvPr>
          <p:cNvSpPr>
            <a:spLocks noGrp="1"/>
          </p:cNvSpPr>
          <p:nvPr>
            <p:ph type="title"/>
          </p:nvPr>
        </p:nvSpPr>
        <p:spPr/>
        <p:txBody>
          <a:bodyPr>
            <a:normAutofit/>
          </a:bodyPr>
          <a:lstStyle/>
          <a:p>
            <a:r>
              <a:rPr lang="en-US" dirty="0"/>
              <a:t>Three Ways to Certify</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780294"/>
            <a:ext cx="11795760" cy="3258238"/>
          </a:xfrm>
        </p:spPr>
        <p:txBody>
          <a:bodyPr>
            <a:normAutofit fontScale="92500" lnSpcReduction="20000"/>
          </a:bodyPr>
          <a:lstStyle/>
          <a:p>
            <a:pPr marL="971550" lvl="1" indent="-514350">
              <a:spcBef>
                <a:spcPts val="0"/>
              </a:spcBef>
              <a:spcAft>
                <a:spcPts val="1200"/>
              </a:spcAft>
              <a:buFont typeface="+mj-lt"/>
              <a:buAutoNum type="arabicPeriod"/>
            </a:pPr>
            <a:r>
              <a:rPr lang="en-US" sz="2800" dirty="0">
                <a:solidFill>
                  <a:schemeClr val="tx1"/>
                </a:solidFill>
                <a:latin typeface="Arial" panose="020B0604020202020204" pitchFamily="34" charset="0"/>
                <a:cs typeface="Arial" panose="020B0604020202020204" pitchFamily="34" charset="0"/>
              </a:rPr>
              <a:t>Electronic submission through secure online portal </a:t>
            </a:r>
            <a:r>
              <a:rPr lang="en-US" sz="2800" b="1" dirty="0">
                <a:solidFill>
                  <a:schemeClr val="tx1"/>
                </a:solidFill>
                <a:latin typeface="Arial" panose="020B0604020202020204" pitchFamily="34" charset="0"/>
                <a:cs typeface="Arial" panose="020B0604020202020204" pitchFamily="34" charset="0"/>
              </a:rPr>
              <a:t>*preferred method*</a:t>
            </a:r>
          </a:p>
          <a:p>
            <a:pPr marL="971550" lvl="1" indent="-514350">
              <a:spcBef>
                <a:spcPts val="0"/>
              </a:spcBef>
              <a:spcAft>
                <a:spcPts val="1200"/>
              </a:spcAft>
              <a:buFont typeface="+mj-lt"/>
              <a:buAutoNum type="arabicPeriod"/>
            </a:pPr>
            <a:r>
              <a:rPr lang="en-US" sz="2800" dirty="0">
                <a:solidFill>
                  <a:schemeClr val="tx1"/>
                </a:solidFill>
                <a:latin typeface="Arial" panose="020B0604020202020204" pitchFamily="34" charset="0"/>
                <a:cs typeface="Arial" panose="020B0604020202020204" pitchFamily="34" charset="0"/>
              </a:rPr>
              <a:t>Email</a:t>
            </a:r>
          </a:p>
          <a:p>
            <a:pPr marL="971550" lvl="1" indent="-514350">
              <a:spcBef>
                <a:spcPts val="0"/>
              </a:spcBef>
              <a:spcAft>
                <a:spcPts val="1200"/>
              </a:spcAft>
              <a:buFont typeface="+mj-lt"/>
              <a:buAutoNum type="arabicPeriod"/>
            </a:pPr>
            <a:r>
              <a:rPr lang="en-US" sz="2800" dirty="0">
                <a:solidFill>
                  <a:schemeClr val="tx1"/>
                </a:solidFill>
                <a:latin typeface="Arial" panose="020B0604020202020204" pitchFamily="34" charset="0"/>
                <a:cs typeface="Arial" panose="020B0604020202020204" pitchFamily="34" charset="0"/>
              </a:rPr>
              <a:t>Regular mail</a:t>
            </a:r>
          </a:p>
          <a:p>
            <a:pPr marL="457200" lvl="1" indent="0">
              <a:spcBef>
                <a:spcPts val="0"/>
              </a:spcBef>
              <a:spcAft>
                <a:spcPts val="1200"/>
              </a:spcAft>
              <a:buNone/>
            </a:pPr>
            <a:endParaRPr lang="en-US" sz="1600" dirty="0">
              <a:solidFill>
                <a:schemeClr val="tx1"/>
              </a:solidFill>
              <a:latin typeface="Arial" panose="020B0604020202020204" pitchFamily="34" charset="0"/>
              <a:cs typeface="Arial" panose="020B0604020202020204" pitchFamily="34" charset="0"/>
            </a:endParaRPr>
          </a:p>
          <a:p>
            <a:pPr marL="457200" lvl="1" indent="0">
              <a:spcBef>
                <a:spcPts val="0"/>
              </a:spcBef>
              <a:spcAft>
                <a:spcPts val="1200"/>
              </a:spcAft>
              <a:buNone/>
            </a:pPr>
            <a:r>
              <a:rPr lang="en-US" sz="2800" dirty="0">
                <a:solidFill>
                  <a:schemeClr val="tx1"/>
                </a:solidFill>
                <a:latin typeface="Arial" panose="020B0604020202020204" pitchFamily="34" charset="0"/>
                <a:cs typeface="Arial" panose="020B0604020202020204" pitchFamily="34" charset="0"/>
              </a:rPr>
              <a:t>For information on how to certify, visit </a:t>
            </a:r>
            <a:r>
              <a:rPr lang="en-US" sz="2800" dirty="0">
                <a:solidFill>
                  <a:schemeClr val="tx1"/>
                </a:solidFill>
                <a:latin typeface="Arial" panose="020B0604020202020204" pitchFamily="34" charset="0"/>
                <a:cs typeface="Arial" panose="020B0604020202020204" pitchFamily="34" charset="0"/>
                <a:hlinkClick r:id="rId3"/>
              </a:rPr>
              <a:t>www.epa.gov/waterresilience/how-certify-your-risk-and-resilience-assessment-or-emergency-response-plan</a:t>
            </a:r>
            <a:r>
              <a:rPr lang="en-US" sz="2800" dirty="0">
                <a:solidFill>
                  <a:schemeClr val="tx1"/>
                </a:solidFill>
                <a:latin typeface="Arial" panose="020B0604020202020204" pitchFamily="34" charset="0"/>
                <a:cs typeface="Arial" panose="020B0604020202020204" pitchFamily="34" charset="0"/>
              </a:rPr>
              <a:t> </a:t>
            </a:r>
          </a:p>
          <a:p>
            <a:pPr marL="457200" lvl="1" indent="0">
              <a:spcBef>
                <a:spcPts val="0"/>
              </a:spcBef>
              <a:spcAft>
                <a:spcPts val="1200"/>
              </a:spcAft>
              <a:buNone/>
            </a:pPr>
            <a:endParaRPr lang="en-US" sz="1600" dirty="0">
              <a:solidFill>
                <a:schemeClr val="tx1"/>
              </a:solidFill>
              <a:latin typeface="Arial" panose="020B0604020202020204" pitchFamily="34" charset="0"/>
              <a:cs typeface="Arial" panose="020B0604020202020204" pitchFamily="34" charset="0"/>
            </a:endParaRPr>
          </a:p>
          <a:p>
            <a:pPr marL="457200" lvl="1" indent="0">
              <a:spcBef>
                <a:spcPts val="0"/>
              </a:spcBef>
              <a:spcAft>
                <a:spcPts val="1200"/>
              </a:spcAft>
              <a:buNone/>
            </a:pPr>
            <a:r>
              <a:rPr lang="en-US" sz="2800" b="1" dirty="0">
                <a:solidFill>
                  <a:srgbClr val="FF0000"/>
                </a:solidFill>
                <a:latin typeface="Arial" panose="020B0604020202020204" pitchFamily="34" charset="0"/>
                <a:cs typeface="Arial" panose="020B0604020202020204" pitchFamily="34" charset="0"/>
              </a:rPr>
              <a:t>Note: Do NOT send in your actual RRA or ERP to EPA</a:t>
            </a:r>
          </a:p>
          <a:p>
            <a:pPr marL="457200" lvl="1" indent="0">
              <a:spcBef>
                <a:spcPts val="0"/>
              </a:spcBef>
              <a:spcAft>
                <a:spcPts val="1200"/>
              </a:spcAft>
              <a:buNone/>
            </a:pPr>
            <a:endParaRPr lang="en-US" sz="2800" dirty="0">
              <a:solidFill>
                <a:schemeClr val="tx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3CB6DC2-81BD-4CE5-9305-BA9872F45C82}"/>
              </a:ext>
              <a:ext uri="{C183D7F6-B498-43B3-948B-1728B52AA6E4}">
                <adec:decorative xmlns:adec="http://schemas.microsoft.com/office/drawing/2017/decorative" val="1"/>
              </a:ext>
            </a:extLst>
          </p:cNvPr>
          <p:cNvGrpSpPr/>
          <p:nvPr/>
        </p:nvGrpSpPr>
        <p:grpSpPr>
          <a:xfrm>
            <a:off x="3480318" y="4777273"/>
            <a:ext cx="4767667" cy="1073455"/>
            <a:chOff x="3069662" y="2608944"/>
            <a:chExt cx="4010177" cy="938628"/>
          </a:xfrm>
          <a:solidFill>
            <a:srgbClr val="0054A6"/>
          </a:solidFill>
        </p:grpSpPr>
        <p:pic>
          <p:nvPicPr>
            <p:cNvPr id="5" name="Graphic 4" descr="Envelope">
              <a:extLst>
                <a:ext uri="{FF2B5EF4-FFF2-40B4-BE49-F238E27FC236}">
                  <a16:creationId xmlns:a16="http://schemas.microsoft.com/office/drawing/2014/main" id="{EB042FCE-6BC4-4B78-B075-3D130431DA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5352">
              <a:off x="6165439" y="2608944"/>
              <a:ext cx="914400" cy="914400"/>
            </a:xfrm>
            <a:prstGeom prst="rect">
              <a:avLst/>
            </a:prstGeom>
          </p:spPr>
        </p:pic>
        <p:pic>
          <p:nvPicPr>
            <p:cNvPr id="6" name="Graphic 5" descr="Send">
              <a:extLst>
                <a:ext uri="{FF2B5EF4-FFF2-40B4-BE49-F238E27FC236}">
                  <a16:creationId xmlns:a16="http://schemas.microsoft.com/office/drawing/2014/main" id="{7D5447F3-A19E-4EEA-97B7-6F7773445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1689" y="2699657"/>
              <a:ext cx="785000" cy="785000"/>
            </a:xfrm>
            <a:prstGeom prst="rect">
              <a:avLst/>
            </a:prstGeom>
          </p:spPr>
        </p:pic>
        <p:pic>
          <p:nvPicPr>
            <p:cNvPr id="7" name="Graphic 6" descr="Laptop">
              <a:extLst>
                <a:ext uri="{FF2B5EF4-FFF2-40B4-BE49-F238E27FC236}">
                  <a16:creationId xmlns:a16="http://schemas.microsoft.com/office/drawing/2014/main" id="{0D14FF91-674A-4BE1-9944-49F7A66FF2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9662" y="2633172"/>
              <a:ext cx="914400" cy="914400"/>
            </a:xfrm>
            <a:prstGeom prst="rect">
              <a:avLst/>
            </a:prstGeom>
          </p:spPr>
        </p:pic>
      </p:grpSp>
    </p:spTree>
    <p:extLst>
      <p:ext uri="{BB962C8B-B14F-4D97-AF65-F5344CB8AC3E}">
        <p14:creationId xmlns:p14="http://schemas.microsoft.com/office/powerpoint/2010/main" val="94630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900BBFAC1E040BDFCB4BD50E656B8" ma:contentTypeVersion="14" ma:contentTypeDescription="Create a new document." ma:contentTypeScope="" ma:versionID="f3dee6f257d54ebcfc071f56677d0d64">
  <xsd:schema xmlns:xsd="http://www.w3.org/2001/XMLSchema" xmlns:xs="http://www.w3.org/2001/XMLSchema" xmlns:p="http://schemas.microsoft.com/office/2006/metadata/properties" xmlns:ns2="1a341a16-4405-4cd2-bfff-7a340621e13d" xmlns:ns3="39623751-f33a-4438-996e-8df1eca544b6" targetNamespace="http://schemas.microsoft.com/office/2006/metadata/properties" ma:root="true" ma:fieldsID="983bad9db6c58a668540ac65621bf9cf" ns2:_="" ns3:_="">
    <xsd:import namespace="1a341a16-4405-4cd2-bfff-7a340621e13d"/>
    <xsd:import namespace="39623751-f33a-4438-996e-8df1eca544b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41a16-4405-4cd2-bfff-7a340621e1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623751-f33a-4438-996e-8df1eca544b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06618df-f184-4d18-b018-6ac1323b7d33}" ma:internalName="TaxCatchAll" ma:showField="CatchAllData" ma:web="39623751-f33a-4438-996e-8df1eca544b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9623751-f33a-4438-996e-8df1eca544b6" xsi:nil="true"/>
    <SharedWithUsers xmlns="39623751-f33a-4438-996e-8df1eca544b6">
      <UserInfo>
        <DisplayName>Fox, Radhika</DisplayName>
        <AccountId>26</AccountId>
        <AccountType/>
      </UserInfo>
      <UserInfo>
        <DisplayName>Cisar, Elizabeth</DisplayName>
        <AccountId>35</AccountId>
        <AccountType/>
      </UserInfo>
      <UserInfo>
        <DisplayName>Schafer, Zach</DisplayName>
        <AccountId>19</AccountId>
        <AccountType/>
      </UserInfo>
      <UserInfo>
        <DisplayName>Best-Wong, Benita</DisplayName>
        <AccountId>36</AccountId>
        <AccountType/>
      </UserInfo>
      <UserInfo>
        <DisplayName>McLain, Jennifer L.</DisplayName>
        <AccountId>32</AccountId>
        <AccountType/>
      </UserInfo>
      <UserInfo>
        <DisplayName>Guilaran, Yu-Ting</DisplayName>
        <AccountId>15</AccountId>
        <AccountType/>
      </UserInfo>
      <UserInfo>
        <DisplayName>Miller, Wynne</DisplayName>
        <AccountId>33</AccountId>
        <AccountType/>
      </UserInfo>
      <UserInfo>
        <DisplayName>Sawyers, Andrew</DisplayName>
        <AccountId>31</AccountId>
        <AccountType/>
      </UserInfo>
    </SharedWithUsers>
    <lcf76f155ced4ddcb4097134ff3c332f xmlns="1a341a16-4405-4cd2-bfff-7a340621e13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34E73B1-4945-40FE-9B1B-C4F2D30CE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41a16-4405-4cd2-bfff-7a340621e13d"/>
    <ds:schemaRef ds:uri="39623751-f33a-4438-996e-8df1eca54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BA4196-7B50-4101-833C-E52D12DCE133}">
  <ds:schemaRefs>
    <ds:schemaRef ds:uri="http://schemas.microsoft.com/office/infopath/2007/PartnerControls"/>
    <ds:schemaRef ds:uri="http://schemas.microsoft.com/office/2006/documentManagement/types"/>
    <ds:schemaRef ds:uri="http://purl.org/dc/elements/1.1/"/>
    <ds:schemaRef ds:uri="1a341a16-4405-4cd2-bfff-7a340621e13d"/>
    <ds:schemaRef ds:uri="http://schemas.openxmlformats.org/package/2006/metadata/core-properties"/>
    <ds:schemaRef ds:uri="http://www.w3.org/XML/1998/namespace"/>
    <ds:schemaRef ds:uri="http://purl.org/dc/dcmitype/"/>
    <ds:schemaRef ds:uri="http://schemas.microsoft.com/office/2006/metadata/properties"/>
    <ds:schemaRef ds:uri="39623751-f33a-4438-996e-8df1eca544b6"/>
    <ds:schemaRef ds:uri="http://purl.org/dc/terms/"/>
  </ds:schemaRefs>
</ds:datastoreItem>
</file>

<file path=customXml/itemProps3.xml><?xml version="1.0" encoding="utf-8"?>
<ds:datastoreItem xmlns:ds="http://schemas.openxmlformats.org/officeDocument/2006/customXml" ds:itemID="{A6B106B3-703D-40BE-9860-10A02F2B591D}">
  <ds:schemaRefs>
    <ds:schemaRef ds:uri="http://schemas.microsoft.com/sharepoint/v3/contenttype/forms"/>
  </ds:schemaRefs>
</ds:datastoreItem>
</file>

<file path=customXml/itemProps4.xml><?xml version="1.0" encoding="utf-8"?>
<ds:datastoreItem xmlns:ds="http://schemas.openxmlformats.org/officeDocument/2006/customXml" ds:itemID="{886A4185-2360-44E6-AE8D-7479DE84266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1311</TotalTime>
  <Words>2471</Words>
  <Application>Microsoft Office PowerPoint</Application>
  <PresentationFormat>Widescreen</PresentationFormat>
  <Paragraphs>153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Bold</vt:lpstr>
      <vt:lpstr>Calibri</vt:lpstr>
      <vt:lpstr>Calibri Light</vt:lpstr>
      <vt:lpstr>Lato</vt:lpstr>
      <vt:lpstr>Source Sans Pro Web</vt:lpstr>
      <vt:lpstr>tahoma</vt:lpstr>
      <vt:lpstr>Office Theme</vt:lpstr>
      <vt:lpstr>America’s Water Infrastructure Act (AWIA) Section 2013/ Safe Drinking Water Act (SDWA) Section 1433 Risk and Resilience Assessments and Emergency Response Plans </vt:lpstr>
      <vt:lpstr>Overview of SDWA Section 1433(a) – (f)</vt:lpstr>
      <vt:lpstr>2025-2026 Certification Deadlines</vt:lpstr>
      <vt:lpstr>RRA Requirements</vt:lpstr>
      <vt:lpstr>ERP Requirements</vt:lpstr>
      <vt:lpstr>EPA’s SDWA Section 1433 Resources</vt:lpstr>
      <vt:lpstr>Use of Standards and Tools</vt:lpstr>
      <vt:lpstr>Reviewing and Updating your RRA and ERP</vt:lpstr>
      <vt:lpstr>Three Ways to Certify</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Sabater, Juan</dc:creator>
  <cp:lastModifiedBy>Kormondy, Charlene (she/her/hers)</cp:lastModifiedBy>
  <cp:revision>3</cp:revision>
  <dcterms:created xsi:type="dcterms:W3CDTF">2020-10-29T15:40:27Z</dcterms:created>
  <dcterms:modified xsi:type="dcterms:W3CDTF">2024-06-26T18:21:50Z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0x010100308790CDF1A96D428174794B00073D00</vt:lpwstr>
  </property>
  <property fmtid="{D5CDD505-2E9C-101B-9397-08002B2CF9AE}" pid="4" name="e3f09c3df709400db2417a7161762d62">
    <vt:lpwstr/>
  </property>
  <property fmtid="{D5CDD505-2E9C-101B-9397-08002B2CF9AE}" pid="5" name="Document Type">
    <vt:lpwstr/>
  </property>
  <property fmtid="{D5CDD505-2E9C-101B-9397-08002B2CF9AE}" pid="6" name="EPA_x0020_Subject">
    <vt:lpwstr/>
  </property>
  <property fmtid="{D5CDD505-2E9C-101B-9397-08002B2CF9AE}" pid="7" name="EPA Subject">
    <vt:lpwstr/>
  </property>
  <property fmtid="{D5CDD505-2E9C-101B-9397-08002B2CF9AE}" pid="8" name="MediaServiceImageTags">
    <vt:lpwstr/>
  </property>
</Properties>
</file>